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85" r:id="rId5"/>
    <p:sldId id="259" r:id="rId6"/>
    <p:sldId id="266" r:id="rId7"/>
    <p:sldId id="267" r:id="rId8"/>
    <p:sldId id="268" r:id="rId9"/>
    <p:sldId id="269" r:id="rId10"/>
    <p:sldId id="270" r:id="rId11"/>
    <p:sldId id="271" r:id="rId12"/>
    <p:sldId id="272" r:id="rId13"/>
    <p:sldId id="273" r:id="rId14"/>
    <p:sldId id="274" r:id="rId15"/>
    <p:sldId id="283" r:id="rId16"/>
    <p:sldId id="278" r:id="rId17"/>
    <p:sldId id="279" r:id="rId18"/>
    <p:sldId id="282" r:id="rId19"/>
    <p:sldId id="280" r:id="rId20"/>
    <p:sldId id="281" r:id="rId21"/>
    <p:sldId id="277"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06BA"/>
    <a:srgbClr val="0898CE"/>
    <a:srgbClr val="0E9DD1"/>
    <a:srgbClr val="FBE200"/>
    <a:srgbClr val="0099CC"/>
    <a:srgbClr val="032FBD"/>
    <a:srgbClr val="000000"/>
    <a:srgbClr val="EFC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64" d="100"/>
          <a:sy n="64" d="100"/>
        </p:scale>
        <p:origin x="6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687104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24783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83689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75739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347F4-AAFC-4DDE-B115-5E49C3745A82}"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0856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96112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4B347F4-AAFC-4DDE-B115-5E49C3745A82}"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74492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B347F4-AAFC-4DDE-B115-5E49C3745A82}"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359341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347F4-AAFC-4DDE-B115-5E49C3745A82}"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318826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180150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347F4-AAFC-4DDE-B115-5E49C3745A82}"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0284E-7D0F-4AF3-B6E4-DEE9116193C1}" type="slidenum">
              <a:rPr lang="en-IN" smtClean="0"/>
              <a:t>‹#›</a:t>
            </a:fld>
            <a:endParaRPr lang="en-IN"/>
          </a:p>
        </p:txBody>
      </p:sp>
    </p:spTree>
    <p:extLst>
      <p:ext uri="{BB962C8B-B14F-4D97-AF65-F5344CB8AC3E}">
        <p14:creationId xmlns:p14="http://schemas.microsoft.com/office/powerpoint/2010/main" val="255436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347F4-AAFC-4DDE-B115-5E49C3745A82}" type="datetimeFigureOut">
              <a:rPr lang="en-IN" smtClean="0"/>
              <a:t>15-12-2021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0284E-7D0F-4AF3-B6E4-DEE9116193C1}" type="slidenum">
              <a:rPr lang="en-IN" smtClean="0"/>
              <a:t>‹#›</a:t>
            </a:fld>
            <a:endParaRPr lang="en-IN"/>
          </a:p>
        </p:txBody>
      </p:sp>
    </p:spTree>
    <p:extLst>
      <p:ext uri="{BB962C8B-B14F-4D97-AF65-F5344CB8AC3E}">
        <p14:creationId xmlns:p14="http://schemas.microsoft.com/office/powerpoint/2010/main" val="11889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Naveen\Documents\R"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src"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79104"/>
            <a:ext cx="12192000" cy="2832653"/>
          </a:xfrm>
          <a:prstGeom prst="rect">
            <a:avLst/>
          </a:prstGeom>
          <a:solidFill>
            <a:srgbClr val="032FBD"/>
          </a:solidFill>
          <a:ln>
            <a:solidFill>
              <a:srgbClr val="3E06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0" y="2210754"/>
            <a:ext cx="12192000" cy="923330"/>
          </a:xfrm>
          <a:prstGeom prst="rect">
            <a:avLst/>
          </a:prstGeom>
          <a:noFill/>
        </p:spPr>
        <p:txBody>
          <a:bodyPr wrap="square" rtlCol="0">
            <a:spAutoFit/>
          </a:bodyPr>
          <a:lstStyle/>
          <a:p>
            <a:pPr algn="ctr"/>
            <a:r>
              <a:rPr lang="en-GB" sz="5400" b="1" dirty="0" smtClean="0">
                <a:solidFill>
                  <a:schemeClr val="bg1"/>
                </a:solidFill>
              </a:rPr>
              <a:t>Blockchain Simulator </a:t>
            </a:r>
            <a:endParaRPr lang="en-IN" sz="5400" b="1" dirty="0">
              <a:solidFill>
                <a:schemeClr val="bg1"/>
              </a:solidFill>
            </a:endParaRPr>
          </a:p>
        </p:txBody>
      </p:sp>
      <p:sp>
        <p:nvSpPr>
          <p:cNvPr id="6" name="TextBox 5"/>
          <p:cNvSpPr txBox="1"/>
          <p:nvPr/>
        </p:nvSpPr>
        <p:spPr>
          <a:xfrm>
            <a:off x="0" y="3796915"/>
            <a:ext cx="12192000" cy="707886"/>
          </a:xfrm>
          <a:prstGeom prst="rect">
            <a:avLst/>
          </a:prstGeom>
          <a:noFill/>
        </p:spPr>
        <p:txBody>
          <a:bodyPr wrap="square" rtlCol="0">
            <a:spAutoFit/>
          </a:bodyPr>
          <a:lstStyle/>
          <a:p>
            <a:pPr algn="ctr"/>
            <a:r>
              <a:rPr lang="en-GB" sz="4000" dirty="0" smtClean="0">
                <a:solidFill>
                  <a:schemeClr val="bg1"/>
                </a:solidFill>
              </a:rPr>
              <a:t>Naveen Tiragati</a:t>
            </a:r>
            <a:endParaRPr lang="en-IN" sz="4000" dirty="0">
              <a:solidFill>
                <a:schemeClr val="bg1"/>
              </a:solidFill>
            </a:endParaRPr>
          </a:p>
        </p:txBody>
      </p:sp>
      <p:sp>
        <p:nvSpPr>
          <p:cNvPr id="7" name="TextBox 6"/>
          <p:cNvSpPr txBox="1"/>
          <p:nvPr/>
        </p:nvSpPr>
        <p:spPr>
          <a:xfrm>
            <a:off x="0" y="4642796"/>
            <a:ext cx="12192000" cy="523220"/>
          </a:xfrm>
          <a:prstGeom prst="rect">
            <a:avLst/>
          </a:prstGeom>
          <a:noFill/>
        </p:spPr>
        <p:txBody>
          <a:bodyPr wrap="square" rtlCol="0">
            <a:spAutoFit/>
          </a:bodyPr>
          <a:lstStyle/>
          <a:p>
            <a:pPr algn="ctr"/>
            <a:r>
              <a:rPr lang="en-GB" sz="2800" dirty="0" smtClean="0">
                <a:solidFill>
                  <a:srgbClr val="032FBD"/>
                </a:solidFill>
              </a:rPr>
              <a:t>Masters Student, Computer Science </a:t>
            </a:r>
            <a:endParaRPr lang="en-IN" sz="2800" dirty="0">
              <a:solidFill>
                <a:srgbClr val="032FBD"/>
              </a:solidFill>
            </a:endParaRPr>
          </a:p>
        </p:txBody>
      </p:sp>
      <p:sp>
        <p:nvSpPr>
          <p:cNvPr id="8" name="TextBox 7"/>
          <p:cNvSpPr txBox="1"/>
          <p:nvPr/>
        </p:nvSpPr>
        <p:spPr>
          <a:xfrm>
            <a:off x="0" y="5074692"/>
            <a:ext cx="12192000" cy="523220"/>
          </a:xfrm>
          <a:prstGeom prst="rect">
            <a:avLst/>
          </a:prstGeom>
          <a:noFill/>
        </p:spPr>
        <p:txBody>
          <a:bodyPr wrap="square" rtlCol="0">
            <a:spAutoFit/>
          </a:bodyPr>
          <a:lstStyle/>
          <a:p>
            <a:pPr algn="ctr"/>
            <a:r>
              <a:rPr lang="en-GB" sz="2800" b="1" dirty="0" smtClean="0">
                <a:solidFill>
                  <a:srgbClr val="032FBD"/>
                </a:solidFill>
              </a:rPr>
              <a:t>University Of Missouri –Kansas City</a:t>
            </a:r>
            <a:endParaRPr lang="en-IN" sz="2800" b="1" dirty="0">
              <a:solidFill>
                <a:srgbClr val="032FBD"/>
              </a:solidFill>
            </a:endParaRPr>
          </a:p>
        </p:txBody>
      </p:sp>
      <p:sp>
        <p:nvSpPr>
          <p:cNvPr id="15" name="TextBox 14"/>
          <p:cNvSpPr txBox="1"/>
          <p:nvPr/>
        </p:nvSpPr>
        <p:spPr>
          <a:xfrm>
            <a:off x="0" y="3075263"/>
            <a:ext cx="12192000" cy="461665"/>
          </a:xfrm>
          <a:prstGeom prst="rect">
            <a:avLst/>
          </a:prstGeom>
          <a:noFill/>
        </p:spPr>
        <p:txBody>
          <a:bodyPr wrap="square" rtlCol="0">
            <a:spAutoFit/>
          </a:bodyPr>
          <a:lstStyle/>
          <a:p>
            <a:pPr algn="ctr"/>
            <a:r>
              <a:rPr lang="en-GB" sz="2400" dirty="0" smtClean="0">
                <a:solidFill>
                  <a:schemeClr val="bg1"/>
                </a:solidFill>
              </a:rPr>
              <a:t>A Project for Course “Introduction to Blockchain”</a:t>
            </a:r>
            <a:endParaRPr lang="en-IN" sz="24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29808"/>
            <a:ext cx="12095018" cy="828192"/>
          </a:xfrm>
          <a:prstGeom prst="rect">
            <a:avLst/>
          </a:prstGeom>
        </p:spPr>
      </p:pic>
      <p:pic>
        <p:nvPicPr>
          <p:cNvPr id="3" name="Picture 2"/>
          <p:cNvPicPr>
            <a:picLocks noChangeAspect="1"/>
          </p:cNvPicPr>
          <p:nvPr/>
        </p:nvPicPr>
        <p:blipFill>
          <a:blip r:embed="rId3"/>
          <a:stretch>
            <a:fillRect/>
          </a:stretch>
        </p:blipFill>
        <p:spPr>
          <a:xfrm>
            <a:off x="0" y="0"/>
            <a:ext cx="10363636" cy="640135"/>
          </a:xfrm>
          <a:prstGeom prst="rect">
            <a:avLst/>
          </a:prstGeom>
        </p:spPr>
      </p:pic>
    </p:spTree>
    <p:extLst>
      <p:ext uri="{BB962C8B-B14F-4D97-AF65-F5344CB8AC3E}">
        <p14:creationId xmlns:p14="http://schemas.microsoft.com/office/powerpoint/2010/main" val="3167941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Data Structure</a:t>
            </a:r>
          </a:p>
        </p:txBody>
      </p:sp>
      <p:sp>
        <p:nvSpPr>
          <p:cNvPr id="4" name="Rectangle 3"/>
          <p:cNvSpPr/>
          <p:nvPr/>
        </p:nvSpPr>
        <p:spPr>
          <a:xfrm>
            <a:off x="-5" y="668824"/>
            <a:ext cx="12191999" cy="1569660"/>
          </a:xfrm>
          <a:prstGeom prst="rect">
            <a:avLst/>
          </a:prstGeom>
        </p:spPr>
        <p:txBody>
          <a:bodyPr wrap="square">
            <a:spAutoFit/>
          </a:bodyPr>
          <a:lstStyle/>
          <a:p>
            <a:pPr lvl="0" algn="just"/>
            <a:r>
              <a:rPr lang="en-GB" sz="3200" dirty="0" smtClean="0"/>
              <a:t>Now the each mined block should be stored in some form of data structure in order to access the transaction history, data, time stamp etc. and also we need to verify of the new block mined is valid is or not.</a:t>
            </a:r>
            <a:endParaRPr lang="en-IN" sz="3200" dirty="0"/>
          </a:p>
        </p:txBody>
      </p:sp>
      <p:sp>
        <p:nvSpPr>
          <p:cNvPr id="5" name="Rectangle 4"/>
          <p:cNvSpPr/>
          <p:nvPr/>
        </p:nvSpPr>
        <p:spPr>
          <a:xfrm>
            <a:off x="1" y="2155871"/>
            <a:ext cx="12191999" cy="3046988"/>
          </a:xfrm>
          <a:prstGeom prst="rect">
            <a:avLst/>
          </a:prstGeom>
        </p:spPr>
        <p:txBody>
          <a:bodyPr wrap="square">
            <a:spAutoFit/>
          </a:bodyPr>
          <a:lstStyle/>
          <a:p>
            <a:pPr lvl="0" algn="just"/>
            <a:r>
              <a:rPr lang="en-GB" sz="3200" dirty="0" smtClean="0"/>
              <a:t>We used </a:t>
            </a:r>
            <a:r>
              <a:rPr lang="en-GB" sz="3200" b="1" dirty="0" smtClean="0"/>
              <a:t>ArrayList&lt;&gt;</a:t>
            </a:r>
            <a:r>
              <a:rPr lang="en-GB" sz="3200" dirty="0" smtClean="0"/>
              <a:t> in JAVA to implement this.</a:t>
            </a:r>
          </a:p>
          <a:p>
            <a:pPr lvl="0" algn="just"/>
            <a:endParaRPr lang="en-GB" sz="3200" dirty="0" smtClean="0"/>
          </a:p>
          <a:p>
            <a:pPr lvl="0" algn="just"/>
            <a:r>
              <a:rPr lang="en-GB" sz="3200" dirty="0" smtClean="0"/>
              <a:t>It is the simplest form of data structure which is backed by the basic arrays. An ArrayList, or dynamically resizing array, allows you to have the benefits of an array while offering flexibility in size. You won’t run out of space in the ArrayList since it’s capacity will grow as you insert elements.</a:t>
            </a:r>
          </a:p>
        </p:txBody>
      </p:sp>
      <p:sp>
        <p:nvSpPr>
          <p:cNvPr id="7" name="Rectangle 6"/>
          <p:cNvSpPr/>
          <p:nvPr/>
        </p:nvSpPr>
        <p:spPr>
          <a:xfrm>
            <a:off x="-3" y="5120245"/>
            <a:ext cx="12191999" cy="1569660"/>
          </a:xfrm>
          <a:prstGeom prst="rect">
            <a:avLst/>
          </a:prstGeom>
        </p:spPr>
        <p:txBody>
          <a:bodyPr wrap="square">
            <a:spAutoFit/>
          </a:bodyPr>
          <a:lstStyle/>
          <a:p>
            <a:pPr algn="just"/>
            <a:r>
              <a:rPr lang="en-GB" sz="3200" dirty="0" smtClean="0"/>
              <a:t>More clear explanation at : </a:t>
            </a:r>
            <a:r>
              <a:rPr lang="en-IN" sz="3200" dirty="0" smtClean="0">
                <a:hlinkClick r:id="rId2" action="ppaction://hlinkfile"/>
              </a:rPr>
              <a:t>https://medium.com/@Emmanuel.A/data-structures-arraylist-239a5b39cd7e</a:t>
            </a:r>
            <a:endParaRPr lang="en-IN" sz="3200" dirty="0" smtClean="0"/>
          </a:p>
          <a:p>
            <a:pPr lvl="0" algn="just"/>
            <a:endParaRPr lang="en-GB" sz="32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1418"/>
            <a:ext cx="12192000" cy="706582"/>
          </a:xfrm>
          <a:prstGeom prst="rect">
            <a:avLst/>
          </a:prstGeom>
        </p:spPr>
      </p:pic>
    </p:spTree>
    <p:extLst>
      <p:ext uri="{BB962C8B-B14F-4D97-AF65-F5344CB8AC3E}">
        <p14:creationId xmlns:p14="http://schemas.microsoft.com/office/powerpoint/2010/main" val="244075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Data Structure</a:t>
            </a:r>
          </a:p>
        </p:txBody>
      </p:sp>
      <p:sp>
        <p:nvSpPr>
          <p:cNvPr id="5" name="Rectangle 4"/>
          <p:cNvSpPr/>
          <p:nvPr/>
        </p:nvSpPr>
        <p:spPr>
          <a:xfrm>
            <a:off x="1" y="1066151"/>
            <a:ext cx="12191999" cy="584775"/>
          </a:xfrm>
          <a:prstGeom prst="rect">
            <a:avLst/>
          </a:prstGeom>
        </p:spPr>
        <p:txBody>
          <a:bodyPr wrap="square">
            <a:spAutoFit/>
          </a:bodyPr>
          <a:lstStyle/>
          <a:p>
            <a:pPr lvl="0" algn="just"/>
            <a:r>
              <a:rPr lang="en-GB" sz="3200" dirty="0" smtClean="0"/>
              <a:t>Output of Blockchain Structure:</a:t>
            </a:r>
          </a:p>
        </p:txBody>
      </p:sp>
      <p:pic>
        <p:nvPicPr>
          <p:cNvPr id="6" name="Picture 5"/>
          <p:cNvPicPr>
            <a:picLocks noChangeAspect="1"/>
          </p:cNvPicPr>
          <p:nvPr/>
        </p:nvPicPr>
        <p:blipFill>
          <a:blip r:embed="rId2"/>
          <a:stretch>
            <a:fillRect/>
          </a:stretch>
        </p:blipFill>
        <p:spPr>
          <a:xfrm>
            <a:off x="277090" y="1650926"/>
            <a:ext cx="11637818" cy="2228347"/>
          </a:xfrm>
          <a:prstGeom prst="rect">
            <a:avLst/>
          </a:prstGeom>
        </p:spPr>
      </p:pic>
      <p:sp>
        <p:nvSpPr>
          <p:cNvPr id="8" name="Rectangle 7"/>
          <p:cNvSpPr/>
          <p:nvPr/>
        </p:nvSpPr>
        <p:spPr>
          <a:xfrm>
            <a:off x="-1" y="4090918"/>
            <a:ext cx="12191999" cy="2062103"/>
          </a:xfrm>
          <a:prstGeom prst="rect">
            <a:avLst/>
          </a:prstGeom>
        </p:spPr>
        <p:txBody>
          <a:bodyPr wrap="square">
            <a:spAutoFit/>
          </a:bodyPr>
          <a:lstStyle/>
          <a:p>
            <a:pPr lvl="0" algn="just"/>
            <a:r>
              <a:rPr lang="en-GB" sz="3200" dirty="0" smtClean="0"/>
              <a:t>The </a:t>
            </a:r>
            <a:r>
              <a:rPr lang="en-GB" sz="3200" b="1" dirty="0" smtClean="0"/>
              <a:t>Arraylist</a:t>
            </a:r>
            <a:r>
              <a:rPr lang="en-GB" sz="3200" dirty="0" smtClean="0"/>
              <a:t> give us a serialized java objects which are not human readable</a:t>
            </a:r>
            <a:endParaRPr lang="en-GB" sz="3200" dirty="0"/>
          </a:p>
          <a:p>
            <a:pPr lvl="0" algn="just"/>
            <a:r>
              <a:rPr lang="en-GB" sz="3200" dirty="0" smtClean="0"/>
              <a:t>In order to </a:t>
            </a:r>
            <a:r>
              <a:rPr lang="en-GB" sz="3200" b="1" dirty="0" smtClean="0"/>
              <a:t>pretty print </a:t>
            </a:r>
            <a:r>
              <a:rPr lang="en-GB" sz="3200" dirty="0" smtClean="0"/>
              <a:t>those we use Gson library which converts serialized java objects to </a:t>
            </a:r>
            <a:r>
              <a:rPr lang="en-GB" sz="3200" b="1" dirty="0" smtClean="0"/>
              <a:t>Json and pretty print </a:t>
            </a:r>
            <a:r>
              <a:rPr lang="en-GB" sz="3200" dirty="0" smtClean="0"/>
              <a:t>them.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3347713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Validation</a:t>
            </a:r>
          </a:p>
        </p:txBody>
      </p:sp>
      <p:sp>
        <p:nvSpPr>
          <p:cNvPr id="4" name="Rectangle 3"/>
          <p:cNvSpPr/>
          <p:nvPr/>
        </p:nvSpPr>
        <p:spPr>
          <a:xfrm>
            <a:off x="1" y="987479"/>
            <a:ext cx="12191999" cy="1077218"/>
          </a:xfrm>
          <a:prstGeom prst="rect">
            <a:avLst/>
          </a:prstGeom>
        </p:spPr>
        <p:txBody>
          <a:bodyPr wrap="square">
            <a:spAutoFit/>
          </a:bodyPr>
          <a:lstStyle/>
          <a:p>
            <a:pPr lvl="0" algn="just"/>
            <a:r>
              <a:rPr lang="en-GB" sz="3200" dirty="0" smtClean="0"/>
              <a:t>The Block Validation is implemented using multiples ways in order to make sure the entire chain of transactions are valid. </a:t>
            </a:r>
            <a:endParaRPr lang="en-IN" sz="3200" dirty="0"/>
          </a:p>
        </p:txBody>
      </p:sp>
      <p:sp>
        <p:nvSpPr>
          <p:cNvPr id="8" name="Rectangle 7"/>
          <p:cNvSpPr/>
          <p:nvPr/>
        </p:nvSpPr>
        <p:spPr>
          <a:xfrm>
            <a:off x="-1" y="2064697"/>
            <a:ext cx="12191999" cy="3539430"/>
          </a:xfrm>
          <a:prstGeom prst="rect">
            <a:avLst/>
          </a:prstGeom>
        </p:spPr>
        <p:txBody>
          <a:bodyPr wrap="square">
            <a:spAutoFit/>
          </a:bodyPr>
          <a:lstStyle/>
          <a:p>
            <a:pPr marL="514350" lvl="0" indent="-514350" algn="just">
              <a:buAutoNum type="arabicParenR"/>
            </a:pPr>
            <a:r>
              <a:rPr lang="en-GB" sz="3200" dirty="0" smtClean="0"/>
              <a:t>If the new block generated is having certain leading number of zeros</a:t>
            </a:r>
            <a:r>
              <a:rPr lang="en-IN" sz="3200" dirty="0"/>
              <a:t> </a:t>
            </a:r>
            <a:r>
              <a:rPr lang="en-IN" sz="3200" dirty="0" smtClean="0"/>
              <a:t>as defined.</a:t>
            </a:r>
          </a:p>
          <a:p>
            <a:pPr marL="514350" lvl="0" indent="-514350" algn="just">
              <a:buAutoNum type="arabicParenR"/>
            </a:pPr>
            <a:r>
              <a:rPr lang="en-GB" sz="3200" dirty="0" smtClean="0"/>
              <a:t>By checking if the hash of the previous block and the value of previous hash in the current block for entire chain of transactions if correct or not.</a:t>
            </a:r>
          </a:p>
          <a:p>
            <a:pPr marL="514350" lvl="0" indent="-514350" algn="just">
              <a:buAutoNum type="arabicParenR"/>
            </a:pPr>
            <a:r>
              <a:rPr lang="en-GB" sz="3200" dirty="0" smtClean="0"/>
              <a:t>By Recalculating the hash values by looping through entire history and comparing with the existing hash values.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89758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Block Validation</a:t>
            </a:r>
          </a:p>
        </p:txBody>
      </p:sp>
      <p:sp>
        <p:nvSpPr>
          <p:cNvPr id="6" name="Rectangle 5"/>
          <p:cNvSpPr/>
          <p:nvPr/>
        </p:nvSpPr>
        <p:spPr>
          <a:xfrm>
            <a:off x="1" y="860183"/>
            <a:ext cx="12191999" cy="646331"/>
          </a:xfrm>
          <a:prstGeom prst="rect">
            <a:avLst/>
          </a:prstGeom>
        </p:spPr>
        <p:txBody>
          <a:bodyPr wrap="square">
            <a:spAutoFit/>
          </a:bodyPr>
          <a:lstStyle/>
          <a:p>
            <a:pPr lvl="0"/>
            <a:r>
              <a:rPr lang="en-GB" sz="3600" dirty="0" smtClean="0"/>
              <a:t>Pseudo Code for validation </a:t>
            </a:r>
          </a:p>
        </p:txBody>
      </p:sp>
      <p:sp>
        <p:nvSpPr>
          <p:cNvPr id="5" name="Oval 4"/>
          <p:cNvSpPr/>
          <p:nvPr/>
        </p:nvSpPr>
        <p:spPr>
          <a:xfrm>
            <a:off x="1759527"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9" name="Straight Arrow Connector 8"/>
          <p:cNvCxnSpPr>
            <a:stCxn id="5" idx="4"/>
          </p:cNvCxnSpPr>
          <p:nvPr/>
        </p:nvCxnSpPr>
        <p:spPr>
          <a:xfrm>
            <a:off x="2570018"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iamond 11"/>
          <p:cNvSpPr/>
          <p:nvPr/>
        </p:nvSpPr>
        <p:spPr>
          <a:xfrm>
            <a:off x="1227859" y="3164730"/>
            <a:ext cx="2684318"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hash = calculated hash</a:t>
            </a:r>
            <a:endParaRPr lang="en-IN" dirty="0"/>
          </a:p>
        </p:txBody>
      </p:sp>
      <p:cxnSp>
        <p:nvCxnSpPr>
          <p:cNvPr id="13" name="Straight Arrow Connector 12"/>
          <p:cNvCxnSpPr/>
          <p:nvPr/>
        </p:nvCxnSpPr>
        <p:spPr>
          <a:xfrm>
            <a:off x="2570018"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759527"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cxnSp>
        <p:nvCxnSpPr>
          <p:cNvPr id="15" name="Straight Arrow Connector 14"/>
          <p:cNvCxnSpPr/>
          <p:nvPr/>
        </p:nvCxnSpPr>
        <p:spPr>
          <a:xfrm>
            <a:off x="2570018" y="8470604"/>
            <a:ext cx="0" cy="43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861212"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18" name="Straight Arrow Connector 17"/>
          <p:cNvCxnSpPr>
            <a:stCxn id="17" idx="4"/>
          </p:cNvCxnSpPr>
          <p:nvPr/>
        </p:nvCxnSpPr>
        <p:spPr>
          <a:xfrm>
            <a:off x="5671703"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4081893" y="3193916"/>
            <a:ext cx="3179620"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previous hash = previous block hash</a:t>
            </a:r>
            <a:endParaRPr lang="en-IN" dirty="0"/>
          </a:p>
        </p:txBody>
      </p:sp>
      <p:cxnSp>
        <p:nvCxnSpPr>
          <p:cNvPr id="20" name="Straight Arrow Connector 19"/>
          <p:cNvCxnSpPr/>
          <p:nvPr/>
        </p:nvCxnSpPr>
        <p:spPr>
          <a:xfrm>
            <a:off x="5671703"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861212"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sp>
        <p:nvSpPr>
          <p:cNvPr id="22" name="Oval 21"/>
          <p:cNvSpPr/>
          <p:nvPr/>
        </p:nvSpPr>
        <p:spPr>
          <a:xfrm>
            <a:off x="8286747" y="1634686"/>
            <a:ext cx="1620982" cy="9559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Start</a:t>
            </a:r>
            <a:endParaRPr lang="en-IN" dirty="0"/>
          </a:p>
        </p:txBody>
      </p:sp>
      <p:cxnSp>
        <p:nvCxnSpPr>
          <p:cNvPr id="23" name="Straight Arrow Connector 22"/>
          <p:cNvCxnSpPr>
            <a:stCxn id="22" idx="4"/>
          </p:cNvCxnSpPr>
          <p:nvPr/>
        </p:nvCxnSpPr>
        <p:spPr>
          <a:xfrm>
            <a:off x="9097238" y="2590650"/>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amond 23"/>
          <p:cNvSpPr/>
          <p:nvPr/>
        </p:nvSpPr>
        <p:spPr>
          <a:xfrm>
            <a:off x="7507428" y="3193916"/>
            <a:ext cx="3179620" cy="1607127"/>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IF Current  hash = Certain number of leading “0”s</a:t>
            </a:r>
            <a:endParaRPr lang="en-IN" dirty="0"/>
          </a:p>
        </p:txBody>
      </p:sp>
      <p:cxnSp>
        <p:nvCxnSpPr>
          <p:cNvPr id="25" name="Straight Arrow Connector 24"/>
          <p:cNvCxnSpPr/>
          <p:nvPr/>
        </p:nvCxnSpPr>
        <p:spPr>
          <a:xfrm>
            <a:off x="9097238" y="4771857"/>
            <a:ext cx="0" cy="57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286747" y="5333433"/>
            <a:ext cx="1620982" cy="72100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Chain Valid</a:t>
            </a:r>
            <a:endParaRPr lang="en-IN"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12192000" cy="1080655"/>
          </a:xfrm>
          <a:prstGeom prst="rect">
            <a:avLst/>
          </a:prstGeom>
        </p:spPr>
      </p:pic>
    </p:spTree>
    <p:extLst>
      <p:ext uri="{BB962C8B-B14F-4D97-AF65-F5344CB8AC3E}">
        <p14:creationId xmlns:p14="http://schemas.microsoft.com/office/powerpoint/2010/main" val="2698981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Difficulty (Mining)</a:t>
            </a:r>
          </a:p>
        </p:txBody>
      </p:sp>
      <p:sp>
        <p:nvSpPr>
          <p:cNvPr id="8" name="Rectangle 7"/>
          <p:cNvSpPr/>
          <p:nvPr/>
        </p:nvSpPr>
        <p:spPr>
          <a:xfrm>
            <a:off x="-1" y="1081024"/>
            <a:ext cx="12191999" cy="2062103"/>
          </a:xfrm>
          <a:prstGeom prst="rect">
            <a:avLst/>
          </a:prstGeom>
        </p:spPr>
        <p:txBody>
          <a:bodyPr wrap="square">
            <a:spAutoFit/>
          </a:bodyPr>
          <a:lstStyle/>
          <a:p>
            <a:pPr lvl="0" algn="just"/>
            <a:r>
              <a:rPr lang="en-GB" sz="3200" dirty="0" smtClean="0"/>
              <a:t>In POW the block is generated when we find the correct nonce value such that it is less than the target!</a:t>
            </a:r>
          </a:p>
          <a:p>
            <a:pPr lvl="0" algn="just"/>
            <a:r>
              <a:rPr lang="en-GB" sz="3200" dirty="0" smtClean="0"/>
              <a:t>Also the target is flexible to change(In our code it is adjusted using difficulty value)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2" name="Oval 1"/>
          <p:cNvSpPr/>
          <p:nvPr/>
        </p:nvSpPr>
        <p:spPr>
          <a:xfrm>
            <a:off x="5138530" y="2852530"/>
            <a:ext cx="983974" cy="6758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smtClean="0"/>
              <a:t>Start</a:t>
            </a:r>
            <a:endParaRPr lang="en-IN" b="1" dirty="0"/>
          </a:p>
        </p:txBody>
      </p:sp>
      <p:sp>
        <p:nvSpPr>
          <p:cNvPr id="7" name="Diamond 6"/>
          <p:cNvSpPr/>
          <p:nvPr/>
        </p:nvSpPr>
        <p:spPr>
          <a:xfrm>
            <a:off x="4708474" y="4059740"/>
            <a:ext cx="1834146" cy="127736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smtClean="0"/>
              <a:t>In Loop until 0’s set in difficult value (n) is appended </a:t>
            </a:r>
            <a:endParaRPr lang="en-IN" sz="1200" b="1" dirty="0"/>
          </a:p>
        </p:txBody>
      </p:sp>
      <p:sp>
        <p:nvSpPr>
          <p:cNvPr id="4" name="Rectangle 3"/>
          <p:cNvSpPr/>
          <p:nvPr/>
        </p:nvSpPr>
        <p:spPr>
          <a:xfrm>
            <a:off x="4681330" y="3618333"/>
            <a:ext cx="1888435" cy="3514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smtClean="0"/>
              <a:t>Difficult Value = n</a:t>
            </a:r>
            <a:endParaRPr lang="en-IN" b="1" dirty="0"/>
          </a:p>
        </p:txBody>
      </p:sp>
      <p:cxnSp>
        <p:nvCxnSpPr>
          <p:cNvPr id="10" name="Straight Connector 9"/>
          <p:cNvCxnSpPr>
            <a:stCxn id="2" idx="4"/>
            <a:endCxn id="4" idx="0"/>
          </p:cNvCxnSpPr>
          <p:nvPr/>
        </p:nvCxnSpPr>
        <p:spPr>
          <a:xfrm flipH="1">
            <a:off x="5625548" y="3528391"/>
            <a:ext cx="4969" cy="89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2"/>
            <a:endCxn id="7" idx="0"/>
          </p:cNvCxnSpPr>
          <p:nvPr/>
        </p:nvCxnSpPr>
        <p:spPr>
          <a:xfrm flipH="1">
            <a:off x="5625547" y="3969798"/>
            <a:ext cx="1" cy="8994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81330" y="5451916"/>
            <a:ext cx="1888435" cy="3514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b="1" dirty="0" smtClean="0"/>
              <a:t>Exit</a:t>
            </a:r>
            <a:endParaRPr lang="en-IN" b="1" dirty="0"/>
          </a:p>
        </p:txBody>
      </p:sp>
      <p:cxnSp>
        <p:nvCxnSpPr>
          <p:cNvPr id="17" name="Straight Connector 16"/>
          <p:cNvCxnSpPr>
            <a:stCxn id="7" idx="2"/>
            <a:endCxn id="15" idx="0"/>
          </p:cNvCxnSpPr>
          <p:nvPr/>
        </p:nvCxnSpPr>
        <p:spPr>
          <a:xfrm>
            <a:off x="5625547" y="5337108"/>
            <a:ext cx="1" cy="1148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144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Difficulty (Mining)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69383"/>
            <a:ext cx="12192000" cy="784162"/>
          </a:xfrm>
          <a:prstGeom prst="rect">
            <a:avLst/>
          </a:prstGeom>
        </p:spPr>
      </p:pic>
      <p:sp>
        <p:nvSpPr>
          <p:cNvPr id="9" name="Rectangle 8"/>
          <p:cNvSpPr/>
          <p:nvPr/>
        </p:nvSpPr>
        <p:spPr>
          <a:xfrm>
            <a:off x="1" y="978500"/>
            <a:ext cx="12191998" cy="584775"/>
          </a:xfrm>
          <a:prstGeom prst="rect">
            <a:avLst/>
          </a:prstGeom>
        </p:spPr>
        <p:txBody>
          <a:bodyPr wrap="square">
            <a:spAutoFit/>
          </a:bodyPr>
          <a:lstStyle/>
          <a:p>
            <a:pPr algn="ctr"/>
            <a:r>
              <a:rPr lang="en-IN" sz="3200" b="1" dirty="0" smtClean="0"/>
              <a:t>calculatedEncryptedhash = SHA 256(previousBlockHash + data + nonce)</a:t>
            </a:r>
            <a:endParaRPr lang="en-IN" sz="3200" b="1" dirty="0"/>
          </a:p>
        </p:txBody>
      </p:sp>
      <p:sp>
        <p:nvSpPr>
          <p:cNvPr id="13" name="Rectangle 12"/>
          <p:cNvSpPr/>
          <p:nvPr/>
        </p:nvSpPr>
        <p:spPr>
          <a:xfrm>
            <a:off x="0" y="1772334"/>
            <a:ext cx="12115800" cy="954107"/>
          </a:xfrm>
          <a:prstGeom prst="rect">
            <a:avLst/>
          </a:prstGeom>
        </p:spPr>
        <p:txBody>
          <a:bodyPr wrap="square">
            <a:spAutoFit/>
          </a:bodyPr>
          <a:lstStyle/>
          <a:p>
            <a:r>
              <a:rPr lang="en-IN" sz="2800" dirty="0" smtClean="0"/>
              <a:t>Nonce is the value obtained from mining. Like explained in previous slide the nonce value is incremented until we get the difficulty number of zero’s</a:t>
            </a:r>
            <a:endParaRPr lang="en-IN" sz="2800" dirty="0"/>
          </a:p>
        </p:txBody>
      </p:sp>
      <p:sp>
        <p:nvSpPr>
          <p:cNvPr id="14" name="Rectangle 13"/>
          <p:cNvSpPr/>
          <p:nvPr/>
        </p:nvSpPr>
        <p:spPr>
          <a:xfrm>
            <a:off x="1083665" y="3989273"/>
            <a:ext cx="181671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IN" dirty="0" smtClean="0"/>
              <a:t>Calculated String </a:t>
            </a:r>
            <a:endParaRPr lang="en-IN" dirty="0"/>
          </a:p>
        </p:txBody>
      </p:sp>
      <p:sp>
        <p:nvSpPr>
          <p:cNvPr id="18" name="Rectangle 17"/>
          <p:cNvSpPr/>
          <p:nvPr/>
        </p:nvSpPr>
        <p:spPr>
          <a:xfrm>
            <a:off x="3965713" y="3538330"/>
            <a:ext cx="3637722" cy="11628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SHA 256</a:t>
            </a:r>
            <a:endParaRPr lang="en-IN" dirty="0"/>
          </a:p>
        </p:txBody>
      </p:sp>
      <p:cxnSp>
        <p:nvCxnSpPr>
          <p:cNvPr id="20" name="Straight Arrow Connector 19"/>
          <p:cNvCxnSpPr>
            <a:stCxn id="14" idx="3"/>
          </p:cNvCxnSpPr>
          <p:nvPr/>
        </p:nvCxnSpPr>
        <p:spPr>
          <a:xfrm>
            <a:off x="2900381" y="4173939"/>
            <a:ext cx="10653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8416392" y="3935103"/>
            <a:ext cx="165385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IN" dirty="0" smtClean="0"/>
              <a:t>Encrypted Hash</a:t>
            </a:r>
            <a:endParaRPr lang="en-IN" dirty="0"/>
          </a:p>
        </p:txBody>
      </p:sp>
      <p:cxnSp>
        <p:nvCxnSpPr>
          <p:cNvPr id="23" name="Straight Arrow Connector 22"/>
          <p:cNvCxnSpPr>
            <a:stCxn id="18" idx="3"/>
            <a:endCxn id="21" idx="1"/>
          </p:cNvCxnSpPr>
          <p:nvPr/>
        </p:nvCxnSpPr>
        <p:spPr>
          <a:xfrm flipV="1">
            <a:off x="7603435" y="4119769"/>
            <a:ext cx="812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38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pic>
        <p:nvPicPr>
          <p:cNvPr id="2" name="Picture 1"/>
          <p:cNvPicPr>
            <a:picLocks noChangeAspect="1"/>
          </p:cNvPicPr>
          <p:nvPr/>
        </p:nvPicPr>
        <p:blipFill>
          <a:blip r:embed="rId3"/>
          <a:stretch>
            <a:fillRect/>
          </a:stretch>
        </p:blipFill>
        <p:spPr>
          <a:xfrm>
            <a:off x="496957" y="904461"/>
            <a:ext cx="11184420" cy="5068956"/>
          </a:xfrm>
          <a:prstGeom prst="rect">
            <a:avLst/>
          </a:prstGeom>
        </p:spPr>
      </p:pic>
      <p:sp>
        <p:nvSpPr>
          <p:cNvPr id="4" name="Rectangle 3"/>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My Project Flow Chart</a:t>
            </a:r>
            <a:endParaRPr lang="en-GB" sz="4800" b="1" dirty="0" smtClean="0">
              <a:solidFill>
                <a:srgbClr val="3E06BA"/>
              </a:solidFill>
            </a:endParaRPr>
          </a:p>
        </p:txBody>
      </p:sp>
    </p:spTree>
    <p:extLst>
      <p:ext uri="{BB962C8B-B14F-4D97-AF65-F5344CB8AC3E}">
        <p14:creationId xmlns:p14="http://schemas.microsoft.com/office/powerpoint/2010/main" val="679814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pic>
        <p:nvPicPr>
          <p:cNvPr id="4" name="Picture 3"/>
          <p:cNvPicPr>
            <a:picLocks noChangeAspect="1"/>
          </p:cNvPicPr>
          <p:nvPr/>
        </p:nvPicPr>
        <p:blipFill>
          <a:blip r:embed="rId3"/>
          <a:stretch>
            <a:fillRect/>
          </a:stretch>
        </p:blipFill>
        <p:spPr>
          <a:xfrm>
            <a:off x="235527" y="706582"/>
            <a:ext cx="11790217" cy="5232864"/>
          </a:xfrm>
          <a:prstGeom prst="rect">
            <a:avLst/>
          </a:prstGeom>
          <a:effectLst>
            <a:outerShdw blurRad="50800" dist="38100" dir="2700000" algn="tl" rotWithShape="0">
              <a:prstClr val="black">
                <a:alpha val="40000"/>
              </a:prstClr>
            </a:outerShdw>
          </a:effectLst>
        </p:spPr>
      </p:pic>
      <p:sp>
        <p:nvSpPr>
          <p:cNvPr id="7" name="TextBox 6"/>
          <p:cNvSpPr txBox="1"/>
          <p:nvPr/>
        </p:nvSpPr>
        <p:spPr>
          <a:xfrm>
            <a:off x="0" y="5944993"/>
            <a:ext cx="12191999" cy="369332"/>
          </a:xfrm>
          <a:prstGeom prst="rect">
            <a:avLst/>
          </a:prstGeom>
          <a:noFill/>
        </p:spPr>
        <p:txBody>
          <a:bodyPr wrap="square" rtlCol="0">
            <a:spAutoFit/>
          </a:bodyPr>
          <a:lstStyle/>
          <a:p>
            <a:pPr algn="ctr"/>
            <a:r>
              <a:rPr lang="en-GB" b="1" dirty="0" smtClean="0"/>
              <a:t>Using POW</a:t>
            </a:r>
            <a:endParaRPr lang="en-IN" b="1" dirty="0"/>
          </a:p>
        </p:txBody>
      </p:sp>
    </p:spTree>
    <p:extLst>
      <p:ext uri="{BB962C8B-B14F-4D97-AF65-F5344CB8AC3E}">
        <p14:creationId xmlns:p14="http://schemas.microsoft.com/office/powerpoint/2010/main" val="3479168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Implementing DPOS</a:t>
            </a:r>
            <a:endParaRPr lang="en-GB" sz="4800" b="1" dirty="0" smtClean="0">
              <a:solidFill>
                <a:srgbClr val="3E06BA"/>
              </a:solidFill>
            </a:endParaRPr>
          </a:p>
          <a:p>
            <a:pPr lvl="0" algn="ctr"/>
            <a:endParaRPr lang="en-IN" sz="4800" b="1" dirty="0">
              <a:solidFill>
                <a:srgbClr val="3E06BA"/>
              </a:solidFill>
            </a:endParaRPr>
          </a:p>
        </p:txBody>
      </p:sp>
      <p:sp>
        <p:nvSpPr>
          <p:cNvPr id="4" name="Rectangle 3"/>
          <p:cNvSpPr/>
          <p:nvPr/>
        </p:nvSpPr>
        <p:spPr>
          <a:xfrm>
            <a:off x="-1" y="665923"/>
            <a:ext cx="12191999" cy="1200329"/>
          </a:xfrm>
          <a:prstGeom prst="rect">
            <a:avLst/>
          </a:prstGeom>
        </p:spPr>
        <p:txBody>
          <a:bodyPr wrap="square">
            <a:spAutoFit/>
          </a:bodyPr>
          <a:lstStyle/>
          <a:p>
            <a:pPr lvl="0" algn="just"/>
            <a:r>
              <a:rPr lang="en-GB" sz="2400" dirty="0" smtClean="0"/>
              <a:t>Delegated Proof of Stake(DPOS) is evolution of Proof of stake. Here we have delegates instead of miners. The way the delegates selected varies from one proof of stake mechanism to other. Once the delegates are determined they will validated the block and it to the chain of blocks.</a:t>
            </a:r>
            <a:endParaRPr lang="en-IN" sz="2400" dirty="0"/>
          </a:p>
        </p:txBody>
      </p:sp>
      <p:sp>
        <p:nvSpPr>
          <p:cNvPr id="5" name="Cube 4"/>
          <p:cNvSpPr/>
          <p:nvPr/>
        </p:nvSpPr>
        <p:spPr>
          <a:xfrm>
            <a:off x="860789" y="2680438"/>
            <a:ext cx="775854" cy="762000"/>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ube 5"/>
          <p:cNvSpPr/>
          <p:nvPr/>
        </p:nvSpPr>
        <p:spPr>
          <a:xfrm>
            <a:off x="2273952" y="2138883"/>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ube 6"/>
          <p:cNvSpPr/>
          <p:nvPr/>
        </p:nvSpPr>
        <p:spPr>
          <a:xfrm>
            <a:off x="3410025" y="2900883"/>
            <a:ext cx="775854" cy="762000"/>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ube 7"/>
          <p:cNvSpPr/>
          <p:nvPr/>
        </p:nvSpPr>
        <p:spPr>
          <a:xfrm>
            <a:off x="1207153" y="397663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ube 8"/>
          <p:cNvSpPr/>
          <p:nvPr/>
        </p:nvSpPr>
        <p:spPr>
          <a:xfrm>
            <a:off x="3683653" y="399773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4324425" y="215369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ube 10"/>
          <p:cNvSpPr/>
          <p:nvPr/>
        </p:nvSpPr>
        <p:spPr>
          <a:xfrm>
            <a:off x="2294735" y="331873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ube 11"/>
          <p:cNvSpPr/>
          <p:nvPr/>
        </p:nvSpPr>
        <p:spPr>
          <a:xfrm>
            <a:off x="5072571" y="3318736"/>
            <a:ext cx="775854" cy="762000"/>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a:stCxn id="5" idx="5"/>
            <a:endCxn id="6" idx="2"/>
          </p:cNvCxnSpPr>
          <p:nvPr/>
        </p:nvCxnSpPr>
        <p:spPr>
          <a:xfrm flipV="1">
            <a:off x="1636643" y="2615133"/>
            <a:ext cx="637309" cy="35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7" idx="2"/>
          </p:cNvCxnSpPr>
          <p:nvPr/>
        </p:nvCxnSpPr>
        <p:spPr>
          <a:xfrm>
            <a:off x="3546763" y="3304813"/>
            <a:ext cx="360219"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8" idx="1"/>
          </p:cNvCxnSpPr>
          <p:nvPr/>
        </p:nvCxnSpPr>
        <p:spPr>
          <a:xfrm>
            <a:off x="1446143" y="3156688"/>
            <a:ext cx="53687" cy="1010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5"/>
            <a:endCxn id="11" idx="1"/>
          </p:cNvCxnSpPr>
          <p:nvPr/>
        </p:nvCxnSpPr>
        <p:spPr>
          <a:xfrm>
            <a:off x="1636643" y="2966188"/>
            <a:ext cx="950769" cy="54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a:endCxn id="9" idx="2"/>
          </p:cNvCxnSpPr>
          <p:nvPr/>
        </p:nvCxnSpPr>
        <p:spPr>
          <a:xfrm>
            <a:off x="1792507" y="4452889"/>
            <a:ext cx="1891146" cy="21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5"/>
            <a:endCxn id="12" idx="1"/>
          </p:cNvCxnSpPr>
          <p:nvPr/>
        </p:nvCxnSpPr>
        <p:spPr>
          <a:xfrm>
            <a:off x="5100279" y="2439448"/>
            <a:ext cx="264969" cy="106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a:endCxn id="10" idx="2"/>
          </p:cNvCxnSpPr>
          <p:nvPr/>
        </p:nvCxnSpPr>
        <p:spPr>
          <a:xfrm flipV="1">
            <a:off x="3893202" y="2629948"/>
            <a:ext cx="431223" cy="270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2" idx="2"/>
          </p:cNvCxnSpPr>
          <p:nvPr/>
        </p:nvCxnSpPr>
        <p:spPr>
          <a:xfrm>
            <a:off x="3995379" y="3377133"/>
            <a:ext cx="1077192" cy="417853"/>
          </a:xfrm>
          <a:prstGeom prst="line">
            <a:avLst/>
          </a:prstGeom>
        </p:spPr>
        <p:style>
          <a:lnRef idx="1">
            <a:schemeClr val="accent1"/>
          </a:lnRef>
          <a:fillRef idx="0">
            <a:schemeClr val="accent1"/>
          </a:fillRef>
          <a:effectRef idx="0">
            <a:schemeClr val="accent1"/>
          </a:effectRef>
          <a:fontRef idx="minor">
            <a:schemeClr val="tx1"/>
          </a:fontRef>
        </p:style>
      </p:cxnSp>
      <p:sp>
        <p:nvSpPr>
          <p:cNvPr id="36" name="Cube 35"/>
          <p:cNvSpPr/>
          <p:nvPr/>
        </p:nvSpPr>
        <p:spPr>
          <a:xfrm>
            <a:off x="6658917" y="3318736"/>
            <a:ext cx="775854" cy="762000"/>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8104986" y="331075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9364022" y="3255688"/>
            <a:ext cx="775854" cy="762000"/>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10623058" y="326774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7434771" y="3604486"/>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8690340" y="3731938"/>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10139876" y="3541438"/>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860789" y="4796591"/>
            <a:ext cx="4076697" cy="646331"/>
          </a:xfrm>
          <a:prstGeom prst="rect">
            <a:avLst/>
          </a:prstGeom>
        </p:spPr>
        <p:txBody>
          <a:bodyPr wrap="square">
            <a:spAutoFit/>
          </a:bodyPr>
          <a:lstStyle/>
          <a:p>
            <a:pPr lvl="0"/>
            <a:r>
              <a:rPr lang="en-GB" b="1" dirty="0" smtClean="0">
                <a:solidFill>
                  <a:srgbClr val="3E06BA"/>
                </a:solidFill>
              </a:rPr>
              <a:t>DPoS depiction of Actual </a:t>
            </a:r>
            <a:r>
              <a:rPr lang="en-GB" b="1" dirty="0" smtClean="0">
                <a:solidFill>
                  <a:srgbClr val="3E06BA"/>
                </a:solidFill>
              </a:rPr>
              <a:t>P2P Network</a:t>
            </a:r>
          </a:p>
          <a:p>
            <a:pPr lvl="0"/>
            <a:endParaRPr lang="en-IN" b="1" dirty="0">
              <a:solidFill>
                <a:srgbClr val="3E06BA"/>
              </a:solidFill>
            </a:endParaRPr>
          </a:p>
        </p:txBody>
      </p:sp>
      <p:sp>
        <p:nvSpPr>
          <p:cNvPr id="52" name="Rectangle 51"/>
          <p:cNvSpPr/>
          <p:nvPr/>
        </p:nvSpPr>
        <p:spPr>
          <a:xfrm>
            <a:off x="6501242" y="4160592"/>
            <a:ext cx="5690757" cy="646331"/>
          </a:xfrm>
          <a:prstGeom prst="rect">
            <a:avLst/>
          </a:prstGeom>
        </p:spPr>
        <p:txBody>
          <a:bodyPr wrap="square">
            <a:spAutoFit/>
          </a:bodyPr>
          <a:lstStyle/>
          <a:p>
            <a:pPr lvl="0"/>
            <a:r>
              <a:rPr lang="en-GB" b="1" dirty="0">
                <a:solidFill>
                  <a:srgbClr val="3E06BA"/>
                </a:solidFill>
              </a:rPr>
              <a:t>DPoS depiction of Simulated </a:t>
            </a:r>
            <a:r>
              <a:rPr lang="en-GB" b="1" dirty="0" smtClean="0">
                <a:solidFill>
                  <a:srgbClr val="3E06BA"/>
                </a:solidFill>
              </a:rPr>
              <a:t>Simple P2P  Liner Graph topology </a:t>
            </a:r>
            <a:endParaRPr lang="en-IN" b="1" dirty="0">
              <a:solidFill>
                <a:srgbClr val="3E06BA"/>
              </a:solidFill>
            </a:endParaRPr>
          </a:p>
        </p:txBody>
      </p:sp>
      <p:pic>
        <p:nvPicPr>
          <p:cNvPr id="13" name="Picture 12"/>
          <p:cNvPicPr>
            <a:picLocks noChangeAspect="1"/>
          </p:cNvPicPr>
          <p:nvPr/>
        </p:nvPicPr>
        <p:blipFill>
          <a:blip r:embed="rId2"/>
          <a:stretch>
            <a:fillRect/>
          </a:stretch>
        </p:blipFill>
        <p:spPr>
          <a:xfrm>
            <a:off x="0" y="6095069"/>
            <a:ext cx="12193057" cy="786452"/>
          </a:xfrm>
          <a:prstGeom prst="rect">
            <a:avLst/>
          </a:prstGeom>
        </p:spPr>
      </p:pic>
    </p:spTree>
    <p:extLst>
      <p:ext uri="{BB962C8B-B14F-4D97-AF65-F5344CB8AC3E}">
        <p14:creationId xmlns:p14="http://schemas.microsoft.com/office/powerpoint/2010/main" val="48740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5" name="TextBox 4"/>
          <p:cNvSpPr txBox="1"/>
          <p:nvPr/>
        </p:nvSpPr>
        <p:spPr>
          <a:xfrm>
            <a:off x="0" y="5944993"/>
            <a:ext cx="12191999" cy="369332"/>
          </a:xfrm>
          <a:prstGeom prst="rect">
            <a:avLst/>
          </a:prstGeom>
          <a:noFill/>
        </p:spPr>
        <p:txBody>
          <a:bodyPr wrap="square" rtlCol="0">
            <a:spAutoFit/>
          </a:bodyPr>
          <a:lstStyle/>
          <a:p>
            <a:pPr algn="ctr"/>
            <a:r>
              <a:rPr lang="en-GB" b="1" dirty="0" smtClean="0"/>
              <a:t>Using DPOS</a:t>
            </a:r>
            <a:endParaRPr lang="en-IN" b="1" dirty="0"/>
          </a:p>
        </p:txBody>
      </p:sp>
      <p:pic>
        <p:nvPicPr>
          <p:cNvPr id="7" name="Picture 6"/>
          <p:cNvPicPr>
            <a:picLocks noChangeAspect="1"/>
          </p:cNvPicPr>
          <p:nvPr/>
        </p:nvPicPr>
        <p:blipFill>
          <a:blip r:embed="rId3"/>
          <a:stretch>
            <a:fillRect/>
          </a:stretch>
        </p:blipFill>
        <p:spPr>
          <a:xfrm>
            <a:off x="131617" y="714489"/>
            <a:ext cx="11928764" cy="5166081"/>
          </a:xfrm>
          <a:prstGeom prst="rect">
            <a:avLst/>
          </a:prstGeom>
          <a:effectLst>
            <a:outerShdw blurRad="660400" dist="50800" dir="10800000" algn="r" rotWithShape="0">
              <a:prstClr val="black">
                <a:alpha val="40000"/>
              </a:prstClr>
            </a:outerShdw>
          </a:effectLst>
        </p:spPr>
      </p:pic>
    </p:spTree>
    <p:extLst>
      <p:ext uri="{BB962C8B-B14F-4D97-AF65-F5344CB8AC3E}">
        <p14:creationId xmlns:p14="http://schemas.microsoft.com/office/powerpoint/2010/main" val="3474082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5" y="0"/>
            <a:ext cx="6096000" cy="830997"/>
          </a:xfrm>
          <a:prstGeom prst="rect">
            <a:avLst/>
          </a:prstGeom>
        </p:spPr>
        <p:txBody>
          <a:bodyPr>
            <a:spAutoFit/>
          </a:bodyPr>
          <a:lstStyle/>
          <a:p>
            <a:pPr lvl="0"/>
            <a:r>
              <a:rPr lang="en-GB" sz="4800" b="1" dirty="0" smtClean="0">
                <a:solidFill>
                  <a:srgbClr val="3E06BA"/>
                </a:solidFill>
              </a:rPr>
              <a:t>Outline:</a:t>
            </a:r>
            <a:endParaRPr lang="en-IN" sz="4800" b="1" dirty="0">
              <a:solidFill>
                <a:srgbClr val="3E06BA"/>
              </a:solidFill>
            </a:endParaRPr>
          </a:p>
        </p:txBody>
      </p:sp>
      <p:sp>
        <p:nvSpPr>
          <p:cNvPr id="6" name="Rectangle 5"/>
          <p:cNvSpPr/>
          <p:nvPr/>
        </p:nvSpPr>
        <p:spPr>
          <a:xfrm>
            <a:off x="138545" y="697818"/>
            <a:ext cx="7661565" cy="5509200"/>
          </a:xfrm>
          <a:prstGeom prst="rect">
            <a:avLst/>
          </a:prstGeom>
        </p:spPr>
        <p:txBody>
          <a:bodyPr wrap="square">
            <a:spAutoFit/>
          </a:bodyPr>
          <a:lstStyle/>
          <a:p>
            <a:pPr marL="457200" lvl="0" indent="-457200">
              <a:buFont typeface="Arial" panose="020B0604020202020204" pitchFamily="34" charset="0"/>
              <a:buChar char="•"/>
            </a:pPr>
            <a:r>
              <a:rPr lang="en-GB" sz="3200" dirty="0">
                <a:solidFill>
                  <a:schemeClr val="bg1">
                    <a:lumMod val="65000"/>
                  </a:schemeClr>
                </a:solidFill>
              </a:rPr>
              <a:t>GIT </a:t>
            </a:r>
            <a:r>
              <a:rPr lang="en-GB" sz="3200" dirty="0" smtClean="0">
                <a:solidFill>
                  <a:schemeClr val="bg1">
                    <a:lumMod val="65000"/>
                  </a:schemeClr>
                </a:solidFill>
              </a:rPr>
              <a:t>Repository</a:t>
            </a:r>
          </a:p>
          <a:p>
            <a:pPr marL="457200" lvl="0" indent="-457200">
              <a:buFont typeface="Arial" panose="020B0604020202020204" pitchFamily="34" charset="0"/>
              <a:buChar char="•"/>
            </a:pPr>
            <a:r>
              <a:rPr lang="en-GB" sz="3200" dirty="0">
                <a:solidFill>
                  <a:schemeClr val="bg1">
                    <a:lumMod val="65000"/>
                  </a:schemeClr>
                </a:solidFill>
              </a:rPr>
              <a:t>My Project Flow </a:t>
            </a:r>
            <a:r>
              <a:rPr lang="en-GB" sz="3200" dirty="0" smtClean="0">
                <a:solidFill>
                  <a:schemeClr val="bg1">
                    <a:lumMod val="65000"/>
                  </a:schemeClr>
                </a:solidFill>
              </a:rPr>
              <a:t>Chart</a:t>
            </a:r>
          </a:p>
          <a:p>
            <a:pPr marL="457200" lvl="0" indent="-457200">
              <a:buFont typeface="Arial" panose="020B0604020202020204" pitchFamily="34" charset="0"/>
              <a:buChar char="•"/>
            </a:pPr>
            <a:r>
              <a:rPr lang="en-GB" sz="3200" dirty="0" smtClean="0"/>
              <a:t>Introduction</a:t>
            </a:r>
            <a:endParaRPr lang="en-GB" sz="3200" dirty="0" smtClean="0"/>
          </a:p>
          <a:p>
            <a:pPr marL="457200" lvl="0" indent="-457200">
              <a:buFont typeface="Arial" panose="020B0604020202020204" pitchFamily="34" charset="0"/>
              <a:buChar char="•"/>
            </a:pPr>
            <a:r>
              <a:rPr lang="en-GB" sz="3200" dirty="0" smtClean="0"/>
              <a:t>Requirements </a:t>
            </a:r>
          </a:p>
          <a:p>
            <a:pPr marL="457200" lvl="0" indent="-457200">
              <a:buFont typeface="Arial" panose="020B0604020202020204" pitchFamily="34" charset="0"/>
              <a:buChar char="•"/>
            </a:pPr>
            <a:r>
              <a:rPr lang="en-GB" sz="3200" dirty="0" smtClean="0"/>
              <a:t>Network Topology (Linear Graph)</a:t>
            </a:r>
          </a:p>
          <a:p>
            <a:pPr marL="457200" lvl="0" indent="-457200">
              <a:buFont typeface="Arial" panose="020B0604020202020204" pitchFamily="34" charset="0"/>
              <a:buChar char="•"/>
            </a:pPr>
            <a:r>
              <a:rPr lang="en-GB" sz="3200" dirty="0" smtClean="0"/>
              <a:t>Block Data Structure.</a:t>
            </a:r>
          </a:p>
          <a:p>
            <a:pPr marL="457200" lvl="0" indent="-457200">
              <a:buFont typeface="Arial" panose="020B0604020202020204" pitchFamily="34" charset="0"/>
              <a:buChar char="•"/>
            </a:pPr>
            <a:r>
              <a:rPr lang="en-GB" sz="3200" dirty="0" smtClean="0"/>
              <a:t>Block Validation</a:t>
            </a:r>
          </a:p>
          <a:p>
            <a:pPr marL="457200" lvl="0" indent="-457200">
              <a:buFont typeface="Arial" panose="020B0604020202020204" pitchFamily="34" charset="0"/>
              <a:buChar char="•"/>
            </a:pPr>
            <a:r>
              <a:rPr lang="en-GB" sz="3200" dirty="0" smtClean="0"/>
              <a:t>Difficulty (Mining</a:t>
            </a:r>
            <a:r>
              <a:rPr lang="en-GB" sz="3200" dirty="0" smtClean="0"/>
              <a:t>)</a:t>
            </a:r>
          </a:p>
          <a:p>
            <a:pPr marL="457200" indent="-457200">
              <a:buFont typeface="Arial" panose="020B0604020202020204" pitchFamily="34" charset="0"/>
              <a:buChar char="•"/>
            </a:pPr>
            <a:r>
              <a:rPr lang="en-GB" sz="3200" dirty="0"/>
              <a:t>My Project Flow </a:t>
            </a:r>
            <a:r>
              <a:rPr lang="en-GB" sz="3200" dirty="0" smtClean="0"/>
              <a:t>Chart(Again)</a:t>
            </a:r>
            <a:endParaRPr lang="en-GB" sz="3200" dirty="0" smtClean="0"/>
          </a:p>
          <a:p>
            <a:pPr marL="457200" lvl="0" indent="-457200">
              <a:buFont typeface="Arial" panose="020B0604020202020204" pitchFamily="34" charset="0"/>
              <a:buChar char="•"/>
            </a:pPr>
            <a:r>
              <a:rPr lang="en-GB" sz="3200" dirty="0" smtClean="0"/>
              <a:t>Results </a:t>
            </a:r>
          </a:p>
          <a:p>
            <a:pPr marL="457200" lvl="0" indent="-457200">
              <a:buFont typeface="Arial" panose="020B0604020202020204" pitchFamily="34" charset="0"/>
              <a:buChar char="•"/>
            </a:pPr>
            <a:r>
              <a:rPr lang="en-GB" sz="3200" dirty="0" smtClean="0">
                <a:solidFill>
                  <a:schemeClr val="bg1">
                    <a:lumMod val="65000"/>
                  </a:schemeClr>
                </a:solidFill>
              </a:rPr>
              <a:t>Future Work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614481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Future Implementations: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4" name="TextBox 3"/>
          <p:cNvSpPr txBox="1"/>
          <p:nvPr/>
        </p:nvSpPr>
        <p:spPr>
          <a:xfrm>
            <a:off x="1" y="1163782"/>
            <a:ext cx="12191998" cy="3046988"/>
          </a:xfrm>
          <a:prstGeom prst="rect">
            <a:avLst/>
          </a:prstGeom>
          <a:noFill/>
        </p:spPr>
        <p:txBody>
          <a:bodyPr wrap="square" rtlCol="0">
            <a:spAutoFit/>
          </a:bodyPr>
          <a:lstStyle/>
          <a:p>
            <a:pPr marL="457200" indent="-457200" algn="just">
              <a:buFont typeface="Arial" panose="020B0604020202020204" pitchFamily="34" charset="0"/>
              <a:buChar char="•"/>
            </a:pPr>
            <a:r>
              <a:rPr lang="en-GB" sz="3200" dirty="0" smtClean="0"/>
              <a:t>Complicated network topology.</a:t>
            </a:r>
          </a:p>
          <a:p>
            <a:pPr marL="457200" indent="-457200" algn="just">
              <a:buFont typeface="Arial" panose="020B0604020202020204" pitchFamily="34" charset="0"/>
              <a:buChar char="•"/>
            </a:pPr>
            <a:r>
              <a:rPr lang="en-GB" sz="3200" dirty="0"/>
              <a:t>A</a:t>
            </a:r>
            <a:r>
              <a:rPr lang="en-GB" sz="3200" dirty="0" smtClean="0"/>
              <a:t>verage </a:t>
            </a:r>
            <a:r>
              <a:rPr lang="en-GB" sz="3200" dirty="0"/>
              <a:t>extrapolated aggregated propagation time of different </a:t>
            </a:r>
            <a:r>
              <a:rPr lang="en-GB" sz="3200" dirty="0" smtClean="0"/>
              <a:t>consensus </a:t>
            </a:r>
            <a:r>
              <a:rPr lang="en-GB" sz="3200" dirty="0"/>
              <a:t>and </a:t>
            </a:r>
            <a:r>
              <a:rPr lang="en-GB" sz="3200" dirty="0" smtClean="0"/>
              <a:t>compare </a:t>
            </a:r>
            <a:r>
              <a:rPr lang="en-GB" sz="3200" dirty="0" smtClean="0"/>
              <a:t>them.</a:t>
            </a:r>
            <a:endParaRPr lang="en-GB" sz="3200" dirty="0" smtClean="0"/>
          </a:p>
          <a:p>
            <a:pPr marL="457200" indent="-457200" algn="just">
              <a:buFont typeface="Arial" panose="020B0604020202020204" pitchFamily="34" charset="0"/>
              <a:buChar char="•"/>
            </a:pPr>
            <a:r>
              <a:rPr lang="en-GB" sz="3200" dirty="0"/>
              <a:t>I</a:t>
            </a:r>
            <a:r>
              <a:rPr lang="en-GB" sz="3200" dirty="0" smtClean="0"/>
              <a:t>mplementing </a:t>
            </a:r>
            <a:r>
              <a:rPr lang="en-GB" sz="3200" dirty="0"/>
              <a:t>coin age based selection of </a:t>
            </a:r>
            <a:r>
              <a:rPr lang="en-GB" sz="3200" dirty="0" smtClean="0"/>
              <a:t>delegates instead </a:t>
            </a:r>
            <a:r>
              <a:rPr lang="en-GB" sz="3200" dirty="0"/>
              <a:t>of </a:t>
            </a:r>
            <a:r>
              <a:rPr lang="en-GB" sz="3200" dirty="0" smtClean="0"/>
              <a:t>random </a:t>
            </a:r>
            <a:r>
              <a:rPr lang="en-GB" sz="3200" dirty="0"/>
              <a:t>selection </a:t>
            </a:r>
            <a:r>
              <a:rPr lang="en-GB" sz="3200" dirty="0" smtClean="0"/>
              <a:t>for DPoS.</a:t>
            </a:r>
          </a:p>
          <a:p>
            <a:pPr marL="457200" indent="-457200" algn="just">
              <a:buFont typeface="Arial" panose="020B0604020202020204" pitchFamily="34" charset="0"/>
              <a:buChar char="•"/>
            </a:pPr>
            <a:endParaRPr lang="en-IN" sz="3200" dirty="0"/>
          </a:p>
        </p:txBody>
      </p:sp>
    </p:spTree>
    <p:extLst>
      <p:ext uri="{BB962C8B-B14F-4D97-AF65-F5344CB8AC3E}">
        <p14:creationId xmlns:p14="http://schemas.microsoft.com/office/powerpoint/2010/main" val="1946957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204610"/>
            <a:ext cx="12192000" cy="830997"/>
          </a:xfrm>
          <a:prstGeom prst="rect">
            <a:avLst/>
          </a:prstGeom>
          <a:noFill/>
        </p:spPr>
        <p:txBody>
          <a:bodyPr wrap="square" rtlCol="0">
            <a:spAutoFit/>
          </a:bodyPr>
          <a:lstStyle/>
          <a:p>
            <a:pPr algn="ctr"/>
            <a:r>
              <a:rPr lang="en-GB" sz="4800" b="1" dirty="0" smtClean="0">
                <a:solidFill>
                  <a:srgbClr val="3E06BA"/>
                </a:solidFill>
              </a:rPr>
              <a:t>Thanks to Professor and Teaching Assistant </a:t>
            </a:r>
            <a:endParaRPr lang="en-IN" sz="4800" b="1" dirty="0">
              <a:solidFill>
                <a:srgbClr val="3E06BA"/>
              </a:solidFill>
            </a:endParaRPr>
          </a:p>
        </p:txBody>
      </p:sp>
      <p:sp>
        <p:nvSpPr>
          <p:cNvPr id="4" name="TextBox 3"/>
          <p:cNvSpPr txBox="1"/>
          <p:nvPr/>
        </p:nvSpPr>
        <p:spPr>
          <a:xfrm>
            <a:off x="0" y="2294364"/>
            <a:ext cx="12192000" cy="584775"/>
          </a:xfrm>
          <a:prstGeom prst="rect">
            <a:avLst/>
          </a:prstGeom>
          <a:noFill/>
        </p:spPr>
        <p:txBody>
          <a:bodyPr wrap="square" rtlCol="0">
            <a:spAutoFit/>
          </a:bodyPr>
          <a:lstStyle/>
          <a:p>
            <a:r>
              <a:rPr lang="en-GB" sz="3200" b="1" dirty="0" smtClean="0"/>
              <a:t>Baek-Young Choi, Ph.D., Professor </a:t>
            </a:r>
            <a:endParaRPr lang="en-IN" sz="3200" b="1" dirty="0"/>
          </a:p>
        </p:txBody>
      </p:sp>
      <p:sp>
        <p:nvSpPr>
          <p:cNvPr id="5" name="TextBox 4"/>
          <p:cNvSpPr txBox="1"/>
          <p:nvPr/>
        </p:nvSpPr>
        <p:spPr>
          <a:xfrm>
            <a:off x="0" y="3588696"/>
            <a:ext cx="12192000" cy="584775"/>
          </a:xfrm>
          <a:prstGeom prst="rect">
            <a:avLst/>
          </a:prstGeom>
          <a:noFill/>
        </p:spPr>
        <p:txBody>
          <a:bodyPr wrap="square" rtlCol="0">
            <a:spAutoFit/>
          </a:bodyPr>
          <a:lstStyle/>
          <a:p>
            <a:r>
              <a:rPr lang="en-GB" sz="3200" b="1" dirty="0" smtClean="0"/>
              <a:t>Manasa Leela Gummadavelly, Ph.D., Student, Teaching Assistant  </a:t>
            </a:r>
            <a:endParaRPr lang="en-IN" sz="3200" b="1" dirty="0"/>
          </a:p>
        </p:txBody>
      </p:sp>
      <p:sp>
        <p:nvSpPr>
          <p:cNvPr id="8" name="TextBox 7"/>
          <p:cNvSpPr txBox="1"/>
          <p:nvPr/>
        </p:nvSpPr>
        <p:spPr>
          <a:xfrm>
            <a:off x="221673" y="2719187"/>
            <a:ext cx="12192000" cy="461665"/>
          </a:xfrm>
          <a:prstGeom prst="rect">
            <a:avLst/>
          </a:prstGeom>
          <a:noFill/>
        </p:spPr>
        <p:txBody>
          <a:bodyPr wrap="square" rtlCol="0">
            <a:spAutoFit/>
          </a:bodyPr>
          <a:lstStyle/>
          <a:p>
            <a:r>
              <a:rPr lang="en-GB" sz="2400" dirty="0" smtClean="0"/>
              <a:t>Department of Computer Science and Electrical Engineering </a:t>
            </a:r>
            <a:endParaRPr lang="en-IN" sz="3200" b="1" dirty="0"/>
          </a:p>
        </p:txBody>
      </p:sp>
      <p:sp>
        <p:nvSpPr>
          <p:cNvPr id="9" name="TextBox 8"/>
          <p:cNvSpPr txBox="1"/>
          <p:nvPr/>
        </p:nvSpPr>
        <p:spPr>
          <a:xfrm>
            <a:off x="221673" y="4011489"/>
            <a:ext cx="12192000" cy="461665"/>
          </a:xfrm>
          <a:prstGeom prst="rect">
            <a:avLst/>
          </a:prstGeom>
          <a:noFill/>
        </p:spPr>
        <p:txBody>
          <a:bodyPr wrap="square" rtlCol="0">
            <a:spAutoFit/>
          </a:bodyPr>
          <a:lstStyle/>
          <a:p>
            <a:r>
              <a:rPr lang="en-GB" sz="2400" dirty="0" smtClean="0"/>
              <a:t>Department of Computer Science and Electrical Engineering </a:t>
            </a:r>
            <a:endParaRPr lang="en-IN" sz="3200" b="1" dirty="0"/>
          </a:p>
        </p:txBody>
      </p:sp>
      <p:sp>
        <p:nvSpPr>
          <p:cNvPr id="10" name="TextBox 9"/>
          <p:cNvSpPr txBox="1"/>
          <p:nvPr/>
        </p:nvSpPr>
        <p:spPr>
          <a:xfrm>
            <a:off x="0" y="4677895"/>
            <a:ext cx="11111345" cy="830997"/>
          </a:xfrm>
          <a:prstGeom prst="rect">
            <a:avLst/>
          </a:prstGeom>
          <a:noFill/>
        </p:spPr>
        <p:txBody>
          <a:bodyPr wrap="square" rtlCol="0">
            <a:spAutoFit/>
          </a:bodyPr>
          <a:lstStyle/>
          <a:p>
            <a:r>
              <a:rPr lang="en-GB" sz="2400" dirty="0" smtClean="0"/>
              <a:t>Your Knowledge, skills and insights have helped me learn new technology quickly. I Will be grateful for considering an extra credit Project for this course. </a:t>
            </a:r>
            <a:r>
              <a:rPr lang="en-GB" sz="2400" dirty="0" smtClean="0">
                <a:sym typeface="Wingdings" panose="05000000000000000000" pitchFamily="2" charset="2"/>
              </a:rPr>
              <a:t></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8"/>
            <a:ext cx="10058400" cy="6395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5928"/>
            <a:ext cx="10058401" cy="62898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8400" y="5925406"/>
            <a:ext cx="2136908" cy="910883"/>
          </a:xfrm>
          <a:prstGeom prst="rect">
            <a:avLst/>
          </a:prstGeom>
        </p:spPr>
      </p:pic>
    </p:spTree>
    <p:extLst>
      <p:ext uri="{BB962C8B-B14F-4D97-AF65-F5344CB8AC3E}">
        <p14:creationId xmlns:p14="http://schemas.microsoft.com/office/powerpoint/2010/main" val="3604291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632895"/>
            <a:ext cx="12192000" cy="1323439"/>
          </a:xfrm>
          <a:prstGeom prst="rect">
            <a:avLst/>
          </a:prstGeom>
          <a:noFill/>
        </p:spPr>
        <p:txBody>
          <a:bodyPr wrap="square" rtlCol="0">
            <a:spAutoFit/>
          </a:bodyPr>
          <a:lstStyle/>
          <a:p>
            <a:pPr algn="ctr"/>
            <a:r>
              <a:rPr lang="en-GB" sz="8000" b="1" dirty="0" smtClean="0">
                <a:solidFill>
                  <a:srgbClr val="3E06BA"/>
                </a:solidFill>
              </a:rPr>
              <a:t>End of Presentation </a:t>
            </a:r>
            <a:r>
              <a:rPr lang="en-GB" sz="8000" b="1" dirty="0" smtClean="0">
                <a:solidFill>
                  <a:srgbClr val="3E06BA"/>
                </a:solidFill>
                <a:sym typeface="Wingdings" panose="05000000000000000000" pitchFamily="2" charset="2"/>
              </a:rPr>
              <a:t></a:t>
            </a:r>
            <a:endParaRPr lang="en-IN" sz="8000" b="1" dirty="0">
              <a:solidFill>
                <a:srgbClr val="3E06BA"/>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94218"/>
            <a:ext cx="12192000" cy="116378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058400" cy="895011"/>
          </a:xfrm>
          <a:prstGeom prst="rect">
            <a:avLst/>
          </a:prstGeom>
        </p:spPr>
      </p:pic>
    </p:spTree>
    <p:extLst>
      <p:ext uri="{BB962C8B-B14F-4D97-AF65-F5344CB8AC3E}">
        <p14:creationId xmlns:p14="http://schemas.microsoft.com/office/powerpoint/2010/main" val="925658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
        <p:nvSpPr>
          <p:cNvPr id="2" name="Rectangle 1"/>
          <p:cNvSpPr/>
          <p:nvPr/>
        </p:nvSpPr>
        <p:spPr>
          <a:xfrm>
            <a:off x="0" y="2747378"/>
            <a:ext cx="9287927" cy="769441"/>
          </a:xfrm>
          <a:prstGeom prst="rect">
            <a:avLst/>
          </a:prstGeom>
        </p:spPr>
        <p:txBody>
          <a:bodyPr wrap="none">
            <a:spAutoFit/>
          </a:bodyPr>
          <a:lstStyle/>
          <a:p>
            <a:r>
              <a:rPr lang="en-IN" sz="4400" b="1" dirty="0">
                <a:hlinkClick r:id="rId3" action="ppaction://hlinkfile"/>
              </a:rPr>
              <a:t>https://github.com/naveentiragati/bcs</a:t>
            </a:r>
            <a:endParaRPr lang="en-IN" sz="4400" b="1" dirty="0"/>
          </a:p>
        </p:txBody>
      </p:sp>
      <p:sp>
        <p:nvSpPr>
          <p:cNvPr id="4" name="TextBox 3"/>
          <p:cNvSpPr txBox="1"/>
          <p:nvPr/>
        </p:nvSpPr>
        <p:spPr>
          <a:xfrm>
            <a:off x="0" y="2166731"/>
            <a:ext cx="12192000" cy="461665"/>
          </a:xfrm>
          <a:prstGeom prst="rect">
            <a:avLst/>
          </a:prstGeom>
          <a:noFill/>
        </p:spPr>
        <p:txBody>
          <a:bodyPr wrap="square" rtlCol="0">
            <a:spAutoFit/>
          </a:bodyPr>
          <a:lstStyle/>
          <a:p>
            <a:r>
              <a:rPr lang="en-GB" sz="2400" b="1" dirty="0" smtClean="0"/>
              <a:t>Entire Code along with this PPT is secured in the following Git Repository: </a:t>
            </a:r>
            <a:endParaRPr lang="en-IN" sz="2400" b="1" dirty="0"/>
          </a:p>
        </p:txBody>
      </p:sp>
      <p:sp>
        <p:nvSpPr>
          <p:cNvPr id="5" name="Rectangle 4"/>
          <p:cNvSpPr/>
          <p:nvPr/>
        </p:nvSpPr>
        <p:spPr>
          <a:xfrm>
            <a:off x="0" y="0"/>
            <a:ext cx="12191999" cy="830997"/>
          </a:xfrm>
          <a:prstGeom prst="rect">
            <a:avLst/>
          </a:prstGeom>
        </p:spPr>
        <p:txBody>
          <a:bodyPr wrap="square">
            <a:spAutoFit/>
          </a:bodyPr>
          <a:lstStyle/>
          <a:p>
            <a:pPr lvl="0" algn="ctr"/>
            <a:r>
              <a:rPr lang="en-GB" sz="4800" b="1" dirty="0">
                <a:solidFill>
                  <a:srgbClr val="3E06BA"/>
                </a:solidFill>
              </a:rPr>
              <a:t>GIT </a:t>
            </a:r>
            <a:r>
              <a:rPr lang="en-GB" sz="4800" b="1" dirty="0" smtClean="0">
                <a:solidFill>
                  <a:srgbClr val="3E06BA"/>
                </a:solidFill>
              </a:rPr>
              <a:t>Repository</a:t>
            </a:r>
            <a:r>
              <a:rPr lang="en-GB" sz="4800" b="1" dirty="0" smtClean="0">
                <a:solidFill>
                  <a:srgbClr val="3E06BA"/>
                </a:solidFill>
              </a:rPr>
              <a:t> </a:t>
            </a:r>
            <a:endParaRPr lang="en-IN" sz="4800" b="1" dirty="0">
              <a:solidFill>
                <a:srgbClr val="3E06BA"/>
              </a:solidFill>
            </a:endParaRPr>
          </a:p>
        </p:txBody>
      </p:sp>
    </p:spTree>
    <p:extLst>
      <p:ext uri="{BB962C8B-B14F-4D97-AF65-F5344CB8AC3E}">
        <p14:creationId xmlns:p14="http://schemas.microsoft.com/office/powerpoint/2010/main" val="713801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pic>
        <p:nvPicPr>
          <p:cNvPr id="2" name="Picture 1"/>
          <p:cNvPicPr>
            <a:picLocks noChangeAspect="1"/>
          </p:cNvPicPr>
          <p:nvPr/>
        </p:nvPicPr>
        <p:blipFill>
          <a:blip r:embed="rId3"/>
          <a:stretch>
            <a:fillRect/>
          </a:stretch>
        </p:blipFill>
        <p:spPr>
          <a:xfrm>
            <a:off x="496957" y="904461"/>
            <a:ext cx="11184420" cy="5068956"/>
          </a:xfrm>
          <a:prstGeom prst="rect">
            <a:avLst/>
          </a:prstGeom>
        </p:spPr>
      </p:pic>
      <p:sp>
        <p:nvSpPr>
          <p:cNvPr id="4" name="Rectangle 3"/>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My Project Flow Chart</a:t>
            </a:r>
            <a:endParaRPr lang="en-GB" sz="4800" b="1" dirty="0" smtClean="0">
              <a:solidFill>
                <a:srgbClr val="3E06BA"/>
              </a:solidFill>
            </a:endParaRPr>
          </a:p>
        </p:txBody>
      </p:sp>
    </p:spTree>
    <p:extLst>
      <p:ext uri="{BB962C8B-B14F-4D97-AF65-F5344CB8AC3E}">
        <p14:creationId xmlns:p14="http://schemas.microsoft.com/office/powerpoint/2010/main" val="2022719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Introduction</a:t>
            </a:r>
            <a:endParaRPr lang="en-IN" sz="4800" b="1" dirty="0">
              <a:solidFill>
                <a:srgbClr val="3E06BA"/>
              </a:solidFill>
            </a:endParaRPr>
          </a:p>
        </p:txBody>
      </p:sp>
      <p:sp>
        <p:nvSpPr>
          <p:cNvPr id="4" name="Rectangle 3"/>
          <p:cNvSpPr/>
          <p:nvPr/>
        </p:nvSpPr>
        <p:spPr>
          <a:xfrm>
            <a:off x="-1" y="1759252"/>
            <a:ext cx="12191999" cy="3539430"/>
          </a:xfrm>
          <a:prstGeom prst="rect">
            <a:avLst/>
          </a:prstGeom>
        </p:spPr>
        <p:txBody>
          <a:bodyPr wrap="square">
            <a:spAutoFit/>
          </a:bodyPr>
          <a:lstStyle/>
          <a:p>
            <a:pPr lvl="0" algn="just"/>
            <a:r>
              <a:rPr lang="en-GB" sz="3200" dirty="0" smtClean="0"/>
              <a:t>Developed a blockchain simulator which can simulate network generation, block generation and validation. This simulator can be used for better understanding of the concepts that we learnt throughout the course.</a:t>
            </a:r>
          </a:p>
          <a:p>
            <a:pPr lvl="0" algn="just"/>
            <a:r>
              <a:rPr lang="en-GB" sz="3200" dirty="0" smtClean="0"/>
              <a:t>For a given input of number of nodes our simulator generates simple P2P Network, generates genesis block and starts mining and validates the entire chain for false blocks and tell if the chain is valid or not.  </a:t>
            </a:r>
            <a:endParaRPr lang="en-IN" sz="3200" dirty="0"/>
          </a:p>
        </p:txBody>
      </p:sp>
      <p:pic>
        <p:nvPicPr>
          <p:cNvPr id="5" name="Picture 4"/>
          <p:cNvPicPr>
            <a:picLocks noChangeAspect="1"/>
          </p:cNvPicPr>
          <p:nvPr/>
        </p:nvPicPr>
        <p:blipFill>
          <a:blip r:embed="rId2"/>
          <a:stretch>
            <a:fillRect/>
          </a:stretch>
        </p:blipFill>
        <p:spPr>
          <a:xfrm>
            <a:off x="-1059" y="6071548"/>
            <a:ext cx="12193057" cy="786452"/>
          </a:xfrm>
          <a:prstGeom prst="rect">
            <a:avLst/>
          </a:prstGeom>
        </p:spPr>
      </p:pic>
    </p:spTree>
    <p:extLst>
      <p:ext uri="{BB962C8B-B14F-4D97-AF65-F5344CB8AC3E}">
        <p14:creationId xmlns:p14="http://schemas.microsoft.com/office/powerpoint/2010/main" val="2935306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830997"/>
          </a:xfrm>
          <a:prstGeom prst="rect">
            <a:avLst/>
          </a:prstGeom>
        </p:spPr>
        <p:txBody>
          <a:bodyPr wrap="square">
            <a:spAutoFit/>
          </a:bodyPr>
          <a:lstStyle/>
          <a:p>
            <a:pPr lvl="0" algn="ctr"/>
            <a:r>
              <a:rPr lang="en-GB" sz="4800" b="1" dirty="0" smtClean="0">
                <a:solidFill>
                  <a:srgbClr val="3E06BA"/>
                </a:solidFill>
              </a:rPr>
              <a:t>Requirements</a:t>
            </a:r>
            <a:endParaRPr lang="en-IN" sz="4800" b="1" dirty="0">
              <a:solidFill>
                <a:srgbClr val="3E06BA"/>
              </a:solidFill>
            </a:endParaRPr>
          </a:p>
        </p:txBody>
      </p:sp>
      <p:sp>
        <p:nvSpPr>
          <p:cNvPr id="4" name="Rectangle 3"/>
          <p:cNvSpPr/>
          <p:nvPr/>
        </p:nvSpPr>
        <p:spPr>
          <a:xfrm>
            <a:off x="-1" y="1759252"/>
            <a:ext cx="12191999" cy="1077218"/>
          </a:xfrm>
          <a:prstGeom prst="rect">
            <a:avLst/>
          </a:prstGeom>
        </p:spPr>
        <p:txBody>
          <a:bodyPr wrap="square">
            <a:spAutoFit/>
          </a:bodyPr>
          <a:lstStyle/>
          <a:p>
            <a:pPr lvl="0" algn="just"/>
            <a:r>
              <a:rPr lang="en-GB" sz="3200" dirty="0" smtClean="0"/>
              <a:t>Coding Language : JAVA 1.8</a:t>
            </a:r>
          </a:p>
          <a:p>
            <a:pPr lvl="0" algn="just"/>
            <a:r>
              <a:rPr lang="en-GB" sz="3200" dirty="0" smtClean="0"/>
              <a:t>IDE used : Intellij</a:t>
            </a:r>
            <a:endParaRPr lang="en-IN" sz="3200" dirty="0"/>
          </a:p>
        </p:txBody>
      </p:sp>
      <p:pic>
        <p:nvPicPr>
          <p:cNvPr id="5" name="Picture 4"/>
          <p:cNvPicPr>
            <a:picLocks noChangeAspect="1"/>
          </p:cNvPicPr>
          <p:nvPr/>
        </p:nvPicPr>
        <p:blipFill>
          <a:blip r:embed="rId2"/>
          <a:stretch>
            <a:fillRect/>
          </a:stretch>
        </p:blipFill>
        <p:spPr>
          <a:xfrm>
            <a:off x="-1059" y="6071548"/>
            <a:ext cx="12193057" cy="786452"/>
          </a:xfrm>
          <a:prstGeom prst="rect">
            <a:avLst/>
          </a:prstGeom>
        </p:spPr>
      </p:pic>
    </p:spTree>
    <p:extLst>
      <p:ext uri="{BB962C8B-B14F-4D97-AF65-F5344CB8AC3E}">
        <p14:creationId xmlns:p14="http://schemas.microsoft.com/office/powerpoint/2010/main" val="2098774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1759252"/>
            <a:ext cx="12191999" cy="1077218"/>
          </a:xfrm>
          <a:prstGeom prst="rect">
            <a:avLst/>
          </a:prstGeom>
        </p:spPr>
        <p:txBody>
          <a:bodyPr wrap="square">
            <a:spAutoFit/>
          </a:bodyPr>
          <a:lstStyle/>
          <a:p>
            <a:pPr lvl="0" algn="just"/>
            <a:r>
              <a:rPr lang="en-GB" sz="3200" dirty="0" smtClean="0"/>
              <a:t>We know that the Blockchain runs on a peer to peer network. To simulate the peer to peer network we used a linear graph topology. </a:t>
            </a:r>
            <a:endParaRPr lang="en-IN" sz="3200" dirty="0"/>
          </a:p>
        </p:txBody>
      </p:sp>
      <p:sp>
        <p:nvSpPr>
          <p:cNvPr id="5" name="Cube 4"/>
          <p:cNvSpPr/>
          <p:nvPr/>
        </p:nvSpPr>
        <p:spPr>
          <a:xfrm>
            <a:off x="1357746" y="356061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ube 5"/>
          <p:cNvSpPr/>
          <p:nvPr/>
        </p:nvSpPr>
        <p:spPr>
          <a:xfrm>
            <a:off x="2770909" y="3019063"/>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ube 6"/>
          <p:cNvSpPr/>
          <p:nvPr/>
        </p:nvSpPr>
        <p:spPr>
          <a:xfrm>
            <a:off x="3906982" y="3781063"/>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ube 7"/>
          <p:cNvSpPr/>
          <p:nvPr/>
        </p:nvSpPr>
        <p:spPr>
          <a:xfrm>
            <a:off x="1704110" y="485681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ube 8"/>
          <p:cNvSpPr/>
          <p:nvPr/>
        </p:nvSpPr>
        <p:spPr>
          <a:xfrm>
            <a:off x="4180610" y="487791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4821382" y="303387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ube 10"/>
          <p:cNvSpPr/>
          <p:nvPr/>
        </p:nvSpPr>
        <p:spPr>
          <a:xfrm>
            <a:off x="2791692"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ube 11"/>
          <p:cNvSpPr/>
          <p:nvPr/>
        </p:nvSpPr>
        <p:spPr>
          <a:xfrm>
            <a:off x="5569528"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a:stCxn id="5" idx="5"/>
            <a:endCxn id="6" idx="2"/>
          </p:cNvCxnSpPr>
          <p:nvPr/>
        </p:nvCxnSpPr>
        <p:spPr>
          <a:xfrm flipV="1">
            <a:off x="2133600" y="3495313"/>
            <a:ext cx="637309" cy="351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7" idx="2"/>
          </p:cNvCxnSpPr>
          <p:nvPr/>
        </p:nvCxnSpPr>
        <p:spPr>
          <a:xfrm>
            <a:off x="3546763" y="3304813"/>
            <a:ext cx="360219"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4"/>
            <a:endCxn id="8" idx="1"/>
          </p:cNvCxnSpPr>
          <p:nvPr/>
        </p:nvCxnSpPr>
        <p:spPr>
          <a:xfrm>
            <a:off x="1943100" y="4036868"/>
            <a:ext cx="53687" cy="1010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5"/>
            <a:endCxn id="11" idx="1"/>
          </p:cNvCxnSpPr>
          <p:nvPr/>
        </p:nvCxnSpPr>
        <p:spPr>
          <a:xfrm>
            <a:off x="2133600" y="3846368"/>
            <a:ext cx="950769" cy="543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a:endCxn id="9" idx="2"/>
          </p:cNvCxnSpPr>
          <p:nvPr/>
        </p:nvCxnSpPr>
        <p:spPr>
          <a:xfrm>
            <a:off x="2289464" y="5333069"/>
            <a:ext cx="1891146" cy="21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5"/>
            <a:endCxn id="12" idx="1"/>
          </p:cNvCxnSpPr>
          <p:nvPr/>
        </p:nvCxnSpPr>
        <p:spPr>
          <a:xfrm>
            <a:off x="5597236" y="3319628"/>
            <a:ext cx="264969" cy="1069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0"/>
            <a:endCxn id="10" idx="2"/>
          </p:cNvCxnSpPr>
          <p:nvPr/>
        </p:nvCxnSpPr>
        <p:spPr>
          <a:xfrm flipV="1">
            <a:off x="4390159" y="3510128"/>
            <a:ext cx="431223" cy="270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12" idx="2"/>
          </p:cNvCxnSpPr>
          <p:nvPr/>
        </p:nvCxnSpPr>
        <p:spPr>
          <a:xfrm>
            <a:off x="4492336" y="4257313"/>
            <a:ext cx="1077192" cy="417853"/>
          </a:xfrm>
          <a:prstGeom prst="line">
            <a:avLst/>
          </a:prstGeom>
        </p:spPr>
        <p:style>
          <a:lnRef idx="1">
            <a:schemeClr val="accent1"/>
          </a:lnRef>
          <a:fillRef idx="0">
            <a:schemeClr val="accent1"/>
          </a:fillRef>
          <a:effectRef idx="0">
            <a:schemeClr val="accent1"/>
          </a:effectRef>
          <a:fontRef idx="minor">
            <a:schemeClr val="tx1"/>
          </a:fontRef>
        </p:style>
      </p:cxnSp>
      <p:sp>
        <p:nvSpPr>
          <p:cNvPr id="36" name="Cube 35"/>
          <p:cNvSpPr/>
          <p:nvPr/>
        </p:nvSpPr>
        <p:spPr>
          <a:xfrm>
            <a:off x="7155874" y="4198916"/>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8601943" y="419093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9860979" y="413586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11120015" y="4147929"/>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7931728" y="4484666"/>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9187297" y="4612118"/>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10636833" y="4421618"/>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452254" y="5676771"/>
            <a:ext cx="2982189" cy="646331"/>
          </a:xfrm>
          <a:prstGeom prst="rect">
            <a:avLst/>
          </a:prstGeom>
        </p:spPr>
        <p:txBody>
          <a:bodyPr wrap="square">
            <a:spAutoFit/>
          </a:bodyPr>
          <a:lstStyle/>
          <a:p>
            <a:pPr lvl="0"/>
            <a:r>
              <a:rPr lang="en-GB" b="1" dirty="0" smtClean="0">
                <a:solidFill>
                  <a:srgbClr val="3E06BA"/>
                </a:solidFill>
              </a:rPr>
              <a:t>Actual P2P Network</a:t>
            </a:r>
          </a:p>
          <a:p>
            <a:pPr lvl="0"/>
            <a:endParaRPr lang="en-IN" b="1" dirty="0">
              <a:solidFill>
                <a:srgbClr val="3E06BA"/>
              </a:solidFill>
            </a:endParaRPr>
          </a:p>
        </p:txBody>
      </p:sp>
      <p:sp>
        <p:nvSpPr>
          <p:cNvPr id="52" name="Rectangle 51"/>
          <p:cNvSpPr/>
          <p:nvPr/>
        </p:nvSpPr>
        <p:spPr>
          <a:xfrm>
            <a:off x="7155874" y="5040772"/>
            <a:ext cx="4424365"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13" name="Picture 12"/>
          <p:cNvPicPr>
            <a:picLocks noChangeAspect="1"/>
          </p:cNvPicPr>
          <p:nvPr/>
        </p:nvPicPr>
        <p:blipFill>
          <a:blip r:embed="rId2"/>
          <a:stretch>
            <a:fillRect/>
          </a:stretch>
        </p:blipFill>
        <p:spPr>
          <a:xfrm>
            <a:off x="0" y="6095069"/>
            <a:ext cx="12193057" cy="786452"/>
          </a:xfrm>
          <a:prstGeom prst="rect">
            <a:avLst/>
          </a:prstGeom>
        </p:spPr>
      </p:pic>
    </p:spTree>
    <p:extLst>
      <p:ext uri="{BB962C8B-B14F-4D97-AF65-F5344CB8AC3E}">
        <p14:creationId xmlns:p14="http://schemas.microsoft.com/office/powerpoint/2010/main" val="3278075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2600711"/>
            <a:ext cx="12191999" cy="584775"/>
          </a:xfrm>
          <a:prstGeom prst="rect">
            <a:avLst/>
          </a:prstGeom>
        </p:spPr>
        <p:txBody>
          <a:bodyPr wrap="square">
            <a:spAutoFit/>
          </a:bodyPr>
          <a:lstStyle/>
          <a:p>
            <a:pPr lvl="0" algn="just"/>
            <a:r>
              <a:rPr lang="en-GB" sz="3200" dirty="0" smtClean="0"/>
              <a:t>Output of the </a:t>
            </a:r>
            <a:r>
              <a:rPr lang="en-GB" sz="3200" dirty="0" smtClean="0"/>
              <a:t>linear </a:t>
            </a:r>
            <a:r>
              <a:rPr lang="en-GB" sz="3200" dirty="0"/>
              <a:t>g</a:t>
            </a:r>
            <a:r>
              <a:rPr lang="en-GB" sz="3200" dirty="0" smtClean="0"/>
              <a:t>raph generated:</a:t>
            </a:r>
            <a:endParaRPr lang="en-IN" sz="3200" dirty="0"/>
          </a:p>
        </p:txBody>
      </p:sp>
      <p:sp>
        <p:nvSpPr>
          <p:cNvPr id="36" name="Cube 35"/>
          <p:cNvSpPr/>
          <p:nvPr/>
        </p:nvSpPr>
        <p:spPr>
          <a:xfrm>
            <a:off x="3179620" y="1196638"/>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4625689" y="118866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5884725" y="113359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7143761" y="1145651"/>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3955474" y="1482388"/>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5211043" y="1609840"/>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6660579" y="1419340"/>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425988" y="2078054"/>
            <a:ext cx="4493627"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13" name="Picture 12"/>
          <p:cNvPicPr>
            <a:picLocks noChangeAspect="1"/>
          </p:cNvPicPr>
          <p:nvPr/>
        </p:nvPicPr>
        <p:blipFill>
          <a:blip r:embed="rId2"/>
          <a:stretch>
            <a:fillRect/>
          </a:stretch>
        </p:blipFill>
        <p:spPr>
          <a:xfrm>
            <a:off x="2286000" y="3556252"/>
            <a:ext cx="7859217" cy="196188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128305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1999" cy="1569660"/>
          </a:xfrm>
          <a:prstGeom prst="rect">
            <a:avLst/>
          </a:prstGeom>
        </p:spPr>
        <p:txBody>
          <a:bodyPr wrap="square">
            <a:spAutoFit/>
          </a:bodyPr>
          <a:lstStyle/>
          <a:p>
            <a:pPr lvl="0" algn="ctr"/>
            <a:r>
              <a:rPr lang="en-GB" sz="4800" b="1" dirty="0" smtClean="0">
                <a:solidFill>
                  <a:srgbClr val="3E06BA"/>
                </a:solidFill>
              </a:rPr>
              <a:t>Network Topology (Linear Graph)</a:t>
            </a:r>
          </a:p>
          <a:p>
            <a:pPr lvl="0" algn="ctr"/>
            <a:endParaRPr lang="en-IN" sz="4800" b="1" dirty="0">
              <a:solidFill>
                <a:srgbClr val="3E06BA"/>
              </a:solidFill>
            </a:endParaRPr>
          </a:p>
        </p:txBody>
      </p:sp>
      <p:sp>
        <p:nvSpPr>
          <p:cNvPr id="4" name="Rectangle 3"/>
          <p:cNvSpPr/>
          <p:nvPr/>
        </p:nvSpPr>
        <p:spPr>
          <a:xfrm>
            <a:off x="-1" y="2600711"/>
            <a:ext cx="12191999" cy="584775"/>
          </a:xfrm>
          <a:prstGeom prst="rect">
            <a:avLst/>
          </a:prstGeom>
        </p:spPr>
        <p:txBody>
          <a:bodyPr wrap="square">
            <a:spAutoFit/>
          </a:bodyPr>
          <a:lstStyle/>
          <a:p>
            <a:pPr lvl="0" algn="just"/>
            <a:r>
              <a:rPr lang="en-GB" sz="3200" dirty="0" smtClean="0"/>
              <a:t>The </a:t>
            </a:r>
            <a:r>
              <a:rPr lang="en-GB" sz="3200" dirty="0"/>
              <a:t>G</a:t>
            </a:r>
            <a:r>
              <a:rPr lang="en-GB" sz="3200" dirty="0" smtClean="0"/>
              <a:t>enesis Block</a:t>
            </a:r>
            <a:endParaRPr lang="en-IN" sz="3200" dirty="0"/>
          </a:p>
        </p:txBody>
      </p:sp>
      <p:sp>
        <p:nvSpPr>
          <p:cNvPr id="36" name="Cube 35"/>
          <p:cNvSpPr/>
          <p:nvPr/>
        </p:nvSpPr>
        <p:spPr>
          <a:xfrm>
            <a:off x="3179620" y="1196638"/>
            <a:ext cx="775854" cy="762000"/>
          </a:xfrm>
          <a:prstGeom prst="cub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ube 36"/>
          <p:cNvSpPr/>
          <p:nvPr/>
        </p:nvSpPr>
        <p:spPr>
          <a:xfrm>
            <a:off x="4625689" y="118866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Cube 37"/>
          <p:cNvSpPr/>
          <p:nvPr/>
        </p:nvSpPr>
        <p:spPr>
          <a:xfrm>
            <a:off x="5884725" y="1133590"/>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ube 38"/>
          <p:cNvSpPr/>
          <p:nvPr/>
        </p:nvSpPr>
        <p:spPr>
          <a:xfrm>
            <a:off x="7143761" y="1145651"/>
            <a:ext cx="775854"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36" idx="5"/>
            <a:endCxn id="37" idx="2"/>
          </p:cNvCxnSpPr>
          <p:nvPr/>
        </p:nvCxnSpPr>
        <p:spPr>
          <a:xfrm>
            <a:off x="3955474" y="1482388"/>
            <a:ext cx="670215" cy="1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4"/>
            <a:endCxn id="38" idx="2"/>
          </p:cNvCxnSpPr>
          <p:nvPr/>
        </p:nvCxnSpPr>
        <p:spPr>
          <a:xfrm flipV="1">
            <a:off x="5211043" y="1609840"/>
            <a:ext cx="673682" cy="5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5"/>
            <a:endCxn id="39" idx="2"/>
          </p:cNvCxnSpPr>
          <p:nvPr/>
        </p:nvCxnSpPr>
        <p:spPr>
          <a:xfrm>
            <a:off x="6660579" y="1419340"/>
            <a:ext cx="483182" cy="202561"/>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425988" y="2078054"/>
            <a:ext cx="4493627" cy="369332"/>
          </a:xfrm>
          <a:prstGeom prst="rect">
            <a:avLst/>
          </a:prstGeom>
        </p:spPr>
        <p:txBody>
          <a:bodyPr wrap="square">
            <a:spAutoFit/>
          </a:bodyPr>
          <a:lstStyle/>
          <a:p>
            <a:pPr lvl="0"/>
            <a:r>
              <a:rPr lang="en-GB" b="1" dirty="0" smtClean="0">
                <a:solidFill>
                  <a:srgbClr val="3E06BA"/>
                </a:solidFill>
              </a:rPr>
              <a:t>Simulated Simple P2P  Liner Graph topology </a:t>
            </a:r>
            <a:endParaRPr lang="en-IN" b="1" dirty="0">
              <a:solidFill>
                <a:srgbClr val="3E06BA"/>
              </a:solidFill>
            </a:endParaRPr>
          </a:p>
        </p:txBody>
      </p:sp>
      <p:pic>
        <p:nvPicPr>
          <p:cNvPr id="5" name="Picture 4"/>
          <p:cNvPicPr>
            <a:picLocks noChangeAspect="1"/>
          </p:cNvPicPr>
          <p:nvPr/>
        </p:nvPicPr>
        <p:blipFill>
          <a:blip r:embed="rId2"/>
          <a:stretch>
            <a:fillRect/>
          </a:stretch>
        </p:blipFill>
        <p:spPr>
          <a:xfrm>
            <a:off x="1142998" y="3195596"/>
            <a:ext cx="9906000" cy="2219325"/>
          </a:xfrm>
          <a:prstGeom prst="rect">
            <a:avLst/>
          </a:prstGeom>
        </p:spPr>
      </p:pic>
      <p:sp>
        <p:nvSpPr>
          <p:cNvPr id="6" name="TextBox 5"/>
          <p:cNvSpPr txBox="1"/>
          <p:nvPr/>
        </p:nvSpPr>
        <p:spPr>
          <a:xfrm>
            <a:off x="2930232" y="1915177"/>
            <a:ext cx="1420095" cy="430887"/>
          </a:xfrm>
          <a:prstGeom prst="rect">
            <a:avLst/>
          </a:prstGeom>
          <a:noFill/>
        </p:spPr>
        <p:txBody>
          <a:bodyPr wrap="square" rtlCol="0">
            <a:spAutoFit/>
          </a:bodyPr>
          <a:lstStyle/>
          <a:p>
            <a:pPr lvl="0"/>
            <a:r>
              <a:rPr lang="en-GB" sz="1100" b="1" dirty="0"/>
              <a:t>The Genesis Block</a:t>
            </a:r>
            <a:endParaRPr lang="en-IN" sz="1100" b="1" dirty="0"/>
          </a:p>
          <a:p>
            <a:endParaRPr lang="en-IN" sz="1100" b="1" dirty="0"/>
          </a:p>
        </p:txBody>
      </p:sp>
      <p:sp>
        <p:nvSpPr>
          <p:cNvPr id="16" name="Rectangle 15"/>
          <p:cNvSpPr/>
          <p:nvPr/>
        </p:nvSpPr>
        <p:spPr>
          <a:xfrm>
            <a:off x="176652" y="5491583"/>
            <a:ext cx="12191999" cy="584775"/>
          </a:xfrm>
          <a:prstGeom prst="rect">
            <a:avLst/>
          </a:prstGeom>
        </p:spPr>
        <p:txBody>
          <a:bodyPr wrap="square">
            <a:spAutoFit/>
          </a:bodyPr>
          <a:lstStyle/>
          <a:p>
            <a:pPr lvl="0" algn="just"/>
            <a:r>
              <a:rPr lang="en-GB" sz="3200" dirty="0" smtClean="0"/>
              <a:t>The Previous Hash value for the Genesis Block is 0</a:t>
            </a:r>
            <a:endParaRPr lang="en-IN" sz="3200"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73838"/>
            <a:ext cx="12192000" cy="784162"/>
          </a:xfrm>
          <a:prstGeom prst="rect">
            <a:avLst/>
          </a:prstGeom>
        </p:spPr>
      </p:pic>
    </p:spTree>
    <p:extLst>
      <p:ext uri="{BB962C8B-B14F-4D97-AF65-F5344CB8AC3E}">
        <p14:creationId xmlns:p14="http://schemas.microsoft.com/office/powerpoint/2010/main" val="3065619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836</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37</cp:revision>
  <dcterms:created xsi:type="dcterms:W3CDTF">2021-12-08T13:51:22Z</dcterms:created>
  <dcterms:modified xsi:type="dcterms:W3CDTF">2021-12-16T03:37:50Z</dcterms:modified>
</cp:coreProperties>
</file>