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70" r:id="rId3"/>
    <p:sldId id="271" r:id="rId4"/>
    <p:sldId id="260" r:id="rId5"/>
    <p:sldId id="269" r:id="rId6"/>
    <p:sldId id="272" r:id="rId7"/>
    <p:sldId id="273" r:id="rId8"/>
    <p:sldId id="295" r:id="rId9"/>
    <p:sldId id="296" r:id="rId10"/>
    <p:sldId id="274" r:id="rId11"/>
    <p:sldId id="275" r:id="rId12"/>
    <p:sldId id="267" r:id="rId13"/>
    <p:sldId id="268" r:id="rId14"/>
    <p:sldId id="285" r:id="rId15"/>
    <p:sldId id="277" r:id="rId16"/>
    <p:sldId id="276" r:id="rId17"/>
    <p:sldId id="279" r:id="rId18"/>
    <p:sldId id="278" r:id="rId19"/>
    <p:sldId id="280" r:id="rId20"/>
    <p:sldId id="282" r:id="rId21"/>
    <p:sldId id="283" r:id="rId22"/>
    <p:sldId id="284" r:id="rId23"/>
    <p:sldId id="286" r:id="rId24"/>
    <p:sldId id="287" r:id="rId25"/>
    <p:sldId id="288" r:id="rId26"/>
    <p:sldId id="281" r:id="rId27"/>
    <p:sldId id="289" r:id="rId28"/>
    <p:sldId id="294" r:id="rId29"/>
    <p:sldId id="290" r:id="rId30"/>
    <p:sldId id="293" r:id="rId31"/>
    <p:sldId id="297"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 id="323" r:id="rId57"/>
    <p:sldId id="324" r:id="rId58"/>
    <p:sldId id="325" r:id="rId59"/>
    <p:sldId id="326" r:id="rId60"/>
    <p:sldId id="327" r:id="rId61"/>
    <p:sldId id="328" r:id="rId62"/>
    <p:sldId id="329" r:id="rId63"/>
    <p:sldId id="330" r:id="rId64"/>
    <p:sldId id="331" r:id="rId65"/>
    <p:sldId id="332" r:id="rId66"/>
    <p:sldId id="333" r:id="rId67"/>
    <p:sldId id="334" r:id="rId68"/>
    <p:sldId id="335" r:id="rId69"/>
    <p:sldId id="336" r:id="rId70"/>
    <p:sldId id="337" r:id="rId71"/>
    <p:sldId id="338" r:id="rId72"/>
    <p:sldId id="339" r:id="rId73"/>
    <p:sldId id="340" r:id="rId74"/>
    <p:sldId id="341" r:id="rId75"/>
    <p:sldId id="342" r:id="rId76"/>
    <p:sldId id="343" r:id="rId77"/>
    <p:sldId id="344" r:id="rId78"/>
    <p:sldId id="345" r:id="rId79"/>
    <p:sldId id="346" r:id="rId80"/>
    <p:sldId id="347" r:id="rId81"/>
    <p:sldId id="348" r:id="rId82"/>
    <p:sldId id="349" r:id="rId8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3" d="100"/>
          <a:sy n="143" d="100"/>
        </p:scale>
        <p:origin x="684" y="12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12/20/2021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
            <a:ext cx="9144000" cy="628650"/>
          </a:xfrm>
        </p:spPr>
        <p:txBody>
          <a:bodyPr>
            <a:normAutofit fontScale="90000"/>
          </a:bodyPr>
          <a:lstStyle/>
          <a:p>
            <a:r>
              <a:rPr lang="en-IN" sz="4000" b="1" u="sng" dirty="0">
                <a:latin typeface="Times New Roman" pitchFamily="18" charset="0"/>
                <a:cs typeface="Times New Roman" pitchFamily="18" charset="0"/>
              </a:rPr>
              <a:t>abs(n)</a:t>
            </a:r>
          </a:p>
        </p:txBody>
      </p:sp>
      <p:sp>
        <p:nvSpPr>
          <p:cNvPr id="3" name="Content Placeholder 2"/>
          <p:cNvSpPr>
            <a:spLocks noGrp="1"/>
          </p:cNvSpPr>
          <p:nvPr>
            <p:ph idx="1"/>
          </p:nvPr>
        </p:nvSpPr>
        <p:spPr>
          <a:xfrm>
            <a:off x="0" y="971550"/>
            <a:ext cx="9144000" cy="4171950"/>
          </a:xfrm>
        </p:spPr>
        <p:txBody>
          <a:bodyPr>
            <a:normAutofit/>
          </a:bodyPr>
          <a:lstStyle/>
          <a:p>
            <a:pPr marL="0" indent="0">
              <a:buNone/>
            </a:pPr>
            <a:r>
              <a:rPr lang="en-US" sz="2000" dirty="0">
                <a:latin typeface="Times New Roman" pitchFamily="18" charset="0"/>
                <a:cs typeface="Times New Roman" pitchFamily="18" charset="0"/>
              </a:rPr>
              <a:t>Return the absolute value of a number. </a:t>
            </a:r>
          </a:p>
          <a:p>
            <a:pPr marL="0" indent="0">
              <a:buNone/>
            </a:pPr>
            <a:r>
              <a:rPr lang="en-US" sz="2000" dirty="0">
                <a:latin typeface="Times New Roman" pitchFamily="18" charset="0"/>
                <a:cs typeface="Times New Roman" pitchFamily="18" charset="0"/>
              </a:rPr>
              <a:t>The argument may be an integer, a floating point number . If the argument is a complex number, its magnitude is returned.</a:t>
            </a:r>
          </a:p>
          <a:p>
            <a:pPr marL="0" indent="0">
              <a:buNone/>
            </a:pPr>
            <a:r>
              <a:rPr lang="en-US" sz="2000" dirty="0" err="1">
                <a:latin typeface="Times New Roman" pitchFamily="18" charset="0"/>
                <a:cs typeface="Times New Roman" pitchFamily="18" charset="0"/>
              </a:rPr>
              <a:t>Eaxmple</a:t>
            </a:r>
            <a:r>
              <a:rPr lang="en-US" sz="2000" dirty="0">
                <a:latin typeface="Times New Roman" pitchFamily="18" charset="0"/>
                <a:cs typeface="Times New Roman" pitchFamily="18" charset="0"/>
              </a:rPr>
              <a:t> :</a:t>
            </a:r>
          </a:p>
          <a:p>
            <a:pPr marL="0" indent="0">
              <a:buNone/>
            </a:pPr>
            <a:r>
              <a:rPr lang="en-IN" sz="2000" dirty="0">
                <a:latin typeface="Times New Roman" pitchFamily="18" charset="0"/>
                <a:cs typeface="Times New Roman" pitchFamily="18" charset="0"/>
              </a:rPr>
              <a:t>x = abs(-7.25)</a:t>
            </a:r>
          </a:p>
          <a:p>
            <a:pPr marL="0" indent="0">
              <a:buNone/>
            </a:pPr>
            <a:r>
              <a:rPr lang="en-IN" sz="2000" dirty="0">
                <a:latin typeface="Times New Roman" pitchFamily="18" charset="0"/>
                <a:cs typeface="Times New Roman" pitchFamily="18" charset="0"/>
              </a:rPr>
              <a:t>print(x)</a:t>
            </a:r>
          </a:p>
          <a:p>
            <a:pPr marL="0" indent="0">
              <a:buNone/>
            </a:pPr>
            <a:r>
              <a:rPr lang="en-IN" sz="2000" dirty="0">
                <a:latin typeface="Times New Roman" pitchFamily="18" charset="0"/>
                <a:cs typeface="Times New Roman" pitchFamily="18" charset="0"/>
              </a:rPr>
              <a:t>Output : </a:t>
            </a:r>
            <a:r>
              <a:rPr lang="en-IN" sz="1800" dirty="0"/>
              <a:t>7.25</a:t>
            </a: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234979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62000"/>
          </a:xfrm>
        </p:spPr>
        <p:txBody>
          <a:bodyPr>
            <a:normAutofit/>
          </a:bodyPr>
          <a:lstStyle/>
          <a:p>
            <a:pPr marL="0" indent="0">
              <a:buNone/>
            </a:pPr>
            <a:r>
              <a:rPr lang="en-US" sz="2800" dirty="0">
                <a:latin typeface="Times New Roman" pitchFamily="18" charset="0"/>
                <a:cs typeface="Times New Roman" pitchFamily="18" charset="0"/>
              </a:rPr>
              <a:t>class bytes([source[, encoding[, errors]]])</a:t>
            </a:r>
          </a:p>
        </p:txBody>
      </p:sp>
      <p:sp>
        <p:nvSpPr>
          <p:cNvPr id="3" name="Content Placeholder 2"/>
          <p:cNvSpPr>
            <a:spLocks noGrp="1"/>
          </p:cNvSpPr>
          <p:nvPr>
            <p:ph idx="1"/>
          </p:nvPr>
        </p:nvSpPr>
        <p:spPr>
          <a:xfrm>
            <a:off x="457200" y="742950"/>
            <a:ext cx="8229600" cy="4038600"/>
          </a:xfrm>
        </p:spPr>
        <p:txBody>
          <a:bodyPr>
            <a:noAutofit/>
          </a:bodyPr>
          <a:lstStyle/>
          <a:p>
            <a:pPr marL="0" indent="0">
              <a:buNone/>
            </a:pPr>
            <a:r>
              <a:rPr lang="en-US" sz="1500" dirty="0">
                <a:latin typeface="Times New Roman" pitchFamily="18" charset="0"/>
                <a:cs typeface="Times New Roman" pitchFamily="18" charset="0"/>
              </a:rPr>
              <a:t>Return a new “bytes” object which is an immutable sequence of integers in the range 0 &lt;= x &lt; 256. bytes is an immutable version of </a:t>
            </a:r>
            <a:r>
              <a:rPr lang="en-US" sz="1500" dirty="0" err="1">
                <a:latin typeface="Times New Roman" pitchFamily="18" charset="0"/>
                <a:cs typeface="Times New Roman" pitchFamily="18" charset="0"/>
              </a:rPr>
              <a:t>bytearray</a:t>
            </a:r>
            <a:r>
              <a:rPr lang="en-US" sz="1500" dirty="0">
                <a:latin typeface="Times New Roman" pitchFamily="18" charset="0"/>
                <a:cs typeface="Times New Roman" pitchFamily="18" charset="0"/>
              </a:rPr>
              <a:t> – it has the same non-mutating methods and the same indexing and slicing behavior.</a:t>
            </a:r>
          </a:p>
          <a:p>
            <a:pPr marL="0" indent="0">
              <a:buNone/>
            </a:pPr>
            <a:endParaRPr lang="en-US" sz="1500" dirty="0">
              <a:latin typeface="Times New Roman" pitchFamily="18" charset="0"/>
              <a:cs typeface="Times New Roman" pitchFamily="18" charset="0"/>
            </a:endParaRPr>
          </a:p>
          <a:p>
            <a:pPr marL="0" indent="0">
              <a:buNone/>
            </a:pPr>
            <a:r>
              <a:rPr lang="en-US" sz="1500" dirty="0">
                <a:latin typeface="Times New Roman" pitchFamily="18" charset="0"/>
                <a:cs typeface="Times New Roman" pitchFamily="18" charset="0"/>
              </a:rPr>
              <a:t>Accordingly, constructor arguments are interpreted as for </a:t>
            </a:r>
            <a:r>
              <a:rPr lang="en-US" sz="1500" dirty="0" err="1">
                <a:latin typeface="Times New Roman" pitchFamily="18" charset="0"/>
                <a:cs typeface="Times New Roman" pitchFamily="18" charset="0"/>
              </a:rPr>
              <a:t>bytearray</a:t>
            </a:r>
            <a:r>
              <a:rPr lang="en-US" sz="1500" dirty="0">
                <a:latin typeface="Times New Roman" pitchFamily="18" charset="0"/>
                <a:cs typeface="Times New Roman" pitchFamily="18" charset="0"/>
              </a:rPr>
              <a:t>().</a:t>
            </a:r>
          </a:p>
          <a:p>
            <a:pPr marL="0" indent="0">
              <a:buNone/>
            </a:pPr>
            <a:endParaRPr lang="en-US" sz="1500" dirty="0">
              <a:latin typeface="Times New Roman" pitchFamily="18" charset="0"/>
              <a:cs typeface="Times New Roman" pitchFamily="18" charset="0"/>
            </a:endParaRPr>
          </a:p>
          <a:p>
            <a:pPr marL="0" indent="0">
              <a:buNone/>
            </a:pPr>
            <a:r>
              <a:rPr lang="en-US" sz="1500" dirty="0">
                <a:latin typeface="Times New Roman" pitchFamily="18" charset="0"/>
                <a:cs typeface="Times New Roman" pitchFamily="18" charset="0"/>
              </a:rPr>
              <a:t>Bytes objects can also be created with literals, see String and Bytes literals.</a:t>
            </a:r>
          </a:p>
        </p:txBody>
      </p:sp>
    </p:spTree>
    <p:extLst>
      <p:ext uri="{BB962C8B-B14F-4D97-AF65-F5344CB8AC3E}">
        <p14:creationId xmlns:p14="http://schemas.microsoft.com/office/powerpoint/2010/main" val="112619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pPr marL="0" indent="0">
              <a:buNone/>
            </a:pPr>
            <a:r>
              <a:rPr lang="en-US" sz="4000" dirty="0">
                <a:latin typeface="Times New Roman" pitchFamily="18" charset="0"/>
                <a:cs typeface="Times New Roman" pitchFamily="18" charset="0"/>
              </a:rPr>
              <a:t>callable(object)</a:t>
            </a: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latin typeface="Times New Roman" pitchFamily="18" charset="0"/>
                <a:cs typeface="Times New Roman" pitchFamily="18" charset="0"/>
              </a:rPr>
              <a:t>Return True if the object argument appears callable, False if not. If this returns True, it is still possible that a call fails, but if it is False, calling object will never succeed. Note that classes are callable (calling a class returns a new instance); instances are callable if their class has a __call__() method.</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New in version 3.2: This function was first removed in Python 3.0 and then brought back in Python 3.2</a:t>
            </a: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11284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pPr marL="0" indent="0">
              <a:buNone/>
            </a:pPr>
            <a:r>
              <a:rPr lang="en-US" sz="4000" dirty="0" err="1">
                <a:latin typeface="Times New Roman" pitchFamily="18" charset="0"/>
                <a:cs typeface="Times New Roman" pitchFamily="18" charset="0"/>
              </a:rPr>
              <a:t>chr</a:t>
            </a:r>
            <a:r>
              <a:rPr lang="en-US" sz="4000" dirty="0">
                <a:latin typeface="Times New Roman" pitchFamily="18" charset="0"/>
                <a:cs typeface="Times New Roman" pitchFamily="18" charset="0"/>
              </a:rPr>
              <a:t>(</a:t>
            </a:r>
            <a:r>
              <a:rPr lang="en-US" sz="4000" dirty="0" err="1">
                <a:latin typeface="Times New Roman" pitchFamily="18" charset="0"/>
                <a:cs typeface="Times New Roman" pitchFamily="18" charset="0"/>
              </a:rPr>
              <a:t>i</a:t>
            </a:r>
            <a:r>
              <a:rPr lang="en-US" sz="4000" dirty="0">
                <a:latin typeface="Times New Roman" pitchFamily="18" charset="0"/>
                <a:cs typeface="Times New Roman" pitchFamily="18" charset="0"/>
              </a:rPr>
              <a:t>)</a:t>
            </a: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1800" dirty="0">
                <a:latin typeface="Times New Roman" pitchFamily="18" charset="0"/>
                <a:cs typeface="Times New Roman" pitchFamily="18" charset="0"/>
              </a:rPr>
              <a:t>Return the string representing a character whose Unicode code point is the integer </a:t>
            </a:r>
            <a:r>
              <a:rPr lang="en-US" sz="1800" dirty="0" err="1">
                <a:latin typeface="Times New Roman" pitchFamily="18" charset="0"/>
                <a:cs typeface="Times New Roman" pitchFamily="18" charset="0"/>
              </a:rPr>
              <a:t>i</a:t>
            </a:r>
            <a:r>
              <a:rPr lang="en-US" sz="1800" dirty="0">
                <a:latin typeface="Times New Roman" pitchFamily="18" charset="0"/>
                <a:cs typeface="Times New Roman" pitchFamily="18" charset="0"/>
              </a:rPr>
              <a:t>. For example, </a:t>
            </a:r>
            <a:r>
              <a:rPr lang="en-US" sz="1800" dirty="0" err="1">
                <a:latin typeface="Times New Roman" pitchFamily="18" charset="0"/>
                <a:cs typeface="Times New Roman" pitchFamily="18" charset="0"/>
              </a:rPr>
              <a:t>chr</a:t>
            </a:r>
            <a:r>
              <a:rPr lang="en-US" sz="1800" dirty="0">
                <a:latin typeface="Times New Roman" pitchFamily="18" charset="0"/>
                <a:cs typeface="Times New Roman" pitchFamily="18" charset="0"/>
              </a:rPr>
              <a:t>(97) returns the string 'a', while </a:t>
            </a:r>
            <a:r>
              <a:rPr lang="en-US" sz="1800" dirty="0" err="1">
                <a:latin typeface="Times New Roman" pitchFamily="18" charset="0"/>
                <a:cs typeface="Times New Roman" pitchFamily="18" charset="0"/>
              </a:rPr>
              <a:t>chr</a:t>
            </a:r>
            <a:r>
              <a:rPr lang="en-US" sz="1800" dirty="0">
                <a:latin typeface="Times New Roman" pitchFamily="18" charset="0"/>
                <a:cs typeface="Times New Roman" pitchFamily="18" charset="0"/>
              </a:rPr>
              <a:t>(8364) returns the string '€'. This is the inverse of </a:t>
            </a:r>
            <a:r>
              <a:rPr lang="en-US" sz="1800" dirty="0" err="1">
                <a:latin typeface="Times New Roman" pitchFamily="18" charset="0"/>
                <a:cs typeface="Times New Roman" pitchFamily="18" charset="0"/>
              </a:rPr>
              <a:t>ord</a:t>
            </a:r>
            <a:r>
              <a:rPr lang="en-US" sz="1800" dirty="0">
                <a:latin typeface="Times New Roman" pitchFamily="18" charset="0"/>
                <a:cs typeface="Times New Roman" pitchFamily="18" charset="0"/>
              </a:rPr>
              <a:t>().</a:t>
            </a:r>
          </a:p>
          <a:p>
            <a:pPr marL="0" indent="0">
              <a:buNone/>
            </a:pP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The valid range for the argument is from 0 through 1,114,111 (0x10FFFF in base 16). </a:t>
            </a:r>
            <a:r>
              <a:rPr lang="en-US" sz="1800" dirty="0" err="1">
                <a:latin typeface="Times New Roman" pitchFamily="18" charset="0"/>
                <a:cs typeface="Times New Roman" pitchFamily="18" charset="0"/>
              </a:rPr>
              <a:t>ValueError</a:t>
            </a:r>
            <a:r>
              <a:rPr lang="en-US" sz="1800" dirty="0">
                <a:latin typeface="Times New Roman" pitchFamily="18" charset="0"/>
                <a:cs typeface="Times New Roman" pitchFamily="18" charset="0"/>
              </a:rPr>
              <a:t> will be raised if </a:t>
            </a:r>
            <a:r>
              <a:rPr lang="en-US" sz="1800" dirty="0" err="1">
                <a:latin typeface="Times New Roman" pitchFamily="18" charset="0"/>
                <a:cs typeface="Times New Roman" pitchFamily="18" charset="0"/>
              </a:rPr>
              <a:t>i</a:t>
            </a:r>
            <a:r>
              <a:rPr lang="en-US" sz="1800" dirty="0">
                <a:latin typeface="Times New Roman" pitchFamily="18" charset="0"/>
                <a:cs typeface="Times New Roman" pitchFamily="18" charset="0"/>
              </a:rPr>
              <a:t> is outside that range.</a:t>
            </a:r>
          </a:p>
        </p:txBody>
      </p:sp>
    </p:spTree>
    <p:extLst>
      <p:ext uri="{BB962C8B-B14F-4D97-AF65-F5344CB8AC3E}">
        <p14:creationId xmlns:p14="http://schemas.microsoft.com/office/powerpoint/2010/main" val="1391082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pPr marL="0" indent="0">
              <a:buNone/>
            </a:pPr>
            <a:r>
              <a:rPr lang="en-US" sz="4000" dirty="0">
                <a:latin typeface="Times New Roman" pitchFamily="18" charset="0"/>
                <a:cs typeface="Times New Roman" pitchFamily="18" charset="0"/>
              </a:rPr>
              <a:t>@classmethod()</a:t>
            </a:r>
          </a:p>
        </p:txBody>
      </p:sp>
      <p:sp>
        <p:nvSpPr>
          <p:cNvPr id="3" name="Content Placeholder 2"/>
          <p:cNvSpPr>
            <a:spLocks noGrp="1"/>
          </p:cNvSpPr>
          <p:nvPr>
            <p:ph idx="1"/>
          </p:nvPr>
        </p:nvSpPr>
        <p:spPr>
          <a:xfrm>
            <a:off x="457200" y="819150"/>
            <a:ext cx="8229600" cy="3962400"/>
          </a:xfrm>
        </p:spPr>
        <p:txBody>
          <a:bodyPr>
            <a:normAutofit/>
          </a:bodyPr>
          <a:lstStyle/>
          <a:p>
            <a:pPr marL="0" indent="0">
              <a:buNone/>
            </a:pPr>
            <a:r>
              <a:rPr lang="en-US" sz="1100" dirty="0">
                <a:latin typeface="Times New Roman" pitchFamily="18" charset="0"/>
                <a:cs typeface="Times New Roman" pitchFamily="18" charset="0"/>
              </a:rPr>
              <a:t>Transform a method into a class method.</a:t>
            </a:r>
          </a:p>
          <a:p>
            <a:pPr marL="0" indent="0">
              <a:buNone/>
            </a:pPr>
            <a:endParaRPr lang="en-US" sz="1100" dirty="0">
              <a:latin typeface="Times New Roman" pitchFamily="18" charset="0"/>
              <a:cs typeface="Times New Roman" pitchFamily="18" charset="0"/>
            </a:endParaRPr>
          </a:p>
          <a:p>
            <a:pPr marL="0" indent="0">
              <a:buNone/>
            </a:pPr>
            <a:r>
              <a:rPr lang="en-US" sz="1100" dirty="0">
                <a:latin typeface="Times New Roman" pitchFamily="18" charset="0"/>
                <a:cs typeface="Times New Roman" pitchFamily="18" charset="0"/>
              </a:rPr>
              <a:t>A class method receives the class as an implicit first argument, just like an instance method receives the instance. To declare a class method, use this idiom:</a:t>
            </a:r>
          </a:p>
          <a:p>
            <a:pPr marL="0" indent="0">
              <a:buNone/>
            </a:pPr>
            <a:endParaRPr lang="en-US" sz="1100" dirty="0">
              <a:latin typeface="Times New Roman" pitchFamily="18" charset="0"/>
              <a:cs typeface="Times New Roman" pitchFamily="18" charset="0"/>
            </a:endParaRPr>
          </a:p>
          <a:p>
            <a:pPr marL="0" indent="0">
              <a:buNone/>
            </a:pPr>
            <a:r>
              <a:rPr lang="en-US" sz="1100" dirty="0">
                <a:latin typeface="Times New Roman" pitchFamily="18" charset="0"/>
                <a:cs typeface="Times New Roman" pitchFamily="18" charset="0"/>
              </a:rPr>
              <a:t>class C:</a:t>
            </a:r>
          </a:p>
          <a:p>
            <a:pPr marL="0" indent="0">
              <a:buNone/>
            </a:pPr>
            <a:r>
              <a:rPr lang="en-US" sz="1100" dirty="0">
                <a:latin typeface="Times New Roman" pitchFamily="18" charset="0"/>
                <a:cs typeface="Times New Roman" pitchFamily="18" charset="0"/>
              </a:rPr>
              <a:t>    @classmethod</a:t>
            </a:r>
          </a:p>
          <a:p>
            <a:pPr marL="0" indent="0">
              <a:buNone/>
            </a:pPr>
            <a:r>
              <a:rPr lang="en-US" sz="1100" dirty="0">
                <a:latin typeface="Times New Roman" pitchFamily="18" charset="0"/>
                <a:cs typeface="Times New Roman" pitchFamily="18" charset="0"/>
              </a:rPr>
              <a:t>    def f(</a:t>
            </a:r>
            <a:r>
              <a:rPr lang="en-US" sz="1100" dirty="0" err="1">
                <a:latin typeface="Times New Roman" pitchFamily="18" charset="0"/>
                <a:cs typeface="Times New Roman" pitchFamily="18" charset="0"/>
              </a:rPr>
              <a:t>cls</a:t>
            </a:r>
            <a:r>
              <a:rPr lang="en-US" sz="1100" dirty="0">
                <a:latin typeface="Times New Roman" pitchFamily="18" charset="0"/>
                <a:cs typeface="Times New Roman" pitchFamily="18" charset="0"/>
              </a:rPr>
              <a:t>, arg1, arg2, ...): ...</a:t>
            </a:r>
          </a:p>
          <a:p>
            <a:pPr marL="0" indent="0">
              <a:buNone/>
            </a:pPr>
            <a:r>
              <a:rPr lang="en-US" sz="1100" dirty="0">
                <a:latin typeface="Times New Roman" pitchFamily="18" charset="0"/>
                <a:cs typeface="Times New Roman" pitchFamily="18" charset="0"/>
              </a:rPr>
              <a:t>The @classmethod form is a function decorator – see Function definitions for details.</a:t>
            </a:r>
          </a:p>
          <a:p>
            <a:pPr marL="0" indent="0">
              <a:buNone/>
            </a:pPr>
            <a:endParaRPr lang="en-US" sz="1100" dirty="0">
              <a:latin typeface="Times New Roman" pitchFamily="18" charset="0"/>
              <a:cs typeface="Times New Roman" pitchFamily="18" charset="0"/>
            </a:endParaRPr>
          </a:p>
          <a:p>
            <a:pPr marL="0" indent="0">
              <a:buNone/>
            </a:pPr>
            <a:r>
              <a:rPr lang="en-US" sz="1100" dirty="0">
                <a:latin typeface="Times New Roman" pitchFamily="18" charset="0"/>
                <a:cs typeface="Times New Roman" pitchFamily="18" charset="0"/>
              </a:rPr>
              <a:t>A class method can be called either on the class (such as </a:t>
            </a:r>
            <a:r>
              <a:rPr lang="en-US" sz="1100" dirty="0" err="1">
                <a:latin typeface="Times New Roman" pitchFamily="18" charset="0"/>
                <a:cs typeface="Times New Roman" pitchFamily="18" charset="0"/>
              </a:rPr>
              <a:t>C.f</a:t>
            </a:r>
            <a:r>
              <a:rPr lang="en-US" sz="1100" dirty="0">
                <a:latin typeface="Times New Roman" pitchFamily="18" charset="0"/>
                <a:cs typeface="Times New Roman" pitchFamily="18" charset="0"/>
              </a:rPr>
              <a:t>()) or on an instance (such as C().f()). The instance is ignored except for its class. If a class method is called for a derived class, the derived class object is passed as the implied first argument.</a:t>
            </a:r>
          </a:p>
          <a:p>
            <a:pPr marL="0" indent="0">
              <a:buNone/>
            </a:pPr>
            <a:endParaRPr lang="en-US" sz="1100" dirty="0">
              <a:latin typeface="Times New Roman" pitchFamily="18" charset="0"/>
              <a:cs typeface="Times New Roman" pitchFamily="18" charset="0"/>
            </a:endParaRPr>
          </a:p>
          <a:p>
            <a:pPr marL="0" indent="0">
              <a:buNone/>
            </a:pPr>
            <a:r>
              <a:rPr lang="en-US" sz="1100" dirty="0">
                <a:latin typeface="Times New Roman" pitchFamily="18" charset="0"/>
                <a:cs typeface="Times New Roman" pitchFamily="18" charset="0"/>
              </a:rPr>
              <a:t>Class methods are different than C++ or Java static methods. If you want those, see </a:t>
            </a:r>
            <a:r>
              <a:rPr lang="en-US" sz="1100" dirty="0" err="1">
                <a:latin typeface="Times New Roman" pitchFamily="18" charset="0"/>
                <a:cs typeface="Times New Roman" pitchFamily="18" charset="0"/>
              </a:rPr>
              <a:t>staticmethod</a:t>
            </a:r>
            <a:r>
              <a:rPr lang="en-US" sz="1100" dirty="0">
                <a:latin typeface="Times New Roman" pitchFamily="18" charset="0"/>
                <a:cs typeface="Times New Roman" pitchFamily="18" charset="0"/>
              </a:rPr>
              <a:t>() in this section. For more information on class methods, see The standard type hierarchy.</a:t>
            </a:r>
          </a:p>
          <a:p>
            <a:pPr marL="0" indent="0">
              <a:buNone/>
            </a:pPr>
            <a:endParaRPr lang="en-US" sz="1100" dirty="0">
              <a:latin typeface="Times New Roman" pitchFamily="18" charset="0"/>
              <a:cs typeface="Times New Roman" pitchFamily="18" charset="0"/>
            </a:endParaRPr>
          </a:p>
          <a:p>
            <a:pPr marL="0" indent="0">
              <a:buNone/>
            </a:pPr>
            <a:r>
              <a:rPr lang="en-US" sz="1100" dirty="0">
                <a:latin typeface="Times New Roman" pitchFamily="18" charset="0"/>
                <a:cs typeface="Times New Roman" pitchFamily="18" charset="0"/>
              </a:rPr>
              <a:t>Changed in version 3.9: Class methods can now wrap other descriptors such as property().</a:t>
            </a:r>
          </a:p>
          <a:p>
            <a:pPr marL="0" indent="0">
              <a:buNone/>
            </a:pPr>
            <a:endParaRPr lang="en-US" sz="1100" dirty="0">
              <a:latin typeface="Times New Roman" pitchFamily="18" charset="0"/>
              <a:cs typeface="Times New Roman" pitchFamily="18" charset="0"/>
            </a:endParaRPr>
          </a:p>
          <a:p>
            <a:pPr marL="0" indent="0">
              <a:buNone/>
            </a:pPr>
            <a:r>
              <a:rPr lang="en-US" sz="1100" dirty="0">
                <a:latin typeface="Times New Roman" pitchFamily="18" charset="0"/>
                <a:cs typeface="Times New Roman" pitchFamily="18" charset="0"/>
              </a:rPr>
              <a:t>Changed in version 3.10: Class methods now inherit the method attributes (__module__, __name__, __</a:t>
            </a:r>
            <a:r>
              <a:rPr lang="en-US" sz="1100" dirty="0" err="1">
                <a:latin typeface="Times New Roman" pitchFamily="18" charset="0"/>
                <a:cs typeface="Times New Roman" pitchFamily="18" charset="0"/>
              </a:rPr>
              <a:t>qualname</a:t>
            </a:r>
            <a:r>
              <a:rPr lang="en-US" sz="1100" dirty="0">
                <a:latin typeface="Times New Roman" pitchFamily="18" charset="0"/>
                <a:cs typeface="Times New Roman" pitchFamily="18" charset="0"/>
              </a:rPr>
              <a:t>__, __doc__ and __annotations__) and have a new __wrapped__ attribute.</a:t>
            </a:r>
          </a:p>
        </p:txBody>
      </p:sp>
    </p:spTree>
    <p:extLst>
      <p:ext uri="{BB962C8B-B14F-4D97-AF65-F5344CB8AC3E}">
        <p14:creationId xmlns:p14="http://schemas.microsoft.com/office/powerpoint/2010/main" val="227730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animEffect transition="in" filter="fade">
                                      <p:cBhvr>
                                        <p:cTn id="47" dur="500"/>
                                        <p:tgtEl>
                                          <p:spTgt spid="3">
                                            <p:txEl>
                                              <p:pRg st="13" end="1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fade">
                                      <p:cBhvr>
                                        <p:cTn id="5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62000"/>
          </a:xfrm>
        </p:spPr>
        <p:txBody>
          <a:bodyPr>
            <a:noAutofit/>
          </a:bodyPr>
          <a:lstStyle/>
          <a:p>
            <a:pPr marL="0" indent="0">
              <a:buNone/>
            </a:pPr>
            <a:r>
              <a:rPr lang="en-US" sz="2400" dirty="0">
                <a:latin typeface="Times New Roman" pitchFamily="18" charset="0"/>
                <a:cs typeface="Times New Roman" pitchFamily="18" charset="0"/>
              </a:rPr>
              <a:t>compile(source, filename, mode, flags=0, </a:t>
            </a:r>
            <a:r>
              <a:rPr lang="en-US" sz="2400" dirty="0" err="1">
                <a:latin typeface="Times New Roman" pitchFamily="18" charset="0"/>
                <a:cs typeface="Times New Roman" pitchFamily="18" charset="0"/>
              </a:rPr>
              <a:t>dont_inherit</a:t>
            </a:r>
            <a:r>
              <a:rPr lang="en-US" sz="2400" dirty="0">
                <a:latin typeface="Times New Roman" pitchFamily="18" charset="0"/>
                <a:cs typeface="Times New Roman" pitchFamily="18" charset="0"/>
              </a:rPr>
              <a:t>=False, optimize=- 1)</a:t>
            </a:r>
          </a:p>
        </p:txBody>
      </p:sp>
      <p:sp>
        <p:nvSpPr>
          <p:cNvPr id="3" name="Content Placeholder 2"/>
          <p:cNvSpPr>
            <a:spLocks noGrp="1"/>
          </p:cNvSpPr>
          <p:nvPr>
            <p:ph idx="1"/>
          </p:nvPr>
        </p:nvSpPr>
        <p:spPr>
          <a:xfrm>
            <a:off x="457200" y="742950"/>
            <a:ext cx="8229600" cy="4038600"/>
          </a:xfrm>
        </p:spPr>
        <p:txBody>
          <a:bodyPr>
            <a:noAutofit/>
          </a:bodyPr>
          <a:lstStyle/>
          <a:p>
            <a:pPr marL="0" indent="0">
              <a:buNone/>
            </a:pPr>
            <a:r>
              <a:rPr lang="en-US" sz="1800" dirty="0">
                <a:latin typeface="Times New Roman" pitchFamily="18" charset="0"/>
                <a:cs typeface="Times New Roman" pitchFamily="18" charset="0"/>
              </a:rPr>
              <a:t>Compile the source into a code or AST object. Code objects can be executed by exec() or eval(). source can either be a normal string, a byte string, or an AST object. Refer to the </a:t>
            </a:r>
            <a:r>
              <a:rPr lang="en-US" sz="1800" dirty="0" err="1">
                <a:latin typeface="Times New Roman" pitchFamily="18" charset="0"/>
                <a:cs typeface="Times New Roman" pitchFamily="18" charset="0"/>
              </a:rPr>
              <a:t>ast</a:t>
            </a:r>
            <a:r>
              <a:rPr lang="en-US" sz="1800" dirty="0">
                <a:latin typeface="Times New Roman" pitchFamily="18" charset="0"/>
                <a:cs typeface="Times New Roman" pitchFamily="18" charset="0"/>
              </a:rPr>
              <a:t> module documentation for information on how to work with AST objects.</a:t>
            </a:r>
          </a:p>
          <a:p>
            <a:pPr marL="0" indent="0">
              <a:buNone/>
            </a:pP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The filename argument should give the file from which the code was read; pass some recognizable value if it wasn’t read from a file ('&lt;string&gt;' is commonly used).</a:t>
            </a:r>
          </a:p>
          <a:p>
            <a:pPr marL="0" indent="0">
              <a:buNone/>
            </a:pP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The mode argument specifies what kind of code must be compiled; it can be 'exec' if source consists of a sequence of statements, 'eval' if it consists of a single expression, or 'single' if it consists of a single interactive statement (in the latter case, expression statements that evaluate to something other than None will be printed).</a:t>
            </a:r>
          </a:p>
        </p:txBody>
      </p:sp>
    </p:spTree>
    <p:extLst>
      <p:ext uri="{BB962C8B-B14F-4D97-AF65-F5344CB8AC3E}">
        <p14:creationId xmlns:p14="http://schemas.microsoft.com/office/powerpoint/2010/main" val="2131759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552450"/>
          </a:xfrm>
        </p:spPr>
        <p:txBody>
          <a:bodyPr>
            <a:normAutofit/>
          </a:bodyPr>
          <a:lstStyle/>
          <a:p>
            <a:r>
              <a:rPr lang="en-US" sz="2000" dirty="0">
                <a:latin typeface="Times New Roman" pitchFamily="18" charset="0"/>
                <a:cs typeface="Times New Roman" pitchFamily="18" charset="0"/>
              </a:rPr>
              <a:t>compile(source, filename, mode, flags=0, </a:t>
            </a:r>
            <a:r>
              <a:rPr lang="en-US" sz="2000" dirty="0" err="1">
                <a:latin typeface="Times New Roman" pitchFamily="18" charset="0"/>
                <a:cs typeface="Times New Roman" pitchFamily="18" charset="0"/>
              </a:rPr>
              <a:t>dont_inherit</a:t>
            </a:r>
            <a:r>
              <a:rPr lang="en-US" sz="2000" dirty="0">
                <a:latin typeface="Times New Roman" pitchFamily="18" charset="0"/>
                <a:cs typeface="Times New Roman" pitchFamily="18" charset="0"/>
              </a:rPr>
              <a:t>=False, optimize=- 1)</a:t>
            </a:r>
            <a:endParaRPr lang="en-IN" sz="2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636268"/>
            <a:ext cx="8229600" cy="4373881"/>
          </a:xfrm>
        </p:spPr>
        <p:txBody>
          <a:bodyPr>
            <a:normAutofit fontScale="40000" lnSpcReduction="20000"/>
          </a:bodyPr>
          <a:lstStyle/>
          <a:p>
            <a:pPr marL="0" indent="0">
              <a:buNone/>
            </a:pP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The optional arguments flags and </a:t>
            </a:r>
            <a:r>
              <a:rPr lang="en-US" sz="2400" dirty="0" err="1">
                <a:latin typeface="Times New Roman" pitchFamily="18" charset="0"/>
                <a:cs typeface="Times New Roman" pitchFamily="18" charset="0"/>
              </a:rPr>
              <a:t>dont_inherit</a:t>
            </a:r>
            <a:r>
              <a:rPr lang="en-US" sz="2400" dirty="0">
                <a:latin typeface="Times New Roman" pitchFamily="18" charset="0"/>
                <a:cs typeface="Times New Roman" pitchFamily="18" charset="0"/>
              </a:rPr>
              <a:t> control which compiler options should be activated and which future features should be allowed. If neither is present (or both are zero) the code is compiled with the same flags that affect the code that is calling compile(). If the flags argument is given and </a:t>
            </a:r>
            <a:r>
              <a:rPr lang="en-US" sz="2400" dirty="0" err="1">
                <a:latin typeface="Times New Roman" pitchFamily="18" charset="0"/>
                <a:cs typeface="Times New Roman" pitchFamily="18" charset="0"/>
              </a:rPr>
              <a:t>dont_inherit</a:t>
            </a:r>
            <a:r>
              <a:rPr lang="en-US" sz="2400" dirty="0">
                <a:latin typeface="Times New Roman" pitchFamily="18" charset="0"/>
                <a:cs typeface="Times New Roman" pitchFamily="18" charset="0"/>
              </a:rPr>
              <a:t> is not (or is zero) then the compiler options and the future statements specified by the flags argument are used in addition to those that would be used anyway. If </a:t>
            </a:r>
            <a:r>
              <a:rPr lang="en-US" sz="2400" dirty="0" err="1">
                <a:latin typeface="Times New Roman" pitchFamily="18" charset="0"/>
                <a:cs typeface="Times New Roman" pitchFamily="18" charset="0"/>
              </a:rPr>
              <a:t>dont_inherit</a:t>
            </a:r>
            <a:r>
              <a:rPr lang="en-US" sz="2400" dirty="0">
                <a:latin typeface="Times New Roman" pitchFamily="18" charset="0"/>
                <a:cs typeface="Times New Roman" pitchFamily="18" charset="0"/>
              </a:rPr>
              <a:t> is a non-zero integer then the flags argument is it – the flags (future features and compiler options) in the surrounding code are ignored.</a:t>
            </a:r>
          </a:p>
          <a:p>
            <a:pPr marL="0" indent="0">
              <a:buNone/>
            </a:pP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Compiler options and future statements are specified by bits which can be bitwise </a:t>
            </a:r>
            <a:r>
              <a:rPr lang="en-US" sz="2400" dirty="0" err="1">
                <a:latin typeface="Times New Roman" pitchFamily="18" charset="0"/>
                <a:cs typeface="Times New Roman" pitchFamily="18" charset="0"/>
              </a:rPr>
              <a:t>ORed</a:t>
            </a:r>
            <a:r>
              <a:rPr lang="en-US" sz="2400" dirty="0">
                <a:latin typeface="Times New Roman" pitchFamily="18" charset="0"/>
                <a:cs typeface="Times New Roman" pitchFamily="18" charset="0"/>
              </a:rPr>
              <a:t> together to specify multiple options. The bitfield required to specify a given future feature can be found as the </a:t>
            </a:r>
            <a:r>
              <a:rPr lang="en-US" sz="2400" dirty="0" err="1">
                <a:latin typeface="Times New Roman" pitchFamily="18" charset="0"/>
                <a:cs typeface="Times New Roman" pitchFamily="18" charset="0"/>
              </a:rPr>
              <a:t>compiler_flag</a:t>
            </a:r>
            <a:r>
              <a:rPr lang="en-US" sz="2400" dirty="0">
                <a:latin typeface="Times New Roman" pitchFamily="18" charset="0"/>
                <a:cs typeface="Times New Roman" pitchFamily="18" charset="0"/>
              </a:rPr>
              <a:t> attribute on the _Feature instance in the __future__ module. Compiler flags can be found in </a:t>
            </a:r>
            <a:r>
              <a:rPr lang="en-US" sz="2400" dirty="0" err="1">
                <a:latin typeface="Times New Roman" pitchFamily="18" charset="0"/>
                <a:cs typeface="Times New Roman" pitchFamily="18" charset="0"/>
              </a:rPr>
              <a:t>ast</a:t>
            </a:r>
            <a:r>
              <a:rPr lang="en-US" sz="2400" dirty="0">
                <a:latin typeface="Times New Roman" pitchFamily="18" charset="0"/>
                <a:cs typeface="Times New Roman" pitchFamily="18" charset="0"/>
              </a:rPr>
              <a:t> module, with </a:t>
            </a:r>
            <a:r>
              <a:rPr lang="en-US" sz="2400" dirty="0" err="1">
                <a:latin typeface="Times New Roman" pitchFamily="18" charset="0"/>
                <a:cs typeface="Times New Roman" pitchFamily="18" charset="0"/>
              </a:rPr>
              <a:t>PyCF</a:t>
            </a:r>
            <a:r>
              <a:rPr lang="en-US" sz="2400" dirty="0">
                <a:latin typeface="Times New Roman" pitchFamily="18" charset="0"/>
                <a:cs typeface="Times New Roman" pitchFamily="18" charset="0"/>
              </a:rPr>
              <a:t>_ prefix.</a:t>
            </a:r>
          </a:p>
          <a:p>
            <a:pPr marL="0" indent="0">
              <a:buNone/>
            </a:pP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The argument optimize specifies the optimization level of the compiler; the default value of -1 selects the optimization level of the interpreter as given by -O options. Explicit levels are 0 (no optimization; __debug__ is true), 1 (asserts are removed, __debug__ is false) or 2 (docstrings are removed too).</a:t>
            </a:r>
          </a:p>
          <a:p>
            <a:pPr marL="0" indent="0">
              <a:buNone/>
            </a:pP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This function raises </a:t>
            </a:r>
            <a:r>
              <a:rPr lang="en-US" sz="2400" dirty="0" err="1">
                <a:latin typeface="Times New Roman" pitchFamily="18" charset="0"/>
                <a:cs typeface="Times New Roman" pitchFamily="18" charset="0"/>
              </a:rPr>
              <a:t>SyntaxError</a:t>
            </a:r>
            <a:r>
              <a:rPr lang="en-US" sz="2400" dirty="0">
                <a:latin typeface="Times New Roman" pitchFamily="18" charset="0"/>
                <a:cs typeface="Times New Roman" pitchFamily="18" charset="0"/>
              </a:rPr>
              <a:t> if the compiled source is invalid, and </a:t>
            </a:r>
            <a:r>
              <a:rPr lang="en-US" sz="2400" dirty="0" err="1">
                <a:latin typeface="Times New Roman" pitchFamily="18" charset="0"/>
                <a:cs typeface="Times New Roman" pitchFamily="18" charset="0"/>
              </a:rPr>
              <a:t>ValueError</a:t>
            </a:r>
            <a:r>
              <a:rPr lang="en-US" sz="2400" dirty="0">
                <a:latin typeface="Times New Roman" pitchFamily="18" charset="0"/>
                <a:cs typeface="Times New Roman" pitchFamily="18" charset="0"/>
              </a:rPr>
              <a:t> if the source contains null bytes.</a:t>
            </a:r>
          </a:p>
          <a:p>
            <a:pPr marL="0" indent="0">
              <a:buNone/>
            </a:pP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If you want to parse Python code into its AST representation, see </a:t>
            </a:r>
            <a:r>
              <a:rPr lang="en-US" sz="2400" dirty="0" err="1">
                <a:latin typeface="Times New Roman" pitchFamily="18" charset="0"/>
                <a:cs typeface="Times New Roman" pitchFamily="18" charset="0"/>
              </a:rPr>
              <a:t>ast.parse</a:t>
            </a:r>
            <a:r>
              <a:rPr lang="en-US" sz="2400" dirty="0">
                <a:latin typeface="Times New Roman" pitchFamily="18" charset="0"/>
                <a:cs typeface="Times New Roman" pitchFamily="18" charset="0"/>
              </a:rPr>
              <a:t>().</a:t>
            </a:r>
          </a:p>
          <a:p>
            <a:pPr marL="0" indent="0">
              <a:buNone/>
            </a:pP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Raises an auditing event compile with arguments source and filename. This event may also be raised by implicit compilation.</a:t>
            </a:r>
          </a:p>
          <a:p>
            <a:pPr marL="0" indent="0">
              <a:buNone/>
            </a:pP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Note When compiling a string with multi-line code in 'single' or 'eval' mode, input must be terminated by at least one newline character. This is to facilitate detection of incomplete and complete statements in the code module.</a:t>
            </a:r>
          </a:p>
          <a:p>
            <a:pPr marL="0" indent="0">
              <a:buNone/>
            </a:pPr>
            <a:r>
              <a:rPr lang="en-US" sz="2400" dirty="0">
                <a:latin typeface="Times New Roman" pitchFamily="18" charset="0"/>
                <a:cs typeface="Times New Roman" pitchFamily="18" charset="0"/>
              </a:rPr>
              <a:t>Warning It is possible to crash the Python interpreter with a sufficiently large/complex string when compiling to an AST object due to stack depth limitations in Python’s AST compiler.</a:t>
            </a:r>
          </a:p>
          <a:p>
            <a:pPr marL="0" indent="0">
              <a:buNone/>
            </a:pPr>
            <a:r>
              <a:rPr lang="en-US" sz="2400" dirty="0">
                <a:latin typeface="Times New Roman" pitchFamily="18" charset="0"/>
                <a:cs typeface="Times New Roman" pitchFamily="18" charset="0"/>
              </a:rPr>
              <a:t>Changed in version 3.2: Allowed use of Windows and Mac newlines. Also, input in 'exec' mode does not have to end in a newline anymore. Added the optimize parameter.</a:t>
            </a:r>
          </a:p>
          <a:p>
            <a:pPr marL="0" indent="0">
              <a:buNone/>
            </a:pP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Changed in version 3.5: Previously, </a:t>
            </a:r>
            <a:r>
              <a:rPr lang="en-US" sz="2400" dirty="0" err="1">
                <a:latin typeface="Times New Roman" pitchFamily="18" charset="0"/>
                <a:cs typeface="Times New Roman" pitchFamily="18" charset="0"/>
              </a:rPr>
              <a:t>TypeError</a:t>
            </a:r>
            <a:r>
              <a:rPr lang="en-US" sz="2400" dirty="0">
                <a:latin typeface="Times New Roman" pitchFamily="18" charset="0"/>
                <a:cs typeface="Times New Roman" pitchFamily="18" charset="0"/>
              </a:rPr>
              <a:t> was raised when null bytes were encountered in source.</a:t>
            </a:r>
          </a:p>
          <a:p>
            <a:pPr marL="0" indent="0">
              <a:buNone/>
            </a:pP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New in version 3.8: </a:t>
            </a:r>
            <a:r>
              <a:rPr lang="en-US" sz="2400" dirty="0" err="1">
                <a:latin typeface="Times New Roman" pitchFamily="18" charset="0"/>
                <a:cs typeface="Times New Roman" pitchFamily="18" charset="0"/>
              </a:rPr>
              <a:t>ast.PyCF_ALLOW_TOP_LEVEL_AWAIT</a:t>
            </a:r>
            <a:r>
              <a:rPr lang="en-US" sz="2400" dirty="0">
                <a:latin typeface="Times New Roman" pitchFamily="18" charset="0"/>
                <a:cs typeface="Times New Roman" pitchFamily="18" charset="0"/>
              </a:rPr>
              <a:t> can now be passed in flags to enable support for top-level await, async for, and async with.</a:t>
            </a: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72735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animEffect transition="in" filter="fade">
                                      <p:cBhvr>
                                        <p:cTn id="37" dur="500"/>
                                        <p:tgtEl>
                                          <p:spTgt spid="3">
                                            <p:txEl>
                                              <p:pRg st="13" end="1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fade">
                                      <p:cBhvr>
                                        <p:cTn id="42" dur="500"/>
                                        <p:tgtEl>
                                          <p:spTgt spid="3">
                                            <p:txEl>
                                              <p:pRg st="14" end="1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5" end="15"/>
                                            </p:txEl>
                                          </p:spTgt>
                                        </p:tgtEl>
                                        <p:attrNameLst>
                                          <p:attrName>style.visibility</p:attrName>
                                        </p:attrNameLst>
                                      </p:cBhvr>
                                      <p:to>
                                        <p:strVal val="visible"/>
                                      </p:to>
                                    </p:set>
                                    <p:animEffect transition="in" filter="fade">
                                      <p:cBhvr>
                                        <p:cTn id="47" dur="500"/>
                                        <p:tgtEl>
                                          <p:spTgt spid="3">
                                            <p:txEl>
                                              <p:pRg st="15" end="1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7" end="17"/>
                                            </p:txEl>
                                          </p:spTgt>
                                        </p:tgtEl>
                                        <p:attrNameLst>
                                          <p:attrName>style.visibility</p:attrName>
                                        </p:attrNameLst>
                                      </p:cBhvr>
                                      <p:to>
                                        <p:strVal val="visible"/>
                                      </p:to>
                                    </p:set>
                                    <p:animEffect transition="in" filter="fade">
                                      <p:cBhvr>
                                        <p:cTn id="52" dur="500"/>
                                        <p:tgtEl>
                                          <p:spTgt spid="3">
                                            <p:txEl>
                                              <p:pRg st="17" end="1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9" end="19"/>
                                            </p:txEl>
                                          </p:spTgt>
                                        </p:tgtEl>
                                        <p:attrNameLst>
                                          <p:attrName>style.visibility</p:attrName>
                                        </p:attrNameLst>
                                      </p:cBhvr>
                                      <p:to>
                                        <p:strVal val="visible"/>
                                      </p:to>
                                    </p:set>
                                    <p:animEffect transition="in" filter="fade">
                                      <p:cBhvr>
                                        <p:cTn id="57" dur="5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857250"/>
          </a:xfrm>
        </p:spPr>
        <p:txBody>
          <a:bodyPr>
            <a:normAutofit/>
          </a:bodyPr>
          <a:lstStyle/>
          <a:p>
            <a:pPr marL="0" indent="0">
              <a:buNone/>
            </a:pPr>
            <a:r>
              <a:rPr lang="en-US" sz="4000" dirty="0">
                <a:latin typeface="Times New Roman" pitchFamily="18" charset="0"/>
                <a:cs typeface="Times New Roman" pitchFamily="18" charset="0"/>
              </a:rPr>
              <a:t>class complex([real[, </a:t>
            </a:r>
            <a:r>
              <a:rPr lang="en-US" sz="4000" dirty="0" err="1">
                <a:latin typeface="Times New Roman" pitchFamily="18" charset="0"/>
                <a:cs typeface="Times New Roman" pitchFamily="18" charset="0"/>
              </a:rPr>
              <a:t>imag</a:t>
            </a:r>
            <a:r>
              <a:rPr lang="en-US" sz="4000" dirty="0">
                <a:latin typeface="Times New Roman" pitchFamily="18" charset="0"/>
                <a:cs typeface="Times New Roman" pitchFamily="18" charset="0"/>
              </a:rPr>
              <a:t>]])</a:t>
            </a:r>
          </a:p>
        </p:txBody>
      </p:sp>
      <p:sp>
        <p:nvSpPr>
          <p:cNvPr id="3" name="Content Placeholder 2"/>
          <p:cNvSpPr>
            <a:spLocks noGrp="1"/>
          </p:cNvSpPr>
          <p:nvPr>
            <p:ph idx="1"/>
          </p:nvPr>
        </p:nvSpPr>
        <p:spPr>
          <a:xfrm>
            <a:off x="457200" y="895350"/>
            <a:ext cx="8229600" cy="3394472"/>
          </a:xfrm>
        </p:spPr>
        <p:txBody>
          <a:bodyPr>
            <a:normAutofit fontScale="70000" lnSpcReduction="20000"/>
          </a:bodyPr>
          <a:lstStyle/>
          <a:p>
            <a:pPr marL="0" indent="0">
              <a:buNone/>
            </a:pPr>
            <a:r>
              <a:rPr lang="en-US" sz="2000" dirty="0">
                <a:latin typeface="Times New Roman" pitchFamily="18" charset="0"/>
                <a:cs typeface="Times New Roman" pitchFamily="18" charset="0"/>
              </a:rPr>
              <a:t>Return a complex number with the value real + </a:t>
            </a:r>
            <a:r>
              <a:rPr lang="en-US" sz="2000" dirty="0" err="1">
                <a:latin typeface="Times New Roman" pitchFamily="18" charset="0"/>
                <a:cs typeface="Times New Roman" pitchFamily="18" charset="0"/>
              </a:rPr>
              <a:t>imag</a:t>
            </a:r>
            <a:r>
              <a:rPr lang="en-US" sz="2000" dirty="0">
                <a:latin typeface="Times New Roman" pitchFamily="18" charset="0"/>
                <a:cs typeface="Times New Roman" pitchFamily="18" charset="0"/>
              </a:rPr>
              <a:t>*1j or convert a string or number to a complex number. If the first parameter is a string, it will be interpreted as a complex number and the function must be called without a second parameter. The second parameter can never be a string. Each argument may be any numeric type (including complex). If </a:t>
            </a:r>
            <a:r>
              <a:rPr lang="en-US" sz="2000" dirty="0" err="1">
                <a:latin typeface="Times New Roman" pitchFamily="18" charset="0"/>
                <a:cs typeface="Times New Roman" pitchFamily="18" charset="0"/>
              </a:rPr>
              <a:t>imag</a:t>
            </a:r>
            <a:r>
              <a:rPr lang="en-US" sz="2000" dirty="0">
                <a:latin typeface="Times New Roman" pitchFamily="18" charset="0"/>
                <a:cs typeface="Times New Roman" pitchFamily="18" charset="0"/>
              </a:rPr>
              <a:t> is omitted, it defaults to zero and the constructor serves as a numeric conversion like int and float. If both arguments are omitted, returns 0j.</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For a general Python object x, complex(x) delegates to </a:t>
            </a:r>
            <a:r>
              <a:rPr lang="en-US" sz="2000" dirty="0" err="1">
                <a:latin typeface="Times New Roman" pitchFamily="18" charset="0"/>
                <a:cs typeface="Times New Roman" pitchFamily="18" charset="0"/>
              </a:rPr>
              <a:t>x.__complex</a:t>
            </a:r>
            <a:r>
              <a:rPr lang="en-US" sz="2000" dirty="0">
                <a:latin typeface="Times New Roman" pitchFamily="18" charset="0"/>
                <a:cs typeface="Times New Roman" pitchFamily="18" charset="0"/>
              </a:rPr>
              <a:t>__(). If __complex__() is not defined then it falls back to __float__(). If __float__() is not defined then it falls back to __index__().</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Note When converting from a string, the string must not contain whitespace around the central + or - operator. For example, complex('1+2j') is fine, but complex('1 + 2j') raises </a:t>
            </a:r>
            <a:r>
              <a:rPr lang="en-US" sz="2000" dirty="0" err="1">
                <a:latin typeface="Times New Roman" pitchFamily="18" charset="0"/>
                <a:cs typeface="Times New Roman" pitchFamily="18" charset="0"/>
              </a:rPr>
              <a:t>ValueError</a:t>
            </a:r>
            <a:r>
              <a:rPr lang="en-US" sz="2000" dirty="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The complex type is described in Numeric Types — int, float, complex.</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Changed in version 3.6: Grouping digits with underscores as in code literals is allowed.</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Changed in version 3.8: Falls back to __index__() if __complex__() and __float__() are not defined.</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556011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533400"/>
          </a:xfrm>
        </p:spPr>
        <p:txBody>
          <a:bodyPr>
            <a:normAutofit fontScale="90000"/>
          </a:bodyPr>
          <a:lstStyle/>
          <a:p>
            <a:pPr marL="0" indent="0">
              <a:buNone/>
            </a:pPr>
            <a:r>
              <a:rPr lang="en-US" sz="4000" dirty="0" err="1">
                <a:latin typeface="Times New Roman" pitchFamily="18" charset="0"/>
                <a:cs typeface="Times New Roman" pitchFamily="18" charset="0"/>
              </a:rPr>
              <a:t>dir</a:t>
            </a:r>
            <a:r>
              <a:rPr lang="en-US" sz="4000" dirty="0">
                <a:latin typeface="Times New Roman" pitchFamily="18" charset="0"/>
                <a:cs typeface="Times New Roman" pitchFamily="18" charset="0"/>
              </a:rPr>
              <a:t>([object])</a:t>
            </a:r>
          </a:p>
        </p:txBody>
      </p:sp>
      <p:sp>
        <p:nvSpPr>
          <p:cNvPr id="3" name="Content Placeholder 2"/>
          <p:cNvSpPr>
            <a:spLocks noGrp="1"/>
          </p:cNvSpPr>
          <p:nvPr>
            <p:ph idx="1"/>
          </p:nvPr>
        </p:nvSpPr>
        <p:spPr>
          <a:xfrm>
            <a:off x="457200" y="590550"/>
            <a:ext cx="8229600" cy="4419600"/>
          </a:xfrm>
        </p:spPr>
        <p:txBody>
          <a:bodyPr>
            <a:noAutofit/>
          </a:bodyPr>
          <a:lstStyle/>
          <a:p>
            <a:pPr marL="0" indent="0">
              <a:buNone/>
            </a:pPr>
            <a:r>
              <a:rPr lang="en-US" sz="1600" dirty="0">
                <a:latin typeface="Times New Roman" pitchFamily="18" charset="0"/>
                <a:cs typeface="Times New Roman" pitchFamily="18" charset="0"/>
              </a:rPr>
              <a:t>Without arguments, return the list of names in the current local scope. With an argument, attempt to return a list of valid attributes for that object.</a:t>
            </a:r>
          </a:p>
          <a:p>
            <a:pPr marL="0" indent="0">
              <a:buNone/>
            </a:pPr>
            <a:r>
              <a:rPr lang="en-US" sz="1600" dirty="0">
                <a:latin typeface="Times New Roman" pitchFamily="18" charset="0"/>
                <a:cs typeface="Times New Roman" pitchFamily="18" charset="0"/>
              </a:rPr>
              <a:t>If the object has a method named __</a:t>
            </a:r>
            <a:r>
              <a:rPr lang="en-US" sz="1600" dirty="0" err="1">
                <a:latin typeface="Times New Roman" pitchFamily="18" charset="0"/>
                <a:cs typeface="Times New Roman" pitchFamily="18" charset="0"/>
              </a:rPr>
              <a:t>dir</a:t>
            </a:r>
            <a:r>
              <a:rPr lang="en-US" sz="1600" dirty="0">
                <a:latin typeface="Times New Roman" pitchFamily="18" charset="0"/>
                <a:cs typeface="Times New Roman" pitchFamily="18" charset="0"/>
              </a:rPr>
              <a:t>__(), this method will be called and must return the list of attributes. This allows objects that implement a custom __</a:t>
            </a:r>
            <a:r>
              <a:rPr lang="en-US" sz="1600" dirty="0" err="1">
                <a:latin typeface="Times New Roman" pitchFamily="18" charset="0"/>
                <a:cs typeface="Times New Roman" pitchFamily="18" charset="0"/>
              </a:rPr>
              <a:t>getattr</a:t>
            </a:r>
            <a:r>
              <a:rPr lang="en-US" sz="1600" dirty="0">
                <a:latin typeface="Times New Roman" pitchFamily="18" charset="0"/>
                <a:cs typeface="Times New Roman" pitchFamily="18" charset="0"/>
              </a:rPr>
              <a:t>__() or __</a:t>
            </a:r>
            <a:r>
              <a:rPr lang="en-US" sz="1600" dirty="0" err="1">
                <a:latin typeface="Times New Roman" pitchFamily="18" charset="0"/>
                <a:cs typeface="Times New Roman" pitchFamily="18" charset="0"/>
              </a:rPr>
              <a:t>getattribute</a:t>
            </a:r>
            <a:r>
              <a:rPr lang="en-US" sz="1600" dirty="0">
                <a:latin typeface="Times New Roman" pitchFamily="18" charset="0"/>
                <a:cs typeface="Times New Roman" pitchFamily="18" charset="0"/>
              </a:rPr>
              <a:t>__() function to customize the way </a:t>
            </a:r>
            <a:r>
              <a:rPr lang="en-US" sz="1600" dirty="0" err="1">
                <a:latin typeface="Times New Roman" pitchFamily="18" charset="0"/>
                <a:cs typeface="Times New Roman" pitchFamily="18" charset="0"/>
              </a:rPr>
              <a:t>dir</a:t>
            </a:r>
            <a:r>
              <a:rPr lang="en-US" sz="1600" dirty="0">
                <a:latin typeface="Times New Roman" pitchFamily="18" charset="0"/>
                <a:cs typeface="Times New Roman" pitchFamily="18" charset="0"/>
              </a:rPr>
              <a:t>() reports their attributes.</a:t>
            </a:r>
          </a:p>
          <a:p>
            <a:pPr marL="0" indent="0">
              <a:buNone/>
            </a:pPr>
            <a:r>
              <a:rPr lang="en-US" sz="1600" dirty="0">
                <a:latin typeface="Times New Roman" pitchFamily="18" charset="0"/>
                <a:cs typeface="Times New Roman" pitchFamily="18" charset="0"/>
              </a:rPr>
              <a:t>If the object does not provide __</a:t>
            </a:r>
            <a:r>
              <a:rPr lang="en-US" sz="1600" dirty="0" err="1">
                <a:latin typeface="Times New Roman" pitchFamily="18" charset="0"/>
                <a:cs typeface="Times New Roman" pitchFamily="18" charset="0"/>
              </a:rPr>
              <a:t>dir</a:t>
            </a:r>
            <a:r>
              <a:rPr lang="en-US" sz="1600" dirty="0">
                <a:latin typeface="Times New Roman" pitchFamily="18" charset="0"/>
                <a:cs typeface="Times New Roman" pitchFamily="18" charset="0"/>
              </a:rPr>
              <a:t>__(), the function tries its best to gather information from the object’s __</a:t>
            </a:r>
            <a:r>
              <a:rPr lang="en-US" sz="1600" dirty="0" err="1">
                <a:latin typeface="Times New Roman" pitchFamily="18" charset="0"/>
                <a:cs typeface="Times New Roman" pitchFamily="18" charset="0"/>
              </a:rPr>
              <a:t>dict</a:t>
            </a:r>
            <a:r>
              <a:rPr lang="en-US" sz="1600" dirty="0">
                <a:latin typeface="Times New Roman" pitchFamily="18" charset="0"/>
                <a:cs typeface="Times New Roman" pitchFamily="18" charset="0"/>
              </a:rPr>
              <a:t>__ attribute, if defined, and from its type object. The resulting list is not necessarily complete and may be inaccurate when the object has a custom __</a:t>
            </a:r>
            <a:r>
              <a:rPr lang="en-US" sz="1600" dirty="0" err="1">
                <a:latin typeface="Times New Roman" pitchFamily="18" charset="0"/>
                <a:cs typeface="Times New Roman" pitchFamily="18" charset="0"/>
              </a:rPr>
              <a:t>getattr</a:t>
            </a:r>
            <a:r>
              <a:rPr lang="en-US" sz="1600" dirty="0">
                <a:latin typeface="Times New Roman" pitchFamily="18" charset="0"/>
                <a:cs typeface="Times New Roman" pitchFamily="18" charset="0"/>
              </a:rPr>
              <a:t>__().</a:t>
            </a:r>
          </a:p>
          <a:p>
            <a:pPr marL="0" indent="0">
              <a:buNone/>
            </a:pPr>
            <a:r>
              <a:rPr lang="en-US" sz="1600" dirty="0">
                <a:latin typeface="Times New Roman" pitchFamily="18" charset="0"/>
                <a:cs typeface="Times New Roman" pitchFamily="18" charset="0"/>
              </a:rPr>
              <a:t>The default </a:t>
            </a:r>
            <a:r>
              <a:rPr lang="en-US" sz="1600" dirty="0" err="1">
                <a:latin typeface="Times New Roman" pitchFamily="18" charset="0"/>
                <a:cs typeface="Times New Roman" pitchFamily="18" charset="0"/>
              </a:rPr>
              <a:t>dir</a:t>
            </a:r>
            <a:r>
              <a:rPr lang="en-US" sz="1600" dirty="0">
                <a:latin typeface="Times New Roman" pitchFamily="18" charset="0"/>
                <a:cs typeface="Times New Roman" pitchFamily="18" charset="0"/>
              </a:rPr>
              <a:t>() mechanism behaves differently with different types of objects, as it attempts to produce the most relevant, rather than complete, information:</a:t>
            </a:r>
          </a:p>
          <a:p>
            <a:pPr marL="0" indent="0">
              <a:buNone/>
            </a:pPr>
            <a:r>
              <a:rPr lang="en-US" sz="1600" dirty="0">
                <a:latin typeface="Times New Roman" pitchFamily="18" charset="0"/>
                <a:cs typeface="Times New Roman" pitchFamily="18" charset="0"/>
              </a:rPr>
              <a:t>If the object is a module object, the list contains the names of the module’s attributes.</a:t>
            </a:r>
          </a:p>
          <a:p>
            <a:pPr marL="0" indent="0">
              <a:buNone/>
            </a:pPr>
            <a:r>
              <a:rPr lang="en-US" sz="1600" dirty="0">
                <a:latin typeface="Times New Roman" pitchFamily="18" charset="0"/>
                <a:cs typeface="Times New Roman" pitchFamily="18" charset="0"/>
              </a:rPr>
              <a:t>If the object is a type or class object, the list contains the names of its attributes, and recursively of the attributes of its bases.</a:t>
            </a:r>
          </a:p>
          <a:p>
            <a:pPr marL="0" indent="0">
              <a:buNone/>
            </a:pPr>
            <a:r>
              <a:rPr lang="en-US" sz="1600" dirty="0">
                <a:latin typeface="Times New Roman" pitchFamily="18" charset="0"/>
                <a:cs typeface="Times New Roman" pitchFamily="18" charset="0"/>
              </a:rPr>
              <a:t>Otherwise, the list contains the object’s attributes’ names, the names of its class’s attributes, and recursively of the attributes of its class’s base classes.</a:t>
            </a:r>
          </a:p>
          <a:p>
            <a:pPr marL="0" indent="0">
              <a:buNone/>
            </a:pPr>
            <a:r>
              <a:rPr lang="en-US" sz="1600" dirty="0">
                <a:latin typeface="Times New Roman" pitchFamily="18" charset="0"/>
                <a:cs typeface="Times New Roman" pitchFamily="18" charset="0"/>
              </a:rPr>
              <a:t>The resulting list is sorted alphabetically.</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115707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304800"/>
          </a:xfrm>
        </p:spPr>
        <p:txBody>
          <a:bodyPr>
            <a:noAutofit/>
          </a:bodyPr>
          <a:lstStyle/>
          <a:p>
            <a:r>
              <a:rPr lang="en-US" sz="2400" dirty="0" err="1">
                <a:latin typeface="Times New Roman" pitchFamily="18" charset="0"/>
                <a:cs typeface="Times New Roman" pitchFamily="18" charset="0"/>
              </a:rPr>
              <a:t>dir</a:t>
            </a:r>
            <a:r>
              <a:rPr lang="en-US" sz="2400" dirty="0">
                <a:latin typeface="Times New Roman" pitchFamily="18" charset="0"/>
                <a:cs typeface="Times New Roman" pitchFamily="18" charset="0"/>
              </a:rPr>
              <a:t>([object])</a:t>
            </a:r>
            <a:endParaRPr lang="en-IN" sz="24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514350"/>
            <a:ext cx="8229600" cy="4572000"/>
          </a:xfrm>
        </p:spPr>
        <p:txBody>
          <a:bodyPr>
            <a:normAutofit fontScale="77500" lnSpcReduction="20000"/>
          </a:bodyPr>
          <a:lstStyle/>
          <a:p>
            <a:pPr marL="0" indent="0">
              <a:buNone/>
            </a:pPr>
            <a:r>
              <a:rPr lang="en-US" sz="2000" dirty="0">
                <a:latin typeface="Times New Roman" pitchFamily="18" charset="0"/>
                <a:cs typeface="Times New Roman" pitchFamily="18" charset="0"/>
              </a:rPr>
              <a:t> For example:</a:t>
            </a:r>
          </a:p>
          <a:p>
            <a:pPr marL="0" indent="0">
              <a:buNone/>
            </a:pPr>
            <a:r>
              <a:rPr lang="en-US" sz="2000" dirty="0">
                <a:latin typeface="Times New Roman" pitchFamily="18" charset="0"/>
                <a:cs typeface="Times New Roman" pitchFamily="18" charset="0"/>
              </a:rPr>
              <a:t>import struct</a:t>
            </a:r>
          </a:p>
          <a:p>
            <a:pPr marL="0" indent="0">
              <a:buNone/>
            </a:pPr>
            <a:r>
              <a:rPr lang="en-US" sz="2000" dirty="0" err="1">
                <a:latin typeface="Times New Roman" pitchFamily="18" charset="0"/>
                <a:cs typeface="Times New Roman" pitchFamily="18" charset="0"/>
              </a:rPr>
              <a:t>dir</a:t>
            </a:r>
            <a:r>
              <a:rPr lang="en-US" sz="2000" dirty="0">
                <a:latin typeface="Times New Roman" pitchFamily="18" charset="0"/>
                <a:cs typeface="Times New Roman" pitchFamily="18" charset="0"/>
              </a:rPr>
              <a:t>()   # show the names in the module namespace  </a:t>
            </a:r>
          </a:p>
          <a:p>
            <a:pPr marL="0" indent="0">
              <a:buNone/>
            </a:pPr>
            <a:r>
              <a:rPr lang="en-US" sz="2000" dirty="0">
                <a:latin typeface="Times New Roman" pitchFamily="18" charset="0"/>
                <a:cs typeface="Times New Roman" pitchFamily="18" charset="0"/>
              </a:rPr>
              <a:t>['__</a:t>
            </a:r>
            <a:r>
              <a:rPr lang="en-US" sz="2000" dirty="0" err="1">
                <a:latin typeface="Times New Roman" pitchFamily="18" charset="0"/>
                <a:cs typeface="Times New Roman" pitchFamily="18" charset="0"/>
              </a:rPr>
              <a:t>builtins</a:t>
            </a:r>
            <a:r>
              <a:rPr lang="en-US" sz="2000" dirty="0">
                <a:latin typeface="Times New Roman" pitchFamily="18" charset="0"/>
                <a:cs typeface="Times New Roman" pitchFamily="18" charset="0"/>
              </a:rPr>
              <a:t>__', '__name__', 'struct']</a:t>
            </a:r>
          </a:p>
          <a:p>
            <a:pPr marL="0" indent="0">
              <a:buNone/>
            </a:pPr>
            <a:r>
              <a:rPr lang="en-US" sz="2000" dirty="0" err="1">
                <a:latin typeface="Times New Roman" pitchFamily="18" charset="0"/>
                <a:cs typeface="Times New Roman" pitchFamily="18" charset="0"/>
              </a:rPr>
              <a:t>dir</a:t>
            </a:r>
            <a:r>
              <a:rPr lang="en-US" sz="2000" dirty="0">
                <a:latin typeface="Times New Roman" pitchFamily="18" charset="0"/>
                <a:cs typeface="Times New Roman" pitchFamily="18" charset="0"/>
              </a:rPr>
              <a:t>(struct)   # show the names in the struct module </a:t>
            </a:r>
          </a:p>
          <a:p>
            <a:pPr marL="0" indent="0">
              <a:buNone/>
            </a:pPr>
            <a:r>
              <a:rPr lang="en-US" sz="2000" dirty="0">
                <a:latin typeface="Times New Roman" pitchFamily="18" charset="0"/>
                <a:cs typeface="Times New Roman" pitchFamily="18" charset="0"/>
              </a:rPr>
              <a:t>['Struct', '__all__', '__</a:t>
            </a:r>
            <a:r>
              <a:rPr lang="en-US" sz="2000" dirty="0" err="1">
                <a:latin typeface="Times New Roman" pitchFamily="18" charset="0"/>
                <a:cs typeface="Times New Roman" pitchFamily="18" charset="0"/>
              </a:rPr>
              <a:t>builtins</a:t>
            </a:r>
            <a:r>
              <a:rPr lang="en-US" sz="2000" dirty="0">
                <a:latin typeface="Times New Roman" pitchFamily="18" charset="0"/>
                <a:cs typeface="Times New Roman" pitchFamily="18" charset="0"/>
              </a:rPr>
              <a:t>__', '__cached__', '__doc__', '__file__',</a:t>
            </a:r>
          </a:p>
          <a:p>
            <a:pPr marL="0" indent="0">
              <a:buNone/>
            </a:pPr>
            <a:r>
              <a:rPr lang="en-US" sz="2000" dirty="0">
                <a:latin typeface="Times New Roman" pitchFamily="18" charset="0"/>
                <a:cs typeface="Times New Roman" pitchFamily="18" charset="0"/>
              </a:rPr>
              <a:t> '__initializing__', '__loader__', '__name__', '__package__',</a:t>
            </a:r>
          </a:p>
          <a:p>
            <a:pPr marL="0" indent="0">
              <a:buNone/>
            </a:pPr>
            <a:r>
              <a:rPr lang="en-US" sz="2000" dirty="0">
                <a:latin typeface="Times New Roman" pitchFamily="18" charset="0"/>
                <a:cs typeface="Times New Roman" pitchFamily="18" charset="0"/>
              </a:rPr>
              <a:t> '_</a:t>
            </a:r>
            <a:r>
              <a:rPr lang="en-US" sz="2000" dirty="0" err="1">
                <a:latin typeface="Times New Roman" pitchFamily="18" charset="0"/>
                <a:cs typeface="Times New Roman" pitchFamily="18" charset="0"/>
              </a:rPr>
              <a:t>clearcache</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calcsize</a:t>
            </a:r>
            <a:r>
              <a:rPr lang="en-US" sz="2000" dirty="0">
                <a:latin typeface="Times New Roman" pitchFamily="18" charset="0"/>
                <a:cs typeface="Times New Roman" pitchFamily="18" charset="0"/>
              </a:rPr>
              <a:t>', 'error', 'pack', '</a:t>
            </a:r>
            <a:r>
              <a:rPr lang="en-US" sz="2000" dirty="0" err="1">
                <a:latin typeface="Times New Roman" pitchFamily="18" charset="0"/>
                <a:cs typeface="Times New Roman" pitchFamily="18" charset="0"/>
              </a:rPr>
              <a:t>pack_into</a:t>
            </a:r>
            <a:r>
              <a:rPr lang="en-US" sz="2000" dirty="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 'unpack', '</a:t>
            </a:r>
            <a:r>
              <a:rPr lang="en-US" sz="2000" dirty="0" err="1">
                <a:latin typeface="Times New Roman" pitchFamily="18" charset="0"/>
                <a:cs typeface="Times New Roman" pitchFamily="18" charset="0"/>
              </a:rPr>
              <a:t>unpack_from</a:t>
            </a:r>
            <a:r>
              <a:rPr lang="en-US" sz="2000" dirty="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class Shape:</a:t>
            </a:r>
          </a:p>
          <a:p>
            <a:pPr marL="0" indent="0">
              <a:buNone/>
            </a:pPr>
            <a:r>
              <a:rPr lang="en-US" sz="2000" dirty="0">
                <a:latin typeface="Times New Roman" pitchFamily="18" charset="0"/>
                <a:cs typeface="Times New Roman" pitchFamily="18" charset="0"/>
              </a:rPr>
              <a:t>    def __</a:t>
            </a:r>
            <a:r>
              <a:rPr lang="en-US" sz="2000" dirty="0" err="1">
                <a:latin typeface="Times New Roman" pitchFamily="18" charset="0"/>
                <a:cs typeface="Times New Roman" pitchFamily="18" charset="0"/>
              </a:rPr>
              <a:t>dir</a:t>
            </a:r>
            <a:r>
              <a:rPr lang="en-US" sz="2000" dirty="0">
                <a:latin typeface="Times New Roman" pitchFamily="18" charset="0"/>
                <a:cs typeface="Times New Roman" pitchFamily="18" charset="0"/>
              </a:rPr>
              <a:t>__(self):</a:t>
            </a:r>
          </a:p>
          <a:p>
            <a:pPr marL="0" indent="0">
              <a:buNone/>
            </a:pPr>
            <a:r>
              <a:rPr lang="en-US" sz="2000" dirty="0">
                <a:latin typeface="Times New Roman" pitchFamily="18" charset="0"/>
                <a:cs typeface="Times New Roman" pitchFamily="18" charset="0"/>
              </a:rPr>
              <a:t>        return ['area', 'perimeter', 'location']</a:t>
            </a:r>
          </a:p>
          <a:p>
            <a:pPr marL="0" indent="0">
              <a:buNone/>
            </a:pPr>
            <a:r>
              <a:rPr lang="en-US" sz="2000" dirty="0">
                <a:latin typeface="Times New Roman" pitchFamily="18" charset="0"/>
                <a:cs typeface="Times New Roman" pitchFamily="18" charset="0"/>
              </a:rPr>
              <a:t>s = Shape()</a:t>
            </a:r>
          </a:p>
          <a:p>
            <a:pPr marL="0" indent="0">
              <a:buNone/>
            </a:pPr>
            <a:r>
              <a:rPr lang="en-US" sz="2000" dirty="0" err="1">
                <a:latin typeface="Times New Roman" pitchFamily="18" charset="0"/>
                <a:cs typeface="Times New Roman" pitchFamily="18" charset="0"/>
              </a:rPr>
              <a:t>dir</a:t>
            </a:r>
            <a:r>
              <a:rPr lang="en-US" sz="2000" dirty="0">
                <a:latin typeface="Times New Roman" pitchFamily="18" charset="0"/>
                <a:cs typeface="Times New Roman" pitchFamily="18" charset="0"/>
              </a:rPr>
              <a:t>(s)</a:t>
            </a:r>
          </a:p>
          <a:p>
            <a:pPr marL="0" indent="0">
              <a:buNone/>
            </a:pPr>
            <a:r>
              <a:rPr lang="en-US" sz="2000" dirty="0">
                <a:latin typeface="Times New Roman" pitchFamily="18" charset="0"/>
                <a:cs typeface="Times New Roman" pitchFamily="18" charset="0"/>
              </a:rPr>
              <a:t>['area', 'location', 'perimeter']</a:t>
            </a:r>
          </a:p>
          <a:p>
            <a:pPr marL="0" indent="0">
              <a:buNone/>
            </a:pPr>
            <a:r>
              <a:rPr lang="en-US" sz="2000" dirty="0">
                <a:latin typeface="Times New Roman" pitchFamily="18" charset="0"/>
                <a:cs typeface="Times New Roman" pitchFamily="18" charset="0"/>
              </a:rPr>
              <a:t>Note Because </a:t>
            </a:r>
            <a:r>
              <a:rPr lang="en-US" sz="2000" dirty="0" err="1">
                <a:latin typeface="Times New Roman" pitchFamily="18" charset="0"/>
                <a:cs typeface="Times New Roman" pitchFamily="18" charset="0"/>
              </a:rPr>
              <a:t>dir</a:t>
            </a:r>
            <a:r>
              <a:rPr lang="en-US" sz="2000" dirty="0">
                <a:latin typeface="Times New Roman" pitchFamily="18" charset="0"/>
                <a:cs typeface="Times New Roman" pitchFamily="18" charset="0"/>
              </a:rPr>
              <a:t>() is supplied primarily as a convenience for use at an interactive prompt, it tries to supply an interesting set of names more than it tries to supply a rigorously or consistently defined set of names, and its detailed behavior may change across releases. For example, </a:t>
            </a:r>
            <a:r>
              <a:rPr lang="en-US" sz="2000" dirty="0" err="1">
                <a:latin typeface="Times New Roman" pitchFamily="18" charset="0"/>
                <a:cs typeface="Times New Roman" pitchFamily="18" charset="0"/>
              </a:rPr>
              <a:t>metaclass</a:t>
            </a:r>
            <a:r>
              <a:rPr lang="en-US" sz="2000" dirty="0">
                <a:latin typeface="Times New Roman" pitchFamily="18" charset="0"/>
                <a:cs typeface="Times New Roman" pitchFamily="18" charset="0"/>
              </a:rPr>
              <a:t> attributes are not in the result list when the argument is a class.</a:t>
            </a:r>
          </a:p>
        </p:txBody>
      </p:sp>
    </p:spTree>
    <p:extLst>
      <p:ext uri="{BB962C8B-B14F-4D97-AF65-F5344CB8AC3E}">
        <p14:creationId xmlns:p14="http://schemas.microsoft.com/office/powerpoint/2010/main" val="4068174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5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857250"/>
          </a:xfrm>
        </p:spPr>
        <p:txBody>
          <a:bodyPr>
            <a:normAutofit/>
          </a:bodyPr>
          <a:lstStyle/>
          <a:p>
            <a:pPr marL="0" indent="0">
              <a:buNone/>
            </a:pPr>
            <a:r>
              <a:rPr lang="en-US" sz="4000" dirty="0" err="1">
                <a:latin typeface="Times New Roman" pitchFamily="18" charset="0"/>
                <a:cs typeface="Times New Roman" pitchFamily="18" charset="0"/>
              </a:rPr>
              <a:t>divmod</a:t>
            </a:r>
            <a:r>
              <a:rPr lang="en-US" sz="4000" dirty="0">
                <a:latin typeface="Times New Roman" pitchFamily="18" charset="0"/>
                <a:cs typeface="Times New Roman" pitchFamily="18" charset="0"/>
              </a:rPr>
              <a:t>(a, b)</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1800" dirty="0">
                <a:latin typeface="Times New Roman" pitchFamily="18" charset="0"/>
                <a:cs typeface="Times New Roman" pitchFamily="18" charset="0"/>
              </a:rPr>
              <a:t>Take two (non-complex) numbers as arguments and return a pair of numbers consisting of their quotient and remainder when using integer division. With mixed operand types, the rules for binary arithmetic operators apply. For integers, the result is the same as (a // b, a % b). For floating point numbers the result is (q, a % b), where q is usually </a:t>
            </a:r>
            <a:r>
              <a:rPr lang="en-US" sz="1800" dirty="0" err="1">
                <a:latin typeface="Times New Roman" pitchFamily="18" charset="0"/>
                <a:cs typeface="Times New Roman" pitchFamily="18" charset="0"/>
              </a:rPr>
              <a:t>math.floor</a:t>
            </a:r>
            <a:r>
              <a:rPr lang="en-US" sz="1800" dirty="0">
                <a:latin typeface="Times New Roman" pitchFamily="18" charset="0"/>
                <a:cs typeface="Times New Roman" pitchFamily="18" charset="0"/>
              </a:rPr>
              <a:t>(a / b) but may be 1 less than that. In any case q * b + a % b is very close to a, if a % b is non-zero it has the same sign as b, and 0 &lt;= abs(a % b) &lt; abs(b).</a:t>
            </a:r>
          </a:p>
        </p:txBody>
      </p:sp>
    </p:spTree>
    <p:extLst>
      <p:ext uri="{BB962C8B-B14F-4D97-AF65-F5344CB8AC3E}">
        <p14:creationId xmlns:p14="http://schemas.microsoft.com/office/powerpoint/2010/main" val="2930998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
            <a:ext cx="9144000" cy="476250"/>
          </a:xfrm>
        </p:spPr>
        <p:txBody>
          <a:bodyPr>
            <a:normAutofit fontScale="90000"/>
          </a:bodyPr>
          <a:lstStyle/>
          <a:p>
            <a:r>
              <a:rPr lang="en-IN" sz="4000" b="1" u="sng" dirty="0">
                <a:latin typeface="Times New Roman" pitchFamily="18" charset="0"/>
                <a:cs typeface="Times New Roman" pitchFamily="18" charset="0"/>
              </a:rPr>
              <a:t>all(</a:t>
            </a:r>
            <a:r>
              <a:rPr lang="en-IN" sz="4000" b="1" u="sng" dirty="0" err="1">
                <a:latin typeface="Times New Roman" pitchFamily="18" charset="0"/>
                <a:cs typeface="Times New Roman" pitchFamily="18" charset="0"/>
              </a:rPr>
              <a:t>iterable</a:t>
            </a:r>
            <a:r>
              <a:rPr lang="en-IN" sz="4000" b="1" u="sng" dirty="0">
                <a:latin typeface="Times New Roman" pitchFamily="18" charset="0"/>
                <a:cs typeface="Times New Roman" pitchFamily="18" charset="0"/>
              </a:rPr>
              <a:t>)</a:t>
            </a:r>
          </a:p>
        </p:txBody>
      </p:sp>
      <p:sp>
        <p:nvSpPr>
          <p:cNvPr id="3" name="Content Placeholder 2"/>
          <p:cNvSpPr>
            <a:spLocks noGrp="1"/>
          </p:cNvSpPr>
          <p:nvPr>
            <p:ph idx="1"/>
          </p:nvPr>
        </p:nvSpPr>
        <p:spPr>
          <a:xfrm>
            <a:off x="0" y="666750"/>
            <a:ext cx="9144000" cy="4476750"/>
          </a:xfrm>
        </p:spPr>
        <p:txBody>
          <a:bodyPr>
            <a:normAutofit fontScale="92500" lnSpcReduction="10000"/>
          </a:bodyPr>
          <a:lstStyle/>
          <a:p>
            <a:pPr marL="0" indent="0">
              <a:buNone/>
            </a:pPr>
            <a:r>
              <a:rPr lang="en-US" sz="1800" dirty="0">
                <a:latin typeface="Times New Roman" pitchFamily="18" charset="0"/>
                <a:cs typeface="Times New Roman" pitchFamily="18" charset="0"/>
              </a:rPr>
              <a:t>The all() function returns True if all items in an </a:t>
            </a:r>
            <a:r>
              <a:rPr lang="en-US" sz="1800" dirty="0" err="1">
                <a:latin typeface="Times New Roman" pitchFamily="18" charset="0"/>
                <a:cs typeface="Times New Roman" pitchFamily="18" charset="0"/>
              </a:rPr>
              <a:t>iterable</a:t>
            </a:r>
            <a:r>
              <a:rPr lang="en-US" sz="1800" dirty="0">
                <a:latin typeface="Times New Roman" pitchFamily="18" charset="0"/>
                <a:cs typeface="Times New Roman" pitchFamily="18" charset="0"/>
              </a:rPr>
              <a:t> are true, otherwise it returns False.</a:t>
            </a:r>
          </a:p>
          <a:p>
            <a:pPr marL="0" indent="0">
              <a:buNone/>
            </a:pPr>
            <a:r>
              <a:rPr lang="en-US" sz="1800" dirty="0">
                <a:latin typeface="Times New Roman" pitchFamily="18" charset="0"/>
                <a:cs typeface="Times New Roman" pitchFamily="18" charset="0"/>
              </a:rPr>
              <a:t>If the </a:t>
            </a:r>
            <a:r>
              <a:rPr lang="en-US" sz="1800" dirty="0" err="1">
                <a:latin typeface="Times New Roman" pitchFamily="18" charset="0"/>
                <a:cs typeface="Times New Roman" pitchFamily="18" charset="0"/>
              </a:rPr>
              <a:t>iterable</a:t>
            </a:r>
            <a:r>
              <a:rPr lang="en-US" sz="1800" dirty="0">
                <a:latin typeface="Times New Roman" pitchFamily="18" charset="0"/>
                <a:cs typeface="Times New Roman" pitchFamily="18" charset="0"/>
              </a:rPr>
              <a:t> object is empty, the all() function also returns True.</a:t>
            </a:r>
          </a:p>
          <a:p>
            <a:pPr marL="0" indent="0">
              <a:buNone/>
            </a:pPr>
            <a:r>
              <a:rPr lang="en-US" sz="1800" dirty="0">
                <a:latin typeface="Times New Roman" pitchFamily="18" charset="0"/>
                <a:cs typeface="Times New Roman" pitchFamily="18" charset="0"/>
              </a:rPr>
              <a:t>Syntax  :    all(</a:t>
            </a:r>
            <a:r>
              <a:rPr lang="en-US" sz="1800" dirty="0" err="1">
                <a:latin typeface="Times New Roman" pitchFamily="18" charset="0"/>
                <a:cs typeface="Times New Roman" pitchFamily="18" charset="0"/>
              </a:rPr>
              <a:t>iterable</a:t>
            </a:r>
            <a:r>
              <a:rPr lang="en-US" sz="1800" dirty="0">
                <a:latin typeface="Times New Roman" pitchFamily="18" charset="0"/>
                <a:cs typeface="Times New Roman" pitchFamily="18" charset="0"/>
              </a:rPr>
              <a:t>)</a:t>
            </a:r>
          </a:p>
          <a:p>
            <a:pPr marL="0" indent="0">
              <a:buNone/>
            </a:pPr>
            <a:r>
              <a:rPr lang="en-US" sz="1800" dirty="0" err="1">
                <a:latin typeface="Times New Roman" pitchFamily="18" charset="0"/>
                <a:cs typeface="Times New Roman" pitchFamily="18" charset="0"/>
              </a:rPr>
              <a:t>Iterable</a:t>
            </a:r>
            <a:r>
              <a:rPr lang="en-US" sz="1800" dirty="0">
                <a:latin typeface="Times New Roman" pitchFamily="18" charset="0"/>
                <a:cs typeface="Times New Roman" pitchFamily="18" charset="0"/>
              </a:rPr>
              <a:t> :	An </a:t>
            </a:r>
            <a:r>
              <a:rPr lang="en-US" sz="1800" dirty="0" err="1">
                <a:latin typeface="Times New Roman" pitchFamily="18" charset="0"/>
                <a:cs typeface="Times New Roman" pitchFamily="18" charset="0"/>
              </a:rPr>
              <a:t>iterable</a:t>
            </a:r>
            <a:r>
              <a:rPr lang="en-US" sz="1800" dirty="0">
                <a:latin typeface="Times New Roman" pitchFamily="18" charset="0"/>
                <a:cs typeface="Times New Roman" pitchFamily="18" charset="0"/>
              </a:rPr>
              <a:t> object (list, tuple, </a:t>
            </a:r>
            <a:r>
              <a:rPr lang="en-US" sz="1800">
                <a:latin typeface="Times New Roman" pitchFamily="18" charset="0"/>
                <a:cs typeface="Times New Roman" pitchFamily="18" charset="0"/>
              </a:rPr>
              <a:t>dictionary)</a:t>
            </a:r>
          </a:p>
          <a:p>
            <a:pPr marL="0" indent="0">
              <a:buNone/>
            </a:pP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Example : </a:t>
            </a:r>
            <a:r>
              <a:rPr lang="en-US" sz="1800" dirty="0"/>
              <a:t>Check if all items in a list </a:t>
            </a:r>
            <a:r>
              <a:rPr lang="en-US" sz="1800" dirty="0">
                <a:latin typeface="Times New Roman" pitchFamily="18" charset="0"/>
                <a:cs typeface="Times New Roman" pitchFamily="18" charset="0"/>
              </a:rPr>
              <a:t>, dictionary</a:t>
            </a:r>
            <a:r>
              <a:rPr lang="en-US" sz="1800" dirty="0"/>
              <a:t> are True:</a:t>
            </a:r>
          </a:p>
          <a:p>
            <a:pPr marL="0" indent="0">
              <a:buNone/>
            </a:pPr>
            <a:endParaRPr lang="en-US" sz="1800" dirty="0">
              <a:latin typeface="Times New Roman" pitchFamily="18" charset="0"/>
              <a:cs typeface="Times New Roman" pitchFamily="18" charset="0"/>
            </a:endParaRPr>
          </a:p>
          <a:p>
            <a:pPr marL="0" indent="0">
              <a:buNone/>
            </a:pPr>
            <a:r>
              <a:rPr lang="en-US" sz="1600" dirty="0" err="1">
                <a:latin typeface="Times New Roman" pitchFamily="18" charset="0"/>
                <a:cs typeface="Times New Roman" pitchFamily="18" charset="0"/>
              </a:rPr>
              <a:t>mydict</a:t>
            </a:r>
            <a:r>
              <a:rPr lang="en-US" sz="1600" dirty="0">
                <a:latin typeface="Times New Roman" pitchFamily="18" charset="0"/>
                <a:cs typeface="Times New Roman" pitchFamily="18" charset="0"/>
              </a:rPr>
              <a:t> = {0 : "Apple", 1 : "Orange"}</a:t>
            </a:r>
          </a:p>
          <a:p>
            <a:pPr marL="0" indent="0">
              <a:buNone/>
            </a:pPr>
            <a:r>
              <a:rPr lang="en-US" sz="1600" dirty="0">
                <a:latin typeface="Times New Roman" pitchFamily="18" charset="0"/>
                <a:cs typeface="Times New Roman" pitchFamily="18" charset="0"/>
              </a:rPr>
              <a:t>x = all(</a:t>
            </a:r>
            <a:r>
              <a:rPr lang="en-US" sz="1600" dirty="0" err="1">
                <a:latin typeface="Times New Roman" pitchFamily="18" charset="0"/>
                <a:cs typeface="Times New Roman" pitchFamily="18" charset="0"/>
              </a:rPr>
              <a:t>mydict</a:t>
            </a:r>
            <a:r>
              <a:rPr lang="en-US" sz="1600" dirty="0">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print(x)</a:t>
            </a:r>
          </a:p>
          <a:p>
            <a:pPr marL="0" indent="0">
              <a:buNone/>
            </a:pPr>
            <a:r>
              <a:rPr lang="en-US" sz="1600" dirty="0">
                <a:latin typeface="Times New Roman" pitchFamily="18" charset="0"/>
                <a:cs typeface="Times New Roman" pitchFamily="18" charset="0"/>
              </a:rPr>
              <a:t>Output : False</a:t>
            </a:r>
          </a:p>
          <a:p>
            <a:pPr marL="0" indent="0">
              <a:buNone/>
            </a:pPr>
            <a:endParaRPr lang="en-US" sz="1600" dirty="0">
              <a:latin typeface="Times New Roman" pitchFamily="18" charset="0"/>
              <a:cs typeface="Times New Roman" pitchFamily="18" charset="0"/>
            </a:endParaRPr>
          </a:p>
          <a:p>
            <a:pPr marL="0" indent="0">
              <a:buNone/>
            </a:pPr>
            <a:r>
              <a:rPr lang="en-US" sz="1600" dirty="0" err="1">
                <a:latin typeface="Times New Roman" pitchFamily="18" charset="0"/>
                <a:cs typeface="Times New Roman" pitchFamily="18" charset="0"/>
              </a:rPr>
              <a:t>mylist</a:t>
            </a:r>
            <a:r>
              <a:rPr lang="en-US" sz="1600" dirty="0">
                <a:latin typeface="Times New Roman" pitchFamily="18" charset="0"/>
                <a:cs typeface="Times New Roman" pitchFamily="18" charset="0"/>
              </a:rPr>
              <a:t> = [0, 1, 1]</a:t>
            </a:r>
          </a:p>
          <a:p>
            <a:pPr marL="0" indent="0">
              <a:buNone/>
            </a:pPr>
            <a:r>
              <a:rPr lang="en-US" sz="1600" dirty="0">
                <a:latin typeface="Times New Roman" pitchFamily="18" charset="0"/>
                <a:cs typeface="Times New Roman" pitchFamily="18" charset="0"/>
              </a:rPr>
              <a:t>x = all(</a:t>
            </a:r>
            <a:r>
              <a:rPr lang="en-US" sz="1600" dirty="0" err="1">
                <a:latin typeface="Times New Roman" pitchFamily="18" charset="0"/>
                <a:cs typeface="Times New Roman" pitchFamily="18" charset="0"/>
              </a:rPr>
              <a:t>mylist</a:t>
            </a:r>
            <a:r>
              <a:rPr lang="en-US" sz="1600" dirty="0">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print(x)</a:t>
            </a:r>
          </a:p>
          <a:p>
            <a:pPr marL="0" indent="0">
              <a:buNone/>
            </a:pPr>
            <a:r>
              <a:rPr lang="en-US" sz="1600" dirty="0">
                <a:latin typeface="Times New Roman" pitchFamily="18" charset="0"/>
                <a:cs typeface="Times New Roman" pitchFamily="18" charset="0"/>
              </a:rPr>
              <a:t>Output : </a:t>
            </a:r>
          </a:p>
        </p:txBody>
      </p:sp>
    </p:spTree>
    <p:extLst>
      <p:ext uri="{BB962C8B-B14F-4D97-AF65-F5344CB8AC3E}">
        <p14:creationId xmlns:p14="http://schemas.microsoft.com/office/powerpoint/2010/main" val="241170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fade">
                                      <p:cBhvr>
                                        <p:cTn id="52" dur="500"/>
                                        <p:tgtEl>
                                          <p:spTgt spid="3">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fade">
                                      <p:cBhvr>
                                        <p:cTn id="57" dur="500"/>
                                        <p:tgtEl>
                                          <p:spTgt spid="3">
                                            <p:txEl>
                                              <p:pRg st="13" end="1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4" end="14"/>
                                            </p:txEl>
                                          </p:spTgt>
                                        </p:tgtEl>
                                        <p:attrNameLst>
                                          <p:attrName>style.visibility</p:attrName>
                                        </p:attrNameLst>
                                      </p:cBhvr>
                                      <p:to>
                                        <p:strVal val="visible"/>
                                      </p:to>
                                    </p:set>
                                    <p:animEffect transition="in" filter="fade">
                                      <p:cBhvr>
                                        <p:cTn id="62" dur="500"/>
                                        <p:tgtEl>
                                          <p:spTgt spid="3">
                                            <p:txEl>
                                              <p:pRg st="14" end="1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animEffect transition="in" filter="fade">
                                      <p:cBhvr>
                                        <p:cTn id="67"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857250"/>
          </a:xfrm>
        </p:spPr>
        <p:txBody>
          <a:bodyPr>
            <a:normAutofit/>
          </a:bodyPr>
          <a:lstStyle/>
          <a:p>
            <a:r>
              <a:rPr lang="en-US" sz="4000" dirty="0">
                <a:latin typeface="Times New Roman" pitchFamily="18" charset="0"/>
                <a:cs typeface="Times New Roman" pitchFamily="18" charset="0"/>
              </a:rPr>
              <a:t>enumerate(</a:t>
            </a:r>
            <a:r>
              <a:rPr lang="en-US" sz="4000" dirty="0" err="1">
                <a:latin typeface="Times New Roman" pitchFamily="18" charset="0"/>
                <a:cs typeface="Times New Roman" pitchFamily="18" charset="0"/>
              </a:rPr>
              <a:t>iterable</a:t>
            </a:r>
            <a:r>
              <a:rPr lang="en-US" sz="4000" dirty="0">
                <a:latin typeface="Times New Roman" pitchFamily="18" charset="0"/>
                <a:cs typeface="Times New Roman" pitchFamily="18" charset="0"/>
              </a:rPr>
              <a:t>, start=0)</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4038600"/>
          </a:xfrm>
        </p:spPr>
        <p:txBody>
          <a:bodyPr>
            <a:normAutofit fontScale="70000" lnSpcReduction="20000"/>
          </a:bodyPr>
          <a:lstStyle/>
          <a:p>
            <a:pPr marL="0" indent="0">
              <a:buNone/>
            </a:pPr>
            <a:r>
              <a:rPr lang="en-US" sz="2000" dirty="0">
                <a:latin typeface="Times New Roman" pitchFamily="18" charset="0"/>
                <a:cs typeface="Times New Roman" pitchFamily="18" charset="0"/>
              </a:rPr>
              <a:t>Return an enumerate object. </a:t>
            </a:r>
            <a:r>
              <a:rPr lang="en-US" sz="2000" dirty="0" err="1">
                <a:latin typeface="Times New Roman" pitchFamily="18" charset="0"/>
                <a:cs typeface="Times New Roman" pitchFamily="18" charset="0"/>
              </a:rPr>
              <a:t>iterable</a:t>
            </a:r>
            <a:r>
              <a:rPr lang="en-US" sz="2000" dirty="0">
                <a:latin typeface="Times New Roman" pitchFamily="18" charset="0"/>
                <a:cs typeface="Times New Roman" pitchFamily="18" charset="0"/>
              </a:rPr>
              <a:t> must be a sequence, an iterator, or some other object which supports iteration. The __next__() method of the iterator returned by enumerate() returns a tuple containing a count (from start which defaults to 0) and the values obtained from iterating over </a:t>
            </a:r>
            <a:r>
              <a:rPr lang="en-US" sz="2000" dirty="0" err="1">
                <a:latin typeface="Times New Roman" pitchFamily="18" charset="0"/>
                <a:cs typeface="Times New Roman" pitchFamily="18" charset="0"/>
              </a:rPr>
              <a:t>iterable</a:t>
            </a:r>
            <a:r>
              <a:rPr lang="en-US" sz="2000" dirty="0">
                <a:latin typeface="Times New Roman" pitchFamily="18" charset="0"/>
                <a:cs typeface="Times New Roman" pitchFamily="18" charset="0"/>
              </a:rPr>
              <a:t>.</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&gt;&gt;&gt;</a:t>
            </a:r>
          </a:p>
          <a:p>
            <a:pPr marL="0" indent="0">
              <a:buNone/>
            </a:pPr>
            <a:r>
              <a:rPr lang="en-US" sz="2000" dirty="0">
                <a:latin typeface="Times New Roman" pitchFamily="18" charset="0"/>
                <a:cs typeface="Times New Roman" pitchFamily="18" charset="0"/>
              </a:rPr>
              <a:t>seasons = ['Spring', 'Summer', 'Fall', 'Winter']</a:t>
            </a:r>
          </a:p>
          <a:p>
            <a:pPr marL="0" indent="0">
              <a:buNone/>
            </a:pPr>
            <a:r>
              <a:rPr lang="en-US" sz="2000" dirty="0">
                <a:latin typeface="Times New Roman" pitchFamily="18" charset="0"/>
                <a:cs typeface="Times New Roman" pitchFamily="18" charset="0"/>
              </a:rPr>
              <a:t>list(enumerate(seasons))</a:t>
            </a:r>
          </a:p>
          <a:p>
            <a:pPr marL="0" indent="0">
              <a:buNone/>
            </a:pPr>
            <a:r>
              <a:rPr lang="en-US" sz="2000" dirty="0">
                <a:latin typeface="Times New Roman" pitchFamily="18" charset="0"/>
                <a:cs typeface="Times New Roman" pitchFamily="18" charset="0"/>
              </a:rPr>
              <a:t>[(0, 'Spring'), (1, 'Summer'), (2, 'Fall'), (3, 'Winter')]</a:t>
            </a:r>
          </a:p>
          <a:p>
            <a:pPr marL="0" indent="0">
              <a:buNone/>
            </a:pPr>
            <a:r>
              <a:rPr lang="en-US" sz="2000" dirty="0">
                <a:latin typeface="Times New Roman" pitchFamily="18" charset="0"/>
                <a:cs typeface="Times New Roman" pitchFamily="18" charset="0"/>
              </a:rPr>
              <a:t>list(enumerate(seasons, start=1))</a:t>
            </a:r>
          </a:p>
          <a:p>
            <a:pPr marL="0" indent="0">
              <a:buNone/>
            </a:pPr>
            <a:r>
              <a:rPr lang="en-US" sz="2000" dirty="0">
                <a:latin typeface="Times New Roman" pitchFamily="18" charset="0"/>
                <a:cs typeface="Times New Roman" pitchFamily="18" charset="0"/>
              </a:rPr>
              <a:t>[(1, 'Spring'), (2, 'Summer'), (3, 'Fall'), (4, 'Winter')]</a:t>
            </a:r>
          </a:p>
          <a:p>
            <a:pPr marL="0" indent="0">
              <a:buNone/>
            </a:pPr>
            <a:r>
              <a:rPr lang="en-US" sz="2000" dirty="0">
                <a:latin typeface="Times New Roman" pitchFamily="18" charset="0"/>
                <a:cs typeface="Times New Roman" pitchFamily="18" charset="0"/>
              </a:rPr>
              <a:t>Equivalent to:</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def enumerate(sequence, start=0):</a:t>
            </a:r>
          </a:p>
          <a:p>
            <a:pPr marL="0" indent="0">
              <a:buNone/>
            </a:pPr>
            <a:r>
              <a:rPr lang="en-US" sz="2000" dirty="0">
                <a:latin typeface="Times New Roman" pitchFamily="18" charset="0"/>
                <a:cs typeface="Times New Roman" pitchFamily="18" charset="0"/>
              </a:rPr>
              <a:t>    n = start</a:t>
            </a:r>
          </a:p>
          <a:p>
            <a:pPr marL="0" indent="0">
              <a:buNone/>
            </a:pPr>
            <a:r>
              <a:rPr lang="en-US" sz="2000" dirty="0">
                <a:latin typeface="Times New Roman" pitchFamily="18" charset="0"/>
                <a:cs typeface="Times New Roman" pitchFamily="18" charset="0"/>
              </a:rPr>
              <a:t>    for </a:t>
            </a:r>
            <a:r>
              <a:rPr lang="en-US" sz="2000" dirty="0" err="1">
                <a:latin typeface="Times New Roman" pitchFamily="18" charset="0"/>
                <a:cs typeface="Times New Roman" pitchFamily="18" charset="0"/>
              </a:rPr>
              <a:t>elem</a:t>
            </a:r>
            <a:r>
              <a:rPr lang="en-US" sz="2000" dirty="0">
                <a:latin typeface="Times New Roman" pitchFamily="18" charset="0"/>
                <a:cs typeface="Times New Roman" pitchFamily="18" charset="0"/>
              </a:rPr>
              <a:t> in sequence:</a:t>
            </a:r>
          </a:p>
          <a:p>
            <a:pPr marL="0" indent="0">
              <a:buNone/>
            </a:pPr>
            <a:r>
              <a:rPr lang="en-US" sz="2000" dirty="0">
                <a:latin typeface="Times New Roman" pitchFamily="18" charset="0"/>
                <a:cs typeface="Times New Roman" pitchFamily="18" charset="0"/>
              </a:rPr>
              <a:t>        yield n, </a:t>
            </a:r>
            <a:r>
              <a:rPr lang="en-US" sz="2000" dirty="0" err="1">
                <a:latin typeface="Times New Roman" pitchFamily="18" charset="0"/>
                <a:cs typeface="Times New Roman" pitchFamily="18" charset="0"/>
              </a:rPr>
              <a:t>elem</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n += 1</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96700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500"/>
                                        <p:tgtEl>
                                          <p:spTgt spid="3">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fade">
                                      <p:cBhvr>
                                        <p:cTn id="6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533400"/>
          </a:xfrm>
        </p:spPr>
        <p:txBody>
          <a:bodyPr>
            <a:normAutofit/>
          </a:bodyPr>
          <a:lstStyle/>
          <a:p>
            <a:r>
              <a:rPr lang="en-US" sz="2400" dirty="0">
                <a:latin typeface="Times New Roman" pitchFamily="18" charset="0"/>
                <a:cs typeface="Times New Roman" pitchFamily="18" charset="0"/>
              </a:rPr>
              <a:t>eval(expression[, </a:t>
            </a:r>
            <a:r>
              <a:rPr lang="en-US" sz="2400" dirty="0" err="1">
                <a:latin typeface="Times New Roman" pitchFamily="18" charset="0"/>
                <a:cs typeface="Times New Roman" pitchFamily="18" charset="0"/>
              </a:rPr>
              <a:t>globals</a:t>
            </a:r>
            <a:r>
              <a:rPr lang="en-US" sz="2400" dirty="0">
                <a:latin typeface="Times New Roman" pitchFamily="18" charset="0"/>
                <a:cs typeface="Times New Roman" pitchFamily="18" charset="0"/>
              </a:rPr>
              <a:t>[, locals]])</a:t>
            </a:r>
            <a:endParaRPr lang="en-IN" sz="24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4114800"/>
          </a:xfrm>
        </p:spPr>
        <p:txBody>
          <a:bodyPr>
            <a:normAutofit fontScale="70000" lnSpcReduction="20000"/>
          </a:bodyPr>
          <a:lstStyle/>
          <a:p>
            <a:pPr marL="0" indent="0">
              <a:buNone/>
            </a:pPr>
            <a:r>
              <a:rPr lang="en-US" sz="2000" dirty="0">
                <a:latin typeface="Times New Roman" pitchFamily="18" charset="0"/>
                <a:cs typeface="Times New Roman" pitchFamily="18" charset="0"/>
              </a:rPr>
              <a:t>The arguments are a string and optional </a:t>
            </a:r>
            <a:r>
              <a:rPr lang="en-US" sz="2000" dirty="0" err="1">
                <a:latin typeface="Times New Roman" pitchFamily="18" charset="0"/>
                <a:cs typeface="Times New Roman" pitchFamily="18" charset="0"/>
              </a:rPr>
              <a:t>globals</a:t>
            </a:r>
            <a:r>
              <a:rPr lang="en-US" sz="2000" dirty="0">
                <a:latin typeface="Times New Roman" pitchFamily="18" charset="0"/>
                <a:cs typeface="Times New Roman" pitchFamily="18" charset="0"/>
              </a:rPr>
              <a:t> and locals. If provided, </a:t>
            </a:r>
            <a:r>
              <a:rPr lang="en-US" sz="2000" dirty="0" err="1">
                <a:latin typeface="Times New Roman" pitchFamily="18" charset="0"/>
                <a:cs typeface="Times New Roman" pitchFamily="18" charset="0"/>
              </a:rPr>
              <a:t>globals</a:t>
            </a:r>
            <a:r>
              <a:rPr lang="en-US" sz="2000" dirty="0">
                <a:latin typeface="Times New Roman" pitchFamily="18" charset="0"/>
                <a:cs typeface="Times New Roman" pitchFamily="18" charset="0"/>
              </a:rPr>
              <a:t> must be a dictionary. If provided, locals can be any mapping object.</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The expression argument is parsed and evaluated as a Python expression (technically speaking, a condition list) using the </a:t>
            </a:r>
            <a:r>
              <a:rPr lang="en-US" sz="2000" dirty="0" err="1">
                <a:latin typeface="Times New Roman" pitchFamily="18" charset="0"/>
                <a:cs typeface="Times New Roman" pitchFamily="18" charset="0"/>
              </a:rPr>
              <a:t>globals</a:t>
            </a:r>
            <a:r>
              <a:rPr lang="en-US" sz="2000" dirty="0">
                <a:latin typeface="Times New Roman" pitchFamily="18" charset="0"/>
                <a:cs typeface="Times New Roman" pitchFamily="18" charset="0"/>
              </a:rPr>
              <a:t> and locals dictionaries as global and local namespace. If the </a:t>
            </a:r>
            <a:r>
              <a:rPr lang="en-US" sz="2000" dirty="0" err="1">
                <a:latin typeface="Times New Roman" pitchFamily="18" charset="0"/>
                <a:cs typeface="Times New Roman" pitchFamily="18" charset="0"/>
              </a:rPr>
              <a:t>globals</a:t>
            </a:r>
            <a:r>
              <a:rPr lang="en-US" sz="2000" dirty="0">
                <a:latin typeface="Times New Roman" pitchFamily="18" charset="0"/>
                <a:cs typeface="Times New Roman" pitchFamily="18" charset="0"/>
              </a:rPr>
              <a:t> dictionary is present and does not contain a value for the key __</a:t>
            </a:r>
            <a:r>
              <a:rPr lang="en-US" sz="2000" dirty="0" err="1">
                <a:latin typeface="Times New Roman" pitchFamily="18" charset="0"/>
                <a:cs typeface="Times New Roman" pitchFamily="18" charset="0"/>
              </a:rPr>
              <a:t>builtins</a:t>
            </a:r>
            <a:r>
              <a:rPr lang="en-US" sz="2000" dirty="0">
                <a:latin typeface="Times New Roman" pitchFamily="18" charset="0"/>
                <a:cs typeface="Times New Roman" pitchFamily="18" charset="0"/>
              </a:rPr>
              <a:t>__, a reference to the dictionary of the built-in module </a:t>
            </a:r>
            <a:r>
              <a:rPr lang="en-US" sz="2000" dirty="0" err="1">
                <a:latin typeface="Times New Roman" pitchFamily="18" charset="0"/>
                <a:cs typeface="Times New Roman" pitchFamily="18" charset="0"/>
              </a:rPr>
              <a:t>builtins</a:t>
            </a:r>
            <a:r>
              <a:rPr lang="en-US" sz="2000" dirty="0">
                <a:latin typeface="Times New Roman" pitchFamily="18" charset="0"/>
                <a:cs typeface="Times New Roman" pitchFamily="18" charset="0"/>
              </a:rPr>
              <a:t> is inserted under that key before expression is parsed. That way you can control what </a:t>
            </a:r>
            <a:r>
              <a:rPr lang="en-US" sz="2000" dirty="0" err="1">
                <a:latin typeface="Times New Roman" pitchFamily="18" charset="0"/>
                <a:cs typeface="Times New Roman" pitchFamily="18" charset="0"/>
              </a:rPr>
              <a:t>builtins</a:t>
            </a:r>
            <a:r>
              <a:rPr lang="en-US" sz="2000" dirty="0">
                <a:latin typeface="Times New Roman" pitchFamily="18" charset="0"/>
                <a:cs typeface="Times New Roman" pitchFamily="18" charset="0"/>
              </a:rPr>
              <a:t> are available to the executed code by inserting your own __</a:t>
            </a:r>
            <a:r>
              <a:rPr lang="en-US" sz="2000" dirty="0" err="1">
                <a:latin typeface="Times New Roman" pitchFamily="18" charset="0"/>
                <a:cs typeface="Times New Roman" pitchFamily="18" charset="0"/>
              </a:rPr>
              <a:t>builtins</a:t>
            </a:r>
            <a:r>
              <a:rPr lang="en-US" sz="2000" dirty="0">
                <a:latin typeface="Times New Roman" pitchFamily="18" charset="0"/>
                <a:cs typeface="Times New Roman" pitchFamily="18" charset="0"/>
              </a:rPr>
              <a:t>__ dictionary into </a:t>
            </a:r>
            <a:r>
              <a:rPr lang="en-US" sz="2000" dirty="0" err="1">
                <a:latin typeface="Times New Roman" pitchFamily="18" charset="0"/>
                <a:cs typeface="Times New Roman" pitchFamily="18" charset="0"/>
              </a:rPr>
              <a:t>globals</a:t>
            </a:r>
            <a:r>
              <a:rPr lang="en-US" sz="2000" dirty="0">
                <a:latin typeface="Times New Roman" pitchFamily="18" charset="0"/>
                <a:cs typeface="Times New Roman" pitchFamily="18" charset="0"/>
              </a:rPr>
              <a:t> before passing it to eval(). If the locals dictionary is omitted it defaults to the </a:t>
            </a:r>
            <a:r>
              <a:rPr lang="en-US" sz="2000" dirty="0" err="1">
                <a:latin typeface="Times New Roman" pitchFamily="18" charset="0"/>
                <a:cs typeface="Times New Roman" pitchFamily="18" charset="0"/>
              </a:rPr>
              <a:t>globals</a:t>
            </a:r>
            <a:r>
              <a:rPr lang="en-US" sz="2000" dirty="0">
                <a:latin typeface="Times New Roman" pitchFamily="18" charset="0"/>
                <a:cs typeface="Times New Roman" pitchFamily="18" charset="0"/>
              </a:rPr>
              <a:t> dictionary. If both dictionaries are omitted, the expression is executed with the </a:t>
            </a:r>
            <a:r>
              <a:rPr lang="en-US" sz="2000" dirty="0" err="1">
                <a:latin typeface="Times New Roman" pitchFamily="18" charset="0"/>
                <a:cs typeface="Times New Roman" pitchFamily="18" charset="0"/>
              </a:rPr>
              <a:t>globals</a:t>
            </a:r>
            <a:r>
              <a:rPr lang="en-US" sz="2000" dirty="0">
                <a:latin typeface="Times New Roman" pitchFamily="18" charset="0"/>
                <a:cs typeface="Times New Roman" pitchFamily="18" charset="0"/>
              </a:rPr>
              <a:t> and locals in the environment where eval() is called. Note, eval() does not have access to the nested scopes (non-locals) in the enclosing environment.</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The return value is the result of the evaluated expression. Syntax errors are reported as exceptions. Example:</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&gt;&gt;&gt;</a:t>
            </a:r>
          </a:p>
          <a:p>
            <a:pPr marL="0" indent="0">
              <a:buNone/>
            </a:pPr>
            <a:r>
              <a:rPr lang="en-US" sz="2000" dirty="0">
                <a:latin typeface="Times New Roman" pitchFamily="18" charset="0"/>
                <a:cs typeface="Times New Roman" pitchFamily="18" charset="0"/>
              </a:rPr>
              <a:t>x = 1</a:t>
            </a:r>
          </a:p>
          <a:p>
            <a:pPr marL="0" indent="0">
              <a:buNone/>
            </a:pPr>
            <a:r>
              <a:rPr lang="en-US" sz="2000" dirty="0">
                <a:latin typeface="Times New Roman" pitchFamily="18" charset="0"/>
                <a:cs typeface="Times New Roman" pitchFamily="18" charset="0"/>
              </a:rPr>
              <a:t>eval('x+1')</a:t>
            </a:r>
          </a:p>
          <a:p>
            <a:pPr marL="0" indent="0">
              <a:buNone/>
            </a:pPr>
            <a:r>
              <a:rPr lang="en-US" sz="2000" dirty="0">
                <a:latin typeface="Times New Roman" pitchFamily="18" charset="0"/>
                <a:cs typeface="Times New Roman" pitchFamily="18" charset="0"/>
              </a:rPr>
              <a:t>2</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034893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685800"/>
          </a:xfrm>
        </p:spPr>
        <p:txBody>
          <a:bodyPr>
            <a:normAutofit/>
          </a:bodyPr>
          <a:lstStyle/>
          <a:p>
            <a:r>
              <a:rPr lang="en-US" sz="2400" dirty="0">
                <a:latin typeface="Times New Roman" pitchFamily="18" charset="0"/>
                <a:cs typeface="Times New Roman" pitchFamily="18" charset="0"/>
              </a:rPr>
              <a:t>eval(expression[, </a:t>
            </a:r>
            <a:r>
              <a:rPr lang="en-US" sz="2400" dirty="0" err="1">
                <a:latin typeface="Times New Roman" pitchFamily="18" charset="0"/>
                <a:cs typeface="Times New Roman" pitchFamily="18" charset="0"/>
              </a:rPr>
              <a:t>globals</a:t>
            </a:r>
            <a:r>
              <a:rPr lang="en-US" sz="2400" dirty="0">
                <a:latin typeface="Times New Roman" pitchFamily="18" charset="0"/>
                <a:cs typeface="Times New Roman" pitchFamily="18" charset="0"/>
              </a:rPr>
              <a:t>[, locals]])</a:t>
            </a:r>
            <a:endParaRPr lang="en-IN" sz="24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86200"/>
          </a:xfrm>
        </p:spPr>
        <p:txBody>
          <a:bodyPr>
            <a:normAutofit fontScale="85000" lnSpcReduction="20000"/>
          </a:bodyPr>
          <a:lstStyle/>
          <a:p>
            <a:pPr marL="0" indent="0">
              <a:buNone/>
            </a:pPr>
            <a:r>
              <a:rPr lang="en-US" sz="2000" dirty="0">
                <a:latin typeface="Times New Roman" pitchFamily="18" charset="0"/>
                <a:cs typeface="Times New Roman" pitchFamily="18" charset="0"/>
              </a:rPr>
              <a:t>This function can also be used to execute arbitrary code objects (such as those created by compile()). In this case, pass a code object instead of a string. If the code object has been compiled with 'exec' as the mode argument, eval()'s return value will be None.</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Hints: dynamic execution of statements is supported by the exec() function. The </a:t>
            </a:r>
            <a:r>
              <a:rPr lang="en-US" sz="2000" dirty="0" err="1">
                <a:latin typeface="Times New Roman" pitchFamily="18" charset="0"/>
                <a:cs typeface="Times New Roman" pitchFamily="18" charset="0"/>
              </a:rPr>
              <a:t>globals</a:t>
            </a:r>
            <a:r>
              <a:rPr lang="en-US" sz="2000" dirty="0">
                <a:latin typeface="Times New Roman" pitchFamily="18" charset="0"/>
                <a:cs typeface="Times New Roman" pitchFamily="18" charset="0"/>
              </a:rPr>
              <a:t>() and locals() functions return the current global and local dictionary, respectively, which may be useful to pass around for use by eval() or exec().</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If the given source is a string, then leading and trailing spaces and tabs are stripped.</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See </a:t>
            </a:r>
            <a:r>
              <a:rPr lang="en-US" sz="2000" dirty="0" err="1">
                <a:latin typeface="Times New Roman" pitchFamily="18" charset="0"/>
                <a:cs typeface="Times New Roman" pitchFamily="18" charset="0"/>
              </a:rPr>
              <a:t>ast.literal_eval</a:t>
            </a:r>
            <a:r>
              <a:rPr lang="en-US" sz="2000" dirty="0">
                <a:latin typeface="Times New Roman" pitchFamily="18" charset="0"/>
                <a:cs typeface="Times New Roman" pitchFamily="18" charset="0"/>
              </a:rPr>
              <a:t>() for a function that can safely evaluate strings with expressions containing only literals.</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Raises an auditing event exec with the code object as the argument. Code compilation events may also be raised.</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261949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476250"/>
          </a:xfrm>
        </p:spPr>
        <p:txBody>
          <a:bodyPr>
            <a:normAutofit/>
          </a:bodyPr>
          <a:lstStyle/>
          <a:p>
            <a:pPr marL="0" indent="0">
              <a:buNone/>
            </a:pPr>
            <a:r>
              <a:rPr lang="en-US" sz="2400" dirty="0">
                <a:latin typeface="Times New Roman" pitchFamily="18" charset="0"/>
                <a:cs typeface="Times New Roman" pitchFamily="18" charset="0"/>
              </a:rPr>
              <a:t>exec(object[, </a:t>
            </a:r>
            <a:r>
              <a:rPr lang="en-US" sz="2400" dirty="0" err="1">
                <a:latin typeface="Times New Roman" pitchFamily="18" charset="0"/>
                <a:cs typeface="Times New Roman" pitchFamily="18" charset="0"/>
              </a:rPr>
              <a:t>globals</a:t>
            </a:r>
            <a:r>
              <a:rPr lang="en-US" sz="2400" dirty="0">
                <a:latin typeface="Times New Roman" pitchFamily="18" charset="0"/>
                <a:cs typeface="Times New Roman" pitchFamily="18" charset="0"/>
              </a:rPr>
              <a:t>[, locals]])</a:t>
            </a:r>
          </a:p>
        </p:txBody>
      </p:sp>
      <p:sp>
        <p:nvSpPr>
          <p:cNvPr id="3" name="Content Placeholder 2"/>
          <p:cNvSpPr>
            <a:spLocks noGrp="1"/>
          </p:cNvSpPr>
          <p:nvPr>
            <p:ph idx="1"/>
          </p:nvPr>
        </p:nvSpPr>
        <p:spPr>
          <a:xfrm>
            <a:off x="457200" y="666750"/>
            <a:ext cx="8229600" cy="4114800"/>
          </a:xfrm>
        </p:spPr>
        <p:txBody>
          <a:bodyPr>
            <a:normAutofit fontScale="62500" lnSpcReduction="20000"/>
          </a:bodyPr>
          <a:lstStyle/>
          <a:p>
            <a:pPr marL="0" indent="0">
              <a:buNone/>
            </a:pPr>
            <a:r>
              <a:rPr lang="en-US" sz="2000" dirty="0">
                <a:latin typeface="Times New Roman" pitchFamily="18" charset="0"/>
                <a:cs typeface="Times New Roman" pitchFamily="18" charset="0"/>
              </a:rPr>
              <a:t>This function supports dynamic execution of Python code. object must be either a string or a code object. If it is a string, the string is parsed as a suite of Python statements which is then executed (unless a syntax error occurs). 1 If it is a code object, it is simply executed. In all cases, the code that’s executed is expected to be valid as file input (see the section File input in the Reference Manual). Be aware that the nonlocal, yield, and return statements may not be used outside of function definitions even within the context of code passed to the exec() function. The return value is None.</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In all cases, if the optional parts are omitted, the code is executed in the current scope. If only </a:t>
            </a:r>
            <a:r>
              <a:rPr lang="en-US" sz="2000" dirty="0" err="1">
                <a:latin typeface="Times New Roman" pitchFamily="18" charset="0"/>
                <a:cs typeface="Times New Roman" pitchFamily="18" charset="0"/>
              </a:rPr>
              <a:t>globals</a:t>
            </a:r>
            <a:r>
              <a:rPr lang="en-US" sz="2000" dirty="0">
                <a:latin typeface="Times New Roman" pitchFamily="18" charset="0"/>
                <a:cs typeface="Times New Roman" pitchFamily="18" charset="0"/>
              </a:rPr>
              <a:t> is provided, it must be a dictionary (and not a subclass of dictionary), which will be used for both the global and the local variables. If </a:t>
            </a:r>
            <a:r>
              <a:rPr lang="en-US" sz="2000" dirty="0" err="1">
                <a:latin typeface="Times New Roman" pitchFamily="18" charset="0"/>
                <a:cs typeface="Times New Roman" pitchFamily="18" charset="0"/>
              </a:rPr>
              <a:t>globals</a:t>
            </a:r>
            <a:r>
              <a:rPr lang="en-US" sz="2000" dirty="0">
                <a:latin typeface="Times New Roman" pitchFamily="18" charset="0"/>
                <a:cs typeface="Times New Roman" pitchFamily="18" charset="0"/>
              </a:rPr>
              <a:t> and locals are given, they are used for the global and local variables, respectively. If provided, locals can be any mapping object. Remember that at the module level, </a:t>
            </a:r>
            <a:r>
              <a:rPr lang="en-US" sz="2000" dirty="0" err="1">
                <a:latin typeface="Times New Roman" pitchFamily="18" charset="0"/>
                <a:cs typeface="Times New Roman" pitchFamily="18" charset="0"/>
              </a:rPr>
              <a:t>globals</a:t>
            </a:r>
            <a:r>
              <a:rPr lang="en-US" sz="2000" dirty="0">
                <a:latin typeface="Times New Roman" pitchFamily="18" charset="0"/>
                <a:cs typeface="Times New Roman" pitchFamily="18" charset="0"/>
              </a:rPr>
              <a:t> and locals are the same dictionary. If exec gets two separate objects as </a:t>
            </a:r>
            <a:r>
              <a:rPr lang="en-US" sz="2000" dirty="0" err="1">
                <a:latin typeface="Times New Roman" pitchFamily="18" charset="0"/>
                <a:cs typeface="Times New Roman" pitchFamily="18" charset="0"/>
              </a:rPr>
              <a:t>globals</a:t>
            </a:r>
            <a:r>
              <a:rPr lang="en-US" sz="2000" dirty="0">
                <a:latin typeface="Times New Roman" pitchFamily="18" charset="0"/>
                <a:cs typeface="Times New Roman" pitchFamily="18" charset="0"/>
              </a:rPr>
              <a:t> and locals, the code will be executed as if it were embedded in a class definition.</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If the </a:t>
            </a:r>
            <a:r>
              <a:rPr lang="en-US" sz="2000" dirty="0" err="1">
                <a:latin typeface="Times New Roman" pitchFamily="18" charset="0"/>
                <a:cs typeface="Times New Roman" pitchFamily="18" charset="0"/>
              </a:rPr>
              <a:t>globals</a:t>
            </a:r>
            <a:r>
              <a:rPr lang="en-US" sz="2000" dirty="0">
                <a:latin typeface="Times New Roman" pitchFamily="18" charset="0"/>
                <a:cs typeface="Times New Roman" pitchFamily="18" charset="0"/>
              </a:rPr>
              <a:t> dictionary does not contain a value for the key __</a:t>
            </a:r>
            <a:r>
              <a:rPr lang="en-US" sz="2000" dirty="0" err="1">
                <a:latin typeface="Times New Roman" pitchFamily="18" charset="0"/>
                <a:cs typeface="Times New Roman" pitchFamily="18" charset="0"/>
              </a:rPr>
              <a:t>builtins</a:t>
            </a:r>
            <a:r>
              <a:rPr lang="en-US" sz="2000" dirty="0">
                <a:latin typeface="Times New Roman" pitchFamily="18" charset="0"/>
                <a:cs typeface="Times New Roman" pitchFamily="18" charset="0"/>
              </a:rPr>
              <a:t>__, a reference to the dictionary of the built-in module </a:t>
            </a:r>
            <a:r>
              <a:rPr lang="en-US" sz="2000" dirty="0" err="1">
                <a:latin typeface="Times New Roman" pitchFamily="18" charset="0"/>
                <a:cs typeface="Times New Roman" pitchFamily="18" charset="0"/>
              </a:rPr>
              <a:t>builtins</a:t>
            </a:r>
            <a:r>
              <a:rPr lang="en-US" sz="2000" dirty="0">
                <a:latin typeface="Times New Roman" pitchFamily="18" charset="0"/>
                <a:cs typeface="Times New Roman" pitchFamily="18" charset="0"/>
              </a:rPr>
              <a:t> is inserted under that key. That way you can control what </a:t>
            </a:r>
            <a:r>
              <a:rPr lang="en-US" sz="2000" dirty="0" err="1">
                <a:latin typeface="Times New Roman" pitchFamily="18" charset="0"/>
                <a:cs typeface="Times New Roman" pitchFamily="18" charset="0"/>
              </a:rPr>
              <a:t>builtins</a:t>
            </a:r>
            <a:r>
              <a:rPr lang="en-US" sz="2000" dirty="0">
                <a:latin typeface="Times New Roman" pitchFamily="18" charset="0"/>
                <a:cs typeface="Times New Roman" pitchFamily="18" charset="0"/>
              </a:rPr>
              <a:t> are available to the executed code by inserting your own __</a:t>
            </a:r>
            <a:r>
              <a:rPr lang="en-US" sz="2000" dirty="0" err="1">
                <a:latin typeface="Times New Roman" pitchFamily="18" charset="0"/>
                <a:cs typeface="Times New Roman" pitchFamily="18" charset="0"/>
              </a:rPr>
              <a:t>builtins</a:t>
            </a:r>
            <a:r>
              <a:rPr lang="en-US" sz="2000" dirty="0">
                <a:latin typeface="Times New Roman" pitchFamily="18" charset="0"/>
                <a:cs typeface="Times New Roman" pitchFamily="18" charset="0"/>
              </a:rPr>
              <a:t>__ dictionary into </a:t>
            </a:r>
            <a:r>
              <a:rPr lang="en-US" sz="2000" dirty="0" err="1">
                <a:latin typeface="Times New Roman" pitchFamily="18" charset="0"/>
                <a:cs typeface="Times New Roman" pitchFamily="18" charset="0"/>
              </a:rPr>
              <a:t>globals</a:t>
            </a:r>
            <a:r>
              <a:rPr lang="en-US" sz="2000" dirty="0">
                <a:latin typeface="Times New Roman" pitchFamily="18" charset="0"/>
                <a:cs typeface="Times New Roman" pitchFamily="18" charset="0"/>
              </a:rPr>
              <a:t> before passing it to exec().</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Raises an auditing event exec with the code object as the argument. Code compilation events may also be raised.</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Note The built-in functions </a:t>
            </a:r>
            <a:r>
              <a:rPr lang="en-US" sz="2000" dirty="0" err="1">
                <a:latin typeface="Times New Roman" pitchFamily="18" charset="0"/>
                <a:cs typeface="Times New Roman" pitchFamily="18" charset="0"/>
              </a:rPr>
              <a:t>globals</a:t>
            </a:r>
            <a:r>
              <a:rPr lang="en-US" sz="2000" dirty="0">
                <a:latin typeface="Times New Roman" pitchFamily="18" charset="0"/>
                <a:cs typeface="Times New Roman" pitchFamily="18" charset="0"/>
              </a:rPr>
              <a:t>() and locals() return the current global and local dictionary, respectively, which may be useful to pass around for use as the second and third argument to exec().</a:t>
            </a:r>
          </a:p>
          <a:p>
            <a:pPr marL="0" indent="0">
              <a:buNone/>
            </a:pPr>
            <a:r>
              <a:rPr lang="en-US" sz="2000" dirty="0">
                <a:latin typeface="Times New Roman" pitchFamily="18" charset="0"/>
                <a:cs typeface="Times New Roman" pitchFamily="18" charset="0"/>
              </a:rPr>
              <a:t>Note The default locals act as described for function locals() below: modifications to the default locals dictionary should not be attempted. Pass an explicit locals dictionary if you need to see effects of the code on locals after function exec() returns.</a:t>
            </a:r>
          </a:p>
        </p:txBody>
      </p:sp>
    </p:spTree>
    <p:extLst>
      <p:ext uri="{BB962C8B-B14F-4D97-AF65-F5344CB8AC3E}">
        <p14:creationId xmlns:p14="http://schemas.microsoft.com/office/powerpoint/2010/main" val="54291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628650"/>
          </a:xfrm>
        </p:spPr>
        <p:txBody>
          <a:bodyPr>
            <a:normAutofit fontScale="90000"/>
          </a:bodyPr>
          <a:lstStyle/>
          <a:p>
            <a:pPr marL="0" indent="0">
              <a:buNone/>
            </a:pPr>
            <a:r>
              <a:rPr lang="en-US" sz="4000" dirty="0">
                <a:latin typeface="Times New Roman" pitchFamily="18" charset="0"/>
                <a:cs typeface="Times New Roman" pitchFamily="18" charset="0"/>
              </a:rPr>
              <a:t>filter(function, </a:t>
            </a:r>
            <a:r>
              <a:rPr lang="en-US" sz="4000" dirty="0" err="1">
                <a:latin typeface="Times New Roman" pitchFamily="18" charset="0"/>
                <a:cs typeface="Times New Roman" pitchFamily="18" charset="0"/>
              </a:rPr>
              <a:t>iterable</a:t>
            </a:r>
            <a:r>
              <a:rPr lang="en-US" sz="4000" dirty="0">
                <a:latin typeface="Times New Roman" pitchFamily="18" charset="0"/>
                <a:cs typeface="Times New Roman" pitchFamily="18" charset="0"/>
              </a:rPr>
              <a:t>)</a:t>
            </a:r>
            <a:endParaRPr lang="en-US" sz="4000" dirty="0"/>
          </a:p>
        </p:txBody>
      </p:sp>
      <p:sp>
        <p:nvSpPr>
          <p:cNvPr id="3" name="Content Placeholder 2"/>
          <p:cNvSpPr>
            <a:spLocks noGrp="1"/>
          </p:cNvSpPr>
          <p:nvPr>
            <p:ph idx="1"/>
          </p:nvPr>
        </p:nvSpPr>
        <p:spPr>
          <a:xfrm>
            <a:off x="457200" y="895350"/>
            <a:ext cx="8229600" cy="3962400"/>
          </a:xfrm>
        </p:spPr>
        <p:txBody>
          <a:bodyPr>
            <a:normAutofit/>
          </a:bodyPr>
          <a:lstStyle/>
          <a:p>
            <a:pPr marL="0" indent="0">
              <a:buNone/>
            </a:pPr>
            <a:r>
              <a:rPr lang="en-US" sz="2000" dirty="0"/>
              <a:t>Construct an iterator from those elements of </a:t>
            </a:r>
            <a:r>
              <a:rPr lang="en-US" sz="2000" dirty="0" err="1"/>
              <a:t>iterable</a:t>
            </a:r>
            <a:r>
              <a:rPr lang="en-US" sz="2000" dirty="0"/>
              <a:t> for which function returns true. </a:t>
            </a:r>
            <a:r>
              <a:rPr lang="en-US" sz="2000" dirty="0" err="1"/>
              <a:t>iterable</a:t>
            </a:r>
            <a:r>
              <a:rPr lang="en-US" sz="2000" dirty="0"/>
              <a:t> may be either a sequence, a container which supports iteration, or an iterator. If function is None, the identity function is assumed, that is, all elements of </a:t>
            </a:r>
            <a:r>
              <a:rPr lang="en-US" sz="2000" dirty="0" err="1"/>
              <a:t>iterable</a:t>
            </a:r>
            <a:r>
              <a:rPr lang="en-US" sz="2000" dirty="0"/>
              <a:t> that are false are removed.</a:t>
            </a:r>
          </a:p>
          <a:p>
            <a:pPr marL="0" indent="0">
              <a:buNone/>
            </a:pPr>
            <a:endParaRPr lang="en-US" sz="2000" dirty="0"/>
          </a:p>
          <a:p>
            <a:pPr marL="0" indent="0">
              <a:buNone/>
            </a:pPr>
            <a:r>
              <a:rPr lang="en-US" sz="2000" dirty="0"/>
              <a:t>Note that filter(function, </a:t>
            </a:r>
            <a:r>
              <a:rPr lang="en-US" sz="2000" dirty="0" err="1"/>
              <a:t>iterable</a:t>
            </a:r>
            <a:r>
              <a:rPr lang="en-US" sz="2000" dirty="0"/>
              <a:t>) is equivalent to the generator expression (item for item in </a:t>
            </a:r>
            <a:r>
              <a:rPr lang="en-US" sz="2000" dirty="0" err="1"/>
              <a:t>iterable</a:t>
            </a:r>
            <a:r>
              <a:rPr lang="en-US" sz="2000" dirty="0"/>
              <a:t> if function(item)) if function is not None and (item for item in </a:t>
            </a:r>
            <a:r>
              <a:rPr lang="en-US" sz="2000" dirty="0" err="1"/>
              <a:t>iterable</a:t>
            </a:r>
            <a:r>
              <a:rPr lang="en-US" sz="2000" dirty="0"/>
              <a:t> if item) if function is None.</a:t>
            </a:r>
          </a:p>
          <a:p>
            <a:pPr marL="0" indent="0">
              <a:buNone/>
            </a:pPr>
            <a:endParaRPr lang="en-US" sz="2000" dirty="0"/>
          </a:p>
          <a:p>
            <a:pPr marL="0" indent="0">
              <a:buNone/>
            </a:pPr>
            <a:r>
              <a:rPr lang="en-US" sz="2000" dirty="0"/>
              <a:t>See </a:t>
            </a:r>
            <a:r>
              <a:rPr lang="en-US" sz="2000" dirty="0" err="1"/>
              <a:t>itertools.filterfalse</a:t>
            </a:r>
            <a:r>
              <a:rPr lang="en-US" sz="2000" dirty="0"/>
              <a:t>() for the complementary function that returns elements of </a:t>
            </a:r>
            <a:r>
              <a:rPr lang="en-US" sz="2000" dirty="0" err="1"/>
              <a:t>iterable</a:t>
            </a:r>
            <a:r>
              <a:rPr lang="en-US" sz="2000" dirty="0"/>
              <a:t> for which function returns false.</a:t>
            </a:r>
          </a:p>
        </p:txBody>
      </p:sp>
    </p:spTree>
    <p:extLst>
      <p:ext uri="{BB962C8B-B14F-4D97-AF65-F5344CB8AC3E}">
        <p14:creationId xmlns:p14="http://schemas.microsoft.com/office/powerpoint/2010/main" val="3343996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552450"/>
          </a:xfrm>
        </p:spPr>
        <p:txBody>
          <a:bodyPr>
            <a:normAutofit/>
          </a:bodyPr>
          <a:lstStyle/>
          <a:p>
            <a:pPr marL="0" indent="0">
              <a:buNone/>
            </a:pPr>
            <a:r>
              <a:rPr lang="en-US" sz="2400" dirty="0"/>
              <a:t>class float([x])</a:t>
            </a:r>
          </a:p>
        </p:txBody>
      </p:sp>
      <p:sp>
        <p:nvSpPr>
          <p:cNvPr id="3" name="Content Placeholder 2"/>
          <p:cNvSpPr>
            <a:spLocks noGrp="1"/>
          </p:cNvSpPr>
          <p:nvPr>
            <p:ph idx="1"/>
          </p:nvPr>
        </p:nvSpPr>
        <p:spPr>
          <a:xfrm>
            <a:off x="457200" y="742950"/>
            <a:ext cx="8229600" cy="4114800"/>
          </a:xfrm>
        </p:spPr>
        <p:txBody>
          <a:bodyPr>
            <a:normAutofit fontScale="85000" lnSpcReduction="20000"/>
          </a:bodyPr>
          <a:lstStyle/>
          <a:p>
            <a:pPr marL="0" indent="0">
              <a:buNone/>
            </a:pPr>
            <a:r>
              <a:rPr lang="en-US" sz="2000" dirty="0"/>
              <a:t>Return a floating point number constructed from a number or string x.</a:t>
            </a:r>
          </a:p>
          <a:p>
            <a:pPr marL="0" indent="0">
              <a:buNone/>
            </a:pPr>
            <a:endParaRPr lang="en-US" sz="2000" dirty="0"/>
          </a:p>
          <a:p>
            <a:pPr marL="0" indent="0">
              <a:buNone/>
            </a:pPr>
            <a:r>
              <a:rPr lang="en-US" sz="2000" dirty="0"/>
              <a:t>If the argument is a string, it should contain a decimal number, optionally preceded by a sign, and optionally embedded in whitespace. The optional sign may be '+' or '-'; a '+' sign has no effect on the value produced. The argument may also be a string representing a </a:t>
            </a:r>
            <a:r>
              <a:rPr lang="en-US" sz="2000" dirty="0" err="1"/>
              <a:t>NaN</a:t>
            </a:r>
            <a:r>
              <a:rPr lang="en-US" sz="2000" dirty="0"/>
              <a:t> (not-a-number), or positive or negative infinity. More precisely, the input must conform to the following grammar after leading and trailing whitespace characters are removed:</a:t>
            </a:r>
          </a:p>
          <a:p>
            <a:pPr marL="0" indent="0">
              <a:buNone/>
            </a:pPr>
            <a:endParaRPr lang="en-US" sz="2000" dirty="0"/>
          </a:p>
          <a:p>
            <a:pPr marL="0" indent="0">
              <a:buNone/>
            </a:pPr>
            <a:r>
              <a:rPr lang="en-US" sz="2000" dirty="0"/>
              <a:t>sign           ::=  "+" | "-"</a:t>
            </a:r>
          </a:p>
          <a:p>
            <a:pPr marL="0" indent="0">
              <a:buNone/>
            </a:pPr>
            <a:r>
              <a:rPr lang="en-US" sz="2000" dirty="0"/>
              <a:t>infinity       ::=  "Infinity" | "inf"</a:t>
            </a:r>
          </a:p>
          <a:p>
            <a:pPr marL="0" indent="0">
              <a:buNone/>
            </a:pPr>
            <a:r>
              <a:rPr lang="en-US" sz="2000" dirty="0"/>
              <a:t>nan            ::=  "nan"</a:t>
            </a:r>
          </a:p>
          <a:p>
            <a:pPr marL="0" indent="0">
              <a:buNone/>
            </a:pPr>
            <a:r>
              <a:rPr lang="en-US" sz="2000" dirty="0" err="1"/>
              <a:t>numeric_value</a:t>
            </a:r>
            <a:r>
              <a:rPr lang="en-US" sz="2000" dirty="0"/>
              <a:t>  ::=  </a:t>
            </a:r>
            <a:r>
              <a:rPr lang="en-US" sz="2000" dirty="0" err="1"/>
              <a:t>floatnumber</a:t>
            </a:r>
            <a:r>
              <a:rPr lang="en-US" sz="2000" dirty="0"/>
              <a:t> | infinity | nan</a:t>
            </a:r>
          </a:p>
          <a:p>
            <a:pPr marL="0" indent="0">
              <a:buNone/>
            </a:pPr>
            <a:r>
              <a:rPr lang="en-US" sz="2000" dirty="0" err="1"/>
              <a:t>numeric_string</a:t>
            </a:r>
            <a:r>
              <a:rPr lang="en-US" sz="2000" dirty="0"/>
              <a:t> ::=  [sign] </a:t>
            </a:r>
            <a:r>
              <a:rPr lang="en-US" sz="2000" dirty="0" err="1"/>
              <a:t>numeric_value</a:t>
            </a:r>
            <a:endParaRPr lang="en-US" sz="2000" dirty="0"/>
          </a:p>
          <a:p>
            <a:pPr marL="0" indent="0">
              <a:buNone/>
            </a:pPr>
            <a:r>
              <a:rPr lang="en-US" sz="2000" dirty="0"/>
              <a:t>Here </a:t>
            </a:r>
            <a:r>
              <a:rPr lang="en-US" sz="2000" dirty="0" err="1"/>
              <a:t>floatnumber</a:t>
            </a:r>
            <a:r>
              <a:rPr lang="en-US" sz="2000" dirty="0"/>
              <a:t> is the form of a Python floating-point literal, described in Floating point literals. Case is not significant, so, for example, “inf”, “Inf”, “INFINITY”, and “</a:t>
            </a:r>
            <a:r>
              <a:rPr lang="en-US" sz="2000" dirty="0" err="1"/>
              <a:t>iNfINity</a:t>
            </a:r>
            <a:r>
              <a:rPr lang="en-US" sz="2000" dirty="0"/>
              <a:t>” are all acceptable spellings for positive infinity.</a:t>
            </a:r>
          </a:p>
        </p:txBody>
      </p:sp>
    </p:spTree>
    <p:extLst>
      <p:ext uri="{BB962C8B-B14F-4D97-AF65-F5344CB8AC3E}">
        <p14:creationId xmlns:p14="http://schemas.microsoft.com/office/powerpoint/2010/main" val="4125745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533400"/>
          </a:xfrm>
        </p:spPr>
        <p:txBody>
          <a:bodyPr>
            <a:normAutofit fontScale="90000"/>
          </a:bodyPr>
          <a:lstStyle/>
          <a:p>
            <a:r>
              <a:rPr lang="en-US" sz="4000" dirty="0"/>
              <a:t>class float([x])</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666750"/>
            <a:ext cx="8229600" cy="4419600"/>
          </a:xfrm>
        </p:spPr>
        <p:txBody>
          <a:bodyPr>
            <a:noAutofit/>
          </a:bodyPr>
          <a:lstStyle/>
          <a:p>
            <a:pPr marL="0" indent="0">
              <a:buNone/>
            </a:pPr>
            <a:r>
              <a:rPr lang="en-US" sz="900" dirty="0">
                <a:latin typeface="Times New Roman" pitchFamily="18" charset="0"/>
                <a:cs typeface="Times New Roman" pitchFamily="18" charset="0"/>
              </a:rPr>
              <a:t>Otherwise, if the argument is an integer or a floating point number, a floating point number with the same value (within Python’s floating point precision) is returned. If the argument is outside the range of a Python float, an </a:t>
            </a:r>
            <a:r>
              <a:rPr lang="en-US" sz="900" dirty="0" err="1">
                <a:latin typeface="Times New Roman" pitchFamily="18" charset="0"/>
                <a:cs typeface="Times New Roman" pitchFamily="18" charset="0"/>
              </a:rPr>
              <a:t>OverflowError</a:t>
            </a:r>
            <a:r>
              <a:rPr lang="en-US" sz="900" dirty="0">
                <a:latin typeface="Times New Roman" pitchFamily="18" charset="0"/>
                <a:cs typeface="Times New Roman" pitchFamily="18" charset="0"/>
              </a:rPr>
              <a:t> will be raised.</a:t>
            </a:r>
          </a:p>
          <a:p>
            <a:pPr marL="0" indent="0">
              <a:buNone/>
            </a:pPr>
            <a:endParaRPr lang="en-US" sz="900" dirty="0">
              <a:latin typeface="Times New Roman" pitchFamily="18" charset="0"/>
              <a:cs typeface="Times New Roman" pitchFamily="18" charset="0"/>
            </a:endParaRPr>
          </a:p>
          <a:p>
            <a:pPr marL="0" indent="0">
              <a:buNone/>
            </a:pPr>
            <a:r>
              <a:rPr lang="en-US" sz="900" dirty="0">
                <a:latin typeface="Times New Roman" pitchFamily="18" charset="0"/>
                <a:cs typeface="Times New Roman" pitchFamily="18" charset="0"/>
              </a:rPr>
              <a:t>For a general Python object x, float(x) delegates to </a:t>
            </a:r>
            <a:r>
              <a:rPr lang="en-US" sz="900" dirty="0" err="1">
                <a:latin typeface="Times New Roman" pitchFamily="18" charset="0"/>
                <a:cs typeface="Times New Roman" pitchFamily="18" charset="0"/>
              </a:rPr>
              <a:t>x.__float</a:t>
            </a:r>
            <a:r>
              <a:rPr lang="en-US" sz="900" dirty="0">
                <a:latin typeface="Times New Roman" pitchFamily="18" charset="0"/>
                <a:cs typeface="Times New Roman" pitchFamily="18" charset="0"/>
              </a:rPr>
              <a:t>__(). If __float__() is not defined then it falls back to __index__().</a:t>
            </a:r>
          </a:p>
          <a:p>
            <a:pPr marL="0" indent="0">
              <a:buNone/>
            </a:pPr>
            <a:endParaRPr lang="en-US" sz="900" dirty="0">
              <a:latin typeface="Times New Roman" pitchFamily="18" charset="0"/>
              <a:cs typeface="Times New Roman" pitchFamily="18" charset="0"/>
            </a:endParaRPr>
          </a:p>
          <a:p>
            <a:pPr marL="0" indent="0">
              <a:buNone/>
            </a:pPr>
            <a:r>
              <a:rPr lang="en-US" sz="900" dirty="0">
                <a:latin typeface="Times New Roman" pitchFamily="18" charset="0"/>
                <a:cs typeface="Times New Roman" pitchFamily="18" charset="0"/>
              </a:rPr>
              <a:t>If no argument is given, 0.0 is returned.</a:t>
            </a:r>
          </a:p>
          <a:p>
            <a:pPr marL="0" indent="0">
              <a:buNone/>
            </a:pPr>
            <a:endParaRPr lang="en-US" sz="900" dirty="0">
              <a:latin typeface="Times New Roman" pitchFamily="18" charset="0"/>
              <a:cs typeface="Times New Roman" pitchFamily="18" charset="0"/>
            </a:endParaRPr>
          </a:p>
          <a:p>
            <a:pPr marL="0" indent="0">
              <a:buNone/>
            </a:pPr>
            <a:r>
              <a:rPr lang="en-US" sz="900" dirty="0">
                <a:latin typeface="Times New Roman" pitchFamily="18" charset="0"/>
                <a:cs typeface="Times New Roman" pitchFamily="18" charset="0"/>
              </a:rPr>
              <a:t>Examples:</a:t>
            </a:r>
          </a:p>
          <a:p>
            <a:pPr marL="0" indent="0">
              <a:buNone/>
            </a:pPr>
            <a:r>
              <a:rPr lang="en-US" sz="900" dirty="0">
                <a:latin typeface="Times New Roman" pitchFamily="18" charset="0"/>
                <a:cs typeface="Times New Roman" pitchFamily="18" charset="0"/>
              </a:rPr>
              <a:t>&gt;&gt;&gt; float('+1.23')</a:t>
            </a:r>
          </a:p>
          <a:p>
            <a:pPr marL="0" indent="0">
              <a:buNone/>
            </a:pPr>
            <a:r>
              <a:rPr lang="en-US" sz="900" dirty="0">
                <a:latin typeface="Times New Roman" pitchFamily="18" charset="0"/>
                <a:cs typeface="Times New Roman" pitchFamily="18" charset="0"/>
              </a:rPr>
              <a:t>1.23</a:t>
            </a:r>
          </a:p>
          <a:p>
            <a:pPr marL="0" indent="0">
              <a:buNone/>
            </a:pPr>
            <a:r>
              <a:rPr lang="en-US" sz="900" dirty="0">
                <a:latin typeface="Times New Roman" pitchFamily="18" charset="0"/>
                <a:cs typeface="Times New Roman" pitchFamily="18" charset="0"/>
              </a:rPr>
              <a:t>&gt;&gt;&gt; float('   -12345\n')</a:t>
            </a:r>
          </a:p>
          <a:p>
            <a:pPr marL="0" indent="0">
              <a:buNone/>
            </a:pPr>
            <a:r>
              <a:rPr lang="en-US" sz="900" dirty="0">
                <a:latin typeface="Times New Roman" pitchFamily="18" charset="0"/>
                <a:cs typeface="Times New Roman" pitchFamily="18" charset="0"/>
              </a:rPr>
              <a:t>-12345.0</a:t>
            </a:r>
          </a:p>
          <a:p>
            <a:pPr marL="0" indent="0">
              <a:buNone/>
            </a:pPr>
            <a:r>
              <a:rPr lang="en-US" sz="900" dirty="0">
                <a:latin typeface="Times New Roman" pitchFamily="18" charset="0"/>
                <a:cs typeface="Times New Roman" pitchFamily="18" charset="0"/>
              </a:rPr>
              <a:t>&gt;&gt;&gt; float('1e-003')</a:t>
            </a:r>
          </a:p>
          <a:p>
            <a:pPr marL="0" indent="0">
              <a:buNone/>
            </a:pPr>
            <a:r>
              <a:rPr lang="en-US" sz="900" dirty="0">
                <a:latin typeface="Times New Roman" pitchFamily="18" charset="0"/>
                <a:cs typeface="Times New Roman" pitchFamily="18" charset="0"/>
              </a:rPr>
              <a:t>0.001</a:t>
            </a:r>
          </a:p>
          <a:p>
            <a:pPr marL="0" indent="0">
              <a:buNone/>
            </a:pPr>
            <a:r>
              <a:rPr lang="en-US" sz="900" dirty="0">
                <a:latin typeface="Times New Roman" pitchFamily="18" charset="0"/>
                <a:cs typeface="Times New Roman" pitchFamily="18" charset="0"/>
              </a:rPr>
              <a:t>&gt;&gt;&gt; float('+1E6')</a:t>
            </a:r>
          </a:p>
          <a:p>
            <a:pPr marL="0" indent="0">
              <a:buNone/>
            </a:pPr>
            <a:r>
              <a:rPr lang="en-US" sz="900" dirty="0">
                <a:latin typeface="Times New Roman" pitchFamily="18" charset="0"/>
                <a:cs typeface="Times New Roman" pitchFamily="18" charset="0"/>
              </a:rPr>
              <a:t>1000000.0</a:t>
            </a:r>
          </a:p>
          <a:p>
            <a:pPr marL="0" indent="0">
              <a:buNone/>
            </a:pPr>
            <a:r>
              <a:rPr lang="en-US" sz="900" dirty="0">
                <a:latin typeface="Times New Roman" pitchFamily="18" charset="0"/>
                <a:cs typeface="Times New Roman" pitchFamily="18" charset="0"/>
              </a:rPr>
              <a:t>&gt;&gt;&gt; float('-Infinity')</a:t>
            </a:r>
          </a:p>
          <a:p>
            <a:pPr marL="0" indent="0">
              <a:buNone/>
            </a:pPr>
            <a:r>
              <a:rPr lang="en-US" sz="900" dirty="0">
                <a:latin typeface="Times New Roman" pitchFamily="18" charset="0"/>
                <a:cs typeface="Times New Roman" pitchFamily="18" charset="0"/>
              </a:rPr>
              <a:t>-inf</a:t>
            </a:r>
          </a:p>
          <a:p>
            <a:pPr marL="0" indent="0">
              <a:buNone/>
            </a:pPr>
            <a:r>
              <a:rPr lang="en-US" sz="900" dirty="0">
                <a:latin typeface="Times New Roman" pitchFamily="18" charset="0"/>
                <a:cs typeface="Times New Roman" pitchFamily="18" charset="0"/>
              </a:rPr>
              <a:t>The float type is described in Numeric Types — int, float, complex.</a:t>
            </a:r>
          </a:p>
          <a:p>
            <a:pPr marL="0" indent="0">
              <a:buNone/>
            </a:pPr>
            <a:endParaRPr lang="en-US" sz="900" dirty="0">
              <a:latin typeface="Times New Roman" pitchFamily="18" charset="0"/>
              <a:cs typeface="Times New Roman" pitchFamily="18" charset="0"/>
            </a:endParaRPr>
          </a:p>
          <a:p>
            <a:pPr marL="0" indent="0">
              <a:buNone/>
            </a:pPr>
            <a:r>
              <a:rPr lang="en-US" sz="900" dirty="0">
                <a:latin typeface="Times New Roman" pitchFamily="18" charset="0"/>
                <a:cs typeface="Times New Roman" pitchFamily="18" charset="0"/>
              </a:rPr>
              <a:t>Changed in version 3.6: Grouping digits with underscores as in code literals is allowed.</a:t>
            </a:r>
          </a:p>
          <a:p>
            <a:pPr marL="0" indent="0">
              <a:buNone/>
            </a:pPr>
            <a:endParaRPr lang="en-US" sz="900" dirty="0">
              <a:latin typeface="Times New Roman" pitchFamily="18" charset="0"/>
              <a:cs typeface="Times New Roman" pitchFamily="18" charset="0"/>
            </a:endParaRPr>
          </a:p>
          <a:p>
            <a:pPr marL="0" indent="0">
              <a:buNone/>
            </a:pPr>
            <a:r>
              <a:rPr lang="en-US" sz="900" dirty="0">
                <a:latin typeface="Times New Roman" pitchFamily="18" charset="0"/>
                <a:cs typeface="Times New Roman" pitchFamily="18" charset="0"/>
              </a:rPr>
              <a:t>Changed in version 3.7: x is now a positional-only parameter.</a:t>
            </a:r>
          </a:p>
          <a:p>
            <a:pPr marL="0" indent="0">
              <a:buNone/>
            </a:pPr>
            <a:endParaRPr lang="en-US" sz="900" dirty="0">
              <a:latin typeface="Times New Roman" pitchFamily="18" charset="0"/>
              <a:cs typeface="Times New Roman" pitchFamily="18" charset="0"/>
            </a:endParaRPr>
          </a:p>
          <a:p>
            <a:pPr marL="0" indent="0">
              <a:buNone/>
            </a:pPr>
            <a:r>
              <a:rPr lang="en-US" sz="900" dirty="0">
                <a:latin typeface="Times New Roman" pitchFamily="18" charset="0"/>
                <a:cs typeface="Times New Roman" pitchFamily="18" charset="0"/>
              </a:rPr>
              <a:t>Changed in version 3.8: Falls back to __index__() if __float__() is not defined.</a:t>
            </a:r>
          </a:p>
        </p:txBody>
      </p:sp>
    </p:spTree>
    <p:extLst>
      <p:ext uri="{BB962C8B-B14F-4D97-AF65-F5344CB8AC3E}">
        <p14:creationId xmlns:p14="http://schemas.microsoft.com/office/powerpoint/2010/main" val="9857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fade">
                                      <p:cBhvr>
                                        <p:cTn id="52" dur="500"/>
                                        <p:tgtEl>
                                          <p:spTgt spid="3">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fade">
                                      <p:cBhvr>
                                        <p:cTn id="57" dur="500"/>
                                        <p:tgtEl>
                                          <p:spTgt spid="3">
                                            <p:txEl>
                                              <p:pRg st="13" end="1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4" end="14"/>
                                            </p:txEl>
                                          </p:spTgt>
                                        </p:tgtEl>
                                        <p:attrNameLst>
                                          <p:attrName>style.visibility</p:attrName>
                                        </p:attrNameLst>
                                      </p:cBhvr>
                                      <p:to>
                                        <p:strVal val="visible"/>
                                      </p:to>
                                    </p:set>
                                    <p:animEffect transition="in" filter="fade">
                                      <p:cBhvr>
                                        <p:cTn id="62" dur="500"/>
                                        <p:tgtEl>
                                          <p:spTgt spid="3">
                                            <p:txEl>
                                              <p:pRg st="14" end="1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animEffect transition="in" filter="fade">
                                      <p:cBhvr>
                                        <p:cTn id="67" dur="500"/>
                                        <p:tgtEl>
                                          <p:spTgt spid="3">
                                            <p:txEl>
                                              <p:pRg st="15" end="1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6" end="16"/>
                                            </p:txEl>
                                          </p:spTgt>
                                        </p:tgtEl>
                                        <p:attrNameLst>
                                          <p:attrName>style.visibility</p:attrName>
                                        </p:attrNameLst>
                                      </p:cBhvr>
                                      <p:to>
                                        <p:strVal val="visible"/>
                                      </p:to>
                                    </p:set>
                                    <p:animEffect transition="in" filter="fade">
                                      <p:cBhvr>
                                        <p:cTn id="72" dur="500"/>
                                        <p:tgtEl>
                                          <p:spTgt spid="3">
                                            <p:txEl>
                                              <p:pRg st="16" end="16"/>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7" end="17"/>
                                            </p:txEl>
                                          </p:spTgt>
                                        </p:tgtEl>
                                        <p:attrNameLst>
                                          <p:attrName>style.visibility</p:attrName>
                                        </p:attrNameLst>
                                      </p:cBhvr>
                                      <p:to>
                                        <p:strVal val="visible"/>
                                      </p:to>
                                    </p:set>
                                    <p:animEffect transition="in" filter="fade">
                                      <p:cBhvr>
                                        <p:cTn id="77" dur="500"/>
                                        <p:tgtEl>
                                          <p:spTgt spid="3">
                                            <p:txEl>
                                              <p:pRg st="17" end="17"/>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9" end="19"/>
                                            </p:txEl>
                                          </p:spTgt>
                                        </p:tgtEl>
                                        <p:attrNameLst>
                                          <p:attrName>style.visibility</p:attrName>
                                        </p:attrNameLst>
                                      </p:cBhvr>
                                      <p:to>
                                        <p:strVal val="visible"/>
                                      </p:to>
                                    </p:set>
                                    <p:animEffect transition="in" filter="fade">
                                      <p:cBhvr>
                                        <p:cTn id="82" dur="500"/>
                                        <p:tgtEl>
                                          <p:spTgt spid="3">
                                            <p:txEl>
                                              <p:pRg st="19" end="19"/>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
                                            <p:txEl>
                                              <p:pRg st="21" end="21"/>
                                            </p:txEl>
                                          </p:spTgt>
                                        </p:tgtEl>
                                        <p:attrNameLst>
                                          <p:attrName>style.visibility</p:attrName>
                                        </p:attrNameLst>
                                      </p:cBhvr>
                                      <p:to>
                                        <p:strVal val="visible"/>
                                      </p:to>
                                    </p:set>
                                    <p:animEffect transition="in" filter="fade">
                                      <p:cBhvr>
                                        <p:cTn id="87" dur="500"/>
                                        <p:tgtEl>
                                          <p:spTgt spid="3">
                                            <p:txEl>
                                              <p:pRg st="21" end="2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
                                            <p:txEl>
                                              <p:pRg st="23" end="23"/>
                                            </p:txEl>
                                          </p:spTgt>
                                        </p:tgtEl>
                                        <p:attrNameLst>
                                          <p:attrName>style.visibility</p:attrName>
                                        </p:attrNameLst>
                                      </p:cBhvr>
                                      <p:to>
                                        <p:strVal val="visible"/>
                                      </p:to>
                                    </p:set>
                                    <p:animEffect transition="in" filter="fade">
                                      <p:cBhvr>
                                        <p:cTn id="92" dur="500"/>
                                        <p:tgtEl>
                                          <p:spTgt spid="3">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628650"/>
          </a:xfrm>
        </p:spPr>
        <p:txBody>
          <a:bodyPr>
            <a:normAutofit fontScale="90000"/>
          </a:bodyPr>
          <a:lstStyle/>
          <a:p>
            <a:pPr marL="0" indent="0">
              <a:buNone/>
            </a:pPr>
            <a:r>
              <a:rPr lang="en-US" sz="4000" dirty="0">
                <a:latin typeface="Times New Roman" pitchFamily="18" charset="0"/>
                <a:cs typeface="Times New Roman" pitchFamily="18" charset="0"/>
              </a:rPr>
              <a:t>format(value[, </a:t>
            </a:r>
            <a:r>
              <a:rPr lang="en-US" sz="4000" dirty="0" err="1">
                <a:latin typeface="Times New Roman" pitchFamily="18" charset="0"/>
                <a:cs typeface="Times New Roman" pitchFamily="18" charset="0"/>
              </a:rPr>
              <a:t>format_spec</a:t>
            </a:r>
            <a:r>
              <a:rPr lang="en-US" sz="4000" dirty="0">
                <a:latin typeface="Times New Roman" pitchFamily="18" charset="0"/>
                <a:cs typeface="Times New Roman" pitchFamily="18" charset="0"/>
              </a:rPr>
              <a:t>])</a:t>
            </a:r>
          </a:p>
        </p:txBody>
      </p:sp>
      <p:sp>
        <p:nvSpPr>
          <p:cNvPr id="3" name="Content Placeholder 2"/>
          <p:cNvSpPr>
            <a:spLocks noGrp="1"/>
          </p:cNvSpPr>
          <p:nvPr>
            <p:ph idx="1"/>
          </p:nvPr>
        </p:nvSpPr>
        <p:spPr>
          <a:xfrm>
            <a:off x="457200" y="895350"/>
            <a:ext cx="8229600" cy="3886200"/>
          </a:xfrm>
        </p:spPr>
        <p:txBody>
          <a:bodyPr>
            <a:normAutofit fontScale="92500" lnSpcReduction="20000"/>
          </a:bodyPr>
          <a:lstStyle/>
          <a:p>
            <a:pPr marL="0" indent="0">
              <a:buNone/>
            </a:pPr>
            <a:r>
              <a:rPr lang="en-US" sz="1800" dirty="0">
                <a:latin typeface="Times New Roman" pitchFamily="18" charset="0"/>
                <a:cs typeface="Times New Roman" pitchFamily="18" charset="0"/>
              </a:rPr>
              <a:t>Convert a value to a “formatted” representation, as controlled by </a:t>
            </a:r>
            <a:r>
              <a:rPr lang="en-US" sz="1800" dirty="0" err="1">
                <a:latin typeface="Times New Roman" pitchFamily="18" charset="0"/>
                <a:cs typeface="Times New Roman" pitchFamily="18" charset="0"/>
              </a:rPr>
              <a:t>format_spec</a:t>
            </a:r>
            <a:r>
              <a:rPr lang="en-US" sz="1800" dirty="0">
                <a:latin typeface="Times New Roman" pitchFamily="18" charset="0"/>
                <a:cs typeface="Times New Roman" pitchFamily="18" charset="0"/>
              </a:rPr>
              <a:t>. The interpretation of </a:t>
            </a:r>
            <a:r>
              <a:rPr lang="en-US" sz="1800" dirty="0" err="1">
                <a:latin typeface="Times New Roman" pitchFamily="18" charset="0"/>
                <a:cs typeface="Times New Roman" pitchFamily="18" charset="0"/>
              </a:rPr>
              <a:t>format_spec</a:t>
            </a:r>
            <a:r>
              <a:rPr lang="en-US" sz="1800" dirty="0">
                <a:latin typeface="Times New Roman" pitchFamily="18" charset="0"/>
                <a:cs typeface="Times New Roman" pitchFamily="18" charset="0"/>
              </a:rPr>
              <a:t> will depend on the type of the value argument; however, there is a standard formatting syntax that is used by most built-in types: Format Specification Mini-Language.</a:t>
            </a:r>
          </a:p>
          <a:p>
            <a:pPr marL="0" indent="0">
              <a:buNone/>
            </a:pP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The default </a:t>
            </a:r>
            <a:r>
              <a:rPr lang="en-US" sz="1800" dirty="0" err="1">
                <a:latin typeface="Times New Roman" pitchFamily="18" charset="0"/>
                <a:cs typeface="Times New Roman" pitchFamily="18" charset="0"/>
              </a:rPr>
              <a:t>format_spec</a:t>
            </a:r>
            <a:r>
              <a:rPr lang="en-US" sz="1800" dirty="0">
                <a:latin typeface="Times New Roman" pitchFamily="18" charset="0"/>
                <a:cs typeface="Times New Roman" pitchFamily="18" charset="0"/>
              </a:rPr>
              <a:t> is an empty string which usually gives the same effect as calling str(value).</a:t>
            </a:r>
          </a:p>
          <a:p>
            <a:pPr marL="0" indent="0">
              <a:buNone/>
            </a:pP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A call to format(value, </a:t>
            </a:r>
            <a:r>
              <a:rPr lang="en-US" sz="1800" dirty="0" err="1">
                <a:latin typeface="Times New Roman" pitchFamily="18" charset="0"/>
                <a:cs typeface="Times New Roman" pitchFamily="18" charset="0"/>
              </a:rPr>
              <a:t>format_spec</a:t>
            </a:r>
            <a:r>
              <a:rPr lang="en-US" sz="1800" dirty="0">
                <a:latin typeface="Times New Roman" pitchFamily="18" charset="0"/>
                <a:cs typeface="Times New Roman" pitchFamily="18" charset="0"/>
              </a:rPr>
              <a:t>) is translated to type(value).__format__(value, </a:t>
            </a:r>
            <a:r>
              <a:rPr lang="en-US" sz="1800" dirty="0" err="1">
                <a:latin typeface="Times New Roman" pitchFamily="18" charset="0"/>
                <a:cs typeface="Times New Roman" pitchFamily="18" charset="0"/>
              </a:rPr>
              <a:t>format_spec</a:t>
            </a:r>
            <a:r>
              <a:rPr lang="en-US" sz="1800" dirty="0">
                <a:latin typeface="Times New Roman" pitchFamily="18" charset="0"/>
                <a:cs typeface="Times New Roman" pitchFamily="18" charset="0"/>
              </a:rPr>
              <a:t>) which bypasses the instance dictionary when searching for the value’s __format__() method. A </a:t>
            </a:r>
            <a:r>
              <a:rPr lang="en-US" sz="1800" dirty="0" err="1">
                <a:latin typeface="Times New Roman" pitchFamily="18" charset="0"/>
                <a:cs typeface="Times New Roman" pitchFamily="18" charset="0"/>
              </a:rPr>
              <a:t>TypeError</a:t>
            </a:r>
            <a:r>
              <a:rPr lang="en-US" sz="1800" dirty="0">
                <a:latin typeface="Times New Roman" pitchFamily="18" charset="0"/>
                <a:cs typeface="Times New Roman" pitchFamily="18" charset="0"/>
              </a:rPr>
              <a:t> exception is raised if the method search reaches object and the </a:t>
            </a:r>
            <a:r>
              <a:rPr lang="en-US" sz="1800" dirty="0" err="1">
                <a:latin typeface="Times New Roman" pitchFamily="18" charset="0"/>
                <a:cs typeface="Times New Roman" pitchFamily="18" charset="0"/>
              </a:rPr>
              <a:t>format_spec</a:t>
            </a:r>
            <a:r>
              <a:rPr lang="en-US" sz="1800" dirty="0">
                <a:latin typeface="Times New Roman" pitchFamily="18" charset="0"/>
                <a:cs typeface="Times New Roman" pitchFamily="18" charset="0"/>
              </a:rPr>
              <a:t> is non-empty, or if either the </a:t>
            </a:r>
            <a:r>
              <a:rPr lang="en-US" sz="1800" dirty="0" err="1">
                <a:latin typeface="Times New Roman" pitchFamily="18" charset="0"/>
                <a:cs typeface="Times New Roman" pitchFamily="18" charset="0"/>
              </a:rPr>
              <a:t>format_spec</a:t>
            </a:r>
            <a:r>
              <a:rPr lang="en-US" sz="1800" dirty="0">
                <a:latin typeface="Times New Roman" pitchFamily="18" charset="0"/>
                <a:cs typeface="Times New Roman" pitchFamily="18" charset="0"/>
              </a:rPr>
              <a:t> or the return value are not strings.</a:t>
            </a:r>
          </a:p>
          <a:p>
            <a:pPr marL="0" indent="0">
              <a:buNone/>
            </a:pP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Changed in version 3.4: object().__format__(</a:t>
            </a:r>
            <a:r>
              <a:rPr lang="en-US" sz="1800" dirty="0" err="1">
                <a:latin typeface="Times New Roman" pitchFamily="18" charset="0"/>
                <a:cs typeface="Times New Roman" pitchFamily="18" charset="0"/>
              </a:rPr>
              <a:t>format_spec</a:t>
            </a:r>
            <a:r>
              <a:rPr lang="en-US" sz="1800" dirty="0">
                <a:latin typeface="Times New Roman" pitchFamily="18" charset="0"/>
                <a:cs typeface="Times New Roman" pitchFamily="18" charset="0"/>
              </a:rPr>
              <a:t>) raises </a:t>
            </a:r>
            <a:r>
              <a:rPr lang="en-US" sz="1800" dirty="0" err="1">
                <a:latin typeface="Times New Roman" pitchFamily="18" charset="0"/>
                <a:cs typeface="Times New Roman" pitchFamily="18" charset="0"/>
              </a:rPr>
              <a:t>TypeError</a:t>
            </a:r>
            <a:r>
              <a:rPr lang="en-US" sz="1800" dirty="0">
                <a:latin typeface="Times New Roman" pitchFamily="18" charset="0"/>
                <a:cs typeface="Times New Roman" pitchFamily="18" charset="0"/>
              </a:rPr>
              <a:t> if </a:t>
            </a:r>
            <a:r>
              <a:rPr lang="en-US" sz="1800" dirty="0" err="1">
                <a:latin typeface="Times New Roman" pitchFamily="18" charset="0"/>
                <a:cs typeface="Times New Roman" pitchFamily="18" charset="0"/>
              </a:rPr>
              <a:t>format_spec</a:t>
            </a:r>
            <a:r>
              <a:rPr lang="en-US" sz="1800" dirty="0">
                <a:latin typeface="Times New Roman" pitchFamily="18" charset="0"/>
                <a:cs typeface="Times New Roman" pitchFamily="18" charset="0"/>
              </a:rPr>
              <a:t> is not an empty string.</a:t>
            </a:r>
          </a:p>
        </p:txBody>
      </p:sp>
    </p:spTree>
    <p:extLst>
      <p:ext uri="{BB962C8B-B14F-4D97-AF65-F5344CB8AC3E}">
        <p14:creationId xmlns:p14="http://schemas.microsoft.com/office/powerpoint/2010/main" val="2179269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552450"/>
          </a:xfrm>
        </p:spPr>
        <p:txBody>
          <a:bodyPr>
            <a:normAutofit/>
          </a:bodyPr>
          <a:lstStyle/>
          <a:p>
            <a:pPr marL="0" indent="0">
              <a:buNone/>
            </a:pPr>
            <a:r>
              <a:rPr lang="en-US" sz="2800" dirty="0">
                <a:latin typeface="Times New Roman" pitchFamily="18" charset="0"/>
                <a:cs typeface="Times New Roman" pitchFamily="18" charset="0"/>
              </a:rPr>
              <a:t>class </a:t>
            </a:r>
            <a:r>
              <a:rPr lang="en-US" sz="2800" dirty="0" err="1">
                <a:latin typeface="Times New Roman" pitchFamily="18" charset="0"/>
                <a:cs typeface="Times New Roman" pitchFamily="18" charset="0"/>
              </a:rPr>
              <a:t>frozenset</a:t>
            </a: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iterable</a:t>
            </a:r>
            <a:r>
              <a:rPr lang="en-US" sz="2800" dirty="0">
                <a:latin typeface="Times New Roman" pitchFamily="18" charset="0"/>
                <a:cs typeface="Times New Roman" pitchFamily="18" charset="0"/>
              </a:rPr>
              <a:t>])</a:t>
            </a:r>
          </a:p>
        </p:txBody>
      </p:sp>
      <p:sp>
        <p:nvSpPr>
          <p:cNvPr id="3" name="Content Placeholder 2"/>
          <p:cNvSpPr>
            <a:spLocks noGrp="1"/>
          </p:cNvSpPr>
          <p:nvPr>
            <p:ph idx="1"/>
          </p:nvPr>
        </p:nvSpPr>
        <p:spPr>
          <a:xfrm>
            <a:off x="457200" y="971550"/>
            <a:ext cx="8229600" cy="3733800"/>
          </a:xfrm>
        </p:spPr>
        <p:txBody>
          <a:bodyPr>
            <a:noAutofit/>
          </a:bodyPr>
          <a:lstStyle/>
          <a:p>
            <a:pPr marL="0" indent="0">
              <a:buNone/>
            </a:pPr>
            <a:r>
              <a:rPr lang="en-US" sz="2000" dirty="0">
                <a:latin typeface="Times New Roman" pitchFamily="18" charset="0"/>
                <a:cs typeface="Times New Roman" pitchFamily="18" charset="0"/>
              </a:rPr>
              <a:t>Return a new </a:t>
            </a:r>
            <a:r>
              <a:rPr lang="en-US" sz="2000" dirty="0" err="1">
                <a:latin typeface="Times New Roman" pitchFamily="18" charset="0"/>
                <a:cs typeface="Times New Roman" pitchFamily="18" charset="0"/>
              </a:rPr>
              <a:t>frozenset</a:t>
            </a:r>
            <a:r>
              <a:rPr lang="en-US" sz="2000" dirty="0">
                <a:latin typeface="Times New Roman" pitchFamily="18" charset="0"/>
                <a:cs typeface="Times New Roman" pitchFamily="18" charset="0"/>
              </a:rPr>
              <a:t> object, optionally with elements taken from </a:t>
            </a:r>
            <a:r>
              <a:rPr lang="en-US" sz="2000" dirty="0" err="1">
                <a:latin typeface="Times New Roman" pitchFamily="18" charset="0"/>
                <a:cs typeface="Times New Roman" pitchFamily="18" charset="0"/>
              </a:rPr>
              <a:t>iterable</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frozenset</a:t>
            </a:r>
            <a:r>
              <a:rPr lang="en-US" sz="2000" dirty="0">
                <a:latin typeface="Times New Roman" pitchFamily="18" charset="0"/>
                <a:cs typeface="Times New Roman" pitchFamily="18" charset="0"/>
              </a:rPr>
              <a:t> is a built-in class. See </a:t>
            </a:r>
            <a:r>
              <a:rPr lang="en-US" sz="2000" dirty="0" err="1">
                <a:latin typeface="Times New Roman" pitchFamily="18" charset="0"/>
                <a:cs typeface="Times New Roman" pitchFamily="18" charset="0"/>
              </a:rPr>
              <a:t>frozenset</a:t>
            </a:r>
            <a:r>
              <a:rPr lang="en-US" sz="2000" dirty="0">
                <a:latin typeface="Times New Roman" pitchFamily="18" charset="0"/>
                <a:cs typeface="Times New Roman" pitchFamily="18" charset="0"/>
              </a:rPr>
              <a:t> and Set Types — set, </a:t>
            </a:r>
            <a:r>
              <a:rPr lang="en-US" sz="2000" dirty="0" err="1">
                <a:latin typeface="Times New Roman" pitchFamily="18" charset="0"/>
                <a:cs typeface="Times New Roman" pitchFamily="18" charset="0"/>
              </a:rPr>
              <a:t>frozenset</a:t>
            </a:r>
            <a:r>
              <a:rPr lang="en-US" sz="2000" dirty="0">
                <a:latin typeface="Times New Roman" pitchFamily="18" charset="0"/>
                <a:cs typeface="Times New Roman" pitchFamily="18" charset="0"/>
              </a:rPr>
              <a:t> for documentation about this class.</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For other containers see the built-in set, list, tuple, and </a:t>
            </a:r>
            <a:r>
              <a:rPr lang="en-US" sz="2000" dirty="0" err="1">
                <a:latin typeface="Times New Roman" pitchFamily="18" charset="0"/>
                <a:cs typeface="Times New Roman" pitchFamily="18" charset="0"/>
              </a:rPr>
              <a:t>dict</a:t>
            </a:r>
            <a:r>
              <a:rPr lang="en-US" sz="2000" dirty="0">
                <a:latin typeface="Times New Roman" pitchFamily="18" charset="0"/>
                <a:cs typeface="Times New Roman" pitchFamily="18" charset="0"/>
              </a:rPr>
              <a:t> classes, as well as the collections module.</a:t>
            </a: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101724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8100"/>
            <a:ext cx="8229600" cy="857250"/>
          </a:xfrm>
        </p:spPr>
        <p:txBody>
          <a:bodyPr>
            <a:normAutofit/>
          </a:bodyPr>
          <a:lstStyle/>
          <a:p>
            <a:pPr marL="0" indent="0">
              <a:buNone/>
            </a:pPr>
            <a:r>
              <a:rPr lang="en-US" sz="4000" dirty="0" err="1">
                <a:latin typeface="Times New Roman" pitchFamily="18" charset="0"/>
                <a:cs typeface="Times New Roman" pitchFamily="18" charset="0"/>
              </a:rPr>
              <a:t>getattr</a:t>
            </a:r>
            <a:r>
              <a:rPr lang="en-US" sz="4000" dirty="0">
                <a:latin typeface="Times New Roman" pitchFamily="18" charset="0"/>
                <a:cs typeface="Times New Roman" pitchFamily="18" charset="0"/>
              </a:rPr>
              <a:t>(object, name[, default])</a:t>
            </a:r>
          </a:p>
        </p:txBody>
      </p:sp>
      <p:sp>
        <p:nvSpPr>
          <p:cNvPr id="3" name="Content Placeholder 2"/>
          <p:cNvSpPr>
            <a:spLocks noGrp="1"/>
          </p:cNvSpPr>
          <p:nvPr>
            <p:ph idx="1"/>
          </p:nvPr>
        </p:nvSpPr>
        <p:spPr>
          <a:xfrm>
            <a:off x="457200" y="895350"/>
            <a:ext cx="8229600" cy="3886200"/>
          </a:xfrm>
        </p:spPr>
        <p:txBody>
          <a:bodyPr>
            <a:normAutofit/>
          </a:bodyPr>
          <a:lstStyle/>
          <a:p>
            <a:pPr marL="0" indent="0">
              <a:buNone/>
            </a:pPr>
            <a:r>
              <a:rPr lang="en-US" sz="2000" dirty="0">
                <a:latin typeface="Times New Roman" pitchFamily="18" charset="0"/>
                <a:cs typeface="Times New Roman" pitchFamily="18" charset="0"/>
              </a:rPr>
              <a:t>Return the value of the named attribute of object. name must be a string. If the string is the name of one of the object’s attributes, the result is the value of that attribute. For example, </a:t>
            </a:r>
            <a:r>
              <a:rPr lang="en-US" sz="2000" dirty="0" err="1">
                <a:latin typeface="Times New Roman" pitchFamily="18" charset="0"/>
                <a:cs typeface="Times New Roman" pitchFamily="18" charset="0"/>
              </a:rPr>
              <a:t>getattr</a:t>
            </a:r>
            <a:r>
              <a:rPr lang="en-US" sz="2000" dirty="0">
                <a:latin typeface="Times New Roman" pitchFamily="18" charset="0"/>
                <a:cs typeface="Times New Roman" pitchFamily="18" charset="0"/>
              </a:rPr>
              <a:t>(x, '</a:t>
            </a:r>
            <a:r>
              <a:rPr lang="en-US" sz="2000" dirty="0" err="1">
                <a:latin typeface="Times New Roman" pitchFamily="18" charset="0"/>
                <a:cs typeface="Times New Roman" pitchFamily="18" charset="0"/>
              </a:rPr>
              <a:t>foobar</a:t>
            </a:r>
            <a:r>
              <a:rPr lang="en-US" sz="2000" dirty="0">
                <a:latin typeface="Times New Roman" pitchFamily="18" charset="0"/>
                <a:cs typeface="Times New Roman" pitchFamily="18" charset="0"/>
              </a:rPr>
              <a:t>') is equivalent to </a:t>
            </a:r>
            <a:r>
              <a:rPr lang="en-US" sz="2000" dirty="0" err="1">
                <a:latin typeface="Times New Roman" pitchFamily="18" charset="0"/>
                <a:cs typeface="Times New Roman" pitchFamily="18" charset="0"/>
              </a:rPr>
              <a:t>x.foobar</a:t>
            </a:r>
            <a:r>
              <a:rPr lang="en-US" sz="2000" dirty="0">
                <a:latin typeface="Times New Roman" pitchFamily="18" charset="0"/>
                <a:cs typeface="Times New Roman" pitchFamily="18" charset="0"/>
              </a:rPr>
              <a:t>. If the named attribute does not exist, default is returned if provided, otherwise </a:t>
            </a:r>
            <a:r>
              <a:rPr lang="en-US" sz="2000" dirty="0" err="1">
                <a:latin typeface="Times New Roman" pitchFamily="18" charset="0"/>
                <a:cs typeface="Times New Roman" pitchFamily="18" charset="0"/>
              </a:rPr>
              <a:t>AttributeError</a:t>
            </a:r>
            <a:r>
              <a:rPr lang="en-US" sz="2000" dirty="0">
                <a:latin typeface="Times New Roman" pitchFamily="18" charset="0"/>
                <a:cs typeface="Times New Roman" pitchFamily="18" charset="0"/>
              </a:rPr>
              <a:t> is raised.</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Note Since private name mangling happens at compilation time, one must manually mangle a private attribute’s (attributes with two leading underscores) name in order to retrieve it with </a:t>
            </a:r>
            <a:r>
              <a:rPr lang="en-US" sz="2000" dirty="0" err="1">
                <a:latin typeface="Times New Roman" pitchFamily="18" charset="0"/>
                <a:cs typeface="Times New Roman" pitchFamily="18" charset="0"/>
              </a:rPr>
              <a:t>getattr</a:t>
            </a:r>
            <a:r>
              <a:rPr lang="en-US" sz="2000" dirty="0">
                <a:latin typeface="Times New Roman" pitchFamily="18" charset="0"/>
                <a:cs typeface="Times New Roman" pitchFamily="18" charset="0"/>
              </a:rPr>
              <a:t>().</a:t>
            </a:r>
          </a:p>
        </p:txBody>
      </p:sp>
    </p:spTree>
    <p:extLst>
      <p:ext uri="{BB962C8B-B14F-4D97-AF65-F5344CB8AC3E}">
        <p14:creationId xmlns:p14="http://schemas.microsoft.com/office/powerpoint/2010/main" val="486167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90550"/>
          </a:xfrm>
        </p:spPr>
        <p:txBody>
          <a:bodyPr>
            <a:normAutofit fontScale="90000"/>
          </a:bodyPr>
          <a:lstStyle/>
          <a:p>
            <a:pPr marL="0" indent="0">
              <a:buNone/>
            </a:pPr>
            <a:r>
              <a:rPr lang="en-US" sz="4000" dirty="0" err="1">
                <a:latin typeface="Times New Roman" pitchFamily="18" charset="0"/>
                <a:cs typeface="Times New Roman" pitchFamily="18" charset="0"/>
              </a:rPr>
              <a:t>aiter</a:t>
            </a:r>
            <a:r>
              <a:rPr lang="en-US" sz="4000" dirty="0">
                <a:latin typeface="Times New Roman" pitchFamily="18" charset="0"/>
                <a:cs typeface="Times New Roman" pitchFamily="18" charset="0"/>
              </a:rPr>
              <a:t>(</a:t>
            </a:r>
            <a:r>
              <a:rPr lang="en-US" sz="4000" dirty="0" err="1">
                <a:latin typeface="Times New Roman" pitchFamily="18" charset="0"/>
                <a:cs typeface="Times New Roman" pitchFamily="18" charset="0"/>
              </a:rPr>
              <a:t>async_iterable</a:t>
            </a:r>
            <a:r>
              <a:rPr lang="en-US" sz="4000" dirty="0">
                <a:latin typeface="Times New Roman" pitchFamily="18" charset="0"/>
                <a:cs typeface="Times New Roman" pitchFamily="18" charset="0"/>
              </a:rPr>
              <a:t>)</a:t>
            </a:r>
          </a:p>
        </p:txBody>
      </p:sp>
      <p:sp>
        <p:nvSpPr>
          <p:cNvPr id="3" name="Content Placeholder 2"/>
          <p:cNvSpPr>
            <a:spLocks noGrp="1"/>
          </p:cNvSpPr>
          <p:nvPr>
            <p:ph idx="1"/>
          </p:nvPr>
        </p:nvSpPr>
        <p:spPr>
          <a:xfrm>
            <a:off x="0" y="666750"/>
            <a:ext cx="9144000" cy="4476750"/>
          </a:xfrm>
        </p:spPr>
        <p:txBody>
          <a:bodyPr>
            <a:normAutofit/>
          </a:bodyPr>
          <a:lstStyle/>
          <a:p>
            <a:pPr marL="0" indent="0">
              <a:buNone/>
            </a:pPr>
            <a:r>
              <a:rPr lang="en-US" sz="1800" dirty="0">
                <a:latin typeface="Times New Roman" pitchFamily="18" charset="0"/>
                <a:cs typeface="Times New Roman" pitchFamily="18" charset="0"/>
              </a:rPr>
              <a:t>Return an asynchronous iterator for an asynchronous </a:t>
            </a:r>
            <a:r>
              <a:rPr lang="en-US" sz="1800" dirty="0" err="1">
                <a:latin typeface="Times New Roman" pitchFamily="18" charset="0"/>
                <a:cs typeface="Times New Roman" pitchFamily="18" charset="0"/>
              </a:rPr>
              <a:t>iterable</a:t>
            </a:r>
            <a:r>
              <a:rPr lang="en-US" sz="1800" dirty="0">
                <a:latin typeface="Times New Roman" pitchFamily="18" charset="0"/>
                <a:cs typeface="Times New Roman" pitchFamily="18" charset="0"/>
              </a:rPr>
              <a:t>. Equivalent to calling x.__</a:t>
            </a:r>
            <a:r>
              <a:rPr lang="en-US" sz="1800" dirty="0" err="1">
                <a:latin typeface="Times New Roman" pitchFamily="18" charset="0"/>
                <a:cs typeface="Times New Roman" pitchFamily="18" charset="0"/>
              </a:rPr>
              <a:t>aiter</a:t>
            </a:r>
            <a:r>
              <a:rPr lang="en-US" sz="1800" dirty="0">
                <a:latin typeface="Times New Roman" pitchFamily="18" charset="0"/>
                <a:cs typeface="Times New Roman" pitchFamily="18" charset="0"/>
              </a:rPr>
              <a:t>__().</a:t>
            </a:r>
          </a:p>
          <a:p>
            <a:pPr marL="0" indent="0">
              <a:buNone/>
            </a:pP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Note: Unlike </a:t>
            </a:r>
            <a:r>
              <a:rPr lang="en-US" sz="1800" dirty="0" err="1">
                <a:latin typeface="Times New Roman" pitchFamily="18" charset="0"/>
                <a:cs typeface="Times New Roman" pitchFamily="18" charset="0"/>
              </a:rPr>
              <a:t>iter</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aiter</a:t>
            </a:r>
            <a:r>
              <a:rPr lang="en-US" sz="1800" dirty="0">
                <a:latin typeface="Times New Roman" pitchFamily="18" charset="0"/>
                <a:cs typeface="Times New Roman" pitchFamily="18" charset="0"/>
              </a:rPr>
              <a:t>() has no 2-argument variant.</a:t>
            </a:r>
          </a:p>
          <a:p>
            <a:pPr marL="0" indent="0">
              <a:buNone/>
            </a:pP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New in version 3.10.</a:t>
            </a:r>
          </a:p>
        </p:txBody>
      </p:sp>
    </p:spTree>
    <p:extLst>
      <p:ext uri="{BB962C8B-B14F-4D97-AF65-F5344CB8AC3E}">
        <p14:creationId xmlns:p14="http://schemas.microsoft.com/office/powerpoint/2010/main" val="405111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8100"/>
            <a:ext cx="8229600" cy="857250"/>
          </a:xfrm>
        </p:spPr>
        <p:txBody>
          <a:bodyPr>
            <a:normAutofit/>
          </a:bodyPr>
          <a:lstStyle/>
          <a:p>
            <a:pPr marL="0" indent="0">
              <a:buNone/>
            </a:pPr>
            <a:r>
              <a:rPr lang="en-US" sz="4000" dirty="0" err="1">
                <a:latin typeface="Times New Roman" pitchFamily="18" charset="0"/>
                <a:cs typeface="Times New Roman" pitchFamily="18" charset="0"/>
              </a:rPr>
              <a:t>globals</a:t>
            </a:r>
            <a:r>
              <a:rPr lang="en-US" sz="4000" dirty="0">
                <a:latin typeface="Times New Roman" pitchFamily="18" charset="0"/>
                <a:cs typeface="Times New Roman" pitchFamily="18" charset="0"/>
              </a:rPr>
              <a:t>()</a:t>
            </a:r>
            <a:endParaRPr lang="en-US" sz="4000" dirty="0"/>
          </a:p>
        </p:txBody>
      </p:sp>
      <p:sp>
        <p:nvSpPr>
          <p:cNvPr id="3" name="Content Placeholder 2"/>
          <p:cNvSpPr>
            <a:spLocks noGrp="1"/>
          </p:cNvSpPr>
          <p:nvPr>
            <p:ph idx="1"/>
          </p:nvPr>
        </p:nvSpPr>
        <p:spPr>
          <a:xfrm>
            <a:off x="457200" y="895350"/>
            <a:ext cx="8229600" cy="3886200"/>
          </a:xfrm>
        </p:spPr>
        <p:txBody>
          <a:bodyPr>
            <a:normAutofit/>
          </a:bodyPr>
          <a:lstStyle/>
          <a:p>
            <a:pPr marL="0" indent="0">
              <a:buNone/>
            </a:pPr>
            <a:r>
              <a:rPr lang="en-US" sz="2000" dirty="0"/>
              <a:t>Return a dictionary representing the current global symbol table. This is always the dictionary of the current module (inside a function or method, this is the module where it is defined, not the module from which it is called).</a:t>
            </a:r>
          </a:p>
          <a:p>
            <a:pPr marL="0" indent="0">
              <a:buNone/>
            </a:pPr>
            <a:endParaRPr lang="en-US" sz="2000" dirty="0"/>
          </a:p>
        </p:txBody>
      </p:sp>
    </p:spTree>
    <p:extLst>
      <p:ext uri="{BB962C8B-B14F-4D97-AF65-F5344CB8AC3E}">
        <p14:creationId xmlns:p14="http://schemas.microsoft.com/office/powerpoint/2010/main" val="2003040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02D08-50FA-4E11-8C2B-7D3FB5758AE5}"/>
              </a:ext>
            </a:extLst>
          </p:cNvPr>
          <p:cNvSpPr>
            <a:spLocks noGrp="1"/>
          </p:cNvSpPr>
          <p:nvPr>
            <p:ph type="title"/>
          </p:nvPr>
        </p:nvSpPr>
        <p:spPr>
          <a:xfrm>
            <a:off x="457200" y="209549"/>
            <a:ext cx="8229600" cy="609601"/>
          </a:xfrm>
        </p:spPr>
        <p:txBody>
          <a:bodyPr>
            <a:normAutofit fontScale="90000"/>
          </a:bodyPr>
          <a:lstStyle/>
          <a:p>
            <a:r>
              <a:rPr lang="en-US" dirty="0" err="1"/>
              <a:t>hasattr</a:t>
            </a:r>
            <a:r>
              <a:rPr lang="en-US" dirty="0"/>
              <a:t>(object, name)</a:t>
            </a:r>
            <a:endParaRPr lang="en-IN" dirty="0"/>
          </a:p>
        </p:txBody>
      </p:sp>
      <p:sp>
        <p:nvSpPr>
          <p:cNvPr id="3" name="Content Placeholder 2">
            <a:extLst>
              <a:ext uri="{FF2B5EF4-FFF2-40B4-BE49-F238E27FC236}">
                <a16:creationId xmlns:a16="http://schemas.microsoft.com/office/drawing/2014/main" id="{210C3E1C-1FC7-446E-9F59-653E1B547E73}"/>
              </a:ext>
            </a:extLst>
          </p:cNvPr>
          <p:cNvSpPr>
            <a:spLocks noGrp="1"/>
          </p:cNvSpPr>
          <p:nvPr>
            <p:ph idx="1"/>
          </p:nvPr>
        </p:nvSpPr>
        <p:spPr>
          <a:xfrm>
            <a:off x="457200" y="1047750"/>
            <a:ext cx="8229600" cy="3546873"/>
          </a:xfrm>
        </p:spPr>
        <p:txBody>
          <a:bodyPr>
            <a:normAutofit/>
          </a:bodyPr>
          <a:lstStyle/>
          <a:p>
            <a:pPr marL="0" indent="0">
              <a:buNone/>
            </a:pPr>
            <a:r>
              <a:rPr lang="en-US" sz="2800" dirty="0"/>
              <a:t>The arguments are an object and a string. The result is True if the string is the name of one of the object’s attributes, False if not. (This is implemented by calling </a:t>
            </a:r>
            <a:r>
              <a:rPr lang="en-US" sz="2800" dirty="0" err="1"/>
              <a:t>getattr</a:t>
            </a:r>
            <a:r>
              <a:rPr lang="en-US" sz="2800" dirty="0"/>
              <a:t>(object, name) and seeing whether it raises an </a:t>
            </a:r>
            <a:r>
              <a:rPr lang="en-US" sz="2800" dirty="0" err="1"/>
              <a:t>AttributeError</a:t>
            </a:r>
            <a:r>
              <a:rPr lang="en-US" sz="2800" dirty="0"/>
              <a:t> or not.)</a:t>
            </a:r>
          </a:p>
          <a:p>
            <a:pPr marL="0" indent="0">
              <a:buNone/>
            </a:pPr>
            <a:endParaRPr lang="en-IN" dirty="0"/>
          </a:p>
        </p:txBody>
      </p:sp>
    </p:spTree>
    <p:extLst>
      <p:ext uri="{BB962C8B-B14F-4D97-AF65-F5344CB8AC3E}">
        <p14:creationId xmlns:p14="http://schemas.microsoft.com/office/powerpoint/2010/main" val="38618362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A8F37-257B-4D09-89E0-5464E6665112}"/>
              </a:ext>
            </a:extLst>
          </p:cNvPr>
          <p:cNvSpPr>
            <a:spLocks noGrp="1"/>
          </p:cNvSpPr>
          <p:nvPr>
            <p:ph type="title"/>
          </p:nvPr>
        </p:nvSpPr>
        <p:spPr>
          <a:xfrm>
            <a:off x="457200" y="205979"/>
            <a:ext cx="8229600" cy="536971"/>
          </a:xfrm>
        </p:spPr>
        <p:txBody>
          <a:bodyPr>
            <a:normAutofit fontScale="90000"/>
          </a:bodyPr>
          <a:lstStyle/>
          <a:p>
            <a:r>
              <a:rPr lang="en-US" dirty="0"/>
              <a:t>hash(object)</a:t>
            </a:r>
            <a:endParaRPr lang="en-IN" dirty="0"/>
          </a:p>
        </p:txBody>
      </p:sp>
      <p:sp>
        <p:nvSpPr>
          <p:cNvPr id="3" name="Content Placeholder 2">
            <a:extLst>
              <a:ext uri="{FF2B5EF4-FFF2-40B4-BE49-F238E27FC236}">
                <a16:creationId xmlns:a16="http://schemas.microsoft.com/office/drawing/2014/main" id="{329C4A9D-D282-4DC0-8087-C11A2DF120ED}"/>
              </a:ext>
            </a:extLst>
          </p:cNvPr>
          <p:cNvSpPr>
            <a:spLocks noGrp="1"/>
          </p:cNvSpPr>
          <p:nvPr>
            <p:ph idx="1"/>
          </p:nvPr>
        </p:nvSpPr>
        <p:spPr/>
        <p:txBody>
          <a:bodyPr>
            <a:normAutofit fontScale="77500" lnSpcReduction="20000"/>
          </a:bodyPr>
          <a:lstStyle/>
          <a:p>
            <a:pPr marL="0" indent="0">
              <a:buNone/>
            </a:pPr>
            <a:r>
              <a:rPr lang="en-US" dirty="0"/>
              <a:t>Return the hash value of the object (if it has one). Hash values are integers. They are used to quickly compare dictionary keys during a dictionary lookup. Numeric values that compare equal have the same hash value (even if they are of different types, as is the case for 1 and 1.0).</a:t>
            </a:r>
          </a:p>
          <a:p>
            <a:pPr marL="0" indent="0">
              <a:buNone/>
            </a:pPr>
            <a:endParaRPr lang="en-US" dirty="0"/>
          </a:p>
          <a:p>
            <a:pPr marL="0" indent="0">
              <a:buNone/>
            </a:pPr>
            <a:r>
              <a:rPr lang="en-US" dirty="0"/>
              <a:t>Note For objects with custom __hash__() methods, note that hash() truncates the return value based on the bit width of the host machine. See __hash__() for details.</a:t>
            </a:r>
          </a:p>
        </p:txBody>
      </p:sp>
    </p:spTree>
    <p:extLst>
      <p:ext uri="{BB962C8B-B14F-4D97-AF65-F5344CB8AC3E}">
        <p14:creationId xmlns:p14="http://schemas.microsoft.com/office/powerpoint/2010/main" val="33274789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DBEB7-EA55-47C0-8FCB-5C48FA4AA335}"/>
              </a:ext>
            </a:extLst>
          </p:cNvPr>
          <p:cNvSpPr>
            <a:spLocks noGrp="1"/>
          </p:cNvSpPr>
          <p:nvPr>
            <p:ph type="title"/>
          </p:nvPr>
        </p:nvSpPr>
        <p:spPr>
          <a:xfrm>
            <a:off x="457200" y="205979"/>
            <a:ext cx="8229600" cy="613171"/>
          </a:xfrm>
        </p:spPr>
        <p:txBody>
          <a:bodyPr>
            <a:normAutofit fontScale="90000"/>
          </a:bodyPr>
          <a:lstStyle/>
          <a:p>
            <a:r>
              <a:rPr lang="en-US" dirty="0"/>
              <a:t>help([object])</a:t>
            </a:r>
            <a:endParaRPr lang="en-IN" dirty="0"/>
          </a:p>
        </p:txBody>
      </p:sp>
      <p:sp>
        <p:nvSpPr>
          <p:cNvPr id="3" name="Content Placeholder 2">
            <a:extLst>
              <a:ext uri="{FF2B5EF4-FFF2-40B4-BE49-F238E27FC236}">
                <a16:creationId xmlns:a16="http://schemas.microsoft.com/office/drawing/2014/main" id="{C82D830E-45AC-4915-8E61-AB379289FBF0}"/>
              </a:ext>
            </a:extLst>
          </p:cNvPr>
          <p:cNvSpPr>
            <a:spLocks noGrp="1"/>
          </p:cNvSpPr>
          <p:nvPr>
            <p:ph idx="1"/>
          </p:nvPr>
        </p:nvSpPr>
        <p:spPr>
          <a:xfrm>
            <a:off x="457200" y="971550"/>
            <a:ext cx="8229600" cy="3623073"/>
          </a:xfrm>
        </p:spPr>
        <p:txBody>
          <a:bodyPr>
            <a:normAutofit fontScale="47500" lnSpcReduction="20000"/>
          </a:bodyPr>
          <a:lstStyle/>
          <a:p>
            <a:pPr marL="0" indent="0">
              <a:buNone/>
            </a:pPr>
            <a:r>
              <a:rPr lang="en-US" dirty="0"/>
              <a:t>Invoke the built-in help system. (This function is intended for interactive use.) If no argument is given, the interactive help system starts on the interpreter console. If the argument is a string, then the string is looked up as the name of a module, function, class, method, keyword, or documentation topic, and a help page is printed on the console. If the argument is any other kind of object, a help page on the object is generated.</a:t>
            </a:r>
          </a:p>
          <a:p>
            <a:pPr marL="0" indent="0">
              <a:buNone/>
            </a:pPr>
            <a:endParaRPr lang="en-US" dirty="0"/>
          </a:p>
          <a:p>
            <a:pPr marL="0" indent="0">
              <a:buNone/>
            </a:pPr>
            <a:r>
              <a:rPr lang="en-US" dirty="0"/>
              <a:t>Note that if a slash(/) appears in the parameter list of a function when invoking help(), it means that the parameters prior to the slash are positional-only. For more info, see the FAQ entry on positional-only parameters.</a:t>
            </a:r>
          </a:p>
          <a:p>
            <a:pPr marL="0" indent="0">
              <a:buNone/>
            </a:pPr>
            <a:endParaRPr lang="en-US" dirty="0"/>
          </a:p>
          <a:p>
            <a:pPr marL="0" indent="0">
              <a:buNone/>
            </a:pPr>
            <a:r>
              <a:rPr lang="en-US" dirty="0"/>
              <a:t>This function is added to the built-in namespace by the site module.</a:t>
            </a:r>
          </a:p>
          <a:p>
            <a:pPr marL="0" indent="0">
              <a:buNone/>
            </a:pPr>
            <a:endParaRPr lang="en-US" dirty="0"/>
          </a:p>
          <a:p>
            <a:pPr marL="0" indent="0">
              <a:buNone/>
            </a:pPr>
            <a:r>
              <a:rPr lang="en-US" dirty="0"/>
              <a:t>Changed in version 3.4: Changes to </a:t>
            </a:r>
            <a:r>
              <a:rPr lang="en-US" dirty="0" err="1"/>
              <a:t>pydoc</a:t>
            </a:r>
            <a:r>
              <a:rPr lang="en-US" dirty="0"/>
              <a:t> and inspect mean that the reported signatures for </a:t>
            </a:r>
            <a:r>
              <a:rPr lang="en-US" dirty="0" err="1"/>
              <a:t>callables</a:t>
            </a:r>
            <a:r>
              <a:rPr lang="en-US" dirty="0"/>
              <a:t> are now more comprehensive and consistent.</a:t>
            </a:r>
          </a:p>
          <a:p>
            <a:pPr marL="0" indent="0">
              <a:buNone/>
            </a:pPr>
            <a:endParaRPr lang="en-IN" dirty="0"/>
          </a:p>
        </p:txBody>
      </p:sp>
    </p:spTree>
    <p:extLst>
      <p:ext uri="{BB962C8B-B14F-4D97-AF65-F5344CB8AC3E}">
        <p14:creationId xmlns:p14="http://schemas.microsoft.com/office/powerpoint/2010/main" val="10119822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A7AE3-18A1-46D0-AE00-87DB5F97A2D8}"/>
              </a:ext>
            </a:extLst>
          </p:cNvPr>
          <p:cNvSpPr>
            <a:spLocks noGrp="1"/>
          </p:cNvSpPr>
          <p:nvPr>
            <p:ph type="title"/>
          </p:nvPr>
        </p:nvSpPr>
        <p:spPr>
          <a:xfrm>
            <a:off x="457200" y="205979"/>
            <a:ext cx="8229600" cy="460771"/>
          </a:xfrm>
        </p:spPr>
        <p:txBody>
          <a:bodyPr>
            <a:normAutofit fontScale="90000"/>
          </a:bodyPr>
          <a:lstStyle/>
          <a:p>
            <a:r>
              <a:rPr lang="en-US" dirty="0"/>
              <a:t>hex(x)</a:t>
            </a:r>
            <a:endParaRPr lang="en-IN" dirty="0"/>
          </a:p>
        </p:txBody>
      </p:sp>
      <p:sp>
        <p:nvSpPr>
          <p:cNvPr id="3" name="Content Placeholder 2">
            <a:extLst>
              <a:ext uri="{FF2B5EF4-FFF2-40B4-BE49-F238E27FC236}">
                <a16:creationId xmlns:a16="http://schemas.microsoft.com/office/drawing/2014/main" id="{B42F7A0B-4AEA-4854-9FDA-ADD890CAA3D2}"/>
              </a:ext>
            </a:extLst>
          </p:cNvPr>
          <p:cNvSpPr>
            <a:spLocks noGrp="1"/>
          </p:cNvSpPr>
          <p:nvPr>
            <p:ph idx="1"/>
          </p:nvPr>
        </p:nvSpPr>
        <p:spPr>
          <a:xfrm>
            <a:off x="457200" y="819150"/>
            <a:ext cx="8229600" cy="3775473"/>
          </a:xfrm>
        </p:spPr>
        <p:txBody>
          <a:bodyPr>
            <a:normAutofit fontScale="32500" lnSpcReduction="20000"/>
          </a:bodyPr>
          <a:lstStyle/>
          <a:p>
            <a:pPr marL="0" indent="0">
              <a:buNone/>
            </a:pPr>
            <a:r>
              <a:rPr lang="en-US" dirty="0"/>
              <a:t>Convert an integer number to a lowercase hexadecimal string prefixed with “0x”. If x is not a Python int object, it has to define an __index__() method that returns an integer. Some examples:</a:t>
            </a:r>
          </a:p>
          <a:p>
            <a:pPr marL="0" indent="0">
              <a:buNone/>
            </a:pPr>
            <a:endParaRPr lang="en-US" dirty="0"/>
          </a:p>
          <a:p>
            <a:pPr marL="0" indent="0">
              <a:buNone/>
            </a:pPr>
            <a:r>
              <a:rPr lang="en-US" dirty="0"/>
              <a:t>&gt;&gt;&gt;</a:t>
            </a:r>
          </a:p>
          <a:p>
            <a:pPr marL="0" indent="0">
              <a:buNone/>
            </a:pPr>
            <a:r>
              <a:rPr lang="en-US" dirty="0"/>
              <a:t>hex(255)</a:t>
            </a:r>
          </a:p>
          <a:p>
            <a:pPr marL="0" indent="0">
              <a:buNone/>
            </a:pPr>
            <a:r>
              <a:rPr lang="en-US" dirty="0"/>
              <a:t>'0xff'</a:t>
            </a:r>
          </a:p>
          <a:p>
            <a:pPr marL="0" indent="0">
              <a:buNone/>
            </a:pPr>
            <a:r>
              <a:rPr lang="en-US" dirty="0"/>
              <a:t>hex(-42)</a:t>
            </a:r>
          </a:p>
          <a:p>
            <a:pPr marL="0" indent="0">
              <a:buNone/>
            </a:pPr>
            <a:r>
              <a:rPr lang="en-US" dirty="0"/>
              <a:t>'-0x2a'</a:t>
            </a:r>
          </a:p>
          <a:p>
            <a:pPr marL="0" indent="0">
              <a:buNone/>
            </a:pPr>
            <a:r>
              <a:rPr lang="en-US" dirty="0"/>
              <a:t>If you want to convert an integer number to an uppercase or lower hexadecimal string with prefix or not, you can use either of the following ways:</a:t>
            </a:r>
          </a:p>
          <a:p>
            <a:pPr marL="0" indent="0">
              <a:buNone/>
            </a:pPr>
            <a:endParaRPr lang="en-US" dirty="0"/>
          </a:p>
          <a:p>
            <a:pPr marL="0" indent="0">
              <a:buNone/>
            </a:pPr>
            <a:r>
              <a:rPr lang="en-US" dirty="0"/>
              <a:t>&gt;&gt;&gt;</a:t>
            </a:r>
          </a:p>
          <a:p>
            <a:pPr marL="0" indent="0">
              <a:buNone/>
            </a:pPr>
            <a:r>
              <a:rPr lang="en-US" dirty="0"/>
              <a:t>'%#x' % 255, '%x' % 255, '%X' % 255</a:t>
            </a:r>
          </a:p>
          <a:p>
            <a:pPr marL="0" indent="0">
              <a:buNone/>
            </a:pPr>
            <a:r>
              <a:rPr lang="en-US" dirty="0"/>
              <a:t>('0xff', 'ff', 'FF')</a:t>
            </a:r>
          </a:p>
          <a:p>
            <a:pPr marL="0" indent="0">
              <a:buNone/>
            </a:pPr>
            <a:r>
              <a:rPr lang="en-US" dirty="0"/>
              <a:t>format(255, '#x'), format(255, 'x'), format(255, 'X')</a:t>
            </a:r>
          </a:p>
          <a:p>
            <a:pPr marL="0" indent="0">
              <a:buNone/>
            </a:pPr>
            <a:r>
              <a:rPr lang="en-US" dirty="0"/>
              <a:t>('0xff', 'ff', 'FF')</a:t>
            </a:r>
          </a:p>
          <a:p>
            <a:pPr marL="0" indent="0">
              <a:buNone/>
            </a:pPr>
            <a:r>
              <a:rPr lang="en-US" dirty="0"/>
              <a:t>f'{255:#x}', f'{255:x}', f'{255:X}'</a:t>
            </a:r>
          </a:p>
          <a:p>
            <a:pPr marL="0" indent="0">
              <a:buNone/>
            </a:pPr>
            <a:r>
              <a:rPr lang="en-US" dirty="0"/>
              <a:t>('0xff', 'ff', 'FF')</a:t>
            </a:r>
          </a:p>
          <a:p>
            <a:pPr marL="0" indent="0">
              <a:buNone/>
            </a:pPr>
            <a:r>
              <a:rPr lang="en-US" dirty="0"/>
              <a:t>See also format() for more information.</a:t>
            </a:r>
          </a:p>
          <a:p>
            <a:pPr marL="0" indent="0">
              <a:buNone/>
            </a:pPr>
            <a:endParaRPr lang="en-US" dirty="0"/>
          </a:p>
          <a:p>
            <a:pPr marL="0" indent="0">
              <a:buNone/>
            </a:pPr>
            <a:r>
              <a:rPr lang="en-US" dirty="0"/>
              <a:t>See also int() for converting a hexadecimal string to an integer using a base of 16.</a:t>
            </a:r>
          </a:p>
          <a:p>
            <a:pPr marL="0" indent="0">
              <a:buNone/>
            </a:pPr>
            <a:endParaRPr lang="en-US" dirty="0"/>
          </a:p>
          <a:p>
            <a:pPr marL="0" indent="0">
              <a:buNone/>
            </a:pPr>
            <a:r>
              <a:rPr lang="en-US" dirty="0"/>
              <a:t>Note To obtain a hexadecimal string representation for a float, use the </a:t>
            </a:r>
            <a:r>
              <a:rPr lang="en-US" dirty="0" err="1"/>
              <a:t>float.hex</a:t>
            </a:r>
            <a:r>
              <a:rPr lang="en-US" dirty="0"/>
              <a:t>() method.</a:t>
            </a:r>
            <a:endParaRPr lang="en-IN" dirty="0"/>
          </a:p>
        </p:txBody>
      </p:sp>
    </p:spTree>
    <p:extLst>
      <p:ext uri="{BB962C8B-B14F-4D97-AF65-F5344CB8AC3E}">
        <p14:creationId xmlns:p14="http://schemas.microsoft.com/office/powerpoint/2010/main" val="10467973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27E40-6C99-460B-B203-E05DB216925D}"/>
              </a:ext>
            </a:extLst>
          </p:cNvPr>
          <p:cNvSpPr>
            <a:spLocks noGrp="1"/>
          </p:cNvSpPr>
          <p:nvPr>
            <p:ph type="title"/>
          </p:nvPr>
        </p:nvSpPr>
        <p:spPr>
          <a:xfrm>
            <a:off x="457200" y="205979"/>
            <a:ext cx="8229600" cy="536971"/>
          </a:xfrm>
        </p:spPr>
        <p:txBody>
          <a:bodyPr>
            <a:normAutofit fontScale="90000"/>
          </a:bodyPr>
          <a:lstStyle/>
          <a:p>
            <a:r>
              <a:rPr lang="en-US" dirty="0"/>
              <a:t>id(object)</a:t>
            </a:r>
            <a:endParaRPr lang="en-IN" dirty="0"/>
          </a:p>
        </p:txBody>
      </p:sp>
      <p:sp>
        <p:nvSpPr>
          <p:cNvPr id="3" name="Content Placeholder 2">
            <a:extLst>
              <a:ext uri="{FF2B5EF4-FFF2-40B4-BE49-F238E27FC236}">
                <a16:creationId xmlns:a16="http://schemas.microsoft.com/office/drawing/2014/main" id="{5EF3C5EC-489A-4A12-9A03-53B017B5B15A}"/>
              </a:ext>
            </a:extLst>
          </p:cNvPr>
          <p:cNvSpPr>
            <a:spLocks noGrp="1"/>
          </p:cNvSpPr>
          <p:nvPr>
            <p:ph idx="1"/>
          </p:nvPr>
        </p:nvSpPr>
        <p:spPr>
          <a:xfrm>
            <a:off x="457200" y="895350"/>
            <a:ext cx="8229600" cy="3886200"/>
          </a:xfrm>
        </p:spPr>
        <p:txBody>
          <a:bodyPr>
            <a:normAutofit/>
          </a:bodyPr>
          <a:lstStyle/>
          <a:p>
            <a:pPr marL="0" indent="0">
              <a:buNone/>
            </a:pPr>
            <a:r>
              <a:rPr lang="en-US" sz="2000" dirty="0"/>
              <a:t>Return the “identity” of an object. This is an integer which is guaranteed to be unique and constant for this object during its lifetime. Two objects with non-overlapping lifetimes may have the same id() value.</a:t>
            </a:r>
          </a:p>
          <a:p>
            <a:pPr marL="0" indent="0">
              <a:buNone/>
            </a:pPr>
            <a:endParaRPr lang="en-US" sz="2000" dirty="0"/>
          </a:p>
          <a:p>
            <a:pPr marL="0" indent="0">
              <a:buNone/>
            </a:pPr>
            <a:r>
              <a:rPr lang="en-US" sz="2000" dirty="0" err="1"/>
              <a:t>CPython</a:t>
            </a:r>
            <a:r>
              <a:rPr lang="en-US" sz="2000" dirty="0"/>
              <a:t> implementation detail: This is the address of the object in memory.</a:t>
            </a:r>
          </a:p>
          <a:p>
            <a:pPr marL="0" indent="0">
              <a:buNone/>
            </a:pPr>
            <a:endParaRPr lang="en-US" sz="2000" dirty="0"/>
          </a:p>
          <a:p>
            <a:pPr marL="0" indent="0">
              <a:buNone/>
            </a:pPr>
            <a:r>
              <a:rPr lang="en-US" sz="2000" dirty="0"/>
              <a:t>Raises an auditing event builtins.id with argument id.</a:t>
            </a:r>
            <a:endParaRPr lang="en-IN" sz="2000" dirty="0"/>
          </a:p>
        </p:txBody>
      </p:sp>
    </p:spTree>
    <p:extLst>
      <p:ext uri="{BB962C8B-B14F-4D97-AF65-F5344CB8AC3E}">
        <p14:creationId xmlns:p14="http://schemas.microsoft.com/office/powerpoint/2010/main" val="12927581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24BC5-8DB6-4A8E-948C-876A4117F62F}"/>
              </a:ext>
            </a:extLst>
          </p:cNvPr>
          <p:cNvSpPr>
            <a:spLocks noGrp="1"/>
          </p:cNvSpPr>
          <p:nvPr>
            <p:ph type="title"/>
          </p:nvPr>
        </p:nvSpPr>
        <p:spPr>
          <a:xfrm>
            <a:off x="457200" y="205979"/>
            <a:ext cx="8229600" cy="536971"/>
          </a:xfrm>
        </p:spPr>
        <p:txBody>
          <a:bodyPr>
            <a:normAutofit fontScale="90000"/>
          </a:bodyPr>
          <a:lstStyle/>
          <a:p>
            <a:r>
              <a:rPr lang="en-US" dirty="0"/>
              <a:t>input([prompt])</a:t>
            </a:r>
            <a:endParaRPr lang="en-IN" dirty="0"/>
          </a:p>
        </p:txBody>
      </p:sp>
      <p:sp>
        <p:nvSpPr>
          <p:cNvPr id="3" name="Content Placeholder 2">
            <a:extLst>
              <a:ext uri="{FF2B5EF4-FFF2-40B4-BE49-F238E27FC236}">
                <a16:creationId xmlns:a16="http://schemas.microsoft.com/office/drawing/2014/main" id="{43463DD2-5AD1-41B5-A565-27C32E9436A9}"/>
              </a:ext>
            </a:extLst>
          </p:cNvPr>
          <p:cNvSpPr>
            <a:spLocks noGrp="1"/>
          </p:cNvSpPr>
          <p:nvPr>
            <p:ph idx="1"/>
          </p:nvPr>
        </p:nvSpPr>
        <p:spPr/>
        <p:txBody>
          <a:bodyPr>
            <a:normAutofit fontScale="47500" lnSpcReduction="20000"/>
          </a:bodyPr>
          <a:lstStyle/>
          <a:p>
            <a:pPr marL="0" indent="0">
              <a:buNone/>
            </a:pPr>
            <a:r>
              <a:rPr lang="en-US" dirty="0"/>
              <a:t>If the prompt argument is present, it is written to standard output without a trailing newline. The function then reads a line from input, converts it to a string (stripping a trailing newline), and returns that. When EOF is read, </a:t>
            </a:r>
            <a:r>
              <a:rPr lang="en-US" dirty="0" err="1"/>
              <a:t>EOFError</a:t>
            </a:r>
            <a:r>
              <a:rPr lang="en-US" dirty="0"/>
              <a:t> is raised. Example:</a:t>
            </a:r>
          </a:p>
          <a:p>
            <a:pPr marL="0" indent="0">
              <a:buNone/>
            </a:pPr>
            <a:endParaRPr lang="en-US" dirty="0"/>
          </a:p>
          <a:p>
            <a:pPr marL="0" indent="0">
              <a:buNone/>
            </a:pPr>
            <a:r>
              <a:rPr lang="en-US" dirty="0"/>
              <a:t>&gt;&gt;&gt;</a:t>
            </a:r>
          </a:p>
          <a:p>
            <a:pPr marL="0" indent="0">
              <a:buNone/>
            </a:pPr>
            <a:r>
              <a:rPr lang="en-US" dirty="0"/>
              <a:t>&gt;&gt;&gt; s = input('--&gt; ')  </a:t>
            </a:r>
          </a:p>
          <a:p>
            <a:pPr marL="0" indent="0">
              <a:buNone/>
            </a:pPr>
            <a:r>
              <a:rPr lang="en-US" dirty="0"/>
              <a:t>--&gt; Monty Python's Flying Circus</a:t>
            </a:r>
          </a:p>
          <a:p>
            <a:pPr marL="0" indent="0">
              <a:buNone/>
            </a:pPr>
            <a:r>
              <a:rPr lang="en-US" dirty="0"/>
              <a:t>&gt;&gt;&gt; s  </a:t>
            </a:r>
          </a:p>
          <a:p>
            <a:pPr marL="0" indent="0">
              <a:buNone/>
            </a:pPr>
            <a:r>
              <a:rPr lang="en-US" dirty="0"/>
              <a:t>"Monty Python's Flying Circus"</a:t>
            </a:r>
          </a:p>
          <a:p>
            <a:pPr marL="0" indent="0">
              <a:buNone/>
            </a:pPr>
            <a:r>
              <a:rPr lang="en-US" dirty="0"/>
              <a:t>If the </a:t>
            </a:r>
            <a:r>
              <a:rPr lang="en-US" dirty="0" err="1"/>
              <a:t>readline</a:t>
            </a:r>
            <a:r>
              <a:rPr lang="en-US" dirty="0"/>
              <a:t> module was loaded, then input() will use it to provide elaborate line editing and history features.</a:t>
            </a:r>
          </a:p>
          <a:p>
            <a:pPr marL="0" indent="0">
              <a:buNone/>
            </a:pPr>
            <a:endParaRPr lang="en-US" dirty="0"/>
          </a:p>
          <a:p>
            <a:pPr marL="0" indent="0">
              <a:buNone/>
            </a:pPr>
            <a:r>
              <a:rPr lang="en-US" dirty="0"/>
              <a:t>Raises an auditing event </a:t>
            </a:r>
            <a:r>
              <a:rPr lang="en-US" dirty="0" err="1"/>
              <a:t>builtins.input</a:t>
            </a:r>
            <a:r>
              <a:rPr lang="en-US" dirty="0"/>
              <a:t> with argument prompt before reading input</a:t>
            </a:r>
          </a:p>
          <a:p>
            <a:pPr marL="0" indent="0">
              <a:buNone/>
            </a:pPr>
            <a:endParaRPr lang="en-US" dirty="0"/>
          </a:p>
          <a:p>
            <a:pPr marL="0" indent="0">
              <a:buNone/>
            </a:pPr>
            <a:r>
              <a:rPr lang="en-US" dirty="0"/>
              <a:t>Raises an auditing event </a:t>
            </a:r>
            <a:r>
              <a:rPr lang="en-US" dirty="0" err="1"/>
              <a:t>builtins.input</a:t>
            </a:r>
            <a:r>
              <a:rPr lang="en-US" dirty="0"/>
              <a:t>/result with the result after successfully reading input.</a:t>
            </a:r>
            <a:endParaRPr lang="en-IN" dirty="0"/>
          </a:p>
        </p:txBody>
      </p:sp>
    </p:spTree>
    <p:extLst>
      <p:ext uri="{BB962C8B-B14F-4D97-AF65-F5344CB8AC3E}">
        <p14:creationId xmlns:p14="http://schemas.microsoft.com/office/powerpoint/2010/main" val="1791130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DBA5B-C9EA-4360-BFB6-FD357F3EA00E}"/>
              </a:ext>
            </a:extLst>
          </p:cNvPr>
          <p:cNvSpPr>
            <a:spLocks noGrp="1"/>
          </p:cNvSpPr>
          <p:nvPr>
            <p:ph type="title"/>
          </p:nvPr>
        </p:nvSpPr>
        <p:spPr>
          <a:xfrm>
            <a:off x="457200" y="205979"/>
            <a:ext cx="8229600" cy="384571"/>
          </a:xfrm>
        </p:spPr>
        <p:txBody>
          <a:bodyPr>
            <a:normAutofit fontScale="90000"/>
          </a:bodyPr>
          <a:lstStyle/>
          <a:p>
            <a:r>
              <a:rPr lang="en-US" dirty="0"/>
              <a:t>class int([x])</a:t>
            </a:r>
            <a:endParaRPr lang="en-IN" dirty="0"/>
          </a:p>
        </p:txBody>
      </p:sp>
      <p:sp>
        <p:nvSpPr>
          <p:cNvPr id="3" name="Content Placeholder 2">
            <a:extLst>
              <a:ext uri="{FF2B5EF4-FFF2-40B4-BE49-F238E27FC236}">
                <a16:creationId xmlns:a16="http://schemas.microsoft.com/office/drawing/2014/main" id="{F4F52CE8-5D6F-4E0A-9CF2-3024684C68C7}"/>
              </a:ext>
            </a:extLst>
          </p:cNvPr>
          <p:cNvSpPr>
            <a:spLocks noGrp="1"/>
          </p:cNvSpPr>
          <p:nvPr>
            <p:ph idx="1"/>
          </p:nvPr>
        </p:nvSpPr>
        <p:spPr>
          <a:xfrm>
            <a:off x="457200" y="895350"/>
            <a:ext cx="8229600" cy="4042171"/>
          </a:xfrm>
        </p:spPr>
        <p:txBody>
          <a:bodyPr>
            <a:normAutofit fontScale="32500" lnSpcReduction="20000"/>
          </a:bodyPr>
          <a:lstStyle/>
          <a:p>
            <a:pPr marL="0" indent="0">
              <a:buNone/>
            </a:pPr>
            <a:r>
              <a:rPr lang="en-US" sz="3700" dirty="0"/>
              <a:t>class int(x, base=10)</a:t>
            </a:r>
          </a:p>
          <a:p>
            <a:pPr marL="0" indent="0">
              <a:buNone/>
            </a:pPr>
            <a:r>
              <a:rPr lang="en-US" sz="3700" dirty="0"/>
              <a:t>Return an integer object constructed from a number or string x, or return 0 if no arguments are given. If x defines __int__(), int(x) returns </a:t>
            </a:r>
            <a:r>
              <a:rPr lang="en-US" sz="3700" dirty="0" err="1"/>
              <a:t>x.__int</a:t>
            </a:r>
            <a:r>
              <a:rPr lang="en-US" sz="3700" dirty="0"/>
              <a:t>__(). If x defines __index__(), it returns </a:t>
            </a:r>
            <a:r>
              <a:rPr lang="en-US" sz="3700" dirty="0" err="1"/>
              <a:t>x.__index</a:t>
            </a:r>
            <a:r>
              <a:rPr lang="en-US" sz="3700" dirty="0"/>
              <a:t>__(). If x defines __</a:t>
            </a:r>
            <a:r>
              <a:rPr lang="en-US" sz="3700" dirty="0" err="1"/>
              <a:t>trunc</a:t>
            </a:r>
            <a:r>
              <a:rPr lang="en-US" sz="3700" dirty="0"/>
              <a:t>__(), it returns x.__</a:t>
            </a:r>
            <a:r>
              <a:rPr lang="en-US" sz="3700" dirty="0" err="1"/>
              <a:t>trunc</a:t>
            </a:r>
            <a:r>
              <a:rPr lang="en-US" sz="3700" dirty="0"/>
              <a:t>__(). For floating point numbers, this truncates towards zero.</a:t>
            </a:r>
          </a:p>
          <a:p>
            <a:pPr marL="0" indent="0">
              <a:buNone/>
            </a:pPr>
            <a:endParaRPr lang="en-US" sz="3700" dirty="0"/>
          </a:p>
          <a:p>
            <a:pPr marL="0" indent="0">
              <a:buNone/>
            </a:pPr>
            <a:r>
              <a:rPr lang="en-US" sz="3700" dirty="0"/>
              <a:t>If x is not a number or if base is given, then x must be a string, bytes, or </a:t>
            </a:r>
            <a:r>
              <a:rPr lang="en-US" sz="3700" dirty="0" err="1"/>
              <a:t>bytearray</a:t>
            </a:r>
            <a:r>
              <a:rPr lang="en-US" sz="3700" dirty="0"/>
              <a:t> instance representing an integer literal in radix base. Optionally, the literal can be preceded by + or - (with no space in between) and surrounded by whitespace. A base-n literal consists of the digits 0 to n-1, with a to z (or A to Z) having values 10 to 35. The default base is 10. The allowed values are 0 and 2–36. Base-2, -8, and -16 literals can be optionally prefixed with 0b/0B, 0o/0O, or 0x/0X, as with integer literals in code. Base 0 means to interpret exactly as a code literal, so that the actual base is 2, 8, 10, or 16, and so that int('010', 0) is not legal, while int('010') is, as well as int('010', 8).</a:t>
            </a:r>
          </a:p>
          <a:p>
            <a:pPr marL="0" indent="0">
              <a:buNone/>
            </a:pPr>
            <a:endParaRPr lang="en-US" sz="3700" dirty="0"/>
          </a:p>
          <a:p>
            <a:pPr marL="0" indent="0">
              <a:buNone/>
            </a:pPr>
            <a:r>
              <a:rPr lang="en-US" sz="3700" dirty="0"/>
              <a:t>The integer type is described in Numeric Types — int, float, complex.</a:t>
            </a:r>
          </a:p>
          <a:p>
            <a:pPr marL="0" indent="0">
              <a:buNone/>
            </a:pPr>
            <a:endParaRPr lang="en-US" sz="3700" dirty="0"/>
          </a:p>
          <a:p>
            <a:pPr marL="0" indent="0">
              <a:buNone/>
            </a:pPr>
            <a:r>
              <a:rPr lang="en-US" sz="3700" dirty="0"/>
              <a:t>Changed in version 3.4: If base is not an instance of int and the base object has a </a:t>
            </a:r>
            <a:r>
              <a:rPr lang="en-US" sz="3700" dirty="0" err="1"/>
              <a:t>base.__index</a:t>
            </a:r>
            <a:r>
              <a:rPr lang="en-US" sz="3700" dirty="0"/>
              <a:t>__ method, that method is called to obtain an integer for the base. Previous versions used </a:t>
            </a:r>
            <a:r>
              <a:rPr lang="en-US" sz="3700" dirty="0" err="1"/>
              <a:t>base.__int</a:t>
            </a:r>
            <a:r>
              <a:rPr lang="en-US" sz="3700" dirty="0"/>
              <a:t>__ instead of </a:t>
            </a:r>
            <a:r>
              <a:rPr lang="en-US" sz="3700" dirty="0" err="1"/>
              <a:t>base.__index</a:t>
            </a:r>
            <a:r>
              <a:rPr lang="en-US" sz="3700" dirty="0"/>
              <a:t>__.</a:t>
            </a:r>
          </a:p>
          <a:p>
            <a:pPr marL="0" indent="0">
              <a:buNone/>
            </a:pPr>
            <a:endParaRPr lang="en-US" sz="3700" dirty="0"/>
          </a:p>
          <a:p>
            <a:pPr marL="0" indent="0">
              <a:buNone/>
            </a:pPr>
            <a:r>
              <a:rPr lang="en-US" sz="3700" dirty="0"/>
              <a:t>Changed in version 3.6: Grouping digits with underscores as in code literals is allowed.</a:t>
            </a:r>
          </a:p>
          <a:p>
            <a:pPr marL="0" indent="0">
              <a:buNone/>
            </a:pPr>
            <a:endParaRPr lang="en-US" sz="3700" dirty="0"/>
          </a:p>
          <a:p>
            <a:pPr marL="0" indent="0">
              <a:buNone/>
            </a:pPr>
            <a:r>
              <a:rPr lang="en-US" sz="3700" dirty="0"/>
              <a:t>Changed in version 3.7: x is now a positional-only parameter.</a:t>
            </a:r>
          </a:p>
          <a:p>
            <a:pPr marL="0" indent="0">
              <a:buNone/>
            </a:pPr>
            <a:endParaRPr lang="en-US" sz="3700" dirty="0"/>
          </a:p>
          <a:p>
            <a:pPr marL="0" indent="0">
              <a:buNone/>
            </a:pPr>
            <a:r>
              <a:rPr lang="en-US" sz="3700" dirty="0"/>
              <a:t>Changed in version 3.8: Falls back to __index__() if __int__() is not defined.</a:t>
            </a:r>
            <a:endParaRPr lang="en-IN" sz="3700" dirty="0"/>
          </a:p>
          <a:p>
            <a:pPr marL="0" indent="0">
              <a:buNone/>
            </a:pPr>
            <a:endParaRPr lang="en-IN" dirty="0"/>
          </a:p>
        </p:txBody>
      </p:sp>
    </p:spTree>
    <p:extLst>
      <p:ext uri="{BB962C8B-B14F-4D97-AF65-F5344CB8AC3E}">
        <p14:creationId xmlns:p14="http://schemas.microsoft.com/office/powerpoint/2010/main" val="37818236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62FF-F8D0-4F83-B866-A6EE304E9431}"/>
              </a:ext>
            </a:extLst>
          </p:cNvPr>
          <p:cNvSpPr>
            <a:spLocks noGrp="1"/>
          </p:cNvSpPr>
          <p:nvPr>
            <p:ph type="title"/>
          </p:nvPr>
        </p:nvSpPr>
        <p:spPr/>
        <p:txBody>
          <a:bodyPr>
            <a:normAutofit/>
          </a:bodyPr>
          <a:lstStyle/>
          <a:p>
            <a:r>
              <a:rPr lang="en-US" dirty="0" err="1"/>
              <a:t>isinstance</a:t>
            </a:r>
            <a:r>
              <a:rPr lang="en-US" dirty="0"/>
              <a:t>(object, </a:t>
            </a:r>
            <a:r>
              <a:rPr lang="en-US" dirty="0" err="1"/>
              <a:t>classinfo</a:t>
            </a:r>
            <a:r>
              <a:rPr lang="en-US" dirty="0"/>
              <a:t>)</a:t>
            </a:r>
            <a:endParaRPr lang="en-IN" dirty="0"/>
          </a:p>
        </p:txBody>
      </p:sp>
      <p:sp>
        <p:nvSpPr>
          <p:cNvPr id="3" name="Content Placeholder 2">
            <a:extLst>
              <a:ext uri="{FF2B5EF4-FFF2-40B4-BE49-F238E27FC236}">
                <a16:creationId xmlns:a16="http://schemas.microsoft.com/office/drawing/2014/main" id="{401D8512-7380-4CA1-A821-8D1A691C4D65}"/>
              </a:ext>
            </a:extLst>
          </p:cNvPr>
          <p:cNvSpPr>
            <a:spLocks noGrp="1"/>
          </p:cNvSpPr>
          <p:nvPr>
            <p:ph idx="1"/>
          </p:nvPr>
        </p:nvSpPr>
        <p:spPr/>
        <p:txBody>
          <a:bodyPr>
            <a:normAutofit fontScale="77500" lnSpcReduction="20000"/>
          </a:bodyPr>
          <a:lstStyle/>
          <a:p>
            <a:pPr marL="0" indent="0">
              <a:buNone/>
            </a:pPr>
            <a:r>
              <a:rPr lang="en-US" dirty="0"/>
              <a:t>Return True if the object argument is an instance of the </a:t>
            </a:r>
            <a:r>
              <a:rPr lang="en-US" dirty="0" err="1"/>
              <a:t>classinfo</a:t>
            </a:r>
            <a:r>
              <a:rPr lang="en-US" dirty="0"/>
              <a:t> argument, or of a (direct, indirect, or virtual) subclass thereof. If object is not an object of the given type, the function always returns False. If </a:t>
            </a:r>
            <a:r>
              <a:rPr lang="en-US" dirty="0" err="1"/>
              <a:t>classinfo</a:t>
            </a:r>
            <a:r>
              <a:rPr lang="en-US" dirty="0"/>
              <a:t> is a tuple of type objects (or recursively, other such tuples) or a Union Type of multiple types, return True if object is an instance of any of the types. If </a:t>
            </a:r>
            <a:r>
              <a:rPr lang="en-US" dirty="0" err="1"/>
              <a:t>classinfo</a:t>
            </a:r>
            <a:r>
              <a:rPr lang="en-US" dirty="0"/>
              <a:t> is not a type or tuple of types and such tuples, a </a:t>
            </a:r>
            <a:r>
              <a:rPr lang="en-US" dirty="0" err="1"/>
              <a:t>TypeError</a:t>
            </a:r>
            <a:r>
              <a:rPr lang="en-US" dirty="0"/>
              <a:t> exception is raised.</a:t>
            </a:r>
          </a:p>
          <a:p>
            <a:pPr marL="0" indent="0">
              <a:buNone/>
            </a:pPr>
            <a:endParaRPr lang="en-US" dirty="0"/>
          </a:p>
          <a:p>
            <a:pPr marL="0" indent="0">
              <a:buNone/>
            </a:pPr>
            <a:r>
              <a:rPr lang="en-US" dirty="0"/>
              <a:t>Changed in version 3.10: </a:t>
            </a:r>
            <a:r>
              <a:rPr lang="en-US" dirty="0" err="1"/>
              <a:t>classinfo</a:t>
            </a:r>
            <a:r>
              <a:rPr lang="en-US" dirty="0"/>
              <a:t> can be a Union Type.</a:t>
            </a:r>
            <a:endParaRPr lang="en-IN" dirty="0"/>
          </a:p>
        </p:txBody>
      </p:sp>
    </p:spTree>
    <p:extLst>
      <p:ext uri="{BB962C8B-B14F-4D97-AF65-F5344CB8AC3E}">
        <p14:creationId xmlns:p14="http://schemas.microsoft.com/office/powerpoint/2010/main" val="24300159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1B306-1ECD-40EC-819A-A0FA32F10BC3}"/>
              </a:ext>
            </a:extLst>
          </p:cNvPr>
          <p:cNvSpPr>
            <a:spLocks noGrp="1"/>
          </p:cNvSpPr>
          <p:nvPr>
            <p:ph type="title"/>
          </p:nvPr>
        </p:nvSpPr>
        <p:spPr>
          <a:xfrm>
            <a:off x="457200" y="205979"/>
            <a:ext cx="8229600" cy="613171"/>
          </a:xfrm>
        </p:spPr>
        <p:txBody>
          <a:bodyPr>
            <a:normAutofit fontScale="90000"/>
          </a:bodyPr>
          <a:lstStyle/>
          <a:p>
            <a:r>
              <a:rPr lang="en-US" dirty="0" err="1"/>
              <a:t>issubclass</a:t>
            </a:r>
            <a:r>
              <a:rPr lang="en-US" dirty="0"/>
              <a:t>(class, </a:t>
            </a:r>
            <a:r>
              <a:rPr lang="en-US" dirty="0" err="1"/>
              <a:t>classinfo</a:t>
            </a:r>
            <a:r>
              <a:rPr lang="en-US" dirty="0"/>
              <a:t>)</a:t>
            </a:r>
            <a:endParaRPr lang="en-IN" dirty="0"/>
          </a:p>
        </p:txBody>
      </p:sp>
      <p:sp>
        <p:nvSpPr>
          <p:cNvPr id="3" name="Content Placeholder 2">
            <a:extLst>
              <a:ext uri="{FF2B5EF4-FFF2-40B4-BE49-F238E27FC236}">
                <a16:creationId xmlns:a16="http://schemas.microsoft.com/office/drawing/2014/main" id="{A9811F58-D6E2-4ADB-BBB0-C26979962294}"/>
              </a:ext>
            </a:extLst>
          </p:cNvPr>
          <p:cNvSpPr>
            <a:spLocks noGrp="1"/>
          </p:cNvSpPr>
          <p:nvPr>
            <p:ph idx="1"/>
          </p:nvPr>
        </p:nvSpPr>
        <p:spPr/>
        <p:txBody>
          <a:bodyPr>
            <a:normAutofit fontScale="85000" lnSpcReduction="10000"/>
          </a:bodyPr>
          <a:lstStyle/>
          <a:p>
            <a:pPr marL="0" indent="0">
              <a:buNone/>
            </a:pPr>
            <a:r>
              <a:rPr lang="en-US" dirty="0"/>
              <a:t>Return True if class is a subclass (direct, indirect, or virtual) of </a:t>
            </a:r>
            <a:r>
              <a:rPr lang="en-US" dirty="0" err="1"/>
              <a:t>classinfo</a:t>
            </a:r>
            <a:r>
              <a:rPr lang="en-US" dirty="0"/>
              <a:t>. A class is considered a subclass of itself. </a:t>
            </a:r>
            <a:r>
              <a:rPr lang="en-US" dirty="0" err="1"/>
              <a:t>classinfo</a:t>
            </a:r>
            <a:r>
              <a:rPr lang="en-US" dirty="0"/>
              <a:t> may be a tuple of class objects or a Union Type, in which case return True if class is a subclass of any entry in </a:t>
            </a:r>
            <a:r>
              <a:rPr lang="en-US" dirty="0" err="1"/>
              <a:t>classinfo</a:t>
            </a:r>
            <a:r>
              <a:rPr lang="en-US" dirty="0"/>
              <a:t>. In any other case, a </a:t>
            </a:r>
            <a:r>
              <a:rPr lang="en-US" dirty="0" err="1"/>
              <a:t>TypeError</a:t>
            </a:r>
            <a:r>
              <a:rPr lang="en-US" dirty="0"/>
              <a:t> exception is raised.</a:t>
            </a:r>
          </a:p>
          <a:p>
            <a:pPr marL="0" indent="0">
              <a:buNone/>
            </a:pPr>
            <a:endParaRPr lang="en-US" dirty="0"/>
          </a:p>
          <a:p>
            <a:pPr marL="0" indent="0">
              <a:buNone/>
            </a:pPr>
            <a:r>
              <a:rPr lang="en-US" dirty="0"/>
              <a:t>Changed in version 3.10: </a:t>
            </a:r>
            <a:r>
              <a:rPr lang="en-US" dirty="0" err="1"/>
              <a:t>classinfo</a:t>
            </a:r>
            <a:r>
              <a:rPr lang="en-US" dirty="0"/>
              <a:t> can be a Union Type.</a:t>
            </a:r>
            <a:endParaRPr lang="en-IN" dirty="0"/>
          </a:p>
        </p:txBody>
      </p:sp>
    </p:spTree>
    <p:extLst>
      <p:ext uri="{BB962C8B-B14F-4D97-AF65-F5344CB8AC3E}">
        <p14:creationId xmlns:p14="http://schemas.microsoft.com/office/powerpoint/2010/main" val="4021240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pPr marL="0" indent="0">
              <a:buNone/>
            </a:pPr>
            <a:r>
              <a:rPr lang="en-US" sz="4000" dirty="0">
                <a:latin typeface="Times New Roman" pitchFamily="18" charset="0"/>
                <a:cs typeface="Times New Roman" pitchFamily="18" charset="0"/>
              </a:rPr>
              <a:t>any(</a:t>
            </a:r>
            <a:r>
              <a:rPr lang="en-US" sz="4000" dirty="0" err="1">
                <a:latin typeface="Times New Roman" pitchFamily="18" charset="0"/>
                <a:cs typeface="Times New Roman" pitchFamily="18" charset="0"/>
              </a:rPr>
              <a:t>iterable</a:t>
            </a:r>
            <a:r>
              <a:rPr lang="en-US" sz="4000" dirty="0">
                <a:latin typeface="Times New Roman" pitchFamily="18" charset="0"/>
                <a:cs typeface="Times New Roman" pitchFamily="18" charset="0"/>
              </a:rPr>
              <a:t>)</a:t>
            </a: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latin typeface="Times New Roman" pitchFamily="18" charset="0"/>
                <a:cs typeface="Times New Roman" pitchFamily="18" charset="0"/>
              </a:rPr>
              <a:t>Return True if any element of the </a:t>
            </a:r>
            <a:r>
              <a:rPr lang="en-US" sz="2000" dirty="0" err="1">
                <a:latin typeface="Times New Roman" pitchFamily="18" charset="0"/>
                <a:cs typeface="Times New Roman" pitchFamily="18" charset="0"/>
              </a:rPr>
              <a:t>iterable</a:t>
            </a:r>
            <a:r>
              <a:rPr lang="en-US" sz="2000" dirty="0">
                <a:latin typeface="Times New Roman" pitchFamily="18" charset="0"/>
                <a:cs typeface="Times New Roman" pitchFamily="18" charset="0"/>
              </a:rPr>
              <a:t> is true. If the </a:t>
            </a:r>
            <a:r>
              <a:rPr lang="en-US" sz="2000" dirty="0" err="1">
                <a:latin typeface="Times New Roman" pitchFamily="18" charset="0"/>
                <a:cs typeface="Times New Roman" pitchFamily="18" charset="0"/>
              </a:rPr>
              <a:t>iterable</a:t>
            </a:r>
            <a:r>
              <a:rPr lang="en-US" sz="2000" dirty="0">
                <a:latin typeface="Times New Roman" pitchFamily="18" charset="0"/>
                <a:cs typeface="Times New Roman" pitchFamily="18" charset="0"/>
              </a:rPr>
              <a:t> is empty, return False. Equivalent to:</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def any(</a:t>
            </a:r>
            <a:r>
              <a:rPr lang="en-US" sz="2000" dirty="0" err="1">
                <a:latin typeface="Times New Roman" pitchFamily="18" charset="0"/>
                <a:cs typeface="Times New Roman" pitchFamily="18" charset="0"/>
              </a:rPr>
              <a:t>iterable</a:t>
            </a:r>
            <a:r>
              <a:rPr lang="en-US" sz="2000" dirty="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    for element in </a:t>
            </a:r>
            <a:r>
              <a:rPr lang="en-US" sz="2000" dirty="0" err="1">
                <a:latin typeface="Times New Roman" pitchFamily="18" charset="0"/>
                <a:cs typeface="Times New Roman" pitchFamily="18" charset="0"/>
              </a:rPr>
              <a:t>iterable</a:t>
            </a:r>
            <a:r>
              <a:rPr lang="en-US" sz="2000" dirty="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        if element:</a:t>
            </a:r>
          </a:p>
          <a:p>
            <a:pPr marL="0" indent="0">
              <a:buNone/>
            </a:pPr>
            <a:r>
              <a:rPr lang="en-US" sz="2000" dirty="0">
                <a:latin typeface="Times New Roman" pitchFamily="18" charset="0"/>
                <a:cs typeface="Times New Roman" pitchFamily="18" charset="0"/>
              </a:rPr>
              <a:t>            return True</a:t>
            </a:r>
          </a:p>
          <a:p>
            <a:pPr marL="0" indent="0">
              <a:buNone/>
            </a:pPr>
            <a:r>
              <a:rPr lang="en-US" sz="2000" dirty="0">
                <a:latin typeface="Times New Roman" pitchFamily="18" charset="0"/>
                <a:cs typeface="Times New Roman" pitchFamily="18" charset="0"/>
              </a:rPr>
              <a:t>    return False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039456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69AA3-DB00-4EBE-8AF1-B0AA839E6193}"/>
              </a:ext>
            </a:extLst>
          </p:cNvPr>
          <p:cNvSpPr>
            <a:spLocks noGrp="1"/>
          </p:cNvSpPr>
          <p:nvPr>
            <p:ph type="title"/>
          </p:nvPr>
        </p:nvSpPr>
        <p:spPr>
          <a:xfrm>
            <a:off x="457200" y="205979"/>
            <a:ext cx="8229600" cy="460771"/>
          </a:xfrm>
        </p:spPr>
        <p:txBody>
          <a:bodyPr>
            <a:normAutofit fontScale="90000"/>
          </a:bodyPr>
          <a:lstStyle/>
          <a:p>
            <a:r>
              <a:rPr lang="en-US" dirty="0" err="1"/>
              <a:t>iter</a:t>
            </a:r>
            <a:r>
              <a:rPr lang="en-US" dirty="0"/>
              <a:t>(object[, sentinel])</a:t>
            </a:r>
            <a:endParaRPr lang="en-IN" dirty="0"/>
          </a:p>
        </p:txBody>
      </p:sp>
      <p:sp>
        <p:nvSpPr>
          <p:cNvPr id="3" name="Content Placeholder 2">
            <a:extLst>
              <a:ext uri="{FF2B5EF4-FFF2-40B4-BE49-F238E27FC236}">
                <a16:creationId xmlns:a16="http://schemas.microsoft.com/office/drawing/2014/main" id="{BCA40947-41F2-457D-949D-A810BC5332B2}"/>
              </a:ext>
            </a:extLst>
          </p:cNvPr>
          <p:cNvSpPr>
            <a:spLocks noGrp="1"/>
          </p:cNvSpPr>
          <p:nvPr>
            <p:ph idx="1"/>
          </p:nvPr>
        </p:nvSpPr>
        <p:spPr>
          <a:xfrm>
            <a:off x="457200" y="971550"/>
            <a:ext cx="8229600" cy="4114800"/>
          </a:xfrm>
        </p:spPr>
        <p:txBody>
          <a:bodyPr>
            <a:noAutofit/>
          </a:bodyPr>
          <a:lstStyle/>
          <a:p>
            <a:pPr marL="0" indent="0">
              <a:buNone/>
            </a:pPr>
            <a:r>
              <a:rPr lang="en-US" sz="1400" dirty="0"/>
              <a:t>Return an iterator object. The first argument is interpreted very differently depending on the presence of the second argument. Without a second argument, object must be a collection object which supports the </a:t>
            </a:r>
            <a:r>
              <a:rPr lang="en-US" sz="1400" dirty="0" err="1"/>
              <a:t>iterable</a:t>
            </a:r>
            <a:r>
              <a:rPr lang="en-US" sz="1400" dirty="0"/>
              <a:t> protocol (the __</a:t>
            </a:r>
            <a:r>
              <a:rPr lang="en-US" sz="1400" dirty="0" err="1"/>
              <a:t>iter</a:t>
            </a:r>
            <a:r>
              <a:rPr lang="en-US" sz="1400" dirty="0"/>
              <a:t>__() method), or it must support the sequence protocol (the __</a:t>
            </a:r>
            <a:r>
              <a:rPr lang="en-US" sz="1400" dirty="0" err="1"/>
              <a:t>getitem</a:t>
            </a:r>
            <a:r>
              <a:rPr lang="en-US" sz="1400" dirty="0"/>
              <a:t>__() method with integer arguments starting at 0). If it does not support either of those protocols, </a:t>
            </a:r>
            <a:r>
              <a:rPr lang="en-US" sz="1400" dirty="0" err="1"/>
              <a:t>TypeError</a:t>
            </a:r>
            <a:r>
              <a:rPr lang="en-US" sz="1400" dirty="0"/>
              <a:t> is raised. If the second argument, sentinel, is given, then object must be a callable object. The iterator created in this case will call object with no arguments for each call to its __next__() method; if the value returned is equal to sentinel, </a:t>
            </a:r>
            <a:r>
              <a:rPr lang="en-US" sz="1400" dirty="0" err="1"/>
              <a:t>StopIteration</a:t>
            </a:r>
            <a:r>
              <a:rPr lang="en-US" sz="1400" dirty="0"/>
              <a:t> will be raised, otherwise the value will be returned.</a:t>
            </a:r>
          </a:p>
          <a:p>
            <a:pPr marL="0" indent="0">
              <a:buNone/>
            </a:pPr>
            <a:endParaRPr lang="en-US" sz="1400" dirty="0"/>
          </a:p>
          <a:p>
            <a:pPr marL="0" indent="0">
              <a:buNone/>
            </a:pPr>
            <a:r>
              <a:rPr lang="en-US" sz="1400" dirty="0"/>
              <a:t>See also Iterator Types.</a:t>
            </a:r>
          </a:p>
          <a:p>
            <a:pPr marL="0" indent="0">
              <a:buNone/>
            </a:pPr>
            <a:endParaRPr lang="en-US" sz="1400" dirty="0"/>
          </a:p>
          <a:p>
            <a:pPr marL="0" indent="0">
              <a:buNone/>
            </a:pPr>
            <a:r>
              <a:rPr lang="en-US" sz="1400" dirty="0"/>
              <a:t>One useful application of the second form of </a:t>
            </a:r>
            <a:r>
              <a:rPr lang="en-US" sz="1400" dirty="0" err="1"/>
              <a:t>iter</a:t>
            </a:r>
            <a:r>
              <a:rPr lang="en-US" sz="1400" dirty="0"/>
              <a:t>() is to build a block-reader. For example, reading fixed-width blocks from a binary database file until the end of file is reached:</a:t>
            </a:r>
          </a:p>
          <a:p>
            <a:pPr marL="0" indent="0">
              <a:buNone/>
            </a:pPr>
            <a:endParaRPr lang="en-US" sz="1400" dirty="0"/>
          </a:p>
          <a:p>
            <a:pPr marL="0" indent="0">
              <a:buNone/>
            </a:pPr>
            <a:r>
              <a:rPr lang="en-US" sz="1400" dirty="0"/>
              <a:t>from </a:t>
            </a:r>
            <a:r>
              <a:rPr lang="en-US" sz="1400" dirty="0" err="1"/>
              <a:t>functools</a:t>
            </a:r>
            <a:r>
              <a:rPr lang="en-US" sz="1400" dirty="0"/>
              <a:t> import partial</a:t>
            </a:r>
          </a:p>
          <a:p>
            <a:pPr marL="0" indent="0">
              <a:buNone/>
            </a:pPr>
            <a:r>
              <a:rPr lang="en-US" sz="1400" dirty="0"/>
              <a:t>with open('</a:t>
            </a:r>
            <a:r>
              <a:rPr lang="en-US" sz="1400" dirty="0" err="1"/>
              <a:t>mydata.db</a:t>
            </a:r>
            <a:r>
              <a:rPr lang="en-US" sz="1400" dirty="0"/>
              <a:t>', '</a:t>
            </a:r>
            <a:r>
              <a:rPr lang="en-US" sz="1400" dirty="0" err="1"/>
              <a:t>rb</a:t>
            </a:r>
            <a:r>
              <a:rPr lang="en-US" sz="1400" dirty="0"/>
              <a:t>') as f:</a:t>
            </a:r>
          </a:p>
          <a:p>
            <a:pPr marL="0" indent="0">
              <a:buNone/>
            </a:pPr>
            <a:r>
              <a:rPr lang="en-US" sz="1400" dirty="0"/>
              <a:t>    for block in </a:t>
            </a:r>
            <a:r>
              <a:rPr lang="en-US" sz="1400" dirty="0" err="1"/>
              <a:t>iter</a:t>
            </a:r>
            <a:r>
              <a:rPr lang="en-US" sz="1400" dirty="0"/>
              <a:t>(partial(</a:t>
            </a:r>
            <a:r>
              <a:rPr lang="en-US" sz="1400" dirty="0" err="1"/>
              <a:t>f.read</a:t>
            </a:r>
            <a:r>
              <a:rPr lang="en-US" sz="1400" dirty="0"/>
              <a:t>, 64), b''):</a:t>
            </a:r>
          </a:p>
          <a:p>
            <a:pPr marL="0" indent="0">
              <a:buNone/>
            </a:pPr>
            <a:r>
              <a:rPr lang="en-US" sz="1400" dirty="0"/>
              <a:t>        </a:t>
            </a:r>
            <a:r>
              <a:rPr lang="en-US" sz="1400" dirty="0" err="1"/>
              <a:t>process_block</a:t>
            </a:r>
            <a:r>
              <a:rPr lang="en-US" sz="1400" dirty="0"/>
              <a:t>(block)</a:t>
            </a:r>
            <a:endParaRPr lang="en-IN" sz="1400" dirty="0"/>
          </a:p>
        </p:txBody>
      </p:sp>
    </p:spTree>
    <p:extLst>
      <p:ext uri="{BB962C8B-B14F-4D97-AF65-F5344CB8AC3E}">
        <p14:creationId xmlns:p14="http://schemas.microsoft.com/office/powerpoint/2010/main" val="2701127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7C892-3E54-4A4A-8DAD-01E4D8EC6DA2}"/>
              </a:ext>
            </a:extLst>
          </p:cNvPr>
          <p:cNvSpPr>
            <a:spLocks noGrp="1"/>
          </p:cNvSpPr>
          <p:nvPr>
            <p:ph type="title"/>
          </p:nvPr>
        </p:nvSpPr>
        <p:spPr/>
        <p:txBody>
          <a:bodyPr>
            <a:normAutofit/>
          </a:bodyPr>
          <a:lstStyle/>
          <a:p>
            <a:r>
              <a:rPr lang="en-US" dirty="0" err="1"/>
              <a:t>len</a:t>
            </a:r>
            <a:r>
              <a:rPr lang="en-US" dirty="0"/>
              <a:t>(s)</a:t>
            </a:r>
            <a:endParaRPr lang="en-IN" dirty="0"/>
          </a:p>
        </p:txBody>
      </p:sp>
      <p:sp>
        <p:nvSpPr>
          <p:cNvPr id="3" name="Content Placeholder 2">
            <a:extLst>
              <a:ext uri="{FF2B5EF4-FFF2-40B4-BE49-F238E27FC236}">
                <a16:creationId xmlns:a16="http://schemas.microsoft.com/office/drawing/2014/main" id="{76AE826F-BFCF-4DD3-8FF1-7CA1CC48F266}"/>
              </a:ext>
            </a:extLst>
          </p:cNvPr>
          <p:cNvSpPr>
            <a:spLocks noGrp="1"/>
          </p:cNvSpPr>
          <p:nvPr>
            <p:ph idx="1"/>
          </p:nvPr>
        </p:nvSpPr>
        <p:spPr/>
        <p:txBody>
          <a:bodyPr>
            <a:normAutofit fontScale="92500" lnSpcReduction="20000"/>
          </a:bodyPr>
          <a:lstStyle/>
          <a:p>
            <a:pPr marL="0" indent="0">
              <a:buNone/>
            </a:pPr>
            <a:r>
              <a:rPr lang="en-US" dirty="0"/>
              <a:t>Return the length (the number of items) of an object. The argument may be a sequence (such as a string, bytes, tuple, list, or range) or a collection (such as a dictionary, set, or frozen set).</a:t>
            </a:r>
          </a:p>
          <a:p>
            <a:pPr marL="0" indent="0">
              <a:buNone/>
            </a:pPr>
            <a:endParaRPr lang="en-US" dirty="0"/>
          </a:p>
          <a:p>
            <a:pPr marL="0" indent="0">
              <a:buNone/>
            </a:pPr>
            <a:r>
              <a:rPr lang="en-US" dirty="0" err="1"/>
              <a:t>CPython</a:t>
            </a:r>
            <a:r>
              <a:rPr lang="en-US" dirty="0"/>
              <a:t> implementation detail: </a:t>
            </a:r>
            <a:r>
              <a:rPr lang="en-US" dirty="0" err="1"/>
              <a:t>len</a:t>
            </a:r>
            <a:r>
              <a:rPr lang="en-US" dirty="0"/>
              <a:t> raises </a:t>
            </a:r>
            <a:r>
              <a:rPr lang="en-US" dirty="0" err="1"/>
              <a:t>OverflowError</a:t>
            </a:r>
            <a:r>
              <a:rPr lang="en-US" dirty="0"/>
              <a:t> on lengths larger than </a:t>
            </a:r>
            <a:r>
              <a:rPr lang="en-US" dirty="0" err="1"/>
              <a:t>sys.maxsize</a:t>
            </a:r>
            <a:r>
              <a:rPr lang="en-US" dirty="0"/>
              <a:t>, such as range(2 ** 100).</a:t>
            </a:r>
          </a:p>
          <a:p>
            <a:pPr marL="0" indent="0">
              <a:buNone/>
            </a:pPr>
            <a:endParaRPr lang="en-IN" dirty="0"/>
          </a:p>
        </p:txBody>
      </p:sp>
    </p:spTree>
    <p:extLst>
      <p:ext uri="{BB962C8B-B14F-4D97-AF65-F5344CB8AC3E}">
        <p14:creationId xmlns:p14="http://schemas.microsoft.com/office/powerpoint/2010/main" val="29861825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B4D0C-3E32-40ED-BD03-2FDAA14C3023}"/>
              </a:ext>
            </a:extLst>
          </p:cNvPr>
          <p:cNvSpPr>
            <a:spLocks noGrp="1"/>
          </p:cNvSpPr>
          <p:nvPr>
            <p:ph type="title"/>
          </p:nvPr>
        </p:nvSpPr>
        <p:spPr/>
        <p:txBody>
          <a:bodyPr>
            <a:normAutofit/>
          </a:bodyPr>
          <a:lstStyle/>
          <a:p>
            <a:r>
              <a:rPr lang="en-US" dirty="0"/>
              <a:t>class list([</a:t>
            </a:r>
            <a:r>
              <a:rPr lang="en-US" dirty="0" err="1"/>
              <a:t>iterable</a:t>
            </a:r>
            <a:r>
              <a:rPr lang="en-US" dirty="0"/>
              <a:t>])</a:t>
            </a:r>
            <a:endParaRPr lang="en-IN" dirty="0"/>
          </a:p>
        </p:txBody>
      </p:sp>
      <p:sp>
        <p:nvSpPr>
          <p:cNvPr id="3" name="Content Placeholder 2">
            <a:extLst>
              <a:ext uri="{FF2B5EF4-FFF2-40B4-BE49-F238E27FC236}">
                <a16:creationId xmlns:a16="http://schemas.microsoft.com/office/drawing/2014/main" id="{3E6C5992-03DE-4493-8225-552A280B9691}"/>
              </a:ext>
            </a:extLst>
          </p:cNvPr>
          <p:cNvSpPr>
            <a:spLocks noGrp="1"/>
          </p:cNvSpPr>
          <p:nvPr>
            <p:ph idx="1"/>
          </p:nvPr>
        </p:nvSpPr>
        <p:spPr/>
        <p:txBody>
          <a:bodyPr/>
          <a:lstStyle/>
          <a:p>
            <a:pPr marL="0" indent="0">
              <a:buNone/>
            </a:pPr>
            <a:r>
              <a:rPr lang="en-US" dirty="0"/>
              <a:t>Rather than being a function, list is actually a mutable sequence type, as documented in Lists and Sequence Types — list, tuple, range.</a:t>
            </a:r>
          </a:p>
          <a:p>
            <a:pPr marL="0" indent="0">
              <a:buNone/>
            </a:pPr>
            <a:endParaRPr lang="en-IN" dirty="0"/>
          </a:p>
        </p:txBody>
      </p:sp>
    </p:spTree>
    <p:extLst>
      <p:ext uri="{BB962C8B-B14F-4D97-AF65-F5344CB8AC3E}">
        <p14:creationId xmlns:p14="http://schemas.microsoft.com/office/powerpoint/2010/main" val="12838033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D7EEF-3910-499D-9301-8DBBA6F4F4C7}"/>
              </a:ext>
            </a:extLst>
          </p:cNvPr>
          <p:cNvSpPr>
            <a:spLocks noGrp="1"/>
          </p:cNvSpPr>
          <p:nvPr>
            <p:ph type="title"/>
          </p:nvPr>
        </p:nvSpPr>
        <p:spPr/>
        <p:txBody>
          <a:bodyPr>
            <a:normAutofit/>
          </a:bodyPr>
          <a:lstStyle/>
          <a:p>
            <a:r>
              <a:rPr lang="en-US" dirty="0"/>
              <a:t>locals()</a:t>
            </a:r>
            <a:endParaRPr lang="en-IN" dirty="0"/>
          </a:p>
        </p:txBody>
      </p:sp>
      <p:sp>
        <p:nvSpPr>
          <p:cNvPr id="3" name="Content Placeholder 2">
            <a:extLst>
              <a:ext uri="{FF2B5EF4-FFF2-40B4-BE49-F238E27FC236}">
                <a16:creationId xmlns:a16="http://schemas.microsoft.com/office/drawing/2014/main" id="{D5582AA1-BB94-44CF-A5EC-6A8198587F14}"/>
              </a:ext>
            </a:extLst>
          </p:cNvPr>
          <p:cNvSpPr>
            <a:spLocks noGrp="1"/>
          </p:cNvSpPr>
          <p:nvPr>
            <p:ph idx="1"/>
          </p:nvPr>
        </p:nvSpPr>
        <p:spPr/>
        <p:txBody>
          <a:bodyPr>
            <a:normAutofit/>
          </a:bodyPr>
          <a:lstStyle/>
          <a:p>
            <a:pPr marL="0" indent="0">
              <a:buNone/>
            </a:pPr>
            <a:r>
              <a:rPr lang="en-US" sz="2400" dirty="0"/>
              <a:t>Update and return a dictionary representing the current local symbol table. Free variables are returned by locals() when it is called in function blocks, but not in class blocks. Note that at the module level, locals() and </a:t>
            </a:r>
            <a:r>
              <a:rPr lang="en-US" sz="2400" dirty="0" err="1"/>
              <a:t>globals</a:t>
            </a:r>
            <a:r>
              <a:rPr lang="en-US" sz="2400" dirty="0"/>
              <a:t>() are the same dictionary.</a:t>
            </a:r>
          </a:p>
          <a:p>
            <a:pPr marL="0" indent="0">
              <a:buNone/>
            </a:pPr>
            <a:endParaRPr lang="en-US" sz="2400" dirty="0"/>
          </a:p>
          <a:p>
            <a:pPr marL="0" indent="0">
              <a:buNone/>
            </a:pPr>
            <a:r>
              <a:rPr lang="en-US" sz="2400" dirty="0"/>
              <a:t>Note The contents of this dictionary should not be modified; changes may not affect the values of local and free variables used by the interpreter.</a:t>
            </a:r>
            <a:endParaRPr lang="en-IN" sz="2400" dirty="0"/>
          </a:p>
        </p:txBody>
      </p:sp>
    </p:spTree>
    <p:extLst>
      <p:ext uri="{BB962C8B-B14F-4D97-AF65-F5344CB8AC3E}">
        <p14:creationId xmlns:p14="http://schemas.microsoft.com/office/powerpoint/2010/main" val="39201886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0C02F-E2A1-4F78-8706-DE92FA3EA617}"/>
              </a:ext>
            </a:extLst>
          </p:cNvPr>
          <p:cNvSpPr>
            <a:spLocks noGrp="1"/>
          </p:cNvSpPr>
          <p:nvPr>
            <p:ph type="title"/>
          </p:nvPr>
        </p:nvSpPr>
        <p:spPr>
          <a:xfrm>
            <a:off x="457200" y="205979"/>
            <a:ext cx="8229600" cy="536971"/>
          </a:xfrm>
        </p:spPr>
        <p:txBody>
          <a:bodyPr>
            <a:normAutofit fontScale="90000"/>
          </a:bodyPr>
          <a:lstStyle/>
          <a:p>
            <a:r>
              <a:rPr lang="en-US" dirty="0"/>
              <a:t>map(function, </a:t>
            </a:r>
            <a:r>
              <a:rPr lang="en-US" dirty="0" err="1"/>
              <a:t>iterable</a:t>
            </a:r>
            <a:r>
              <a:rPr lang="en-US" dirty="0"/>
              <a:t>, ...)</a:t>
            </a:r>
            <a:endParaRPr lang="en-IN" dirty="0"/>
          </a:p>
        </p:txBody>
      </p:sp>
      <p:sp>
        <p:nvSpPr>
          <p:cNvPr id="3" name="Content Placeholder 2">
            <a:extLst>
              <a:ext uri="{FF2B5EF4-FFF2-40B4-BE49-F238E27FC236}">
                <a16:creationId xmlns:a16="http://schemas.microsoft.com/office/drawing/2014/main" id="{814DA6D0-5A51-4188-A486-2DA6F80DDA72}"/>
              </a:ext>
            </a:extLst>
          </p:cNvPr>
          <p:cNvSpPr>
            <a:spLocks noGrp="1"/>
          </p:cNvSpPr>
          <p:nvPr>
            <p:ph idx="1"/>
          </p:nvPr>
        </p:nvSpPr>
        <p:spPr/>
        <p:txBody>
          <a:bodyPr>
            <a:normAutofit fontScale="92500" lnSpcReduction="10000"/>
          </a:bodyPr>
          <a:lstStyle/>
          <a:p>
            <a:pPr marL="0" indent="0">
              <a:buNone/>
            </a:pPr>
            <a:r>
              <a:rPr lang="en-US" sz="3000" dirty="0"/>
              <a:t>Return an iterator that applies function to every item of </a:t>
            </a:r>
            <a:r>
              <a:rPr lang="en-US" sz="3000" dirty="0" err="1"/>
              <a:t>iterable</a:t>
            </a:r>
            <a:r>
              <a:rPr lang="en-US" sz="3000" dirty="0"/>
              <a:t>, yielding the results. If additional </a:t>
            </a:r>
            <a:r>
              <a:rPr lang="en-US" sz="3000" dirty="0" err="1"/>
              <a:t>iterable</a:t>
            </a:r>
            <a:r>
              <a:rPr lang="en-US" sz="3000" dirty="0"/>
              <a:t> arguments are passed, function must take that many arguments and is applied to the items from all </a:t>
            </a:r>
            <a:r>
              <a:rPr lang="en-US" sz="3000" dirty="0" err="1"/>
              <a:t>iterables</a:t>
            </a:r>
            <a:r>
              <a:rPr lang="en-US" sz="3000" dirty="0"/>
              <a:t> in parallel. With multiple </a:t>
            </a:r>
            <a:r>
              <a:rPr lang="en-US" sz="3000" dirty="0" err="1"/>
              <a:t>iterables</a:t>
            </a:r>
            <a:r>
              <a:rPr lang="en-US" sz="3000" dirty="0"/>
              <a:t>, the iterator stops when the shortest </a:t>
            </a:r>
            <a:r>
              <a:rPr lang="en-US" sz="3000" dirty="0" err="1"/>
              <a:t>iterable</a:t>
            </a:r>
            <a:r>
              <a:rPr lang="en-US" sz="3000" dirty="0"/>
              <a:t> is exhausted. For cases where the function inputs are already arranged into argument tuples, see </a:t>
            </a:r>
            <a:r>
              <a:rPr lang="en-US" sz="3000" dirty="0" err="1"/>
              <a:t>itertools.starmap</a:t>
            </a:r>
            <a:r>
              <a:rPr lang="en-US" sz="3000" dirty="0"/>
              <a:t>().</a:t>
            </a:r>
          </a:p>
          <a:p>
            <a:pPr marL="0" indent="0">
              <a:buNone/>
            </a:pPr>
            <a:endParaRPr lang="en-IN" dirty="0"/>
          </a:p>
        </p:txBody>
      </p:sp>
    </p:spTree>
    <p:extLst>
      <p:ext uri="{BB962C8B-B14F-4D97-AF65-F5344CB8AC3E}">
        <p14:creationId xmlns:p14="http://schemas.microsoft.com/office/powerpoint/2010/main" val="668353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B2DF0-FE5C-4B8C-B6DA-F50F35EF1234}"/>
              </a:ext>
            </a:extLst>
          </p:cNvPr>
          <p:cNvSpPr>
            <a:spLocks noGrp="1"/>
          </p:cNvSpPr>
          <p:nvPr>
            <p:ph type="title"/>
          </p:nvPr>
        </p:nvSpPr>
        <p:spPr/>
        <p:txBody>
          <a:bodyPr>
            <a:normAutofit/>
          </a:bodyPr>
          <a:lstStyle/>
          <a:p>
            <a:r>
              <a:rPr lang="en-US" dirty="0"/>
              <a:t>max(</a:t>
            </a:r>
            <a:r>
              <a:rPr lang="en-US" dirty="0" err="1"/>
              <a:t>iterable</a:t>
            </a:r>
            <a:r>
              <a:rPr lang="en-US" dirty="0"/>
              <a:t>, *[, key, default])</a:t>
            </a:r>
            <a:endParaRPr lang="en-IN" dirty="0"/>
          </a:p>
        </p:txBody>
      </p:sp>
      <p:sp>
        <p:nvSpPr>
          <p:cNvPr id="3" name="Content Placeholder 2">
            <a:extLst>
              <a:ext uri="{FF2B5EF4-FFF2-40B4-BE49-F238E27FC236}">
                <a16:creationId xmlns:a16="http://schemas.microsoft.com/office/drawing/2014/main" id="{875B8273-1802-413A-9C97-F826866BE902}"/>
              </a:ext>
            </a:extLst>
          </p:cNvPr>
          <p:cNvSpPr>
            <a:spLocks noGrp="1"/>
          </p:cNvSpPr>
          <p:nvPr>
            <p:ph idx="1"/>
          </p:nvPr>
        </p:nvSpPr>
        <p:spPr/>
        <p:txBody>
          <a:bodyPr>
            <a:normAutofit fontScale="40000" lnSpcReduction="20000"/>
          </a:bodyPr>
          <a:lstStyle/>
          <a:p>
            <a:pPr marL="0" indent="0">
              <a:buNone/>
            </a:pPr>
            <a:r>
              <a:rPr lang="en-US" dirty="0"/>
              <a:t>max(arg1, arg2, *</a:t>
            </a:r>
            <a:r>
              <a:rPr lang="en-US" dirty="0" err="1"/>
              <a:t>args</a:t>
            </a:r>
            <a:r>
              <a:rPr lang="en-US" dirty="0"/>
              <a:t>[, key])</a:t>
            </a:r>
          </a:p>
          <a:p>
            <a:pPr marL="0" indent="0">
              <a:buNone/>
            </a:pPr>
            <a:r>
              <a:rPr lang="en-US" dirty="0"/>
              <a:t>Return the largest item in an </a:t>
            </a:r>
            <a:r>
              <a:rPr lang="en-US" dirty="0" err="1"/>
              <a:t>iterable</a:t>
            </a:r>
            <a:r>
              <a:rPr lang="en-US" dirty="0"/>
              <a:t> or the largest of two or more arguments.</a:t>
            </a:r>
          </a:p>
          <a:p>
            <a:pPr marL="0" indent="0">
              <a:buNone/>
            </a:pPr>
            <a:endParaRPr lang="en-US" dirty="0"/>
          </a:p>
          <a:p>
            <a:pPr marL="0" indent="0">
              <a:buNone/>
            </a:pPr>
            <a:r>
              <a:rPr lang="en-US" dirty="0"/>
              <a:t>If one positional argument is provided, it should be an </a:t>
            </a:r>
            <a:r>
              <a:rPr lang="en-US" dirty="0" err="1"/>
              <a:t>iterable</a:t>
            </a:r>
            <a:r>
              <a:rPr lang="en-US" dirty="0"/>
              <a:t>. The largest item in the </a:t>
            </a:r>
            <a:r>
              <a:rPr lang="en-US" dirty="0" err="1"/>
              <a:t>iterable</a:t>
            </a:r>
            <a:r>
              <a:rPr lang="en-US" dirty="0"/>
              <a:t> is returned. If two or more positional arguments are provided, the largest of the positional arguments is returned.</a:t>
            </a:r>
          </a:p>
          <a:p>
            <a:pPr marL="0" indent="0">
              <a:buNone/>
            </a:pPr>
            <a:endParaRPr lang="en-US" dirty="0"/>
          </a:p>
          <a:p>
            <a:pPr marL="0" indent="0">
              <a:buNone/>
            </a:pPr>
            <a:r>
              <a:rPr lang="en-US" dirty="0"/>
              <a:t>There are two optional keyword-only arguments. The key argument specifies a one-argument ordering function like that used for </a:t>
            </a:r>
            <a:r>
              <a:rPr lang="en-US" dirty="0" err="1"/>
              <a:t>list.sort</a:t>
            </a:r>
            <a:r>
              <a:rPr lang="en-US" dirty="0"/>
              <a:t>(). The default argument specifies an object to return if the provided </a:t>
            </a:r>
            <a:r>
              <a:rPr lang="en-US" dirty="0" err="1"/>
              <a:t>iterable</a:t>
            </a:r>
            <a:r>
              <a:rPr lang="en-US" dirty="0"/>
              <a:t> is empty. If the </a:t>
            </a:r>
            <a:r>
              <a:rPr lang="en-US" dirty="0" err="1"/>
              <a:t>iterable</a:t>
            </a:r>
            <a:r>
              <a:rPr lang="en-US" dirty="0"/>
              <a:t> is empty and default is not provided, a </a:t>
            </a:r>
            <a:r>
              <a:rPr lang="en-US" dirty="0" err="1"/>
              <a:t>ValueError</a:t>
            </a:r>
            <a:r>
              <a:rPr lang="en-US" dirty="0"/>
              <a:t> is raised.</a:t>
            </a:r>
          </a:p>
          <a:p>
            <a:pPr marL="0" indent="0">
              <a:buNone/>
            </a:pPr>
            <a:endParaRPr lang="en-US" dirty="0"/>
          </a:p>
          <a:p>
            <a:pPr marL="0" indent="0">
              <a:buNone/>
            </a:pPr>
            <a:r>
              <a:rPr lang="en-US" dirty="0"/>
              <a:t>If multiple items are maximal, the function returns the first one encountered. This is consistent with other sort-stability preserving tools such as sorted(</a:t>
            </a:r>
            <a:r>
              <a:rPr lang="en-US" dirty="0" err="1"/>
              <a:t>iterable</a:t>
            </a:r>
            <a:r>
              <a:rPr lang="en-US" dirty="0"/>
              <a:t>, key=</a:t>
            </a:r>
            <a:r>
              <a:rPr lang="en-US" dirty="0" err="1"/>
              <a:t>keyfunc</a:t>
            </a:r>
            <a:r>
              <a:rPr lang="en-US" dirty="0"/>
              <a:t>, reverse=True)[0] and </a:t>
            </a:r>
            <a:r>
              <a:rPr lang="en-US" dirty="0" err="1"/>
              <a:t>heapq.nlargest</a:t>
            </a:r>
            <a:r>
              <a:rPr lang="en-US" dirty="0"/>
              <a:t>(1, </a:t>
            </a:r>
            <a:r>
              <a:rPr lang="en-US" dirty="0" err="1"/>
              <a:t>iterable</a:t>
            </a:r>
            <a:r>
              <a:rPr lang="en-US" dirty="0"/>
              <a:t>, key=</a:t>
            </a:r>
            <a:r>
              <a:rPr lang="en-US" dirty="0" err="1"/>
              <a:t>keyfunc</a:t>
            </a:r>
            <a:r>
              <a:rPr lang="en-US" dirty="0"/>
              <a:t>).</a:t>
            </a:r>
          </a:p>
          <a:p>
            <a:pPr marL="0" indent="0">
              <a:buNone/>
            </a:pPr>
            <a:endParaRPr lang="en-US" dirty="0"/>
          </a:p>
          <a:p>
            <a:pPr marL="0" indent="0">
              <a:buNone/>
            </a:pPr>
            <a:r>
              <a:rPr lang="en-US" dirty="0"/>
              <a:t>New in version 3.4: The default keyword-only argument.</a:t>
            </a:r>
          </a:p>
          <a:p>
            <a:pPr marL="0" indent="0">
              <a:buNone/>
            </a:pPr>
            <a:endParaRPr lang="en-US" dirty="0"/>
          </a:p>
          <a:p>
            <a:pPr marL="0" indent="0">
              <a:buNone/>
            </a:pPr>
            <a:r>
              <a:rPr lang="en-US" dirty="0"/>
              <a:t>Changed in version 3.8: The key can be None.</a:t>
            </a:r>
            <a:endParaRPr lang="en-IN" dirty="0"/>
          </a:p>
        </p:txBody>
      </p:sp>
    </p:spTree>
    <p:extLst>
      <p:ext uri="{BB962C8B-B14F-4D97-AF65-F5344CB8AC3E}">
        <p14:creationId xmlns:p14="http://schemas.microsoft.com/office/powerpoint/2010/main" val="35698749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95366-6D02-4CAD-854C-C6739B7F116B}"/>
              </a:ext>
            </a:extLst>
          </p:cNvPr>
          <p:cNvSpPr>
            <a:spLocks noGrp="1"/>
          </p:cNvSpPr>
          <p:nvPr>
            <p:ph type="title"/>
          </p:nvPr>
        </p:nvSpPr>
        <p:spPr/>
        <p:txBody>
          <a:bodyPr>
            <a:normAutofit/>
          </a:bodyPr>
          <a:lstStyle/>
          <a:p>
            <a:r>
              <a:rPr lang="en-US" dirty="0"/>
              <a:t>class </a:t>
            </a:r>
            <a:r>
              <a:rPr lang="en-US" dirty="0" err="1"/>
              <a:t>memoryview</a:t>
            </a:r>
            <a:r>
              <a:rPr lang="en-US" dirty="0"/>
              <a:t>(object)</a:t>
            </a:r>
            <a:endParaRPr lang="en-IN" dirty="0"/>
          </a:p>
        </p:txBody>
      </p:sp>
      <p:sp>
        <p:nvSpPr>
          <p:cNvPr id="3" name="Content Placeholder 2">
            <a:extLst>
              <a:ext uri="{FF2B5EF4-FFF2-40B4-BE49-F238E27FC236}">
                <a16:creationId xmlns:a16="http://schemas.microsoft.com/office/drawing/2014/main" id="{C5AC59F1-4381-4C88-856C-277110E45C13}"/>
              </a:ext>
            </a:extLst>
          </p:cNvPr>
          <p:cNvSpPr>
            <a:spLocks noGrp="1"/>
          </p:cNvSpPr>
          <p:nvPr>
            <p:ph idx="1"/>
          </p:nvPr>
        </p:nvSpPr>
        <p:spPr/>
        <p:txBody>
          <a:bodyPr/>
          <a:lstStyle/>
          <a:p>
            <a:pPr marL="0" indent="0">
              <a:buNone/>
            </a:pPr>
            <a:r>
              <a:rPr lang="en-US" dirty="0"/>
              <a:t>Return a “memory view” object created from the given argument. See Memory Views for more information.</a:t>
            </a:r>
            <a:endParaRPr lang="en-IN" dirty="0"/>
          </a:p>
        </p:txBody>
      </p:sp>
    </p:spTree>
    <p:extLst>
      <p:ext uri="{BB962C8B-B14F-4D97-AF65-F5344CB8AC3E}">
        <p14:creationId xmlns:p14="http://schemas.microsoft.com/office/powerpoint/2010/main" val="1903997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7CF91-BD68-4E9B-A072-8149DDAA44DF}"/>
              </a:ext>
            </a:extLst>
          </p:cNvPr>
          <p:cNvSpPr>
            <a:spLocks noGrp="1"/>
          </p:cNvSpPr>
          <p:nvPr>
            <p:ph type="title"/>
          </p:nvPr>
        </p:nvSpPr>
        <p:spPr/>
        <p:txBody>
          <a:bodyPr>
            <a:normAutofit/>
          </a:bodyPr>
          <a:lstStyle/>
          <a:p>
            <a:r>
              <a:rPr lang="en-US" dirty="0"/>
              <a:t>min(</a:t>
            </a:r>
            <a:r>
              <a:rPr lang="en-US" dirty="0" err="1"/>
              <a:t>iterable</a:t>
            </a:r>
            <a:r>
              <a:rPr lang="en-US" dirty="0"/>
              <a:t>, *[, key, default])</a:t>
            </a:r>
            <a:endParaRPr lang="en-IN" dirty="0"/>
          </a:p>
        </p:txBody>
      </p:sp>
      <p:sp>
        <p:nvSpPr>
          <p:cNvPr id="3" name="Content Placeholder 2">
            <a:extLst>
              <a:ext uri="{FF2B5EF4-FFF2-40B4-BE49-F238E27FC236}">
                <a16:creationId xmlns:a16="http://schemas.microsoft.com/office/drawing/2014/main" id="{160E94A7-96EE-4082-9669-ED07A6B7AC6A}"/>
              </a:ext>
            </a:extLst>
          </p:cNvPr>
          <p:cNvSpPr>
            <a:spLocks noGrp="1"/>
          </p:cNvSpPr>
          <p:nvPr>
            <p:ph idx="1"/>
          </p:nvPr>
        </p:nvSpPr>
        <p:spPr/>
        <p:txBody>
          <a:bodyPr>
            <a:normAutofit fontScale="40000" lnSpcReduction="20000"/>
          </a:bodyPr>
          <a:lstStyle/>
          <a:p>
            <a:pPr marL="0" indent="0">
              <a:buNone/>
            </a:pPr>
            <a:r>
              <a:rPr lang="en-US" dirty="0"/>
              <a:t>min(arg1, arg2, *</a:t>
            </a:r>
            <a:r>
              <a:rPr lang="en-US" dirty="0" err="1"/>
              <a:t>args</a:t>
            </a:r>
            <a:r>
              <a:rPr lang="en-US" dirty="0"/>
              <a:t>[, key])</a:t>
            </a:r>
          </a:p>
          <a:p>
            <a:pPr marL="0" indent="0">
              <a:buNone/>
            </a:pPr>
            <a:r>
              <a:rPr lang="en-US" dirty="0"/>
              <a:t>Return the smallest item in an </a:t>
            </a:r>
            <a:r>
              <a:rPr lang="en-US" dirty="0" err="1"/>
              <a:t>iterable</a:t>
            </a:r>
            <a:r>
              <a:rPr lang="en-US" dirty="0"/>
              <a:t> or the smallest of two or more arguments.</a:t>
            </a:r>
          </a:p>
          <a:p>
            <a:pPr marL="0" indent="0">
              <a:buNone/>
            </a:pPr>
            <a:endParaRPr lang="en-US" dirty="0"/>
          </a:p>
          <a:p>
            <a:pPr marL="0" indent="0">
              <a:buNone/>
            </a:pPr>
            <a:r>
              <a:rPr lang="en-US" dirty="0"/>
              <a:t>If one positional argument is provided, it should be an </a:t>
            </a:r>
            <a:r>
              <a:rPr lang="en-US" dirty="0" err="1"/>
              <a:t>iterable</a:t>
            </a:r>
            <a:r>
              <a:rPr lang="en-US" dirty="0"/>
              <a:t>. The smallest item in the </a:t>
            </a:r>
            <a:r>
              <a:rPr lang="en-US" dirty="0" err="1"/>
              <a:t>iterable</a:t>
            </a:r>
            <a:r>
              <a:rPr lang="en-US" dirty="0"/>
              <a:t> is returned. If two or more positional arguments are provided, the smallest of the positional arguments is returned.</a:t>
            </a:r>
          </a:p>
          <a:p>
            <a:pPr marL="0" indent="0">
              <a:buNone/>
            </a:pPr>
            <a:endParaRPr lang="en-US" dirty="0"/>
          </a:p>
          <a:p>
            <a:pPr marL="0" indent="0">
              <a:buNone/>
            </a:pPr>
            <a:r>
              <a:rPr lang="en-US" dirty="0"/>
              <a:t>There are two optional keyword-only arguments. The key argument specifies a one-argument ordering function like that used for </a:t>
            </a:r>
            <a:r>
              <a:rPr lang="en-US" dirty="0" err="1"/>
              <a:t>list.sort</a:t>
            </a:r>
            <a:r>
              <a:rPr lang="en-US" dirty="0"/>
              <a:t>(). The default argument specifies an object to return if the provided </a:t>
            </a:r>
            <a:r>
              <a:rPr lang="en-US" dirty="0" err="1"/>
              <a:t>iterable</a:t>
            </a:r>
            <a:r>
              <a:rPr lang="en-US" dirty="0"/>
              <a:t> is empty. If the </a:t>
            </a:r>
            <a:r>
              <a:rPr lang="en-US" dirty="0" err="1"/>
              <a:t>iterable</a:t>
            </a:r>
            <a:r>
              <a:rPr lang="en-US" dirty="0"/>
              <a:t> is empty and default is not provided, a </a:t>
            </a:r>
            <a:r>
              <a:rPr lang="en-US" dirty="0" err="1"/>
              <a:t>ValueError</a:t>
            </a:r>
            <a:r>
              <a:rPr lang="en-US" dirty="0"/>
              <a:t> is raised.</a:t>
            </a:r>
          </a:p>
          <a:p>
            <a:pPr marL="0" indent="0">
              <a:buNone/>
            </a:pPr>
            <a:endParaRPr lang="en-US" dirty="0"/>
          </a:p>
          <a:p>
            <a:pPr marL="0" indent="0">
              <a:buNone/>
            </a:pPr>
            <a:r>
              <a:rPr lang="en-US" dirty="0"/>
              <a:t>If multiple items are minimal, the function returns the first one encountered. This is consistent with other sort-stability preserving tools such as sorted(</a:t>
            </a:r>
            <a:r>
              <a:rPr lang="en-US" dirty="0" err="1"/>
              <a:t>iterable</a:t>
            </a:r>
            <a:r>
              <a:rPr lang="en-US" dirty="0"/>
              <a:t>, key=</a:t>
            </a:r>
            <a:r>
              <a:rPr lang="en-US" dirty="0" err="1"/>
              <a:t>keyfunc</a:t>
            </a:r>
            <a:r>
              <a:rPr lang="en-US" dirty="0"/>
              <a:t>)[0] and </a:t>
            </a:r>
            <a:r>
              <a:rPr lang="en-US" dirty="0" err="1"/>
              <a:t>heapq.nsmallest</a:t>
            </a:r>
            <a:r>
              <a:rPr lang="en-US" dirty="0"/>
              <a:t>(1, </a:t>
            </a:r>
            <a:r>
              <a:rPr lang="en-US" dirty="0" err="1"/>
              <a:t>iterable</a:t>
            </a:r>
            <a:r>
              <a:rPr lang="en-US" dirty="0"/>
              <a:t>, key=</a:t>
            </a:r>
            <a:r>
              <a:rPr lang="en-US" dirty="0" err="1"/>
              <a:t>keyfunc</a:t>
            </a:r>
            <a:r>
              <a:rPr lang="en-US" dirty="0"/>
              <a:t>).</a:t>
            </a:r>
          </a:p>
          <a:p>
            <a:pPr marL="0" indent="0">
              <a:buNone/>
            </a:pPr>
            <a:endParaRPr lang="en-US" dirty="0"/>
          </a:p>
          <a:p>
            <a:pPr marL="0" indent="0">
              <a:buNone/>
            </a:pPr>
            <a:r>
              <a:rPr lang="en-US" dirty="0"/>
              <a:t>New in version 3.4: The default keyword-only argument.</a:t>
            </a:r>
          </a:p>
          <a:p>
            <a:pPr marL="0" indent="0">
              <a:buNone/>
            </a:pPr>
            <a:endParaRPr lang="en-US" dirty="0"/>
          </a:p>
          <a:p>
            <a:pPr marL="0" indent="0">
              <a:buNone/>
            </a:pPr>
            <a:r>
              <a:rPr lang="en-US" dirty="0"/>
              <a:t>Changed in version 3.8: The key can be None.</a:t>
            </a:r>
            <a:endParaRPr lang="en-IN" dirty="0"/>
          </a:p>
        </p:txBody>
      </p:sp>
    </p:spTree>
    <p:extLst>
      <p:ext uri="{BB962C8B-B14F-4D97-AF65-F5344CB8AC3E}">
        <p14:creationId xmlns:p14="http://schemas.microsoft.com/office/powerpoint/2010/main" val="38399586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646C-8D00-4249-81F7-86149B5C993C}"/>
              </a:ext>
            </a:extLst>
          </p:cNvPr>
          <p:cNvSpPr>
            <a:spLocks noGrp="1"/>
          </p:cNvSpPr>
          <p:nvPr>
            <p:ph type="title"/>
          </p:nvPr>
        </p:nvSpPr>
        <p:spPr/>
        <p:txBody>
          <a:bodyPr>
            <a:normAutofit/>
          </a:bodyPr>
          <a:lstStyle/>
          <a:p>
            <a:r>
              <a:rPr lang="en-US" dirty="0"/>
              <a:t>next(iterator[, default])</a:t>
            </a:r>
            <a:endParaRPr lang="en-IN" dirty="0"/>
          </a:p>
        </p:txBody>
      </p:sp>
      <p:sp>
        <p:nvSpPr>
          <p:cNvPr id="3" name="Content Placeholder 2">
            <a:extLst>
              <a:ext uri="{FF2B5EF4-FFF2-40B4-BE49-F238E27FC236}">
                <a16:creationId xmlns:a16="http://schemas.microsoft.com/office/drawing/2014/main" id="{00A1A32E-80CA-43D2-886D-529335BB192C}"/>
              </a:ext>
            </a:extLst>
          </p:cNvPr>
          <p:cNvSpPr>
            <a:spLocks noGrp="1"/>
          </p:cNvSpPr>
          <p:nvPr>
            <p:ph idx="1"/>
          </p:nvPr>
        </p:nvSpPr>
        <p:spPr/>
        <p:txBody>
          <a:bodyPr/>
          <a:lstStyle/>
          <a:p>
            <a:pPr marL="0" indent="0">
              <a:buNone/>
            </a:pPr>
            <a:r>
              <a:rPr lang="en-US" dirty="0"/>
              <a:t>Retrieve the next item from the iterator by calling its __next__() method. If default is given, it is returned if the iterator is exhausted, otherwise </a:t>
            </a:r>
            <a:r>
              <a:rPr lang="en-US" dirty="0" err="1"/>
              <a:t>StopIteration</a:t>
            </a:r>
            <a:r>
              <a:rPr lang="en-US" dirty="0"/>
              <a:t> is raised.</a:t>
            </a:r>
          </a:p>
          <a:p>
            <a:pPr marL="0" indent="0">
              <a:buNone/>
            </a:pPr>
            <a:endParaRPr lang="en-IN" dirty="0"/>
          </a:p>
        </p:txBody>
      </p:sp>
    </p:spTree>
    <p:extLst>
      <p:ext uri="{BB962C8B-B14F-4D97-AF65-F5344CB8AC3E}">
        <p14:creationId xmlns:p14="http://schemas.microsoft.com/office/powerpoint/2010/main" val="1055183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19405-1495-4275-B1D5-CBF6DA97A512}"/>
              </a:ext>
            </a:extLst>
          </p:cNvPr>
          <p:cNvSpPr>
            <a:spLocks noGrp="1"/>
          </p:cNvSpPr>
          <p:nvPr>
            <p:ph type="title"/>
          </p:nvPr>
        </p:nvSpPr>
        <p:spPr/>
        <p:txBody>
          <a:bodyPr>
            <a:normAutofit/>
          </a:bodyPr>
          <a:lstStyle/>
          <a:p>
            <a:r>
              <a:rPr lang="en-US" dirty="0"/>
              <a:t>class object</a:t>
            </a:r>
            <a:endParaRPr lang="en-IN" dirty="0"/>
          </a:p>
        </p:txBody>
      </p:sp>
      <p:sp>
        <p:nvSpPr>
          <p:cNvPr id="3" name="Content Placeholder 2">
            <a:extLst>
              <a:ext uri="{FF2B5EF4-FFF2-40B4-BE49-F238E27FC236}">
                <a16:creationId xmlns:a16="http://schemas.microsoft.com/office/drawing/2014/main" id="{FE8B20CE-8C24-4674-8DA9-F0521BCE2854}"/>
              </a:ext>
            </a:extLst>
          </p:cNvPr>
          <p:cNvSpPr>
            <a:spLocks noGrp="1"/>
          </p:cNvSpPr>
          <p:nvPr>
            <p:ph idx="1"/>
          </p:nvPr>
        </p:nvSpPr>
        <p:spPr/>
        <p:txBody>
          <a:bodyPr>
            <a:normAutofit fontScale="92500" lnSpcReduction="20000"/>
          </a:bodyPr>
          <a:lstStyle/>
          <a:p>
            <a:pPr marL="0" indent="0">
              <a:buNone/>
            </a:pPr>
            <a:r>
              <a:rPr lang="en-US" dirty="0"/>
              <a:t>Return a new featureless object. object is a base for all classes. It has methods that are common to all instances of Python classes. This function does not accept any arguments.</a:t>
            </a:r>
          </a:p>
          <a:p>
            <a:pPr marL="0" indent="0">
              <a:buNone/>
            </a:pPr>
            <a:endParaRPr lang="en-US" dirty="0"/>
          </a:p>
          <a:p>
            <a:pPr marL="0" indent="0">
              <a:buNone/>
            </a:pPr>
            <a:r>
              <a:rPr lang="en-US" dirty="0"/>
              <a:t>Note object does not have a __</a:t>
            </a:r>
            <a:r>
              <a:rPr lang="en-US" dirty="0" err="1"/>
              <a:t>dict</a:t>
            </a:r>
            <a:r>
              <a:rPr lang="en-US" dirty="0"/>
              <a:t>__, so you can’t assign arbitrary attributes to an instance of the object class.</a:t>
            </a:r>
            <a:endParaRPr lang="en-IN" dirty="0"/>
          </a:p>
        </p:txBody>
      </p:sp>
    </p:spTree>
    <p:extLst>
      <p:ext uri="{BB962C8B-B14F-4D97-AF65-F5344CB8AC3E}">
        <p14:creationId xmlns:p14="http://schemas.microsoft.com/office/powerpoint/2010/main" val="736156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pPr marL="0" indent="0">
              <a:buNone/>
            </a:pPr>
            <a:r>
              <a:rPr lang="en-US" sz="4000" dirty="0">
                <a:latin typeface="Times New Roman" pitchFamily="18" charset="0"/>
                <a:cs typeface="Times New Roman" pitchFamily="18" charset="0"/>
              </a:rPr>
              <a:t>ascii(object)</a:t>
            </a: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latin typeface="Times New Roman" pitchFamily="18" charset="0"/>
                <a:cs typeface="Times New Roman" pitchFamily="18" charset="0"/>
              </a:rPr>
              <a:t>As </a:t>
            </a:r>
            <a:r>
              <a:rPr lang="en-US" sz="2000" dirty="0" err="1">
                <a:latin typeface="Times New Roman" pitchFamily="18" charset="0"/>
                <a:cs typeface="Times New Roman" pitchFamily="18" charset="0"/>
              </a:rPr>
              <a:t>repr</a:t>
            </a:r>
            <a:r>
              <a:rPr lang="en-US" sz="2000" dirty="0">
                <a:latin typeface="Times New Roman" pitchFamily="18" charset="0"/>
                <a:cs typeface="Times New Roman" pitchFamily="18" charset="0"/>
              </a:rPr>
              <a:t>(), return a string containing a printable representation of an object, but escape the non-ASCII characters in the string returned by </a:t>
            </a:r>
            <a:r>
              <a:rPr lang="en-US" sz="2000" dirty="0" err="1">
                <a:latin typeface="Times New Roman" pitchFamily="18" charset="0"/>
                <a:cs typeface="Times New Roman" pitchFamily="18" charset="0"/>
              </a:rPr>
              <a:t>repr</a:t>
            </a:r>
            <a:r>
              <a:rPr lang="en-US" sz="2000" dirty="0">
                <a:latin typeface="Times New Roman" pitchFamily="18" charset="0"/>
                <a:cs typeface="Times New Roman" pitchFamily="18" charset="0"/>
              </a:rPr>
              <a:t>() using \x, \u, or \U escapes. This generates a string similar to that returned by </a:t>
            </a:r>
            <a:r>
              <a:rPr lang="en-US" sz="2000" dirty="0" err="1">
                <a:latin typeface="Times New Roman" pitchFamily="18" charset="0"/>
                <a:cs typeface="Times New Roman" pitchFamily="18" charset="0"/>
              </a:rPr>
              <a:t>repr</a:t>
            </a:r>
            <a:r>
              <a:rPr lang="en-US" sz="2000" dirty="0">
                <a:latin typeface="Times New Roman" pitchFamily="18" charset="0"/>
                <a:cs typeface="Times New Roman" pitchFamily="18" charset="0"/>
              </a:rPr>
              <a:t>() in Python 2.</a:t>
            </a: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393863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DF2C1-54C1-46DA-9EED-F9BB961BA1C2}"/>
              </a:ext>
            </a:extLst>
          </p:cNvPr>
          <p:cNvSpPr>
            <a:spLocks noGrp="1"/>
          </p:cNvSpPr>
          <p:nvPr>
            <p:ph type="title"/>
          </p:nvPr>
        </p:nvSpPr>
        <p:spPr>
          <a:xfrm>
            <a:off x="457200" y="205979"/>
            <a:ext cx="8229600" cy="613171"/>
          </a:xfrm>
        </p:spPr>
        <p:txBody>
          <a:bodyPr>
            <a:normAutofit fontScale="90000"/>
          </a:bodyPr>
          <a:lstStyle/>
          <a:p>
            <a:r>
              <a:rPr lang="en-US" dirty="0"/>
              <a:t>oct(x)</a:t>
            </a:r>
            <a:endParaRPr lang="en-IN" dirty="0"/>
          </a:p>
        </p:txBody>
      </p:sp>
      <p:sp>
        <p:nvSpPr>
          <p:cNvPr id="3" name="Content Placeholder 2">
            <a:extLst>
              <a:ext uri="{FF2B5EF4-FFF2-40B4-BE49-F238E27FC236}">
                <a16:creationId xmlns:a16="http://schemas.microsoft.com/office/drawing/2014/main" id="{2606C901-E5CD-4803-ACF2-59EA9E54ED3A}"/>
              </a:ext>
            </a:extLst>
          </p:cNvPr>
          <p:cNvSpPr>
            <a:spLocks noGrp="1"/>
          </p:cNvSpPr>
          <p:nvPr>
            <p:ph idx="1"/>
          </p:nvPr>
        </p:nvSpPr>
        <p:spPr>
          <a:xfrm>
            <a:off x="457200" y="1123950"/>
            <a:ext cx="8229600" cy="3581400"/>
          </a:xfrm>
        </p:spPr>
        <p:txBody>
          <a:bodyPr>
            <a:normAutofit fontScale="32500" lnSpcReduction="20000"/>
          </a:bodyPr>
          <a:lstStyle/>
          <a:p>
            <a:pPr marL="0" indent="0">
              <a:buNone/>
            </a:pPr>
            <a:r>
              <a:rPr lang="en-US" dirty="0"/>
              <a:t>Convert an integer number to an octal string prefixed with “0o”. The result is a valid Python expression. If x is not a Python int object, it has to define an __index__() method that returns an integer. For example:</a:t>
            </a:r>
          </a:p>
          <a:p>
            <a:pPr marL="0" indent="0">
              <a:buNone/>
            </a:pPr>
            <a:endParaRPr lang="en-US" dirty="0"/>
          </a:p>
          <a:p>
            <a:pPr marL="0" indent="0">
              <a:buNone/>
            </a:pPr>
            <a:r>
              <a:rPr lang="en-US" dirty="0"/>
              <a:t>&gt;&gt;&gt;</a:t>
            </a:r>
          </a:p>
          <a:p>
            <a:pPr marL="0" indent="0">
              <a:buNone/>
            </a:pPr>
            <a:r>
              <a:rPr lang="en-US" dirty="0"/>
              <a:t>oct(8)</a:t>
            </a:r>
          </a:p>
          <a:p>
            <a:pPr marL="0" indent="0">
              <a:buNone/>
            </a:pPr>
            <a:r>
              <a:rPr lang="en-US" dirty="0"/>
              <a:t>'0o10'</a:t>
            </a:r>
          </a:p>
          <a:p>
            <a:pPr marL="0" indent="0">
              <a:buNone/>
            </a:pPr>
            <a:r>
              <a:rPr lang="en-US" dirty="0"/>
              <a:t>oct(-56)</a:t>
            </a:r>
          </a:p>
          <a:p>
            <a:pPr marL="0" indent="0">
              <a:buNone/>
            </a:pPr>
            <a:r>
              <a:rPr lang="en-US" dirty="0"/>
              <a:t>'-0o70'</a:t>
            </a:r>
          </a:p>
          <a:p>
            <a:pPr marL="0" indent="0">
              <a:buNone/>
            </a:pPr>
            <a:r>
              <a:rPr lang="en-US" dirty="0"/>
              <a:t>If you want to convert an integer number to an octal string either with the prefix “0o” or not, you can use either of the following ways.</a:t>
            </a:r>
          </a:p>
          <a:p>
            <a:pPr marL="0" indent="0">
              <a:buNone/>
            </a:pPr>
            <a:endParaRPr lang="en-US" dirty="0"/>
          </a:p>
          <a:p>
            <a:pPr marL="0" indent="0">
              <a:buNone/>
            </a:pPr>
            <a:r>
              <a:rPr lang="en-US" dirty="0"/>
              <a:t>&gt;&gt;&gt;</a:t>
            </a:r>
          </a:p>
          <a:p>
            <a:pPr marL="0" indent="0">
              <a:buNone/>
            </a:pPr>
            <a:r>
              <a:rPr lang="en-US" dirty="0"/>
              <a:t>'%#o' % 10, '%o' % 10</a:t>
            </a:r>
          </a:p>
          <a:p>
            <a:pPr marL="0" indent="0">
              <a:buNone/>
            </a:pPr>
            <a:r>
              <a:rPr lang="en-US" dirty="0"/>
              <a:t>('0o12', '12')</a:t>
            </a:r>
          </a:p>
          <a:p>
            <a:pPr marL="0" indent="0">
              <a:buNone/>
            </a:pPr>
            <a:r>
              <a:rPr lang="en-US" dirty="0"/>
              <a:t>format(10, '#o'), format(10, 'o')</a:t>
            </a:r>
          </a:p>
          <a:p>
            <a:pPr marL="0" indent="0">
              <a:buNone/>
            </a:pPr>
            <a:r>
              <a:rPr lang="en-US" dirty="0"/>
              <a:t>('0o12', '12')</a:t>
            </a:r>
          </a:p>
          <a:p>
            <a:pPr marL="0" indent="0">
              <a:buNone/>
            </a:pPr>
            <a:r>
              <a:rPr lang="en-US" dirty="0"/>
              <a:t>f'{10:#o}', f'{10:o}'</a:t>
            </a:r>
          </a:p>
          <a:p>
            <a:pPr marL="0" indent="0">
              <a:buNone/>
            </a:pPr>
            <a:r>
              <a:rPr lang="en-US" dirty="0"/>
              <a:t>('0o12', '12')</a:t>
            </a:r>
          </a:p>
          <a:p>
            <a:pPr marL="0" indent="0">
              <a:buNone/>
            </a:pPr>
            <a:r>
              <a:rPr lang="en-US" dirty="0"/>
              <a:t>See also format() for more information.</a:t>
            </a:r>
            <a:endParaRPr lang="en-IN" dirty="0"/>
          </a:p>
        </p:txBody>
      </p:sp>
    </p:spTree>
    <p:extLst>
      <p:ext uri="{BB962C8B-B14F-4D97-AF65-F5344CB8AC3E}">
        <p14:creationId xmlns:p14="http://schemas.microsoft.com/office/powerpoint/2010/main" val="4215750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9ECDF-0058-46CA-ACD3-158CD67F430E}"/>
              </a:ext>
            </a:extLst>
          </p:cNvPr>
          <p:cNvSpPr>
            <a:spLocks noGrp="1"/>
          </p:cNvSpPr>
          <p:nvPr>
            <p:ph type="title"/>
          </p:nvPr>
        </p:nvSpPr>
        <p:spPr>
          <a:xfrm>
            <a:off x="457200" y="205979"/>
            <a:ext cx="8229600" cy="689371"/>
          </a:xfrm>
        </p:spPr>
        <p:txBody>
          <a:bodyPr>
            <a:normAutofit/>
          </a:bodyPr>
          <a:lstStyle/>
          <a:p>
            <a:pPr marL="0" indent="0">
              <a:buNone/>
            </a:pPr>
            <a:r>
              <a:rPr lang="en-US" sz="2800" dirty="0" err="1"/>
              <a:t>ord</a:t>
            </a:r>
            <a:r>
              <a:rPr lang="en-US" sz="2800" dirty="0"/>
              <a:t>(c)</a:t>
            </a:r>
          </a:p>
        </p:txBody>
      </p:sp>
      <p:sp>
        <p:nvSpPr>
          <p:cNvPr id="3" name="Content Placeholder 2">
            <a:extLst>
              <a:ext uri="{FF2B5EF4-FFF2-40B4-BE49-F238E27FC236}">
                <a16:creationId xmlns:a16="http://schemas.microsoft.com/office/drawing/2014/main" id="{F09A5208-6523-49BE-A1F4-C70136BE43C4}"/>
              </a:ext>
            </a:extLst>
          </p:cNvPr>
          <p:cNvSpPr>
            <a:spLocks noGrp="1"/>
          </p:cNvSpPr>
          <p:nvPr>
            <p:ph idx="1"/>
          </p:nvPr>
        </p:nvSpPr>
        <p:spPr>
          <a:xfrm>
            <a:off x="457200" y="1047750"/>
            <a:ext cx="8229600" cy="3810000"/>
          </a:xfrm>
        </p:spPr>
        <p:txBody>
          <a:bodyPr/>
          <a:lstStyle/>
          <a:p>
            <a:pPr marL="0" indent="0">
              <a:buNone/>
            </a:pPr>
            <a:r>
              <a:rPr lang="en-US" sz="2400" dirty="0"/>
              <a:t>Given a string representing one Unicode character, return an integer representing the Unicode code point of that character. For example, </a:t>
            </a:r>
            <a:r>
              <a:rPr lang="en-US" sz="2400" dirty="0" err="1"/>
              <a:t>ord</a:t>
            </a:r>
            <a:r>
              <a:rPr lang="en-US" sz="2400" dirty="0"/>
              <a:t>('a') returns the integer 97 and </a:t>
            </a:r>
            <a:r>
              <a:rPr lang="en-US" sz="2400" dirty="0" err="1"/>
              <a:t>ord</a:t>
            </a:r>
            <a:r>
              <a:rPr lang="en-US" sz="2400" dirty="0"/>
              <a:t>('€') (Euro sign) returns 8364. This is the inverse of </a:t>
            </a:r>
            <a:r>
              <a:rPr lang="en-US" sz="2400" dirty="0" err="1"/>
              <a:t>chr</a:t>
            </a:r>
            <a:r>
              <a:rPr lang="en-US" sz="2400" dirty="0"/>
              <a:t>().</a:t>
            </a:r>
          </a:p>
          <a:p>
            <a:pPr marL="0" indent="0">
              <a:buNone/>
            </a:pPr>
            <a:endParaRPr lang="en-IN" dirty="0"/>
          </a:p>
        </p:txBody>
      </p:sp>
    </p:spTree>
    <p:extLst>
      <p:ext uri="{BB962C8B-B14F-4D97-AF65-F5344CB8AC3E}">
        <p14:creationId xmlns:p14="http://schemas.microsoft.com/office/powerpoint/2010/main" val="4608041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930AC-E9FE-49D8-9366-1BF0F5A8EC46}"/>
              </a:ext>
            </a:extLst>
          </p:cNvPr>
          <p:cNvSpPr>
            <a:spLocks noGrp="1"/>
          </p:cNvSpPr>
          <p:nvPr>
            <p:ph type="title"/>
          </p:nvPr>
        </p:nvSpPr>
        <p:spPr/>
        <p:txBody>
          <a:bodyPr>
            <a:normAutofit/>
          </a:bodyPr>
          <a:lstStyle/>
          <a:p>
            <a:r>
              <a:rPr lang="en-US" dirty="0"/>
              <a:t>pow(base, exp[, mod])</a:t>
            </a:r>
            <a:endParaRPr lang="en-IN" dirty="0"/>
          </a:p>
        </p:txBody>
      </p:sp>
      <p:sp>
        <p:nvSpPr>
          <p:cNvPr id="3" name="Content Placeholder 2">
            <a:extLst>
              <a:ext uri="{FF2B5EF4-FFF2-40B4-BE49-F238E27FC236}">
                <a16:creationId xmlns:a16="http://schemas.microsoft.com/office/drawing/2014/main" id="{87DC96FD-3B04-41ED-92DF-40935527694B}"/>
              </a:ext>
            </a:extLst>
          </p:cNvPr>
          <p:cNvSpPr>
            <a:spLocks noGrp="1"/>
          </p:cNvSpPr>
          <p:nvPr>
            <p:ph idx="1"/>
          </p:nvPr>
        </p:nvSpPr>
        <p:spPr/>
        <p:txBody>
          <a:bodyPr>
            <a:normAutofit fontScale="32500" lnSpcReduction="20000"/>
          </a:bodyPr>
          <a:lstStyle/>
          <a:p>
            <a:pPr marL="0" indent="0">
              <a:buNone/>
            </a:pPr>
            <a:r>
              <a:rPr lang="en-US" dirty="0"/>
              <a:t>Return base to the power exp; if mod is present, return base to the power exp, modulo mod (computed more efficiently than pow(base, exp) % mod). The two-argument form pow(base, exp) is equivalent to using the power operator: base**exp.</a:t>
            </a:r>
          </a:p>
          <a:p>
            <a:pPr marL="0" indent="0">
              <a:buNone/>
            </a:pPr>
            <a:endParaRPr lang="en-US" dirty="0"/>
          </a:p>
          <a:p>
            <a:pPr marL="0" indent="0">
              <a:buNone/>
            </a:pPr>
            <a:r>
              <a:rPr lang="en-US" dirty="0"/>
              <a:t>The arguments must have numeric types. With mixed operand types, the coercion rules for binary arithmetic operators apply. For int operands, the result has the same type as the operands (after coercion) unless the second argument is negative; in that case, all arguments are converted to float and a float result is delivered. For example, pow(10, 2) returns 100, but pow(10, -2) returns 0.01. For a negative base of type int or float and a non-integral exponent, a complex result is delivered. For example, pow(-9, 0.5) returns a value close to 3j.</a:t>
            </a:r>
          </a:p>
          <a:p>
            <a:pPr marL="0" indent="0">
              <a:buNone/>
            </a:pPr>
            <a:endParaRPr lang="en-US" dirty="0"/>
          </a:p>
          <a:p>
            <a:pPr marL="0" indent="0">
              <a:buNone/>
            </a:pPr>
            <a:r>
              <a:rPr lang="en-US" dirty="0"/>
              <a:t>For int operands base and exp, if mod is present, mod must also be of integer type and mod must be nonzero. If mod is present and exp is negative, base must be relatively prime to mod. In that case, pow(</a:t>
            </a:r>
            <a:r>
              <a:rPr lang="en-US" dirty="0" err="1"/>
              <a:t>inv_base</a:t>
            </a:r>
            <a:r>
              <a:rPr lang="en-US" dirty="0"/>
              <a:t>, -exp, mod) is returned, where </a:t>
            </a:r>
            <a:r>
              <a:rPr lang="en-US" dirty="0" err="1"/>
              <a:t>inv_base</a:t>
            </a:r>
            <a:r>
              <a:rPr lang="en-US" dirty="0"/>
              <a:t> is an inverse to base modulo mod.</a:t>
            </a:r>
          </a:p>
          <a:p>
            <a:pPr marL="0" indent="0">
              <a:buNone/>
            </a:pPr>
            <a:endParaRPr lang="en-US" dirty="0"/>
          </a:p>
          <a:p>
            <a:pPr marL="0" indent="0">
              <a:buNone/>
            </a:pPr>
            <a:r>
              <a:rPr lang="en-US" dirty="0"/>
              <a:t>Here’s an example of computing an inverse for 38 modulo 97:</a:t>
            </a:r>
          </a:p>
          <a:p>
            <a:pPr marL="0" indent="0">
              <a:buNone/>
            </a:pPr>
            <a:endParaRPr lang="en-US" dirty="0"/>
          </a:p>
          <a:p>
            <a:pPr marL="0" indent="0">
              <a:buNone/>
            </a:pPr>
            <a:r>
              <a:rPr lang="en-US" dirty="0"/>
              <a:t>&gt;&gt;&gt;</a:t>
            </a:r>
          </a:p>
          <a:p>
            <a:pPr marL="0" indent="0">
              <a:buNone/>
            </a:pPr>
            <a:r>
              <a:rPr lang="en-US" dirty="0"/>
              <a:t>&gt;&gt;&gt; pow(38, -1, mod=97)</a:t>
            </a:r>
          </a:p>
          <a:p>
            <a:pPr marL="0" indent="0">
              <a:buNone/>
            </a:pPr>
            <a:r>
              <a:rPr lang="en-US" dirty="0"/>
              <a:t>23</a:t>
            </a:r>
          </a:p>
          <a:p>
            <a:pPr marL="0" indent="0">
              <a:buNone/>
            </a:pPr>
            <a:r>
              <a:rPr lang="en-US" dirty="0"/>
              <a:t>&gt;&gt;&gt; 23 * 38 % 97 == 1</a:t>
            </a:r>
          </a:p>
          <a:p>
            <a:pPr marL="0" indent="0">
              <a:buNone/>
            </a:pPr>
            <a:r>
              <a:rPr lang="en-US" dirty="0"/>
              <a:t>True</a:t>
            </a:r>
          </a:p>
          <a:p>
            <a:pPr marL="0" indent="0">
              <a:buNone/>
            </a:pPr>
            <a:r>
              <a:rPr lang="en-US" dirty="0"/>
              <a:t>Changed in version 3.8: For int operands, the three-argument form of pow now allows the second argument to be negative, permitting computation of modular inverses.</a:t>
            </a:r>
          </a:p>
          <a:p>
            <a:pPr marL="0" indent="0">
              <a:buNone/>
            </a:pPr>
            <a:endParaRPr lang="en-US" dirty="0"/>
          </a:p>
          <a:p>
            <a:pPr marL="0" indent="0">
              <a:buNone/>
            </a:pPr>
            <a:r>
              <a:rPr lang="en-US" dirty="0"/>
              <a:t>Changed in version 3.8: Allow keyword arguments. Formerly, only positional arguments were supported.</a:t>
            </a:r>
            <a:endParaRPr lang="en-IN" dirty="0"/>
          </a:p>
        </p:txBody>
      </p:sp>
    </p:spTree>
    <p:extLst>
      <p:ext uri="{BB962C8B-B14F-4D97-AF65-F5344CB8AC3E}">
        <p14:creationId xmlns:p14="http://schemas.microsoft.com/office/powerpoint/2010/main" val="29988133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6A997-CF89-4DE9-8B63-EB157B5918B8}"/>
              </a:ext>
            </a:extLst>
          </p:cNvPr>
          <p:cNvSpPr>
            <a:spLocks noGrp="1"/>
          </p:cNvSpPr>
          <p:nvPr>
            <p:ph type="title"/>
          </p:nvPr>
        </p:nvSpPr>
        <p:spPr>
          <a:xfrm>
            <a:off x="457200" y="205979"/>
            <a:ext cx="8229600" cy="613171"/>
          </a:xfrm>
        </p:spPr>
        <p:txBody>
          <a:bodyPr>
            <a:normAutofit fontScale="90000"/>
          </a:bodyPr>
          <a:lstStyle/>
          <a:p>
            <a:r>
              <a:rPr lang="en-US" sz="2700" dirty="0"/>
              <a:t>print(*objects, </a:t>
            </a:r>
            <a:r>
              <a:rPr lang="en-US" sz="2700" dirty="0" err="1"/>
              <a:t>sep</a:t>
            </a:r>
            <a:r>
              <a:rPr lang="en-US" sz="2700" dirty="0"/>
              <a:t>=' ', end='\n', file=</a:t>
            </a:r>
            <a:r>
              <a:rPr lang="en-US" sz="2700" dirty="0" err="1"/>
              <a:t>sys.stdout</a:t>
            </a:r>
            <a:r>
              <a:rPr lang="en-US" sz="2700" dirty="0"/>
              <a:t>, flush=False)</a:t>
            </a:r>
            <a:endParaRPr lang="en-IN" dirty="0"/>
          </a:p>
        </p:txBody>
      </p:sp>
      <p:sp>
        <p:nvSpPr>
          <p:cNvPr id="3" name="Content Placeholder 2">
            <a:extLst>
              <a:ext uri="{FF2B5EF4-FFF2-40B4-BE49-F238E27FC236}">
                <a16:creationId xmlns:a16="http://schemas.microsoft.com/office/drawing/2014/main" id="{94179B2A-2E38-4E6E-B15F-5384DB7F5831}"/>
              </a:ext>
            </a:extLst>
          </p:cNvPr>
          <p:cNvSpPr>
            <a:spLocks noGrp="1"/>
          </p:cNvSpPr>
          <p:nvPr>
            <p:ph idx="1"/>
          </p:nvPr>
        </p:nvSpPr>
        <p:spPr/>
        <p:txBody>
          <a:bodyPr>
            <a:normAutofit fontScale="47500" lnSpcReduction="20000"/>
          </a:bodyPr>
          <a:lstStyle/>
          <a:p>
            <a:pPr marL="0" indent="0">
              <a:buNone/>
            </a:pPr>
            <a:r>
              <a:rPr lang="en-US" dirty="0"/>
              <a:t>Print objects to the text stream file, separated by </a:t>
            </a:r>
            <a:r>
              <a:rPr lang="en-US" dirty="0" err="1"/>
              <a:t>sep</a:t>
            </a:r>
            <a:r>
              <a:rPr lang="en-US" dirty="0"/>
              <a:t> and followed by end. </a:t>
            </a:r>
            <a:r>
              <a:rPr lang="en-US" dirty="0" err="1"/>
              <a:t>sep</a:t>
            </a:r>
            <a:r>
              <a:rPr lang="en-US" dirty="0"/>
              <a:t>, end, file, and flush, if present, must be given as keyword arguments.</a:t>
            </a:r>
          </a:p>
          <a:p>
            <a:pPr marL="0" indent="0">
              <a:buNone/>
            </a:pPr>
            <a:endParaRPr lang="en-US" dirty="0"/>
          </a:p>
          <a:p>
            <a:pPr marL="0" indent="0">
              <a:buNone/>
            </a:pPr>
            <a:r>
              <a:rPr lang="en-US" dirty="0"/>
              <a:t>All non-keyword arguments are converted to strings like str() does and written to the stream, separated by </a:t>
            </a:r>
            <a:r>
              <a:rPr lang="en-US" dirty="0" err="1"/>
              <a:t>sep</a:t>
            </a:r>
            <a:r>
              <a:rPr lang="en-US" dirty="0"/>
              <a:t> and followed by end. Both </a:t>
            </a:r>
            <a:r>
              <a:rPr lang="en-US" dirty="0" err="1"/>
              <a:t>sep</a:t>
            </a:r>
            <a:r>
              <a:rPr lang="en-US" dirty="0"/>
              <a:t> and end must be strings; they can also be None, which means to use the default values. If no objects are given, print() will just write end.</a:t>
            </a:r>
          </a:p>
          <a:p>
            <a:pPr marL="0" indent="0">
              <a:buNone/>
            </a:pPr>
            <a:endParaRPr lang="en-US" dirty="0"/>
          </a:p>
          <a:p>
            <a:pPr marL="0" indent="0">
              <a:buNone/>
            </a:pPr>
            <a:r>
              <a:rPr lang="en-US" dirty="0"/>
              <a:t>The file argument must be an object with a write(string) method; if it is not present or None, </a:t>
            </a:r>
            <a:r>
              <a:rPr lang="en-US" dirty="0" err="1"/>
              <a:t>sys.stdout</a:t>
            </a:r>
            <a:r>
              <a:rPr lang="en-US" dirty="0"/>
              <a:t> will be used. Since printed arguments are converted to text strings, print() cannot be used with binary mode file objects. For these, use </a:t>
            </a:r>
            <a:r>
              <a:rPr lang="en-US" dirty="0" err="1"/>
              <a:t>file.write</a:t>
            </a:r>
            <a:r>
              <a:rPr lang="en-US" dirty="0"/>
              <a:t>(...) instead.</a:t>
            </a:r>
          </a:p>
          <a:p>
            <a:pPr marL="0" indent="0">
              <a:buNone/>
            </a:pPr>
            <a:endParaRPr lang="en-US" dirty="0"/>
          </a:p>
          <a:p>
            <a:pPr marL="0" indent="0">
              <a:buNone/>
            </a:pPr>
            <a:r>
              <a:rPr lang="en-US" dirty="0"/>
              <a:t>Whether the output is buffered is usually determined by file, but if the flush keyword argument is true, the stream is forcibly flushed.</a:t>
            </a:r>
          </a:p>
          <a:p>
            <a:pPr marL="0" indent="0">
              <a:buNone/>
            </a:pPr>
            <a:endParaRPr lang="en-US" dirty="0"/>
          </a:p>
          <a:p>
            <a:pPr marL="0" indent="0">
              <a:buNone/>
            </a:pPr>
            <a:r>
              <a:rPr lang="en-US" dirty="0"/>
              <a:t>Changed in version 3.3: Added the flush keyword argument.</a:t>
            </a:r>
            <a:endParaRPr lang="en-IN" dirty="0"/>
          </a:p>
        </p:txBody>
      </p:sp>
    </p:spTree>
    <p:extLst>
      <p:ext uri="{BB962C8B-B14F-4D97-AF65-F5344CB8AC3E}">
        <p14:creationId xmlns:p14="http://schemas.microsoft.com/office/powerpoint/2010/main" val="12748851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2EB3-74FF-4CB0-8ABC-6B2A0DD20458}"/>
              </a:ext>
            </a:extLst>
          </p:cNvPr>
          <p:cNvSpPr>
            <a:spLocks noGrp="1"/>
          </p:cNvSpPr>
          <p:nvPr>
            <p:ph type="title"/>
          </p:nvPr>
        </p:nvSpPr>
        <p:spPr>
          <a:xfrm>
            <a:off x="457200" y="205979"/>
            <a:ext cx="8229600" cy="536971"/>
          </a:xfrm>
        </p:spPr>
        <p:txBody>
          <a:bodyPr>
            <a:normAutofit fontScale="90000"/>
          </a:bodyPr>
          <a:lstStyle/>
          <a:p>
            <a:r>
              <a:rPr lang="en-US" sz="2700" dirty="0"/>
              <a:t>class property(</a:t>
            </a:r>
            <a:r>
              <a:rPr lang="en-US" sz="2700" dirty="0" err="1"/>
              <a:t>fget</a:t>
            </a:r>
            <a:r>
              <a:rPr lang="en-US" sz="2700" dirty="0"/>
              <a:t>=None, </a:t>
            </a:r>
            <a:r>
              <a:rPr lang="en-US" sz="2700" dirty="0" err="1"/>
              <a:t>fset</a:t>
            </a:r>
            <a:r>
              <a:rPr lang="en-US" sz="2700" dirty="0"/>
              <a:t>=None, </a:t>
            </a:r>
            <a:r>
              <a:rPr lang="en-US" sz="2700" dirty="0" err="1"/>
              <a:t>fdel</a:t>
            </a:r>
            <a:r>
              <a:rPr lang="en-US" sz="2700" dirty="0"/>
              <a:t>=None, doc=None)</a:t>
            </a:r>
            <a:endParaRPr lang="en-IN" dirty="0"/>
          </a:p>
        </p:txBody>
      </p:sp>
      <p:sp>
        <p:nvSpPr>
          <p:cNvPr id="3" name="Content Placeholder 2">
            <a:extLst>
              <a:ext uri="{FF2B5EF4-FFF2-40B4-BE49-F238E27FC236}">
                <a16:creationId xmlns:a16="http://schemas.microsoft.com/office/drawing/2014/main" id="{C4E0866A-1A8E-49B0-BAE1-486482609FBD}"/>
              </a:ext>
            </a:extLst>
          </p:cNvPr>
          <p:cNvSpPr>
            <a:spLocks noGrp="1"/>
          </p:cNvSpPr>
          <p:nvPr>
            <p:ph idx="1"/>
          </p:nvPr>
        </p:nvSpPr>
        <p:spPr>
          <a:xfrm>
            <a:off x="457200" y="971550"/>
            <a:ext cx="8229600" cy="3965971"/>
          </a:xfrm>
        </p:spPr>
        <p:txBody>
          <a:bodyPr>
            <a:normAutofit fontScale="32500" lnSpcReduction="20000"/>
          </a:bodyPr>
          <a:lstStyle/>
          <a:p>
            <a:pPr marL="0" indent="0">
              <a:buNone/>
            </a:pPr>
            <a:r>
              <a:rPr lang="en-US" dirty="0"/>
              <a:t>Return a property attribute.</a:t>
            </a:r>
          </a:p>
          <a:p>
            <a:pPr marL="0" indent="0">
              <a:buNone/>
            </a:pPr>
            <a:endParaRPr lang="en-US" dirty="0"/>
          </a:p>
          <a:p>
            <a:pPr marL="0" indent="0">
              <a:buNone/>
            </a:pPr>
            <a:r>
              <a:rPr lang="en-US" dirty="0" err="1"/>
              <a:t>fget</a:t>
            </a:r>
            <a:r>
              <a:rPr lang="en-US" dirty="0"/>
              <a:t> is a function for getting an attribute value. </a:t>
            </a:r>
            <a:r>
              <a:rPr lang="en-US" dirty="0" err="1"/>
              <a:t>fset</a:t>
            </a:r>
            <a:r>
              <a:rPr lang="en-US" dirty="0"/>
              <a:t> is a function for setting an attribute value. </a:t>
            </a:r>
            <a:r>
              <a:rPr lang="en-US" dirty="0" err="1"/>
              <a:t>fdel</a:t>
            </a:r>
            <a:r>
              <a:rPr lang="en-US" dirty="0"/>
              <a:t> is a function for deleting an attribute value. And doc creates a docstring for the attribute.</a:t>
            </a:r>
          </a:p>
          <a:p>
            <a:pPr marL="0" indent="0">
              <a:buNone/>
            </a:pPr>
            <a:endParaRPr lang="en-US" dirty="0"/>
          </a:p>
          <a:p>
            <a:pPr marL="0" indent="0">
              <a:buNone/>
            </a:pPr>
            <a:r>
              <a:rPr lang="en-US" dirty="0"/>
              <a:t>A typical use is to define a managed attribute x:</a:t>
            </a:r>
          </a:p>
          <a:p>
            <a:pPr marL="0" indent="0">
              <a:buNone/>
            </a:pPr>
            <a:endParaRPr lang="en-US" dirty="0"/>
          </a:p>
          <a:p>
            <a:pPr marL="0" indent="0">
              <a:buNone/>
            </a:pPr>
            <a:r>
              <a:rPr lang="en-US" dirty="0"/>
              <a:t>class C:</a:t>
            </a:r>
          </a:p>
          <a:p>
            <a:pPr marL="0" indent="0">
              <a:buNone/>
            </a:pPr>
            <a:r>
              <a:rPr lang="en-US" dirty="0"/>
              <a:t>    def __</a:t>
            </a:r>
            <a:r>
              <a:rPr lang="en-US" dirty="0" err="1"/>
              <a:t>init</a:t>
            </a:r>
            <a:r>
              <a:rPr lang="en-US" dirty="0"/>
              <a:t>__(self):</a:t>
            </a:r>
          </a:p>
          <a:p>
            <a:pPr marL="0" indent="0">
              <a:buNone/>
            </a:pPr>
            <a:r>
              <a:rPr lang="en-US" dirty="0"/>
              <a:t>        </a:t>
            </a:r>
            <a:r>
              <a:rPr lang="en-US" dirty="0" err="1"/>
              <a:t>self._x</a:t>
            </a:r>
            <a:r>
              <a:rPr lang="en-US" dirty="0"/>
              <a:t> = None</a:t>
            </a:r>
          </a:p>
          <a:p>
            <a:pPr marL="0" indent="0">
              <a:buNone/>
            </a:pPr>
            <a:endParaRPr lang="en-US" dirty="0"/>
          </a:p>
          <a:p>
            <a:pPr marL="0" indent="0">
              <a:buNone/>
            </a:pPr>
            <a:r>
              <a:rPr lang="en-US" dirty="0"/>
              <a:t>    def </a:t>
            </a:r>
            <a:r>
              <a:rPr lang="en-US" dirty="0" err="1"/>
              <a:t>getx</a:t>
            </a:r>
            <a:r>
              <a:rPr lang="en-US" dirty="0"/>
              <a:t>(self):</a:t>
            </a:r>
          </a:p>
          <a:p>
            <a:pPr marL="0" indent="0">
              <a:buNone/>
            </a:pPr>
            <a:r>
              <a:rPr lang="en-US" dirty="0"/>
              <a:t>        return </a:t>
            </a:r>
            <a:r>
              <a:rPr lang="en-US" dirty="0" err="1"/>
              <a:t>self._x</a:t>
            </a:r>
            <a:endParaRPr lang="en-US" dirty="0"/>
          </a:p>
          <a:p>
            <a:pPr marL="0" indent="0">
              <a:buNone/>
            </a:pPr>
            <a:endParaRPr lang="en-US" dirty="0"/>
          </a:p>
          <a:p>
            <a:pPr marL="0" indent="0">
              <a:buNone/>
            </a:pPr>
            <a:r>
              <a:rPr lang="en-US" dirty="0"/>
              <a:t>    def </a:t>
            </a:r>
            <a:r>
              <a:rPr lang="en-US" dirty="0" err="1"/>
              <a:t>setx</a:t>
            </a:r>
            <a:r>
              <a:rPr lang="en-US" dirty="0"/>
              <a:t>(self, value):</a:t>
            </a:r>
          </a:p>
          <a:p>
            <a:pPr marL="0" indent="0">
              <a:buNone/>
            </a:pPr>
            <a:r>
              <a:rPr lang="en-US" dirty="0"/>
              <a:t>        </a:t>
            </a:r>
            <a:r>
              <a:rPr lang="en-US" dirty="0" err="1"/>
              <a:t>self._x</a:t>
            </a:r>
            <a:r>
              <a:rPr lang="en-US" dirty="0"/>
              <a:t> = value</a:t>
            </a:r>
          </a:p>
          <a:p>
            <a:pPr marL="0" indent="0">
              <a:buNone/>
            </a:pPr>
            <a:endParaRPr lang="en-US" dirty="0"/>
          </a:p>
          <a:p>
            <a:pPr marL="0" indent="0">
              <a:buNone/>
            </a:pPr>
            <a:r>
              <a:rPr lang="en-US" dirty="0"/>
              <a:t>    def </a:t>
            </a:r>
            <a:r>
              <a:rPr lang="en-US" dirty="0" err="1"/>
              <a:t>delx</a:t>
            </a:r>
            <a:r>
              <a:rPr lang="en-US" dirty="0"/>
              <a:t>(self):</a:t>
            </a:r>
          </a:p>
          <a:p>
            <a:pPr marL="0" indent="0">
              <a:buNone/>
            </a:pPr>
            <a:r>
              <a:rPr lang="en-US" dirty="0"/>
              <a:t>        del </a:t>
            </a:r>
            <a:r>
              <a:rPr lang="en-US" dirty="0" err="1"/>
              <a:t>self._x</a:t>
            </a:r>
            <a:endParaRPr lang="en-US" dirty="0"/>
          </a:p>
          <a:p>
            <a:pPr marL="0" indent="0">
              <a:buNone/>
            </a:pPr>
            <a:endParaRPr lang="en-US" dirty="0"/>
          </a:p>
          <a:p>
            <a:pPr marL="0" indent="0">
              <a:buNone/>
            </a:pPr>
            <a:r>
              <a:rPr lang="en-US" dirty="0"/>
              <a:t>    x = property(</a:t>
            </a:r>
            <a:r>
              <a:rPr lang="en-US" dirty="0" err="1"/>
              <a:t>getx</a:t>
            </a:r>
            <a:r>
              <a:rPr lang="en-US" dirty="0"/>
              <a:t>, </a:t>
            </a:r>
            <a:r>
              <a:rPr lang="en-US" dirty="0" err="1"/>
              <a:t>setx</a:t>
            </a:r>
            <a:r>
              <a:rPr lang="en-US" dirty="0"/>
              <a:t>, </a:t>
            </a:r>
            <a:r>
              <a:rPr lang="en-US" dirty="0" err="1"/>
              <a:t>delx</a:t>
            </a:r>
            <a:r>
              <a:rPr lang="en-US" dirty="0"/>
              <a:t>, "I'm the 'x' property.")</a:t>
            </a:r>
          </a:p>
          <a:p>
            <a:pPr marL="0" indent="0">
              <a:buNone/>
            </a:pPr>
            <a:r>
              <a:rPr lang="en-US" dirty="0"/>
              <a:t>If c is an instance of C, </a:t>
            </a:r>
            <a:r>
              <a:rPr lang="en-US" dirty="0" err="1"/>
              <a:t>c.x</a:t>
            </a:r>
            <a:r>
              <a:rPr lang="en-US" dirty="0"/>
              <a:t> will invoke the getter, </a:t>
            </a:r>
            <a:r>
              <a:rPr lang="en-US" dirty="0" err="1"/>
              <a:t>c.x</a:t>
            </a:r>
            <a:r>
              <a:rPr lang="en-US" dirty="0"/>
              <a:t> = value will invoke the setter, and del </a:t>
            </a:r>
            <a:r>
              <a:rPr lang="en-US" dirty="0" err="1"/>
              <a:t>c.x</a:t>
            </a:r>
            <a:r>
              <a:rPr lang="en-US" dirty="0"/>
              <a:t> the </a:t>
            </a:r>
            <a:r>
              <a:rPr lang="en-US" dirty="0" err="1"/>
              <a:t>deleter</a:t>
            </a:r>
            <a:r>
              <a:rPr lang="en-US" dirty="0"/>
              <a:t>.</a:t>
            </a:r>
            <a:endParaRPr lang="en-IN" dirty="0"/>
          </a:p>
        </p:txBody>
      </p:sp>
    </p:spTree>
    <p:extLst>
      <p:ext uri="{BB962C8B-B14F-4D97-AF65-F5344CB8AC3E}">
        <p14:creationId xmlns:p14="http://schemas.microsoft.com/office/powerpoint/2010/main" val="18823718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3BBFC-3298-457E-B9EB-1BA1B2A3C2AD}"/>
              </a:ext>
            </a:extLst>
          </p:cNvPr>
          <p:cNvSpPr>
            <a:spLocks noGrp="1"/>
          </p:cNvSpPr>
          <p:nvPr>
            <p:ph type="title"/>
          </p:nvPr>
        </p:nvSpPr>
        <p:spPr>
          <a:xfrm>
            <a:off x="457200" y="205979"/>
            <a:ext cx="8229600" cy="460771"/>
          </a:xfrm>
        </p:spPr>
        <p:txBody>
          <a:bodyPr>
            <a:normAutofit/>
          </a:bodyPr>
          <a:lstStyle/>
          <a:p>
            <a:r>
              <a:rPr lang="en-US" sz="2400" dirty="0"/>
              <a:t>class property(</a:t>
            </a:r>
            <a:r>
              <a:rPr lang="en-US" sz="2400" dirty="0" err="1"/>
              <a:t>fget</a:t>
            </a:r>
            <a:r>
              <a:rPr lang="en-US" sz="2400" dirty="0"/>
              <a:t>=None, </a:t>
            </a:r>
            <a:r>
              <a:rPr lang="en-US" sz="2400" dirty="0" err="1"/>
              <a:t>fset</a:t>
            </a:r>
            <a:r>
              <a:rPr lang="en-US" sz="2400" dirty="0"/>
              <a:t>=None, </a:t>
            </a:r>
            <a:r>
              <a:rPr lang="en-US" sz="2400" dirty="0" err="1"/>
              <a:t>fdel</a:t>
            </a:r>
            <a:r>
              <a:rPr lang="en-US" sz="2400" dirty="0"/>
              <a:t>=None, doc=None)</a:t>
            </a:r>
            <a:endParaRPr lang="en-IN" sz="2400" dirty="0"/>
          </a:p>
        </p:txBody>
      </p:sp>
      <p:sp>
        <p:nvSpPr>
          <p:cNvPr id="3" name="Content Placeholder 2">
            <a:extLst>
              <a:ext uri="{FF2B5EF4-FFF2-40B4-BE49-F238E27FC236}">
                <a16:creationId xmlns:a16="http://schemas.microsoft.com/office/drawing/2014/main" id="{029D2E1C-5640-4B7F-AA7C-6E807B79A19D}"/>
              </a:ext>
            </a:extLst>
          </p:cNvPr>
          <p:cNvSpPr>
            <a:spLocks noGrp="1"/>
          </p:cNvSpPr>
          <p:nvPr>
            <p:ph idx="1"/>
          </p:nvPr>
        </p:nvSpPr>
        <p:spPr>
          <a:xfrm>
            <a:off x="457200" y="742950"/>
            <a:ext cx="8229600" cy="3851673"/>
          </a:xfrm>
        </p:spPr>
        <p:txBody>
          <a:bodyPr>
            <a:normAutofit fontScale="47500" lnSpcReduction="20000"/>
          </a:bodyPr>
          <a:lstStyle/>
          <a:p>
            <a:pPr marL="0" indent="0">
              <a:buNone/>
            </a:pPr>
            <a:r>
              <a:rPr lang="en-US" dirty="0"/>
              <a:t>If given, doc will be the docstring of the property attribute. Otherwise, the property will copy </a:t>
            </a:r>
            <a:r>
              <a:rPr lang="en-US" dirty="0" err="1"/>
              <a:t>fget’s</a:t>
            </a:r>
            <a:r>
              <a:rPr lang="en-US" dirty="0"/>
              <a:t> docstring (if it exists). This makes it possible to create read-only properties easily using property() as a decorator:</a:t>
            </a:r>
          </a:p>
          <a:p>
            <a:pPr marL="0" indent="0">
              <a:buNone/>
            </a:pPr>
            <a:endParaRPr lang="en-US" dirty="0"/>
          </a:p>
          <a:p>
            <a:pPr marL="0" indent="0">
              <a:buNone/>
            </a:pPr>
            <a:r>
              <a:rPr lang="en-US" dirty="0"/>
              <a:t>class Parrot:</a:t>
            </a:r>
          </a:p>
          <a:p>
            <a:pPr marL="0" indent="0">
              <a:buNone/>
            </a:pPr>
            <a:r>
              <a:rPr lang="en-US" dirty="0"/>
              <a:t>    def __</a:t>
            </a:r>
            <a:r>
              <a:rPr lang="en-US" dirty="0" err="1"/>
              <a:t>init</a:t>
            </a:r>
            <a:r>
              <a:rPr lang="en-US" dirty="0"/>
              <a:t>__(self):</a:t>
            </a:r>
          </a:p>
          <a:p>
            <a:pPr marL="0" indent="0">
              <a:buNone/>
            </a:pPr>
            <a:r>
              <a:rPr lang="en-US" dirty="0"/>
              <a:t>        </a:t>
            </a:r>
            <a:r>
              <a:rPr lang="en-US" dirty="0" err="1"/>
              <a:t>self._voltage</a:t>
            </a:r>
            <a:r>
              <a:rPr lang="en-US" dirty="0"/>
              <a:t> = 100000</a:t>
            </a:r>
          </a:p>
          <a:p>
            <a:pPr marL="0" indent="0">
              <a:buNone/>
            </a:pPr>
            <a:endParaRPr lang="en-US" dirty="0"/>
          </a:p>
          <a:p>
            <a:pPr marL="0" indent="0">
              <a:buNone/>
            </a:pPr>
            <a:r>
              <a:rPr lang="en-US" dirty="0"/>
              <a:t>    @property</a:t>
            </a:r>
          </a:p>
          <a:p>
            <a:pPr marL="0" indent="0">
              <a:buNone/>
            </a:pPr>
            <a:r>
              <a:rPr lang="en-US" dirty="0"/>
              <a:t>    def voltage(self):</a:t>
            </a:r>
          </a:p>
          <a:p>
            <a:pPr marL="0" indent="0">
              <a:buNone/>
            </a:pPr>
            <a:r>
              <a:rPr lang="en-US" dirty="0"/>
              <a:t>        """Get the current voltage."""</a:t>
            </a:r>
          </a:p>
          <a:p>
            <a:pPr marL="0" indent="0">
              <a:buNone/>
            </a:pPr>
            <a:r>
              <a:rPr lang="en-US" dirty="0"/>
              <a:t>        return </a:t>
            </a:r>
            <a:r>
              <a:rPr lang="en-US" dirty="0" err="1"/>
              <a:t>self._voltage</a:t>
            </a:r>
            <a:endParaRPr lang="en-US" dirty="0"/>
          </a:p>
          <a:p>
            <a:pPr marL="0" indent="0">
              <a:buNone/>
            </a:pPr>
            <a:r>
              <a:rPr lang="en-US" dirty="0"/>
              <a:t>The @property decorator turns the voltage() method into a “getter” for a read-only attribute with the same name, and it sets the docstring for voltage to “Get the current voltage.”</a:t>
            </a:r>
          </a:p>
          <a:p>
            <a:pPr marL="0" indent="0">
              <a:buNone/>
            </a:pPr>
            <a:endParaRPr lang="en-IN" dirty="0"/>
          </a:p>
        </p:txBody>
      </p:sp>
    </p:spTree>
    <p:extLst>
      <p:ext uri="{BB962C8B-B14F-4D97-AF65-F5344CB8AC3E}">
        <p14:creationId xmlns:p14="http://schemas.microsoft.com/office/powerpoint/2010/main" val="125779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87FC4-6DDB-466A-AC9A-F2329B4F6529}"/>
              </a:ext>
            </a:extLst>
          </p:cNvPr>
          <p:cNvSpPr>
            <a:spLocks noGrp="1"/>
          </p:cNvSpPr>
          <p:nvPr>
            <p:ph type="title"/>
          </p:nvPr>
        </p:nvSpPr>
        <p:spPr>
          <a:xfrm>
            <a:off x="457200" y="205979"/>
            <a:ext cx="8229600" cy="460771"/>
          </a:xfrm>
        </p:spPr>
        <p:txBody>
          <a:bodyPr>
            <a:normAutofit/>
          </a:bodyPr>
          <a:lstStyle/>
          <a:p>
            <a:r>
              <a:rPr lang="en-US" sz="2400" dirty="0"/>
              <a:t>class property(</a:t>
            </a:r>
            <a:r>
              <a:rPr lang="en-US" sz="2400" dirty="0" err="1"/>
              <a:t>fget</a:t>
            </a:r>
            <a:r>
              <a:rPr lang="en-US" sz="2400" dirty="0"/>
              <a:t>=None, </a:t>
            </a:r>
            <a:r>
              <a:rPr lang="en-US" sz="2400" dirty="0" err="1"/>
              <a:t>fset</a:t>
            </a:r>
            <a:r>
              <a:rPr lang="en-US" sz="2400" dirty="0"/>
              <a:t>=None, </a:t>
            </a:r>
            <a:r>
              <a:rPr lang="en-US" sz="2400" dirty="0" err="1"/>
              <a:t>fdel</a:t>
            </a:r>
            <a:r>
              <a:rPr lang="en-US" sz="2400" dirty="0"/>
              <a:t>=None, doc=None)</a:t>
            </a:r>
            <a:endParaRPr lang="en-IN" sz="2400" dirty="0"/>
          </a:p>
        </p:txBody>
      </p:sp>
      <p:sp>
        <p:nvSpPr>
          <p:cNvPr id="3" name="Content Placeholder 2">
            <a:extLst>
              <a:ext uri="{FF2B5EF4-FFF2-40B4-BE49-F238E27FC236}">
                <a16:creationId xmlns:a16="http://schemas.microsoft.com/office/drawing/2014/main" id="{4B064A9D-26C7-4F09-BAC4-B197C0A5AD50}"/>
              </a:ext>
            </a:extLst>
          </p:cNvPr>
          <p:cNvSpPr>
            <a:spLocks noGrp="1"/>
          </p:cNvSpPr>
          <p:nvPr>
            <p:ph idx="1"/>
          </p:nvPr>
        </p:nvSpPr>
        <p:spPr>
          <a:xfrm>
            <a:off x="457200" y="819150"/>
            <a:ext cx="8229600" cy="3775473"/>
          </a:xfrm>
        </p:spPr>
        <p:txBody>
          <a:bodyPr>
            <a:normAutofit fontScale="32500" lnSpcReduction="20000"/>
          </a:bodyPr>
          <a:lstStyle/>
          <a:p>
            <a:pPr marL="0" indent="0">
              <a:buNone/>
            </a:pPr>
            <a:r>
              <a:rPr lang="en-US" dirty="0"/>
              <a:t>A property object has getter, setter, and </a:t>
            </a:r>
            <a:r>
              <a:rPr lang="en-US" dirty="0" err="1"/>
              <a:t>deleter</a:t>
            </a:r>
            <a:r>
              <a:rPr lang="en-US" dirty="0"/>
              <a:t> methods usable as decorators that create a copy of the property with the corresponding accessor function set to the decorated function. This is best explained with an example:</a:t>
            </a:r>
          </a:p>
          <a:p>
            <a:pPr marL="0" indent="0">
              <a:buNone/>
            </a:pPr>
            <a:endParaRPr lang="en-US" dirty="0"/>
          </a:p>
          <a:p>
            <a:pPr marL="0" indent="0">
              <a:buNone/>
            </a:pPr>
            <a:r>
              <a:rPr lang="en-US" dirty="0"/>
              <a:t>class C:</a:t>
            </a:r>
          </a:p>
          <a:p>
            <a:pPr marL="0" indent="0">
              <a:buNone/>
            </a:pPr>
            <a:r>
              <a:rPr lang="en-US" dirty="0"/>
              <a:t>    def __</a:t>
            </a:r>
            <a:r>
              <a:rPr lang="en-US" dirty="0" err="1"/>
              <a:t>init</a:t>
            </a:r>
            <a:r>
              <a:rPr lang="en-US" dirty="0"/>
              <a:t>__(self):</a:t>
            </a:r>
          </a:p>
          <a:p>
            <a:pPr marL="0" indent="0">
              <a:buNone/>
            </a:pPr>
            <a:r>
              <a:rPr lang="en-US" dirty="0"/>
              <a:t>        </a:t>
            </a:r>
            <a:r>
              <a:rPr lang="en-US" dirty="0" err="1"/>
              <a:t>self._x</a:t>
            </a:r>
            <a:r>
              <a:rPr lang="en-US" dirty="0"/>
              <a:t> = None</a:t>
            </a:r>
          </a:p>
          <a:p>
            <a:pPr marL="0" indent="0">
              <a:buNone/>
            </a:pPr>
            <a:endParaRPr lang="en-US" dirty="0"/>
          </a:p>
          <a:p>
            <a:pPr marL="0" indent="0">
              <a:buNone/>
            </a:pPr>
            <a:r>
              <a:rPr lang="en-US" dirty="0"/>
              <a:t>    @property</a:t>
            </a:r>
          </a:p>
          <a:p>
            <a:pPr marL="0" indent="0">
              <a:buNone/>
            </a:pPr>
            <a:r>
              <a:rPr lang="en-US" dirty="0"/>
              <a:t>    def x(self):</a:t>
            </a:r>
          </a:p>
          <a:p>
            <a:pPr marL="0" indent="0">
              <a:buNone/>
            </a:pPr>
            <a:r>
              <a:rPr lang="en-US" dirty="0"/>
              <a:t>        """I'm the 'x' property."""</a:t>
            </a:r>
          </a:p>
          <a:p>
            <a:pPr marL="0" indent="0">
              <a:buNone/>
            </a:pPr>
            <a:r>
              <a:rPr lang="en-US" dirty="0"/>
              <a:t>        return </a:t>
            </a:r>
            <a:r>
              <a:rPr lang="en-US" dirty="0" err="1"/>
              <a:t>self._x</a:t>
            </a:r>
            <a:endParaRPr lang="en-US" dirty="0"/>
          </a:p>
          <a:p>
            <a:pPr marL="0" indent="0">
              <a:buNone/>
            </a:pPr>
            <a:endParaRPr lang="en-US" dirty="0"/>
          </a:p>
          <a:p>
            <a:pPr marL="0" indent="0">
              <a:buNone/>
            </a:pPr>
            <a:r>
              <a:rPr lang="en-US" dirty="0"/>
              <a:t>    @x.setter</a:t>
            </a:r>
          </a:p>
          <a:p>
            <a:pPr marL="0" indent="0">
              <a:buNone/>
            </a:pPr>
            <a:r>
              <a:rPr lang="en-US" dirty="0"/>
              <a:t>    def x(self, value):</a:t>
            </a:r>
          </a:p>
          <a:p>
            <a:pPr marL="0" indent="0">
              <a:buNone/>
            </a:pPr>
            <a:r>
              <a:rPr lang="en-US" dirty="0"/>
              <a:t>        </a:t>
            </a:r>
            <a:r>
              <a:rPr lang="en-US" dirty="0" err="1"/>
              <a:t>self._x</a:t>
            </a:r>
            <a:r>
              <a:rPr lang="en-US" dirty="0"/>
              <a:t> = value</a:t>
            </a:r>
          </a:p>
          <a:p>
            <a:pPr marL="0" indent="0">
              <a:buNone/>
            </a:pPr>
            <a:endParaRPr lang="en-US" dirty="0"/>
          </a:p>
          <a:p>
            <a:pPr marL="0" indent="0">
              <a:buNone/>
            </a:pPr>
            <a:r>
              <a:rPr lang="en-US" dirty="0"/>
              <a:t>    @x.deleter</a:t>
            </a:r>
          </a:p>
          <a:p>
            <a:pPr marL="0" indent="0">
              <a:buNone/>
            </a:pPr>
            <a:r>
              <a:rPr lang="en-US" dirty="0"/>
              <a:t>    def x(self):</a:t>
            </a:r>
          </a:p>
          <a:p>
            <a:pPr marL="0" indent="0">
              <a:buNone/>
            </a:pPr>
            <a:r>
              <a:rPr lang="en-US" dirty="0"/>
              <a:t>        del </a:t>
            </a:r>
            <a:r>
              <a:rPr lang="en-US" dirty="0" err="1"/>
              <a:t>self._x</a:t>
            </a:r>
            <a:endParaRPr lang="en-US" dirty="0"/>
          </a:p>
          <a:p>
            <a:pPr marL="0" indent="0">
              <a:buNone/>
            </a:pPr>
            <a:r>
              <a:rPr lang="en-US" dirty="0"/>
              <a:t>This code is exactly equivalent to the first example. Be sure to give the additional functions the same name as the original property (x in this case.)</a:t>
            </a:r>
          </a:p>
          <a:p>
            <a:pPr marL="0" indent="0">
              <a:buNone/>
            </a:pPr>
            <a:endParaRPr lang="en-US" dirty="0"/>
          </a:p>
          <a:p>
            <a:pPr marL="0" indent="0">
              <a:buNone/>
            </a:pPr>
            <a:r>
              <a:rPr lang="en-US" dirty="0"/>
              <a:t>The returned property object also has the attributes </a:t>
            </a:r>
            <a:r>
              <a:rPr lang="en-US" dirty="0" err="1"/>
              <a:t>fget</a:t>
            </a:r>
            <a:r>
              <a:rPr lang="en-US" dirty="0"/>
              <a:t>, </a:t>
            </a:r>
            <a:r>
              <a:rPr lang="en-US" dirty="0" err="1"/>
              <a:t>fset</a:t>
            </a:r>
            <a:r>
              <a:rPr lang="en-US" dirty="0"/>
              <a:t>, and </a:t>
            </a:r>
            <a:r>
              <a:rPr lang="en-US" dirty="0" err="1"/>
              <a:t>fdel</a:t>
            </a:r>
            <a:r>
              <a:rPr lang="en-US" dirty="0"/>
              <a:t> corresponding to the constructor arguments.</a:t>
            </a:r>
          </a:p>
          <a:p>
            <a:pPr marL="0" indent="0">
              <a:buNone/>
            </a:pPr>
            <a:endParaRPr lang="en-US" dirty="0"/>
          </a:p>
          <a:p>
            <a:pPr marL="0" indent="0">
              <a:buNone/>
            </a:pPr>
            <a:r>
              <a:rPr lang="en-US" dirty="0"/>
              <a:t>Changed in version 3.5: The docstrings of property objects are now writeable.</a:t>
            </a:r>
            <a:endParaRPr lang="en-IN" dirty="0"/>
          </a:p>
        </p:txBody>
      </p:sp>
    </p:spTree>
    <p:extLst>
      <p:ext uri="{BB962C8B-B14F-4D97-AF65-F5344CB8AC3E}">
        <p14:creationId xmlns:p14="http://schemas.microsoft.com/office/powerpoint/2010/main" val="15499969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48F16-429D-43C5-A05F-0D48F4B5FF10}"/>
              </a:ext>
            </a:extLst>
          </p:cNvPr>
          <p:cNvSpPr>
            <a:spLocks noGrp="1"/>
          </p:cNvSpPr>
          <p:nvPr>
            <p:ph type="title"/>
          </p:nvPr>
        </p:nvSpPr>
        <p:spPr/>
        <p:txBody>
          <a:bodyPr>
            <a:normAutofit/>
          </a:bodyPr>
          <a:lstStyle/>
          <a:p>
            <a:r>
              <a:rPr lang="en-US" dirty="0"/>
              <a:t>class range(stop)</a:t>
            </a:r>
            <a:endParaRPr lang="en-IN" dirty="0"/>
          </a:p>
        </p:txBody>
      </p:sp>
      <p:sp>
        <p:nvSpPr>
          <p:cNvPr id="3" name="Content Placeholder 2">
            <a:extLst>
              <a:ext uri="{FF2B5EF4-FFF2-40B4-BE49-F238E27FC236}">
                <a16:creationId xmlns:a16="http://schemas.microsoft.com/office/drawing/2014/main" id="{53E847C5-3EC6-4D31-9901-CAB742DDC567}"/>
              </a:ext>
            </a:extLst>
          </p:cNvPr>
          <p:cNvSpPr>
            <a:spLocks noGrp="1"/>
          </p:cNvSpPr>
          <p:nvPr>
            <p:ph idx="1"/>
          </p:nvPr>
        </p:nvSpPr>
        <p:spPr/>
        <p:txBody>
          <a:bodyPr/>
          <a:lstStyle/>
          <a:p>
            <a:pPr marL="0" indent="0">
              <a:buNone/>
            </a:pPr>
            <a:r>
              <a:rPr lang="en-US" dirty="0"/>
              <a:t>class range(start, stop[, step])</a:t>
            </a:r>
          </a:p>
          <a:p>
            <a:pPr marL="0" indent="0">
              <a:buNone/>
            </a:pPr>
            <a:r>
              <a:rPr lang="en-US" dirty="0"/>
              <a:t>Rather than being a function, range is actually an immutable sequence type, as documented in Ranges and Sequence Types — list, tuple, range.</a:t>
            </a:r>
          </a:p>
          <a:p>
            <a:pPr marL="0" indent="0">
              <a:buNone/>
            </a:pPr>
            <a:endParaRPr lang="en-IN" dirty="0"/>
          </a:p>
        </p:txBody>
      </p:sp>
    </p:spTree>
    <p:extLst>
      <p:ext uri="{BB962C8B-B14F-4D97-AF65-F5344CB8AC3E}">
        <p14:creationId xmlns:p14="http://schemas.microsoft.com/office/powerpoint/2010/main" val="6873200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EFE0-1C7E-4AF6-B3DC-F32674D38B11}"/>
              </a:ext>
            </a:extLst>
          </p:cNvPr>
          <p:cNvSpPr>
            <a:spLocks noGrp="1"/>
          </p:cNvSpPr>
          <p:nvPr>
            <p:ph type="title"/>
          </p:nvPr>
        </p:nvSpPr>
        <p:spPr/>
        <p:txBody>
          <a:bodyPr>
            <a:normAutofit/>
          </a:bodyPr>
          <a:lstStyle/>
          <a:p>
            <a:r>
              <a:rPr lang="en-US" dirty="0" err="1"/>
              <a:t>repr</a:t>
            </a:r>
            <a:r>
              <a:rPr lang="en-US" dirty="0"/>
              <a:t>(object)</a:t>
            </a:r>
            <a:endParaRPr lang="en-IN" dirty="0"/>
          </a:p>
        </p:txBody>
      </p:sp>
      <p:sp>
        <p:nvSpPr>
          <p:cNvPr id="3" name="Content Placeholder 2">
            <a:extLst>
              <a:ext uri="{FF2B5EF4-FFF2-40B4-BE49-F238E27FC236}">
                <a16:creationId xmlns:a16="http://schemas.microsoft.com/office/drawing/2014/main" id="{11F54574-EC90-47AE-9D56-CDA89613FF97}"/>
              </a:ext>
            </a:extLst>
          </p:cNvPr>
          <p:cNvSpPr>
            <a:spLocks noGrp="1"/>
          </p:cNvSpPr>
          <p:nvPr>
            <p:ph idx="1"/>
          </p:nvPr>
        </p:nvSpPr>
        <p:spPr/>
        <p:txBody>
          <a:bodyPr>
            <a:normAutofit fontScale="85000" lnSpcReduction="20000"/>
          </a:bodyPr>
          <a:lstStyle/>
          <a:p>
            <a:pPr marL="0" indent="0">
              <a:buNone/>
            </a:pPr>
            <a:r>
              <a:rPr lang="en-US" dirty="0"/>
              <a:t>Return a string containing a printable representation of an object. For many types, this function makes an attempt to return a string that would yield an object with the same value when passed to eval(); otherwise, the representation is a string enclosed in angle brackets that contains the name of the type of the object together with additional information often including the name and address of the object. A class can control what this function returns for its instances by defining a __</a:t>
            </a:r>
            <a:r>
              <a:rPr lang="en-US" dirty="0" err="1"/>
              <a:t>repr</a:t>
            </a:r>
            <a:r>
              <a:rPr lang="en-US" dirty="0"/>
              <a:t>__() method.</a:t>
            </a:r>
          </a:p>
          <a:p>
            <a:pPr marL="0" indent="0">
              <a:buNone/>
            </a:pPr>
            <a:endParaRPr lang="en-IN" dirty="0"/>
          </a:p>
        </p:txBody>
      </p:sp>
    </p:spTree>
    <p:extLst>
      <p:ext uri="{BB962C8B-B14F-4D97-AF65-F5344CB8AC3E}">
        <p14:creationId xmlns:p14="http://schemas.microsoft.com/office/powerpoint/2010/main" val="32928593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2E890-EDCE-438D-94F2-2332941233C2}"/>
              </a:ext>
            </a:extLst>
          </p:cNvPr>
          <p:cNvSpPr>
            <a:spLocks noGrp="1"/>
          </p:cNvSpPr>
          <p:nvPr>
            <p:ph type="title"/>
          </p:nvPr>
        </p:nvSpPr>
        <p:spPr/>
        <p:txBody>
          <a:bodyPr>
            <a:normAutofit/>
          </a:bodyPr>
          <a:lstStyle/>
          <a:p>
            <a:r>
              <a:rPr lang="en-US" dirty="0"/>
              <a:t>reversed(seq)</a:t>
            </a:r>
            <a:endParaRPr lang="en-IN" dirty="0"/>
          </a:p>
        </p:txBody>
      </p:sp>
      <p:sp>
        <p:nvSpPr>
          <p:cNvPr id="3" name="Content Placeholder 2">
            <a:extLst>
              <a:ext uri="{FF2B5EF4-FFF2-40B4-BE49-F238E27FC236}">
                <a16:creationId xmlns:a16="http://schemas.microsoft.com/office/drawing/2014/main" id="{A415D0C4-7D56-4295-BF56-C40FA923D105}"/>
              </a:ext>
            </a:extLst>
          </p:cNvPr>
          <p:cNvSpPr>
            <a:spLocks noGrp="1"/>
          </p:cNvSpPr>
          <p:nvPr>
            <p:ph idx="1"/>
          </p:nvPr>
        </p:nvSpPr>
        <p:spPr/>
        <p:txBody>
          <a:bodyPr>
            <a:normAutofit/>
          </a:bodyPr>
          <a:lstStyle/>
          <a:p>
            <a:pPr marL="0" indent="0">
              <a:buNone/>
            </a:pPr>
            <a:r>
              <a:rPr lang="en-US" dirty="0"/>
              <a:t>Return a reverse iterator. seq must be an object which has a __reversed__() method or supports the sequence protocol (the __</a:t>
            </a:r>
            <a:r>
              <a:rPr lang="en-US" dirty="0" err="1"/>
              <a:t>len</a:t>
            </a:r>
            <a:r>
              <a:rPr lang="en-US" dirty="0"/>
              <a:t>__() method and the __</a:t>
            </a:r>
            <a:r>
              <a:rPr lang="en-US" dirty="0" err="1"/>
              <a:t>getitem</a:t>
            </a:r>
            <a:r>
              <a:rPr lang="en-US" dirty="0"/>
              <a:t>__() method with integer arguments starting at 0).</a:t>
            </a:r>
          </a:p>
          <a:p>
            <a:pPr marL="0" indent="0">
              <a:buNone/>
            </a:pPr>
            <a:endParaRPr lang="en-IN" dirty="0"/>
          </a:p>
        </p:txBody>
      </p:sp>
    </p:spTree>
    <p:extLst>
      <p:ext uri="{BB962C8B-B14F-4D97-AF65-F5344CB8AC3E}">
        <p14:creationId xmlns:p14="http://schemas.microsoft.com/office/powerpoint/2010/main" val="1300435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pPr marL="0" indent="0">
              <a:buNone/>
            </a:pPr>
            <a:r>
              <a:rPr lang="en-US" sz="4000" dirty="0">
                <a:latin typeface="Times New Roman" pitchFamily="18" charset="0"/>
                <a:cs typeface="Times New Roman" pitchFamily="18" charset="0"/>
              </a:rPr>
              <a:t>bin(x)</a:t>
            </a:r>
          </a:p>
        </p:txBody>
      </p:sp>
      <p:sp>
        <p:nvSpPr>
          <p:cNvPr id="3" name="Content Placeholder 2"/>
          <p:cNvSpPr>
            <a:spLocks noGrp="1"/>
          </p:cNvSpPr>
          <p:nvPr>
            <p:ph idx="1"/>
          </p:nvPr>
        </p:nvSpPr>
        <p:spPr>
          <a:xfrm>
            <a:off x="457200" y="895350"/>
            <a:ext cx="8229600" cy="3394472"/>
          </a:xfrm>
        </p:spPr>
        <p:txBody>
          <a:bodyPr>
            <a:normAutofit fontScale="55000" lnSpcReduction="20000"/>
          </a:bodyPr>
          <a:lstStyle/>
          <a:p>
            <a:pPr marL="0" indent="0">
              <a:buNone/>
            </a:pPr>
            <a:r>
              <a:rPr lang="en-US" sz="2400" dirty="0">
                <a:latin typeface="Times New Roman" pitchFamily="18" charset="0"/>
                <a:cs typeface="Times New Roman" pitchFamily="18" charset="0"/>
              </a:rPr>
              <a:t>Convert an integer number to a binary string prefixed with “0b”. The result is a valid Python expression. If x is not a Python int object, it has to define an __index__() method that returns an integer. Some examples:</a:t>
            </a:r>
          </a:p>
          <a:p>
            <a:pPr marL="0" indent="0">
              <a:buNone/>
            </a:pP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&gt;&gt;&gt;</a:t>
            </a:r>
          </a:p>
          <a:p>
            <a:pPr marL="0" indent="0">
              <a:buNone/>
            </a:pPr>
            <a:r>
              <a:rPr lang="en-US" sz="2400" dirty="0">
                <a:latin typeface="Times New Roman" pitchFamily="18" charset="0"/>
                <a:cs typeface="Times New Roman" pitchFamily="18" charset="0"/>
              </a:rPr>
              <a:t>bin(3)</a:t>
            </a:r>
          </a:p>
          <a:p>
            <a:pPr marL="0" indent="0">
              <a:buNone/>
            </a:pPr>
            <a:r>
              <a:rPr lang="en-US" sz="2400" dirty="0">
                <a:latin typeface="Times New Roman" pitchFamily="18" charset="0"/>
                <a:cs typeface="Times New Roman" pitchFamily="18" charset="0"/>
              </a:rPr>
              <a:t>'0b11'</a:t>
            </a:r>
          </a:p>
          <a:p>
            <a:pPr marL="0" indent="0">
              <a:buNone/>
            </a:pPr>
            <a:r>
              <a:rPr lang="en-US" sz="2400" dirty="0">
                <a:latin typeface="Times New Roman" pitchFamily="18" charset="0"/>
                <a:cs typeface="Times New Roman" pitchFamily="18" charset="0"/>
              </a:rPr>
              <a:t>bin(-10)</a:t>
            </a:r>
          </a:p>
          <a:p>
            <a:pPr marL="0" indent="0">
              <a:buNone/>
            </a:pPr>
            <a:r>
              <a:rPr lang="en-US" sz="2400" dirty="0">
                <a:latin typeface="Times New Roman" pitchFamily="18" charset="0"/>
                <a:cs typeface="Times New Roman" pitchFamily="18" charset="0"/>
              </a:rPr>
              <a:t>'-0b1010'</a:t>
            </a:r>
          </a:p>
          <a:p>
            <a:pPr marL="0" indent="0">
              <a:buNone/>
            </a:pPr>
            <a:r>
              <a:rPr lang="en-US" sz="2400" dirty="0">
                <a:latin typeface="Times New Roman" pitchFamily="18" charset="0"/>
                <a:cs typeface="Times New Roman" pitchFamily="18" charset="0"/>
              </a:rPr>
              <a:t>If the prefix “0b” is desired or not, you can use either of the following ways.</a:t>
            </a:r>
          </a:p>
          <a:p>
            <a:pPr marL="0" indent="0">
              <a:buNone/>
            </a:pP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&gt;&gt;&gt;</a:t>
            </a:r>
          </a:p>
          <a:p>
            <a:pPr marL="0" indent="0">
              <a:buNone/>
            </a:pPr>
            <a:r>
              <a:rPr lang="en-US" sz="2400" dirty="0">
                <a:latin typeface="Times New Roman" pitchFamily="18" charset="0"/>
                <a:cs typeface="Times New Roman" pitchFamily="18" charset="0"/>
              </a:rPr>
              <a:t>format(14, '#b'), format(14, 'b')</a:t>
            </a:r>
          </a:p>
          <a:p>
            <a:pPr marL="0" indent="0">
              <a:buNone/>
            </a:pPr>
            <a:r>
              <a:rPr lang="en-US" sz="2400" dirty="0">
                <a:latin typeface="Times New Roman" pitchFamily="18" charset="0"/>
                <a:cs typeface="Times New Roman" pitchFamily="18" charset="0"/>
              </a:rPr>
              <a:t>('0b1110', '1110')</a:t>
            </a:r>
          </a:p>
          <a:p>
            <a:pPr marL="0" indent="0">
              <a:buNone/>
            </a:pPr>
            <a:r>
              <a:rPr lang="en-US" sz="2400" dirty="0">
                <a:latin typeface="Times New Roman" pitchFamily="18" charset="0"/>
                <a:cs typeface="Times New Roman" pitchFamily="18" charset="0"/>
              </a:rPr>
              <a:t>f'{14:#b}', f'{14:b}'</a:t>
            </a:r>
          </a:p>
          <a:p>
            <a:pPr marL="0" indent="0">
              <a:buNone/>
            </a:pPr>
            <a:r>
              <a:rPr lang="en-US" sz="2400" dirty="0">
                <a:latin typeface="Times New Roman" pitchFamily="18" charset="0"/>
                <a:cs typeface="Times New Roman" pitchFamily="18" charset="0"/>
              </a:rPr>
              <a:t>('0b1110', '1110')</a:t>
            </a:r>
          </a:p>
          <a:p>
            <a:pPr marL="0" indent="0">
              <a:buNone/>
            </a:pPr>
            <a:r>
              <a:rPr lang="en-US" sz="2400" dirty="0">
                <a:latin typeface="Times New Roman" pitchFamily="18" charset="0"/>
                <a:cs typeface="Times New Roman" pitchFamily="18" charset="0"/>
              </a:rPr>
              <a:t>See also format() for more information.</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398534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500"/>
                                        <p:tgtEl>
                                          <p:spTgt spid="3">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fade">
                                      <p:cBhvr>
                                        <p:cTn id="6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F695B-ABCD-4D8B-B2FD-C0635FFBEF2B}"/>
              </a:ext>
            </a:extLst>
          </p:cNvPr>
          <p:cNvSpPr>
            <a:spLocks noGrp="1"/>
          </p:cNvSpPr>
          <p:nvPr>
            <p:ph type="title"/>
          </p:nvPr>
        </p:nvSpPr>
        <p:spPr/>
        <p:txBody>
          <a:bodyPr>
            <a:normAutofit/>
          </a:bodyPr>
          <a:lstStyle/>
          <a:p>
            <a:r>
              <a:rPr lang="en-US" dirty="0"/>
              <a:t>round(number[, </a:t>
            </a:r>
            <a:r>
              <a:rPr lang="en-US" dirty="0" err="1"/>
              <a:t>ndigits</a:t>
            </a:r>
            <a:r>
              <a:rPr lang="en-US" dirty="0"/>
              <a:t>])</a:t>
            </a:r>
            <a:endParaRPr lang="en-IN" dirty="0"/>
          </a:p>
        </p:txBody>
      </p:sp>
      <p:sp>
        <p:nvSpPr>
          <p:cNvPr id="3" name="Content Placeholder 2">
            <a:extLst>
              <a:ext uri="{FF2B5EF4-FFF2-40B4-BE49-F238E27FC236}">
                <a16:creationId xmlns:a16="http://schemas.microsoft.com/office/drawing/2014/main" id="{A334021E-BC43-460F-B55E-F4FD7489CA36}"/>
              </a:ext>
            </a:extLst>
          </p:cNvPr>
          <p:cNvSpPr>
            <a:spLocks noGrp="1"/>
          </p:cNvSpPr>
          <p:nvPr>
            <p:ph idx="1"/>
          </p:nvPr>
        </p:nvSpPr>
        <p:spPr/>
        <p:txBody>
          <a:bodyPr>
            <a:normAutofit fontScale="47500" lnSpcReduction="20000"/>
          </a:bodyPr>
          <a:lstStyle/>
          <a:p>
            <a:pPr marL="0" indent="0">
              <a:buNone/>
            </a:pPr>
            <a:r>
              <a:rPr lang="en-US" dirty="0"/>
              <a:t>Return number rounded to </a:t>
            </a:r>
            <a:r>
              <a:rPr lang="en-US" dirty="0" err="1"/>
              <a:t>ndigits</a:t>
            </a:r>
            <a:r>
              <a:rPr lang="en-US" dirty="0"/>
              <a:t> precision after the decimal point. If </a:t>
            </a:r>
            <a:r>
              <a:rPr lang="en-US" dirty="0" err="1"/>
              <a:t>ndigits</a:t>
            </a:r>
            <a:r>
              <a:rPr lang="en-US" dirty="0"/>
              <a:t> is omitted or is None, it returns the nearest integer to its input.</a:t>
            </a:r>
          </a:p>
          <a:p>
            <a:pPr marL="0" indent="0">
              <a:buNone/>
            </a:pPr>
            <a:endParaRPr lang="en-US" dirty="0"/>
          </a:p>
          <a:p>
            <a:pPr marL="0" indent="0">
              <a:buNone/>
            </a:pPr>
            <a:r>
              <a:rPr lang="en-US" dirty="0"/>
              <a:t>For the built-in types supporting round(), values are rounded to the closest multiple of 10 to the power minus </a:t>
            </a:r>
            <a:r>
              <a:rPr lang="en-US" dirty="0" err="1"/>
              <a:t>ndigits</a:t>
            </a:r>
            <a:r>
              <a:rPr lang="en-US" dirty="0"/>
              <a:t>; if two multiples are equally close, rounding is done toward the even choice (so, for example, both round(0.5) and round(-0.5) are 0, and round(1.5) is 2). Any integer value is valid for </a:t>
            </a:r>
            <a:r>
              <a:rPr lang="en-US" dirty="0" err="1"/>
              <a:t>ndigits</a:t>
            </a:r>
            <a:r>
              <a:rPr lang="en-US" dirty="0"/>
              <a:t> (positive, zero, or negative). The return value is an integer if </a:t>
            </a:r>
            <a:r>
              <a:rPr lang="en-US" dirty="0" err="1"/>
              <a:t>ndigits</a:t>
            </a:r>
            <a:r>
              <a:rPr lang="en-US" dirty="0"/>
              <a:t> is omitted or None. Otherwise, the return value has the same type as number.</a:t>
            </a:r>
          </a:p>
          <a:p>
            <a:pPr marL="0" indent="0">
              <a:buNone/>
            </a:pPr>
            <a:endParaRPr lang="en-US" dirty="0"/>
          </a:p>
          <a:p>
            <a:pPr marL="0" indent="0">
              <a:buNone/>
            </a:pPr>
            <a:r>
              <a:rPr lang="en-US" dirty="0"/>
              <a:t>For a general Python object number, round delegates to </a:t>
            </a:r>
            <a:r>
              <a:rPr lang="en-US" dirty="0" err="1"/>
              <a:t>number.__round</a:t>
            </a:r>
            <a:r>
              <a:rPr lang="en-US" dirty="0"/>
              <a:t>__.</a:t>
            </a:r>
          </a:p>
          <a:p>
            <a:pPr marL="0" indent="0">
              <a:buNone/>
            </a:pPr>
            <a:endParaRPr lang="en-US" dirty="0"/>
          </a:p>
          <a:p>
            <a:pPr marL="0" indent="0">
              <a:buNone/>
            </a:pPr>
            <a:r>
              <a:rPr lang="en-US" dirty="0"/>
              <a:t>Note The behavior of round() for floats can be surprising: for example, round(2.675, 2) gives 2.67 instead of the expected 2.68. This is not a bug: it’s a result of the fact that most decimal fractions can’t be represented exactly as a float. See Floating Point Arithmetic: Issues and Limitations for more information.</a:t>
            </a:r>
          </a:p>
        </p:txBody>
      </p:sp>
    </p:spTree>
    <p:extLst>
      <p:ext uri="{BB962C8B-B14F-4D97-AF65-F5344CB8AC3E}">
        <p14:creationId xmlns:p14="http://schemas.microsoft.com/office/powerpoint/2010/main" val="949558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921F5-A96F-4594-B2E2-9BF7010A3190}"/>
              </a:ext>
            </a:extLst>
          </p:cNvPr>
          <p:cNvSpPr>
            <a:spLocks noGrp="1"/>
          </p:cNvSpPr>
          <p:nvPr>
            <p:ph type="title"/>
          </p:nvPr>
        </p:nvSpPr>
        <p:spPr/>
        <p:txBody>
          <a:bodyPr>
            <a:normAutofit/>
          </a:bodyPr>
          <a:lstStyle/>
          <a:p>
            <a:r>
              <a:rPr lang="en-US" dirty="0"/>
              <a:t>class set([</a:t>
            </a:r>
            <a:r>
              <a:rPr lang="en-US" dirty="0" err="1"/>
              <a:t>iterable</a:t>
            </a:r>
            <a:r>
              <a:rPr lang="en-US" dirty="0"/>
              <a:t>])</a:t>
            </a:r>
            <a:endParaRPr lang="en-IN" dirty="0"/>
          </a:p>
        </p:txBody>
      </p:sp>
      <p:sp>
        <p:nvSpPr>
          <p:cNvPr id="3" name="Content Placeholder 2">
            <a:extLst>
              <a:ext uri="{FF2B5EF4-FFF2-40B4-BE49-F238E27FC236}">
                <a16:creationId xmlns:a16="http://schemas.microsoft.com/office/drawing/2014/main" id="{BF319A93-07A0-42CC-A30E-3ACD0A16157A}"/>
              </a:ext>
            </a:extLst>
          </p:cNvPr>
          <p:cNvSpPr>
            <a:spLocks noGrp="1"/>
          </p:cNvSpPr>
          <p:nvPr>
            <p:ph idx="1"/>
          </p:nvPr>
        </p:nvSpPr>
        <p:spPr/>
        <p:txBody>
          <a:bodyPr>
            <a:normAutofit fontScale="92500" lnSpcReduction="20000"/>
          </a:bodyPr>
          <a:lstStyle/>
          <a:p>
            <a:pPr marL="0" indent="0">
              <a:buNone/>
            </a:pPr>
            <a:r>
              <a:rPr lang="en-US" dirty="0"/>
              <a:t>Return a new set object, optionally with elements taken from </a:t>
            </a:r>
            <a:r>
              <a:rPr lang="en-US" dirty="0" err="1"/>
              <a:t>iterable</a:t>
            </a:r>
            <a:r>
              <a:rPr lang="en-US" dirty="0"/>
              <a:t>. set is a built-in class. See set and Set Types — set, </a:t>
            </a:r>
            <a:r>
              <a:rPr lang="en-US" dirty="0" err="1"/>
              <a:t>frozenset</a:t>
            </a:r>
            <a:r>
              <a:rPr lang="en-US" dirty="0"/>
              <a:t> for documentation about this class.</a:t>
            </a:r>
          </a:p>
          <a:p>
            <a:pPr marL="0" indent="0">
              <a:buNone/>
            </a:pPr>
            <a:endParaRPr lang="en-US" dirty="0"/>
          </a:p>
          <a:p>
            <a:pPr marL="0" indent="0">
              <a:buNone/>
            </a:pPr>
            <a:r>
              <a:rPr lang="en-US" dirty="0"/>
              <a:t>For other containers see the built-in </a:t>
            </a:r>
            <a:r>
              <a:rPr lang="en-US" dirty="0" err="1"/>
              <a:t>frozenset</a:t>
            </a:r>
            <a:r>
              <a:rPr lang="en-US" dirty="0"/>
              <a:t>, list, tuple, and </a:t>
            </a:r>
            <a:r>
              <a:rPr lang="en-US" dirty="0" err="1"/>
              <a:t>dict</a:t>
            </a:r>
            <a:r>
              <a:rPr lang="en-US" dirty="0"/>
              <a:t> classes, as well as the collections module.</a:t>
            </a:r>
          </a:p>
          <a:p>
            <a:pPr marL="0" indent="0">
              <a:buNone/>
            </a:pPr>
            <a:endParaRPr lang="en-IN" dirty="0"/>
          </a:p>
        </p:txBody>
      </p:sp>
    </p:spTree>
    <p:extLst>
      <p:ext uri="{BB962C8B-B14F-4D97-AF65-F5344CB8AC3E}">
        <p14:creationId xmlns:p14="http://schemas.microsoft.com/office/powerpoint/2010/main" val="26256507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03B07-BB1E-41BA-A3FA-50A5E4D268A3}"/>
              </a:ext>
            </a:extLst>
          </p:cNvPr>
          <p:cNvSpPr>
            <a:spLocks noGrp="1"/>
          </p:cNvSpPr>
          <p:nvPr>
            <p:ph type="title"/>
          </p:nvPr>
        </p:nvSpPr>
        <p:spPr/>
        <p:txBody>
          <a:bodyPr>
            <a:normAutofit/>
          </a:bodyPr>
          <a:lstStyle/>
          <a:p>
            <a:r>
              <a:rPr lang="en-US" dirty="0" err="1"/>
              <a:t>setattr</a:t>
            </a:r>
            <a:r>
              <a:rPr lang="en-US" dirty="0"/>
              <a:t>(object, name, value)</a:t>
            </a:r>
            <a:endParaRPr lang="en-IN" dirty="0"/>
          </a:p>
        </p:txBody>
      </p:sp>
      <p:sp>
        <p:nvSpPr>
          <p:cNvPr id="3" name="Content Placeholder 2">
            <a:extLst>
              <a:ext uri="{FF2B5EF4-FFF2-40B4-BE49-F238E27FC236}">
                <a16:creationId xmlns:a16="http://schemas.microsoft.com/office/drawing/2014/main" id="{7925BD8A-31EC-4EBA-AA85-672C5A658B29}"/>
              </a:ext>
            </a:extLst>
          </p:cNvPr>
          <p:cNvSpPr>
            <a:spLocks noGrp="1"/>
          </p:cNvSpPr>
          <p:nvPr>
            <p:ph idx="1"/>
          </p:nvPr>
        </p:nvSpPr>
        <p:spPr/>
        <p:txBody>
          <a:bodyPr>
            <a:normAutofit fontScale="70000" lnSpcReduction="20000"/>
          </a:bodyPr>
          <a:lstStyle/>
          <a:p>
            <a:pPr marL="0" indent="0">
              <a:buNone/>
            </a:pPr>
            <a:r>
              <a:rPr lang="en-US" dirty="0"/>
              <a:t>This is the counterpart of </a:t>
            </a:r>
            <a:r>
              <a:rPr lang="en-US" dirty="0" err="1"/>
              <a:t>getattr</a:t>
            </a:r>
            <a:r>
              <a:rPr lang="en-US" dirty="0"/>
              <a:t>(). The arguments are an object, a string, and an arbitrary value. The string may name an existing attribute or a new attribute. The function assigns the value to the attribute, provided the object allows it. For example, </a:t>
            </a:r>
            <a:r>
              <a:rPr lang="en-US" dirty="0" err="1"/>
              <a:t>setattr</a:t>
            </a:r>
            <a:r>
              <a:rPr lang="en-US" dirty="0"/>
              <a:t>(x, '</a:t>
            </a:r>
            <a:r>
              <a:rPr lang="en-US" dirty="0" err="1"/>
              <a:t>foobar</a:t>
            </a:r>
            <a:r>
              <a:rPr lang="en-US" dirty="0"/>
              <a:t>', 123) is equivalent to </a:t>
            </a:r>
            <a:r>
              <a:rPr lang="en-US" dirty="0" err="1"/>
              <a:t>x.foobar</a:t>
            </a:r>
            <a:r>
              <a:rPr lang="en-US" dirty="0"/>
              <a:t> = 123.</a:t>
            </a:r>
          </a:p>
          <a:p>
            <a:pPr marL="0" indent="0">
              <a:buNone/>
            </a:pPr>
            <a:endParaRPr lang="en-US" dirty="0"/>
          </a:p>
          <a:p>
            <a:pPr marL="0" indent="0">
              <a:buNone/>
            </a:pPr>
            <a:r>
              <a:rPr lang="en-US" dirty="0"/>
              <a:t>Note Since private name mangling happens at compilation time, one must manually mangle a private attribute’s (attributes with two leading underscores) name in order to set it with </a:t>
            </a:r>
            <a:r>
              <a:rPr lang="en-US" dirty="0" err="1"/>
              <a:t>setattr</a:t>
            </a:r>
            <a:r>
              <a:rPr lang="en-US" dirty="0"/>
              <a:t>().</a:t>
            </a:r>
          </a:p>
        </p:txBody>
      </p:sp>
    </p:spTree>
    <p:extLst>
      <p:ext uri="{BB962C8B-B14F-4D97-AF65-F5344CB8AC3E}">
        <p14:creationId xmlns:p14="http://schemas.microsoft.com/office/powerpoint/2010/main" val="20339138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849B5-6F36-4081-978E-F7F2E6692F78}"/>
              </a:ext>
            </a:extLst>
          </p:cNvPr>
          <p:cNvSpPr>
            <a:spLocks noGrp="1"/>
          </p:cNvSpPr>
          <p:nvPr>
            <p:ph type="title"/>
          </p:nvPr>
        </p:nvSpPr>
        <p:spPr/>
        <p:txBody>
          <a:bodyPr>
            <a:normAutofit/>
          </a:bodyPr>
          <a:lstStyle/>
          <a:p>
            <a:r>
              <a:rPr lang="en-US" dirty="0"/>
              <a:t>class slice(stop)</a:t>
            </a:r>
            <a:endParaRPr lang="en-IN" dirty="0"/>
          </a:p>
        </p:txBody>
      </p:sp>
      <p:sp>
        <p:nvSpPr>
          <p:cNvPr id="3" name="Content Placeholder 2">
            <a:extLst>
              <a:ext uri="{FF2B5EF4-FFF2-40B4-BE49-F238E27FC236}">
                <a16:creationId xmlns:a16="http://schemas.microsoft.com/office/drawing/2014/main" id="{60ED3C36-7872-472B-940F-CA53BF116A2B}"/>
              </a:ext>
            </a:extLst>
          </p:cNvPr>
          <p:cNvSpPr>
            <a:spLocks noGrp="1"/>
          </p:cNvSpPr>
          <p:nvPr>
            <p:ph idx="1"/>
          </p:nvPr>
        </p:nvSpPr>
        <p:spPr/>
        <p:txBody>
          <a:bodyPr>
            <a:normAutofit fontScale="70000" lnSpcReduction="20000"/>
          </a:bodyPr>
          <a:lstStyle/>
          <a:p>
            <a:pPr marL="0" indent="0">
              <a:buNone/>
            </a:pPr>
            <a:r>
              <a:rPr lang="en-US" dirty="0"/>
              <a:t>class slice(start, stop[, step])</a:t>
            </a:r>
          </a:p>
          <a:p>
            <a:pPr marL="0" indent="0">
              <a:buNone/>
            </a:pPr>
            <a:r>
              <a:rPr lang="en-US" dirty="0"/>
              <a:t>Return a slice object representing the set of indices specified by range(start, stop, step). The start and step arguments default to None. Slice objects have read-only data attributes start, stop, and step which merely return the argument values (or their default). They have no other explicit functionality; however, they are used by NumPy and other third-party packages. Slice objects are also generated when extended indexing syntax is used. For example: a[</a:t>
            </a:r>
            <a:r>
              <a:rPr lang="en-US" dirty="0" err="1"/>
              <a:t>start:stop:step</a:t>
            </a:r>
            <a:r>
              <a:rPr lang="en-US" dirty="0"/>
              <a:t>] or a[</a:t>
            </a:r>
            <a:r>
              <a:rPr lang="en-US" dirty="0" err="1"/>
              <a:t>start:stop</a:t>
            </a:r>
            <a:r>
              <a:rPr lang="en-US" dirty="0"/>
              <a:t>, </a:t>
            </a:r>
            <a:r>
              <a:rPr lang="en-US" dirty="0" err="1"/>
              <a:t>i</a:t>
            </a:r>
            <a:r>
              <a:rPr lang="en-US" dirty="0"/>
              <a:t>]. See </a:t>
            </a:r>
            <a:r>
              <a:rPr lang="en-US" dirty="0" err="1"/>
              <a:t>itertools.islice</a:t>
            </a:r>
            <a:r>
              <a:rPr lang="en-US" dirty="0"/>
              <a:t>() for an alternate version that returns an iterator.</a:t>
            </a:r>
          </a:p>
          <a:p>
            <a:pPr marL="0" indent="0">
              <a:buNone/>
            </a:pPr>
            <a:endParaRPr lang="en-IN" dirty="0"/>
          </a:p>
        </p:txBody>
      </p:sp>
    </p:spTree>
    <p:extLst>
      <p:ext uri="{BB962C8B-B14F-4D97-AF65-F5344CB8AC3E}">
        <p14:creationId xmlns:p14="http://schemas.microsoft.com/office/powerpoint/2010/main" val="42243554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D9A36-2BE3-4FEE-8E35-3B36D40E6A59}"/>
              </a:ext>
            </a:extLst>
          </p:cNvPr>
          <p:cNvSpPr>
            <a:spLocks noGrp="1"/>
          </p:cNvSpPr>
          <p:nvPr>
            <p:ph type="title"/>
          </p:nvPr>
        </p:nvSpPr>
        <p:spPr/>
        <p:txBody>
          <a:bodyPr>
            <a:normAutofit/>
          </a:bodyPr>
          <a:lstStyle/>
          <a:p>
            <a:r>
              <a:rPr lang="en-US" sz="2800" dirty="0"/>
              <a:t>sorted(</a:t>
            </a:r>
            <a:r>
              <a:rPr lang="en-US" sz="2800" dirty="0" err="1"/>
              <a:t>iterable</a:t>
            </a:r>
            <a:r>
              <a:rPr lang="en-US" sz="2800" dirty="0"/>
              <a:t>, *, key=None, reverse=False)</a:t>
            </a:r>
            <a:endParaRPr lang="en-IN" sz="2800" dirty="0"/>
          </a:p>
        </p:txBody>
      </p:sp>
      <p:sp>
        <p:nvSpPr>
          <p:cNvPr id="3" name="Content Placeholder 2">
            <a:extLst>
              <a:ext uri="{FF2B5EF4-FFF2-40B4-BE49-F238E27FC236}">
                <a16:creationId xmlns:a16="http://schemas.microsoft.com/office/drawing/2014/main" id="{01CA6AA9-6014-4E03-86F7-31396419D003}"/>
              </a:ext>
            </a:extLst>
          </p:cNvPr>
          <p:cNvSpPr>
            <a:spLocks noGrp="1"/>
          </p:cNvSpPr>
          <p:nvPr>
            <p:ph idx="1"/>
          </p:nvPr>
        </p:nvSpPr>
        <p:spPr/>
        <p:txBody>
          <a:bodyPr>
            <a:normAutofit fontScale="32500" lnSpcReduction="20000"/>
          </a:bodyPr>
          <a:lstStyle/>
          <a:p>
            <a:pPr marL="0" indent="0">
              <a:buNone/>
            </a:pPr>
            <a:r>
              <a:rPr lang="en-US" dirty="0"/>
              <a:t>Return a new sorted list from the items in </a:t>
            </a:r>
            <a:r>
              <a:rPr lang="en-US" dirty="0" err="1"/>
              <a:t>iterable</a:t>
            </a:r>
            <a:r>
              <a:rPr lang="en-US" dirty="0"/>
              <a:t>.</a:t>
            </a:r>
          </a:p>
          <a:p>
            <a:pPr marL="0" indent="0">
              <a:buNone/>
            </a:pPr>
            <a:endParaRPr lang="en-US" dirty="0"/>
          </a:p>
          <a:p>
            <a:pPr marL="0" indent="0">
              <a:buNone/>
            </a:pPr>
            <a:r>
              <a:rPr lang="en-US" dirty="0"/>
              <a:t>Has two optional arguments which must be specified as keyword arguments.</a:t>
            </a:r>
          </a:p>
          <a:p>
            <a:pPr marL="0" indent="0">
              <a:buNone/>
            </a:pPr>
            <a:endParaRPr lang="en-US" dirty="0"/>
          </a:p>
          <a:p>
            <a:pPr marL="0" indent="0">
              <a:buNone/>
            </a:pPr>
            <a:r>
              <a:rPr lang="en-US" dirty="0"/>
              <a:t>key specifies a function of one argument that is used to extract a comparison key from each element in </a:t>
            </a:r>
            <a:r>
              <a:rPr lang="en-US" dirty="0" err="1"/>
              <a:t>iterable</a:t>
            </a:r>
            <a:r>
              <a:rPr lang="en-US" dirty="0"/>
              <a:t> (for example, key=</a:t>
            </a:r>
            <a:r>
              <a:rPr lang="en-US" dirty="0" err="1"/>
              <a:t>str.lower</a:t>
            </a:r>
            <a:r>
              <a:rPr lang="en-US" dirty="0"/>
              <a:t>). The default value is None (compare the elements directly).</a:t>
            </a:r>
          </a:p>
          <a:p>
            <a:pPr marL="0" indent="0">
              <a:buNone/>
            </a:pPr>
            <a:endParaRPr lang="en-US" dirty="0"/>
          </a:p>
          <a:p>
            <a:pPr marL="0" indent="0">
              <a:buNone/>
            </a:pPr>
            <a:r>
              <a:rPr lang="en-US" dirty="0"/>
              <a:t>reverse is a </a:t>
            </a:r>
            <a:r>
              <a:rPr lang="en-US" dirty="0" err="1"/>
              <a:t>boolean</a:t>
            </a:r>
            <a:r>
              <a:rPr lang="en-US" dirty="0"/>
              <a:t> value. If set to True, then the list elements are sorted as if each comparison were reversed.</a:t>
            </a:r>
          </a:p>
          <a:p>
            <a:pPr marL="0" indent="0">
              <a:buNone/>
            </a:pPr>
            <a:endParaRPr lang="en-US" dirty="0"/>
          </a:p>
          <a:p>
            <a:pPr marL="0" indent="0">
              <a:buNone/>
            </a:pPr>
            <a:r>
              <a:rPr lang="en-US" dirty="0"/>
              <a:t>Use </a:t>
            </a:r>
            <a:r>
              <a:rPr lang="en-US" dirty="0" err="1"/>
              <a:t>functools.cmp_to_key</a:t>
            </a:r>
            <a:r>
              <a:rPr lang="en-US" dirty="0"/>
              <a:t>() to convert an old-style </a:t>
            </a:r>
            <a:r>
              <a:rPr lang="en-US" dirty="0" err="1"/>
              <a:t>cmp</a:t>
            </a:r>
            <a:r>
              <a:rPr lang="en-US" dirty="0"/>
              <a:t> function to a key function.</a:t>
            </a:r>
          </a:p>
          <a:p>
            <a:pPr marL="0" indent="0">
              <a:buNone/>
            </a:pPr>
            <a:endParaRPr lang="en-US" dirty="0"/>
          </a:p>
          <a:p>
            <a:pPr marL="0" indent="0">
              <a:buNone/>
            </a:pPr>
            <a:r>
              <a:rPr lang="en-US" dirty="0"/>
              <a:t>The built-in sorted() function is guaranteed to be stable. A sort is stable if it guarantees not to change the relative order of elements that compare equal — this is helpful for sorting in multiple passes (for example, sort by department, then by salary grade).</a:t>
            </a:r>
          </a:p>
          <a:p>
            <a:pPr marL="0" indent="0">
              <a:buNone/>
            </a:pPr>
            <a:endParaRPr lang="en-US" dirty="0"/>
          </a:p>
          <a:p>
            <a:pPr marL="0" indent="0">
              <a:buNone/>
            </a:pPr>
            <a:r>
              <a:rPr lang="en-US" dirty="0"/>
              <a:t>The sort algorithm uses only &lt; comparisons between items. While defining an __</a:t>
            </a:r>
            <a:r>
              <a:rPr lang="en-US" dirty="0" err="1"/>
              <a:t>lt</a:t>
            </a:r>
            <a:r>
              <a:rPr lang="en-US" dirty="0"/>
              <a:t>__() method will suffice for sorting, PEP 8 recommends that all six rich comparisons be implemented. This will help avoid bugs when using the same data with other ordering tools such as max() that rely on a different underlying method. Implementing all six comparisons also helps avoid confusion for mixed type comparisons which can call reflected the __</a:t>
            </a:r>
            <a:r>
              <a:rPr lang="en-US" dirty="0" err="1"/>
              <a:t>gt</a:t>
            </a:r>
            <a:r>
              <a:rPr lang="en-US" dirty="0"/>
              <a:t>__() method.</a:t>
            </a:r>
          </a:p>
          <a:p>
            <a:pPr marL="0" indent="0">
              <a:buNone/>
            </a:pPr>
            <a:endParaRPr lang="en-US" dirty="0"/>
          </a:p>
          <a:p>
            <a:pPr marL="0" indent="0">
              <a:buNone/>
            </a:pPr>
            <a:r>
              <a:rPr lang="en-US" dirty="0"/>
              <a:t>For sorting examples and a brief sorting tutorial, see Sorting HOW TO.</a:t>
            </a:r>
            <a:endParaRPr lang="en-IN" dirty="0"/>
          </a:p>
        </p:txBody>
      </p:sp>
    </p:spTree>
    <p:extLst>
      <p:ext uri="{BB962C8B-B14F-4D97-AF65-F5344CB8AC3E}">
        <p14:creationId xmlns:p14="http://schemas.microsoft.com/office/powerpoint/2010/main" val="11140289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F17C0-A2B4-410B-80A1-DB88996AB89D}"/>
              </a:ext>
            </a:extLst>
          </p:cNvPr>
          <p:cNvSpPr>
            <a:spLocks noGrp="1"/>
          </p:cNvSpPr>
          <p:nvPr>
            <p:ph type="title"/>
          </p:nvPr>
        </p:nvSpPr>
        <p:spPr>
          <a:xfrm>
            <a:off x="457200" y="133351"/>
            <a:ext cx="8229600" cy="457199"/>
          </a:xfrm>
        </p:spPr>
        <p:txBody>
          <a:bodyPr>
            <a:normAutofit fontScale="90000"/>
          </a:bodyPr>
          <a:lstStyle/>
          <a:p>
            <a:r>
              <a:rPr lang="en-US" dirty="0"/>
              <a:t>@staticmethod</a:t>
            </a:r>
            <a:endParaRPr lang="en-IN" dirty="0"/>
          </a:p>
        </p:txBody>
      </p:sp>
      <p:sp>
        <p:nvSpPr>
          <p:cNvPr id="3" name="Content Placeholder 2">
            <a:extLst>
              <a:ext uri="{FF2B5EF4-FFF2-40B4-BE49-F238E27FC236}">
                <a16:creationId xmlns:a16="http://schemas.microsoft.com/office/drawing/2014/main" id="{8D707BB1-0B55-4F03-A7BC-F251B5F5F20A}"/>
              </a:ext>
            </a:extLst>
          </p:cNvPr>
          <p:cNvSpPr>
            <a:spLocks noGrp="1"/>
          </p:cNvSpPr>
          <p:nvPr>
            <p:ph idx="1"/>
          </p:nvPr>
        </p:nvSpPr>
        <p:spPr>
          <a:xfrm>
            <a:off x="457200" y="742950"/>
            <a:ext cx="8229600" cy="4267199"/>
          </a:xfrm>
        </p:spPr>
        <p:txBody>
          <a:bodyPr>
            <a:noAutofit/>
          </a:bodyPr>
          <a:lstStyle/>
          <a:p>
            <a:pPr marL="0" indent="0">
              <a:buNone/>
            </a:pPr>
            <a:r>
              <a:rPr lang="en-US" sz="900" dirty="0"/>
              <a:t>Transform a method into a static method.</a:t>
            </a:r>
          </a:p>
          <a:p>
            <a:pPr marL="0" indent="0">
              <a:buNone/>
            </a:pPr>
            <a:endParaRPr lang="en-US" sz="900" dirty="0"/>
          </a:p>
          <a:p>
            <a:pPr marL="0" indent="0">
              <a:buNone/>
            </a:pPr>
            <a:r>
              <a:rPr lang="en-US" sz="900" dirty="0"/>
              <a:t>A static method does not receive an implicit first argument. To declare a static method, use this idiom:</a:t>
            </a:r>
          </a:p>
          <a:p>
            <a:pPr marL="0" indent="0">
              <a:buNone/>
            </a:pPr>
            <a:endParaRPr lang="en-US" sz="900" dirty="0"/>
          </a:p>
          <a:p>
            <a:pPr marL="0" indent="0">
              <a:buNone/>
            </a:pPr>
            <a:r>
              <a:rPr lang="en-US" sz="900" dirty="0"/>
              <a:t>class C:</a:t>
            </a:r>
          </a:p>
          <a:p>
            <a:pPr marL="0" indent="0">
              <a:buNone/>
            </a:pPr>
            <a:r>
              <a:rPr lang="en-US" sz="900" dirty="0"/>
              <a:t>    @staticmethod</a:t>
            </a:r>
          </a:p>
          <a:p>
            <a:pPr marL="0" indent="0">
              <a:buNone/>
            </a:pPr>
            <a:r>
              <a:rPr lang="en-US" sz="900" dirty="0"/>
              <a:t>    def f(arg1, arg2, ...): ...</a:t>
            </a:r>
          </a:p>
          <a:p>
            <a:pPr marL="0" indent="0">
              <a:buNone/>
            </a:pPr>
            <a:r>
              <a:rPr lang="en-US" sz="900" dirty="0"/>
              <a:t>The @staticmethod form is a function decorator – see Function definitions for details.</a:t>
            </a:r>
          </a:p>
          <a:p>
            <a:pPr marL="0" indent="0">
              <a:buNone/>
            </a:pPr>
            <a:endParaRPr lang="en-US" sz="900" dirty="0"/>
          </a:p>
          <a:p>
            <a:pPr marL="0" indent="0">
              <a:buNone/>
            </a:pPr>
            <a:r>
              <a:rPr lang="en-US" sz="900" dirty="0"/>
              <a:t>A static method can be called either on the class (such as </a:t>
            </a:r>
            <a:r>
              <a:rPr lang="en-US" sz="900" dirty="0" err="1"/>
              <a:t>C.f</a:t>
            </a:r>
            <a:r>
              <a:rPr lang="en-US" sz="900" dirty="0"/>
              <a:t>()) or on an instance (such as C().f()). Moreover, they can be called as regular functions (such as f()).</a:t>
            </a:r>
          </a:p>
          <a:p>
            <a:pPr marL="0" indent="0">
              <a:buNone/>
            </a:pPr>
            <a:endParaRPr lang="en-US" sz="900" dirty="0"/>
          </a:p>
          <a:p>
            <a:pPr marL="0" indent="0">
              <a:buNone/>
            </a:pPr>
            <a:r>
              <a:rPr lang="en-US" sz="900" dirty="0"/>
              <a:t>Static methods in Python are similar to those found in Java or C++. Also, see </a:t>
            </a:r>
            <a:r>
              <a:rPr lang="en-US" sz="900" dirty="0" err="1"/>
              <a:t>classmethod</a:t>
            </a:r>
            <a:r>
              <a:rPr lang="en-US" sz="900" dirty="0"/>
              <a:t>() for a variant that is useful for creating alternate class constructors.</a:t>
            </a:r>
          </a:p>
          <a:p>
            <a:pPr marL="0" indent="0">
              <a:buNone/>
            </a:pPr>
            <a:endParaRPr lang="en-US" sz="900" dirty="0"/>
          </a:p>
          <a:p>
            <a:pPr marL="0" indent="0">
              <a:buNone/>
            </a:pPr>
            <a:r>
              <a:rPr lang="en-US" sz="900" dirty="0"/>
              <a:t>Like all decorators, it is also possible to call </a:t>
            </a:r>
            <a:r>
              <a:rPr lang="en-US" sz="900" dirty="0" err="1"/>
              <a:t>staticmethod</a:t>
            </a:r>
            <a:r>
              <a:rPr lang="en-US" sz="900" dirty="0"/>
              <a:t> as a regular function and do something with its result. This is needed in some cases where you need a reference to a function from a class body and you want to avoid the automatic transformation to instance method. For these cases, use this idiom:</a:t>
            </a:r>
          </a:p>
          <a:p>
            <a:pPr marL="0" indent="0">
              <a:buNone/>
            </a:pPr>
            <a:endParaRPr lang="en-US" sz="900" dirty="0"/>
          </a:p>
          <a:p>
            <a:pPr marL="0" indent="0">
              <a:buNone/>
            </a:pPr>
            <a:r>
              <a:rPr lang="en-US" sz="900" dirty="0"/>
              <a:t>def </a:t>
            </a:r>
            <a:r>
              <a:rPr lang="en-US" sz="900" dirty="0" err="1"/>
              <a:t>regular_function</a:t>
            </a:r>
            <a:r>
              <a:rPr lang="en-US" sz="900" dirty="0"/>
              <a:t>():</a:t>
            </a:r>
          </a:p>
          <a:p>
            <a:pPr marL="0" indent="0">
              <a:buNone/>
            </a:pPr>
            <a:r>
              <a:rPr lang="en-US" sz="900" dirty="0"/>
              <a:t>    ...</a:t>
            </a:r>
          </a:p>
          <a:p>
            <a:pPr marL="0" indent="0">
              <a:buNone/>
            </a:pPr>
            <a:endParaRPr lang="en-US" sz="900" dirty="0"/>
          </a:p>
          <a:p>
            <a:pPr marL="0" indent="0">
              <a:buNone/>
            </a:pPr>
            <a:r>
              <a:rPr lang="en-US" sz="900" dirty="0"/>
              <a:t>class C:</a:t>
            </a:r>
          </a:p>
          <a:p>
            <a:pPr marL="0" indent="0">
              <a:buNone/>
            </a:pPr>
            <a:r>
              <a:rPr lang="en-US" sz="900" dirty="0"/>
              <a:t>    method = </a:t>
            </a:r>
            <a:r>
              <a:rPr lang="en-US" sz="900" dirty="0" err="1"/>
              <a:t>staticmethod</a:t>
            </a:r>
            <a:r>
              <a:rPr lang="en-US" sz="900" dirty="0"/>
              <a:t>(</a:t>
            </a:r>
            <a:r>
              <a:rPr lang="en-US" sz="900" dirty="0" err="1"/>
              <a:t>regular_function</a:t>
            </a:r>
            <a:r>
              <a:rPr lang="en-US" sz="900" dirty="0"/>
              <a:t>)</a:t>
            </a:r>
          </a:p>
          <a:p>
            <a:pPr marL="0" indent="0">
              <a:buNone/>
            </a:pPr>
            <a:r>
              <a:rPr lang="en-US" sz="900" dirty="0"/>
              <a:t>For more information on static methods, see The standard type hierarchy.</a:t>
            </a:r>
          </a:p>
          <a:p>
            <a:pPr marL="0" indent="0">
              <a:buNone/>
            </a:pPr>
            <a:r>
              <a:rPr lang="en-US" sz="900" dirty="0"/>
              <a:t>Changed in version 3.10: Static methods now inherit the method attributes (__module__, __name__, __</a:t>
            </a:r>
            <a:r>
              <a:rPr lang="en-US" sz="900" dirty="0" err="1"/>
              <a:t>qualname</a:t>
            </a:r>
            <a:r>
              <a:rPr lang="en-US" sz="900" dirty="0"/>
              <a:t>__, __doc__ and __annotations__), have a new __wrapped__ attribute, and are now callable as regular functions.</a:t>
            </a:r>
          </a:p>
          <a:p>
            <a:pPr marL="0" indent="0">
              <a:buNone/>
            </a:pPr>
            <a:endParaRPr lang="en-IN" sz="900" dirty="0"/>
          </a:p>
        </p:txBody>
      </p:sp>
    </p:spTree>
    <p:extLst>
      <p:ext uri="{BB962C8B-B14F-4D97-AF65-F5344CB8AC3E}">
        <p14:creationId xmlns:p14="http://schemas.microsoft.com/office/powerpoint/2010/main" val="750801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85D5E-DAD5-41B9-BEAD-DA98C9359DB7}"/>
              </a:ext>
            </a:extLst>
          </p:cNvPr>
          <p:cNvSpPr>
            <a:spLocks noGrp="1"/>
          </p:cNvSpPr>
          <p:nvPr>
            <p:ph type="title"/>
          </p:nvPr>
        </p:nvSpPr>
        <p:spPr/>
        <p:txBody>
          <a:bodyPr/>
          <a:lstStyle/>
          <a:p>
            <a:pPr marL="0" indent="0">
              <a:buNone/>
            </a:pPr>
            <a:r>
              <a:rPr lang="en-US" dirty="0"/>
              <a:t>class str(object='')</a:t>
            </a:r>
          </a:p>
        </p:txBody>
      </p:sp>
      <p:sp>
        <p:nvSpPr>
          <p:cNvPr id="3" name="Content Placeholder 2">
            <a:extLst>
              <a:ext uri="{FF2B5EF4-FFF2-40B4-BE49-F238E27FC236}">
                <a16:creationId xmlns:a16="http://schemas.microsoft.com/office/drawing/2014/main" id="{C9C4883B-0950-454D-B8A2-AE74E45A5CE3}"/>
              </a:ext>
            </a:extLst>
          </p:cNvPr>
          <p:cNvSpPr>
            <a:spLocks noGrp="1"/>
          </p:cNvSpPr>
          <p:nvPr>
            <p:ph idx="1"/>
          </p:nvPr>
        </p:nvSpPr>
        <p:spPr>
          <a:xfrm>
            <a:off x="457200" y="1200151"/>
            <a:ext cx="8229600" cy="3737370"/>
          </a:xfrm>
        </p:spPr>
        <p:txBody>
          <a:bodyPr>
            <a:normAutofit fontScale="92500"/>
          </a:bodyPr>
          <a:lstStyle/>
          <a:p>
            <a:pPr marL="0" indent="0">
              <a:buNone/>
            </a:pPr>
            <a:r>
              <a:rPr lang="en-US" dirty="0"/>
              <a:t>class str(object=b'', encoding='utf-8', errors='strict')</a:t>
            </a:r>
          </a:p>
          <a:p>
            <a:pPr marL="0" indent="0">
              <a:buNone/>
            </a:pPr>
            <a:r>
              <a:rPr lang="en-US" dirty="0"/>
              <a:t>Return a str version of object. See str() for details.</a:t>
            </a:r>
          </a:p>
          <a:p>
            <a:pPr marL="0" indent="0">
              <a:buNone/>
            </a:pPr>
            <a:endParaRPr lang="en-US" dirty="0"/>
          </a:p>
          <a:p>
            <a:pPr marL="0" indent="0">
              <a:buNone/>
            </a:pPr>
            <a:r>
              <a:rPr lang="en-US" dirty="0"/>
              <a:t>str is the built-in string class. For general information about strings, see Text Sequence Type — str.</a:t>
            </a:r>
            <a:endParaRPr lang="en-IN" dirty="0"/>
          </a:p>
        </p:txBody>
      </p:sp>
    </p:spTree>
    <p:extLst>
      <p:ext uri="{BB962C8B-B14F-4D97-AF65-F5344CB8AC3E}">
        <p14:creationId xmlns:p14="http://schemas.microsoft.com/office/powerpoint/2010/main" val="32397859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E2D12-445B-4B9E-BB3A-E7526D585C0E}"/>
              </a:ext>
            </a:extLst>
          </p:cNvPr>
          <p:cNvSpPr>
            <a:spLocks noGrp="1"/>
          </p:cNvSpPr>
          <p:nvPr>
            <p:ph type="title"/>
          </p:nvPr>
        </p:nvSpPr>
        <p:spPr/>
        <p:txBody>
          <a:bodyPr>
            <a:normAutofit/>
          </a:bodyPr>
          <a:lstStyle/>
          <a:p>
            <a:r>
              <a:rPr lang="en-US" dirty="0"/>
              <a:t>sum(</a:t>
            </a:r>
            <a:r>
              <a:rPr lang="en-US" dirty="0" err="1"/>
              <a:t>iterable</a:t>
            </a:r>
            <a:r>
              <a:rPr lang="en-US" dirty="0"/>
              <a:t>, /, start=0)</a:t>
            </a:r>
            <a:endParaRPr lang="en-IN" dirty="0"/>
          </a:p>
        </p:txBody>
      </p:sp>
      <p:sp>
        <p:nvSpPr>
          <p:cNvPr id="3" name="Content Placeholder 2">
            <a:extLst>
              <a:ext uri="{FF2B5EF4-FFF2-40B4-BE49-F238E27FC236}">
                <a16:creationId xmlns:a16="http://schemas.microsoft.com/office/drawing/2014/main" id="{96D86F6D-5D56-4FB3-BA1F-90FEF895706A}"/>
              </a:ext>
            </a:extLst>
          </p:cNvPr>
          <p:cNvSpPr>
            <a:spLocks noGrp="1"/>
          </p:cNvSpPr>
          <p:nvPr>
            <p:ph idx="1"/>
          </p:nvPr>
        </p:nvSpPr>
        <p:spPr/>
        <p:txBody>
          <a:bodyPr>
            <a:normAutofit fontScale="62500" lnSpcReduction="20000"/>
          </a:bodyPr>
          <a:lstStyle/>
          <a:p>
            <a:pPr marL="0" indent="0">
              <a:buNone/>
            </a:pPr>
            <a:r>
              <a:rPr lang="en-US" dirty="0"/>
              <a:t>Sums start and the items of an </a:t>
            </a:r>
            <a:r>
              <a:rPr lang="en-US" dirty="0" err="1"/>
              <a:t>iterable</a:t>
            </a:r>
            <a:r>
              <a:rPr lang="en-US" dirty="0"/>
              <a:t> from left to right and returns the total. The </a:t>
            </a:r>
            <a:r>
              <a:rPr lang="en-US" dirty="0" err="1"/>
              <a:t>iterable’s</a:t>
            </a:r>
            <a:r>
              <a:rPr lang="en-US" dirty="0"/>
              <a:t> items are normally numbers, and the start value is not allowed to be a string.</a:t>
            </a:r>
          </a:p>
          <a:p>
            <a:pPr marL="0" indent="0">
              <a:buNone/>
            </a:pPr>
            <a:endParaRPr lang="en-US" dirty="0"/>
          </a:p>
          <a:p>
            <a:pPr marL="0" indent="0">
              <a:buNone/>
            </a:pPr>
            <a:r>
              <a:rPr lang="en-US" dirty="0"/>
              <a:t>For some use cases, there are good alternatives to sum(). The preferred, fast way to concatenate a sequence of strings is by calling ''.join(sequence). To add floating point values with extended precision, see </a:t>
            </a:r>
            <a:r>
              <a:rPr lang="en-US" dirty="0" err="1"/>
              <a:t>math.fsum</a:t>
            </a:r>
            <a:r>
              <a:rPr lang="en-US" dirty="0"/>
              <a:t>(). To concatenate a series of </a:t>
            </a:r>
            <a:r>
              <a:rPr lang="en-US" dirty="0" err="1"/>
              <a:t>iterables</a:t>
            </a:r>
            <a:r>
              <a:rPr lang="en-US" dirty="0"/>
              <a:t>, consider using </a:t>
            </a:r>
            <a:r>
              <a:rPr lang="en-US" dirty="0" err="1"/>
              <a:t>itertools.chain</a:t>
            </a:r>
            <a:r>
              <a:rPr lang="en-US" dirty="0"/>
              <a:t>().</a:t>
            </a:r>
          </a:p>
          <a:p>
            <a:pPr marL="0" indent="0">
              <a:buNone/>
            </a:pPr>
            <a:endParaRPr lang="en-US" dirty="0"/>
          </a:p>
          <a:p>
            <a:pPr marL="0" indent="0">
              <a:buNone/>
            </a:pPr>
            <a:r>
              <a:rPr lang="en-US" dirty="0"/>
              <a:t>Changed in version 3.8: The start parameter can be specified as a keyword argument.</a:t>
            </a:r>
          </a:p>
          <a:p>
            <a:pPr marL="0" indent="0">
              <a:buNone/>
            </a:pPr>
            <a:endParaRPr lang="en-IN" dirty="0"/>
          </a:p>
        </p:txBody>
      </p:sp>
    </p:spTree>
    <p:extLst>
      <p:ext uri="{BB962C8B-B14F-4D97-AF65-F5344CB8AC3E}">
        <p14:creationId xmlns:p14="http://schemas.microsoft.com/office/powerpoint/2010/main" val="7998076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75047-C126-42FE-BDA4-F6B8904B74A0}"/>
              </a:ext>
            </a:extLst>
          </p:cNvPr>
          <p:cNvSpPr>
            <a:spLocks noGrp="1"/>
          </p:cNvSpPr>
          <p:nvPr>
            <p:ph type="title"/>
          </p:nvPr>
        </p:nvSpPr>
        <p:spPr>
          <a:xfrm>
            <a:off x="457200" y="57151"/>
            <a:ext cx="8229600" cy="533400"/>
          </a:xfrm>
        </p:spPr>
        <p:txBody>
          <a:bodyPr>
            <a:normAutofit/>
          </a:bodyPr>
          <a:lstStyle/>
          <a:p>
            <a:r>
              <a:rPr lang="en-US" sz="2800" dirty="0"/>
              <a:t>class super([type[, object-or-type]])</a:t>
            </a:r>
            <a:endParaRPr lang="en-IN" sz="2800" dirty="0"/>
          </a:p>
        </p:txBody>
      </p:sp>
      <p:sp>
        <p:nvSpPr>
          <p:cNvPr id="3" name="Content Placeholder 2">
            <a:extLst>
              <a:ext uri="{FF2B5EF4-FFF2-40B4-BE49-F238E27FC236}">
                <a16:creationId xmlns:a16="http://schemas.microsoft.com/office/drawing/2014/main" id="{6DA71C13-49C6-460E-AC78-C3A19EE476A6}"/>
              </a:ext>
            </a:extLst>
          </p:cNvPr>
          <p:cNvSpPr>
            <a:spLocks noGrp="1"/>
          </p:cNvSpPr>
          <p:nvPr>
            <p:ph idx="1"/>
          </p:nvPr>
        </p:nvSpPr>
        <p:spPr>
          <a:xfrm>
            <a:off x="457200" y="590550"/>
            <a:ext cx="8229600" cy="4343399"/>
          </a:xfrm>
        </p:spPr>
        <p:txBody>
          <a:bodyPr>
            <a:noAutofit/>
          </a:bodyPr>
          <a:lstStyle/>
          <a:p>
            <a:pPr marL="0" indent="0">
              <a:buNone/>
            </a:pPr>
            <a:r>
              <a:rPr lang="en-US" sz="1100" dirty="0"/>
              <a:t>Return a proxy object that delegates method calls to a parent or sibling class of type. This is useful for accessing inherited methods that have been overridden in a class.</a:t>
            </a:r>
          </a:p>
          <a:p>
            <a:pPr marL="0" indent="0">
              <a:buNone/>
            </a:pPr>
            <a:endParaRPr lang="en-US" sz="1100" dirty="0"/>
          </a:p>
          <a:p>
            <a:pPr marL="0" indent="0">
              <a:buNone/>
            </a:pPr>
            <a:r>
              <a:rPr lang="en-US" sz="1100" dirty="0"/>
              <a:t>The object-or-type determines the method resolution order to be searched. The search starts from the class right after the type.</a:t>
            </a:r>
          </a:p>
          <a:p>
            <a:pPr marL="0" indent="0">
              <a:buNone/>
            </a:pPr>
            <a:endParaRPr lang="en-US" sz="1100" dirty="0"/>
          </a:p>
          <a:p>
            <a:pPr marL="0" indent="0">
              <a:buNone/>
            </a:pPr>
            <a:r>
              <a:rPr lang="en-US" sz="1100" dirty="0"/>
              <a:t>For example, if __</a:t>
            </a:r>
            <a:r>
              <a:rPr lang="en-US" sz="1100" dirty="0" err="1"/>
              <a:t>mro</a:t>
            </a:r>
            <a:r>
              <a:rPr lang="en-US" sz="1100" dirty="0"/>
              <a:t>__ of object-or-type is D -&gt; B -&gt; C -&gt; A -&gt; object and the value of type is B, then super() searches C -&gt; A -&gt; object.</a:t>
            </a:r>
          </a:p>
          <a:p>
            <a:pPr marL="0" indent="0">
              <a:buNone/>
            </a:pPr>
            <a:endParaRPr lang="en-US" sz="1100" dirty="0"/>
          </a:p>
          <a:p>
            <a:pPr marL="0" indent="0">
              <a:buNone/>
            </a:pPr>
            <a:r>
              <a:rPr lang="en-US" sz="1100" dirty="0"/>
              <a:t>The __</a:t>
            </a:r>
            <a:r>
              <a:rPr lang="en-US" sz="1100" dirty="0" err="1"/>
              <a:t>mro</a:t>
            </a:r>
            <a:r>
              <a:rPr lang="en-US" sz="1100" dirty="0"/>
              <a:t>__ attribute of the object-or-type lists the method resolution search order used by both </a:t>
            </a:r>
            <a:r>
              <a:rPr lang="en-US" sz="1100" dirty="0" err="1"/>
              <a:t>getattr</a:t>
            </a:r>
            <a:r>
              <a:rPr lang="en-US" sz="1100" dirty="0"/>
              <a:t>() and super(). The attribute is dynamic and can change whenever the inheritance hierarchy is updated.</a:t>
            </a:r>
          </a:p>
          <a:p>
            <a:pPr marL="0" indent="0">
              <a:buNone/>
            </a:pPr>
            <a:endParaRPr lang="en-US" sz="1100" dirty="0"/>
          </a:p>
          <a:p>
            <a:pPr marL="0" indent="0">
              <a:buNone/>
            </a:pPr>
            <a:r>
              <a:rPr lang="en-US" sz="1100" dirty="0"/>
              <a:t>If the second argument is omitted, the super object returned is unbound. If the second argument is an object, </a:t>
            </a:r>
            <a:r>
              <a:rPr lang="en-US" sz="1100" dirty="0" err="1"/>
              <a:t>isinstance</a:t>
            </a:r>
            <a:r>
              <a:rPr lang="en-US" sz="1100" dirty="0"/>
              <a:t>(obj, type) must be true. If the second argument is a type, </a:t>
            </a:r>
            <a:r>
              <a:rPr lang="en-US" sz="1100" dirty="0" err="1"/>
              <a:t>issubclass</a:t>
            </a:r>
            <a:r>
              <a:rPr lang="en-US" sz="1100" dirty="0"/>
              <a:t>(type2, type) must be true (this is useful for </a:t>
            </a:r>
            <a:r>
              <a:rPr lang="en-US" sz="1100" dirty="0" err="1"/>
              <a:t>classmethods</a:t>
            </a:r>
            <a:r>
              <a:rPr lang="en-US" sz="1100" dirty="0"/>
              <a:t>).</a:t>
            </a:r>
          </a:p>
          <a:p>
            <a:pPr marL="0" indent="0">
              <a:buNone/>
            </a:pPr>
            <a:endParaRPr lang="en-US" sz="1100" dirty="0"/>
          </a:p>
          <a:p>
            <a:pPr marL="0" indent="0">
              <a:buNone/>
            </a:pPr>
            <a:r>
              <a:rPr lang="en-US" sz="1100" dirty="0"/>
              <a:t>There are two typical use cases for super. In a class hierarchy with single inheritance, super can be used to refer to parent classes without naming them explicitly, thus making the code more maintainable. This use closely parallels the use of super in other programming languages.</a:t>
            </a:r>
          </a:p>
          <a:p>
            <a:pPr marL="0" indent="0">
              <a:buNone/>
            </a:pPr>
            <a:endParaRPr lang="en-US" sz="1100" dirty="0"/>
          </a:p>
          <a:p>
            <a:pPr marL="0" indent="0">
              <a:buNone/>
            </a:pPr>
            <a:r>
              <a:rPr lang="en-US" sz="1100" dirty="0"/>
              <a:t>The second use case is to support cooperative multiple inheritance in a dynamic execution environment. This use case is unique to Python and is not found in statically compiled languages or languages that only support single inheritance. This makes it possible to implement “diamond diagrams” where multiple base classes implement the same method. Good design dictates that such implementations have the same calling signature in every case (because the order of calls is determined at runtime, because that order adapts to changes in the class hierarchy, and because that order can include sibling classes that are unknown prior to runtime).</a:t>
            </a:r>
          </a:p>
          <a:p>
            <a:pPr marL="0" indent="0">
              <a:buNone/>
            </a:pPr>
            <a:endParaRPr lang="en-US" sz="1100" dirty="0"/>
          </a:p>
          <a:p>
            <a:pPr marL="0" indent="0">
              <a:buNone/>
            </a:pPr>
            <a:r>
              <a:rPr lang="en-US" sz="1100" dirty="0"/>
              <a:t>For both use cases, a typical superclass call looks like this:</a:t>
            </a:r>
            <a:endParaRPr lang="en-IN" sz="1100" dirty="0"/>
          </a:p>
        </p:txBody>
      </p:sp>
    </p:spTree>
    <p:extLst>
      <p:ext uri="{BB962C8B-B14F-4D97-AF65-F5344CB8AC3E}">
        <p14:creationId xmlns:p14="http://schemas.microsoft.com/office/powerpoint/2010/main" val="18655234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ADC39-3641-4D9D-A83E-351B0FC74DD4}"/>
              </a:ext>
            </a:extLst>
          </p:cNvPr>
          <p:cNvSpPr>
            <a:spLocks noGrp="1"/>
          </p:cNvSpPr>
          <p:nvPr>
            <p:ph type="title"/>
          </p:nvPr>
        </p:nvSpPr>
        <p:spPr>
          <a:xfrm>
            <a:off x="457200" y="57151"/>
            <a:ext cx="8229600" cy="457199"/>
          </a:xfrm>
        </p:spPr>
        <p:txBody>
          <a:bodyPr>
            <a:normAutofit fontScale="90000"/>
          </a:bodyPr>
          <a:lstStyle/>
          <a:p>
            <a:r>
              <a:rPr lang="en-US" sz="2400" dirty="0"/>
              <a:t>class super([type[, object-or-type]])</a:t>
            </a:r>
            <a:endParaRPr lang="en-IN" sz="2400" dirty="0"/>
          </a:p>
        </p:txBody>
      </p:sp>
      <p:sp>
        <p:nvSpPr>
          <p:cNvPr id="3" name="Content Placeholder 2">
            <a:extLst>
              <a:ext uri="{FF2B5EF4-FFF2-40B4-BE49-F238E27FC236}">
                <a16:creationId xmlns:a16="http://schemas.microsoft.com/office/drawing/2014/main" id="{C2AD8530-C83C-4063-B74B-4B9168ED2562}"/>
              </a:ext>
            </a:extLst>
          </p:cNvPr>
          <p:cNvSpPr>
            <a:spLocks noGrp="1"/>
          </p:cNvSpPr>
          <p:nvPr>
            <p:ph idx="1"/>
          </p:nvPr>
        </p:nvSpPr>
        <p:spPr>
          <a:xfrm>
            <a:off x="457200" y="819150"/>
            <a:ext cx="8229600" cy="4191000"/>
          </a:xfrm>
        </p:spPr>
        <p:txBody>
          <a:bodyPr>
            <a:normAutofit fontScale="47500" lnSpcReduction="20000"/>
          </a:bodyPr>
          <a:lstStyle/>
          <a:p>
            <a:pPr marL="0" indent="0">
              <a:buNone/>
            </a:pPr>
            <a:r>
              <a:rPr lang="en-US" dirty="0"/>
              <a:t>class C(B):</a:t>
            </a:r>
          </a:p>
          <a:p>
            <a:pPr marL="0" indent="0">
              <a:buNone/>
            </a:pPr>
            <a:r>
              <a:rPr lang="en-US" dirty="0"/>
              <a:t>    def method(self, </a:t>
            </a:r>
            <a:r>
              <a:rPr lang="en-US" dirty="0" err="1"/>
              <a:t>arg</a:t>
            </a:r>
            <a:r>
              <a:rPr lang="en-US" dirty="0"/>
              <a:t>):</a:t>
            </a:r>
          </a:p>
          <a:p>
            <a:pPr marL="0" indent="0">
              <a:buNone/>
            </a:pPr>
            <a:r>
              <a:rPr lang="en-US" dirty="0"/>
              <a:t>        super().method(</a:t>
            </a:r>
            <a:r>
              <a:rPr lang="en-US" dirty="0" err="1"/>
              <a:t>arg</a:t>
            </a:r>
            <a:r>
              <a:rPr lang="en-US" dirty="0"/>
              <a:t>)    # This does the same thing as:</a:t>
            </a:r>
          </a:p>
          <a:p>
            <a:pPr marL="0" indent="0">
              <a:buNone/>
            </a:pPr>
            <a:r>
              <a:rPr lang="en-US" dirty="0"/>
              <a:t>                               # super(C, self).method(</a:t>
            </a:r>
            <a:r>
              <a:rPr lang="en-US" dirty="0" err="1"/>
              <a:t>arg</a:t>
            </a:r>
            <a:r>
              <a:rPr lang="en-US" dirty="0"/>
              <a:t>)</a:t>
            </a:r>
          </a:p>
          <a:p>
            <a:pPr marL="0" indent="0">
              <a:buNone/>
            </a:pPr>
            <a:r>
              <a:rPr lang="en-US" dirty="0"/>
              <a:t>In addition to method lookups, super() also works for attribute lookups. One possible use case for this is calling descriptors in a parent or sibling class.</a:t>
            </a:r>
          </a:p>
          <a:p>
            <a:pPr marL="0" indent="0">
              <a:buNone/>
            </a:pPr>
            <a:endParaRPr lang="en-US" dirty="0"/>
          </a:p>
          <a:p>
            <a:pPr marL="0" indent="0">
              <a:buNone/>
            </a:pPr>
            <a:r>
              <a:rPr lang="en-US" dirty="0"/>
              <a:t>Note that super() is implemented as part of the binding process for explicit dotted attribute lookups such as super().__</a:t>
            </a:r>
            <a:r>
              <a:rPr lang="en-US" dirty="0" err="1"/>
              <a:t>getitem</a:t>
            </a:r>
            <a:r>
              <a:rPr lang="en-US" dirty="0"/>
              <a:t>__(name). It does so by implementing its own __</a:t>
            </a:r>
            <a:r>
              <a:rPr lang="en-US" dirty="0" err="1"/>
              <a:t>getattribute</a:t>
            </a:r>
            <a:r>
              <a:rPr lang="en-US" dirty="0"/>
              <a:t>__() method for searching classes in a predictable order that supports cooperative multiple inheritance. Accordingly, super() is undefined for implicit lookups using statements or operators such as super()[name].</a:t>
            </a:r>
          </a:p>
          <a:p>
            <a:pPr marL="0" indent="0">
              <a:buNone/>
            </a:pPr>
            <a:endParaRPr lang="en-US" dirty="0"/>
          </a:p>
          <a:p>
            <a:pPr marL="0" indent="0">
              <a:buNone/>
            </a:pPr>
            <a:r>
              <a:rPr lang="en-US" dirty="0"/>
              <a:t>Also note that, aside from the zero argument form, super() is not limited to use inside methods. The two argument form specifies the arguments exactly and makes the appropriate references. The zero argument form only works inside a class definition, as the compiler fills in the necessary details to correctly retrieve the class being defined, as well as accessing the current instance for ordinary methods.</a:t>
            </a:r>
          </a:p>
          <a:p>
            <a:pPr marL="0" indent="0">
              <a:buNone/>
            </a:pPr>
            <a:endParaRPr lang="en-US" dirty="0"/>
          </a:p>
          <a:p>
            <a:pPr marL="0" indent="0">
              <a:buNone/>
            </a:pPr>
            <a:r>
              <a:rPr lang="en-US" dirty="0"/>
              <a:t>For practical suggestions on how to design cooperative classes using super(), see guide to using super().</a:t>
            </a:r>
            <a:endParaRPr lang="en-IN" dirty="0"/>
          </a:p>
        </p:txBody>
      </p:sp>
    </p:spTree>
    <p:extLst>
      <p:ext uri="{BB962C8B-B14F-4D97-AF65-F5344CB8AC3E}">
        <p14:creationId xmlns:p14="http://schemas.microsoft.com/office/powerpoint/2010/main" val="2559212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pPr marL="0" indent="0">
              <a:buNone/>
            </a:pPr>
            <a:r>
              <a:rPr lang="en-US" sz="4000" dirty="0">
                <a:latin typeface="Times New Roman" pitchFamily="18" charset="0"/>
                <a:cs typeface="Times New Roman" pitchFamily="18" charset="0"/>
              </a:rPr>
              <a:t>class bool([x])</a:t>
            </a:r>
          </a:p>
        </p:txBody>
      </p:sp>
      <p:sp>
        <p:nvSpPr>
          <p:cNvPr id="3" name="Content Placeholder 2"/>
          <p:cNvSpPr>
            <a:spLocks noGrp="1"/>
          </p:cNvSpPr>
          <p:nvPr>
            <p:ph idx="1"/>
          </p:nvPr>
        </p:nvSpPr>
        <p:spPr>
          <a:xfrm>
            <a:off x="457200" y="819150"/>
            <a:ext cx="8229600" cy="4038600"/>
          </a:xfrm>
        </p:spPr>
        <p:txBody>
          <a:bodyPr>
            <a:noAutofit/>
          </a:bodyPr>
          <a:lstStyle/>
          <a:p>
            <a:pPr marL="0" indent="0">
              <a:buNone/>
            </a:pPr>
            <a:r>
              <a:rPr lang="en-US" sz="1800" dirty="0">
                <a:latin typeface="Times New Roman" pitchFamily="18" charset="0"/>
                <a:cs typeface="Times New Roman" pitchFamily="18" charset="0"/>
              </a:rPr>
              <a:t>Return a Boolean value, i.e. one of True or False. x is converted using the standard truth testing procedure. If x is false or omitted, this returns False; otherwise, it returns True. The bool class is a subclass of int (see Numeric Types — int, float, complex). It cannot be subclassed further. Its only instances are False and True (see Boolean Values).</a:t>
            </a:r>
          </a:p>
          <a:p>
            <a:pPr marL="0" indent="0">
              <a:buNone/>
            </a:pP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Changed in version 3.7: x is now a positional-only parameter.</a:t>
            </a:r>
          </a:p>
        </p:txBody>
      </p:sp>
    </p:spTree>
    <p:extLst>
      <p:ext uri="{BB962C8B-B14F-4D97-AF65-F5344CB8AC3E}">
        <p14:creationId xmlns:p14="http://schemas.microsoft.com/office/powerpoint/2010/main" val="154066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6A1C-C1CA-4C47-877B-22474E430008}"/>
              </a:ext>
            </a:extLst>
          </p:cNvPr>
          <p:cNvSpPr>
            <a:spLocks noGrp="1"/>
          </p:cNvSpPr>
          <p:nvPr>
            <p:ph type="title"/>
          </p:nvPr>
        </p:nvSpPr>
        <p:spPr/>
        <p:txBody>
          <a:bodyPr>
            <a:normAutofit/>
          </a:bodyPr>
          <a:lstStyle/>
          <a:p>
            <a:r>
              <a:rPr lang="en-US" dirty="0"/>
              <a:t>class tuple([</a:t>
            </a:r>
            <a:r>
              <a:rPr lang="en-US" dirty="0" err="1"/>
              <a:t>iterable</a:t>
            </a:r>
            <a:r>
              <a:rPr lang="en-US" dirty="0"/>
              <a:t>])</a:t>
            </a:r>
            <a:endParaRPr lang="en-IN" dirty="0"/>
          </a:p>
        </p:txBody>
      </p:sp>
      <p:sp>
        <p:nvSpPr>
          <p:cNvPr id="3" name="Content Placeholder 2">
            <a:extLst>
              <a:ext uri="{FF2B5EF4-FFF2-40B4-BE49-F238E27FC236}">
                <a16:creationId xmlns:a16="http://schemas.microsoft.com/office/drawing/2014/main" id="{DEF552E8-6008-46B1-A107-20BEB6FEEBCB}"/>
              </a:ext>
            </a:extLst>
          </p:cNvPr>
          <p:cNvSpPr>
            <a:spLocks noGrp="1"/>
          </p:cNvSpPr>
          <p:nvPr>
            <p:ph idx="1"/>
          </p:nvPr>
        </p:nvSpPr>
        <p:spPr/>
        <p:txBody>
          <a:bodyPr/>
          <a:lstStyle/>
          <a:p>
            <a:pPr marL="0" indent="0">
              <a:buNone/>
            </a:pPr>
            <a:r>
              <a:rPr lang="en-US" dirty="0"/>
              <a:t>Rather than being a function, tuple is actually an immutable sequence type, as documented in Tuples and Sequence Types — list, tuple, range.</a:t>
            </a:r>
          </a:p>
          <a:p>
            <a:pPr marL="0" indent="0">
              <a:buNone/>
            </a:pPr>
            <a:endParaRPr lang="en-IN" dirty="0"/>
          </a:p>
        </p:txBody>
      </p:sp>
    </p:spTree>
    <p:extLst>
      <p:ext uri="{BB962C8B-B14F-4D97-AF65-F5344CB8AC3E}">
        <p14:creationId xmlns:p14="http://schemas.microsoft.com/office/powerpoint/2010/main" val="7101819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266DD-3F2D-4BDB-BACA-BE01AE221FAD}"/>
              </a:ext>
            </a:extLst>
          </p:cNvPr>
          <p:cNvSpPr>
            <a:spLocks noGrp="1"/>
          </p:cNvSpPr>
          <p:nvPr>
            <p:ph type="title"/>
          </p:nvPr>
        </p:nvSpPr>
        <p:spPr>
          <a:xfrm>
            <a:off x="457200" y="57151"/>
            <a:ext cx="8229600" cy="533399"/>
          </a:xfrm>
        </p:spPr>
        <p:txBody>
          <a:bodyPr>
            <a:normAutofit/>
          </a:bodyPr>
          <a:lstStyle/>
          <a:p>
            <a:r>
              <a:rPr lang="en-US" sz="2400" dirty="0"/>
              <a:t>class type(object)</a:t>
            </a:r>
            <a:endParaRPr lang="en-IN" sz="2400" dirty="0"/>
          </a:p>
        </p:txBody>
      </p:sp>
      <p:sp>
        <p:nvSpPr>
          <p:cNvPr id="3" name="Content Placeholder 2">
            <a:extLst>
              <a:ext uri="{FF2B5EF4-FFF2-40B4-BE49-F238E27FC236}">
                <a16:creationId xmlns:a16="http://schemas.microsoft.com/office/drawing/2014/main" id="{BECEFBEE-A0D9-454F-8EC9-39D832C25358}"/>
              </a:ext>
            </a:extLst>
          </p:cNvPr>
          <p:cNvSpPr>
            <a:spLocks noGrp="1"/>
          </p:cNvSpPr>
          <p:nvPr>
            <p:ph idx="1"/>
          </p:nvPr>
        </p:nvSpPr>
        <p:spPr>
          <a:xfrm>
            <a:off x="457200" y="666750"/>
            <a:ext cx="8229600" cy="4343400"/>
          </a:xfrm>
        </p:spPr>
        <p:txBody>
          <a:bodyPr>
            <a:normAutofit fontScale="32500" lnSpcReduction="20000"/>
          </a:bodyPr>
          <a:lstStyle/>
          <a:p>
            <a:pPr marL="0" indent="0">
              <a:buNone/>
            </a:pPr>
            <a:r>
              <a:rPr lang="en-US" sz="3400" dirty="0"/>
              <a:t>class type(name, bases, </a:t>
            </a:r>
            <a:r>
              <a:rPr lang="en-US" sz="3400" dirty="0" err="1"/>
              <a:t>dict</a:t>
            </a:r>
            <a:r>
              <a:rPr lang="en-US" sz="3400" dirty="0"/>
              <a:t>, **</a:t>
            </a:r>
            <a:r>
              <a:rPr lang="en-US" sz="3400" dirty="0" err="1"/>
              <a:t>kwds</a:t>
            </a:r>
            <a:r>
              <a:rPr lang="en-US" sz="3400" dirty="0"/>
              <a:t>)</a:t>
            </a:r>
          </a:p>
          <a:p>
            <a:pPr marL="0" indent="0">
              <a:buNone/>
            </a:pPr>
            <a:r>
              <a:rPr lang="en-US" sz="3400" dirty="0"/>
              <a:t>With one argument, return the type of an object. The return value is a type object and generally the same object as returned by </a:t>
            </a:r>
            <a:r>
              <a:rPr lang="en-US" sz="3400" dirty="0" err="1"/>
              <a:t>object.__class</a:t>
            </a:r>
            <a:r>
              <a:rPr lang="en-US" sz="3400" dirty="0"/>
              <a:t>__.</a:t>
            </a:r>
          </a:p>
          <a:p>
            <a:pPr marL="0" indent="0">
              <a:buNone/>
            </a:pPr>
            <a:endParaRPr lang="en-US" sz="3400" dirty="0"/>
          </a:p>
          <a:p>
            <a:pPr marL="0" indent="0">
              <a:buNone/>
            </a:pPr>
            <a:r>
              <a:rPr lang="en-US" sz="3400" dirty="0"/>
              <a:t>The </a:t>
            </a:r>
            <a:r>
              <a:rPr lang="en-US" sz="3400" dirty="0" err="1"/>
              <a:t>isinstance</a:t>
            </a:r>
            <a:r>
              <a:rPr lang="en-US" sz="3400" dirty="0"/>
              <a:t>() built-in function is recommended for testing the type of an object, because it takes subclasses into account.</a:t>
            </a:r>
          </a:p>
          <a:p>
            <a:pPr marL="0" indent="0">
              <a:buNone/>
            </a:pPr>
            <a:endParaRPr lang="en-US" sz="3400" dirty="0"/>
          </a:p>
          <a:p>
            <a:pPr marL="0" indent="0">
              <a:buNone/>
            </a:pPr>
            <a:r>
              <a:rPr lang="en-US" sz="3400" dirty="0"/>
              <a:t>With three arguments, return a new type object. This is essentially a dynamic form of the class statement. The name string is the class name and becomes the __name__ attribute. The bases tuple contains the base classes and becomes the __bases__ attribute; if empty, object, the ultimate base of all classes, is added. The </a:t>
            </a:r>
            <a:r>
              <a:rPr lang="en-US" sz="3400" dirty="0" err="1"/>
              <a:t>dict</a:t>
            </a:r>
            <a:r>
              <a:rPr lang="en-US" sz="3400" dirty="0"/>
              <a:t> dictionary contains attribute and method definitions for the class body; it may be copied or wrapped before becoming the __</a:t>
            </a:r>
            <a:r>
              <a:rPr lang="en-US" sz="3400" dirty="0" err="1"/>
              <a:t>dict</a:t>
            </a:r>
            <a:r>
              <a:rPr lang="en-US" sz="3400" dirty="0"/>
              <a:t>__ attribute. The following two statements create identical type objects:</a:t>
            </a:r>
          </a:p>
          <a:p>
            <a:pPr marL="0" indent="0">
              <a:buNone/>
            </a:pPr>
            <a:endParaRPr lang="en-US" sz="3400" dirty="0"/>
          </a:p>
          <a:p>
            <a:pPr marL="0" indent="0">
              <a:buNone/>
            </a:pPr>
            <a:r>
              <a:rPr lang="en-US" sz="3400" dirty="0"/>
              <a:t>&gt;&gt;&gt;</a:t>
            </a:r>
          </a:p>
          <a:p>
            <a:pPr marL="0" indent="0">
              <a:buNone/>
            </a:pPr>
            <a:r>
              <a:rPr lang="en-US" sz="3400" dirty="0"/>
              <a:t>class X:</a:t>
            </a:r>
          </a:p>
          <a:p>
            <a:pPr marL="0" indent="0">
              <a:buNone/>
            </a:pPr>
            <a:r>
              <a:rPr lang="en-US" sz="3400" dirty="0"/>
              <a:t>    a = 1</a:t>
            </a:r>
          </a:p>
          <a:p>
            <a:pPr marL="0" indent="0">
              <a:buNone/>
            </a:pPr>
            <a:endParaRPr lang="en-US" sz="3400" dirty="0"/>
          </a:p>
          <a:p>
            <a:pPr marL="0" indent="0">
              <a:buNone/>
            </a:pPr>
            <a:r>
              <a:rPr lang="en-US" sz="3400" dirty="0"/>
              <a:t>X = type('X', (), </a:t>
            </a:r>
            <a:r>
              <a:rPr lang="en-US" sz="3400" dirty="0" err="1"/>
              <a:t>dict</a:t>
            </a:r>
            <a:r>
              <a:rPr lang="en-US" sz="3400" dirty="0"/>
              <a:t>(a=1))</a:t>
            </a:r>
          </a:p>
          <a:p>
            <a:pPr marL="0" indent="0">
              <a:buNone/>
            </a:pPr>
            <a:r>
              <a:rPr lang="en-US" sz="3400" dirty="0"/>
              <a:t>See also Type Objects.</a:t>
            </a:r>
          </a:p>
          <a:p>
            <a:pPr marL="0" indent="0">
              <a:buNone/>
            </a:pPr>
            <a:endParaRPr lang="en-US" sz="3400" dirty="0"/>
          </a:p>
          <a:p>
            <a:pPr marL="0" indent="0">
              <a:buNone/>
            </a:pPr>
            <a:r>
              <a:rPr lang="en-US" sz="3400" dirty="0"/>
              <a:t>Keyword arguments provided to the three argument form are passed to the appropriate </a:t>
            </a:r>
            <a:r>
              <a:rPr lang="en-US" sz="3400" dirty="0" err="1"/>
              <a:t>metaclass</a:t>
            </a:r>
            <a:r>
              <a:rPr lang="en-US" sz="3400" dirty="0"/>
              <a:t> machinery (usually __</a:t>
            </a:r>
            <a:r>
              <a:rPr lang="en-US" sz="3400" dirty="0" err="1"/>
              <a:t>init_subclass</a:t>
            </a:r>
            <a:r>
              <a:rPr lang="en-US" sz="3400" dirty="0"/>
              <a:t>__()) in the same way that keywords in a class definition (besides </a:t>
            </a:r>
            <a:r>
              <a:rPr lang="en-US" sz="3400" dirty="0" err="1"/>
              <a:t>metaclass</a:t>
            </a:r>
            <a:r>
              <a:rPr lang="en-US" sz="3400" dirty="0"/>
              <a:t>) would.</a:t>
            </a:r>
          </a:p>
          <a:p>
            <a:pPr marL="0" indent="0">
              <a:buNone/>
            </a:pPr>
            <a:endParaRPr lang="en-US" sz="3400" dirty="0"/>
          </a:p>
          <a:p>
            <a:pPr marL="0" indent="0">
              <a:buNone/>
            </a:pPr>
            <a:r>
              <a:rPr lang="en-US" sz="3400" dirty="0"/>
              <a:t>See also Customizing class creation.</a:t>
            </a:r>
          </a:p>
          <a:p>
            <a:pPr marL="0" indent="0">
              <a:buNone/>
            </a:pPr>
            <a:endParaRPr lang="en-US" sz="3400" dirty="0"/>
          </a:p>
          <a:p>
            <a:pPr marL="0" indent="0">
              <a:buNone/>
            </a:pPr>
            <a:r>
              <a:rPr lang="en-US" sz="3400" dirty="0"/>
              <a:t>Changed in version 3.6: Subclasses of type which don’t override </a:t>
            </a:r>
            <a:r>
              <a:rPr lang="en-US" sz="3400" dirty="0" err="1"/>
              <a:t>type.__new</a:t>
            </a:r>
            <a:r>
              <a:rPr lang="en-US" sz="3400" dirty="0"/>
              <a:t>__ may no longer use the one-argument form to get the type of an object.</a:t>
            </a:r>
          </a:p>
          <a:p>
            <a:pPr marL="0" indent="0">
              <a:buNone/>
            </a:pPr>
            <a:endParaRPr lang="en-IN" dirty="0"/>
          </a:p>
        </p:txBody>
      </p:sp>
    </p:spTree>
    <p:extLst>
      <p:ext uri="{BB962C8B-B14F-4D97-AF65-F5344CB8AC3E}">
        <p14:creationId xmlns:p14="http://schemas.microsoft.com/office/powerpoint/2010/main" val="38976982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28C42-61C0-4526-963D-9C349CB9974A}"/>
              </a:ext>
            </a:extLst>
          </p:cNvPr>
          <p:cNvSpPr>
            <a:spLocks noGrp="1"/>
          </p:cNvSpPr>
          <p:nvPr>
            <p:ph type="title"/>
          </p:nvPr>
        </p:nvSpPr>
        <p:spPr>
          <a:xfrm>
            <a:off x="457200" y="57151"/>
            <a:ext cx="8229600" cy="533400"/>
          </a:xfrm>
        </p:spPr>
        <p:txBody>
          <a:bodyPr>
            <a:normAutofit/>
          </a:bodyPr>
          <a:lstStyle/>
          <a:p>
            <a:r>
              <a:rPr lang="en-US" sz="2400" dirty="0"/>
              <a:t>vars([object])</a:t>
            </a:r>
            <a:endParaRPr lang="en-IN" sz="2400" dirty="0"/>
          </a:p>
        </p:txBody>
      </p:sp>
      <p:sp>
        <p:nvSpPr>
          <p:cNvPr id="3" name="Content Placeholder 2">
            <a:extLst>
              <a:ext uri="{FF2B5EF4-FFF2-40B4-BE49-F238E27FC236}">
                <a16:creationId xmlns:a16="http://schemas.microsoft.com/office/drawing/2014/main" id="{CA8D4979-F752-4990-B126-8B420F98D5FE}"/>
              </a:ext>
            </a:extLst>
          </p:cNvPr>
          <p:cNvSpPr>
            <a:spLocks noGrp="1"/>
          </p:cNvSpPr>
          <p:nvPr>
            <p:ph idx="1"/>
          </p:nvPr>
        </p:nvSpPr>
        <p:spPr>
          <a:xfrm>
            <a:off x="457200" y="742950"/>
            <a:ext cx="8229600" cy="3851673"/>
          </a:xfrm>
        </p:spPr>
        <p:txBody>
          <a:bodyPr>
            <a:normAutofit fontScale="62500" lnSpcReduction="20000"/>
          </a:bodyPr>
          <a:lstStyle/>
          <a:p>
            <a:pPr marL="0" indent="0">
              <a:buNone/>
            </a:pPr>
            <a:r>
              <a:rPr lang="en-US" dirty="0"/>
              <a:t>Return the __</a:t>
            </a:r>
            <a:r>
              <a:rPr lang="en-US" dirty="0" err="1"/>
              <a:t>dict</a:t>
            </a:r>
            <a:r>
              <a:rPr lang="en-US" dirty="0"/>
              <a:t>__ attribute for a module, class, instance, or any other object with a __</a:t>
            </a:r>
            <a:r>
              <a:rPr lang="en-US" dirty="0" err="1"/>
              <a:t>dict</a:t>
            </a:r>
            <a:r>
              <a:rPr lang="en-US" dirty="0"/>
              <a:t>__ attribute.</a:t>
            </a:r>
          </a:p>
          <a:p>
            <a:pPr marL="0" indent="0">
              <a:buNone/>
            </a:pPr>
            <a:endParaRPr lang="en-US" dirty="0"/>
          </a:p>
          <a:p>
            <a:pPr marL="0" indent="0">
              <a:buNone/>
            </a:pPr>
            <a:r>
              <a:rPr lang="en-US" dirty="0"/>
              <a:t>Objects such as modules and instances have an updateable __</a:t>
            </a:r>
            <a:r>
              <a:rPr lang="en-US" dirty="0" err="1"/>
              <a:t>dict</a:t>
            </a:r>
            <a:r>
              <a:rPr lang="en-US" dirty="0"/>
              <a:t>__ attribute; however, other objects may have write restrictions on their __</a:t>
            </a:r>
            <a:r>
              <a:rPr lang="en-US" dirty="0" err="1"/>
              <a:t>dict</a:t>
            </a:r>
            <a:r>
              <a:rPr lang="en-US" dirty="0"/>
              <a:t>__ attributes (for example, classes use a </a:t>
            </a:r>
            <a:r>
              <a:rPr lang="en-US" dirty="0" err="1"/>
              <a:t>types.MappingProxyType</a:t>
            </a:r>
            <a:r>
              <a:rPr lang="en-US" dirty="0"/>
              <a:t> to prevent direct dictionary updates).</a:t>
            </a:r>
          </a:p>
          <a:p>
            <a:pPr marL="0" indent="0">
              <a:buNone/>
            </a:pPr>
            <a:endParaRPr lang="en-US" dirty="0"/>
          </a:p>
          <a:p>
            <a:pPr marL="0" indent="0">
              <a:buNone/>
            </a:pPr>
            <a:r>
              <a:rPr lang="en-US" dirty="0"/>
              <a:t>Without an argument, vars() acts like locals(). Note, the locals dictionary is only useful for reads since updates to the locals dictionary are ignored.</a:t>
            </a:r>
          </a:p>
          <a:p>
            <a:pPr marL="0" indent="0">
              <a:buNone/>
            </a:pPr>
            <a:endParaRPr lang="en-US" dirty="0"/>
          </a:p>
          <a:p>
            <a:pPr marL="0" indent="0">
              <a:buNone/>
            </a:pPr>
            <a:r>
              <a:rPr lang="en-US" dirty="0"/>
              <a:t>A </a:t>
            </a:r>
            <a:r>
              <a:rPr lang="en-US" dirty="0" err="1"/>
              <a:t>TypeError</a:t>
            </a:r>
            <a:r>
              <a:rPr lang="en-US" dirty="0"/>
              <a:t> exception is raised if an object is specified but it doesn’t have a __</a:t>
            </a:r>
            <a:r>
              <a:rPr lang="en-US" dirty="0" err="1"/>
              <a:t>dict</a:t>
            </a:r>
            <a:r>
              <a:rPr lang="en-US" dirty="0"/>
              <a:t>__ attribute (for example, if its class defines the __slots__ attribute).</a:t>
            </a:r>
          </a:p>
          <a:p>
            <a:pPr marL="0" indent="0">
              <a:buNone/>
            </a:pPr>
            <a:endParaRPr lang="en-IN" dirty="0"/>
          </a:p>
        </p:txBody>
      </p:sp>
    </p:spTree>
    <p:extLst>
      <p:ext uri="{BB962C8B-B14F-4D97-AF65-F5344CB8AC3E}">
        <p14:creationId xmlns:p14="http://schemas.microsoft.com/office/powerpoint/2010/main" val="15814308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F0BB9-771A-4D7B-942B-F20A2331756E}"/>
              </a:ext>
            </a:extLst>
          </p:cNvPr>
          <p:cNvSpPr>
            <a:spLocks noGrp="1"/>
          </p:cNvSpPr>
          <p:nvPr>
            <p:ph type="title"/>
          </p:nvPr>
        </p:nvSpPr>
        <p:spPr>
          <a:xfrm>
            <a:off x="457200" y="133351"/>
            <a:ext cx="8229600" cy="533400"/>
          </a:xfrm>
        </p:spPr>
        <p:txBody>
          <a:bodyPr>
            <a:normAutofit/>
          </a:bodyPr>
          <a:lstStyle/>
          <a:p>
            <a:r>
              <a:rPr lang="en-US" sz="2400" dirty="0"/>
              <a:t>zip(*</a:t>
            </a:r>
            <a:r>
              <a:rPr lang="en-US" sz="2400" dirty="0" err="1"/>
              <a:t>iterables</a:t>
            </a:r>
            <a:r>
              <a:rPr lang="en-US" sz="2400" dirty="0"/>
              <a:t>, strict=False)</a:t>
            </a:r>
            <a:endParaRPr lang="en-IN" sz="2400" dirty="0"/>
          </a:p>
        </p:txBody>
      </p:sp>
      <p:sp>
        <p:nvSpPr>
          <p:cNvPr id="3" name="Content Placeholder 2">
            <a:extLst>
              <a:ext uri="{FF2B5EF4-FFF2-40B4-BE49-F238E27FC236}">
                <a16:creationId xmlns:a16="http://schemas.microsoft.com/office/drawing/2014/main" id="{4EEB1ECD-FF6D-4C57-87FB-B8708AFFCE84}"/>
              </a:ext>
            </a:extLst>
          </p:cNvPr>
          <p:cNvSpPr>
            <a:spLocks noGrp="1"/>
          </p:cNvSpPr>
          <p:nvPr>
            <p:ph idx="1"/>
          </p:nvPr>
        </p:nvSpPr>
        <p:spPr>
          <a:xfrm>
            <a:off x="457200" y="742950"/>
            <a:ext cx="8229600" cy="4400550"/>
          </a:xfrm>
        </p:spPr>
        <p:txBody>
          <a:bodyPr>
            <a:normAutofit fontScale="25000" lnSpcReduction="20000"/>
          </a:bodyPr>
          <a:lstStyle/>
          <a:p>
            <a:pPr marL="0" indent="0">
              <a:buNone/>
            </a:pPr>
            <a:r>
              <a:rPr lang="en-US" dirty="0"/>
              <a:t>Iterate over several </a:t>
            </a:r>
            <a:r>
              <a:rPr lang="en-US" dirty="0" err="1"/>
              <a:t>iterables</a:t>
            </a:r>
            <a:r>
              <a:rPr lang="en-US" dirty="0"/>
              <a:t> in parallel, producing tuples with an item from each one.</a:t>
            </a:r>
          </a:p>
          <a:p>
            <a:pPr marL="0" indent="0">
              <a:buNone/>
            </a:pPr>
            <a:endParaRPr lang="en-US" dirty="0"/>
          </a:p>
          <a:p>
            <a:pPr marL="0" indent="0">
              <a:buNone/>
            </a:pPr>
            <a:r>
              <a:rPr lang="en-US" dirty="0"/>
              <a:t>Example:</a:t>
            </a:r>
          </a:p>
          <a:p>
            <a:pPr marL="0" indent="0">
              <a:buNone/>
            </a:pPr>
            <a:endParaRPr lang="en-US" dirty="0"/>
          </a:p>
          <a:p>
            <a:pPr marL="0" indent="0">
              <a:buNone/>
            </a:pPr>
            <a:r>
              <a:rPr lang="en-US" dirty="0"/>
              <a:t>&gt;&gt;&gt;</a:t>
            </a:r>
          </a:p>
          <a:p>
            <a:pPr marL="0" indent="0">
              <a:buNone/>
            </a:pPr>
            <a:r>
              <a:rPr lang="en-US" dirty="0"/>
              <a:t>&gt;&gt;&gt; for item in zip([1, 2, 3], ['sugar', 'spice', 'everything nice']):</a:t>
            </a:r>
          </a:p>
          <a:p>
            <a:pPr marL="0" indent="0">
              <a:buNone/>
            </a:pPr>
            <a:r>
              <a:rPr lang="en-US" dirty="0"/>
              <a:t>...     print(item)</a:t>
            </a:r>
          </a:p>
          <a:p>
            <a:pPr marL="0" indent="0">
              <a:buNone/>
            </a:pPr>
            <a:r>
              <a:rPr lang="en-US" dirty="0"/>
              <a:t>...</a:t>
            </a:r>
          </a:p>
          <a:p>
            <a:pPr marL="0" indent="0">
              <a:buNone/>
            </a:pPr>
            <a:r>
              <a:rPr lang="en-US" dirty="0"/>
              <a:t>(1, 'sugar')</a:t>
            </a:r>
          </a:p>
          <a:p>
            <a:pPr marL="0" indent="0">
              <a:buNone/>
            </a:pPr>
            <a:r>
              <a:rPr lang="en-US" dirty="0"/>
              <a:t>(2, 'spice')</a:t>
            </a:r>
          </a:p>
          <a:p>
            <a:pPr marL="0" indent="0">
              <a:buNone/>
            </a:pPr>
            <a:r>
              <a:rPr lang="en-US" dirty="0"/>
              <a:t>(3, 'everything nice')</a:t>
            </a:r>
          </a:p>
          <a:p>
            <a:pPr marL="0" indent="0">
              <a:buNone/>
            </a:pPr>
            <a:r>
              <a:rPr lang="en-US" dirty="0"/>
              <a:t>More formally: zip() returns an iterator of tuples, where the </a:t>
            </a:r>
            <a:r>
              <a:rPr lang="en-US" dirty="0" err="1"/>
              <a:t>i-th</a:t>
            </a:r>
            <a:r>
              <a:rPr lang="en-US" dirty="0"/>
              <a:t> tuple contains the </a:t>
            </a:r>
            <a:r>
              <a:rPr lang="en-US" dirty="0" err="1"/>
              <a:t>i-th</a:t>
            </a:r>
            <a:r>
              <a:rPr lang="en-US" dirty="0"/>
              <a:t> element from each of the argument </a:t>
            </a:r>
            <a:r>
              <a:rPr lang="en-US" dirty="0" err="1"/>
              <a:t>iterables</a:t>
            </a:r>
            <a:r>
              <a:rPr lang="en-US" dirty="0"/>
              <a:t>.</a:t>
            </a:r>
          </a:p>
          <a:p>
            <a:pPr marL="0" indent="0">
              <a:buNone/>
            </a:pPr>
            <a:endParaRPr lang="en-US" dirty="0"/>
          </a:p>
          <a:p>
            <a:pPr marL="0" indent="0">
              <a:buNone/>
            </a:pPr>
            <a:r>
              <a:rPr lang="en-US" dirty="0"/>
              <a:t>Another way to think of zip() is that it turns rows into columns, and columns into rows. This is similar to transposing a matrix.</a:t>
            </a:r>
          </a:p>
          <a:p>
            <a:pPr marL="0" indent="0">
              <a:buNone/>
            </a:pPr>
            <a:endParaRPr lang="en-US" dirty="0"/>
          </a:p>
          <a:p>
            <a:pPr marL="0" indent="0">
              <a:buNone/>
            </a:pPr>
            <a:r>
              <a:rPr lang="en-US" dirty="0"/>
              <a:t>zip() is lazy: The elements won’t be processed until the </a:t>
            </a:r>
            <a:r>
              <a:rPr lang="en-US" dirty="0" err="1"/>
              <a:t>iterable</a:t>
            </a:r>
            <a:r>
              <a:rPr lang="en-US" dirty="0"/>
              <a:t> is iterated on, e.g. by a for loop or by wrapping in a list.</a:t>
            </a:r>
          </a:p>
          <a:p>
            <a:pPr marL="0" indent="0">
              <a:buNone/>
            </a:pPr>
            <a:endParaRPr lang="en-US" dirty="0"/>
          </a:p>
          <a:p>
            <a:pPr marL="0" indent="0">
              <a:buNone/>
            </a:pPr>
            <a:r>
              <a:rPr lang="en-US" dirty="0"/>
              <a:t>One thing to consider is that the </a:t>
            </a:r>
            <a:r>
              <a:rPr lang="en-US" dirty="0" err="1"/>
              <a:t>iterables</a:t>
            </a:r>
            <a:r>
              <a:rPr lang="en-US" dirty="0"/>
              <a:t> passed to zip() could have different lengths; sometimes by design, and sometimes because of a bug in the code that prepared these </a:t>
            </a:r>
            <a:r>
              <a:rPr lang="en-US" dirty="0" err="1"/>
              <a:t>iterables</a:t>
            </a:r>
            <a:r>
              <a:rPr lang="en-US" dirty="0"/>
              <a:t>. Python offers three different approaches to dealing with this issue:</a:t>
            </a:r>
          </a:p>
          <a:p>
            <a:pPr marL="0" indent="0">
              <a:buNone/>
            </a:pPr>
            <a:endParaRPr lang="en-US" dirty="0"/>
          </a:p>
          <a:p>
            <a:pPr marL="0" indent="0">
              <a:buNone/>
            </a:pPr>
            <a:r>
              <a:rPr lang="en-US" dirty="0"/>
              <a:t>By default, zip() stops when the shortest </a:t>
            </a:r>
            <a:r>
              <a:rPr lang="en-US" dirty="0" err="1"/>
              <a:t>iterable</a:t>
            </a:r>
            <a:r>
              <a:rPr lang="en-US" dirty="0"/>
              <a:t> is exhausted. It will ignore the remaining items in the longer </a:t>
            </a:r>
            <a:r>
              <a:rPr lang="en-US" dirty="0" err="1"/>
              <a:t>iterables</a:t>
            </a:r>
            <a:r>
              <a:rPr lang="en-US" dirty="0"/>
              <a:t>, cutting off the result to the length of the shortest </a:t>
            </a:r>
            <a:r>
              <a:rPr lang="en-US" dirty="0" err="1"/>
              <a:t>iterable</a:t>
            </a:r>
            <a:r>
              <a:rPr lang="en-US" dirty="0"/>
              <a:t>:</a:t>
            </a:r>
          </a:p>
          <a:p>
            <a:pPr marL="0" indent="0">
              <a:buNone/>
            </a:pPr>
            <a:endParaRPr lang="en-US" dirty="0"/>
          </a:p>
          <a:p>
            <a:pPr marL="0" indent="0">
              <a:buNone/>
            </a:pPr>
            <a:r>
              <a:rPr lang="en-US" dirty="0"/>
              <a:t>&gt;&gt;&gt;</a:t>
            </a:r>
          </a:p>
          <a:p>
            <a:pPr marL="0" indent="0">
              <a:buNone/>
            </a:pPr>
            <a:r>
              <a:rPr lang="en-US" dirty="0"/>
              <a:t>&gt;&gt;&gt; list(zip(range(3), ['fee', 'fi', '</a:t>
            </a:r>
            <a:r>
              <a:rPr lang="en-US" dirty="0" err="1"/>
              <a:t>fo</a:t>
            </a:r>
            <a:r>
              <a:rPr lang="en-US" dirty="0"/>
              <a:t>', '</a:t>
            </a:r>
            <a:r>
              <a:rPr lang="en-US" dirty="0" err="1"/>
              <a:t>fum</a:t>
            </a:r>
            <a:r>
              <a:rPr lang="en-US" dirty="0"/>
              <a:t>']))</a:t>
            </a:r>
          </a:p>
          <a:p>
            <a:pPr marL="0" indent="0">
              <a:buNone/>
            </a:pPr>
            <a:r>
              <a:rPr lang="en-US" dirty="0"/>
              <a:t>[(0, 'fee'), (1, 'fi'), (2, '</a:t>
            </a:r>
            <a:r>
              <a:rPr lang="en-US" dirty="0" err="1"/>
              <a:t>fo</a:t>
            </a:r>
            <a:r>
              <a:rPr lang="en-US" dirty="0"/>
              <a:t>')]</a:t>
            </a:r>
          </a:p>
          <a:p>
            <a:pPr marL="0" indent="0">
              <a:buNone/>
            </a:pPr>
            <a:r>
              <a:rPr lang="en-US" dirty="0"/>
              <a:t>zip() is often used in cases where the </a:t>
            </a:r>
            <a:r>
              <a:rPr lang="en-US" dirty="0" err="1"/>
              <a:t>iterables</a:t>
            </a:r>
            <a:r>
              <a:rPr lang="en-US" dirty="0"/>
              <a:t> are assumed to be of equal length. In such cases, it’s recommended to use the strict=True option. Its output is the same as regular zip():</a:t>
            </a:r>
          </a:p>
          <a:p>
            <a:pPr marL="0" indent="0">
              <a:buNone/>
            </a:pPr>
            <a:endParaRPr lang="en-US" dirty="0"/>
          </a:p>
          <a:p>
            <a:pPr marL="0" indent="0">
              <a:buNone/>
            </a:pPr>
            <a:r>
              <a:rPr lang="en-US" dirty="0"/>
              <a:t>&gt;&gt;&gt;</a:t>
            </a:r>
          </a:p>
          <a:p>
            <a:pPr marL="0" indent="0">
              <a:buNone/>
            </a:pPr>
            <a:r>
              <a:rPr lang="en-US" dirty="0"/>
              <a:t>&gt;&gt;&gt; list(zip(('a', 'b', 'c'), (1, 2, 3), strict=True))</a:t>
            </a:r>
          </a:p>
          <a:p>
            <a:pPr marL="0" indent="0">
              <a:buNone/>
            </a:pPr>
            <a:r>
              <a:rPr lang="en-US" dirty="0"/>
              <a:t>[('a', 1), ('b', 2), ('c', 3)]</a:t>
            </a:r>
          </a:p>
        </p:txBody>
      </p:sp>
    </p:spTree>
    <p:extLst>
      <p:ext uri="{BB962C8B-B14F-4D97-AF65-F5344CB8AC3E}">
        <p14:creationId xmlns:p14="http://schemas.microsoft.com/office/powerpoint/2010/main" val="10869011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384FF-5A23-428D-997E-4A499ABA852B}"/>
              </a:ext>
            </a:extLst>
          </p:cNvPr>
          <p:cNvSpPr>
            <a:spLocks noGrp="1"/>
          </p:cNvSpPr>
          <p:nvPr>
            <p:ph type="title"/>
          </p:nvPr>
        </p:nvSpPr>
        <p:spPr>
          <a:xfrm>
            <a:off x="457200" y="57151"/>
            <a:ext cx="8229600" cy="491726"/>
          </a:xfrm>
        </p:spPr>
        <p:txBody>
          <a:bodyPr>
            <a:noAutofit/>
          </a:bodyPr>
          <a:lstStyle/>
          <a:p>
            <a:r>
              <a:rPr lang="en-US" sz="2800" dirty="0"/>
              <a:t>zip(*</a:t>
            </a:r>
            <a:r>
              <a:rPr lang="en-US" sz="2800" dirty="0" err="1"/>
              <a:t>iterables</a:t>
            </a:r>
            <a:r>
              <a:rPr lang="en-US" sz="2800" dirty="0"/>
              <a:t>, strict=False)</a:t>
            </a:r>
            <a:endParaRPr lang="en-IN" sz="2800" dirty="0"/>
          </a:p>
        </p:txBody>
      </p:sp>
      <p:sp>
        <p:nvSpPr>
          <p:cNvPr id="3" name="Content Placeholder 2">
            <a:extLst>
              <a:ext uri="{FF2B5EF4-FFF2-40B4-BE49-F238E27FC236}">
                <a16:creationId xmlns:a16="http://schemas.microsoft.com/office/drawing/2014/main" id="{390CFA73-8B36-40E4-B360-CC985EC74FFF}"/>
              </a:ext>
            </a:extLst>
          </p:cNvPr>
          <p:cNvSpPr>
            <a:spLocks noGrp="1"/>
          </p:cNvSpPr>
          <p:nvPr>
            <p:ph idx="1"/>
          </p:nvPr>
        </p:nvSpPr>
        <p:spPr>
          <a:xfrm>
            <a:off x="457200" y="666750"/>
            <a:ext cx="8229600" cy="3927873"/>
          </a:xfrm>
        </p:spPr>
        <p:txBody>
          <a:bodyPr>
            <a:normAutofit fontScale="25000" lnSpcReduction="20000"/>
          </a:bodyPr>
          <a:lstStyle/>
          <a:p>
            <a:pPr marL="0" indent="0">
              <a:buNone/>
            </a:pPr>
            <a:r>
              <a:rPr lang="en-US" dirty="0"/>
              <a:t>Unlike the default behavior, it checks that the lengths of </a:t>
            </a:r>
            <a:r>
              <a:rPr lang="en-US" dirty="0" err="1"/>
              <a:t>iterables</a:t>
            </a:r>
            <a:r>
              <a:rPr lang="en-US" dirty="0"/>
              <a:t> are identical, raising a </a:t>
            </a:r>
            <a:r>
              <a:rPr lang="en-US" dirty="0" err="1"/>
              <a:t>ValueError</a:t>
            </a:r>
            <a:r>
              <a:rPr lang="en-US" dirty="0"/>
              <a:t> if they aren’t:</a:t>
            </a:r>
          </a:p>
          <a:p>
            <a:pPr marL="0" indent="0">
              <a:buNone/>
            </a:pPr>
            <a:endParaRPr lang="en-US" dirty="0"/>
          </a:p>
          <a:p>
            <a:pPr marL="0" indent="0">
              <a:buNone/>
            </a:pPr>
            <a:r>
              <a:rPr lang="en-US" dirty="0"/>
              <a:t>&gt;&gt;&gt;</a:t>
            </a:r>
          </a:p>
          <a:p>
            <a:pPr marL="0" indent="0">
              <a:buNone/>
            </a:pPr>
            <a:r>
              <a:rPr lang="en-US" dirty="0"/>
              <a:t>list(zip(range(3), ['fee', 'fi', '</a:t>
            </a:r>
            <a:r>
              <a:rPr lang="en-US" dirty="0" err="1"/>
              <a:t>fo</a:t>
            </a:r>
            <a:r>
              <a:rPr lang="en-US" dirty="0"/>
              <a:t>', '</a:t>
            </a:r>
            <a:r>
              <a:rPr lang="en-US" dirty="0" err="1"/>
              <a:t>fum</a:t>
            </a:r>
            <a:r>
              <a:rPr lang="en-US" dirty="0"/>
              <a:t>'], strict=True))</a:t>
            </a:r>
          </a:p>
          <a:p>
            <a:pPr marL="0" indent="0">
              <a:buNone/>
            </a:pPr>
            <a:r>
              <a:rPr lang="en-US" dirty="0"/>
              <a:t>Traceback (most recent call last):</a:t>
            </a:r>
          </a:p>
          <a:p>
            <a:pPr marL="0" indent="0">
              <a:buNone/>
            </a:pPr>
            <a:r>
              <a:rPr lang="en-US" dirty="0"/>
              <a:t>  ...</a:t>
            </a:r>
          </a:p>
          <a:p>
            <a:pPr marL="0" indent="0">
              <a:buNone/>
            </a:pPr>
            <a:r>
              <a:rPr lang="en-US" dirty="0" err="1"/>
              <a:t>ValueError</a:t>
            </a:r>
            <a:r>
              <a:rPr lang="en-US" dirty="0"/>
              <a:t>: zip() argument 2 is longer than argument 1</a:t>
            </a:r>
          </a:p>
          <a:p>
            <a:pPr marL="0" indent="0">
              <a:buNone/>
            </a:pPr>
            <a:r>
              <a:rPr lang="en-US" dirty="0"/>
              <a:t>Without the strict=True argument, any bug that results in </a:t>
            </a:r>
            <a:r>
              <a:rPr lang="en-US" dirty="0" err="1"/>
              <a:t>iterables</a:t>
            </a:r>
            <a:r>
              <a:rPr lang="en-US" dirty="0"/>
              <a:t> of different lengths will be silenced, possibly manifesting as a hard-to-find bug in another part of the program.</a:t>
            </a:r>
          </a:p>
          <a:p>
            <a:pPr marL="0" indent="0">
              <a:buNone/>
            </a:pPr>
            <a:endParaRPr lang="en-US" dirty="0"/>
          </a:p>
          <a:p>
            <a:pPr marL="0" indent="0">
              <a:buNone/>
            </a:pPr>
            <a:r>
              <a:rPr lang="en-US" dirty="0"/>
              <a:t>Shorter </a:t>
            </a:r>
            <a:r>
              <a:rPr lang="en-US" dirty="0" err="1"/>
              <a:t>iterables</a:t>
            </a:r>
            <a:r>
              <a:rPr lang="en-US" dirty="0"/>
              <a:t> can be padded with a constant value to make all the </a:t>
            </a:r>
            <a:r>
              <a:rPr lang="en-US" dirty="0" err="1"/>
              <a:t>iterables</a:t>
            </a:r>
            <a:r>
              <a:rPr lang="en-US" dirty="0"/>
              <a:t> have the same length. This is done by </a:t>
            </a:r>
            <a:r>
              <a:rPr lang="en-US" dirty="0" err="1"/>
              <a:t>itertools.zip_longest</a:t>
            </a:r>
            <a:r>
              <a:rPr lang="en-US" dirty="0"/>
              <a:t>().</a:t>
            </a:r>
          </a:p>
          <a:p>
            <a:pPr marL="0" indent="0">
              <a:buNone/>
            </a:pPr>
            <a:endParaRPr lang="en-US" dirty="0"/>
          </a:p>
          <a:p>
            <a:pPr marL="0" indent="0">
              <a:buNone/>
            </a:pPr>
            <a:r>
              <a:rPr lang="en-US" dirty="0"/>
              <a:t>Edge cases: With a single </a:t>
            </a:r>
            <a:r>
              <a:rPr lang="en-US" dirty="0" err="1"/>
              <a:t>iterable</a:t>
            </a:r>
            <a:r>
              <a:rPr lang="en-US" dirty="0"/>
              <a:t> argument, zip() returns an iterator of 1-tuples. With no arguments, it returns an empty iterator.</a:t>
            </a:r>
          </a:p>
          <a:p>
            <a:pPr marL="0" indent="0">
              <a:buNone/>
            </a:pPr>
            <a:endParaRPr lang="en-US" dirty="0"/>
          </a:p>
          <a:p>
            <a:pPr marL="0" indent="0">
              <a:buNone/>
            </a:pPr>
            <a:r>
              <a:rPr lang="en-US" dirty="0"/>
              <a:t>Tips and tricks:</a:t>
            </a:r>
          </a:p>
          <a:p>
            <a:pPr marL="0" indent="0">
              <a:buNone/>
            </a:pPr>
            <a:endParaRPr lang="en-US" dirty="0"/>
          </a:p>
          <a:p>
            <a:pPr marL="0" indent="0">
              <a:buNone/>
            </a:pPr>
            <a:r>
              <a:rPr lang="en-US" dirty="0"/>
              <a:t>The left-to-right evaluation order of the </a:t>
            </a:r>
            <a:r>
              <a:rPr lang="en-US" dirty="0" err="1"/>
              <a:t>iterables</a:t>
            </a:r>
            <a:r>
              <a:rPr lang="en-US" dirty="0"/>
              <a:t> is guaranteed. This makes possible an idiom for clustering a data series into n-length groups using zip(*[</a:t>
            </a:r>
            <a:r>
              <a:rPr lang="en-US" dirty="0" err="1"/>
              <a:t>iter</a:t>
            </a:r>
            <a:r>
              <a:rPr lang="en-US" dirty="0"/>
              <a:t>(s)]*n, strict=True). This repeats the same iterator n times so that each output tuple has the result of n calls to the iterator. This has the effect of dividing the input into n-length chunks.</a:t>
            </a:r>
          </a:p>
          <a:p>
            <a:pPr marL="0" indent="0">
              <a:buNone/>
            </a:pPr>
            <a:endParaRPr lang="en-US" dirty="0"/>
          </a:p>
          <a:p>
            <a:pPr marL="0" indent="0">
              <a:buNone/>
            </a:pPr>
            <a:r>
              <a:rPr lang="en-US" dirty="0"/>
              <a:t>zip() in conjunction with the * operator can be used to unzip a list:</a:t>
            </a:r>
          </a:p>
          <a:p>
            <a:pPr marL="0" indent="0">
              <a:buNone/>
            </a:pPr>
            <a:endParaRPr lang="en-US" dirty="0"/>
          </a:p>
          <a:p>
            <a:pPr marL="0" indent="0">
              <a:buNone/>
            </a:pPr>
            <a:r>
              <a:rPr lang="en-US" dirty="0"/>
              <a:t>&gt;&gt;&gt;</a:t>
            </a:r>
          </a:p>
          <a:p>
            <a:pPr marL="0" indent="0">
              <a:buNone/>
            </a:pPr>
            <a:r>
              <a:rPr lang="en-US" dirty="0"/>
              <a:t>&gt;&gt;&gt; x = [1, 2, 3]</a:t>
            </a:r>
          </a:p>
          <a:p>
            <a:pPr marL="0" indent="0">
              <a:buNone/>
            </a:pPr>
            <a:r>
              <a:rPr lang="en-US" dirty="0"/>
              <a:t>&gt;&gt;&gt; y = [4, 5, 6]</a:t>
            </a:r>
          </a:p>
          <a:p>
            <a:pPr marL="0" indent="0">
              <a:buNone/>
            </a:pPr>
            <a:r>
              <a:rPr lang="en-US" dirty="0"/>
              <a:t>&gt;&gt;&gt; list(zip(x, y))</a:t>
            </a:r>
          </a:p>
          <a:p>
            <a:pPr marL="0" indent="0">
              <a:buNone/>
            </a:pPr>
            <a:r>
              <a:rPr lang="en-US" dirty="0"/>
              <a:t>[(1, 4), (2, 5), (3, 6)]</a:t>
            </a:r>
          </a:p>
          <a:p>
            <a:pPr marL="0" indent="0">
              <a:buNone/>
            </a:pPr>
            <a:r>
              <a:rPr lang="en-US" dirty="0"/>
              <a:t>&gt;&gt;&gt; x2, y2 = zip(*zip(x, y))</a:t>
            </a:r>
          </a:p>
          <a:p>
            <a:pPr marL="0" indent="0">
              <a:buNone/>
            </a:pPr>
            <a:r>
              <a:rPr lang="en-US" dirty="0"/>
              <a:t>&gt;&gt;&gt; x == list(x2) and y == list(y2)</a:t>
            </a:r>
          </a:p>
          <a:p>
            <a:pPr marL="0" indent="0">
              <a:buNone/>
            </a:pPr>
            <a:r>
              <a:rPr lang="en-US" dirty="0"/>
              <a:t>True</a:t>
            </a:r>
            <a:endParaRPr lang="en-IN" dirty="0"/>
          </a:p>
          <a:p>
            <a:pPr marL="0" indent="0">
              <a:buNone/>
            </a:pPr>
            <a:endParaRPr lang="en-IN" dirty="0"/>
          </a:p>
        </p:txBody>
      </p:sp>
    </p:spTree>
    <p:extLst>
      <p:ext uri="{BB962C8B-B14F-4D97-AF65-F5344CB8AC3E}">
        <p14:creationId xmlns:p14="http://schemas.microsoft.com/office/powerpoint/2010/main" val="4226093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57B88-2B4F-42B2-BAA6-274872319F81}"/>
              </a:ext>
            </a:extLst>
          </p:cNvPr>
          <p:cNvSpPr>
            <a:spLocks noGrp="1"/>
          </p:cNvSpPr>
          <p:nvPr>
            <p:ph type="title"/>
          </p:nvPr>
        </p:nvSpPr>
        <p:spPr>
          <a:xfrm>
            <a:off x="457200" y="133351"/>
            <a:ext cx="8229600" cy="533400"/>
          </a:xfrm>
        </p:spPr>
        <p:txBody>
          <a:bodyPr>
            <a:normAutofit fontScale="90000"/>
          </a:bodyPr>
          <a:lstStyle/>
          <a:p>
            <a:r>
              <a:rPr lang="en-US" sz="1600" dirty="0"/>
              <a:t>open(file, mode='r', buffering=- 1, encoding=None, errors=None, newline=None, </a:t>
            </a:r>
            <a:r>
              <a:rPr lang="en-US" sz="1600" dirty="0" err="1"/>
              <a:t>closefd</a:t>
            </a:r>
            <a:r>
              <a:rPr lang="en-US" sz="1600" dirty="0"/>
              <a:t>=True, opener=None)</a:t>
            </a:r>
            <a:endParaRPr lang="en-IN" sz="1600" dirty="0"/>
          </a:p>
        </p:txBody>
      </p:sp>
      <p:sp>
        <p:nvSpPr>
          <p:cNvPr id="3" name="Content Placeholder 2">
            <a:extLst>
              <a:ext uri="{FF2B5EF4-FFF2-40B4-BE49-F238E27FC236}">
                <a16:creationId xmlns:a16="http://schemas.microsoft.com/office/drawing/2014/main" id="{2FE0CEE1-5E03-4004-9899-6A36E0903B00}"/>
              </a:ext>
            </a:extLst>
          </p:cNvPr>
          <p:cNvSpPr>
            <a:spLocks noGrp="1"/>
          </p:cNvSpPr>
          <p:nvPr>
            <p:ph idx="1"/>
          </p:nvPr>
        </p:nvSpPr>
        <p:spPr>
          <a:xfrm>
            <a:off x="457200" y="666751"/>
            <a:ext cx="8229600" cy="4343398"/>
          </a:xfrm>
        </p:spPr>
        <p:txBody>
          <a:bodyPr>
            <a:normAutofit fontScale="32500" lnSpcReduction="20000"/>
          </a:bodyPr>
          <a:lstStyle/>
          <a:p>
            <a:pPr marL="0" indent="0">
              <a:buNone/>
            </a:pPr>
            <a:r>
              <a:rPr lang="en-US" dirty="0"/>
              <a:t>Open file and return a corresponding file object. If the file cannot be opened, an </a:t>
            </a:r>
            <a:r>
              <a:rPr lang="en-US" dirty="0" err="1"/>
              <a:t>OSError</a:t>
            </a:r>
            <a:r>
              <a:rPr lang="en-US" dirty="0"/>
              <a:t> is raised. See Reading and Writing Files for more examples of how to use this function.</a:t>
            </a:r>
          </a:p>
          <a:p>
            <a:pPr marL="0" indent="0">
              <a:buNone/>
            </a:pPr>
            <a:endParaRPr lang="en-US" dirty="0"/>
          </a:p>
          <a:p>
            <a:pPr marL="0" indent="0">
              <a:buNone/>
            </a:pPr>
            <a:r>
              <a:rPr lang="en-US" dirty="0"/>
              <a:t>file is a path-like object giving the pathname (absolute or relative to the current working directory) of the file to be opened or an integer file descriptor of the file to be wrapped. (If a file descriptor is given, it is closed when the returned I/O object is closed unless </a:t>
            </a:r>
            <a:r>
              <a:rPr lang="en-US" dirty="0" err="1"/>
              <a:t>closefd</a:t>
            </a:r>
            <a:r>
              <a:rPr lang="en-US" dirty="0"/>
              <a:t> is set to False.)</a:t>
            </a:r>
          </a:p>
          <a:p>
            <a:pPr marL="0" indent="0">
              <a:buNone/>
            </a:pPr>
            <a:endParaRPr lang="en-US" dirty="0"/>
          </a:p>
          <a:p>
            <a:pPr marL="0" indent="0">
              <a:buNone/>
            </a:pPr>
            <a:r>
              <a:rPr lang="en-US" dirty="0"/>
              <a:t>mode is an optional string that specifies the mode in which the file is opened. It defaults to 'r' which means open for reading in text mode. Other common values are 'w' for writing (truncating the file if it already exists), 'x' for exclusive creation, and 'a' for appending (which on some Unix systems, means that all writes append to the end of the file regardless of the current seek position). In text mode, if encoding is not specified the encoding used is platform-dependent: </a:t>
            </a:r>
            <a:r>
              <a:rPr lang="en-US" dirty="0" err="1"/>
              <a:t>locale.getpreferredencoding</a:t>
            </a:r>
            <a:r>
              <a:rPr lang="en-US" dirty="0"/>
              <a:t>(False) is called to get the current locale encoding. (For reading and writing raw bytes use binary mode and leave encoding unspecified.) The available modes are:</a:t>
            </a:r>
          </a:p>
          <a:p>
            <a:pPr marL="0" indent="0">
              <a:buNone/>
            </a:pPr>
            <a:endParaRPr lang="en-US" dirty="0"/>
          </a:p>
          <a:p>
            <a:pPr marL="0" indent="0">
              <a:buNone/>
            </a:pPr>
            <a:r>
              <a:rPr lang="en-US" dirty="0"/>
              <a:t>Character     Meaning</a:t>
            </a:r>
          </a:p>
          <a:p>
            <a:pPr marL="0" indent="0">
              <a:buNone/>
            </a:pPr>
            <a:endParaRPr lang="en-US" dirty="0"/>
          </a:p>
          <a:p>
            <a:pPr marL="0" indent="0">
              <a:buNone/>
            </a:pPr>
            <a:r>
              <a:rPr lang="en-US" dirty="0"/>
              <a:t>'r'       open for reading (default)</a:t>
            </a:r>
          </a:p>
          <a:p>
            <a:pPr marL="0" indent="0">
              <a:buNone/>
            </a:pPr>
            <a:endParaRPr lang="en-US" dirty="0"/>
          </a:p>
          <a:p>
            <a:pPr marL="0" indent="0">
              <a:buNone/>
            </a:pPr>
            <a:r>
              <a:rPr lang="en-US" dirty="0"/>
              <a:t>'w'      open for writing, truncating the file first</a:t>
            </a:r>
          </a:p>
          <a:p>
            <a:pPr marL="0" indent="0">
              <a:buNone/>
            </a:pPr>
            <a:endParaRPr lang="en-US" dirty="0"/>
          </a:p>
          <a:p>
            <a:pPr marL="0" indent="0">
              <a:buNone/>
            </a:pPr>
            <a:r>
              <a:rPr lang="en-US" dirty="0"/>
              <a:t>'x'     open for exclusive creation, failing if the file already exists</a:t>
            </a:r>
          </a:p>
          <a:p>
            <a:pPr marL="0" indent="0">
              <a:buNone/>
            </a:pPr>
            <a:endParaRPr lang="en-US" dirty="0"/>
          </a:p>
          <a:p>
            <a:pPr marL="0" indent="0">
              <a:buNone/>
            </a:pPr>
            <a:r>
              <a:rPr lang="en-US" dirty="0"/>
              <a:t>'a'     open for writing, appending to the end of file if it exists</a:t>
            </a:r>
          </a:p>
          <a:p>
            <a:pPr marL="0" indent="0">
              <a:buNone/>
            </a:pPr>
            <a:endParaRPr lang="en-US" dirty="0"/>
          </a:p>
          <a:p>
            <a:pPr marL="0" indent="0">
              <a:buNone/>
            </a:pPr>
            <a:r>
              <a:rPr lang="en-US" dirty="0"/>
              <a:t>'b'      binary mode</a:t>
            </a:r>
          </a:p>
          <a:p>
            <a:pPr marL="0" indent="0">
              <a:buNone/>
            </a:pPr>
            <a:endParaRPr lang="en-US" dirty="0"/>
          </a:p>
          <a:p>
            <a:pPr marL="0" indent="0">
              <a:buNone/>
            </a:pPr>
            <a:r>
              <a:rPr lang="en-US" dirty="0"/>
              <a:t>'t'     text mode (default)</a:t>
            </a:r>
          </a:p>
          <a:p>
            <a:pPr marL="0" indent="0">
              <a:buNone/>
            </a:pPr>
            <a:endParaRPr lang="en-US" dirty="0"/>
          </a:p>
          <a:p>
            <a:pPr marL="0" indent="0">
              <a:buNone/>
            </a:pPr>
            <a:r>
              <a:rPr lang="en-US" dirty="0"/>
              <a:t>'+'     open for updating (reading and writing)</a:t>
            </a:r>
            <a:endParaRPr lang="en-IN" dirty="0"/>
          </a:p>
        </p:txBody>
      </p:sp>
    </p:spTree>
    <p:extLst>
      <p:ext uri="{BB962C8B-B14F-4D97-AF65-F5344CB8AC3E}">
        <p14:creationId xmlns:p14="http://schemas.microsoft.com/office/powerpoint/2010/main" val="5412551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675DA-0A3D-49D3-9B9B-39A7A12B51E2}"/>
              </a:ext>
            </a:extLst>
          </p:cNvPr>
          <p:cNvSpPr>
            <a:spLocks noGrp="1"/>
          </p:cNvSpPr>
          <p:nvPr>
            <p:ph type="title"/>
          </p:nvPr>
        </p:nvSpPr>
        <p:spPr>
          <a:xfrm>
            <a:off x="457200" y="57151"/>
            <a:ext cx="8229600" cy="609599"/>
          </a:xfrm>
        </p:spPr>
        <p:txBody>
          <a:bodyPr>
            <a:normAutofit/>
          </a:bodyPr>
          <a:lstStyle/>
          <a:p>
            <a:r>
              <a:rPr lang="en-US" sz="1400" dirty="0"/>
              <a:t>open(file, mode='r', buffering=- 1, encoding=None, errors=None, newline=None, </a:t>
            </a:r>
            <a:r>
              <a:rPr lang="en-US" sz="1400" dirty="0" err="1"/>
              <a:t>closefd</a:t>
            </a:r>
            <a:r>
              <a:rPr lang="en-US" sz="1400" dirty="0"/>
              <a:t>=True, opener=None)</a:t>
            </a:r>
            <a:endParaRPr lang="en-IN" sz="1400" dirty="0"/>
          </a:p>
        </p:txBody>
      </p:sp>
      <p:sp>
        <p:nvSpPr>
          <p:cNvPr id="3" name="Content Placeholder 2">
            <a:extLst>
              <a:ext uri="{FF2B5EF4-FFF2-40B4-BE49-F238E27FC236}">
                <a16:creationId xmlns:a16="http://schemas.microsoft.com/office/drawing/2014/main" id="{9495E4AA-55ED-4048-A5C7-AC1B9AB56E40}"/>
              </a:ext>
            </a:extLst>
          </p:cNvPr>
          <p:cNvSpPr>
            <a:spLocks noGrp="1"/>
          </p:cNvSpPr>
          <p:nvPr>
            <p:ph idx="1"/>
          </p:nvPr>
        </p:nvSpPr>
        <p:spPr>
          <a:xfrm>
            <a:off x="457200" y="742950"/>
            <a:ext cx="8229600" cy="4343399"/>
          </a:xfrm>
        </p:spPr>
        <p:txBody>
          <a:bodyPr>
            <a:normAutofit fontScale="40000" lnSpcReduction="20000"/>
          </a:bodyPr>
          <a:lstStyle/>
          <a:p>
            <a:pPr marL="0" indent="0">
              <a:buNone/>
            </a:pPr>
            <a:r>
              <a:rPr lang="en-US" dirty="0"/>
              <a:t>The default mode is 'r' (open for reading text, a synonym of 'rt'). Modes 'w+' and '</a:t>
            </a:r>
            <a:r>
              <a:rPr lang="en-US" dirty="0" err="1"/>
              <a:t>w+b</a:t>
            </a:r>
            <a:r>
              <a:rPr lang="en-US" dirty="0"/>
              <a:t>' open and truncate the file. Modes 'r+' and '</a:t>
            </a:r>
            <a:r>
              <a:rPr lang="en-US" dirty="0" err="1"/>
              <a:t>r+b</a:t>
            </a:r>
            <a:r>
              <a:rPr lang="en-US" dirty="0"/>
              <a:t>' open the file with no truncation.</a:t>
            </a:r>
          </a:p>
          <a:p>
            <a:pPr marL="0" indent="0">
              <a:buNone/>
            </a:pPr>
            <a:endParaRPr lang="en-US" dirty="0"/>
          </a:p>
          <a:p>
            <a:pPr marL="0" indent="0">
              <a:buNone/>
            </a:pPr>
            <a:r>
              <a:rPr lang="en-US" dirty="0"/>
              <a:t>As mentioned in the Overview, Python distinguishes between binary and text I/O. Files opened in binary mode (including 'b' in the mode argument) return contents as bytes objects without any decoding. In text mode (the default, or when 't' is included in the mode argument), the contents of the file are returned as str, the bytes having been first decoded using a platform-dependent encoding or using the specified encoding if given.</a:t>
            </a:r>
          </a:p>
          <a:p>
            <a:pPr marL="0" indent="0">
              <a:buNone/>
            </a:pPr>
            <a:endParaRPr lang="en-US" dirty="0"/>
          </a:p>
          <a:p>
            <a:pPr marL="0" indent="0">
              <a:buNone/>
            </a:pPr>
            <a:r>
              <a:rPr lang="en-US" dirty="0"/>
              <a:t>There is an additional mode character permitted, 'U', which no longer has any effect, and is considered deprecated. It previously enabled universal newlines in text mode, which became the default behavior in Python 3.0. Refer to the documentation of the newline parameter for further details.</a:t>
            </a:r>
          </a:p>
          <a:p>
            <a:pPr marL="0" indent="0">
              <a:buNone/>
            </a:pPr>
            <a:endParaRPr lang="en-US" dirty="0"/>
          </a:p>
          <a:p>
            <a:pPr marL="0" indent="0">
              <a:buNone/>
            </a:pPr>
            <a:r>
              <a:rPr lang="en-US" dirty="0"/>
              <a:t>Note Python doesn’t depend on the underlying operating system’s notion of text files; all the processing is done by Python itself, and is therefore platform-independent.</a:t>
            </a:r>
          </a:p>
          <a:p>
            <a:pPr marL="0" indent="0">
              <a:buNone/>
            </a:pPr>
            <a:r>
              <a:rPr lang="en-US" dirty="0"/>
              <a:t>buffering is an optional integer used to set the buffering policy. Pass 0 to switch buffering off (only allowed in binary mode), 1 to select line buffering (only usable in text mode), and an integer &gt; 1 to indicate the size in bytes of a fixed-size chunk buffer. When no buffering argument is given, the default buffering policy works as follows:</a:t>
            </a:r>
          </a:p>
          <a:p>
            <a:pPr marL="0" indent="0">
              <a:buNone/>
            </a:pPr>
            <a:endParaRPr lang="en-US" dirty="0"/>
          </a:p>
          <a:p>
            <a:pPr marL="0" indent="0">
              <a:buNone/>
            </a:pPr>
            <a:r>
              <a:rPr lang="en-US" dirty="0"/>
              <a:t>Binary files are buffered in fixed-size chunks; the size of the buffer is chosen using a heuristic trying to determine the underlying device’s “block size” and falling back on </a:t>
            </a:r>
            <a:r>
              <a:rPr lang="en-US" dirty="0" err="1"/>
              <a:t>io.DEFAULT_BUFFER_SIZE</a:t>
            </a:r>
            <a:r>
              <a:rPr lang="en-US" dirty="0"/>
              <a:t>. On many systems, the buffer will typically be 4096 or 8192 bytes long.</a:t>
            </a:r>
          </a:p>
          <a:p>
            <a:pPr marL="0" indent="0">
              <a:buNone/>
            </a:pPr>
            <a:endParaRPr lang="en-US" dirty="0"/>
          </a:p>
          <a:p>
            <a:pPr marL="0" indent="0">
              <a:buNone/>
            </a:pPr>
            <a:r>
              <a:rPr lang="en-US" dirty="0"/>
              <a:t>“Interactive” text files (files for which </a:t>
            </a:r>
            <a:r>
              <a:rPr lang="en-US" dirty="0" err="1"/>
              <a:t>isatty</a:t>
            </a:r>
            <a:r>
              <a:rPr lang="en-US" dirty="0"/>
              <a:t>() returns True) use line buffering. Other text files use the policy described above for binary files.</a:t>
            </a:r>
            <a:endParaRPr lang="en-IN" dirty="0"/>
          </a:p>
        </p:txBody>
      </p:sp>
    </p:spTree>
    <p:extLst>
      <p:ext uri="{BB962C8B-B14F-4D97-AF65-F5344CB8AC3E}">
        <p14:creationId xmlns:p14="http://schemas.microsoft.com/office/powerpoint/2010/main" val="388186945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9686D-07CD-46EE-8C3D-1DE70A01E35A}"/>
              </a:ext>
            </a:extLst>
          </p:cNvPr>
          <p:cNvSpPr>
            <a:spLocks noGrp="1"/>
          </p:cNvSpPr>
          <p:nvPr>
            <p:ph type="title"/>
          </p:nvPr>
        </p:nvSpPr>
        <p:spPr>
          <a:xfrm>
            <a:off x="457200" y="57150"/>
            <a:ext cx="8229600" cy="491727"/>
          </a:xfrm>
        </p:spPr>
        <p:txBody>
          <a:bodyPr>
            <a:normAutofit/>
          </a:bodyPr>
          <a:lstStyle/>
          <a:p>
            <a:r>
              <a:rPr lang="en-US" sz="1400" dirty="0"/>
              <a:t>open(file, mode='r', buffering=- 1, encoding=None, errors=None, newline=None, </a:t>
            </a:r>
            <a:r>
              <a:rPr lang="en-US" sz="1400" dirty="0" err="1"/>
              <a:t>closefd</a:t>
            </a:r>
            <a:r>
              <a:rPr lang="en-US" sz="1400" dirty="0"/>
              <a:t>=True, opener=None)</a:t>
            </a:r>
            <a:endParaRPr lang="en-IN" sz="1400" dirty="0"/>
          </a:p>
        </p:txBody>
      </p:sp>
      <p:sp>
        <p:nvSpPr>
          <p:cNvPr id="3" name="Content Placeholder 2">
            <a:extLst>
              <a:ext uri="{FF2B5EF4-FFF2-40B4-BE49-F238E27FC236}">
                <a16:creationId xmlns:a16="http://schemas.microsoft.com/office/drawing/2014/main" id="{A12D746E-068C-428A-9972-C360432C243B}"/>
              </a:ext>
            </a:extLst>
          </p:cNvPr>
          <p:cNvSpPr>
            <a:spLocks noGrp="1"/>
          </p:cNvSpPr>
          <p:nvPr>
            <p:ph idx="1"/>
          </p:nvPr>
        </p:nvSpPr>
        <p:spPr>
          <a:xfrm>
            <a:off x="457200" y="666750"/>
            <a:ext cx="8229600" cy="4800600"/>
          </a:xfrm>
        </p:spPr>
        <p:txBody>
          <a:bodyPr>
            <a:noAutofit/>
          </a:bodyPr>
          <a:lstStyle/>
          <a:p>
            <a:pPr marL="0" indent="0">
              <a:buNone/>
            </a:pPr>
            <a:r>
              <a:rPr lang="en-US" sz="1100" dirty="0"/>
              <a:t>encoding is the name of the encoding used to decode or encode the file. This should only be used in text mode. The default encoding is platform dependent (whatever </a:t>
            </a:r>
            <a:r>
              <a:rPr lang="en-US" sz="1100" dirty="0" err="1"/>
              <a:t>locale.getpreferredencoding</a:t>
            </a:r>
            <a:r>
              <a:rPr lang="en-US" sz="1100" dirty="0"/>
              <a:t>() returns), but any text encoding supported by Python can be used. See the codecs module for the list of supported encodings.</a:t>
            </a:r>
          </a:p>
          <a:p>
            <a:pPr marL="0" indent="0">
              <a:buNone/>
            </a:pPr>
            <a:endParaRPr lang="en-US" sz="1100" dirty="0"/>
          </a:p>
          <a:p>
            <a:pPr marL="0" indent="0">
              <a:buNone/>
            </a:pPr>
            <a:r>
              <a:rPr lang="en-US" sz="1100" dirty="0"/>
              <a:t>errors is an optional string that specifies how encoding and decoding errors are to be handled—this cannot be used in binary mode. A variety of standard error handlers are available (listed under Error Handlers), though any error handling name that has been registered with </a:t>
            </a:r>
            <a:r>
              <a:rPr lang="en-US" sz="1100" dirty="0" err="1"/>
              <a:t>codecs.register_error</a:t>
            </a:r>
            <a:r>
              <a:rPr lang="en-US" sz="1100" dirty="0"/>
              <a:t>() is also valid. The standard names include:</a:t>
            </a:r>
          </a:p>
          <a:p>
            <a:pPr marL="0" indent="0">
              <a:buNone/>
            </a:pPr>
            <a:endParaRPr lang="en-US" sz="1100" dirty="0"/>
          </a:p>
          <a:p>
            <a:pPr marL="0" indent="0">
              <a:buNone/>
            </a:pPr>
            <a:r>
              <a:rPr lang="en-US" sz="1100" dirty="0"/>
              <a:t>'strict' to raise a </a:t>
            </a:r>
            <a:r>
              <a:rPr lang="en-US" sz="1100" dirty="0" err="1"/>
              <a:t>ValueError</a:t>
            </a:r>
            <a:r>
              <a:rPr lang="en-US" sz="1100" dirty="0"/>
              <a:t> exception if there is an encoding error. The default value of None has the same effect.</a:t>
            </a:r>
          </a:p>
          <a:p>
            <a:pPr marL="0" indent="0">
              <a:buNone/>
            </a:pPr>
            <a:endParaRPr lang="en-US" sz="1100" dirty="0"/>
          </a:p>
          <a:p>
            <a:pPr marL="0" indent="0">
              <a:buNone/>
            </a:pPr>
            <a:r>
              <a:rPr lang="en-US" sz="1100" dirty="0"/>
              <a:t>'ignore' ignores errors. Note that ignoring encoding errors can lead to data loss.</a:t>
            </a:r>
          </a:p>
          <a:p>
            <a:pPr marL="0" indent="0">
              <a:buNone/>
            </a:pPr>
            <a:endParaRPr lang="en-US" sz="1100" dirty="0"/>
          </a:p>
          <a:p>
            <a:pPr marL="0" indent="0">
              <a:buNone/>
            </a:pPr>
            <a:r>
              <a:rPr lang="en-US" sz="1100" dirty="0"/>
              <a:t>'replace' causes a replacement marker (such as '?') to be inserted where there is malformed data.</a:t>
            </a:r>
          </a:p>
          <a:p>
            <a:pPr marL="0" indent="0">
              <a:buNone/>
            </a:pPr>
            <a:endParaRPr lang="en-US" sz="1100" dirty="0"/>
          </a:p>
          <a:p>
            <a:pPr marL="0" indent="0">
              <a:buNone/>
            </a:pPr>
            <a:r>
              <a:rPr lang="en-US" sz="1100" dirty="0"/>
              <a:t>'</a:t>
            </a:r>
            <a:r>
              <a:rPr lang="en-US" sz="1100" dirty="0" err="1"/>
              <a:t>surrogateescape</a:t>
            </a:r>
            <a:r>
              <a:rPr lang="en-US" sz="1100" dirty="0"/>
              <a:t>' will represent any incorrect bytes as low surrogate code units ranging from U+DC80 to U+DCFF. These surrogate code units will then be turned back into the same bytes when the </a:t>
            </a:r>
            <a:r>
              <a:rPr lang="en-US" sz="1100" dirty="0" err="1"/>
              <a:t>surrogateescape</a:t>
            </a:r>
            <a:r>
              <a:rPr lang="en-US" sz="1100" dirty="0"/>
              <a:t> error handler is used when writing data. This is useful for processing files in an unknown encoding.</a:t>
            </a:r>
          </a:p>
          <a:p>
            <a:pPr marL="0" indent="0">
              <a:buNone/>
            </a:pPr>
            <a:endParaRPr lang="en-US" sz="1100" dirty="0"/>
          </a:p>
          <a:p>
            <a:pPr marL="0" indent="0">
              <a:buNone/>
            </a:pPr>
            <a:r>
              <a:rPr lang="en-US" sz="1100" dirty="0"/>
              <a:t>'</a:t>
            </a:r>
            <a:r>
              <a:rPr lang="en-US" sz="1100" dirty="0" err="1"/>
              <a:t>xmlcharrefreplace</a:t>
            </a:r>
            <a:r>
              <a:rPr lang="en-US" sz="1100" dirty="0"/>
              <a:t>' is only supported when writing to a file. Characters not supported by the encoding are replaced with the appropriate XML character reference &amp;#</a:t>
            </a:r>
            <a:r>
              <a:rPr lang="en-US" sz="1100" dirty="0" err="1"/>
              <a:t>nnn</a:t>
            </a:r>
            <a:r>
              <a:rPr lang="en-US" sz="1100" dirty="0"/>
              <a:t>;.</a:t>
            </a:r>
          </a:p>
          <a:p>
            <a:pPr marL="0" indent="0">
              <a:buNone/>
            </a:pPr>
            <a:endParaRPr lang="en-US" sz="1100" dirty="0"/>
          </a:p>
          <a:p>
            <a:pPr marL="0" indent="0">
              <a:buNone/>
            </a:pPr>
            <a:r>
              <a:rPr lang="en-US" sz="1100" dirty="0"/>
              <a:t>'</a:t>
            </a:r>
            <a:r>
              <a:rPr lang="en-US" sz="1100" dirty="0" err="1"/>
              <a:t>backslashreplace</a:t>
            </a:r>
            <a:r>
              <a:rPr lang="en-US" sz="1100" dirty="0"/>
              <a:t>' replaces malformed data by Python’s </a:t>
            </a:r>
            <a:r>
              <a:rPr lang="en-US" sz="1100" dirty="0" err="1"/>
              <a:t>backslashed</a:t>
            </a:r>
            <a:r>
              <a:rPr lang="en-US" sz="1100" dirty="0"/>
              <a:t> escape sequences.</a:t>
            </a:r>
          </a:p>
          <a:p>
            <a:pPr marL="0" indent="0">
              <a:buNone/>
            </a:pPr>
            <a:endParaRPr lang="en-US" sz="1100" dirty="0"/>
          </a:p>
          <a:p>
            <a:pPr marL="0" indent="0">
              <a:buNone/>
            </a:pPr>
            <a:r>
              <a:rPr lang="en-US" sz="1100" dirty="0"/>
              <a:t>'</a:t>
            </a:r>
            <a:r>
              <a:rPr lang="en-US" sz="1100" dirty="0" err="1"/>
              <a:t>namereplace</a:t>
            </a:r>
            <a:r>
              <a:rPr lang="en-US" sz="1100" dirty="0"/>
              <a:t>' (also only supported when writing) replaces unsupported characters with \N{...} escape sequences.</a:t>
            </a:r>
            <a:endParaRPr lang="en-IN" sz="1100" dirty="0"/>
          </a:p>
        </p:txBody>
      </p:sp>
    </p:spTree>
    <p:extLst>
      <p:ext uri="{BB962C8B-B14F-4D97-AF65-F5344CB8AC3E}">
        <p14:creationId xmlns:p14="http://schemas.microsoft.com/office/powerpoint/2010/main" val="27225026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59519-92D2-4096-9EFE-A7071DDB9349}"/>
              </a:ext>
            </a:extLst>
          </p:cNvPr>
          <p:cNvSpPr>
            <a:spLocks noGrp="1"/>
          </p:cNvSpPr>
          <p:nvPr>
            <p:ph type="title"/>
          </p:nvPr>
        </p:nvSpPr>
        <p:spPr>
          <a:xfrm>
            <a:off x="457200" y="57151"/>
            <a:ext cx="8229600" cy="533400"/>
          </a:xfrm>
        </p:spPr>
        <p:txBody>
          <a:bodyPr>
            <a:normAutofit/>
          </a:bodyPr>
          <a:lstStyle/>
          <a:p>
            <a:r>
              <a:rPr lang="en-US" sz="1400" dirty="0"/>
              <a:t>open(file, mode='r', buffering=- 1, encoding=None, errors=None, newline=None, </a:t>
            </a:r>
            <a:r>
              <a:rPr lang="en-US" sz="1400" dirty="0" err="1"/>
              <a:t>closefd</a:t>
            </a:r>
            <a:r>
              <a:rPr lang="en-US" sz="1400" dirty="0"/>
              <a:t>=True, opener=None)</a:t>
            </a:r>
            <a:endParaRPr lang="en-IN" sz="1400" dirty="0"/>
          </a:p>
        </p:txBody>
      </p:sp>
      <p:sp>
        <p:nvSpPr>
          <p:cNvPr id="3" name="Content Placeholder 2">
            <a:extLst>
              <a:ext uri="{FF2B5EF4-FFF2-40B4-BE49-F238E27FC236}">
                <a16:creationId xmlns:a16="http://schemas.microsoft.com/office/drawing/2014/main" id="{CA5ED8E7-2A2C-4922-8835-2DC41C12B905}"/>
              </a:ext>
            </a:extLst>
          </p:cNvPr>
          <p:cNvSpPr>
            <a:spLocks noGrp="1"/>
          </p:cNvSpPr>
          <p:nvPr>
            <p:ph idx="1"/>
          </p:nvPr>
        </p:nvSpPr>
        <p:spPr>
          <a:xfrm>
            <a:off x="457200" y="666750"/>
            <a:ext cx="8229600" cy="4267200"/>
          </a:xfrm>
        </p:spPr>
        <p:txBody>
          <a:bodyPr>
            <a:normAutofit fontScale="40000" lnSpcReduction="20000"/>
          </a:bodyPr>
          <a:lstStyle/>
          <a:p>
            <a:pPr marL="0" indent="0">
              <a:buNone/>
            </a:pPr>
            <a:r>
              <a:rPr lang="en-US" dirty="0"/>
              <a:t>newline controls how universal newlines mode works (it only applies to text mode). It can be None, '', '\n', '\r', and '\r\n'. It works as follows:</a:t>
            </a:r>
          </a:p>
          <a:p>
            <a:pPr marL="0" indent="0">
              <a:buNone/>
            </a:pPr>
            <a:endParaRPr lang="en-US" dirty="0"/>
          </a:p>
          <a:p>
            <a:pPr marL="0" indent="0">
              <a:buNone/>
            </a:pPr>
            <a:r>
              <a:rPr lang="en-US" dirty="0"/>
              <a:t>When reading input from the stream, if newline is None, universal newlines mode is enabled. Lines in the input can end in '\n', '\r', or '\r\n', and these are translated into '\n' before being returned to the caller. If it is '', universal newlines mode is enabled, but line endings are returned to the caller untranslated. If it has any of the other legal values, input lines are only terminated by the given string, and the line ending is returned to the caller untranslated.</a:t>
            </a:r>
          </a:p>
          <a:p>
            <a:pPr marL="0" indent="0">
              <a:buNone/>
            </a:pPr>
            <a:endParaRPr lang="en-US" dirty="0"/>
          </a:p>
          <a:p>
            <a:pPr marL="0" indent="0">
              <a:buNone/>
            </a:pPr>
            <a:r>
              <a:rPr lang="en-US" dirty="0"/>
              <a:t>When writing output to the stream, if newline is None, any '\n' characters written are translated to the system default line separator, </a:t>
            </a:r>
            <a:r>
              <a:rPr lang="en-US" dirty="0" err="1"/>
              <a:t>os.linesep</a:t>
            </a:r>
            <a:r>
              <a:rPr lang="en-US" dirty="0"/>
              <a:t>. If newline is '' or '\n', no translation takes place. If newline is any of the other legal values, any '\n' characters written are translated to the given string.</a:t>
            </a:r>
          </a:p>
          <a:p>
            <a:pPr marL="0" indent="0">
              <a:buNone/>
            </a:pPr>
            <a:endParaRPr lang="en-US" dirty="0"/>
          </a:p>
          <a:p>
            <a:pPr marL="0" indent="0">
              <a:buNone/>
            </a:pPr>
            <a:r>
              <a:rPr lang="en-US" dirty="0"/>
              <a:t>If </a:t>
            </a:r>
            <a:r>
              <a:rPr lang="en-US" dirty="0" err="1"/>
              <a:t>closefd</a:t>
            </a:r>
            <a:r>
              <a:rPr lang="en-US" dirty="0"/>
              <a:t> is False and a file descriptor rather than a filename was given, the underlying file descriptor will be kept open when the file is closed. If a filename is given </a:t>
            </a:r>
            <a:r>
              <a:rPr lang="en-US" dirty="0" err="1"/>
              <a:t>closefd</a:t>
            </a:r>
            <a:r>
              <a:rPr lang="en-US" dirty="0"/>
              <a:t> must be True (the default); otherwise, an error will be raised.</a:t>
            </a:r>
          </a:p>
          <a:p>
            <a:pPr marL="0" indent="0">
              <a:buNone/>
            </a:pPr>
            <a:endParaRPr lang="en-US" dirty="0"/>
          </a:p>
          <a:p>
            <a:pPr marL="0" indent="0">
              <a:buNone/>
            </a:pPr>
            <a:r>
              <a:rPr lang="en-US" dirty="0"/>
              <a:t>A custom opener can be used by passing a callable as opener. The underlying file descriptor for the file object is then obtained by calling opener with (file, flags). opener must return an open file descriptor (passing </a:t>
            </a:r>
            <a:r>
              <a:rPr lang="en-US" dirty="0" err="1"/>
              <a:t>os.open</a:t>
            </a:r>
            <a:r>
              <a:rPr lang="en-US" dirty="0"/>
              <a:t> as opener results in functionality similar to passing None).</a:t>
            </a:r>
          </a:p>
          <a:p>
            <a:pPr marL="0" indent="0">
              <a:buNone/>
            </a:pPr>
            <a:endParaRPr lang="en-US" dirty="0"/>
          </a:p>
          <a:p>
            <a:pPr marL="0" indent="0">
              <a:buNone/>
            </a:pPr>
            <a:r>
              <a:rPr lang="en-US" dirty="0"/>
              <a:t>The newly created file is non-inheritable.</a:t>
            </a:r>
            <a:endParaRPr lang="en-IN" dirty="0"/>
          </a:p>
        </p:txBody>
      </p:sp>
    </p:spTree>
    <p:extLst>
      <p:ext uri="{BB962C8B-B14F-4D97-AF65-F5344CB8AC3E}">
        <p14:creationId xmlns:p14="http://schemas.microsoft.com/office/powerpoint/2010/main" val="47537272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08A83-041A-4117-BD44-A1F259B4FC69}"/>
              </a:ext>
            </a:extLst>
          </p:cNvPr>
          <p:cNvSpPr>
            <a:spLocks noGrp="1"/>
          </p:cNvSpPr>
          <p:nvPr>
            <p:ph type="title"/>
          </p:nvPr>
        </p:nvSpPr>
        <p:spPr>
          <a:xfrm>
            <a:off x="457200" y="57151"/>
            <a:ext cx="8229600" cy="609600"/>
          </a:xfrm>
        </p:spPr>
        <p:txBody>
          <a:bodyPr>
            <a:normAutofit/>
          </a:bodyPr>
          <a:lstStyle/>
          <a:p>
            <a:r>
              <a:rPr lang="en-US" sz="1400" dirty="0"/>
              <a:t>open(file, mode='r', buffering=- 1, encoding=None, errors=None, newline=None, </a:t>
            </a:r>
            <a:r>
              <a:rPr lang="en-US" sz="1400" dirty="0" err="1"/>
              <a:t>closefd</a:t>
            </a:r>
            <a:r>
              <a:rPr lang="en-US" sz="1400" dirty="0"/>
              <a:t>=True, opener=None)</a:t>
            </a:r>
            <a:endParaRPr lang="en-IN" sz="1400" dirty="0"/>
          </a:p>
        </p:txBody>
      </p:sp>
      <p:sp>
        <p:nvSpPr>
          <p:cNvPr id="3" name="Content Placeholder 2">
            <a:extLst>
              <a:ext uri="{FF2B5EF4-FFF2-40B4-BE49-F238E27FC236}">
                <a16:creationId xmlns:a16="http://schemas.microsoft.com/office/drawing/2014/main" id="{56063CE7-07C9-47EE-BE31-530C05E0BEEB}"/>
              </a:ext>
            </a:extLst>
          </p:cNvPr>
          <p:cNvSpPr>
            <a:spLocks noGrp="1"/>
          </p:cNvSpPr>
          <p:nvPr>
            <p:ph idx="1"/>
          </p:nvPr>
        </p:nvSpPr>
        <p:spPr>
          <a:xfrm>
            <a:off x="457200" y="742950"/>
            <a:ext cx="8229600" cy="4267200"/>
          </a:xfrm>
        </p:spPr>
        <p:txBody>
          <a:bodyPr>
            <a:normAutofit fontScale="40000" lnSpcReduction="20000"/>
          </a:bodyPr>
          <a:lstStyle/>
          <a:p>
            <a:pPr marL="0" indent="0">
              <a:buNone/>
            </a:pPr>
            <a:r>
              <a:rPr lang="en-US" dirty="0"/>
              <a:t>The following example uses the </a:t>
            </a:r>
            <a:r>
              <a:rPr lang="en-US" dirty="0" err="1"/>
              <a:t>dir_fd</a:t>
            </a:r>
            <a:r>
              <a:rPr lang="en-US" dirty="0"/>
              <a:t> parameter of the </a:t>
            </a:r>
            <a:r>
              <a:rPr lang="en-US" dirty="0" err="1"/>
              <a:t>os.open</a:t>
            </a:r>
            <a:r>
              <a:rPr lang="en-US" dirty="0"/>
              <a:t>() function to open a file relative to a given directory:</a:t>
            </a:r>
          </a:p>
          <a:p>
            <a:pPr marL="0" indent="0">
              <a:buNone/>
            </a:pPr>
            <a:endParaRPr lang="en-US" dirty="0"/>
          </a:p>
          <a:p>
            <a:pPr marL="0" indent="0">
              <a:buNone/>
            </a:pPr>
            <a:r>
              <a:rPr lang="en-US" dirty="0"/>
              <a:t>&gt;&gt;&gt;</a:t>
            </a:r>
          </a:p>
          <a:p>
            <a:pPr marL="0" indent="0">
              <a:buNone/>
            </a:pPr>
            <a:r>
              <a:rPr lang="en-US" dirty="0"/>
              <a:t>&gt;&gt;&gt; import </a:t>
            </a:r>
            <a:r>
              <a:rPr lang="en-US" dirty="0" err="1"/>
              <a:t>os</a:t>
            </a:r>
            <a:endParaRPr lang="en-US" dirty="0"/>
          </a:p>
          <a:p>
            <a:pPr marL="0" indent="0">
              <a:buNone/>
            </a:pPr>
            <a:r>
              <a:rPr lang="en-US" dirty="0"/>
              <a:t>&gt;&gt;&gt; </a:t>
            </a:r>
            <a:r>
              <a:rPr lang="en-US" dirty="0" err="1"/>
              <a:t>dir_fd</a:t>
            </a:r>
            <a:r>
              <a:rPr lang="en-US" dirty="0"/>
              <a:t> = </a:t>
            </a:r>
            <a:r>
              <a:rPr lang="en-US" dirty="0" err="1"/>
              <a:t>os.open</a:t>
            </a:r>
            <a:r>
              <a:rPr lang="en-US" dirty="0"/>
              <a:t>('</a:t>
            </a:r>
            <a:r>
              <a:rPr lang="en-US" dirty="0" err="1"/>
              <a:t>somedir</a:t>
            </a:r>
            <a:r>
              <a:rPr lang="en-US" dirty="0"/>
              <a:t>', </a:t>
            </a:r>
            <a:r>
              <a:rPr lang="en-US" dirty="0" err="1"/>
              <a:t>os.O_RDONLY</a:t>
            </a:r>
            <a:r>
              <a:rPr lang="en-US" dirty="0"/>
              <a:t>)</a:t>
            </a:r>
          </a:p>
          <a:p>
            <a:pPr marL="0" indent="0">
              <a:buNone/>
            </a:pPr>
            <a:r>
              <a:rPr lang="en-US" dirty="0"/>
              <a:t>&gt;&gt;&gt; def opener(path, flags):</a:t>
            </a:r>
          </a:p>
          <a:p>
            <a:pPr marL="0" indent="0">
              <a:buNone/>
            </a:pPr>
            <a:r>
              <a:rPr lang="en-US" dirty="0"/>
              <a:t>...     return </a:t>
            </a:r>
            <a:r>
              <a:rPr lang="en-US" dirty="0" err="1"/>
              <a:t>os.open</a:t>
            </a:r>
            <a:r>
              <a:rPr lang="en-US" dirty="0"/>
              <a:t>(path, flags, </a:t>
            </a:r>
            <a:r>
              <a:rPr lang="en-US" dirty="0" err="1"/>
              <a:t>dir_fd</a:t>
            </a:r>
            <a:r>
              <a:rPr lang="en-US" dirty="0"/>
              <a:t>=</a:t>
            </a:r>
            <a:r>
              <a:rPr lang="en-US" dirty="0" err="1"/>
              <a:t>dir_fd</a:t>
            </a:r>
            <a:r>
              <a:rPr lang="en-US" dirty="0"/>
              <a:t>)</a:t>
            </a:r>
          </a:p>
          <a:p>
            <a:pPr marL="0" indent="0">
              <a:buNone/>
            </a:pPr>
            <a:r>
              <a:rPr lang="en-US" dirty="0"/>
              <a:t>...</a:t>
            </a:r>
          </a:p>
          <a:p>
            <a:pPr marL="0" indent="0">
              <a:buNone/>
            </a:pPr>
            <a:r>
              <a:rPr lang="en-US" dirty="0"/>
              <a:t>&gt;&gt;&gt; with open('spamspam.txt', 'w', opener=opener) as f:</a:t>
            </a:r>
          </a:p>
          <a:p>
            <a:pPr marL="0" indent="0">
              <a:buNone/>
            </a:pPr>
            <a:r>
              <a:rPr lang="en-US" dirty="0"/>
              <a:t>...     print('This will be written to </a:t>
            </a:r>
            <a:r>
              <a:rPr lang="en-US" dirty="0" err="1"/>
              <a:t>somedir</a:t>
            </a:r>
            <a:r>
              <a:rPr lang="en-US" dirty="0"/>
              <a:t>/spamspam.txt', file=f)</a:t>
            </a:r>
          </a:p>
          <a:p>
            <a:pPr marL="0" indent="0">
              <a:buNone/>
            </a:pPr>
            <a:r>
              <a:rPr lang="en-US" dirty="0"/>
              <a:t>...</a:t>
            </a:r>
          </a:p>
          <a:p>
            <a:pPr marL="0" indent="0">
              <a:buNone/>
            </a:pPr>
            <a:r>
              <a:rPr lang="en-US" dirty="0"/>
              <a:t>&gt;&gt;&gt; </a:t>
            </a:r>
            <a:r>
              <a:rPr lang="en-US" dirty="0" err="1"/>
              <a:t>os.close</a:t>
            </a:r>
            <a:r>
              <a:rPr lang="en-US" dirty="0"/>
              <a:t>(</a:t>
            </a:r>
            <a:r>
              <a:rPr lang="en-US" dirty="0" err="1"/>
              <a:t>dir_fd</a:t>
            </a:r>
            <a:r>
              <a:rPr lang="en-US" dirty="0"/>
              <a:t>)  # don't leak a file descriptor</a:t>
            </a:r>
          </a:p>
          <a:p>
            <a:pPr marL="0" indent="0">
              <a:buNone/>
            </a:pPr>
            <a:r>
              <a:rPr lang="en-US" dirty="0"/>
              <a:t>The type of file object returned by the open() function depends on the mode. When open() is used to open a file in a text mode ('w', 'r', '</a:t>
            </a:r>
            <a:r>
              <a:rPr lang="en-US" dirty="0" err="1"/>
              <a:t>wt</a:t>
            </a:r>
            <a:r>
              <a:rPr lang="en-US" dirty="0"/>
              <a:t>', 'rt', etc.), it returns a subclass of </a:t>
            </a:r>
            <a:r>
              <a:rPr lang="en-US" dirty="0" err="1"/>
              <a:t>io.TextIOBase</a:t>
            </a:r>
            <a:r>
              <a:rPr lang="en-US" dirty="0"/>
              <a:t> (specifically </a:t>
            </a:r>
            <a:r>
              <a:rPr lang="en-US" dirty="0" err="1"/>
              <a:t>io.TextIOWrapper</a:t>
            </a:r>
            <a:r>
              <a:rPr lang="en-US" dirty="0"/>
              <a:t>). When used to open a file in a binary mode with buffering, the returned class is a subclass of </a:t>
            </a:r>
            <a:r>
              <a:rPr lang="en-US" dirty="0" err="1"/>
              <a:t>io.BufferedIOBase</a:t>
            </a:r>
            <a:r>
              <a:rPr lang="en-US" dirty="0"/>
              <a:t>. The exact class varies: in read binary mode, it returns an </a:t>
            </a:r>
            <a:r>
              <a:rPr lang="en-US" dirty="0" err="1"/>
              <a:t>io.BufferedReader</a:t>
            </a:r>
            <a:r>
              <a:rPr lang="en-US" dirty="0"/>
              <a:t>; in write binary and append binary modes, it returns an </a:t>
            </a:r>
            <a:r>
              <a:rPr lang="en-US" dirty="0" err="1"/>
              <a:t>io.BufferedWriter</a:t>
            </a:r>
            <a:r>
              <a:rPr lang="en-US" dirty="0"/>
              <a:t>, and in read/write mode, it returns an </a:t>
            </a:r>
            <a:r>
              <a:rPr lang="en-US" dirty="0" err="1"/>
              <a:t>io.BufferedRandom</a:t>
            </a:r>
            <a:r>
              <a:rPr lang="en-US" dirty="0"/>
              <a:t>. When buffering is disabled, the raw stream, a subclass of </a:t>
            </a:r>
            <a:r>
              <a:rPr lang="en-US" dirty="0" err="1"/>
              <a:t>io.RawIOBase</a:t>
            </a:r>
            <a:r>
              <a:rPr lang="en-US" dirty="0"/>
              <a:t>, </a:t>
            </a:r>
            <a:r>
              <a:rPr lang="en-US" dirty="0" err="1"/>
              <a:t>io.FileIO</a:t>
            </a:r>
            <a:r>
              <a:rPr lang="en-US" dirty="0"/>
              <a:t>, is returned.</a:t>
            </a:r>
          </a:p>
          <a:p>
            <a:pPr marL="0" indent="0">
              <a:buNone/>
            </a:pPr>
            <a:endParaRPr lang="en-IN" dirty="0"/>
          </a:p>
        </p:txBody>
      </p:sp>
    </p:spTree>
    <p:extLst>
      <p:ext uri="{BB962C8B-B14F-4D97-AF65-F5344CB8AC3E}">
        <p14:creationId xmlns:p14="http://schemas.microsoft.com/office/powerpoint/2010/main" val="3085073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pPr marL="0" indent="0">
              <a:buNone/>
            </a:pPr>
            <a:r>
              <a:rPr lang="en-US" sz="4000" dirty="0">
                <a:latin typeface="Times New Roman" pitchFamily="18" charset="0"/>
                <a:cs typeface="Times New Roman" pitchFamily="18" charset="0"/>
              </a:rPr>
              <a:t>breakpoint(*</a:t>
            </a:r>
            <a:r>
              <a:rPr lang="en-US" sz="4000" dirty="0" err="1">
                <a:latin typeface="Times New Roman" pitchFamily="18" charset="0"/>
                <a:cs typeface="Times New Roman" pitchFamily="18" charset="0"/>
              </a:rPr>
              <a:t>args</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kws</a:t>
            </a:r>
            <a:r>
              <a:rPr lang="en-US" sz="4000" dirty="0">
                <a:latin typeface="Times New Roman" pitchFamily="18" charset="0"/>
                <a:cs typeface="Times New Roman" pitchFamily="18" charset="0"/>
              </a:rPr>
              <a:t>)</a:t>
            </a:r>
          </a:p>
        </p:txBody>
      </p:sp>
      <p:sp>
        <p:nvSpPr>
          <p:cNvPr id="3" name="Content Placeholder 2"/>
          <p:cNvSpPr>
            <a:spLocks noGrp="1"/>
          </p:cNvSpPr>
          <p:nvPr>
            <p:ph idx="1"/>
          </p:nvPr>
        </p:nvSpPr>
        <p:spPr>
          <a:xfrm>
            <a:off x="457200" y="819150"/>
            <a:ext cx="8229600" cy="4038600"/>
          </a:xfrm>
        </p:spPr>
        <p:txBody>
          <a:bodyPr>
            <a:noAutofit/>
          </a:bodyPr>
          <a:lstStyle/>
          <a:p>
            <a:pPr marL="0" indent="0">
              <a:buNone/>
            </a:pPr>
            <a:r>
              <a:rPr lang="en-US" sz="1800" dirty="0">
                <a:latin typeface="Times New Roman" pitchFamily="18" charset="0"/>
                <a:cs typeface="Times New Roman" pitchFamily="18" charset="0"/>
              </a:rPr>
              <a:t>This function drops you into the debugger at the call site. Specifically, it calls </a:t>
            </a:r>
            <a:r>
              <a:rPr lang="en-US" sz="1800" dirty="0" err="1">
                <a:latin typeface="Times New Roman" pitchFamily="18" charset="0"/>
                <a:cs typeface="Times New Roman" pitchFamily="18" charset="0"/>
              </a:rPr>
              <a:t>sys.breakpointhook</a:t>
            </a:r>
            <a:r>
              <a:rPr lang="en-US" sz="1800" dirty="0">
                <a:latin typeface="Times New Roman" pitchFamily="18" charset="0"/>
                <a:cs typeface="Times New Roman" pitchFamily="18" charset="0"/>
              </a:rPr>
              <a:t>(), passing </a:t>
            </a:r>
            <a:r>
              <a:rPr lang="en-US" sz="1800" dirty="0" err="1">
                <a:latin typeface="Times New Roman" pitchFamily="18" charset="0"/>
                <a:cs typeface="Times New Roman" pitchFamily="18" charset="0"/>
              </a:rPr>
              <a:t>args</a:t>
            </a:r>
            <a:r>
              <a:rPr lang="en-US" sz="1800" dirty="0">
                <a:latin typeface="Times New Roman" pitchFamily="18" charset="0"/>
                <a:cs typeface="Times New Roman" pitchFamily="18" charset="0"/>
              </a:rPr>
              <a:t> and </a:t>
            </a:r>
            <a:r>
              <a:rPr lang="en-US" sz="1800" dirty="0" err="1">
                <a:latin typeface="Times New Roman" pitchFamily="18" charset="0"/>
                <a:cs typeface="Times New Roman" pitchFamily="18" charset="0"/>
              </a:rPr>
              <a:t>kws</a:t>
            </a:r>
            <a:r>
              <a:rPr lang="en-US" sz="1800" dirty="0">
                <a:latin typeface="Times New Roman" pitchFamily="18" charset="0"/>
                <a:cs typeface="Times New Roman" pitchFamily="18" charset="0"/>
              </a:rPr>
              <a:t> straight through. By default, </a:t>
            </a:r>
            <a:r>
              <a:rPr lang="en-US" sz="1800" dirty="0" err="1">
                <a:latin typeface="Times New Roman" pitchFamily="18" charset="0"/>
                <a:cs typeface="Times New Roman" pitchFamily="18" charset="0"/>
              </a:rPr>
              <a:t>sys.breakpointhook</a:t>
            </a:r>
            <a:r>
              <a:rPr lang="en-US" sz="1800" dirty="0">
                <a:latin typeface="Times New Roman" pitchFamily="18" charset="0"/>
                <a:cs typeface="Times New Roman" pitchFamily="18" charset="0"/>
              </a:rPr>
              <a:t>() calls </a:t>
            </a:r>
            <a:r>
              <a:rPr lang="en-US" sz="1800" dirty="0" err="1">
                <a:latin typeface="Times New Roman" pitchFamily="18" charset="0"/>
                <a:cs typeface="Times New Roman" pitchFamily="18" charset="0"/>
              </a:rPr>
              <a:t>pdb.set_trace</a:t>
            </a:r>
            <a:r>
              <a:rPr lang="en-US" sz="1800" dirty="0">
                <a:latin typeface="Times New Roman" pitchFamily="18" charset="0"/>
                <a:cs typeface="Times New Roman" pitchFamily="18" charset="0"/>
              </a:rPr>
              <a:t>() expecting no arguments. In this case, it is purely a convenience function so you don’t have to explicitly import </a:t>
            </a:r>
            <a:r>
              <a:rPr lang="en-US" sz="1800" dirty="0" err="1">
                <a:latin typeface="Times New Roman" pitchFamily="18" charset="0"/>
                <a:cs typeface="Times New Roman" pitchFamily="18" charset="0"/>
              </a:rPr>
              <a:t>pdb</a:t>
            </a:r>
            <a:r>
              <a:rPr lang="en-US" sz="1800" dirty="0">
                <a:latin typeface="Times New Roman" pitchFamily="18" charset="0"/>
                <a:cs typeface="Times New Roman" pitchFamily="18" charset="0"/>
              </a:rPr>
              <a:t> or type as much code to enter the debugger. However, </a:t>
            </a:r>
            <a:r>
              <a:rPr lang="en-US" sz="1800" dirty="0" err="1">
                <a:latin typeface="Times New Roman" pitchFamily="18" charset="0"/>
                <a:cs typeface="Times New Roman" pitchFamily="18" charset="0"/>
              </a:rPr>
              <a:t>sys.breakpointhook</a:t>
            </a:r>
            <a:r>
              <a:rPr lang="en-US" sz="1800" dirty="0">
                <a:latin typeface="Times New Roman" pitchFamily="18" charset="0"/>
                <a:cs typeface="Times New Roman" pitchFamily="18" charset="0"/>
              </a:rPr>
              <a:t>() can be set to some other function and breakpoint() will automatically call that, allowing you to drop into the debugger of choice.</a:t>
            </a:r>
          </a:p>
          <a:p>
            <a:pPr marL="0" indent="0">
              <a:buNone/>
            </a:pP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Raises an auditing event </a:t>
            </a:r>
            <a:r>
              <a:rPr lang="en-US" sz="1800" dirty="0" err="1">
                <a:latin typeface="Times New Roman" pitchFamily="18" charset="0"/>
                <a:cs typeface="Times New Roman" pitchFamily="18" charset="0"/>
              </a:rPr>
              <a:t>builtins.breakpoint</a:t>
            </a:r>
            <a:r>
              <a:rPr lang="en-US" sz="1800" dirty="0">
                <a:latin typeface="Times New Roman" pitchFamily="18" charset="0"/>
                <a:cs typeface="Times New Roman" pitchFamily="18" charset="0"/>
              </a:rPr>
              <a:t> with argument </a:t>
            </a:r>
            <a:r>
              <a:rPr lang="en-US" sz="1800" dirty="0" err="1">
                <a:latin typeface="Times New Roman" pitchFamily="18" charset="0"/>
                <a:cs typeface="Times New Roman" pitchFamily="18" charset="0"/>
              </a:rPr>
              <a:t>breakpointhook</a:t>
            </a:r>
            <a:r>
              <a:rPr lang="en-US" sz="1800" dirty="0">
                <a:latin typeface="Times New Roman" pitchFamily="18" charset="0"/>
                <a:cs typeface="Times New Roman" pitchFamily="18" charset="0"/>
              </a:rPr>
              <a:t>.</a:t>
            </a:r>
          </a:p>
          <a:p>
            <a:pPr marL="0" indent="0">
              <a:buNone/>
            </a:pP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New in version 3.7.</a:t>
            </a:r>
          </a:p>
        </p:txBody>
      </p:sp>
    </p:spTree>
    <p:extLst>
      <p:ext uri="{BB962C8B-B14F-4D97-AF65-F5344CB8AC3E}">
        <p14:creationId xmlns:p14="http://schemas.microsoft.com/office/powerpoint/2010/main" val="2647195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1D70-127A-4F45-9D36-425F1CF30520}"/>
              </a:ext>
            </a:extLst>
          </p:cNvPr>
          <p:cNvSpPr>
            <a:spLocks noGrp="1"/>
          </p:cNvSpPr>
          <p:nvPr>
            <p:ph type="title"/>
          </p:nvPr>
        </p:nvSpPr>
        <p:spPr>
          <a:xfrm>
            <a:off x="457200" y="57151"/>
            <a:ext cx="8229600" cy="533399"/>
          </a:xfrm>
        </p:spPr>
        <p:txBody>
          <a:bodyPr>
            <a:normAutofit/>
          </a:bodyPr>
          <a:lstStyle/>
          <a:p>
            <a:r>
              <a:rPr lang="en-US" sz="1400" dirty="0"/>
              <a:t>open(file, mode='r', buffering=- 1, encoding=None, errors=None, newline=None, </a:t>
            </a:r>
            <a:r>
              <a:rPr lang="en-US" sz="1400" dirty="0" err="1"/>
              <a:t>closefd</a:t>
            </a:r>
            <a:r>
              <a:rPr lang="en-US" sz="1400" dirty="0"/>
              <a:t>=True, opener=None)</a:t>
            </a:r>
            <a:endParaRPr lang="en-IN" sz="1400" dirty="0"/>
          </a:p>
        </p:txBody>
      </p:sp>
      <p:sp>
        <p:nvSpPr>
          <p:cNvPr id="3" name="Content Placeholder 2">
            <a:extLst>
              <a:ext uri="{FF2B5EF4-FFF2-40B4-BE49-F238E27FC236}">
                <a16:creationId xmlns:a16="http://schemas.microsoft.com/office/drawing/2014/main" id="{8A1E565B-1DB1-4A02-9CF9-AE99D94710D4}"/>
              </a:ext>
            </a:extLst>
          </p:cNvPr>
          <p:cNvSpPr>
            <a:spLocks noGrp="1"/>
          </p:cNvSpPr>
          <p:nvPr>
            <p:ph idx="1"/>
          </p:nvPr>
        </p:nvSpPr>
        <p:spPr>
          <a:xfrm>
            <a:off x="457200" y="666750"/>
            <a:ext cx="8229600" cy="4419599"/>
          </a:xfrm>
        </p:spPr>
        <p:txBody>
          <a:bodyPr>
            <a:normAutofit fontScale="25000" lnSpcReduction="20000"/>
          </a:bodyPr>
          <a:lstStyle/>
          <a:p>
            <a:pPr marL="0" indent="0">
              <a:buNone/>
            </a:pPr>
            <a:r>
              <a:rPr lang="en-US" dirty="0"/>
              <a:t>See also the file handling modules, such as </a:t>
            </a:r>
            <a:r>
              <a:rPr lang="en-US" dirty="0" err="1"/>
              <a:t>fileinput</a:t>
            </a:r>
            <a:r>
              <a:rPr lang="en-US" dirty="0"/>
              <a:t>, io (where open() is declared), </a:t>
            </a:r>
            <a:r>
              <a:rPr lang="en-US" dirty="0" err="1"/>
              <a:t>os</a:t>
            </a:r>
            <a:r>
              <a:rPr lang="en-US" dirty="0"/>
              <a:t>, </a:t>
            </a:r>
            <a:r>
              <a:rPr lang="en-US" dirty="0" err="1"/>
              <a:t>os.path</a:t>
            </a:r>
            <a:r>
              <a:rPr lang="en-US" dirty="0"/>
              <a:t>, </a:t>
            </a:r>
            <a:r>
              <a:rPr lang="en-US" dirty="0" err="1"/>
              <a:t>tempfile</a:t>
            </a:r>
            <a:r>
              <a:rPr lang="en-US" dirty="0"/>
              <a:t>, and </a:t>
            </a:r>
            <a:r>
              <a:rPr lang="en-US" dirty="0" err="1"/>
              <a:t>shutil</a:t>
            </a:r>
            <a:r>
              <a:rPr lang="en-US" dirty="0"/>
              <a:t>.</a:t>
            </a:r>
          </a:p>
          <a:p>
            <a:pPr marL="0" indent="0">
              <a:buNone/>
            </a:pPr>
            <a:endParaRPr lang="en-US" dirty="0"/>
          </a:p>
          <a:p>
            <a:pPr marL="0" indent="0">
              <a:buNone/>
            </a:pPr>
            <a:r>
              <a:rPr lang="en-US" dirty="0"/>
              <a:t>Raises an auditing event open with arguments file, mode, flags.</a:t>
            </a:r>
          </a:p>
          <a:p>
            <a:pPr marL="0" indent="0">
              <a:buNone/>
            </a:pPr>
            <a:endParaRPr lang="en-US" dirty="0"/>
          </a:p>
          <a:p>
            <a:pPr marL="0" indent="0">
              <a:buNone/>
            </a:pPr>
            <a:r>
              <a:rPr lang="en-US" dirty="0"/>
              <a:t>The mode and flags arguments may have been modified or inferred from the original call.</a:t>
            </a:r>
          </a:p>
          <a:p>
            <a:pPr marL="0" indent="0">
              <a:buNone/>
            </a:pPr>
            <a:endParaRPr lang="en-US" dirty="0"/>
          </a:p>
          <a:p>
            <a:pPr marL="0" indent="0">
              <a:buNone/>
            </a:pPr>
            <a:r>
              <a:rPr lang="en-US" dirty="0"/>
              <a:t>Changed in version 3.3:</a:t>
            </a:r>
          </a:p>
          <a:p>
            <a:pPr marL="0" indent="0">
              <a:buNone/>
            </a:pPr>
            <a:r>
              <a:rPr lang="en-US" dirty="0"/>
              <a:t>The opener parameter was added.</a:t>
            </a:r>
          </a:p>
          <a:p>
            <a:pPr marL="0" indent="0">
              <a:buNone/>
            </a:pPr>
            <a:endParaRPr lang="en-US" dirty="0"/>
          </a:p>
          <a:p>
            <a:pPr marL="0" indent="0">
              <a:buNone/>
            </a:pPr>
            <a:r>
              <a:rPr lang="en-US" dirty="0"/>
              <a:t>The 'x' mode was added.</a:t>
            </a:r>
          </a:p>
          <a:p>
            <a:pPr marL="0" indent="0">
              <a:buNone/>
            </a:pPr>
            <a:endParaRPr lang="en-US" dirty="0"/>
          </a:p>
          <a:p>
            <a:pPr marL="0" indent="0">
              <a:buNone/>
            </a:pPr>
            <a:r>
              <a:rPr lang="en-US" dirty="0" err="1"/>
              <a:t>IOError</a:t>
            </a:r>
            <a:r>
              <a:rPr lang="en-US" dirty="0"/>
              <a:t> used to be raised, it is now an alias of </a:t>
            </a:r>
            <a:r>
              <a:rPr lang="en-US" dirty="0" err="1"/>
              <a:t>OSError</a:t>
            </a:r>
            <a:r>
              <a:rPr lang="en-US" dirty="0"/>
              <a:t>.</a:t>
            </a:r>
          </a:p>
          <a:p>
            <a:pPr marL="0" indent="0">
              <a:buNone/>
            </a:pPr>
            <a:endParaRPr lang="en-US" dirty="0"/>
          </a:p>
          <a:p>
            <a:pPr marL="0" indent="0">
              <a:buNone/>
            </a:pPr>
            <a:r>
              <a:rPr lang="en-US" dirty="0" err="1"/>
              <a:t>FileExistsError</a:t>
            </a:r>
            <a:r>
              <a:rPr lang="en-US" dirty="0"/>
              <a:t> is now raised if the file opened in exclusive creation mode ('x') already exists.</a:t>
            </a:r>
          </a:p>
          <a:p>
            <a:pPr marL="0" indent="0">
              <a:buNone/>
            </a:pPr>
            <a:endParaRPr lang="en-US" dirty="0"/>
          </a:p>
          <a:p>
            <a:pPr marL="0" indent="0">
              <a:buNone/>
            </a:pPr>
            <a:r>
              <a:rPr lang="en-US" dirty="0"/>
              <a:t>Changed in version 3.4:</a:t>
            </a:r>
          </a:p>
          <a:p>
            <a:pPr marL="0" indent="0">
              <a:buNone/>
            </a:pPr>
            <a:r>
              <a:rPr lang="en-US" dirty="0"/>
              <a:t>The file is now non-inheritable.</a:t>
            </a:r>
          </a:p>
          <a:p>
            <a:pPr marL="0" indent="0">
              <a:buNone/>
            </a:pPr>
            <a:endParaRPr lang="en-US" dirty="0"/>
          </a:p>
          <a:p>
            <a:pPr marL="0" indent="0">
              <a:buNone/>
            </a:pPr>
            <a:r>
              <a:rPr lang="en-US" dirty="0"/>
              <a:t>Deprecated since version 3.4, removed in version 3.10: The 'U' mode.</a:t>
            </a:r>
          </a:p>
          <a:p>
            <a:pPr marL="0" indent="0">
              <a:buNone/>
            </a:pPr>
            <a:endParaRPr lang="en-US" dirty="0"/>
          </a:p>
          <a:p>
            <a:pPr marL="0" indent="0">
              <a:buNone/>
            </a:pPr>
            <a:r>
              <a:rPr lang="en-US" dirty="0"/>
              <a:t>Changed in version 3.5:</a:t>
            </a:r>
          </a:p>
          <a:p>
            <a:pPr marL="0" indent="0">
              <a:buNone/>
            </a:pPr>
            <a:r>
              <a:rPr lang="en-US" dirty="0"/>
              <a:t>If the system call is interrupted and the signal handler does not raise an exception, the function now retries the system call instead of raising an </a:t>
            </a:r>
            <a:r>
              <a:rPr lang="en-US" dirty="0" err="1"/>
              <a:t>InterruptedError</a:t>
            </a:r>
            <a:r>
              <a:rPr lang="en-US" dirty="0"/>
              <a:t> exception (see PEP 475 for the rationale).</a:t>
            </a:r>
          </a:p>
          <a:p>
            <a:pPr marL="0" indent="0">
              <a:buNone/>
            </a:pPr>
            <a:endParaRPr lang="en-US" dirty="0"/>
          </a:p>
          <a:p>
            <a:pPr marL="0" indent="0">
              <a:buNone/>
            </a:pPr>
            <a:r>
              <a:rPr lang="en-US" dirty="0"/>
              <a:t>The '</a:t>
            </a:r>
            <a:r>
              <a:rPr lang="en-US" dirty="0" err="1"/>
              <a:t>namereplace</a:t>
            </a:r>
            <a:r>
              <a:rPr lang="en-US" dirty="0"/>
              <a:t>' error handler was added.</a:t>
            </a:r>
          </a:p>
          <a:p>
            <a:pPr marL="0" indent="0">
              <a:buNone/>
            </a:pPr>
            <a:endParaRPr lang="en-US" dirty="0"/>
          </a:p>
          <a:p>
            <a:pPr marL="0" indent="0">
              <a:buNone/>
            </a:pPr>
            <a:r>
              <a:rPr lang="en-US" dirty="0"/>
              <a:t>Changed in version 3.6:</a:t>
            </a:r>
          </a:p>
          <a:p>
            <a:pPr marL="0" indent="0">
              <a:buNone/>
            </a:pPr>
            <a:r>
              <a:rPr lang="en-US" dirty="0"/>
              <a:t>Support added to accept objects implementing </a:t>
            </a:r>
            <a:r>
              <a:rPr lang="en-US" dirty="0" err="1"/>
              <a:t>os.PathLike</a:t>
            </a:r>
            <a:r>
              <a:rPr lang="en-US" dirty="0"/>
              <a:t>.</a:t>
            </a:r>
          </a:p>
          <a:p>
            <a:pPr marL="0" indent="0">
              <a:buNone/>
            </a:pPr>
            <a:endParaRPr lang="en-US" dirty="0"/>
          </a:p>
          <a:p>
            <a:pPr marL="0" indent="0">
              <a:buNone/>
            </a:pPr>
            <a:r>
              <a:rPr lang="en-US" dirty="0"/>
              <a:t>On Windows, opening a console buffer may return a subclass of </a:t>
            </a:r>
            <a:r>
              <a:rPr lang="en-US" dirty="0" err="1"/>
              <a:t>io.RawIOBase</a:t>
            </a:r>
            <a:r>
              <a:rPr lang="en-US" dirty="0"/>
              <a:t> other than </a:t>
            </a:r>
            <a:r>
              <a:rPr lang="en-US" dirty="0" err="1"/>
              <a:t>io.FileIO</a:t>
            </a:r>
            <a:r>
              <a:rPr lang="en-US" dirty="0"/>
              <a:t>.</a:t>
            </a:r>
            <a:endParaRPr lang="en-IN" dirty="0"/>
          </a:p>
        </p:txBody>
      </p:sp>
    </p:spTree>
    <p:extLst>
      <p:ext uri="{BB962C8B-B14F-4D97-AF65-F5344CB8AC3E}">
        <p14:creationId xmlns:p14="http://schemas.microsoft.com/office/powerpoint/2010/main" val="247966666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74C82-4AAC-4299-8D06-208DACB62B53}"/>
              </a:ext>
            </a:extLst>
          </p:cNvPr>
          <p:cNvSpPr>
            <a:spLocks noGrp="1"/>
          </p:cNvSpPr>
          <p:nvPr>
            <p:ph type="title"/>
          </p:nvPr>
        </p:nvSpPr>
        <p:spPr>
          <a:xfrm>
            <a:off x="457200" y="1"/>
            <a:ext cx="8229600" cy="438150"/>
          </a:xfrm>
        </p:spPr>
        <p:txBody>
          <a:bodyPr>
            <a:normAutofit/>
          </a:bodyPr>
          <a:lstStyle/>
          <a:p>
            <a:r>
              <a:rPr lang="en-US" sz="1400" dirty="0"/>
              <a:t>__import__(name, </a:t>
            </a:r>
            <a:r>
              <a:rPr lang="en-US" sz="1400" dirty="0" err="1"/>
              <a:t>globals</a:t>
            </a:r>
            <a:r>
              <a:rPr lang="en-US" sz="1400" dirty="0"/>
              <a:t>=None, locals=None, </a:t>
            </a:r>
            <a:r>
              <a:rPr lang="en-US" sz="1400" dirty="0" err="1"/>
              <a:t>fromlist</a:t>
            </a:r>
            <a:r>
              <a:rPr lang="en-US" sz="1400" dirty="0"/>
              <a:t>=(), level=0)</a:t>
            </a:r>
            <a:endParaRPr lang="en-IN" sz="1400" dirty="0"/>
          </a:p>
        </p:txBody>
      </p:sp>
      <p:sp>
        <p:nvSpPr>
          <p:cNvPr id="3" name="Content Placeholder 2">
            <a:extLst>
              <a:ext uri="{FF2B5EF4-FFF2-40B4-BE49-F238E27FC236}">
                <a16:creationId xmlns:a16="http://schemas.microsoft.com/office/drawing/2014/main" id="{2E5FAF46-0641-4915-AFB7-485C8DF26C1C}"/>
              </a:ext>
            </a:extLst>
          </p:cNvPr>
          <p:cNvSpPr>
            <a:spLocks noGrp="1"/>
          </p:cNvSpPr>
          <p:nvPr>
            <p:ph idx="1"/>
          </p:nvPr>
        </p:nvSpPr>
        <p:spPr>
          <a:xfrm>
            <a:off x="457200" y="514350"/>
            <a:ext cx="8229600" cy="4629149"/>
          </a:xfrm>
        </p:spPr>
        <p:txBody>
          <a:bodyPr>
            <a:normAutofit fontScale="47500" lnSpcReduction="20000"/>
          </a:bodyPr>
          <a:lstStyle/>
          <a:p>
            <a:pPr marL="0" indent="0">
              <a:buNone/>
            </a:pPr>
            <a:endParaRPr lang="en-US" dirty="0"/>
          </a:p>
          <a:p>
            <a:pPr marL="0" indent="0">
              <a:buNone/>
            </a:pPr>
            <a:r>
              <a:rPr lang="en-US" dirty="0"/>
              <a:t>Note This is an advanced function that is not needed in everyday Python programming, unlike </a:t>
            </a:r>
            <a:r>
              <a:rPr lang="en-US" dirty="0" err="1"/>
              <a:t>importlib.import_module</a:t>
            </a:r>
            <a:r>
              <a:rPr lang="en-US" dirty="0"/>
              <a:t>().</a:t>
            </a:r>
          </a:p>
          <a:p>
            <a:pPr marL="0" indent="0">
              <a:buNone/>
            </a:pPr>
            <a:r>
              <a:rPr lang="en-US" dirty="0"/>
              <a:t>This function is invoked by the import statement. It can be replaced (by importing the </a:t>
            </a:r>
            <a:r>
              <a:rPr lang="en-US" dirty="0" err="1"/>
              <a:t>builtins</a:t>
            </a:r>
            <a:r>
              <a:rPr lang="en-US" dirty="0"/>
              <a:t> module and assigning to </a:t>
            </a:r>
            <a:r>
              <a:rPr lang="en-US" dirty="0" err="1"/>
              <a:t>builtins</a:t>
            </a:r>
            <a:r>
              <a:rPr lang="en-US" dirty="0"/>
              <a:t>.__import__) in order to change semantics of the import statement, but doing so is strongly discouraged as it is usually simpler to use import hooks (see PEP 302) to attain the same goals and does not cause issues with code which assumes the default import implementation is in use. Direct use of __import__() is also discouraged in favor of </a:t>
            </a:r>
            <a:r>
              <a:rPr lang="en-US" dirty="0" err="1"/>
              <a:t>importlib.import_module</a:t>
            </a:r>
            <a:r>
              <a:rPr lang="en-US" dirty="0"/>
              <a:t>().</a:t>
            </a:r>
          </a:p>
          <a:p>
            <a:pPr marL="0" indent="0">
              <a:buNone/>
            </a:pPr>
            <a:endParaRPr lang="en-US" dirty="0"/>
          </a:p>
          <a:p>
            <a:pPr marL="0" indent="0">
              <a:buNone/>
            </a:pPr>
            <a:r>
              <a:rPr lang="en-US" dirty="0"/>
              <a:t>The function imports the module name, potentially using the given </a:t>
            </a:r>
            <a:r>
              <a:rPr lang="en-US" dirty="0" err="1"/>
              <a:t>globals</a:t>
            </a:r>
            <a:r>
              <a:rPr lang="en-US" dirty="0"/>
              <a:t> and locals to determine how to interpret the name in a package context. The </a:t>
            </a:r>
            <a:r>
              <a:rPr lang="en-US" dirty="0" err="1"/>
              <a:t>fromlist</a:t>
            </a:r>
            <a:r>
              <a:rPr lang="en-US" dirty="0"/>
              <a:t> gives the names of objects or submodules that should be imported from the module given by name. The standard implementation does not use its locals argument at all and uses its </a:t>
            </a:r>
            <a:r>
              <a:rPr lang="en-US" dirty="0" err="1"/>
              <a:t>globals</a:t>
            </a:r>
            <a:r>
              <a:rPr lang="en-US" dirty="0"/>
              <a:t> only to determine the package context of the import statement.</a:t>
            </a:r>
          </a:p>
          <a:p>
            <a:pPr marL="0" indent="0">
              <a:buNone/>
            </a:pPr>
            <a:endParaRPr lang="en-US" dirty="0"/>
          </a:p>
          <a:p>
            <a:pPr marL="0" indent="0">
              <a:buNone/>
            </a:pPr>
            <a:r>
              <a:rPr lang="en-US" dirty="0"/>
              <a:t>level specifies whether to use absolute or relative imports. 0 (the default) means only perform absolute imports. Positive values for level indicate the number of parent directories to search relative to the directory of the module calling __import__() (see PEP 328 for the details).</a:t>
            </a:r>
          </a:p>
          <a:p>
            <a:pPr marL="0" indent="0">
              <a:buNone/>
            </a:pPr>
            <a:endParaRPr lang="en-US" dirty="0"/>
          </a:p>
          <a:p>
            <a:pPr marL="0" indent="0">
              <a:buNone/>
            </a:pPr>
            <a:r>
              <a:rPr lang="en-US" dirty="0"/>
              <a:t>When the name variable is of the form </a:t>
            </a:r>
            <a:r>
              <a:rPr lang="en-US" dirty="0" err="1"/>
              <a:t>package.module</a:t>
            </a:r>
            <a:r>
              <a:rPr lang="en-US" dirty="0"/>
              <a:t>, normally, the top-level package (the name up till the first dot) is returned, not the module named by name. However, when a non-empty </a:t>
            </a:r>
            <a:r>
              <a:rPr lang="en-US" dirty="0" err="1"/>
              <a:t>fromlist</a:t>
            </a:r>
            <a:r>
              <a:rPr lang="en-US" dirty="0"/>
              <a:t> argument is given, the module named by name is returned.</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1201044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8CFAC-0CF8-4695-9567-5EC9BB394B8B}"/>
              </a:ext>
            </a:extLst>
          </p:cNvPr>
          <p:cNvSpPr>
            <a:spLocks noGrp="1"/>
          </p:cNvSpPr>
          <p:nvPr>
            <p:ph type="title"/>
          </p:nvPr>
        </p:nvSpPr>
        <p:spPr>
          <a:xfrm>
            <a:off x="457200" y="0"/>
            <a:ext cx="8229600" cy="548877"/>
          </a:xfrm>
        </p:spPr>
        <p:txBody>
          <a:bodyPr>
            <a:normAutofit/>
          </a:bodyPr>
          <a:lstStyle/>
          <a:p>
            <a:r>
              <a:rPr lang="en-US" sz="1400" dirty="0"/>
              <a:t>__import__(name, </a:t>
            </a:r>
            <a:r>
              <a:rPr lang="en-US" sz="1400" dirty="0" err="1"/>
              <a:t>globals</a:t>
            </a:r>
            <a:r>
              <a:rPr lang="en-US" sz="1400" dirty="0"/>
              <a:t>=None, locals=None, </a:t>
            </a:r>
            <a:r>
              <a:rPr lang="en-US" sz="1400" dirty="0" err="1"/>
              <a:t>fromlist</a:t>
            </a:r>
            <a:r>
              <a:rPr lang="en-US" sz="1400" dirty="0"/>
              <a:t>=(), level=0)</a:t>
            </a:r>
            <a:endParaRPr lang="en-IN" sz="1400" dirty="0"/>
          </a:p>
        </p:txBody>
      </p:sp>
      <p:sp>
        <p:nvSpPr>
          <p:cNvPr id="3" name="Content Placeholder 2">
            <a:extLst>
              <a:ext uri="{FF2B5EF4-FFF2-40B4-BE49-F238E27FC236}">
                <a16:creationId xmlns:a16="http://schemas.microsoft.com/office/drawing/2014/main" id="{C2A8998B-05D3-44F9-9A66-2D4F69D32C7D}"/>
              </a:ext>
            </a:extLst>
          </p:cNvPr>
          <p:cNvSpPr>
            <a:spLocks noGrp="1"/>
          </p:cNvSpPr>
          <p:nvPr>
            <p:ph idx="1"/>
          </p:nvPr>
        </p:nvSpPr>
        <p:spPr>
          <a:xfrm>
            <a:off x="457200" y="666750"/>
            <a:ext cx="8229600" cy="4343400"/>
          </a:xfrm>
        </p:spPr>
        <p:txBody>
          <a:bodyPr>
            <a:normAutofit fontScale="32500" lnSpcReduction="20000"/>
          </a:bodyPr>
          <a:lstStyle/>
          <a:p>
            <a:pPr marL="0" indent="0">
              <a:buNone/>
            </a:pPr>
            <a:r>
              <a:rPr lang="en-US" dirty="0"/>
              <a:t>For example, the statement import spam results in bytecode resembling the following code:</a:t>
            </a:r>
          </a:p>
          <a:p>
            <a:pPr marL="0" indent="0">
              <a:buNone/>
            </a:pPr>
            <a:endParaRPr lang="en-US" dirty="0"/>
          </a:p>
          <a:p>
            <a:pPr marL="0" indent="0">
              <a:buNone/>
            </a:pPr>
            <a:r>
              <a:rPr lang="en-US" dirty="0"/>
              <a:t>spam = __import__('spam', </a:t>
            </a:r>
            <a:r>
              <a:rPr lang="en-US" dirty="0" err="1"/>
              <a:t>globals</a:t>
            </a:r>
            <a:r>
              <a:rPr lang="en-US" dirty="0"/>
              <a:t>(), locals(), [], 0)</a:t>
            </a:r>
          </a:p>
          <a:p>
            <a:pPr marL="0" indent="0">
              <a:buNone/>
            </a:pPr>
            <a:r>
              <a:rPr lang="en-US" dirty="0"/>
              <a:t>The statement import </a:t>
            </a:r>
            <a:r>
              <a:rPr lang="en-US" dirty="0" err="1"/>
              <a:t>spam.ham</a:t>
            </a:r>
            <a:r>
              <a:rPr lang="en-US" dirty="0"/>
              <a:t> results in this call:</a:t>
            </a:r>
          </a:p>
          <a:p>
            <a:pPr marL="0" indent="0">
              <a:buNone/>
            </a:pPr>
            <a:endParaRPr lang="en-US" dirty="0"/>
          </a:p>
          <a:p>
            <a:pPr marL="0" indent="0">
              <a:buNone/>
            </a:pPr>
            <a:r>
              <a:rPr lang="en-US" dirty="0"/>
              <a:t>spam = __import__('</a:t>
            </a:r>
            <a:r>
              <a:rPr lang="en-US" dirty="0" err="1"/>
              <a:t>spam.ham</a:t>
            </a:r>
            <a:r>
              <a:rPr lang="en-US" dirty="0"/>
              <a:t>', </a:t>
            </a:r>
            <a:r>
              <a:rPr lang="en-US" dirty="0" err="1"/>
              <a:t>globals</a:t>
            </a:r>
            <a:r>
              <a:rPr lang="en-US" dirty="0"/>
              <a:t>(), locals(), [], 0)</a:t>
            </a:r>
          </a:p>
          <a:p>
            <a:pPr marL="0" indent="0">
              <a:buNone/>
            </a:pPr>
            <a:r>
              <a:rPr lang="en-US" dirty="0"/>
              <a:t>Note how __import__() returns the </a:t>
            </a:r>
            <a:r>
              <a:rPr lang="en-US" dirty="0" err="1"/>
              <a:t>toplevel</a:t>
            </a:r>
            <a:r>
              <a:rPr lang="en-US" dirty="0"/>
              <a:t> module here because this is the object that is bound to a name by the import statement.</a:t>
            </a:r>
          </a:p>
          <a:p>
            <a:pPr marL="0" indent="0">
              <a:buNone/>
            </a:pPr>
            <a:endParaRPr lang="en-US" dirty="0"/>
          </a:p>
          <a:p>
            <a:pPr marL="0" indent="0">
              <a:buNone/>
            </a:pPr>
            <a:r>
              <a:rPr lang="en-US" dirty="0"/>
              <a:t>On the other hand, the statement from </a:t>
            </a:r>
            <a:r>
              <a:rPr lang="en-US" dirty="0" err="1"/>
              <a:t>spam.ham</a:t>
            </a:r>
            <a:r>
              <a:rPr lang="en-US" dirty="0"/>
              <a:t> import eggs, sausage as </a:t>
            </a:r>
            <a:r>
              <a:rPr lang="en-US" dirty="0" err="1"/>
              <a:t>saus</a:t>
            </a:r>
            <a:r>
              <a:rPr lang="en-US" dirty="0"/>
              <a:t> results in</a:t>
            </a:r>
          </a:p>
          <a:p>
            <a:pPr marL="0" indent="0">
              <a:buNone/>
            </a:pPr>
            <a:endParaRPr lang="en-US" dirty="0"/>
          </a:p>
          <a:p>
            <a:pPr marL="0" indent="0">
              <a:buNone/>
            </a:pPr>
            <a:r>
              <a:rPr lang="en-US" dirty="0"/>
              <a:t>_temp = __import__('</a:t>
            </a:r>
            <a:r>
              <a:rPr lang="en-US" dirty="0" err="1"/>
              <a:t>spam.ham</a:t>
            </a:r>
            <a:r>
              <a:rPr lang="en-US" dirty="0"/>
              <a:t>', </a:t>
            </a:r>
            <a:r>
              <a:rPr lang="en-US" dirty="0" err="1"/>
              <a:t>globals</a:t>
            </a:r>
            <a:r>
              <a:rPr lang="en-US" dirty="0"/>
              <a:t>(), locals(), ['eggs', 'sausage'], 0)</a:t>
            </a:r>
          </a:p>
          <a:p>
            <a:pPr marL="0" indent="0">
              <a:buNone/>
            </a:pPr>
            <a:r>
              <a:rPr lang="en-US" dirty="0"/>
              <a:t>eggs = _</a:t>
            </a:r>
            <a:r>
              <a:rPr lang="en-US" dirty="0" err="1"/>
              <a:t>temp.eggs</a:t>
            </a:r>
            <a:endParaRPr lang="en-US" dirty="0"/>
          </a:p>
          <a:p>
            <a:pPr marL="0" indent="0">
              <a:buNone/>
            </a:pPr>
            <a:r>
              <a:rPr lang="en-US" dirty="0" err="1"/>
              <a:t>saus</a:t>
            </a:r>
            <a:r>
              <a:rPr lang="en-US" dirty="0"/>
              <a:t> = _</a:t>
            </a:r>
            <a:r>
              <a:rPr lang="en-US" dirty="0" err="1"/>
              <a:t>temp.sausage</a:t>
            </a:r>
            <a:endParaRPr lang="en-US" dirty="0"/>
          </a:p>
          <a:p>
            <a:pPr marL="0" indent="0">
              <a:buNone/>
            </a:pPr>
            <a:r>
              <a:rPr lang="en-US" dirty="0"/>
              <a:t>Here, the </a:t>
            </a:r>
            <a:r>
              <a:rPr lang="en-US" dirty="0" err="1"/>
              <a:t>spam.ham</a:t>
            </a:r>
            <a:r>
              <a:rPr lang="en-US" dirty="0"/>
              <a:t> module is returned from __import__(). From this object, the names to import are retrieved and assigned to their respective names.</a:t>
            </a:r>
          </a:p>
          <a:p>
            <a:pPr marL="0" indent="0">
              <a:buNone/>
            </a:pPr>
            <a:endParaRPr lang="en-US" dirty="0"/>
          </a:p>
          <a:p>
            <a:pPr marL="0" indent="0">
              <a:buNone/>
            </a:pPr>
            <a:r>
              <a:rPr lang="en-US" dirty="0"/>
              <a:t>If you simply want to import a module (potentially within a package) by name, use </a:t>
            </a:r>
            <a:r>
              <a:rPr lang="en-US" dirty="0" err="1"/>
              <a:t>importlib.import_module</a:t>
            </a:r>
            <a:r>
              <a:rPr lang="en-US" dirty="0"/>
              <a:t>().</a:t>
            </a:r>
          </a:p>
          <a:p>
            <a:pPr marL="0" indent="0">
              <a:buNone/>
            </a:pPr>
            <a:endParaRPr lang="en-US" dirty="0"/>
          </a:p>
          <a:p>
            <a:pPr marL="0" indent="0">
              <a:buNone/>
            </a:pPr>
            <a:r>
              <a:rPr lang="en-US" dirty="0"/>
              <a:t>Changed in version 3.3: Negative values for level are no longer supported (which also changes the default value to 0).</a:t>
            </a:r>
          </a:p>
          <a:p>
            <a:pPr marL="0" indent="0">
              <a:buNone/>
            </a:pPr>
            <a:endParaRPr lang="en-US" dirty="0"/>
          </a:p>
          <a:p>
            <a:pPr marL="0" indent="0">
              <a:buNone/>
            </a:pPr>
            <a:r>
              <a:rPr lang="en-US" dirty="0"/>
              <a:t>Changed in version 3.9: When the command line options -E or -I are being used, the environment variable PYTHONCASEOK is now ignored.</a:t>
            </a:r>
          </a:p>
          <a:p>
            <a:pPr marL="0" indent="0">
              <a:buNone/>
            </a:pPr>
            <a:endParaRPr lang="en-IN" dirty="0"/>
          </a:p>
        </p:txBody>
      </p:sp>
    </p:spTree>
    <p:extLst>
      <p:ext uri="{BB962C8B-B14F-4D97-AF65-F5344CB8AC3E}">
        <p14:creationId xmlns:p14="http://schemas.microsoft.com/office/powerpoint/2010/main" val="186369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704850"/>
          </a:xfrm>
        </p:spPr>
        <p:txBody>
          <a:bodyPr>
            <a:normAutofit/>
          </a:bodyPr>
          <a:lstStyle/>
          <a:p>
            <a:pPr marL="0" indent="0">
              <a:buNone/>
            </a:pPr>
            <a:r>
              <a:rPr lang="en-US" sz="2800" dirty="0">
                <a:latin typeface="Times New Roman" pitchFamily="18" charset="0"/>
                <a:cs typeface="Times New Roman" pitchFamily="18" charset="0"/>
              </a:rPr>
              <a:t>class </a:t>
            </a:r>
            <a:r>
              <a:rPr lang="en-US" sz="2800" dirty="0" err="1">
                <a:latin typeface="Times New Roman" pitchFamily="18" charset="0"/>
                <a:cs typeface="Times New Roman" pitchFamily="18" charset="0"/>
              </a:rPr>
              <a:t>bytearray</a:t>
            </a:r>
            <a:r>
              <a:rPr lang="en-US" sz="2800" dirty="0">
                <a:latin typeface="Times New Roman" pitchFamily="18" charset="0"/>
                <a:cs typeface="Times New Roman" pitchFamily="18" charset="0"/>
              </a:rPr>
              <a:t>([source[, encoding[, errors]]])</a:t>
            </a:r>
          </a:p>
        </p:txBody>
      </p:sp>
      <p:sp>
        <p:nvSpPr>
          <p:cNvPr id="3" name="Content Placeholder 2"/>
          <p:cNvSpPr>
            <a:spLocks noGrp="1"/>
          </p:cNvSpPr>
          <p:nvPr>
            <p:ph idx="1"/>
          </p:nvPr>
        </p:nvSpPr>
        <p:spPr>
          <a:xfrm>
            <a:off x="457200" y="742950"/>
            <a:ext cx="8229600" cy="4362450"/>
          </a:xfrm>
        </p:spPr>
        <p:txBody>
          <a:bodyPr>
            <a:noAutofit/>
          </a:bodyPr>
          <a:lstStyle/>
          <a:p>
            <a:pPr marL="0" indent="0">
              <a:buNone/>
            </a:pPr>
            <a:r>
              <a:rPr lang="en-US" sz="1800" dirty="0">
                <a:latin typeface="Times New Roman" pitchFamily="18" charset="0"/>
                <a:cs typeface="Times New Roman" pitchFamily="18" charset="0"/>
              </a:rPr>
              <a:t>Return a new array of bytes. The </a:t>
            </a:r>
            <a:r>
              <a:rPr lang="en-US" sz="1800" dirty="0" err="1">
                <a:latin typeface="Times New Roman" pitchFamily="18" charset="0"/>
                <a:cs typeface="Times New Roman" pitchFamily="18" charset="0"/>
              </a:rPr>
              <a:t>bytearray</a:t>
            </a:r>
            <a:r>
              <a:rPr lang="en-US" sz="1800" dirty="0">
                <a:latin typeface="Times New Roman" pitchFamily="18" charset="0"/>
                <a:cs typeface="Times New Roman" pitchFamily="18" charset="0"/>
              </a:rPr>
              <a:t> class is a mutable sequence of integers in the range 0 &lt;= x &lt; 256. It has most of the usual methods of mutable sequences, described in Mutable Sequence Types, as well as most methods that the bytes type has, see Bytes and </a:t>
            </a:r>
            <a:r>
              <a:rPr lang="en-US" sz="1800" dirty="0" err="1">
                <a:latin typeface="Times New Roman" pitchFamily="18" charset="0"/>
                <a:cs typeface="Times New Roman" pitchFamily="18" charset="0"/>
              </a:rPr>
              <a:t>Bytearray</a:t>
            </a:r>
            <a:r>
              <a:rPr lang="en-US" sz="1800" dirty="0">
                <a:latin typeface="Times New Roman" pitchFamily="18" charset="0"/>
                <a:cs typeface="Times New Roman" pitchFamily="18" charset="0"/>
              </a:rPr>
              <a:t> Operations.</a:t>
            </a:r>
          </a:p>
          <a:p>
            <a:pPr marL="0" indent="0">
              <a:buNone/>
            </a:pPr>
            <a:r>
              <a:rPr lang="en-US" sz="1800" dirty="0">
                <a:latin typeface="Times New Roman" pitchFamily="18" charset="0"/>
                <a:cs typeface="Times New Roman" pitchFamily="18" charset="0"/>
              </a:rPr>
              <a:t>The optional source parameter can be used to initialize the array in a few different ways:</a:t>
            </a:r>
          </a:p>
          <a:p>
            <a:pPr marL="0" indent="0">
              <a:buNone/>
            </a:pPr>
            <a:r>
              <a:rPr lang="en-US" sz="1800" dirty="0">
                <a:latin typeface="Times New Roman" pitchFamily="18" charset="0"/>
                <a:cs typeface="Times New Roman" pitchFamily="18" charset="0"/>
              </a:rPr>
              <a:t>If it is a string, you must also give the encoding (and optionally, errors) parameters; </a:t>
            </a:r>
            <a:r>
              <a:rPr lang="en-US" sz="1800" dirty="0" err="1">
                <a:latin typeface="Times New Roman" pitchFamily="18" charset="0"/>
                <a:cs typeface="Times New Roman" pitchFamily="18" charset="0"/>
              </a:rPr>
              <a:t>bytearray</a:t>
            </a:r>
            <a:r>
              <a:rPr lang="en-US" sz="1800" dirty="0">
                <a:latin typeface="Times New Roman" pitchFamily="18" charset="0"/>
                <a:cs typeface="Times New Roman" pitchFamily="18" charset="0"/>
              </a:rPr>
              <a:t>() then converts the string to bytes using </a:t>
            </a:r>
            <a:r>
              <a:rPr lang="en-US" sz="1800" dirty="0" err="1">
                <a:latin typeface="Times New Roman" pitchFamily="18" charset="0"/>
                <a:cs typeface="Times New Roman" pitchFamily="18" charset="0"/>
              </a:rPr>
              <a:t>str.encode</a:t>
            </a:r>
            <a:r>
              <a:rPr lang="en-US" sz="1800" dirty="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If it is an integer, the array will have that size and will be initialized with null bytes.</a:t>
            </a:r>
          </a:p>
          <a:p>
            <a:pPr marL="0" indent="0">
              <a:buNone/>
            </a:pPr>
            <a:r>
              <a:rPr lang="en-US" sz="1800" dirty="0">
                <a:latin typeface="Times New Roman" pitchFamily="18" charset="0"/>
                <a:cs typeface="Times New Roman" pitchFamily="18" charset="0"/>
              </a:rPr>
              <a:t>If it is an object conforming to the buffer interface, a read-only buffer of the object will be used to initialize the bytes array.</a:t>
            </a:r>
          </a:p>
          <a:p>
            <a:pPr marL="0" indent="0">
              <a:buNone/>
            </a:pPr>
            <a:r>
              <a:rPr lang="en-US" sz="1800" dirty="0">
                <a:latin typeface="Times New Roman" pitchFamily="18" charset="0"/>
                <a:cs typeface="Times New Roman" pitchFamily="18" charset="0"/>
              </a:rPr>
              <a:t>If it is an </a:t>
            </a:r>
            <a:r>
              <a:rPr lang="en-US" sz="1800" dirty="0" err="1">
                <a:latin typeface="Times New Roman" pitchFamily="18" charset="0"/>
                <a:cs typeface="Times New Roman" pitchFamily="18" charset="0"/>
              </a:rPr>
              <a:t>iterable</a:t>
            </a:r>
            <a:r>
              <a:rPr lang="en-US" sz="1800" dirty="0">
                <a:latin typeface="Times New Roman" pitchFamily="18" charset="0"/>
                <a:cs typeface="Times New Roman" pitchFamily="18" charset="0"/>
              </a:rPr>
              <a:t>, it must be an </a:t>
            </a:r>
            <a:r>
              <a:rPr lang="en-US" sz="1800" dirty="0" err="1">
                <a:latin typeface="Times New Roman" pitchFamily="18" charset="0"/>
                <a:cs typeface="Times New Roman" pitchFamily="18" charset="0"/>
              </a:rPr>
              <a:t>iterable</a:t>
            </a:r>
            <a:r>
              <a:rPr lang="en-US" sz="1800" dirty="0">
                <a:latin typeface="Times New Roman" pitchFamily="18" charset="0"/>
                <a:cs typeface="Times New Roman" pitchFamily="18" charset="0"/>
              </a:rPr>
              <a:t> of integers in the range 0 &lt;= x &lt; 256, which are used as the initial contents of the array.</a:t>
            </a:r>
          </a:p>
          <a:p>
            <a:pPr marL="0" indent="0">
              <a:buNone/>
            </a:pPr>
            <a:r>
              <a:rPr lang="en-US" sz="1800" dirty="0">
                <a:latin typeface="Times New Roman" pitchFamily="18" charset="0"/>
                <a:cs typeface="Times New Roman" pitchFamily="18" charset="0"/>
              </a:rPr>
              <a:t>Without an argument, an array of size 0 is created.</a:t>
            </a:r>
          </a:p>
        </p:txBody>
      </p:sp>
    </p:spTree>
    <p:extLst>
      <p:ext uri="{BB962C8B-B14F-4D97-AF65-F5344CB8AC3E}">
        <p14:creationId xmlns:p14="http://schemas.microsoft.com/office/powerpoint/2010/main" val="227419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2392</TotalTime>
  <Words>14010</Words>
  <Application>Microsoft Office PowerPoint</Application>
  <PresentationFormat>On-screen Show (16:9)</PresentationFormat>
  <Paragraphs>851</Paragraphs>
  <Slides>82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82</vt:i4>
      </vt:variant>
    </vt:vector>
  </HeadingPairs>
  <TitlesOfParts>
    <vt:vector size="86" baseType="lpstr">
      <vt:lpstr>Arial</vt:lpstr>
      <vt:lpstr>Calibri</vt:lpstr>
      <vt:lpstr>Times New Roman</vt:lpstr>
      <vt:lpstr>Office Theme</vt:lpstr>
      <vt:lpstr>abs(n)</vt:lpstr>
      <vt:lpstr>all(iterable)</vt:lpstr>
      <vt:lpstr>aiter(async_iterable)</vt:lpstr>
      <vt:lpstr>any(iterable)</vt:lpstr>
      <vt:lpstr>ascii(object)</vt:lpstr>
      <vt:lpstr>bin(x)</vt:lpstr>
      <vt:lpstr>class bool([x])</vt:lpstr>
      <vt:lpstr>breakpoint(*args, **kws)</vt:lpstr>
      <vt:lpstr>class bytearray([source[, encoding[, errors]]])</vt:lpstr>
      <vt:lpstr>class bytes([source[, encoding[, errors]]])</vt:lpstr>
      <vt:lpstr>callable(object)</vt:lpstr>
      <vt:lpstr>chr(i)</vt:lpstr>
      <vt:lpstr>@classmethod()</vt:lpstr>
      <vt:lpstr>compile(source, filename, mode, flags=0, dont_inherit=False, optimize=- 1)</vt:lpstr>
      <vt:lpstr>compile(source, filename, mode, flags=0, dont_inherit=False, optimize=- 1)</vt:lpstr>
      <vt:lpstr>class complex([real[, imag]])</vt:lpstr>
      <vt:lpstr>dir([object])</vt:lpstr>
      <vt:lpstr>dir([object])</vt:lpstr>
      <vt:lpstr>divmod(a, b)</vt:lpstr>
      <vt:lpstr>enumerate(iterable, start=0)</vt:lpstr>
      <vt:lpstr>eval(expression[, globals[, locals]])</vt:lpstr>
      <vt:lpstr>eval(expression[, globals[, locals]])</vt:lpstr>
      <vt:lpstr>exec(object[, globals[, locals]])</vt:lpstr>
      <vt:lpstr>filter(function, iterable)</vt:lpstr>
      <vt:lpstr>class float([x])</vt:lpstr>
      <vt:lpstr>class float([x])</vt:lpstr>
      <vt:lpstr>format(value[, format_spec])</vt:lpstr>
      <vt:lpstr>class frozenset([iterable])</vt:lpstr>
      <vt:lpstr>getattr(object, name[, default])</vt:lpstr>
      <vt:lpstr>globals()</vt:lpstr>
      <vt:lpstr>hasattr(object, name)</vt:lpstr>
      <vt:lpstr>hash(object)</vt:lpstr>
      <vt:lpstr>help([object])</vt:lpstr>
      <vt:lpstr>hex(x)</vt:lpstr>
      <vt:lpstr>id(object)</vt:lpstr>
      <vt:lpstr>input([prompt])</vt:lpstr>
      <vt:lpstr>class int([x])</vt:lpstr>
      <vt:lpstr>isinstance(object, classinfo)</vt:lpstr>
      <vt:lpstr>issubclass(class, classinfo)</vt:lpstr>
      <vt:lpstr>iter(object[, sentinel])</vt:lpstr>
      <vt:lpstr>len(s)</vt:lpstr>
      <vt:lpstr>class list([iterable])</vt:lpstr>
      <vt:lpstr>locals()</vt:lpstr>
      <vt:lpstr>map(function, iterable, ...)</vt:lpstr>
      <vt:lpstr>max(iterable, *[, key, default])</vt:lpstr>
      <vt:lpstr>class memoryview(object)</vt:lpstr>
      <vt:lpstr>min(iterable, *[, key, default])</vt:lpstr>
      <vt:lpstr>next(iterator[, default])</vt:lpstr>
      <vt:lpstr>class object</vt:lpstr>
      <vt:lpstr>oct(x)</vt:lpstr>
      <vt:lpstr>ord(c)</vt:lpstr>
      <vt:lpstr>pow(base, exp[, mod])</vt:lpstr>
      <vt:lpstr>print(*objects, sep=' ', end='\n', file=sys.stdout, flush=False)</vt:lpstr>
      <vt:lpstr>class property(fget=None, fset=None, fdel=None, doc=None)</vt:lpstr>
      <vt:lpstr>class property(fget=None, fset=None, fdel=None, doc=None)</vt:lpstr>
      <vt:lpstr>class property(fget=None, fset=None, fdel=None, doc=None)</vt:lpstr>
      <vt:lpstr>class range(stop)</vt:lpstr>
      <vt:lpstr>repr(object)</vt:lpstr>
      <vt:lpstr>reversed(seq)</vt:lpstr>
      <vt:lpstr>round(number[, ndigits])</vt:lpstr>
      <vt:lpstr>class set([iterable])</vt:lpstr>
      <vt:lpstr>setattr(object, name, value)</vt:lpstr>
      <vt:lpstr>class slice(stop)</vt:lpstr>
      <vt:lpstr>sorted(iterable, *, key=None, reverse=False)</vt:lpstr>
      <vt:lpstr>@staticmethod</vt:lpstr>
      <vt:lpstr>class str(object='')</vt:lpstr>
      <vt:lpstr>sum(iterable, /, start=0)</vt:lpstr>
      <vt:lpstr>class super([type[, object-or-type]])</vt:lpstr>
      <vt:lpstr>class super([type[, object-or-type]])</vt:lpstr>
      <vt:lpstr>class tuple([iterable])</vt:lpstr>
      <vt:lpstr>class type(object)</vt:lpstr>
      <vt:lpstr>vars([object])</vt:lpstr>
      <vt:lpstr>zip(*iterables, strict=False)</vt:lpstr>
      <vt:lpstr>zip(*iterables, strict=False)</vt:lpstr>
      <vt:lpstr>open(file, mode='r', buffering=- 1, encoding=None, errors=None, newline=None, closefd=True, opener=None)</vt:lpstr>
      <vt:lpstr>open(file, mode='r', buffering=- 1, encoding=None, errors=None, newline=None, closefd=True, opener=None)</vt:lpstr>
      <vt:lpstr>open(file, mode='r', buffering=- 1, encoding=None, errors=None, newline=None, closefd=True, opener=None)</vt:lpstr>
      <vt:lpstr>open(file, mode='r', buffering=- 1, encoding=None, errors=None, newline=None, closefd=True, opener=None)</vt:lpstr>
      <vt:lpstr>open(file, mode='r', buffering=- 1, encoding=None, errors=None, newline=None, closefd=True, opener=None)</vt:lpstr>
      <vt:lpstr>open(file, mode='r', buffering=- 1, encoding=None, errors=None, newline=None, closefd=True, opener=None)</vt:lpstr>
      <vt:lpstr>__import__(name, globals=None, locals=None, fromlist=(), level=0)</vt:lpstr>
      <vt:lpstr>__import__(name, globals=None, locals=None, fromlist=(), level=0)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MySQLi</dc:title>
  <dc:creator>RK</dc:creator>
  <cp:lastModifiedBy>NAVEEN</cp:lastModifiedBy>
  <cp:revision>201</cp:revision>
  <dcterms:created xsi:type="dcterms:W3CDTF">2006-08-16T00:00:00Z</dcterms:created>
  <dcterms:modified xsi:type="dcterms:W3CDTF">2021-12-20T12:46:30Z</dcterms:modified>
</cp:coreProperties>
</file>