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5" r:id="rId3"/>
    <p:sldId id="374" r:id="rId4"/>
    <p:sldId id="375" r:id="rId5"/>
    <p:sldId id="285" r:id="rId6"/>
    <p:sldId id="376" r:id="rId7"/>
    <p:sldId id="377" r:id="rId8"/>
    <p:sldId id="378" r:id="rId9"/>
    <p:sldId id="379" r:id="rId10"/>
    <p:sldId id="395" r:id="rId11"/>
    <p:sldId id="396" r:id="rId12"/>
    <p:sldId id="3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B513-434C-4054-AC1D-833B34EFB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27F64-2341-4B8F-B882-346350C73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E36FA-1127-44E5-B7DD-6CA4D51ACBF6}"/>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89E3EEBC-C966-4E1B-93CC-B145D9BD8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C10CB-49A8-4FA3-A754-96A28D5D523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49936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0C2-8493-4A3B-B95B-D3DE8F685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F40C1-B69B-465A-B581-B7435506F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30D4-4E02-4C00-A6CE-2EC140E95C6E}"/>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63B90F8F-EE23-4D40-99F0-CAB187CC1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EDE96-F736-4B4E-BEDA-E5FEB362DC94}"/>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37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C395A-A9B5-4B7C-848B-1B634A54E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19F18-ED7E-4BDA-85AB-18E29FFF3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B1DCF-E4C5-4D48-A53E-7A18AE5DA554}"/>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B7325C84-0C02-4596-92BC-A3A05E973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75EA4-6F57-4159-980F-64B6EF72DFD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826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7C24-0067-45DE-865D-C63194DEB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2A4F7-C595-47B4-9B54-0C7743FC6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6246-C263-4B5A-BB8A-FE456570C497}"/>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6C11FB35-EAF9-459E-AD07-922D27A74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51304-5BEA-48A3-A0C3-6D08AD20721A}"/>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77057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1D97-8EF1-479F-A5AF-28A7596CB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F1E56-8D25-469C-8679-22662EF37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DCC85-7BA1-4F22-A39B-A5443F4BA0E1}"/>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9118630A-012B-480C-9997-8C3F8A30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9BFE8-18C7-455A-8740-2BA49EE59B58}"/>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7345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33F3-C7C7-46EF-9694-71C2F7EEE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AB861-1CAA-47F4-85F2-58047AFEA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9EE56-E99E-475F-AB88-CF5BDC0FF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D4B2E-F1E9-4587-9CA3-DB1D7B1CBB0D}"/>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D62AA812-793F-4DF5-A627-775BB4764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EEC93-98C1-4CD2-89FF-6B5CE366E256}"/>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792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BFD-0E40-4A69-9F87-0EC2F9EDA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C9EE6-E3CA-490E-A465-7683B02A0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67A2D-1F5C-4827-A883-DD64C96F1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A18134-B232-4B01-B72F-2257EDA78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9ED9F-912E-41EA-9BAE-A8AAC4A6F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DCE619-A52F-4F26-B986-82257486FD1A}"/>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8" name="Footer Placeholder 7">
            <a:extLst>
              <a:ext uri="{FF2B5EF4-FFF2-40B4-BE49-F238E27FC236}">
                <a16:creationId xmlns:a16="http://schemas.microsoft.com/office/drawing/2014/main" id="{CBFDB1D4-56E9-4978-9904-72FFD3C2DE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1F95F8-FEE8-44D0-B6DA-268A15574BB2}"/>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2364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27C6-F9CA-44CC-92B1-A0DFD16A28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F82CC-7A75-4911-B470-2CFDA2593298}"/>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4" name="Footer Placeholder 3">
            <a:extLst>
              <a:ext uri="{FF2B5EF4-FFF2-40B4-BE49-F238E27FC236}">
                <a16:creationId xmlns:a16="http://schemas.microsoft.com/office/drawing/2014/main" id="{13BF7696-C2A3-4F2D-A78B-F6FD8DB24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9D853-59A7-4787-A4ED-77C261C2E95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322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86EEC-6AA8-4D83-89BD-4624406E57AF}"/>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3" name="Footer Placeholder 2">
            <a:extLst>
              <a:ext uri="{FF2B5EF4-FFF2-40B4-BE49-F238E27FC236}">
                <a16:creationId xmlns:a16="http://schemas.microsoft.com/office/drawing/2014/main" id="{B7B89EF4-2B23-4B20-B69F-A578D9D97C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0F8456-BE7C-4A62-BF48-2DE008017FAB}"/>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01742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FEA-F6FF-48D5-83EF-20F5C26E9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909B34-FD11-475D-A20B-A87B2EB00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0E645B-1DB5-4C74-AB7A-B7B3A1A56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E08DA-4143-4549-BFBD-B072B5715566}"/>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FA6C03E8-91D9-4AE1-A67C-828083B7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A6DCC-12D7-4124-BE40-67D4A651DB47}"/>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60978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EB8B-DD9A-4320-81C0-27B9AE040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6251BA-46F6-49DF-9D2A-36DDDF29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9C9B1-7513-4D1B-9A73-B85EFCEE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2A281-8EE8-4655-9617-DBFDA5A5670A}"/>
              </a:ext>
            </a:extLst>
          </p:cNvPr>
          <p:cNvSpPr>
            <a:spLocks noGrp="1"/>
          </p:cNvSpPr>
          <p:nvPr>
            <p:ph type="dt" sz="half" idx="10"/>
          </p:nvPr>
        </p:nvSpPr>
        <p:spPr/>
        <p:txBody>
          <a:bodyPr/>
          <a:lstStyle/>
          <a:p>
            <a:fld id="{FAB96648-3844-4145-9ABD-2D16BF2482E0}" type="datetimeFigureOut">
              <a:rPr lang="en-IN" smtClean="0"/>
              <a:t>18-12-2021</a:t>
            </a:fld>
            <a:endParaRPr lang="en-IN"/>
          </a:p>
        </p:txBody>
      </p:sp>
      <p:sp>
        <p:nvSpPr>
          <p:cNvPr id="6" name="Footer Placeholder 5">
            <a:extLst>
              <a:ext uri="{FF2B5EF4-FFF2-40B4-BE49-F238E27FC236}">
                <a16:creationId xmlns:a16="http://schemas.microsoft.com/office/drawing/2014/main" id="{025AAF32-C869-4C6D-B627-C0F330A70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5085C-53B7-46C6-846E-5CCAB7B17579}"/>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25264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348B1-A621-4F64-BE38-1763C3F2E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9EA87-A5C1-4A35-B63A-740BF341D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7F583-DA17-4DCD-B20D-836774353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6648-3844-4145-9ABD-2D16BF2482E0}" type="datetimeFigureOut">
              <a:rPr lang="en-IN" smtClean="0"/>
              <a:t>18-12-2021</a:t>
            </a:fld>
            <a:endParaRPr lang="en-IN"/>
          </a:p>
        </p:txBody>
      </p:sp>
      <p:sp>
        <p:nvSpPr>
          <p:cNvPr id="5" name="Footer Placeholder 4">
            <a:extLst>
              <a:ext uri="{FF2B5EF4-FFF2-40B4-BE49-F238E27FC236}">
                <a16:creationId xmlns:a16="http://schemas.microsoft.com/office/drawing/2014/main" id="{4D815DD3-0586-48A0-8AFB-BC16A0F31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7DDC06-8960-4C1C-8758-EF23CF41A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EF6BA-0201-4970-A584-C0594118AA45}" type="slidenum">
              <a:rPr lang="en-IN" smtClean="0"/>
              <a:t>‹#›</a:t>
            </a:fld>
            <a:endParaRPr lang="en-IN"/>
          </a:p>
        </p:txBody>
      </p:sp>
    </p:spTree>
    <p:extLst>
      <p:ext uri="{BB962C8B-B14F-4D97-AF65-F5344CB8AC3E}">
        <p14:creationId xmlns:p14="http://schemas.microsoft.com/office/powerpoint/2010/main" val="38500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ython-globals-fun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is-python-call-by-reference-or-call-by-value/" TargetMode="External"/><Relationship Id="rId2" Type="http://schemas.openxmlformats.org/officeDocument/2006/relationships/hyperlink" Target="https://www.geeksforgeeks.org/pass-by-reference-vs-value-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C0E3-A706-4363-A8A8-957A5FDE29E4}"/>
              </a:ext>
            </a:extLst>
          </p:cNvPr>
          <p:cNvSpPr>
            <a:spLocks noGrp="1"/>
          </p:cNvSpPr>
          <p:nvPr>
            <p:ph type="ctrTitle"/>
          </p:nvPr>
        </p:nvSpPr>
        <p:spPr>
          <a:xfrm>
            <a:off x="0" y="1"/>
            <a:ext cx="12191999" cy="754602"/>
          </a:xfrm>
        </p:spPr>
        <p:txBody>
          <a:bodyPr>
            <a:normAutofit/>
          </a:bodyPr>
          <a:lstStyle/>
          <a:p>
            <a:pPr algn="l"/>
            <a:endParaRPr lang="en-IN" sz="2000" dirty="0"/>
          </a:p>
        </p:txBody>
      </p:sp>
      <p:sp>
        <p:nvSpPr>
          <p:cNvPr id="3" name="Subtitle 2">
            <a:extLst>
              <a:ext uri="{FF2B5EF4-FFF2-40B4-BE49-F238E27FC236}">
                <a16:creationId xmlns:a16="http://schemas.microsoft.com/office/drawing/2014/main" id="{0438F896-4B9A-4491-97AC-AB28F477DE23}"/>
              </a:ext>
            </a:extLst>
          </p:cNvPr>
          <p:cNvSpPr>
            <a:spLocks noGrp="1"/>
          </p:cNvSpPr>
          <p:nvPr>
            <p:ph type="subTitle" idx="1"/>
          </p:nvPr>
        </p:nvSpPr>
        <p:spPr>
          <a:xfrm>
            <a:off x="1" y="825623"/>
            <a:ext cx="12191998" cy="6032376"/>
          </a:xfrm>
        </p:spPr>
        <p:txBody>
          <a:bodyPr>
            <a:normAutofit/>
          </a:bodyPr>
          <a:lstStyle/>
          <a:p>
            <a:pPr algn="l"/>
            <a:endParaRPr lang="en-IN" sz="1600" dirty="0"/>
          </a:p>
        </p:txBody>
      </p:sp>
    </p:spTree>
    <p:extLst>
      <p:ext uri="{BB962C8B-B14F-4D97-AF65-F5344CB8AC3E}">
        <p14:creationId xmlns:p14="http://schemas.microsoft.com/office/powerpoint/2010/main" val="326241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 y="2"/>
            <a:ext cx="12191999" cy="486560"/>
          </a:xfrm>
        </p:spPr>
        <p:txBody>
          <a:bodyPr>
            <a:normAutofit/>
          </a:bodyPr>
          <a:lstStyle/>
          <a:p>
            <a:r>
              <a:rPr lang="en-US" sz="2000" b="1" dirty="0"/>
              <a:t>What is Filter Function in </a:t>
            </a:r>
            <a:r>
              <a:rPr lang="en-US" sz="2000" b="1" dirty="0">
                <a:latin typeface="Times New Roman" pitchFamily="18" charset="0"/>
                <a:cs typeface="Times New Roman" pitchFamily="18" charset="0"/>
              </a:rPr>
              <a:t>Python?</a:t>
            </a:r>
            <a:endParaRPr lang="en-IN" sz="2000" b="1"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570451"/>
            <a:ext cx="12192000" cy="6287548"/>
          </a:xfrm>
        </p:spPr>
        <p:txBody>
          <a:bodyPr>
            <a:normAutofit/>
          </a:bodyPr>
          <a:lstStyle/>
          <a:p>
            <a:pPr marL="0" indent="0" algn="l">
              <a:buNone/>
            </a:pPr>
            <a:r>
              <a:rPr lang="en-US" sz="1600" dirty="0">
                <a:highlight>
                  <a:srgbClr val="FFFF00"/>
                </a:highlight>
                <a:latin typeface="Times New Roman" pitchFamily="18" charset="0"/>
                <a:cs typeface="Times New Roman" pitchFamily="18" charset="0"/>
              </a:rPr>
              <a:t>filter ( ) Function – The filter function is used to filter out the elements of an </a:t>
            </a:r>
            <a:r>
              <a:rPr lang="en-US" sz="1600" dirty="0" err="1">
                <a:highlight>
                  <a:srgbClr val="FFFF00"/>
                </a:highlight>
                <a:latin typeface="Times New Roman" pitchFamily="18" charset="0"/>
                <a:cs typeface="Times New Roman" pitchFamily="18" charset="0"/>
              </a:rPr>
              <a:t>iterable</a:t>
            </a:r>
            <a:r>
              <a:rPr lang="en-US" sz="1600" dirty="0">
                <a:highlight>
                  <a:srgbClr val="FFFF00"/>
                </a:highlight>
                <a:latin typeface="Times New Roman" pitchFamily="18" charset="0"/>
                <a:cs typeface="Times New Roman" pitchFamily="18" charset="0"/>
              </a:rPr>
              <a:t> (sequence) depending on a function that tests each element in the sequence to be true or not. </a:t>
            </a:r>
          </a:p>
          <a:p>
            <a:pPr marL="0" indent="0" algn="l">
              <a:buNone/>
            </a:pPr>
            <a:r>
              <a:rPr lang="en-US" sz="1600" dirty="0">
                <a:highlight>
                  <a:srgbClr val="FFFF00"/>
                </a:highlight>
                <a:latin typeface="Times New Roman" pitchFamily="18" charset="0"/>
                <a:cs typeface="Times New Roman" pitchFamily="18" charset="0"/>
              </a:rPr>
              <a:t>It returns those elements of sequence, for which function is true. </a:t>
            </a:r>
          </a:p>
          <a:p>
            <a:pPr marL="0" indent="0" algn="l">
              <a:buNone/>
            </a:pPr>
            <a:r>
              <a:rPr lang="en-US" sz="1600" dirty="0">
                <a:latin typeface="Times New Roman" pitchFamily="18" charset="0"/>
                <a:cs typeface="Times New Roman" pitchFamily="18" charset="0"/>
              </a:rPr>
              <a:t>Syntax:- </a:t>
            </a:r>
          </a:p>
          <a:p>
            <a:pPr marL="0" indent="0" algn="l">
              <a:buNone/>
            </a:pPr>
            <a:r>
              <a:rPr lang="en-US" sz="1600" dirty="0">
                <a:highlight>
                  <a:srgbClr val="00FF00"/>
                </a:highlight>
                <a:latin typeface="Times New Roman" pitchFamily="18" charset="0"/>
                <a:cs typeface="Times New Roman" pitchFamily="18" charset="0"/>
              </a:rPr>
              <a:t>filter(</a:t>
            </a:r>
            <a:r>
              <a:rPr lang="en-US" sz="1600" dirty="0" err="1">
                <a:highlight>
                  <a:srgbClr val="00FF00"/>
                </a:highlight>
                <a:latin typeface="Times New Roman" pitchFamily="18" charset="0"/>
                <a:cs typeface="Times New Roman" pitchFamily="18" charset="0"/>
              </a:rPr>
              <a:t>function_name</a:t>
            </a:r>
            <a:r>
              <a:rPr lang="en-US" sz="1600" dirty="0">
                <a:highlight>
                  <a:srgbClr val="00FF00"/>
                </a:highlight>
                <a:latin typeface="Times New Roman" pitchFamily="18" charset="0"/>
                <a:cs typeface="Times New Roman" pitchFamily="18" charset="0"/>
              </a:rPr>
              <a:t>, </a:t>
            </a:r>
            <a:r>
              <a:rPr lang="en-US" sz="1600" dirty="0" err="1">
                <a:highlight>
                  <a:srgbClr val="00FF00"/>
                </a:highlight>
                <a:latin typeface="Times New Roman" pitchFamily="18" charset="0"/>
                <a:cs typeface="Times New Roman" pitchFamily="18" charset="0"/>
              </a:rPr>
              <a:t>iterable</a:t>
            </a:r>
            <a:r>
              <a:rPr lang="en-US" sz="1600" dirty="0">
                <a:highlight>
                  <a:srgbClr val="00FF00"/>
                </a:highlight>
                <a:latin typeface="Times New Roman" pitchFamily="18" charset="0"/>
                <a:cs typeface="Times New Roman" pitchFamily="18" charset="0"/>
              </a:rPr>
              <a:t>)</a:t>
            </a:r>
          </a:p>
          <a:p>
            <a:pPr marL="0" indent="0" algn="l">
              <a:buNone/>
            </a:pPr>
            <a:r>
              <a:rPr lang="en-US" sz="1600" dirty="0" err="1">
                <a:latin typeface="Times New Roman" pitchFamily="18" charset="0"/>
                <a:cs typeface="Times New Roman" pitchFamily="18" charset="0"/>
              </a:rPr>
              <a:t>Function_name</a:t>
            </a:r>
            <a:r>
              <a:rPr lang="en-US" sz="1600" dirty="0">
                <a:latin typeface="Times New Roman" pitchFamily="18" charset="0"/>
                <a:cs typeface="Times New Roman" pitchFamily="18" charset="0"/>
              </a:rPr>
              <a:t> – It’s name of a function which tests each element in the sequence return True or False. If function is None, returns the elements that are true.</a:t>
            </a:r>
          </a:p>
          <a:p>
            <a:pPr marL="0" indent="0" algn="l">
              <a:buNone/>
            </a:pPr>
            <a:r>
              <a:rPr lang="en-US" sz="1600" dirty="0" err="1">
                <a:latin typeface="Times New Roman" pitchFamily="18" charset="0"/>
                <a:cs typeface="Times New Roman" pitchFamily="18" charset="0"/>
              </a:rPr>
              <a:t>iterable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Iterable</a:t>
            </a:r>
            <a:r>
              <a:rPr lang="en-US" sz="1600" dirty="0">
                <a:latin typeface="Times New Roman" pitchFamily="18" charset="0"/>
                <a:cs typeface="Times New Roman" pitchFamily="18" charset="0"/>
              </a:rPr>
              <a:t> may be either a sequence, list, string, tuple, a container which supports iteration, or an iterator.</a:t>
            </a:r>
          </a:p>
          <a:p>
            <a:endParaRPr lang="en-IN" sz="1600" b="1" dirty="0"/>
          </a:p>
        </p:txBody>
      </p:sp>
    </p:spTree>
    <p:extLst>
      <p:ext uri="{BB962C8B-B14F-4D97-AF65-F5344CB8AC3E}">
        <p14:creationId xmlns:p14="http://schemas.microsoft.com/office/powerpoint/2010/main" val="34325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 y="2"/>
            <a:ext cx="12191999" cy="486560"/>
          </a:xfrm>
        </p:spPr>
        <p:txBody>
          <a:bodyPr>
            <a:normAutofit/>
          </a:bodyPr>
          <a:lstStyle/>
          <a:p>
            <a:r>
              <a:rPr lang="en-US" sz="2000" b="1" dirty="0"/>
              <a:t>What is Map Function in </a:t>
            </a:r>
            <a:r>
              <a:rPr lang="en-US" sz="2000" b="1" dirty="0">
                <a:latin typeface="Times New Roman" pitchFamily="18" charset="0"/>
                <a:cs typeface="Times New Roman" pitchFamily="18" charset="0"/>
              </a:rPr>
              <a:t>Python?</a:t>
            </a:r>
            <a:endParaRPr lang="en-IN" sz="2000" b="1"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570451"/>
            <a:ext cx="12192000" cy="6287548"/>
          </a:xfrm>
        </p:spPr>
        <p:txBody>
          <a:bodyPr>
            <a:normAutofit/>
          </a:bodyPr>
          <a:lstStyle/>
          <a:p>
            <a:pPr marL="0" indent="0" algn="l">
              <a:buNone/>
            </a:pPr>
            <a:r>
              <a:rPr lang="en-US" sz="1600" dirty="0">
                <a:highlight>
                  <a:srgbClr val="FFFF00"/>
                </a:highlight>
                <a:latin typeface="Times New Roman" pitchFamily="18" charset="0"/>
                <a:cs typeface="Times New Roman" pitchFamily="18" charset="0"/>
              </a:rPr>
              <a:t>map ( ) Function – This function executes a specified function on each element of the </a:t>
            </a:r>
            <a:r>
              <a:rPr lang="en-US" sz="1600" dirty="0" err="1">
                <a:highlight>
                  <a:srgbClr val="FFFF00"/>
                </a:highlight>
                <a:latin typeface="Times New Roman" pitchFamily="18" charset="0"/>
                <a:cs typeface="Times New Roman" pitchFamily="18" charset="0"/>
              </a:rPr>
              <a:t>iterable</a:t>
            </a:r>
            <a:r>
              <a:rPr lang="en-US" sz="1600" dirty="0">
                <a:highlight>
                  <a:srgbClr val="FFFF00"/>
                </a:highlight>
                <a:latin typeface="Times New Roman" pitchFamily="18" charset="0"/>
                <a:cs typeface="Times New Roman" pitchFamily="18" charset="0"/>
              </a:rPr>
              <a:t> (sequence) and perhaps changes the elements.</a:t>
            </a:r>
          </a:p>
          <a:p>
            <a:pPr marL="0" indent="0" algn="l">
              <a:buNone/>
            </a:pPr>
            <a:r>
              <a:rPr lang="en-US" sz="1600" dirty="0">
                <a:latin typeface="Times New Roman" pitchFamily="18" charset="0"/>
                <a:cs typeface="Times New Roman" pitchFamily="18" charset="0"/>
              </a:rPr>
              <a:t>Syntax:-</a:t>
            </a:r>
          </a:p>
          <a:p>
            <a:pPr marL="0" indent="0" algn="l">
              <a:buNone/>
            </a:pPr>
            <a:r>
              <a:rPr lang="en-US" sz="1600" dirty="0">
                <a:highlight>
                  <a:srgbClr val="00FF00"/>
                </a:highlight>
                <a:latin typeface="Times New Roman" pitchFamily="18" charset="0"/>
                <a:cs typeface="Times New Roman" pitchFamily="18" charset="0"/>
              </a:rPr>
              <a:t>map(</a:t>
            </a:r>
            <a:r>
              <a:rPr lang="en-US" sz="1600" dirty="0" err="1">
                <a:highlight>
                  <a:srgbClr val="00FF00"/>
                </a:highlight>
                <a:latin typeface="Times New Roman" pitchFamily="18" charset="0"/>
                <a:cs typeface="Times New Roman" pitchFamily="18" charset="0"/>
              </a:rPr>
              <a:t>function_name</a:t>
            </a:r>
            <a:r>
              <a:rPr lang="en-US" sz="1600" dirty="0">
                <a:highlight>
                  <a:srgbClr val="00FF00"/>
                </a:highlight>
                <a:latin typeface="Times New Roman" pitchFamily="18" charset="0"/>
                <a:cs typeface="Times New Roman" pitchFamily="18" charset="0"/>
              </a:rPr>
              <a:t>, </a:t>
            </a:r>
            <a:r>
              <a:rPr lang="en-US" sz="1600" dirty="0" err="1">
                <a:highlight>
                  <a:srgbClr val="00FF00"/>
                </a:highlight>
                <a:latin typeface="Times New Roman" pitchFamily="18" charset="0"/>
                <a:cs typeface="Times New Roman" pitchFamily="18" charset="0"/>
              </a:rPr>
              <a:t>iterable</a:t>
            </a:r>
            <a:r>
              <a:rPr lang="en-US" sz="1600" dirty="0">
                <a:highlight>
                  <a:srgbClr val="00FF00"/>
                </a:highlight>
                <a:latin typeface="Times New Roman" pitchFamily="18" charset="0"/>
                <a:cs typeface="Times New Roman" pitchFamily="18" charset="0"/>
              </a:rPr>
              <a:t> )</a:t>
            </a:r>
          </a:p>
          <a:p>
            <a:pPr marL="0" indent="0" algn="l">
              <a:buNone/>
            </a:pPr>
            <a:r>
              <a:rPr lang="en-US" sz="1600" dirty="0" err="1">
                <a:latin typeface="Times New Roman" pitchFamily="18" charset="0"/>
                <a:cs typeface="Times New Roman" pitchFamily="18" charset="0"/>
              </a:rPr>
              <a:t>Function_name</a:t>
            </a:r>
            <a:r>
              <a:rPr lang="en-US" sz="1600" dirty="0">
                <a:latin typeface="Times New Roman" pitchFamily="18" charset="0"/>
                <a:cs typeface="Times New Roman" pitchFamily="18" charset="0"/>
              </a:rPr>
              <a:t> - It’s name of a function which perform an operation on all the elements of the sequence and modified elements are returned which can be stored in another sequence.</a:t>
            </a:r>
          </a:p>
          <a:p>
            <a:pPr marL="0" indent="0" algn="l">
              <a:buNone/>
            </a:pPr>
            <a:r>
              <a:rPr lang="en-US" sz="1600" dirty="0" err="1">
                <a:latin typeface="Times New Roman" pitchFamily="18" charset="0"/>
                <a:cs typeface="Times New Roman" pitchFamily="18" charset="0"/>
              </a:rPr>
              <a:t>iterable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Iterable</a:t>
            </a:r>
            <a:r>
              <a:rPr lang="en-US" sz="1600" dirty="0">
                <a:latin typeface="Times New Roman" pitchFamily="18" charset="0"/>
                <a:cs typeface="Times New Roman" pitchFamily="18" charset="0"/>
              </a:rPr>
              <a:t> may be either a sequence, list, string, tuple, a container which supports iteration, or an iterator.</a:t>
            </a:r>
          </a:p>
          <a:p>
            <a:endParaRPr lang="en-IN" sz="1600" b="1" dirty="0"/>
          </a:p>
        </p:txBody>
      </p:sp>
    </p:spTree>
    <p:extLst>
      <p:ext uri="{BB962C8B-B14F-4D97-AF65-F5344CB8AC3E}">
        <p14:creationId xmlns:p14="http://schemas.microsoft.com/office/powerpoint/2010/main" val="229498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 y="2"/>
            <a:ext cx="12191999" cy="486560"/>
          </a:xfrm>
        </p:spPr>
        <p:txBody>
          <a:bodyPr>
            <a:normAutofit/>
          </a:bodyPr>
          <a:lstStyle/>
          <a:p>
            <a:r>
              <a:rPr lang="en-US" sz="2000" b="1" dirty="0"/>
              <a:t>What is Reduce Function in </a:t>
            </a:r>
            <a:r>
              <a:rPr lang="en-US" sz="2000" b="1" dirty="0">
                <a:latin typeface="Times New Roman" pitchFamily="18" charset="0"/>
                <a:cs typeface="Times New Roman" pitchFamily="18" charset="0"/>
              </a:rPr>
              <a:t>Python?</a:t>
            </a:r>
            <a:endParaRPr lang="en-IN" sz="2000" b="1"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570451"/>
            <a:ext cx="12192000" cy="6287548"/>
          </a:xfrm>
        </p:spPr>
        <p:txBody>
          <a:bodyPr>
            <a:normAutofit/>
          </a:bodyPr>
          <a:lstStyle/>
          <a:p>
            <a:pPr marL="0" indent="0" algn="l">
              <a:buNone/>
            </a:pPr>
            <a:r>
              <a:rPr lang="en-US" sz="1600" dirty="0">
                <a:highlight>
                  <a:srgbClr val="FFFF00"/>
                </a:highlight>
                <a:latin typeface="Times New Roman" pitchFamily="18" charset="0"/>
                <a:cs typeface="Times New Roman" pitchFamily="18" charset="0"/>
              </a:rPr>
              <a:t>reduce ( ) Function – This function is used to reduce a sequence of elements to a single value by processing the elements according to a function supplied. It returns a single value. </a:t>
            </a:r>
          </a:p>
          <a:p>
            <a:pPr marL="0" indent="0" algn="l">
              <a:buNone/>
            </a:pPr>
            <a:r>
              <a:rPr lang="en-US" sz="1600" dirty="0">
                <a:highlight>
                  <a:srgbClr val="FFFF00"/>
                </a:highlight>
                <a:latin typeface="Times New Roman" pitchFamily="18" charset="0"/>
                <a:cs typeface="Times New Roman" pitchFamily="18" charset="0"/>
              </a:rPr>
              <a:t>This function is a part of </a:t>
            </a:r>
            <a:r>
              <a:rPr lang="en-US" sz="1600" dirty="0" err="1">
                <a:highlight>
                  <a:srgbClr val="FFFF00"/>
                </a:highlight>
                <a:latin typeface="Times New Roman" pitchFamily="18" charset="0"/>
                <a:cs typeface="Times New Roman" pitchFamily="18" charset="0"/>
              </a:rPr>
              <a:t>functools</a:t>
            </a:r>
            <a:r>
              <a:rPr lang="en-US" sz="1600" dirty="0">
                <a:highlight>
                  <a:srgbClr val="FFFF00"/>
                </a:highlight>
                <a:latin typeface="Times New Roman" pitchFamily="18" charset="0"/>
                <a:cs typeface="Times New Roman" pitchFamily="18" charset="0"/>
              </a:rPr>
              <a:t> module so you have to import it before using.</a:t>
            </a:r>
          </a:p>
          <a:p>
            <a:pPr marL="0" indent="0" algn="l">
              <a:buNone/>
            </a:pPr>
            <a:r>
              <a:rPr lang="en-US" sz="1600" dirty="0">
                <a:latin typeface="Times New Roman" pitchFamily="18" charset="0"/>
                <a:cs typeface="Times New Roman" pitchFamily="18" charset="0"/>
              </a:rPr>
              <a:t>Syntax:-</a:t>
            </a:r>
          </a:p>
          <a:p>
            <a:pPr marL="0" indent="0" algn="l">
              <a:buNone/>
            </a:pPr>
            <a:r>
              <a:rPr lang="en-US" sz="1600" dirty="0">
                <a:highlight>
                  <a:srgbClr val="00FF00"/>
                </a:highlight>
                <a:latin typeface="Times New Roman" pitchFamily="18" charset="0"/>
                <a:cs typeface="Times New Roman" pitchFamily="18" charset="0"/>
              </a:rPr>
              <a:t>from </a:t>
            </a:r>
            <a:r>
              <a:rPr lang="en-US" sz="1600" dirty="0" err="1">
                <a:highlight>
                  <a:srgbClr val="00FF00"/>
                </a:highlight>
                <a:latin typeface="Times New Roman" pitchFamily="18" charset="0"/>
                <a:cs typeface="Times New Roman" pitchFamily="18" charset="0"/>
              </a:rPr>
              <a:t>functools</a:t>
            </a:r>
            <a:r>
              <a:rPr lang="en-US" sz="1600" dirty="0">
                <a:highlight>
                  <a:srgbClr val="00FF00"/>
                </a:highlight>
                <a:latin typeface="Times New Roman" pitchFamily="18" charset="0"/>
                <a:cs typeface="Times New Roman" pitchFamily="18" charset="0"/>
              </a:rPr>
              <a:t> import reduce</a:t>
            </a:r>
            <a:endParaRPr lang="en-IN" sz="1600" dirty="0">
              <a:highlight>
                <a:srgbClr val="00FF00"/>
              </a:highlight>
              <a:latin typeface="Times New Roman" pitchFamily="18" charset="0"/>
              <a:cs typeface="Times New Roman" pitchFamily="18" charset="0"/>
            </a:endParaRPr>
          </a:p>
          <a:p>
            <a:pPr marL="0" indent="0" algn="l">
              <a:buNone/>
            </a:pPr>
            <a:r>
              <a:rPr lang="en-US" sz="1600" dirty="0">
                <a:highlight>
                  <a:srgbClr val="00FF00"/>
                </a:highlight>
                <a:latin typeface="Times New Roman" pitchFamily="18" charset="0"/>
                <a:cs typeface="Times New Roman" pitchFamily="18" charset="0"/>
              </a:rPr>
              <a:t>reduce(</a:t>
            </a:r>
            <a:r>
              <a:rPr lang="en-US" sz="1600" dirty="0" err="1">
                <a:highlight>
                  <a:srgbClr val="00FF00"/>
                </a:highlight>
                <a:latin typeface="Times New Roman" pitchFamily="18" charset="0"/>
                <a:cs typeface="Times New Roman" pitchFamily="18" charset="0"/>
              </a:rPr>
              <a:t>function_name</a:t>
            </a:r>
            <a:r>
              <a:rPr lang="en-US" sz="1600" dirty="0">
                <a:highlight>
                  <a:srgbClr val="00FF00"/>
                </a:highlight>
                <a:latin typeface="Times New Roman" pitchFamily="18" charset="0"/>
                <a:cs typeface="Times New Roman" pitchFamily="18" charset="0"/>
              </a:rPr>
              <a:t>, sequence)</a:t>
            </a:r>
          </a:p>
          <a:p>
            <a:endParaRPr lang="en-IN" sz="1600" b="1" dirty="0"/>
          </a:p>
        </p:txBody>
      </p:sp>
    </p:spTree>
    <p:extLst>
      <p:ext uri="{BB962C8B-B14F-4D97-AF65-F5344CB8AC3E}">
        <p14:creationId xmlns:p14="http://schemas.microsoft.com/office/powerpoint/2010/main" val="186191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0" y="1"/>
            <a:ext cx="12192000" cy="478171"/>
          </a:xfrm>
        </p:spPr>
        <p:txBody>
          <a:bodyPr>
            <a:normAutofit/>
          </a:bodyPr>
          <a:lstStyle/>
          <a:p>
            <a:r>
              <a:rPr lang="en-US" sz="2800" b="1" i="0" dirty="0">
                <a:solidFill>
                  <a:srgbClr val="111111"/>
                </a:solidFill>
                <a:effectLst/>
                <a:latin typeface="Poppins" panose="00000500000000000000" pitchFamily="2" charset="0"/>
              </a:rPr>
              <a:t> What are functions in Python?</a:t>
            </a: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713065"/>
            <a:ext cx="12192000" cy="6144936"/>
          </a:xfrm>
        </p:spPr>
        <p:txBody>
          <a:bodyPr>
            <a:normAutofit lnSpcReduction="10000"/>
          </a:bodyPr>
          <a:lstStyle/>
          <a:p>
            <a:pPr algn="l"/>
            <a:r>
              <a:rPr lang="en-US" sz="1600" b="1" i="0" dirty="0">
                <a:solidFill>
                  <a:srgbClr val="273239"/>
                </a:solidFill>
                <a:effectLst/>
                <a:latin typeface="urw-din"/>
              </a:rPr>
              <a:t>Python Functions</a:t>
            </a:r>
            <a:r>
              <a:rPr lang="en-US" sz="1600" b="0" i="0" dirty="0">
                <a:solidFill>
                  <a:srgbClr val="273239"/>
                </a:solidFill>
                <a:effectLst/>
                <a:latin typeface="urw-din"/>
              </a:rPr>
              <a:t> </a:t>
            </a:r>
            <a:r>
              <a:rPr lang="en-US" sz="1600" b="0" i="0" dirty="0">
                <a:solidFill>
                  <a:srgbClr val="273239"/>
                </a:solidFill>
                <a:effectLst/>
                <a:highlight>
                  <a:srgbClr val="FFFF00"/>
                </a:highlight>
                <a:latin typeface="urw-din"/>
              </a:rPr>
              <a:t>is a block of statements designed to perform a computational, logical task. Benefit of </a:t>
            </a:r>
            <a:r>
              <a:rPr lang="en-US" sz="1600" dirty="0">
                <a:solidFill>
                  <a:srgbClr val="273239"/>
                </a:solidFill>
                <a:highlight>
                  <a:srgbClr val="FFFF00"/>
                </a:highlight>
                <a:latin typeface="urw-din"/>
              </a:rPr>
              <a:t>creating Functions is </a:t>
            </a:r>
            <a:r>
              <a:rPr lang="en-US" sz="1600" dirty="0">
                <a:highlight>
                  <a:srgbClr val="FFFF00"/>
                </a:highlight>
                <a:latin typeface="Times New Roman" pitchFamily="18" charset="0"/>
                <a:cs typeface="Times New Roman" pitchFamily="18" charset="0"/>
              </a:rPr>
              <a:t>Write once and use it as many time as we need. This provides code reusability. Using Function in our </a:t>
            </a:r>
            <a:r>
              <a:rPr lang="en-US" sz="1600" dirty="0" err="1">
                <a:highlight>
                  <a:srgbClr val="FFFF00"/>
                </a:highlight>
                <a:latin typeface="Times New Roman" pitchFamily="18" charset="0"/>
                <a:cs typeface="Times New Roman" pitchFamily="18" charset="0"/>
              </a:rPr>
              <a:t>Programme</a:t>
            </a:r>
            <a:r>
              <a:rPr lang="en-US" sz="1600" dirty="0">
                <a:highlight>
                  <a:srgbClr val="FFFF00"/>
                </a:highlight>
                <a:latin typeface="Times New Roman" pitchFamily="18" charset="0"/>
                <a:cs typeface="Times New Roman" pitchFamily="18" charset="0"/>
              </a:rPr>
              <a:t> will make easier to debug .</a:t>
            </a:r>
            <a:endParaRPr lang="en-US" sz="1600" b="0" i="0" dirty="0">
              <a:solidFill>
                <a:srgbClr val="273239"/>
              </a:solidFill>
              <a:effectLst/>
              <a:highlight>
                <a:srgbClr val="FFFF00"/>
              </a:highlight>
              <a:latin typeface="urw-din"/>
            </a:endParaRPr>
          </a:p>
          <a:p>
            <a:pPr marL="171450" indent="-171450" algn="l">
              <a:buFont typeface="Arial" panose="020B0604020202020204" pitchFamily="34" charset="0"/>
              <a:buChar char="•"/>
            </a:pPr>
            <a:r>
              <a:rPr lang="en-US" sz="1600" b="0" i="0" dirty="0">
                <a:solidFill>
                  <a:srgbClr val="273239"/>
                </a:solidFill>
                <a:effectLst/>
                <a:highlight>
                  <a:srgbClr val="FFFF00"/>
                </a:highlight>
                <a:latin typeface="urw-din"/>
              </a:rPr>
              <a:t>We can create a  Python function using the </a:t>
            </a:r>
            <a:r>
              <a:rPr lang="en-US" sz="1600" b="1" i="0" dirty="0">
                <a:solidFill>
                  <a:srgbClr val="273239"/>
                </a:solidFill>
                <a:effectLst/>
                <a:highlight>
                  <a:srgbClr val="FFFF00"/>
                </a:highlight>
                <a:latin typeface="urw-din"/>
              </a:rPr>
              <a:t>def</a:t>
            </a:r>
            <a:r>
              <a:rPr lang="en-US" sz="1600" b="0" i="0" dirty="0">
                <a:solidFill>
                  <a:srgbClr val="273239"/>
                </a:solidFill>
                <a:effectLst/>
                <a:highlight>
                  <a:srgbClr val="FFFF00"/>
                </a:highlight>
                <a:latin typeface="urw-din"/>
              </a:rPr>
              <a:t> keyword.</a:t>
            </a:r>
            <a:endParaRPr lang="en-US" sz="1600" dirty="0">
              <a:solidFill>
                <a:srgbClr val="273239"/>
              </a:solidFill>
              <a:highlight>
                <a:srgbClr val="FFFF00"/>
              </a:highlight>
              <a:latin typeface="urw-din"/>
            </a:endParaRPr>
          </a:p>
          <a:p>
            <a:pPr marL="171450" indent="-171450" algn="l">
              <a:buFont typeface="Arial" panose="020B0604020202020204" pitchFamily="34" charset="0"/>
              <a:buChar char="•"/>
            </a:pPr>
            <a:r>
              <a:rPr lang="en-US" sz="1600" b="0" i="0" dirty="0">
                <a:solidFill>
                  <a:srgbClr val="273239"/>
                </a:solidFill>
                <a:effectLst/>
                <a:highlight>
                  <a:srgbClr val="FFFF00"/>
                </a:highlight>
                <a:latin typeface="urw-din"/>
              </a:rPr>
              <a:t>After creating a function we can call it by using the name of the function followed by parenthesis containing parameters of that particular function.</a:t>
            </a:r>
            <a:r>
              <a:rPr lang="en-US" sz="1600" dirty="0">
                <a:highlight>
                  <a:srgbClr val="FFFF00"/>
                </a:highlight>
                <a:latin typeface="Times New Roman" pitchFamily="18" charset="0"/>
                <a:cs typeface="Times New Roman" pitchFamily="18" charset="0"/>
              </a:rPr>
              <a:t> </a:t>
            </a:r>
            <a:r>
              <a:rPr lang="en-US" sz="1600" dirty="0">
                <a:latin typeface="Times New Roman" pitchFamily="18" charset="0"/>
                <a:cs typeface="Times New Roman" pitchFamily="18" charset="0"/>
              </a:rPr>
              <a:t>                                       Syntax:- </a:t>
            </a:r>
            <a:r>
              <a:rPr lang="en-US" sz="1600" dirty="0" err="1">
                <a:highlight>
                  <a:srgbClr val="FFFF00"/>
                </a:highlight>
                <a:latin typeface="Times New Roman" pitchFamily="18" charset="0"/>
                <a:cs typeface="Times New Roman" pitchFamily="18" charset="0"/>
              </a:rPr>
              <a:t>function_name</a:t>
            </a:r>
            <a:r>
              <a:rPr lang="en-US" sz="1600" dirty="0">
                <a:highlight>
                  <a:srgbClr val="FFFF00"/>
                </a:highlight>
                <a:latin typeface="Times New Roman" pitchFamily="18" charset="0"/>
                <a:cs typeface="Times New Roman" pitchFamily="18" charset="0"/>
              </a:rPr>
              <a:t> (arg1, arg2, …)</a:t>
            </a:r>
            <a:endParaRPr lang="en-US" sz="1600" b="0" i="0" dirty="0">
              <a:solidFill>
                <a:srgbClr val="273239"/>
              </a:solidFill>
              <a:effectLst/>
              <a:highlight>
                <a:srgbClr val="FFFF00"/>
              </a:highlight>
              <a:latin typeface="urw-din"/>
            </a:endParaRPr>
          </a:p>
          <a:p>
            <a:pPr algn="l"/>
            <a:r>
              <a:rPr lang="en-US" sz="1600" dirty="0">
                <a:latin typeface="Times New Roman" pitchFamily="18" charset="0"/>
                <a:cs typeface="Times New Roman" pitchFamily="18" charset="0"/>
              </a:rPr>
              <a:t>Formal Argument - </a:t>
            </a:r>
            <a:r>
              <a:rPr lang="en-US" sz="1600" dirty="0">
                <a:highlight>
                  <a:srgbClr val="FFFF00"/>
                </a:highlight>
                <a:latin typeface="Times New Roman" pitchFamily="18" charset="0"/>
                <a:cs typeface="Times New Roman" pitchFamily="18" charset="0"/>
              </a:rPr>
              <a:t>Function definition parameters are called as formal arguments</a:t>
            </a:r>
          </a:p>
          <a:p>
            <a:pPr algn="l"/>
            <a:r>
              <a:rPr lang="en-US" sz="1600" dirty="0">
                <a:latin typeface="Times New Roman" pitchFamily="18" charset="0"/>
                <a:cs typeface="Times New Roman" pitchFamily="18" charset="0"/>
              </a:rPr>
              <a:t>Actual Argument - </a:t>
            </a:r>
            <a:r>
              <a:rPr lang="en-US" sz="1600" dirty="0">
                <a:highlight>
                  <a:srgbClr val="FFFF00"/>
                </a:highlight>
                <a:latin typeface="Times New Roman" pitchFamily="18" charset="0"/>
                <a:cs typeface="Times New Roman" pitchFamily="18" charset="0"/>
              </a:rPr>
              <a:t>Function call arguments are actual arguments </a:t>
            </a:r>
          </a:p>
          <a:p>
            <a:r>
              <a:rPr lang="en-US" sz="1600" b="1" u="sng" dirty="0">
                <a:highlight>
                  <a:srgbClr val="00FF00"/>
                </a:highlight>
                <a:latin typeface="Times New Roman" pitchFamily="18" charset="0"/>
                <a:cs typeface="Times New Roman" pitchFamily="18" charset="0"/>
              </a:rPr>
              <a:t>Type of Actual Arguments</a:t>
            </a:r>
          </a:p>
          <a:p>
            <a:pPr marL="0" indent="0" algn="l">
              <a:buNone/>
            </a:pPr>
            <a:r>
              <a:rPr lang="en-US" sz="1600" dirty="0">
                <a:latin typeface="Times New Roman" pitchFamily="18" charset="0"/>
                <a:cs typeface="Times New Roman" pitchFamily="18" charset="0"/>
              </a:rPr>
              <a:t>1.Positional Arguments : </a:t>
            </a:r>
            <a:r>
              <a:rPr lang="en-US" sz="1600" dirty="0">
                <a:highlight>
                  <a:srgbClr val="FFFF00"/>
                </a:highlight>
                <a:latin typeface="Times New Roman" pitchFamily="18" charset="0"/>
                <a:cs typeface="Times New Roman" pitchFamily="18" charset="0"/>
              </a:rPr>
              <a:t>These arguments are passed to the function in correct positional order. The number of arguments and their positions in the function definition should be equal to the number and position of the argument in the function call.</a:t>
            </a:r>
          </a:p>
          <a:p>
            <a:pPr marL="0" indent="0" algn="l">
              <a:buNone/>
            </a:pPr>
            <a:r>
              <a:rPr lang="en-US" sz="1600" dirty="0">
                <a:latin typeface="Times New Roman" pitchFamily="18" charset="0"/>
                <a:cs typeface="Times New Roman" pitchFamily="18" charset="0"/>
              </a:rPr>
              <a:t>2.Keyword Arguments : </a:t>
            </a:r>
            <a:r>
              <a:rPr lang="en-US" sz="1600" dirty="0">
                <a:highlight>
                  <a:srgbClr val="FFFF00"/>
                </a:highlight>
                <a:latin typeface="Times New Roman" pitchFamily="18" charset="0"/>
                <a:cs typeface="Times New Roman" pitchFamily="18" charset="0"/>
              </a:rPr>
              <a:t>These arguments are passed to the function with name-value pair so keyword arguments can identify the formal argument by their names. The keyword argument’s name and formal argument’s name must match.</a:t>
            </a:r>
          </a:p>
          <a:p>
            <a:pPr algn="l"/>
            <a:r>
              <a:rPr lang="en-US" sz="1600" dirty="0">
                <a:latin typeface="Times New Roman" pitchFamily="18" charset="0"/>
                <a:cs typeface="Times New Roman" pitchFamily="18" charset="0"/>
              </a:rPr>
              <a:t>3.Default Arguments : </a:t>
            </a:r>
            <a:r>
              <a:rPr lang="en-US" sz="1600" dirty="0">
                <a:highlight>
                  <a:srgbClr val="FFFF00"/>
                </a:highlight>
                <a:latin typeface="Times New Roman" pitchFamily="18" charset="0"/>
                <a:cs typeface="Times New Roman" pitchFamily="18" charset="0"/>
              </a:rPr>
              <a:t>Sometime we mention default value to the formal argument in function definition and we may not required to provide actual argument, In this case default argument will be used by formal argument. If we do not provide actual argument for formal argument explicitly while calling the function then formal argument will use default value on the other hand if we provide actual argument then it will use provided value</a:t>
            </a:r>
          </a:p>
          <a:p>
            <a:pPr marL="0" indent="0" algn="l">
              <a:buNone/>
            </a:pPr>
            <a:r>
              <a:rPr lang="en-US" sz="1600" dirty="0">
                <a:latin typeface="Times New Roman" pitchFamily="18" charset="0"/>
                <a:cs typeface="Times New Roman" pitchFamily="18" charset="0"/>
              </a:rPr>
              <a:t>4.Variable Length Arguments : </a:t>
            </a:r>
            <a:r>
              <a:rPr lang="en-US" sz="1600" dirty="0">
                <a:highlight>
                  <a:srgbClr val="FFFF00"/>
                </a:highlight>
                <a:latin typeface="Times New Roman" pitchFamily="18" charset="0"/>
                <a:cs typeface="Times New Roman" pitchFamily="18" charset="0"/>
              </a:rPr>
              <a:t>Variable length argument is an argument that can accept any number of values. The variable length argument is written with * </a:t>
            </a:r>
            <a:r>
              <a:rPr lang="en-US" sz="1600" dirty="0" err="1">
                <a:highlight>
                  <a:srgbClr val="FFFF00"/>
                </a:highlight>
                <a:latin typeface="Times New Roman" pitchFamily="18" charset="0"/>
                <a:cs typeface="Times New Roman" pitchFamily="18" charset="0"/>
              </a:rPr>
              <a:t>symbol.It</a:t>
            </a:r>
            <a:r>
              <a:rPr lang="en-US" sz="1600" dirty="0">
                <a:highlight>
                  <a:srgbClr val="FFFF00"/>
                </a:highlight>
                <a:latin typeface="Times New Roman" pitchFamily="18" charset="0"/>
                <a:cs typeface="Times New Roman" pitchFamily="18" charset="0"/>
              </a:rPr>
              <a:t> stores all the value in a tuple.</a:t>
            </a:r>
          </a:p>
          <a:p>
            <a:pPr marL="0" indent="0" algn="l">
              <a:buNone/>
            </a:pPr>
            <a:r>
              <a:rPr lang="en-US" sz="1600" dirty="0">
                <a:latin typeface="Times New Roman" pitchFamily="18" charset="0"/>
                <a:cs typeface="Times New Roman" pitchFamily="18" charset="0"/>
              </a:rPr>
              <a:t>5.Keyword Variable Length Arguments : </a:t>
            </a:r>
            <a:r>
              <a:rPr lang="en-US" sz="1600" dirty="0">
                <a:highlight>
                  <a:srgbClr val="FFFF00"/>
                </a:highlight>
                <a:latin typeface="Times New Roman" pitchFamily="18" charset="0"/>
                <a:cs typeface="Times New Roman" pitchFamily="18" charset="0"/>
              </a:rPr>
              <a:t>Keyword Variable length argument is an argument that can accept any number of values provided in the form of key-value pair. The keyword variable length argument is written with ** symbol. It stores all the value in a dictionary in the form of key-value pair.</a:t>
            </a:r>
          </a:p>
          <a:p>
            <a:pPr algn="l"/>
            <a:r>
              <a:rPr lang="en-US" sz="1600" dirty="0">
                <a:latin typeface="Times New Roman" pitchFamily="18" charset="0"/>
                <a:cs typeface="Times New Roman" pitchFamily="18" charset="0"/>
              </a:rPr>
              <a:t>Return() </a:t>
            </a:r>
            <a:r>
              <a:rPr lang="en-US" sz="1600" dirty="0">
                <a:highlight>
                  <a:srgbClr val="FFFF00"/>
                </a:highlight>
                <a:latin typeface="Times New Roman" pitchFamily="18" charset="0"/>
                <a:cs typeface="Times New Roman" pitchFamily="18" charset="0"/>
              </a:rPr>
              <a:t>: Return statements can be used to return something from the function. In Python, it is possible to return one or more variables/values.</a:t>
            </a:r>
          </a:p>
          <a:p>
            <a:pPr marL="0" indent="0" algn="l">
              <a:buNone/>
            </a:pPr>
            <a:r>
              <a:rPr lang="en-US" sz="1600" dirty="0">
                <a:latin typeface="Times New Roman" pitchFamily="18" charset="0"/>
                <a:cs typeface="Times New Roman" pitchFamily="18" charset="0"/>
              </a:rPr>
              <a:t>Syntax : -</a:t>
            </a:r>
            <a:r>
              <a:rPr lang="en-US" sz="1600" dirty="0">
                <a:highlight>
                  <a:srgbClr val="FFFF00"/>
                </a:highlight>
                <a:latin typeface="Times New Roman" pitchFamily="18" charset="0"/>
                <a:cs typeface="Times New Roman" pitchFamily="18" charset="0"/>
              </a:rPr>
              <a:t>return (variable or expression);</a:t>
            </a:r>
          </a:p>
          <a:p>
            <a:pPr marL="0" indent="0" algn="l">
              <a:buNone/>
            </a:pPr>
            <a:endParaRPr lang="en-US" sz="1600" dirty="0">
              <a:highlight>
                <a:srgbClr val="FFFF00"/>
              </a:highlight>
              <a:latin typeface="Times New Roman" pitchFamily="18" charset="0"/>
              <a:cs typeface="Times New Roman" pitchFamily="18" charset="0"/>
            </a:endParaRPr>
          </a:p>
          <a:p>
            <a:pPr marL="0" indent="0" algn="l">
              <a:buNone/>
            </a:pPr>
            <a:endParaRPr lang="en-US" sz="1600" dirty="0">
              <a:highlight>
                <a:srgbClr val="FFFF00"/>
              </a:highlight>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p>
            <a:pPr algn="l"/>
            <a:endParaRPr lang="en-US" sz="14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391658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0" y="1"/>
            <a:ext cx="12192000" cy="478171"/>
          </a:xfrm>
        </p:spPr>
        <p:txBody>
          <a:bodyPr>
            <a:normAutofit/>
          </a:bodyPr>
          <a:lstStyle/>
          <a:p>
            <a:r>
              <a:rPr lang="en-US" sz="2800" b="1" i="0" dirty="0">
                <a:solidFill>
                  <a:srgbClr val="111111"/>
                </a:solidFill>
                <a:effectLst/>
                <a:latin typeface="Poppins" panose="00000500000000000000" pitchFamily="2" charset="0"/>
              </a:rPr>
              <a:t> What are Nested functions in Python?</a:t>
            </a: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713065"/>
            <a:ext cx="12192000" cy="6144936"/>
          </a:xfrm>
        </p:spPr>
        <p:txBody>
          <a:bodyPr>
            <a:normAutofit/>
          </a:bodyPr>
          <a:lstStyle/>
          <a:p>
            <a:pPr algn="l"/>
            <a:r>
              <a:rPr lang="en-US" sz="1600" dirty="0">
                <a:latin typeface="Times New Roman" pitchFamily="18" charset="0"/>
                <a:cs typeface="Times New Roman" pitchFamily="18" charset="0"/>
              </a:rPr>
              <a:t>Nested Function  </a:t>
            </a:r>
            <a:r>
              <a:rPr lang="en-US" sz="1600" dirty="0">
                <a:highlight>
                  <a:srgbClr val="FFFF00"/>
                </a:highlight>
                <a:latin typeface="Times New Roman" pitchFamily="18" charset="0"/>
                <a:cs typeface="Times New Roman" pitchFamily="18" charset="0"/>
              </a:rPr>
              <a:t>: When we define one function inside another function, it is known as Nested Function or Function Nesting.</a:t>
            </a:r>
          </a:p>
          <a:p>
            <a:pPr algn="l"/>
            <a:r>
              <a:rPr lang="en-US" sz="1600" b="1" u="sng" dirty="0">
                <a:latin typeface="Times New Roman" pitchFamily="18" charset="0"/>
                <a:cs typeface="Times New Roman" pitchFamily="18" charset="0"/>
              </a:rPr>
              <a:t>Pass a Function as Parameter : </a:t>
            </a:r>
            <a:r>
              <a:rPr lang="en-US" sz="1600" dirty="0">
                <a:highlight>
                  <a:srgbClr val="FFFF00"/>
                </a:highlight>
                <a:latin typeface="Times New Roman" pitchFamily="18" charset="0"/>
                <a:cs typeface="Times New Roman" pitchFamily="18" charset="0"/>
              </a:rPr>
              <a:t>We can pass a function as parameter to another function. A function can return another function.</a:t>
            </a:r>
          </a:p>
          <a:p>
            <a:pPr marL="0" indent="0" algn="l">
              <a:buNone/>
            </a:pPr>
            <a:r>
              <a:rPr lang="en-US" sz="1400" dirty="0">
                <a:latin typeface="Times New Roman" pitchFamily="18" charset="0"/>
                <a:cs typeface="Times New Roman" pitchFamily="18" charset="0"/>
              </a:rPr>
              <a:t>Ex:-</a:t>
            </a:r>
          </a:p>
          <a:p>
            <a:pPr marL="0" indent="0" algn="l">
              <a:buNone/>
            </a:pPr>
            <a:r>
              <a:rPr lang="en-US" sz="1400" dirty="0">
                <a:latin typeface="Times New Roman" pitchFamily="18" charset="0"/>
                <a:cs typeface="Times New Roman" pitchFamily="18" charset="0"/>
              </a:rPr>
              <a:t>def </a:t>
            </a:r>
            <a:r>
              <a:rPr lang="en-US" sz="1400" dirty="0" err="1">
                <a:latin typeface="Times New Roman" pitchFamily="18" charset="0"/>
                <a:cs typeface="Times New Roman" pitchFamily="18" charset="0"/>
              </a:rPr>
              <a:t>disp</a:t>
            </a:r>
            <a:r>
              <a:rPr lang="en-US" sz="1400" dirty="0">
                <a:latin typeface="Times New Roman" pitchFamily="18" charset="0"/>
                <a:cs typeface="Times New Roman" pitchFamily="18" charset="0"/>
              </a:rPr>
              <a:t>():</a:t>
            </a:r>
          </a:p>
          <a:p>
            <a:pPr marL="0" indent="0" algn="l">
              <a:buNone/>
            </a:pPr>
            <a:r>
              <a:rPr lang="en-US" sz="1400" dirty="0">
                <a:latin typeface="Times New Roman" pitchFamily="18" charset="0"/>
                <a:cs typeface="Times New Roman" pitchFamily="18" charset="0"/>
              </a:rPr>
              <a:t>        def show():</a:t>
            </a:r>
          </a:p>
          <a:p>
            <a:pPr marL="0" indent="0" algn="l">
              <a:buNone/>
            </a:pPr>
            <a:r>
              <a:rPr lang="en-US" sz="1400" dirty="0">
                <a:latin typeface="Times New Roman" pitchFamily="18" charset="0"/>
                <a:cs typeface="Times New Roman" pitchFamily="18" charset="0"/>
              </a:rPr>
              <a:t>	return "Show Function"</a:t>
            </a:r>
          </a:p>
          <a:p>
            <a:pPr marL="0" indent="0" algn="l">
              <a:buNone/>
            </a:pPr>
            <a:r>
              <a:rPr lang="en-US" sz="1400" dirty="0">
                <a:latin typeface="Times New Roman" pitchFamily="18" charset="0"/>
                <a:cs typeface="Times New Roman" pitchFamily="18" charset="0"/>
              </a:rPr>
              <a:t>        print("</a:t>
            </a:r>
            <a:r>
              <a:rPr lang="en-US" sz="1400" dirty="0" err="1">
                <a:latin typeface="Times New Roman" pitchFamily="18" charset="0"/>
                <a:cs typeface="Times New Roman" pitchFamily="18" charset="0"/>
              </a:rPr>
              <a:t>Disp</a:t>
            </a:r>
            <a:r>
              <a:rPr lang="en-US" sz="1400" dirty="0">
                <a:latin typeface="Times New Roman" pitchFamily="18" charset="0"/>
                <a:cs typeface="Times New Roman" pitchFamily="18" charset="0"/>
              </a:rPr>
              <a:t> Function")</a:t>
            </a:r>
          </a:p>
          <a:p>
            <a:pPr marL="0" indent="0" algn="l">
              <a:buNone/>
            </a:pPr>
            <a:r>
              <a:rPr lang="en-US" sz="1400" dirty="0">
                <a:latin typeface="Times New Roman" pitchFamily="18" charset="0"/>
                <a:cs typeface="Times New Roman" pitchFamily="18" charset="0"/>
              </a:rPr>
              <a:t>        return show</a:t>
            </a:r>
          </a:p>
          <a:p>
            <a:pPr marL="0" indent="0" algn="l">
              <a:buNone/>
            </a:pPr>
            <a:endParaRPr lang="en-US" sz="1400" dirty="0">
              <a:latin typeface="Times New Roman" pitchFamily="18" charset="0"/>
              <a:cs typeface="Times New Roman" pitchFamily="18" charset="0"/>
            </a:endParaRPr>
          </a:p>
          <a:p>
            <a:pPr marL="0" indent="0" algn="l">
              <a:buNone/>
            </a:pPr>
            <a:r>
              <a:rPr lang="en-US" sz="1400" dirty="0" err="1">
                <a:latin typeface="Times New Roman" pitchFamily="18" charset="0"/>
                <a:cs typeface="Times New Roman" pitchFamily="18" charset="0"/>
              </a:rPr>
              <a:t>r_sh</a:t>
            </a:r>
            <a:r>
              <a:rPr lang="en-US" sz="1400" dirty="0">
                <a:latin typeface="Times New Roman" pitchFamily="18" charset="0"/>
                <a:cs typeface="Times New Roman" pitchFamily="18" charset="0"/>
              </a:rPr>
              <a:t> = </a:t>
            </a:r>
            <a:r>
              <a:rPr lang="en-US" sz="1400" dirty="0" err="1">
                <a:latin typeface="Times New Roman" pitchFamily="18" charset="0"/>
                <a:cs typeface="Times New Roman" pitchFamily="18" charset="0"/>
              </a:rPr>
              <a:t>disp</a:t>
            </a:r>
            <a:r>
              <a:rPr lang="en-US" sz="1400" dirty="0">
                <a:latin typeface="Times New Roman" pitchFamily="18" charset="0"/>
                <a:cs typeface="Times New Roman" pitchFamily="18" charset="0"/>
              </a:rPr>
              <a:t>()</a:t>
            </a:r>
          </a:p>
          <a:p>
            <a:pPr marL="0" indent="0" algn="l">
              <a:buNone/>
            </a:pPr>
            <a:r>
              <a:rPr lang="en-US" sz="1400" dirty="0">
                <a:latin typeface="Times New Roman" pitchFamily="18" charset="0"/>
                <a:cs typeface="Times New Roman" pitchFamily="18" charset="0"/>
              </a:rPr>
              <a:t>print(</a:t>
            </a:r>
            <a:r>
              <a:rPr lang="en-US" sz="1400" dirty="0" err="1">
                <a:latin typeface="Times New Roman" pitchFamily="18" charset="0"/>
                <a:cs typeface="Times New Roman" pitchFamily="18" charset="0"/>
              </a:rPr>
              <a:t>r_sh</a:t>
            </a:r>
            <a:r>
              <a:rPr lang="en-US" sz="1400" dirty="0">
                <a:latin typeface="Times New Roman" pitchFamily="18" charset="0"/>
                <a:cs typeface="Times New Roman" pitchFamily="18" charset="0"/>
              </a:rPr>
              <a:t>())</a:t>
            </a:r>
          </a:p>
          <a:p>
            <a:pPr algn="l"/>
            <a:endParaRPr lang="en-US" sz="1400" dirty="0">
              <a:highlight>
                <a:srgbClr val="FFFF00"/>
              </a:highlight>
              <a:latin typeface="Times New Roman" pitchFamily="18" charset="0"/>
              <a:cs typeface="Times New Roman" pitchFamily="18" charset="0"/>
            </a:endParaRPr>
          </a:p>
          <a:p>
            <a:pPr algn="l"/>
            <a:endParaRPr lang="en-US" sz="1400" dirty="0">
              <a:highlight>
                <a:srgbClr val="FFFF00"/>
              </a:highlight>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p>
            <a:pPr algn="l"/>
            <a:endParaRPr lang="en-US" sz="14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207830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0" y="1"/>
            <a:ext cx="12192000" cy="478171"/>
          </a:xfrm>
        </p:spPr>
        <p:txBody>
          <a:bodyPr>
            <a:normAutofit/>
          </a:bodyPr>
          <a:lstStyle/>
          <a:p>
            <a:r>
              <a:rPr lang="en-US" sz="2800" b="1" i="0" dirty="0">
                <a:solidFill>
                  <a:srgbClr val="111111"/>
                </a:solidFill>
                <a:effectLst/>
                <a:latin typeface="Poppins" panose="00000500000000000000" pitchFamily="2" charset="0"/>
              </a:rPr>
              <a:t> What is Local &amp; Global </a:t>
            </a:r>
            <a:r>
              <a:rPr lang="en-US" sz="2800" b="1" i="0" dirty="0" err="1">
                <a:solidFill>
                  <a:srgbClr val="111111"/>
                </a:solidFill>
                <a:effectLst/>
                <a:latin typeface="Poppins" panose="00000500000000000000" pitchFamily="2" charset="0"/>
              </a:rPr>
              <a:t>Varibles</a:t>
            </a:r>
            <a:r>
              <a:rPr lang="en-US" sz="2800" b="1" i="0" dirty="0">
                <a:solidFill>
                  <a:srgbClr val="111111"/>
                </a:solidFill>
                <a:effectLst/>
                <a:latin typeface="Poppins" panose="00000500000000000000" pitchFamily="2" charset="0"/>
              </a:rPr>
              <a:t> in Python?</a:t>
            </a: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713065"/>
            <a:ext cx="12192000" cy="6144936"/>
          </a:xfrm>
        </p:spPr>
        <p:txBody>
          <a:bodyPr>
            <a:normAutofit lnSpcReduction="10000"/>
          </a:bodyPr>
          <a:lstStyle/>
          <a:p>
            <a:pPr marL="0" indent="0" algn="l">
              <a:buNone/>
            </a:pPr>
            <a:r>
              <a:rPr lang="en-US" sz="1400" b="1" dirty="0">
                <a:latin typeface="Times New Roman" pitchFamily="18" charset="0"/>
                <a:cs typeface="Times New Roman" pitchFamily="18" charset="0"/>
              </a:rPr>
              <a:t>Local Variable : </a:t>
            </a:r>
            <a:r>
              <a:rPr lang="en-US" sz="1400" dirty="0">
                <a:highlight>
                  <a:srgbClr val="FFFF00"/>
                </a:highlight>
                <a:latin typeface="Times New Roman" pitchFamily="18" charset="0"/>
                <a:cs typeface="Times New Roman" pitchFamily="18" charset="0"/>
              </a:rPr>
              <a:t>The variable which are declared inside a function called as </a:t>
            </a:r>
            <a:r>
              <a:rPr lang="en-US" sz="1400">
                <a:highlight>
                  <a:srgbClr val="FFFF00"/>
                </a:highlight>
                <a:latin typeface="Times New Roman" pitchFamily="18" charset="0"/>
                <a:cs typeface="Times New Roman" pitchFamily="18" charset="0"/>
              </a:rPr>
              <a:t>Local Variable . </a:t>
            </a:r>
            <a:r>
              <a:rPr lang="en-US" sz="1400" dirty="0">
                <a:highlight>
                  <a:srgbClr val="FFFF00"/>
                </a:highlight>
                <a:latin typeface="Times New Roman" pitchFamily="18" charset="0"/>
                <a:cs typeface="Times New Roman" pitchFamily="18" charset="0"/>
              </a:rPr>
              <a:t>Local variable scope is limited only to that function where it is created. It means local variable value is available only in that function not outside of that function. </a:t>
            </a:r>
          </a:p>
          <a:p>
            <a:pPr marL="0" indent="0" algn="l">
              <a:buNone/>
            </a:pPr>
            <a:r>
              <a:rPr lang="en-US" sz="1400" b="1" dirty="0">
                <a:latin typeface="Times New Roman" pitchFamily="18" charset="0"/>
                <a:cs typeface="Times New Roman" pitchFamily="18" charset="0"/>
              </a:rPr>
              <a:t>Global Variables : </a:t>
            </a:r>
            <a:r>
              <a:rPr lang="en-US" sz="1400" dirty="0">
                <a:highlight>
                  <a:srgbClr val="FFFF00"/>
                </a:highlight>
                <a:latin typeface="Times New Roman" pitchFamily="18" charset="0"/>
                <a:cs typeface="Times New Roman" pitchFamily="18" charset="0"/>
              </a:rPr>
              <a:t>When a variable is declared above a function, it becomes global variable. These variables are available to all the function which are written after </a:t>
            </a:r>
            <a:r>
              <a:rPr lang="en-US" sz="1400" dirty="0" err="1">
                <a:highlight>
                  <a:srgbClr val="FFFF00"/>
                </a:highlight>
                <a:latin typeface="Times New Roman" pitchFamily="18" charset="0"/>
                <a:cs typeface="Times New Roman" pitchFamily="18" charset="0"/>
              </a:rPr>
              <a:t>it.The</a:t>
            </a:r>
            <a:r>
              <a:rPr lang="en-US" sz="1400" dirty="0">
                <a:highlight>
                  <a:srgbClr val="FFFF00"/>
                </a:highlight>
                <a:latin typeface="Times New Roman" pitchFamily="18" charset="0"/>
                <a:cs typeface="Times New Roman" pitchFamily="18" charset="0"/>
              </a:rPr>
              <a:t> scope of global variable is the entire program body written below it</a:t>
            </a:r>
            <a:r>
              <a:rPr lang="en-US" sz="1400" dirty="0">
                <a:latin typeface="Times New Roman" pitchFamily="18" charset="0"/>
                <a:cs typeface="Times New Roman" pitchFamily="18" charset="0"/>
              </a:rPr>
              <a:t>.</a:t>
            </a:r>
          </a:p>
          <a:p>
            <a:pPr marL="0" indent="0" algn="l">
              <a:buNone/>
            </a:pPr>
            <a:r>
              <a:rPr lang="en-US" sz="1400" b="1" dirty="0">
                <a:latin typeface="Times New Roman" pitchFamily="18" charset="0"/>
                <a:cs typeface="Times New Roman" pitchFamily="18" charset="0"/>
              </a:rPr>
              <a:t>Global Keyword : </a:t>
            </a:r>
            <a:r>
              <a:rPr lang="en-US" sz="1400" dirty="0">
                <a:highlight>
                  <a:srgbClr val="FFFF00"/>
                </a:highlight>
                <a:latin typeface="Times New Roman" pitchFamily="18" charset="0"/>
                <a:cs typeface="Times New Roman" pitchFamily="18" charset="0"/>
              </a:rPr>
              <a:t>If local variable and global variable has same name then the function by default refers to the local variable and ignores the global variable. It means global variable is not accessible inside the function but possible to access outside of </a:t>
            </a:r>
            <a:r>
              <a:rPr lang="en-US" sz="1400" dirty="0" err="1">
                <a:highlight>
                  <a:srgbClr val="FFFF00"/>
                </a:highlight>
                <a:latin typeface="Times New Roman" pitchFamily="18" charset="0"/>
                <a:cs typeface="Times New Roman" pitchFamily="18" charset="0"/>
              </a:rPr>
              <a:t>function.In</a:t>
            </a:r>
            <a:r>
              <a:rPr lang="en-US" sz="1400" dirty="0">
                <a:highlight>
                  <a:srgbClr val="FFFF00"/>
                </a:highlight>
                <a:latin typeface="Times New Roman" pitchFamily="18" charset="0"/>
                <a:cs typeface="Times New Roman" pitchFamily="18" charset="0"/>
              </a:rPr>
              <a:t> this situation, If we need to access global variable inside the function we can access it using global keyword followed by variable name.</a:t>
            </a:r>
            <a:endParaRPr lang="en-IN" sz="1400" dirty="0">
              <a:highlight>
                <a:srgbClr val="FFFF00"/>
              </a:highlight>
              <a:latin typeface="Times New Roman" pitchFamily="18" charset="0"/>
              <a:cs typeface="Times New Roman" pitchFamily="18" charset="0"/>
            </a:endParaRPr>
          </a:p>
          <a:p>
            <a:pPr algn="l"/>
            <a:r>
              <a:rPr lang="en-US" sz="1400" dirty="0">
                <a:latin typeface="Times New Roman" pitchFamily="18" charset="0"/>
                <a:cs typeface="Times New Roman" pitchFamily="18" charset="0"/>
              </a:rPr>
              <a:t># Python program to modify a global</a:t>
            </a:r>
          </a:p>
          <a:p>
            <a:pPr algn="l"/>
            <a:r>
              <a:rPr lang="en-US" sz="1400" dirty="0">
                <a:latin typeface="Times New Roman" pitchFamily="18" charset="0"/>
                <a:cs typeface="Times New Roman" pitchFamily="18" charset="0"/>
              </a:rPr>
              <a:t># value inside a function</a:t>
            </a:r>
          </a:p>
          <a:p>
            <a:pPr algn="l"/>
            <a:endParaRPr lang="en-US" sz="1400" dirty="0">
              <a:latin typeface="Times New Roman" pitchFamily="18" charset="0"/>
              <a:cs typeface="Times New Roman" pitchFamily="18" charset="0"/>
            </a:endParaRPr>
          </a:p>
          <a:p>
            <a:pPr algn="l"/>
            <a:r>
              <a:rPr lang="en-US" sz="1400" dirty="0">
                <a:latin typeface="Times New Roman" pitchFamily="18" charset="0"/>
                <a:cs typeface="Times New Roman" pitchFamily="18" charset="0"/>
              </a:rPr>
              <a:t>x = 15</a:t>
            </a:r>
          </a:p>
          <a:p>
            <a:pPr algn="l"/>
            <a:r>
              <a:rPr lang="en-US" sz="1400" dirty="0">
                <a:latin typeface="Times New Roman" pitchFamily="18" charset="0"/>
                <a:cs typeface="Times New Roman" pitchFamily="18" charset="0"/>
              </a:rPr>
              <a:t>def change():</a:t>
            </a:r>
          </a:p>
          <a:p>
            <a:pPr algn="l"/>
            <a:endParaRPr lang="en-US" sz="1400" dirty="0">
              <a:latin typeface="Times New Roman" pitchFamily="18" charset="0"/>
              <a:cs typeface="Times New Roman" pitchFamily="18" charset="0"/>
            </a:endParaRPr>
          </a:p>
          <a:p>
            <a:pPr algn="l"/>
            <a:r>
              <a:rPr lang="en-US" sz="1400" dirty="0">
                <a:latin typeface="Times New Roman" pitchFamily="18" charset="0"/>
                <a:cs typeface="Times New Roman" pitchFamily="18" charset="0"/>
              </a:rPr>
              <a:t>	# using a global keyword</a:t>
            </a:r>
          </a:p>
          <a:p>
            <a:pPr algn="l"/>
            <a:r>
              <a:rPr lang="en-US" sz="1400" dirty="0">
                <a:latin typeface="Times New Roman" pitchFamily="18" charset="0"/>
                <a:cs typeface="Times New Roman" pitchFamily="18" charset="0"/>
              </a:rPr>
              <a:t>	global x</a:t>
            </a:r>
          </a:p>
          <a:p>
            <a:pPr algn="l"/>
            <a:endParaRPr lang="en-US" sz="1400" dirty="0">
              <a:latin typeface="Times New Roman" pitchFamily="18" charset="0"/>
              <a:cs typeface="Times New Roman" pitchFamily="18" charset="0"/>
            </a:endParaRPr>
          </a:p>
          <a:p>
            <a:pPr algn="l"/>
            <a:r>
              <a:rPr lang="en-US" sz="1400" dirty="0">
                <a:latin typeface="Times New Roman" pitchFamily="18" charset="0"/>
                <a:cs typeface="Times New Roman" pitchFamily="18" charset="0"/>
              </a:rPr>
              <a:t>	# increment value of a by 5</a:t>
            </a:r>
          </a:p>
          <a:p>
            <a:pPr algn="l"/>
            <a:r>
              <a:rPr lang="en-US" sz="1400" dirty="0">
                <a:latin typeface="Times New Roman" pitchFamily="18" charset="0"/>
                <a:cs typeface="Times New Roman" pitchFamily="18" charset="0"/>
              </a:rPr>
              <a:t>	x = x + 5</a:t>
            </a:r>
          </a:p>
          <a:p>
            <a:pPr algn="l"/>
            <a:r>
              <a:rPr lang="en-US" sz="1400" dirty="0">
                <a:latin typeface="Times New Roman" pitchFamily="18" charset="0"/>
                <a:cs typeface="Times New Roman" pitchFamily="18" charset="0"/>
              </a:rPr>
              <a:t>	print("Value of x inside a function :", x)</a:t>
            </a:r>
          </a:p>
          <a:p>
            <a:pPr algn="l"/>
            <a:r>
              <a:rPr lang="en-US" sz="1400" dirty="0">
                <a:latin typeface="Times New Roman" pitchFamily="18" charset="0"/>
                <a:cs typeface="Times New Roman" pitchFamily="18" charset="0"/>
              </a:rPr>
              <a:t>change()</a:t>
            </a:r>
          </a:p>
          <a:p>
            <a:pPr algn="l"/>
            <a:r>
              <a:rPr lang="en-US" sz="1400" dirty="0">
                <a:latin typeface="Times New Roman" pitchFamily="18" charset="0"/>
                <a:cs typeface="Times New Roman" pitchFamily="18" charset="0"/>
              </a:rPr>
              <a:t>print("Value of x outside a function :", x)</a:t>
            </a:r>
          </a:p>
          <a:p>
            <a:pPr algn="l"/>
            <a:endParaRPr lang="en-US" sz="14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205008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12192000" cy="1143000"/>
          </a:xfrm>
        </p:spPr>
        <p:txBody>
          <a:bodyPr>
            <a:normAutofit/>
          </a:bodyPr>
          <a:lstStyle/>
          <a:p>
            <a:pPr algn="ctr"/>
            <a:r>
              <a:rPr lang="en-US" sz="2800" b="1" dirty="0">
                <a:latin typeface="Times New Roman" pitchFamily="18" charset="0"/>
                <a:cs typeface="Times New Roman" pitchFamily="18" charset="0"/>
              </a:rPr>
              <a:t>What is Global Function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1193800"/>
            <a:ext cx="12192000" cy="5664200"/>
          </a:xfrm>
        </p:spPr>
        <p:txBody>
          <a:bodyPr>
            <a:normAutofit/>
          </a:bodyPr>
          <a:lstStyle/>
          <a:p>
            <a:pPr marL="0" indent="0">
              <a:buNone/>
            </a:pPr>
            <a:r>
              <a:rPr lang="en-US" sz="1800" b="1" dirty="0" err="1">
                <a:latin typeface="Times New Roman" pitchFamily="18" charset="0"/>
                <a:cs typeface="Times New Roman" pitchFamily="18" charset="0"/>
              </a:rPr>
              <a:t>globals</a:t>
            </a:r>
            <a:r>
              <a:rPr lang="en-US" sz="1800" b="1" dirty="0">
                <a:latin typeface="Times New Roman" pitchFamily="18" charset="0"/>
                <a:cs typeface="Times New Roman" pitchFamily="18" charset="0"/>
              </a:rPr>
              <a:t> ( ) Function: </a:t>
            </a:r>
            <a:r>
              <a:rPr lang="en-US" sz="1800" dirty="0">
                <a:highlight>
                  <a:srgbClr val="FFFF00"/>
                </a:highlight>
                <a:latin typeface="Times New Roman" pitchFamily="18" charset="0"/>
                <a:cs typeface="Times New Roman" pitchFamily="18" charset="0"/>
              </a:rPr>
              <a:t>This function returns a table of current global variables in the form of dictionary.</a:t>
            </a:r>
          </a:p>
          <a:p>
            <a:pPr marL="0" indent="0">
              <a:buNone/>
            </a:pPr>
            <a:r>
              <a:rPr lang="en-US" sz="1800" dirty="0">
                <a:cs typeface="Times New Roman" pitchFamily="18" charset="0"/>
              </a:rPr>
              <a:t>a = 50</a:t>
            </a:r>
          </a:p>
          <a:p>
            <a:pPr marL="0" indent="0">
              <a:buNone/>
            </a:pPr>
            <a:r>
              <a:rPr lang="en-US" sz="1800" i="1" dirty="0" err="1">
                <a:cs typeface="Times New Roman" pitchFamily="18" charset="0"/>
              </a:rPr>
              <a:t>def</a:t>
            </a:r>
            <a:r>
              <a:rPr lang="en-US" sz="1800" dirty="0">
                <a:cs typeface="Times New Roman" pitchFamily="18" charset="0"/>
              </a:rPr>
              <a:t> show () </a:t>
            </a:r>
            <a:r>
              <a:rPr lang="en-US" sz="1800" b="1" dirty="0">
                <a:cs typeface="Times New Roman" pitchFamily="18" charset="0"/>
              </a:rPr>
              <a:t>:</a:t>
            </a:r>
          </a:p>
          <a:p>
            <a:pPr marL="0" indent="0">
              <a:buNone/>
            </a:pPr>
            <a:r>
              <a:rPr lang="en-US" sz="1800" dirty="0">
                <a:cs typeface="Times New Roman" pitchFamily="18" charset="0"/>
              </a:rPr>
              <a:t>        a = 10</a:t>
            </a:r>
          </a:p>
          <a:p>
            <a:pPr marL="0" indent="0">
              <a:buNone/>
            </a:pPr>
            <a:r>
              <a:rPr lang="en-US" sz="1800" dirty="0">
                <a:cs typeface="Times New Roman" pitchFamily="18" charset="0"/>
              </a:rPr>
              <a:t>        print(“Local Variable A:”, a)</a:t>
            </a:r>
          </a:p>
          <a:p>
            <a:pPr marL="0" indent="0">
              <a:buNone/>
            </a:pPr>
            <a:r>
              <a:rPr lang="en-US" sz="1800" dirty="0">
                <a:cs typeface="Times New Roman" pitchFamily="18" charset="0"/>
              </a:rPr>
              <a:t>        x = </a:t>
            </a:r>
            <a:r>
              <a:rPr lang="en-US" sz="1800" dirty="0" err="1">
                <a:cs typeface="Times New Roman" pitchFamily="18" charset="0"/>
              </a:rPr>
              <a:t>globals</a:t>
            </a:r>
            <a:r>
              <a:rPr lang="en-US" sz="1800" dirty="0">
                <a:cs typeface="Times New Roman" pitchFamily="18" charset="0"/>
              </a:rPr>
              <a:t>()[‘a’]</a:t>
            </a:r>
          </a:p>
          <a:p>
            <a:pPr marL="0" indent="0">
              <a:buNone/>
            </a:pPr>
            <a:r>
              <a:rPr lang="en-US" sz="1800" dirty="0">
                <a:cs typeface="Times New Roman" pitchFamily="18" charset="0"/>
              </a:rPr>
              <a:t>        print(“X:”, x)</a:t>
            </a:r>
          </a:p>
          <a:p>
            <a:pPr marL="0" indent="0">
              <a:buNone/>
            </a:pPr>
            <a:r>
              <a:rPr lang="en-US" sz="1800" dirty="0">
                <a:cs typeface="Times New Roman" pitchFamily="18" charset="0"/>
              </a:rPr>
              <a:t>show()</a:t>
            </a:r>
          </a:p>
          <a:p>
            <a:pPr marL="0" indent="0">
              <a:buNone/>
            </a:pPr>
            <a:r>
              <a:rPr lang="en-US" sz="1800" dirty="0">
                <a:cs typeface="Times New Roman" pitchFamily="18" charset="0"/>
              </a:rPr>
              <a:t>print(“Global Variable A:”, a)</a:t>
            </a:r>
          </a:p>
          <a:p>
            <a:pPr marL="0" indent="0">
              <a:buNone/>
            </a:pPr>
            <a:r>
              <a:rPr lang="en-US" sz="1600" dirty="0">
                <a:latin typeface="Times New Roman" pitchFamily="18" charset="0"/>
                <a:cs typeface="Times New Roman" pitchFamily="18" charset="0"/>
                <a:hlinkClick r:id="rId2"/>
              </a:rPr>
              <a:t>https://www.geeksforgeeks.org/python-globals-function/</a:t>
            </a:r>
            <a:endParaRPr lang="en-US" sz="1600"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265935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0451"/>
          </a:xfrm>
        </p:spPr>
        <p:txBody>
          <a:bodyPr>
            <a:normAutofit/>
          </a:bodyPr>
          <a:lstStyle/>
          <a:p>
            <a:pPr algn="ctr" fontAlgn="base"/>
            <a:r>
              <a:rPr lang="en-US" sz="2800" b="1" i="0" dirty="0">
                <a:solidFill>
                  <a:srgbClr val="273239"/>
                </a:solidFill>
                <a:effectLst/>
                <a:latin typeface="sofia-pro"/>
              </a:rPr>
              <a:t>Is Python call by reference or call by value ?</a:t>
            </a:r>
          </a:p>
        </p:txBody>
      </p:sp>
      <p:sp>
        <p:nvSpPr>
          <p:cNvPr id="3" name="Content Placeholder 2"/>
          <p:cNvSpPr>
            <a:spLocks noGrp="1"/>
          </p:cNvSpPr>
          <p:nvPr>
            <p:ph idx="1"/>
          </p:nvPr>
        </p:nvSpPr>
        <p:spPr>
          <a:xfrm>
            <a:off x="0" y="679508"/>
            <a:ext cx="12192000" cy="6178492"/>
          </a:xfrm>
        </p:spPr>
        <p:txBody>
          <a:bodyPr>
            <a:normAutofit/>
          </a:bodyPr>
          <a:lstStyle/>
          <a:p>
            <a:pPr marL="0" indent="0">
              <a:buNone/>
            </a:pPr>
            <a:r>
              <a:rPr lang="en-US" sz="2000" dirty="0"/>
              <a:t>Python’s argument passing model is </a:t>
            </a:r>
            <a:r>
              <a:rPr lang="en-US" sz="2000" b="1" dirty="0"/>
              <a:t>neither “Pass by Value” nor “Pass by Reference” but it is “Pass by Object Reference”.</a:t>
            </a:r>
            <a:r>
              <a:rPr lang="en-US" sz="2000" dirty="0">
                <a:latin typeface="Times New Roman" pitchFamily="18" charset="0"/>
                <a:cs typeface="Times New Roman" pitchFamily="18" charset="0"/>
              </a:rPr>
              <a:t> When we pass value like number, strings, tuples or lists to function, the references of these objects are passed to function. </a:t>
            </a:r>
          </a:p>
          <a:p>
            <a:pPr marL="0" indent="0">
              <a:buNone/>
            </a:pPr>
            <a:r>
              <a:rPr lang="en-US" sz="2000" dirty="0">
                <a:latin typeface="Times New Roman" pitchFamily="18" charset="0"/>
                <a:cs typeface="Times New Roman" pitchFamily="18" charset="0"/>
              </a:rPr>
              <a:t>If object is immutable (not modifiable) then the modified value is not available outside the function.</a:t>
            </a:r>
          </a:p>
          <a:p>
            <a:pPr marL="0" indent="0">
              <a:buNone/>
            </a:pPr>
            <a:r>
              <a:rPr lang="en-US" sz="2000" dirty="0">
                <a:latin typeface="Times New Roman" pitchFamily="18" charset="0"/>
                <a:cs typeface="Times New Roman" pitchFamily="18" charset="0"/>
              </a:rPr>
              <a:t>If object is mutable (modifiable) then the modified value is available outside the function.</a:t>
            </a:r>
          </a:p>
          <a:p>
            <a:pPr marL="0" indent="0">
              <a:buNone/>
            </a:pPr>
            <a:r>
              <a:rPr lang="en-US" sz="2000" dirty="0">
                <a:highlight>
                  <a:srgbClr val="FFFF00"/>
                </a:highlight>
                <a:latin typeface="Times New Roman" pitchFamily="18" charset="0"/>
                <a:cs typeface="Times New Roman" pitchFamily="18" charset="0"/>
              </a:rPr>
              <a:t>Immutable Objects – Integer, Float, String and Tuple</a:t>
            </a:r>
          </a:p>
          <a:p>
            <a:pPr marL="0" indent="0">
              <a:buNone/>
            </a:pPr>
            <a:r>
              <a:rPr lang="en-US" sz="2000" dirty="0">
                <a:highlight>
                  <a:srgbClr val="FFFF00"/>
                </a:highlight>
                <a:latin typeface="Times New Roman" pitchFamily="18" charset="0"/>
                <a:cs typeface="Times New Roman" pitchFamily="18" charset="0"/>
              </a:rPr>
              <a:t>Mutable Objects – List and Dictionary</a:t>
            </a:r>
          </a:p>
          <a:p>
            <a:pPr marL="0" indent="0">
              <a:buNone/>
            </a:pPr>
            <a:endParaRPr lang="en-US" sz="2667"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hlinkClick r:id="rId2"/>
              </a:rPr>
              <a:t>https://www.geeksforgeeks.org/pass-by-reference-vs-value-in-python/</a:t>
            </a:r>
            <a:endParaRPr lang="en-US" sz="2667"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hlinkClick r:id="rId3"/>
              </a:rPr>
              <a:t>https://www.geeksforgeeks.org/is-python-call-by-reference-or-call-by-value/</a:t>
            </a: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126151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0451"/>
          </a:xfrm>
        </p:spPr>
        <p:txBody>
          <a:bodyPr>
            <a:normAutofit/>
          </a:bodyPr>
          <a:lstStyle/>
          <a:p>
            <a:pPr algn="ctr" fontAlgn="base"/>
            <a:r>
              <a:rPr lang="en-US" sz="2800" b="1" i="0" dirty="0">
                <a:solidFill>
                  <a:srgbClr val="273239"/>
                </a:solidFill>
                <a:effectLst/>
                <a:latin typeface="sofia-pro"/>
              </a:rPr>
              <a:t>What is Recursion Function in Python?</a:t>
            </a:r>
          </a:p>
        </p:txBody>
      </p:sp>
      <p:sp>
        <p:nvSpPr>
          <p:cNvPr id="3" name="Content Placeholder 2"/>
          <p:cNvSpPr>
            <a:spLocks noGrp="1"/>
          </p:cNvSpPr>
          <p:nvPr>
            <p:ph idx="1"/>
          </p:nvPr>
        </p:nvSpPr>
        <p:spPr>
          <a:xfrm>
            <a:off x="0" y="679508"/>
            <a:ext cx="12192000" cy="6178492"/>
          </a:xfrm>
        </p:spPr>
        <p:txBody>
          <a:bodyPr>
            <a:normAutofit/>
          </a:bodyPr>
          <a:lstStyle/>
          <a:p>
            <a:pPr marL="0" indent="0">
              <a:buNone/>
            </a:pPr>
            <a:r>
              <a:rPr lang="en-US" sz="1800" dirty="0">
                <a:latin typeface="Times New Roman" pitchFamily="18" charset="0"/>
                <a:cs typeface="Times New Roman" pitchFamily="18" charset="0"/>
              </a:rPr>
              <a:t>Recursive Function : </a:t>
            </a:r>
            <a:r>
              <a:rPr lang="en-US" sz="1800" dirty="0">
                <a:highlight>
                  <a:srgbClr val="FFFF00"/>
                </a:highlight>
                <a:latin typeface="Times New Roman" pitchFamily="18" charset="0"/>
                <a:cs typeface="Times New Roman" pitchFamily="18" charset="0"/>
              </a:rPr>
              <a:t>A function calling itself again and again to compute a value is referred to Recursive Function.</a:t>
            </a:r>
          </a:p>
          <a:p>
            <a:pPr marL="0" indent="0">
              <a:buNone/>
            </a:pPr>
            <a:r>
              <a:rPr lang="en-US" sz="1800" dirty="0" err="1">
                <a:highlight>
                  <a:srgbClr val="FFFF00"/>
                </a:highlight>
                <a:latin typeface="Times New Roman" pitchFamily="18" charset="0"/>
                <a:cs typeface="Times New Roman" pitchFamily="18" charset="0"/>
              </a:rPr>
              <a:t>Eaxmple</a:t>
            </a:r>
            <a:r>
              <a:rPr lang="en-US" sz="1800" dirty="0">
                <a:highlight>
                  <a:srgbClr val="FFFF00"/>
                </a:highlight>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def factorial(x):</a:t>
            </a:r>
          </a:p>
          <a:p>
            <a:pPr marL="0" indent="0">
              <a:buNone/>
            </a:pPr>
            <a:r>
              <a:rPr lang="en-US" sz="1800" dirty="0">
                <a:latin typeface="Times New Roman" pitchFamily="18" charset="0"/>
                <a:cs typeface="Times New Roman" pitchFamily="18" charset="0"/>
              </a:rPr>
              <a:t>    """This is a recursive function</a:t>
            </a:r>
          </a:p>
          <a:p>
            <a:pPr marL="0" indent="0">
              <a:buNone/>
            </a:pPr>
            <a:r>
              <a:rPr lang="en-US" sz="1800" dirty="0">
                <a:latin typeface="Times New Roman" pitchFamily="18" charset="0"/>
                <a:cs typeface="Times New Roman" pitchFamily="18" charset="0"/>
              </a:rPr>
              <a:t>    to find the factorial of an integer"""</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if x == 1:</a:t>
            </a:r>
          </a:p>
          <a:p>
            <a:pPr marL="0" indent="0">
              <a:buNone/>
            </a:pPr>
            <a:r>
              <a:rPr lang="en-US" sz="1800" dirty="0">
                <a:latin typeface="Times New Roman" pitchFamily="18" charset="0"/>
                <a:cs typeface="Times New Roman" pitchFamily="18" charset="0"/>
              </a:rPr>
              <a:t>        return 1</a:t>
            </a:r>
          </a:p>
          <a:p>
            <a:pPr marL="0" indent="0">
              <a:buNone/>
            </a:pPr>
            <a:r>
              <a:rPr lang="en-US" sz="1800" dirty="0">
                <a:latin typeface="Times New Roman" pitchFamily="18" charset="0"/>
                <a:cs typeface="Times New Roman" pitchFamily="18" charset="0"/>
              </a:rPr>
              <a:t>    else:</a:t>
            </a:r>
          </a:p>
          <a:p>
            <a:pPr marL="0" indent="0">
              <a:buNone/>
            </a:pPr>
            <a:r>
              <a:rPr lang="en-US" sz="1800" dirty="0">
                <a:latin typeface="Times New Roman" pitchFamily="18" charset="0"/>
                <a:cs typeface="Times New Roman" pitchFamily="18" charset="0"/>
              </a:rPr>
              <a:t>        return (x * factorial(x-1))</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num = 3</a:t>
            </a:r>
          </a:p>
          <a:p>
            <a:pPr marL="0" indent="0">
              <a:buNone/>
            </a:pPr>
            <a:r>
              <a:rPr lang="en-US" sz="1800" dirty="0">
                <a:latin typeface="Times New Roman" pitchFamily="18" charset="0"/>
                <a:cs typeface="Times New Roman" pitchFamily="18" charset="0"/>
              </a:rPr>
              <a:t>print("The factorial of", num, "is", factorial(num))</a:t>
            </a:r>
          </a:p>
        </p:txBody>
      </p:sp>
    </p:spTree>
    <p:extLst>
      <p:ext uri="{BB962C8B-B14F-4D97-AF65-F5344CB8AC3E}">
        <p14:creationId xmlns:p14="http://schemas.microsoft.com/office/powerpoint/2010/main" val="30994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0451"/>
          </a:xfrm>
        </p:spPr>
        <p:txBody>
          <a:bodyPr>
            <a:normAutofit/>
          </a:bodyPr>
          <a:lstStyle/>
          <a:p>
            <a:pPr algn="ctr" fontAlgn="base"/>
            <a:r>
              <a:rPr lang="en-US" sz="2800" b="1" i="0" dirty="0">
                <a:solidFill>
                  <a:srgbClr val="273239"/>
                </a:solidFill>
                <a:effectLst/>
                <a:latin typeface="sofia-pro"/>
              </a:rPr>
              <a:t>What is </a:t>
            </a:r>
            <a:r>
              <a:rPr lang="en-US" sz="2800" b="1" dirty="0">
                <a:solidFill>
                  <a:srgbClr val="273239"/>
                </a:solidFill>
                <a:latin typeface="sofia-pro"/>
              </a:rPr>
              <a:t>Anonymous/Lambda</a:t>
            </a:r>
            <a:r>
              <a:rPr lang="en-US" sz="2800" b="1" i="0" dirty="0">
                <a:solidFill>
                  <a:srgbClr val="273239"/>
                </a:solidFill>
                <a:effectLst/>
                <a:latin typeface="sofia-pro"/>
              </a:rPr>
              <a:t> Function in Python?</a:t>
            </a:r>
          </a:p>
        </p:txBody>
      </p:sp>
      <p:sp>
        <p:nvSpPr>
          <p:cNvPr id="3" name="Content Placeholder 2"/>
          <p:cNvSpPr>
            <a:spLocks noGrp="1"/>
          </p:cNvSpPr>
          <p:nvPr>
            <p:ph idx="1"/>
          </p:nvPr>
        </p:nvSpPr>
        <p:spPr>
          <a:xfrm>
            <a:off x="0" y="679508"/>
            <a:ext cx="12192000" cy="6178492"/>
          </a:xfrm>
        </p:spPr>
        <p:txBody>
          <a:bodyPr>
            <a:normAutofit/>
          </a:bodyPr>
          <a:lstStyle/>
          <a:p>
            <a:pPr marL="0" indent="0">
              <a:buNone/>
            </a:pPr>
            <a:r>
              <a:rPr lang="en-US" sz="1600" dirty="0">
                <a:highlight>
                  <a:srgbClr val="FFFF00"/>
                </a:highlight>
                <a:latin typeface="Times New Roman" pitchFamily="18" charset="0"/>
                <a:cs typeface="Times New Roman" pitchFamily="18" charset="0"/>
              </a:rPr>
              <a:t>A function without a name is called as Anonymous Function. It is also known as Lambda </a:t>
            </a:r>
            <a:r>
              <a:rPr lang="en-US" sz="1600" dirty="0" err="1">
                <a:highlight>
                  <a:srgbClr val="FFFF00"/>
                </a:highlight>
                <a:latin typeface="Times New Roman" pitchFamily="18" charset="0"/>
                <a:cs typeface="Times New Roman" pitchFamily="18" charset="0"/>
              </a:rPr>
              <a:t>Function.Anonymous</a:t>
            </a:r>
            <a:r>
              <a:rPr lang="en-US" sz="1600" dirty="0">
                <a:highlight>
                  <a:srgbClr val="FFFF00"/>
                </a:highlight>
                <a:latin typeface="Times New Roman" pitchFamily="18" charset="0"/>
                <a:cs typeface="Times New Roman" pitchFamily="18" charset="0"/>
              </a:rPr>
              <a:t> Function are not defined using </a:t>
            </a:r>
            <a:r>
              <a:rPr lang="en-US" sz="1600" i="1" dirty="0">
                <a:highlight>
                  <a:srgbClr val="FFFF00"/>
                </a:highlight>
                <a:latin typeface="Times New Roman" pitchFamily="18" charset="0"/>
                <a:cs typeface="Times New Roman" pitchFamily="18" charset="0"/>
              </a:rPr>
              <a:t>def</a:t>
            </a:r>
            <a:r>
              <a:rPr lang="en-US" sz="1600" dirty="0">
                <a:highlight>
                  <a:srgbClr val="FFFF00"/>
                </a:highlight>
                <a:latin typeface="Times New Roman" pitchFamily="18" charset="0"/>
                <a:cs typeface="Times New Roman" pitchFamily="18" charset="0"/>
              </a:rPr>
              <a:t>  keyword rather they are defined using </a:t>
            </a:r>
            <a:r>
              <a:rPr lang="en-US" sz="1600" i="1" dirty="0">
                <a:highlight>
                  <a:srgbClr val="FFFF00"/>
                </a:highlight>
                <a:latin typeface="Times New Roman" pitchFamily="18" charset="0"/>
                <a:cs typeface="Times New Roman" pitchFamily="18" charset="0"/>
              </a:rPr>
              <a:t>lambda</a:t>
            </a:r>
            <a:r>
              <a:rPr lang="en-US" sz="1600" dirty="0">
                <a:highlight>
                  <a:srgbClr val="FFFF00"/>
                </a:highlight>
                <a:latin typeface="Times New Roman" pitchFamily="18" charset="0"/>
                <a:cs typeface="Times New Roman" pitchFamily="18" charset="0"/>
              </a:rPr>
              <a:t> keyword.</a:t>
            </a:r>
          </a:p>
          <a:p>
            <a:pPr marL="0" indent="0">
              <a:buNone/>
            </a:pPr>
            <a:r>
              <a:rPr lang="en-US" sz="1600" dirty="0">
                <a:latin typeface="Times New Roman" pitchFamily="18" charset="0"/>
                <a:cs typeface="Times New Roman" pitchFamily="18" charset="0"/>
              </a:rPr>
              <a:t>Syntax:-   </a:t>
            </a:r>
            <a:r>
              <a:rPr lang="en-US" sz="1600" i="1" dirty="0">
                <a:highlight>
                  <a:srgbClr val="FFFF00"/>
                </a:highlight>
                <a:latin typeface="Times New Roman" pitchFamily="18" charset="0"/>
                <a:cs typeface="Times New Roman" pitchFamily="18" charset="0"/>
              </a:rPr>
              <a:t>lambda</a:t>
            </a:r>
            <a:r>
              <a:rPr lang="en-US" sz="1600" dirty="0">
                <a:highlight>
                  <a:srgbClr val="FFFF00"/>
                </a:highlight>
                <a:latin typeface="Times New Roman" pitchFamily="18" charset="0"/>
                <a:cs typeface="Times New Roman" pitchFamily="18" charset="0"/>
              </a:rPr>
              <a:t> </a:t>
            </a:r>
            <a:r>
              <a:rPr lang="en-US" sz="1600" dirty="0" err="1">
                <a:highlight>
                  <a:srgbClr val="FFFF00"/>
                </a:highlight>
                <a:latin typeface="Times New Roman" pitchFamily="18" charset="0"/>
                <a:cs typeface="Times New Roman" pitchFamily="18" charset="0"/>
              </a:rPr>
              <a:t>argument_list</a:t>
            </a:r>
            <a:r>
              <a:rPr lang="en-US" sz="1600" dirty="0">
                <a:highlight>
                  <a:srgbClr val="FFFF00"/>
                </a:highlight>
                <a:latin typeface="Times New Roman" pitchFamily="18" charset="0"/>
                <a:cs typeface="Times New Roman" pitchFamily="18" charset="0"/>
              </a:rPr>
              <a:t> : expression</a:t>
            </a:r>
          </a:p>
          <a:p>
            <a:r>
              <a:rPr lang="en-US" sz="1600" dirty="0">
                <a:highlight>
                  <a:srgbClr val="FFFF00"/>
                </a:highlight>
                <a:latin typeface="Times New Roman" pitchFamily="18" charset="0"/>
                <a:cs typeface="Times New Roman" pitchFamily="18" charset="0"/>
              </a:rPr>
              <a:t>Lambda Function doesn’t have any Name</a:t>
            </a:r>
            <a:r>
              <a:rPr lang="en-US" sz="1600" dirty="0">
                <a:latin typeface="Times New Roman" pitchFamily="18" charset="0"/>
                <a:cs typeface="Times New Roman" pitchFamily="18" charset="0"/>
              </a:rPr>
              <a:t>        Ex:-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 print(x) </a:t>
            </a:r>
          </a:p>
          <a:p>
            <a:r>
              <a:rPr lang="en-US" sz="1600" dirty="0">
                <a:highlight>
                  <a:srgbClr val="FFFF00"/>
                </a:highlight>
                <a:latin typeface="Times New Roman" pitchFamily="18" charset="0"/>
                <a:cs typeface="Times New Roman" pitchFamily="18" charset="0"/>
              </a:rPr>
              <a:t>Lambda function returns a function </a:t>
            </a:r>
            <a:r>
              <a:rPr lang="en-US" sz="1600" dirty="0">
                <a:latin typeface="Times New Roman" pitchFamily="18" charset="0"/>
                <a:cs typeface="Times New Roman" pitchFamily="18" charset="0"/>
              </a:rPr>
              <a:t>          Ex:- show =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 print(x) </a:t>
            </a:r>
          </a:p>
          <a:p>
            <a:r>
              <a:rPr lang="en-US" sz="1600" dirty="0">
                <a:highlight>
                  <a:srgbClr val="FFFF00"/>
                </a:highlight>
                <a:latin typeface="Times New Roman" pitchFamily="18" charset="0"/>
                <a:cs typeface="Times New Roman" pitchFamily="18" charset="0"/>
              </a:rPr>
              <a:t>Lambda function can take zero or any number of argument but contains only one expression</a:t>
            </a:r>
            <a:r>
              <a:rPr lang="en-US" sz="1600" dirty="0">
                <a:latin typeface="Times New Roman" pitchFamily="18" charset="0"/>
                <a:cs typeface="Times New Roman" pitchFamily="18" charset="0"/>
              </a:rPr>
              <a:t>         Ex:- </a:t>
            </a:r>
            <a:r>
              <a:rPr lang="en-US" sz="1600" i="1" dirty="0">
                <a:latin typeface="Times New Roman" pitchFamily="18" charset="0"/>
                <a:cs typeface="Times New Roman" pitchFamily="18" charset="0"/>
              </a:rPr>
              <a:t>lambda</a:t>
            </a:r>
            <a:r>
              <a:rPr lang="en-US" sz="1600" dirty="0">
                <a:latin typeface="Times New Roman" pitchFamily="18" charset="0"/>
                <a:cs typeface="Times New Roman" pitchFamily="18" charset="0"/>
              </a:rPr>
              <a:t> x, y : x + y</a:t>
            </a:r>
            <a:endParaRPr lang="en-US" sz="1600" dirty="0">
              <a:highlight>
                <a:srgbClr val="FFFF00"/>
              </a:highlight>
              <a:latin typeface="Times New Roman" pitchFamily="18" charset="0"/>
              <a:cs typeface="Times New Roman" pitchFamily="18" charset="0"/>
            </a:endParaRPr>
          </a:p>
          <a:p>
            <a:r>
              <a:rPr lang="en-US" sz="1600" dirty="0">
                <a:highlight>
                  <a:srgbClr val="FFFF00"/>
                </a:highlight>
                <a:latin typeface="Times New Roman" pitchFamily="18" charset="0"/>
                <a:cs typeface="Times New Roman" pitchFamily="18" charset="0"/>
              </a:rPr>
              <a:t>In lambda Function there is no need to write return statement</a:t>
            </a:r>
          </a:p>
          <a:p>
            <a:r>
              <a:rPr lang="en-US" sz="1600" dirty="0">
                <a:highlight>
                  <a:srgbClr val="FFFF00"/>
                </a:highlight>
                <a:latin typeface="Times New Roman" pitchFamily="18" charset="0"/>
                <a:cs typeface="Times New Roman" pitchFamily="18" charset="0"/>
              </a:rPr>
              <a:t>It can only contain expressions and can’t include statements in its body</a:t>
            </a:r>
          </a:p>
          <a:p>
            <a:r>
              <a:rPr lang="en-US" sz="1600" dirty="0">
                <a:highlight>
                  <a:srgbClr val="FFFF00"/>
                </a:highlight>
                <a:latin typeface="Times New Roman" pitchFamily="18" charset="0"/>
                <a:cs typeface="Times New Roman" pitchFamily="18" charset="0"/>
              </a:rPr>
              <a:t>You can use all the type of Actual Arguments </a:t>
            </a:r>
          </a:p>
          <a:p>
            <a:pPr marL="0" indent="0">
              <a:buNone/>
            </a:pPr>
            <a:r>
              <a:rPr lang="en-US" sz="1600" dirty="0">
                <a:latin typeface="Times New Roman" pitchFamily="18" charset="0"/>
                <a:cs typeface="Times New Roman" pitchFamily="18" charset="0"/>
              </a:rPr>
              <a:t>Nested lambda function :</a:t>
            </a:r>
            <a:r>
              <a:rPr lang="en-US" sz="1600" dirty="0">
                <a:highlight>
                  <a:srgbClr val="FFFF00"/>
                </a:highlight>
                <a:latin typeface="Times New Roman" pitchFamily="18" charset="0"/>
                <a:cs typeface="Times New Roman" pitchFamily="18" charset="0"/>
              </a:rPr>
              <a:t>When we write a lambda function inside another lambda function that is called nested lambda function.</a:t>
            </a:r>
          </a:p>
          <a:p>
            <a:pPr marL="0" indent="0">
              <a:buNone/>
            </a:pPr>
            <a:r>
              <a:rPr lang="en-US" sz="1600" dirty="0">
                <a:latin typeface="Times New Roman" pitchFamily="18" charset="0"/>
                <a:cs typeface="Times New Roman" pitchFamily="18" charset="0"/>
              </a:rPr>
              <a:t>Example : </a:t>
            </a:r>
          </a:p>
          <a:p>
            <a:pPr marL="0" indent="0">
              <a:buNone/>
            </a:pPr>
            <a:r>
              <a:rPr lang="en-US" sz="1600" dirty="0">
                <a:latin typeface="Times New Roman" pitchFamily="18" charset="0"/>
                <a:cs typeface="Times New Roman" pitchFamily="18" charset="0"/>
              </a:rPr>
              <a:t>add = lambda x=10 : (lambda y : x + y)</a:t>
            </a:r>
          </a:p>
          <a:p>
            <a:pPr marL="0" indent="0">
              <a:buNone/>
            </a:pPr>
            <a:r>
              <a:rPr lang="en-US" sz="1600" dirty="0">
                <a:latin typeface="Times New Roman" pitchFamily="18" charset="0"/>
                <a:cs typeface="Times New Roman" pitchFamily="18" charset="0"/>
              </a:rPr>
              <a:t>a = add()</a:t>
            </a:r>
          </a:p>
          <a:p>
            <a:pPr marL="0" indent="0">
              <a:buNone/>
            </a:pPr>
            <a:r>
              <a:rPr lang="en-US" sz="1600" dirty="0">
                <a:latin typeface="Times New Roman" pitchFamily="18" charset="0"/>
                <a:cs typeface="Times New Roman" pitchFamily="18" charset="0"/>
              </a:rPr>
              <a:t>print(a)</a:t>
            </a:r>
          </a:p>
          <a:p>
            <a:pPr marL="0" indent="0">
              <a:buNone/>
            </a:pPr>
            <a:r>
              <a:rPr lang="en-US" sz="1600" dirty="0">
                <a:latin typeface="Times New Roman" pitchFamily="18" charset="0"/>
                <a:cs typeface="Times New Roman" pitchFamily="18" charset="0"/>
              </a:rPr>
              <a:t>print(a(20))</a:t>
            </a:r>
            <a:endParaRPr lang="en-IN" sz="16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83977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1A86-FF00-463C-A009-1C3076B93D71}"/>
              </a:ext>
            </a:extLst>
          </p:cNvPr>
          <p:cNvSpPr>
            <a:spLocks noGrp="1"/>
          </p:cNvSpPr>
          <p:nvPr>
            <p:ph type="title"/>
          </p:nvPr>
        </p:nvSpPr>
        <p:spPr>
          <a:xfrm>
            <a:off x="0" y="1"/>
            <a:ext cx="12122092" cy="620784"/>
          </a:xfrm>
        </p:spPr>
        <p:txBody>
          <a:bodyPr>
            <a:norm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Give an example of when it’s useful and when it’s not.</a:t>
            </a:r>
            <a:endParaRPr lang="en-IN" sz="2400" dirty="0"/>
          </a:p>
        </p:txBody>
      </p:sp>
      <p:sp>
        <p:nvSpPr>
          <p:cNvPr id="3" name="Content Placeholder 2">
            <a:extLst>
              <a:ext uri="{FF2B5EF4-FFF2-40B4-BE49-F238E27FC236}">
                <a16:creationId xmlns:a16="http://schemas.microsoft.com/office/drawing/2014/main" id="{E83550FA-4009-484F-8DDC-08BA113BCCB4}"/>
              </a:ext>
            </a:extLst>
          </p:cNvPr>
          <p:cNvSpPr>
            <a:spLocks noGrp="1"/>
          </p:cNvSpPr>
          <p:nvPr>
            <p:ph idx="1"/>
          </p:nvPr>
        </p:nvSpPr>
        <p:spPr>
          <a:xfrm>
            <a:off x="0" y="763398"/>
            <a:ext cx="12192000" cy="6094602"/>
          </a:xfrm>
        </p:spPr>
        <p:txBody>
          <a:bodyPr>
            <a:normAutofit fontScale="77500" lnSpcReduction="20000"/>
          </a:bodyPr>
          <a:lstStyle/>
          <a:p>
            <a:pPr marL="0" indent="0">
              <a:buNone/>
            </a:pPr>
            <a:r>
              <a:rPr lang="en-US" sz="1800" dirty="0">
                <a:highlight>
                  <a:srgbClr val="FFFF00"/>
                </a:highlight>
                <a:latin typeface="Times New Roman" pitchFamily="18" charset="0"/>
                <a:cs typeface="Times New Roman" pitchFamily="18" charset="0"/>
              </a:rPr>
              <a:t>It is More useful to create Lambda Function When We want to  pass lambda function to another function.</a:t>
            </a:r>
          </a:p>
          <a:p>
            <a:pPr marL="0" indent="0">
              <a:buNone/>
            </a:pPr>
            <a:r>
              <a:rPr lang="en-US" sz="1800" dirty="0">
                <a:solidFill>
                  <a:srgbClr val="222222"/>
                </a:solidFill>
                <a:highlight>
                  <a:srgbClr val="FFFF00"/>
                </a:highlight>
                <a:latin typeface="Source Sans Pro" panose="020B0503030403020204" pitchFamily="34" charset="0"/>
              </a:rPr>
              <a:t>We </a:t>
            </a:r>
            <a:r>
              <a:rPr lang="en-US" sz="1800" b="0" i="0" dirty="0">
                <a:solidFill>
                  <a:srgbClr val="222222"/>
                </a:solidFill>
                <a:effectLst/>
                <a:highlight>
                  <a:srgbClr val="FFFF00"/>
                </a:highlight>
                <a:latin typeface="Source Sans Pro" panose="020B0503030403020204" pitchFamily="34" charset="0"/>
              </a:rPr>
              <a:t>should never write complicated lambda functions in a production environment. It will be very difficult for us to  maintain  code to decrypt it. </a:t>
            </a:r>
            <a:endParaRPr lang="en-US" sz="1800" dirty="0">
              <a:highlight>
                <a:srgbClr val="FFFF00"/>
              </a:highlight>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def show(a):</a:t>
            </a:r>
          </a:p>
          <a:p>
            <a:pPr marL="0" indent="0">
              <a:buNone/>
            </a:pPr>
            <a:r>
              <a:rPr lang="en-US" sz="1800" dirty="0">
                <a:latin typeface="Times New Roman" pitchFamily="18" charset="0"/>
                <a:cs typeface="Times New Roman" pitchFamily="18" charset="0"/>
              </a:rPr>
              <a:t>	print(a(8))</a:t>
            </a:r>
          </a:p>
          <a:p>
            <a:pPr marL="0" indent="0">
              <a:buNone/>
            </a:pPr>
            <a:r>
              <a:rPr lang="en-US" sz="1800" dirty="0">
                <a:latin typeface="Times New Roman" pitchFamily="18" charset="0"/>
                <a:cs typeface="Times New Roman" pitchFamily="18" charset="0"/>
              </a:rPr>
              <a:t>show(lambda x: x)</a:t>
            </a:r>
          </a:p>
          <a:p>
            <a:pPr marL="0" indent="0" algn="ctr">
              <a:buNone/>
            </a:pPr>
            <a:r>
              <a:rPr lang="en-US" sz="1800" b="1" u="sng" dirty="0">
                <a:highlight>
                  <a:srgbClr val="00FF00"/>
                </a:highlight>
                <a:latin typeface="Times New Roman" pitchFamily="18" charset="0"/>
                <a:cs typeface="Times New Roman" pitchFamily="18" charset="0"/>
              </a:rPr>
              <a:t>Returning lambda Function</a:t>
            </a:r>
          </a:p>
          <a:p>
            <a:pPr marL="0" indent="0">
              <a:buNone/>
            </a:pPr>
            <a:r>
              <a:rPr lang="en-US" sz="1800" dirty="0">
                <a:highlight>
                  <a:srgbClr val="FFFF00"/>
                </a:highlight>
                <a:latin typeface="Times New Roman" pitchFamily="18" charset="0"/>
                <a:cs typeface="Times New Roman" pitchFamily="18" charset="0"/>
              </a:rPr>
              <a:t>We can return a lambda function from function.</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def add():</a:t>
            </a:r>
          </a:p>
          <a:p>
            <a:pPr marL="0" indent="0">
              <a:buNone/>
            </a:pPr>
            <a:r>
              <a:rPr lang="en-US" sz="1800" dirty="0">
                <a:latin typeface="Times New Roman" pitchFamily="18" charset="0"/>
                <a:cs typeface="Times New Roman" pitchFamily="18" charset="0"/>
              </a:rPr>
              <a:t>	y = 20</a:t>
            </a:r>
          </a:p>
          <a:p>
            <a:pPr marL="0" indent="0">
              <a:buNone/>
            </a:pPr>
            <a:r>
              <a:rPr lang="en-US" sz="1800" dirty="0">
                <a:latin typeface="Times New Roman" pitchFamily="18" charset="0"/>
                <a:cs typeface="Times New Roman" pitchFamily="18" charset="0"/>
              </a:rPr>
              <a:t>	return (lambda x : </a:t>
            </a:r>
            <a:r>
              <a:rPr lang="en-US" sz="1800" dirty="0" err="1">
                <a:latin typeface="Times New Roman" pitchFamily="18" charset="0"/>
                <a:cs typeface="Times New Roman" pitchFamily="18" charset="0"/>
              </a:rPr>
              <a:t>x+y</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a =add()</a:t>
            </a:r>
          </a:p>
          <a:p>
            <a:pPr marL="0" indent="0">
              <a:buNone/>
            </a:pPr>
            <a:r>
              <a:rPr lang="en-US" sz="1800" dirty="0">
                <a:latin typeface="Times New Roman" pitchFamily="18" charset="0"/>
                <a:cs typeface="Times New Roman" pitchFamily="18" charset="0"/>
              </a:rPr>
              <a:t>print(a(10))</a:t>
            </a:r>
            <a:endParaRPr lang="en-IN" sz="1800" dirty="0">
              <a:latin typeface="Times New Roman" pitchFamily="18" charset="0"/>
              <a:cs typeface="Times New Roman" pitchFamily="18" charset="0"/>
            </a:endParaRPr>
          </a:p>
          <a:p>
            <a:pPr marL="0" indent="0" algn="ctr">
              <a:buNone/>
            </a:pPr>
            <a:r>
              <a:rPr lang="en-US" sz="1800" b="1" u="sng" dirty="0">
                <a:highlight>
                  <a:srgbClr val="00FF00"/>
                </a:highlight>
                <a:latin typeface="Times New Roman" pitchFamily="18" charset="0"/>
                <a:cs typeface="Times New Roman" pitchFamily="18" charset="0"/>
              </a:rPr>
              <a:t>Immediately Invoked Function Expressions (IIFE)</a:t>
            </a:r>
          </a:p>
          <a:p>
            <a:pPr marL="0" indent="0">
              <a:buNone/>
            </a:pPr>
            <a:r>
              <a:rPr lang="en-US" sz="1800" dirty="0">
                <a:latin typeface="Times New Roman" pitchFamily="18" charset="0"/>
                <a:cs typeface="Times New Roman" pitchFamily="18" charset="0"/>
              </a:rPr>
              <a:t>sum = </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 x + 1</a:t>
            </a:r>
          </a:p>
          <a:p>
            <a:pPr marL="0" indent="0">
              <a:buNone/>
            </a:pPr>
            <a:r>
              <a:rPr lang="en-US" sz="1800" dirty="0">
                <a:latin typeface="Times New Roman" pitchFamily="18" charset="0"/>
                <a:cs typeface="Times New Roman" pitchFamily="18" charset="0"/>
              </a:rPr>
              <a:t>sum(5)</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 x + 1)(5)</a:t>
            </a:r>
          </a:p>
          <a:p>
            <a:pPr marL="0" indent="0">
              <a:buNone/>
            </a:pPr>
            <a:endParaRPr lang="en-US" sz="1800" i="1"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add = </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y : x + y</a:t>
            </a:r>
          </a:p>
          <a:p>
            <a:pPr marL="0" indent="0">
              <a:buNone/>
            </a:pPr>
            <a:r>
              <a:rPr lang="en-US" sz="1800" dirty="0">
                <a:latin typeface="Times New Roman" pitchFamily="18" charset="0"/>
                <a:cs typeface="Times New Roman" pitchFamily="18" charset="0"/>
              </a:rPr>
              <a:t>add(5, 2)</a:t>
            </a:r>
          </a:p>
          <a:p>
            <a:pPr marL="0" indent="0">
              <a:buNone/>
            </a:pPr>
            <a:endParaRPr lang="en-US" sz="1800" i="1"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lambda</a:t>
            </a:r>
            <a:r>
              <a:rPr lang="en-US" sz="1800" dirty="0">
                <a:latin typeface="Times New Roman" pitchFamily="18" charset="0"/>
                <a:cs typeface="Times New Roman" pitchFamily="18" charset="0"/>
              </a:rPr>
              <a:t> x, y : x + y)(5, 2)</a:t>
            </a:r>
          </a:p>
          <a:p>
            <a:pPr marL="0" indent="0">
              <a:buNone/>
            </a:pPr>
            <a:endParaRPr lang="en-IN" sz="1800" dirty="0"/>
          </a:p>
        </p:txBody>
      </p:sp>
    </p:spTree>
    <p:extLst>
      <p:ext uri="{BB962C8B-B14F-4D97-AF65-F5344CB8AC3E}">
        <p14:creationId xmlns:p14="http://schemas.microsoft.com/office/powerpoint/2010/main" val="102653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1715</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Poppins</vt:lpstr>
      <vt:lpstr>sofia-pro</vt:lpstr>
      <vt:lpstr>Source Sans Pro</vt:lpstr>
      <vt:lpstr>Times New Roman</vt:lpstr>
      <vt:lpstr>urw-din</vt:lpstr>
      <vt:lpstr>Office Theme</vt:lpstr>
      <vt:lpstr>PowerPoint Presentation</vt:lpstr>
      <vt:lpstr> What are functions in Python?</vt:lpstr>
      <vt:lpstr> What are Nested functions in Python?</vt:lpstr>
      <vt:lpstr> What is Local &amp; Global Varibles in Python?</vt:lpstr>
      <vt:lpstr>What is Global Function ?</vt:lpstr>
      <vt:lpstr>Is Python call by reference or call by value ?</vt:lpstr>
      <vt:lpstr>What is Recursion Function in Python?</vt:lpstr>
      <vt:lpstr>What is Anonymous/Lambda Function in Python?</vt:lpstr>
      <vt:lpstr>Give an example of when it’s useful and when it’s not.</vt:lpstr>
      <vt:lpstr>What is Filter Function in Python?</vt:lpstr>
      <vt:lpstr>What is Map Function in Python?</vt:lpstr>
      <vt:lpstr>What is Reduce Function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8</cp:revision>
  <dcterms:created xsi:type="dcterms:W3CDTF">2021-12-17T13:52:08Z</dcterms:created>
  <dcterms:modified xsi:type="dcterms:W3CDTF">2021-12-18T10:20:18Z</dcterms:modified>
</cp:coreProperties>
</file>