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4" r:id="rId3"/>
    <p:sldId id="366" r:id="rId4"/>
    <p:sldId id="36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9B513-434C-4054-AC1D-833B34EFBB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F27F64-2341-4B8F-B882-346350C730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E36FA-1127-44E5-B7DD-6CA4D51AC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6648-3844-4145-9ABD-2D16BF2482E0}" type="datetimeFigureOut">
              <a:rPr lang="en-IN" smtClean="0"/>
              <a:t>18-12-2021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3EEBC-C966-4E1B-93CC-B145D9BD8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C10CB-49A8-4FA3-A754-96A28D5D5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F6BA-0201-4970-A584-C0594118A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9364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3B0C2-8493-4A3B-B95B-D3DE8F685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DF40C1-B69B-465A-B581-B7435506FC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730D4-4E02-4C00-A6CE-2EC140E95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6648-3844-4145-9ABD-2D16BF2482E0}" type="datetimeFigureOut">
              <a:rPr lang="en-IN" smtClean="0"/>
              <a:t>18-12-2021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90F8F-EE23-4D40-99F0-CAB187CC1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EDE96-F736-4B4E-BEDA-E5FEB362D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F6BA-0201-4970-A584-C0594118A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3733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DC395A-A9B5-4B7C-848B-1B634A54E5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D19F18-ED7E-4BDA-85AB-18E29FFF38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B1DCF-E4C5-4D48-A53E-7A18AE5DA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6648-3844-4145-9ABD-2D16BF2482E0}" type="datetimeFigureOut">
              <a:rPr lang="en-IN" smtClean="0"/>
              <a:t>18-12-2021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25C84-0C02-4596-92BC-A3A05E973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C75EA4-6F57-4159-980F-64B6EF72D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F6BA-0201-4970-A584-C0594118A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8265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27C24-0067-45DE-865D-C63194DEB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2A4F7-C595-47B4-9B54-0C7743FC6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56246-C263-4B5A-BB8A-FE456570C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6648-3844-4145-9ABD-2D16BF2482E0}" type="datetimeFigureOut">
              <a:rPr lang="en-IN" smtClean="0"/>
              <a:t>18-12-2021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1FB35-EAF9-459E-AD07-922D27A74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51304-5BEA-48A3-A0C3-6D08AD207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F6BA-0201-4970-A584-C0594118A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0576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21D97-8EF1-479F-A5AF-28A7596CB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EF1E56-8D25-469C-8679-22662EF37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CDCC85-7BA1-4F22-A39B-A5443F4BA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6648-3844-4145-9ABD-2D16BF2482E0}" type="datetimeFigureOut">
              <a:rPr lang="en-IN" smtClean="0"/>
              <a:t>18-12-2021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18630A-012B-480C-9997-8C3F8A305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9BFE8-18C7-455A-8740-2BA49EE59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F6BA-0201-4970-A584-C0594118A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4535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A33F3-C7C7-46EF-9694-71C2F7EEE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AB861-1CAA-47F4-85F2-58047AFEAC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49EE56-E99E-475F-AB88-CF5BDC0FF1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AD4B2E-F1E9-4587-9CA3-DB1D7B1CB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6648-3844-4145-9ABD-2D16BF2482E0}" type="datetimeFigureOut">
              <a:rPr lang="en-IN" smtClean="0"/>
              <a:t>18-12-2021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2AA812-793F-4DF5-A627-775BB4764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3EEC93-98C1-4CD2-89FF-6B5CE366E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F6BA-0201-4970-A584-C0594118A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9273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B0BFD-0E40-4A69-9F87-0EC2F9EDA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3C9EE6-E3CA-490E-A465-7683B02A0C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467A2D-1F5C-4827-A883-DD64C96F19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A18134-B232-4B01-B72F-2257EDA78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B9ED9F-912E-41EA-9BAE-A8AAC4A6F6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DCE619-A52F-4F26-B986-82257486F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6648-3844-4145-9ABD-2D16BF2482E0}" type="datetimeFigureOut">
              <a:rPr lang="en-IN" smtClean="0"/>
              <a:t>18-12-2021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FDB1D4-56E9-4978-9904-72FFD3C2D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1F95F8-FEE8-44D0-B6DA-268A15574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F6BA-0201-4970-A584-C0594118A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6475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527C6-F9CA-44CC-92B1-A0DFD16A2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9F82CC-7A75-4911-B470-2CFDA2593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6648-3844-4145-9ABD-2D16BF2482E0}" type="datetimeFigureOut">
              <a:rPr lang="en-IN" smtClean="0"/>
              <a:t>18-12-2021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BF7696-C2A3-4F2D-A78B-F6FD8DB24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A9D853-59A7-4787-A4ED-77C261C2E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F6BA-0201-4970-A584-C0594118A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2272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B86EEC-6AA8-4D83-89BD-4624406E5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6648-3844-4145-9ABD-2D16BF2482E0}" type="datetimeFigureOut">
              <a:rPr lang="en-IN" smtClean="0"/>
              <a:t>18-12-2021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B89EF4-2B23-4B20-B69F-A578D9D97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0F8456-BE7C-4A62-BF48-2DE008017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F6BA-0201-4970-A584-C0594118A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7425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BBFEA-F6FF-48D5-83EF-20F5C26E9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09B34-FD11-475D-A20B-A87B2EB00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0E645B-1DB5-4C74-AB7A-B7B3A1A562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5E08DA-4143-4549-BFBD-B072B5715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6648-3844-4145-9ABD-2D16BF2482E0}" type="datetimeFigureOut">
              <a:rPr lang="en-IN" smtClean="0"/>
              <a:t>18-12-2021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6C03E8-91D9-4AE1-A67C-828083B71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A6DCC-12D7-4124-BE40-67D4A651D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F6BA-0201-4970-A584-C0594118A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9786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BEB8B-DD9A-4320-81C0-27B9AE040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6251BA-46F6-49DF-9D2A-36DDDF29D7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B9C9B1-7513-4D1B-9A73-B85EFCEE3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52A281-8EE8-4655-9617-DBFDA5A56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6648-3844-4145-9ABD-2D16BF2482E0}" type="datetimeFigureOut">
              <a:rPr lang="en-IN" smtClean="0"/>
              <a:t>18-12-2021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5AAF32-C869-4C6D-B627-C0F330A70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95085C-53B7-46C6-846E-5CCAB7B17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F6BA-0201-4970-A584-C0594118A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641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8348B1-A621-4F64-BE38-1763C3F2E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29EA87-A5C1-4A35-B63A-740BF341D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7F583-DA17-4DCD-B20D-836774353F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96648-3844-4145-9ABD-2D16BF2482E0}" type="datetimeFigureOut">
              <a:rPr lang="en-IN" smtClean="0"/>
              <a:t>18-12-2021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15DD3-0586-48A0-8AFB-BC16A0F312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DDC06-8960-4C1C-8758-EF23CF41A4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EF6BA-0201-4970-A584-C0594118A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004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method-resolution-order-in-python" TargetMode="External"/><Relationship Id="rId2" Type="http://schemas.openxmlformats.org/officeDocument/2006/relationships/hyperlink" Target="https://www.geeksforgeeks.org/method-resolution-order-in-python-inheritance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1C0E3-A706-4363-A8A8-957A5FDE29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12191999" cy="754602"/>
          </a:xfrm>
        </p:spPr>
        <p:txBody>
          <a:bodyPr>
            <a:normAutofit/>
          </a:bodyPr>
          <a:lstStyle/>
          <a:p>
            <a:pPr algn="l"/>
            <a:endParaRPr lang="en-IN" sz="2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38F896-4B9A-4491-97AC-AB28F477DE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" y="825623"/>
            <a:ext cx="12191998" cy="6032376"/>
          </a:xfrm>
        </p:spPr>
        <p:txBody>
          <a:bodyPr>
            <a:normAutofit/>
          </a:bodyPr>
          <a:lstStyle/>
          <a:p>
            <a:pPr algn="l"/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262418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FDD9D-680D-48ED-8E80-812F570C96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1998" cy="536895"/>
          </a:xfrm>
        </p:spPr>
        <p:txBody>
          <a:bodyPr>
            <a:normAutofit/>
          </a:bodyPr>
          <a:lstStyle/>
          <a:p>
            <a:r>
              <a:rPr lang="en-US" sz="800" b="1" i="0" dirty="0">
                <a:effectLst/>
                <a:latin typeface="Nunito Sans" pitchFamily="2" charset="0"/>
              </a:rPr>
              <a:t> </a:t>
            </a:r>
            <a:r>
              <a:rPr lang="en-US" sz="2400" b="1" i="0" dirty="0">
                <a:effectLst/>
                <a:latin typeface="Nunito Sans" pitchFamily="2" charset="0"/>
              </a:rPr>
              <a:t>Explain inheritance in Python with an example</a:t>
            </a:r>
            <a:endParaRPr lang="en-IN" sz="2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A3AA69-E013-4052-A223-333303FAC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54341"/>
            <a:ext cx="12191999" cy="6203659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1600" b="0" i="0" dirty="0">
                <a:solidFill>
                  <a:srgbClr val="273239"/>
                </a:solidFill>
                <a:effectLst/>
                <a:latin typeface="urw-din"/>
              </a:rPr>
              <a:t>Inheritance is the capability of one class to derive or inherit the properties from another class.</a:t>
            </a:r>
          </a:p>
          <a:p>
            <a:pPr algn="l"/>
            <a:r>
              <a:rPr lang="en-US" sz="1600" b="0" i="0" dirty="0">
                <a:solidFill>
                  <a:srgbClr val="273239"/>
                </a:solidFill>
                <a:effectLst/>
                <a:latin typeface="urw-din"/>
              </a:rPr>
              <a:t>It provides </a:t>
            </a:r>
            <a:r>
              <a:rPr lang="en-US" sz="1600" b="1" i="0" dirty="0">
                <a:solidFill>
                  <a:srgbClr val="273239"/>
                </a:solidFill>
                <a:effectLst/>
                <a:latin typeface="urw-din"/>
              </a:rPr>
              <a:t>reusability</a:t>
            </a:r>
            <a:r>
              <a:rPr lang="en-US" sz="1600" b="0" i="0" dirty="0">
                <a:solidFill>
                  <a:srgbClr val="273239"/>
                </a:solidFill>
                <a:effectLst/>
                <a:latin typeface="urw-din"/>
              </a:rPr>
              <a:t> of a code. We don’t have to write the same code again and again. Also, it allows us to add more features to a class without modifying it.</a:t>
            </a:r>
          </a:p>
          <a:p>
            <a:pPr algn="l"/>
            <a:r>
              <a:rPr lang="en-US" sz="1600" b="1" i="0" dirty="0">
                <a:solidFill>
                  <a:srgbClr val="273239"/>
                </a:solidFill>
                <a:effectLst/>
                <a:latin typeface="urw-din"/>
              </a:rPr>
              <a:t>Subclassing (Calling constructor of parent class)</a:t>
            </a:r>
            <a:r>
              <a:rPr lang="en-US" sz="1600" b="0" i="0" dirty="0">
                <a:solidFill>
                  <a:srgbClr val="273239"/>
                </a:solidFill>
                <a:effectLst/>
                <a:latin typeface="urw-din"/>
              </a:rPr>
              <a:t> /Declaration of Child Class</a:t>
            </a:r>
            <a:br>
              <a:rPr lang="en-US" sz="1600" dirty="0"/>
            </a:br>
            <a:r>
              <a:rPr lang="en-US" sz="1600" b="0" i="0" dirty="0">
                <a:solidFill>
                  <a:srgbClr val="273239"/>
                </a:solidFill>
                <a:effectLst/>
                <a:latin typeface="urw-din"/>
              </a:rPr>
              <a:t>A child class needs to identify which class is its parent class. This can be done by mentioning the parent class name in the definition of the child class. </a:t>
            </a:r>
            <a:br>
              <a:rPr lang="en-US" sz="1600" dirty="0"/>
            </a:br>
            <a:r>
              <a:rPr lang="en-US" sz="1600" b="0" i="0" dirty="0" err="1">
                <a:solidFill>
                  <a:srgbClr val="273239"/>
                </a:solidFill>
                <a:effectLst/>
                <a:latin typeface="urw-din"/>
              </a:rPr>
              <a:t>Eg</a:t>
            </a:r>
            <a:r>
              <a:rPr lang="en-US" sz="1600" b="0" i="0" dirty="0">
                <a:solidFill>
                  <a:srgbClr val="273239"/>
                </a:solidFill>
                <a:effectLst/>
                <a:latin typeface="urw-din"/>
              </a:rPr>
              <a:t>: class </a:t>
            </a:r>
            <a:r>
              <a:rPr lang="en-US" sz="1600" b="1" i="0" dirty="0" err="1">
                <a:solidFill>
                  <a:srgbClr val="273239"/>
                </a:solidFill>
                <a:effectLst/>
                <a:latin typeface="urw-din"/>
              </a:rPr>
              <a:t>subclass_name</a:t>
            </a:r>
            <a:r>
              <a:rPr lang="en-US" sz="1600" b="1" i="0" dirty="0">
                <a:solidFill>
                  <a:srgbClr val="273239"/>
                </a:solidFill>
                <a:effectLst/>
                <a:latin typeface="urw-din"/>
              </a:rPr>
              <a:t> (</a:t>
            </a:r>
            <a:r>
              <a:rPr lang="en-US" sz="1600" b="1" i="0" dirty="0" err="1">
                <a:solidFill>
                  <a:srgbClr val="273239"/>
                </a:solidFill>
                <a:effectLst/>
                <a:latin typeface="urw-din"/>
              </a:rPr>
              <a:t>superclass_name</a:t>
            </a:r>
            <a:r>
              <a:rPr lang="en-US" sz="1600" b="1" i="0" dirty="0">
                <a:solidFill>
                  <a:srgbClr val="273239"/>
                </a:solidFill>
                <a:effectLst/>
                <a:latin typeface="urw-din"/>
              </a:rPr>
              <a:t>)</a:t>
            </a:r>
            <a:r>
              <a:rPr lang="en-US" sz="1600" b="0" i="0" dirty="0">
                <a:solidFill>
                  <a:srgbClr val="273239"/>
                </a:solidFill>
                <a:effectLst/>
                <a:latin typeface="urw-din"/>
              </a:rPr>
              <a:t>:</a:t>
            </a:r>
          </a:p>
          <a:p>
            <a:pPr algn="l"/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We can access Parent Class Variables and Methods using Child Class Object</a:t>
            </a:r>
          </a:p>
          <a:p>
            <a:pPr algn="l"/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We can also access Parent Class Variables and Methods using Parent Class Object</a:t>
            </a:r>
          </a:p>
          <a:p>
            <a:pPr algn="l"/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We can not access Child Class Variables and Methods using Parent Class Object</a:t>
            </a:r>
            <a:endParaRPr lang="en-US" sz="1600" b="0" i="0" dirty="0">
              <a:solidFill>
                <a:srgbClr val="273239"/>
              </a:solidFill>
              <a:effectLst/>
              <a:latin typeface="urw-din"/>
            </a:endParaRPr>
          </a:p>
          <a:p>
            <a:pPr algn="l"/>
            <a:r>
              <a:rPr lang="en-IN" sz="1600" b="1" i="0" dirty="0">
                <a:solidFill>
                  <a:srgbClr val="273239"/>
                </a:solidFill>
                <a:effectLst/>
                <a:latin typeface="urw-din"/>
              </a:rPr>
              <a:t>Different forms of Inheritance:</a:t>
            </a:r>
            <a:r>
              <a:rPr lang="en-IN" sz="1600" b="0" i="0" dirty="0">
                <a:solidFill>
                  <a:srgbClr val="273239"/>
                </a:solidFill>
                <a:effectLst/>
                <a:latin typeface="urw-din"/>
              </a:rPr>
              <a:t> 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IN" sz="1600" b="1" i="0" dirty="0">
                <a:solidFill>
                  <a:srgbClr val="273239"/>
                </a:solidFill>
                <a:effectLst/>
                <a:latin typeface="urw-din"/>
              </a:rPr>
              <a:t>Single inheritance :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If a class is derived from one base class(Parent Class) it is called Single Inheritance. </a:t>
            </a:r>
            <a:endParaRPr lang="en-IN" sz="1600" b="1" i="0" dirty="0">
              <a:solidFill>
                <a:srgbClr val="273239"/>
              </a:solidFill>
              <a:effectLst/>
              <a:latin typeface="urw-din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Multi-level Inheritance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1600" b="0" i="0" dirty="0">
                <a:solidFill>
                  <a:srgbClr val="273239"/>
                </a:solidFill>
                <a:effectLst/>
                <a:latin typeface="urw-din"/>
              </a:rPr>
              <a:t>When we have a child and grandchild relationship.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Multiple Inheritance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1600" b="0" i="0" dirty="0">
                <a:solidFill>
                  <a:srgbClr val="273239"/>
                </a:solidFill>
                <a:effectLst/>
                <a:latin typeface="urw-din"/>
              </a:rPr>
              <a:t>When a child class inherits from multiple parent classes, it is called multiple inheritance. 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Hierarchical Inheritance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1600" b="0" i="0" dirty="0">
                <a:solidFill>
                  <a:srgbClr val="273239"/>
                </a:solidFill>
                <a:effectLst/>
                <a:latin typeface="urw-din"/>
              </a:rPr>
              <a:t>More than one derived classes are created from a single base.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IN" sz="1600" b="1" i="0" dirty="0">
                <a:solidFill>
                  <a:srgbClr val="273239"/>
                </a:solidFill>
                <a:effectLst/>
                <a:latin typeface="urw-din"/>
              </a:rPr>
              <a:t>Hybrid inheritance</a:t>
            </a:r>
            <a:r>
              <a:rPr lang="en-IN" sz="1600" b="1" dirty="0">
                <a:solidFill>
                  <a:srgbClr val="273239"/>
                </a:solidFill>
                <a:latin typeface="urw-din"/>
              </a:rPr>
              <a:t> : </a:t>
            </a:r>
            <a:r>
              <a:rPr lang="en-US" sz="1600" b="0" i="0" dirty="0">
                <a:solidFill>
                  <a:srgbClr val="273239"/>
                </a:solidFill>
                <a:effectLst/>
                <a:latin typeface="urw-din"/>
              </a:rPr>
              <a:t>This form combines more than one form of inheritance. Basically, it is a blend of more than one type of inheritance.</a:t>
            </a:r>
          </a:p>
          <a:p>
            <a:r>
              <a:rPr lang="en-IN" sz="1600" b="1" i="0" dirty="0">
                <a:solidFill>
                  <a:srgbClr val="273239"/>
                </a:solidFill>
                <a:effectLst/>
                <a:latin typeface="urw-din"/>
              </a:rPr>
              <a:t>What is object class</a:t>
            </a:r>
            <a:endParaRPr lang="en-IN" sz="1600" b="1" dirty="0">
              <a:solidFill>
                <a:srgbClr val="273239"/>
              </a:solidFill>
              <a:latin typeface="urw-din"/>
            </a:endParaRPr>
          </a:p>
          <a:p>
            <a:pPr algn="l"/>
            <a:r>
              <a:rPr lang="en-US" sz="1600" b="0" i="0" dirty="0">
                <a:solidFill>
                  <a:srgbClr val="273239"/>
                </a:solidFill>
                <a:effectLst/>
                <a:latin typeface="urw-din"/>
              </a:rPr>
              <a:t>object is root of all classes.</a:t>
            </a:r>
          </a:p>
          <a:p>
            <a:pPr algn="l"/>
            <a:r>
              <a:rPr lang="en-US" sz="1600" b="0" i="0" dirty="0">
                <a:solidFill>
                  <a:srgbClr val="273239"/>
                </a:solidFill>
                <a:effectLst/>
                <a:latin typeface="urw-din"/>
              </a:rPr>
              <a:t>In Python, every class inherits from a built-in basic class called ‘object    </a:t>
            </a:r>
          </a:p>
          <a:p>
            <a:pPr algn="l"/>
            <a:r>
              <a:rPr lang="en-US" sz="900" dirty="0">
                <a:solidFill>
                  <a:srgbClr val="273239"/>
                </a:solidFill>
                <a:latin typeface="urw-din"/>
              </a:rPr>
              <a:t>Link : https://www.geeksforgeeks.org/inheritance-in-python/</a:t>
            </a:r>
            <a:endParaRPr lang="en-US" sz="900" b="0" i="0" dirty="0">
              <a:solidFill>
                <a:srgbClr val="273239"/>
              </a:solidFill>
              <a:effectLst/>
              <a:latin typeface="urw-din"/>
            </a:endParaRPr>
          </a:p>
        </p:txBody>
      </p:sp>
    </p:spTree>
    <p:extLst>
      <p:ext uri="{BB962C8B-B14F-4D97-AF65-F5344CB8AC3E}">
        <p14:creationId xmlns:p14="http://schemas.microsoft.com/office/powerpoint/2010/main" val="3426780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FDD9D-680D-48ED-8E80-812F570C96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1998" cy="536895"/>
          </a:xfrm>
        </p:spPr>
        <p:txBody>
          <a:bodyPr>
            <a:normAutofit/>
          </a:bodyPr>
          <a:lstStyle/>
          <a:p>
            <a:r>
              <a:rPr lang="en-US" sz="2400" b="1" i="0" dirty="0">
                <a:effectLst/>
                <a:latin typeface="Nunito Sans" pitchFamily="2" charset="0"/>
              </a:rPr>
              <a:t> </a:t>
            </a:r>
            <a:r>
              <a:rPr lang="en-US" sz="2000" b="1" u="sng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Constructor in Inheritance</a:t>
            </a:r>
            <a:endParaRPr lang="en-IN" sz="2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A3AA69-E013-4052-A223-333303FAC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54341"/>
            <a:ext cx="12191999" cy="6203659"/>
          </a:xfrm>
        </p:spPr>
        <p:txBody>
          <a:bodyPr>
            <a:normAutofit/>
          </a:bodyPr>
          <a:lstStyle/>
          <a:p>
            <a:pPr algn="l"/>
            <a:r>
              <a:rPr lang="en-US" sz="1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By default, The constructor in the parent class is available to the child class.</a:t>
            </a:r>
          </a:p>
          <a:p>
            <a:r>
              <a:rPr lang="en-US" sz="1400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What will happen if we define constructor in both classes ?</a:t>
            </a:r>
            <a:endParaRPr lang="en-IN" sz="1400" dirty="0">
              <a:highlight>
                <a:srgbClr val="00FF00"/>
              </a:highlight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1800" b="1" u="sng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Constructor Overriding:</a:t>
            </a:r>
          </a:p>
          <a:p>
            <a:pPr marL="0" indent="0" algn="l">
              <a:buNone/>
            </a:pPr>
            <a:r>
              <a:rPr lang="en-US" sz="1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If we write constructor in the both classes, parent class and child class then the parent class constructor is not available to the child class. </a:t>
            </a:r>
          </a:p>
          <a:p>
            <a:pPr marL="0" indent="0" algn="l">
              <a:buNone/>
            </a:pPr>
            <a:r>
              <a:rPr lang="en-US" sz="1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In this case only child class constructor is accessible which means child class constructor is replacing parent class constructor.</a:t>
            </a:r>
          </a:p>
          <a:p>
            <a:pPr marL="0" indent="0" algn="l">
              <a:buNone/>
            </a:pPr>
            <a:r>
              <a:rPr lang="en-US" sz="1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Constructor overriding is used when programmer want to modify the existing behavior of a constructor.</a:t>
            </a:r>
          </a:p>
          <a:p>
            <a:pPr algn="l"/>
            <a:r>
              <a:rPr lang="en-US" sz="1800" b="1" u="sng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Constructor with super( ) Method :</a:t>
            </a:r>
          </a:p>
          <a:p>
            <a:pPr marL="0" indent="0" algn="l">
              <a:buNone/>
            </a:pPr>
            <a:r>
              <a:rPr lang="en-US" sz="1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If we write constructor in the both classes, parent class and child class then the parent class constructor is not available to the child class. </a:t>
            </a:r>
          </a:p>
          <a:p>
            <a:pPr marL="0" indent="0" algn="l">
              <a:buNone/>
            </a:pPr>
            <a:r>
              <a:rPr lang="en-US" sz="1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In this case only child class constructor is accessible which means child class constructor is replacing parent class constructor.</a:t>
            </a:r>
          </a:p>
          <a:p>
            <a:pPr marL="0" indent="0" algn="l">
              <a:buNone/>
            </a:pPr>
            <a:r>
              <a:rPr lang="en-US" sz="1800" b="1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super ( ) </a:t>
            </a:r>
            <a:r>
              <a:rPr lang="en-US" sz="1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method is used to call parent class constructor or methods from the child class. </a:t>
            </a:r>
          </a:p>
          <a:p>
            <a:pPr algn="l"/>
            <a:endParaRPr lang="en-US" sz="1800" b="0" i="0" dirty="0">
              <a:solidFill>
                <a:srgbClr val="273239"/>
              </a:solidFill>
              <a:effectLst/>
              <a:latin typeface="urw-din"/>
            </a:endParaRPr>
          </a:p>
        </p:txBody>
      </p:sp>
    </p:spTree>
    <p:extLst>
      <p:ext uri="{BB962C8B-B14F-4D97-AF65-F5344CB8AC3E}">
        <p14:creationId xmlns:p14="http://schemas.microsoft.com/office/powerpoint/2010/main" val="1505478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FDD9D-680D-48ED-8E80-812F570C96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1998" cy="536895"/>
          </a:xfrm>
        </p:spPr>
        <p:txBody>
          <a:bodyPr>
            <a:normAutofit/>
          </a:bodyPr>
          <a:lstStyle/>
          <a:p>
            <a:r>
              <a:rPr lang="en-US" sz="2800" b="0" i="0" dirty="0">
                <a:solidFill>
                  <a:srgbClr val="610B38"/>
                </a:solidFill>
                <a:effectLst/>
                <a:latin typeface="erdana"/>
              </a:rPr>
              <a:t>Method Resolution Order in Python</a:t>
            </a:r>
            <a:endParaRPr lang="en-IN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A3AA69-E013-4052-A223-333303FAC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54341"/>
            <a:ext cx="12191999" cy="6203659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In the multiple inheritance scenario members of class are searched first in the current class. If not found, the search continues into parent classes in depth-first, left to right manner without searching the same class twice.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Search for the child class before going to its parent class.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When a class is inherited from several classes, it searches in the order from left to right in the parent classes.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It will not visit any class more than once which means a class in the inheritance hierarchy is traversed only once exactly.</a:t>
            </a:r>
            <a:endParaRPr lang="en-IN" sz="1800" dirty="0">
              <a:highlight>
                <a:srgbClr val="FFFF00"/>
              </a:highlight>
              <a:latin typeface="Times New Roman" pitchFamily="18" charset="0"/>
              <a:cs typeface="Times New Roman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273239"/>
                </a:solidFill>
                <a:effectLst/>
                <a:latin typeface="urw-din"/>
              </a:rPr>
              <a:t>Link : </a:t>
            </a:r>
            <a:r>
              <a:rPr lang="en-US" sz="1800" b="0" i="0" dirty="0">
                <a:solidFill>
                  <a:srgbClr val="273239"/>
                </a:solidFill>
                <a:effectLst/>
                <a:latin typeface="urw-din"/>
                <a:hlinkClick r:id="rId2"/>
              </a:rPr>
              <a:t>https://www.geeksforgeeks.org/method-resolution-order-in-python-inheritance/</a:t>
            </a:r>
            <a:endParaRPr lang="en-US" sz="1800" b="0" i="0" dirty="0">
              <a:solidFill>
                <a:srgbClr val="273239"/>
              </a:solidFill>
              <a:effectLst/>
              <a:latin typeface="urw-din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73239"/>
                </a:solidFill>
                <a:latin typeface="urw-din"/>
              </a:rPr>
              <a:t>Link : </a:t>
            </a:r>
            <a:r>
              <a:rPr lang="en-US" sz="1800" dirty="0">
                <a:solidFill>
                  <a:srgbClr val="273239"/>
                </a:solidFill>
                <a:latin typeface="urw-din"/>
                <a:hlinkClick r:id="rId3"/>
              </a:rPr>
              <a:t>https://www.javatpoint.com/method-resolution-order-in-python</a:t>
            </a:r>
            <a:endParaRPr lang="en-US" sz="1800" dirty="0">
              <a:solidFill>
                <a:srgbClr val="273239"/>
              </a:solidFill>
              <a:latin typeface="urw-din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b="0" i="0" dirty="0">
              <a:solidFill>
                <a:srgbClr val="273239"/>
              </a:solidFill>
              <a:effectLst/>
              <a:latin typeface="urw-din"/>
            </a:endParaRPr>
          </a:p>
        </p:txBody>
      </p:sp>
    </p:spTree>
    <p:extLst>
      <p:ext uri="{BB962C8B-B14F-4D97-AF65-F5344CB8AC3E}">
        <p14:creationId xmlns:p14="http://schemas.microsoft.com/office/powerpoint/2010/main" val="3339157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587</Words>
  <Application>Microsoft Office PowerPoint</Application>
  <PresentationFormat>Widescreen</PresentationFormat>
  <Paragraphs>35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Calibri</vt:lpstr>
      <vt:lpstr>Calibri Light</vt:lpstr>
      <vt:lpstr>erdana</vt:lpstr>
      <vt:lpstr>Nunito Sans</vt:lpstr>
      <vt:lpstr>Times New Roman</vt:lpstr>
      <vt:lpstr>urw-din</vt:lpstr>
      <vt:lpstr>Office Theme</vt:lpstr>
      <vt:lpstr>PowerPoint Presentation</vt:lpstr>
      <vt:lpstr> Explain inheritance in Python with an example</vt:lpstr>
      <vt:lpstr> Constructor in Inheritance</vt:lpstr>
      <vt:lpstr>Method Resolution Order in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NAVEEN</dc:creator>
  <cp:lastModifiedBy>NAVEEN</cp:lastModifiedBy>
  <cp:revision>3</cp:revision>
  <dcterms:created xsi:type="dcterms:W3CDTF">2021-12-17T13:52:08Z</dcterms:created>
  <dcterms:modified xsi:type="dcterms:W3CDTF">2021-12-18T10:47:05Z</dcterms:modified>
</cp:coreProperties>
</file>