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B513-434C-4054-AC1D-833B34EFB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27F64-2341-4B8F-B882-346350C730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BE36FA-1127-44E5-B7DD-6CA4D51ACBF6}"/>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89E3EEBC-C966-4E1B-93CC-B145D9BD8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C10CB-49A8-4FA3-A754-96A28D5D523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49936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0C2-8493-4A3B-B95B-D3DE8F6855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F40C1-B69B-465A-B581-B7435506F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30D4-4E02-4C00-A6CE-2EC140E95C6E}"/>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63B90F8F-EE23-4D40-99F0-CAB187CC1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EDE96-F736-4B4E-BEDA-E5FEB362DC94}"/>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3733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C395A-A9B5-4B7C-848B-1B634A54E5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D19F18-ED7E-4BDA-85AB-18E29FFF3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2B1DCF-E4C5-4D48-A53E-7A18AE5DA554}"/>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B7325C84-0C02-4596-92BC-A3A05E9736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75EA4-6F57-4159-980F-64B6EF72DFD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72826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7C24-0067-45DE-865D-C63194DEB2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42A4F7-C595-47B4-9B54-0C7743FC6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356246-C263-4B5A-BB8A-FE456570C497}"/>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6C11FB35-EAF9-459E-AD07-922D27A74F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C51304-5BEA-48A3-A0C3-6D08AD20721A}"/>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770576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1D97-8EF1-479F-A5AF-28A7596CB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EF1E56-8D25-469C-8679-22662EF37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DCC85-7BA1-4F22-A39B-A5443F4BA0E1}"/>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9118630A-012B-480C-9997-8C3F8A30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39BFE8-18C7-455A-8740-2BA49EE59B58}"/>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173453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33F3-C7C7-46EF-9694-71C2F7EEE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8AB861-1CAA-47F4-85F2-58047AFEA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49EE56-E99E-475F-AB88-CF5BDC0FF1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AD4B2E-F1E9-4587-9CA3-DB1D7B1CBB0D}"/>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6" name="Footer Placeholder 5">
            <a:extLst>
              <a:ext uri="{FF2B5EF4-FFF2-40B4-BE49-F238E27FC236}">
                <a16:creationId xmlns:a16="http://schemas.microsoft.com/office/drawing/2014/main" id="{D62AA812-793F-4DF5-A627-775BB4764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3EEC93-98C1-4CD2-89FF-6B5CE366E256}"/>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792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BFD-0E40-4A69-9F87-0EC2F9EDA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C9EE6-E3CA-490E-A465-7683B02A0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67A2D-1F5C-4827-A883-DD64C96F1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A18134-B232-4B01-B72F-2257EDA78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9ED9F-912E-41EA-9BAE-A8AAC4A6F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DCE619-A52F-4F26-B986-82257486FD1A}"/>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8" name="Footer Placeholder 7">
            <a:extLst>
              <a:ext uri="{FF2B5EF4-FFF2-40B4-BE49-F238E27FC236}">
                <a16:creationId xmlns:a16="http://schemas.microsoft.com/office/drawing/2014/main" id="{CBFDB1D4-56E9-4978-9904-72FFD3C2DE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1F95F8-FEE8-44D0-B6DA-268A15574BB2}"/>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23647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27C6-F9CA-44CC-92B1-A0DFD16A28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F82CC-7A75-4911-B470-2CFDA2593298}"/>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4" name="Footer Placeholder 3">
            <a:extLst>
              <a:ext uri="{FF2B5EF4-FFF2-40B4-BE49-F238E27FC236}">
                <a16:creationId xmlns:a16="http://schemas.microsoft.com/office/drawing/2014/main" id="{13BF7696-C2A3-4F2D-A78B-F6FD8DB24E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A9D853-59A7-4787-A4ED-77C261C2E95D}"/>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40322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86EEC-6AA8-4D83-89BD-4624406E57AF}"/>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3" name="Footer Placeholder 2">
            <a:extLst>
              <a:ext uri="{FF2B5EF4-FFF2-40B4-BE49-F238E27FC236}">
                <a16:creationId xmlns:a16="http://schemas.microsoft.com/office/drawing/2014/main" id="{B7B89EF4-2B23-4B20-B69F-A578D9D97C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0F8456-BE7C-4A62-BF48-2DE008017FAB}"/>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01742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BFEA-F6FF-48D5-83EF-20F5C26E9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909B34-FD11-475D-A20B-A87B2EB00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0E645B-1DB5-4C74-AB7A-B7B3A1A56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E08DA-4143-4549-BFBD-B072B5715566}"/>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6" name="Footer Placeholder 5">
            <a:extLst>
              <a:ext uri="{FF2B5EF4-FFF2-40B4-BE49-F238E27FC236}">
                <a16:creationId xmlns:a16="http://schemas.microsoft.com/office/drawing/2014/main" id="{FA6C03E8-91D9-4AE1-A67C-828083B71C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A6DCC-12D7-4124-BE40-67D4A651DB47}"/>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2609786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EB8B-DD9A-4320-81C0-27B9AE040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6251BA-46F6-49DF-9D2A-36DDDF29D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B9C9B1-7513-4D1B-9A73-B85EFCEE37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2A281-8EE8-4655-9617-DBFDA5A5670A}"/>
              </a:ext>
            </a:extLst>
          </p:cNvPr>
          <p:cNvSpPr>
            <a:spLocks noGrp="1"/>
          </p:cNvSpPr>
          <p:nvPr>
            <p:ph type="dt" sz="half" idx="10"/>
          </p:nvPr>
        </p:nvSpPr>
        <p:spPr/>
        <p:txBody>
          <a:bodyPr/>
          <a:lstStyle/>
          <a:p>
            <a:fld id="{FAB96648-3844-4145-9ABD-2D16BF2482E0}" type="datetimeFigureOut">
              <a:rPr lang="en-IN" smtClean="0"/>
              <a:t>19-12-2021</a:t>
            </a:fld>
            <a:endParaRPr lang="en-IN"/>
          </a:p>
        </p:txBody>
      </p:sp>
      <p:sp>
        <p:nvSpPr>
          <p:cNvPr id="6" name="Footer Placeholder 5">
            <a:extLst>
              <a:ext uri="{FF2B5EF4-FFF2-40B4-BE49-F238E27FC236}">
                <a16:creationId xmlns:a16="http://schemas.microsoft.com/office/drawing/2014/main" id="{025AAF32-C869-4C6D-B627-C0F330A70D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5085C-53B7-46C6-846E-5CCAB7B17579}"/>
              </a:ext>
            </a:extLst>
          </p:cNvPr>
          <p:cNvSpPr>
            <a:spLocks noGrp="1"/>
          </p:cNvSpPr>
          <p:nvPr>
            <p:ph type="sldNum" sz="quarter" idx="12"/>
          </p:nvPr>
        </p:nvSpPr>
        <p:spPr/>
        <p:txBody>
          <a:bodyPr/>
          <a:lstStyle/>
          <a:p>
            <a:fld id="{13DEF6BA-0201-4970-A584-C0594118AA45}" type="slidenum">
              <a:rPr lang="en-IN" smtClean="0"/>
              <a:t>‹#›</a:t>
            </a:fld>
            <a:endParaRPr lang="en-IN"/>
          </a:p>
        </p:txBody>
      </p:sp>
    </p:spTree>
    <p:extLst>
      <p:ext uri="{BB962C8B-B14F-4D97-AF65-F5344CB8AC3E}">
        <p14:creationId xmlns:p14="http://schemas.microsoft.com/office/powerpoint/2010/main" val="325264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348B1-A621-4F64-BE38-1763C3F2E3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29EA87-A5C1-4A35-B63A-740BF341D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A7F583-DA17-4DCD-B20D-836774353F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6648-3844-4145-9ABD-2D16BF2482E0}" type="datetimeFigureOut">
              <a:rPr lang="en-IN" smtClean="0"/>
              <a:t>19-12-2021</a:t>
            </a:fld>
            <a:endParaRPr lang="en-IN"/>
          </a:p>
        </p:txBody>
      </p:sp>
      <p:sp>
        <p:nvSpPr>
          <p:cNvPr id="5" name="Footer Placeholder 4">
            <a:extLst>
              <a:ext uri="{FF2B5EF4-FFF2-40B4-BE49-F238E27FC236}">
                <a16:creationId xmlns:a16="http://schemas.microsoft.com/office/drawing/2014/main" id="{4D815DD3-0586-48A0-8AFB-BC16A0F31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7DDC06-8960-4C1C-8758-EF23CF41A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EF6BA-0201-4970-A584-C0594118AA45}" type="slidenum">
              <a:rPr lang="en-IN" smtClean="0"/>
              <a:t>‹#›</a:t>
            </a:fld>
            <a:endParaRPr lang="en-IN"/>
          </a:p>
        </p:txBody>
      </p:sp>
    </p:spTree>
    <p:extLst>
      <p:ext uri="{BB962C8B-B14F-4D97-AF65-F5344CB8AC3E}">
        <p14:creationId xmlns:p14="http://schemas.microsoft.com/office/powerpoint/2010/main" val="385004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C0E3-A706-4363-A8A8-957A5FDE29E4}"/>
              </a:ext>
            </a:extLst>
          </p:cNvPr>
          <p:cNvSpPr>
            <a:spLocks noGrp="1"/>
          </p:cNvSpPr>
          <p:nvPr>
            <p:ph type="ctrTitle"/>
          </p:nvPr>
        </p:nvSpPr>
        <p:spPr>
          <a:xfrm>
            <a:off x="0" y="1"/>
            <a:ext cx="12191999" cy="754602"/>
          </a:xfrm>
        </p:spPr>
        <p:txBody>
          <a:bodyPr>
            <a:normAutofit/>
          </a:bodyPr>
          <a:lstStyle/>
          <a:p>
            <a:pPr algn="l"/>
            <a:r>
              <a:rPr lang="en-IN" sz="1800" dirty="0">
                <a:solidFill>
                  <a:srgbClr val="000000"/>
                </a:solidFill>
                <a:effectLst/>
                <a:latin typeface="Tomorrow"/>
                <a:ea typeface="Tomorrow"/>
                <a:cs typeface="Tomorrow"/>
              </a:rPr>
              <a:t>Is the python case sensitive?</a:t>
            </a:r>
            <a:endParaRPr lang="en-IN" sz="2000" dirty="0"/>
          </a:p>
        </p:txBody>
      </p:sp>
      <p:sp>
        <p:nvSpPr>
          <p:cNvPr id="3" name="Subtitle 2">
            <a:extLst>
              <a:ext uri="{FF2B5EF4-FFF2-40B4-BE49-F238E27FC236}">
                <a16:creationId xmlns:a16="http://schemas.microsoft.com/office/drawing/2014/main" id="{0438F896-4B9A-4491-97AC-AB28F477DE23}"/>
              </a:ext>
            </a:extLst>
          </p:cNvPr>
          <p:cNvSpPr>
            <a:spLocks noGrp="1"/>
          </p:cNvSpPr>
          <p:nvPr>
            <p:ph type="subTitle" idx="1"/>
          </p:nvPr>
        </p:nvSpPr>
        <p:spPr>
          <a:xfrm>
            <a:off x="1" y="825623"/>
            <a:ext cx="12191998" cy="6032376"/>
          </a:xfrm>
        </p:spPr>
        <p:txBody>
          <a:bodyPr>
            <a:normAutofit/>
          </a:bodyPr>
          <a:lstStyle/>
          <a:p>
            <a:pPr algn="l"/>
            <a:r>
              <a:rPr lang="en-US" sz="1200" b="1" i="0" dirty="0">
                <a:solidFill>
                  <a:srgbClr val="363940"/>
                </a:solidFill>
                <a:effectLst/>
                <a:latin typeface="libre_franklinbold"/>
              </a:rPr>
              <a:t>Python </a:t>
            </a:r>
            <a:r>
              <a:rPr lang="en-US" sz="1200" b="1" i="1" dirty="0">
                <a:solidFill>
                  <a:srgbClr val="363940"/>
                </a:solidFill>
                <a:effectLst/>
                <a:latin typeface="libre_franklinbold"/>
              </a:rPr>
              <a:t>is</a:t>
            </a:r>
            <a:r>
              <a:rPr lang="en-US" sz="1200" b="1" i="0" dirty="0">
                <a:solidFill>
                  <a:srgbClr val="363940"/>
                </a:solidFill>
                <a:effectLst/>
                <a:latin typeface="libre_franklinbold"/>
              </a:rPr>
              <a:t> a case-sensitive programming language. For example, if a variable is named ‘</a:t>
            </a:r>
            <a:r>
              <a:rPr lang="en-US" sz="1200" b="1" i="1" dirty="0">
                <a:solidFill>
                  <a:srgbClr val="363940"/>
                </a:solidFill>
                <a:effectLst/>
                <a:latin typeface="libre_franklinbold"/>
              </a:rPr>
              <a:t>HelloWorld</a:t>
            </a:r>
            <a:r>
              <a:rPr lang="en-US" sz="1200" b="1" i="0" dirty="0">
                <a:solidFill>
                  <a:srgbClr val="363940"/>
                </a:solidFill>
                <a:effectLst/>
                <a:latin typeface="libre_franklinbold"/>
              </a:rPr>
              <a:t>‘, then an error will occur if the variable is called ‘</a:t>
            </a:r>
            <a:r>
              <a:rPr lang="en-US" sz="1200" b="1" i="1" dirty="0" err="1">
                <a:solidFill>
                  <a:srgbClr val="363940"/>
                </a:solidFill>
                <a:effectLst/>
                <a:latin typeface="libre_franklinbold"/>
              </a:rPr>
              <a:t>helloworld</a:t>
            </a:r>
            <a:r>
              <a:rPr lang="en-US" sz="1200" b="1" i="0" dirty="0">
                <a:solidFill>
                  <a:srgbClr val="363940"/>
                </a:solidFill>
                <a:effectLst/>
                <a:latin typeface="libre_franklinbold"/>
              </a:rPr>
              <a:t>‘. Variables, functions, and objects in Python must be called exactly how they are named, including the case.</a:t>
            </a:r>
          </a:p>
          <a:p>
            <a:pPr algn="l"/>
            <a:endParaRPr lang="en-US" sz="1200" b="1" dirty="0">
              <a:solidFill>
                <a:srgbClr val="363940"/>
              </a:solidFill>
              <a:latin typeface="libre_franklinbold"/>
            </a:endParaRPr>
          </a:p>
          <a:p>
            <a:pPr algn="l"/>
            <a:r>
              <a:rPr lang="en-US" sz="1200" b="1" i="0">
                <a:solidFill>
                  <a:srgbClr val="363940"/>
                </a:solidFill>
                <a:effectLst/>
                <a:latin typeface="libre_franklinbold"/>
              </a:rPr>
              <a:t>Case-Sensitive</a:t>
            </a:r>
            <a:r>
              <a:rPr lang="en-US" sz="1200" b="0" i="0">
                <a:solidFill>
                  <a:srgbClr val="363940"/>
                </a:solidFill>
                <a:effectLst/>
                <a:latin typeface="libre_franklinregular"/>
              </a:rPr>
              <a:t>: </a:t>
            </a:r>
            <a:r>
              <a:rPr lang="en-US" sz="1200" b="0" i="1">
                <a:solidFill>
                  <a:srgbClr val="363940"/>
                </a:solidFill>
                <a:effectLst/>
                <a:latin typeface="libre_franklinregular"/>
              </a:rPr>
              <a:t>Any computer function or a program that differentiates between upper and lowercase letters is called a case-sensitive program.</a:t>
            </a:r>
            <a:endParaRPr lang="en-IN" sz="1600" dirty="0"/>
          </a:p>
        </p:txBody>
      </p:sp>
    </p:spTree>
    <p:extLst>
      <p:ext uri="{BB962C8B-B14F-4D97-AF65-F5344CB8AC3E}">
        <p14:creationId xmlns:p14="http://schemas.microsoft.com/office/powerpoint/2010/main" val="326241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FDD9D-680D-48ED-8E80-812F570C96D3}"/>
              </a:ext>
            </a:extLst>
          </p:cNvPr>
          <p:cNvSpPr>
            <a:spLocks noGrp="1"/>
          </p:cNvSpPr>
          <p:nvPr>
            <p:ph type="ctrTitle"/>
          </p:nvPr>
        </p:nvSpPr>
        <p:spPr>
          <a:xfrm>
            <a:off x="-1" y="100668"/>
            <a:ext cx="12191999" cy="595618"/>
          </a:xfrm>
        </p:spPr>
        <p:txBody>
          <a:bodyPr>
            <a:normAutofit/>
          </a:bodyPr>
          <a:lstStyle/>
          <a:p>
            <a:r>
              <a:rPr lang="en-US" sz="2800" b="1" i="0" dirty="0">
                <a:effectLst/>
                <a:latin typeface="Nunito Sans" pitchFamily="2" charset="0"/>
              </a:rPr>
              <a:t>What are global and local variables in Python?</a:t>
            </a:r>
            <a:endParaRPr lang="en-IN" sz="2000" dirty="0"/>
          </a:p>
        </p:txBody>
      </p:sp>
      <p:sp>
        <p:nvSpPr>
          <p:cNvPr id="3" name="Subtitle 2">
            <a:extLst>
              <a:ext uri="{FF2B5EF4-FFF2-40B4-BE49-F238E27FC236}">
                <a16:creationId xmlns:a16="http://schemas.microsoft.com/office/drawing/2014/main" id="{3CA3AA69-E013-4052-A223-333303FAC894}"/>
              </a:ext>
            </a:extLst>
          </p:cNvPr>
          <p:cNvSpPr>
            <a:spLocks noGrp="1"/>
          </p:cNvSpPr>
          <p:nvPr>
            <p:ph type="subTitle" idx="1"/>
          </p:nvPr>
        </p:nvSpPr>
        <p:spPr>
          <a:xfrm>
            <a:off x="0" y="1006679"/>
            <a:ext cx="12192000" cy="5851321"/>
          </a:xfrm>
        </p:spPr>
        <p:txBody>
          <a:bodyPr>
            <a:normAutofit/>
          </a:bodyPr>
          <a:lstStyle/>
          <a:p>
            <a:pPr marL="0" indent="0" algn="l">
              <a:buNone/>
            </a:pPr>
            <a:r>
              <a:rPr lang="en-US" sz="1600" b="1" u="sng" dirty="0">
                <a:highlight>
                  <a:srgbClr val="00FF00"/>
                </a:highlight>
                <a:latin typeface="Times New Roman" pitchFamily="18" charset="0"/>
                <a:cs typeface="Times New Roman" pitchFamily="18" charset="0"/>
              </a:rPr>
              <a:t>Local Variables : </a:t>
            </a:r>
            <a:r>
              <a:rPr lang="en-US" sz="1600" dirty="0">
                <a:highlight>
                  <a:srgbClr val="FFFF00"/>
                </a:highlight>
                <a:latin typeface="Times New Roman" pitchFamily="18" charset="0"/>
                <a:cs typeface="Times New Roman" pitchFamily="18" charset="0"/>
              </a:rPr>
              <a:t>The variable which are declared inside a function called as Local Variable. Local variable scope is limited only to that function where it is created. It means local variable value is available only in that function not outside of that function. </a:t>
            </a:r>
          </a:p>
          <a:p>
            <a:pPr marL="0" indent="0" algn="l">
              <a:buNone/>
            </a:pPr>
            <a:r>
              <a:rPr lang="en-US" sz="1200" i="1" dirty="0">
                <a:cs typeface="Times New Roman" pitchFamily="18" charset="0"/>
              </a:rPr>
              <a:t>def</a:t>
            </a:r>
            <a:r>
              <a:rPr lang="en-US" sz="1200" dirty="0">
                <a:cs typeface="Times New Roman" pitchFamily="18" charset="0"/>
              </a:rPr>
              <a:t> add (y) </a:t>
            </a:r>
            <a:r>
              <a:rPr lang="en-US" sz="1200" b="1" dirty="0">
                <a:cs typeface="Times New Roman" pitchFamily="18" charset="0"/>
              </a:rPr>
              <a:t>:</a:t>
            </a:r>
          </a:p>
          <a:p>
            <a:pPr marL="0" indent="0" algn="l">
              <a:buNone/>
            </a:pPr>
            <a:r>
              <a:rPr lang="en-US" sz="1200" dirty="0">
                <a:cs typeface="Times New Roman" pitchFamily="18" charset="0"/>
              </a:rPr>
              <a:t>        x = 10</a:t>
            </a:r>
          </a:p>
          <a:p>
            <a:pPr marL="0" indent="0" algn="l">
              <a:buNone/>
            </a:pPr>
            <a:r>
              <a:rPr lang="en-US" sz="1200" dirty="0">
                <a:cs typeface="Times New Roman" pitchFamily="18" charset="0"/>
              </a:rPr>
              <a:t>        print(x)</a:t>
            </a:r>
          </a:p>
          <a:p>
            <a:pPr marL="0" indent="0" algn="l">
              <a:buNone/>
            </a:pPr>
            <a:r>
              <a:rPr lang="en-US" sz="1200" dirty="0">
                <a:cs typeface="Times New Roman" pitchFamily="18" charset="0"/>
              </a:rPr>
              <a:t>        print(x + y)</a:t>
            </a:r>
          </a:p>
          <a:p>
            <a:pPr marL="0" indent="0" algn="l">
              <a:buNone/>
            </a:pPr>
            <a:r>
              <a:rPr lang="en-US" sz="1200" dirty="0">
                <a:cs typeface="Times New Roman" pitchFamily="18" charset="0"/>
              </a:rPr>
              <a:t>add(20)</a:t>
            </a:r>
          </a:p>
          <a:p>
            <a:pPr marL="0" indent="0" algn="l">
              <a:buNone/>
            </a:pPr>
            <a:r>
              <a:rPr lang="en-US" sz="1200" dirty="0">
                <a:latin typeface="Times New Roman" pitchFamily="18" charset="0"/>
                <a:cs typeface="Times New Roman" pitchFamily="18" charset="0"/>
              </a:rPr>
              <a:t>print(x)</a:t>
            </a:r>
            <a:endParaRPr lang="en-IN" sz="1200" dirty="0">
              <a:latin typeface="Times New Roman" pitchFamily="18" charset="0"/>
              <a:cs typeface="Times New Roman" pitchFamily="18" charset="0"/>
            </a:endParaRPr>
          </a:p>
          <a:p>
            <a:pPr marL="0" indent="0" algn="l">
              <a:buNone/>
            </a:pPr>
            <a:r>
              <a:rPr lang="en-US" sz="1600" b="1" u="sng" dirty="0">
                <a:highlight>
                  <a:srgbClr val="00FF00"/>
                </a:highlight>
                <a:latin typeface="Times New Roman" pitchFamily="18" charset="0"/>
                <a:cs typeface="Times New Roman" pitchFamily="18" charset="0"/>
              </a:rPr>
              <a:t>Global Variables : </a:t>
            </a:r>
            <a:r>
              <a:rPr lang="en-US" sz="1600" dirty="0">
                <a:highlight>
                  <a:srgbClr val="FFFF00"/>
                </a:highlight>
                <a:latin typeface="Times New Roman" pitchFamily="18" charset="0"/>
                <a:cs typeface="Times New Roman" pitchFamily="18" charset="0"/>
              </a:rPr>
              <a:t>When a variable is declared above a function, it becomes global variable. These variables are available to all the function which are written after it.  The scope of global variable is the entire program body written below it</a:t>
            </a:r>
            <a:r>
              <a:rPr lang="en-US" sz="1600" dirty="0">
                <a:latin typeface="Times New Roman" pitchFamily="18" charset="0"/>
                <a:cs typeface="Times New Roman" pitchFamily="18" charset="0"/>
              </a:rPr>
              <a:t>.</a:t>
            </a:r>
          </a:p>
          <a:p>
            <a:pPr marL="0" indent="0" algn="l">
              <a:buNone/>
            </a:pPr>
            <a:r>
              <a:rPr lang="en-US" sz="1200" dirty="0">
                <a:cs typeface="Times New Roman" pitchFamily="18" charset="0"/>
              </a:rPr>
              <a:t>a = 50</a:t>
            </a:r>
          </a:p>
          <a:p>
            <a:pPr marL="0" indent="0" algn="l">
              <a:buNone/>
            </a:pPr>
            <a:r>
              <a:rPr lang="en-US" sz="1200" i="1" dirty="0">
                <a:cs typeface="Times New Roman" pitchFamily="18" charset="0"/>
              </a:rPr>
              <a:t>def</a:t>
            </a:r>
            <a:r>
              <a:rPr lang="en-US" sz="1200" dirty="0">
                <a:cs typeface="Times New Roman" pitchFamily="18" charset="0"/>
              </a:rPr>
              <a:t> show () </a:t>
            </a:r>
            <a:r>
              <a:rPr lang="en-US" sz="1200" b="1" dirty="0">
                <a:cs typeface="Times New Roman" pitchFamily="18" charset="0"/>
              </a:rPr>
              <a:t>:</a:t>
            </a:r>
          </a:p>
          <a:p>
            <a:pPr marL="0" indent="0" algn="l">
              <a:buNone/>
            </a:pPr>
            <a:r>
              <a:rPr lang="en-US" sz="1200" dirty="0">
                <a:cs typeface="Times New Roman" pitchFamily="18" charset="0"/>
              </a:rPr>
              <a:t>        x = 10</a:t>
            </a:r>
          </a:p>
          <a:p>
            <a:pPr marL="0" indent="0" algn="l">
              <a:buNone/>
            </a:pPr>
            <a:r>
              <a:rPr lang="en-US" sz="1200" dirty="0">
                <a:cs typeface="Times New Roman" pitchFamily="18" charset="0"/>
              </a:rPr>
              <a:t>         print(a)</a:t>
            </a:r>
          </a:p>
          <a:p>
            <a:pPr marL="0" indent="0" algn="l">
              <a:buNone/>
            </a:pPr>
            <a:r>
              <a:rPr lang="en-US" sz="1200" dirty="0">
                <a:cs typeface="Times New Roman" pitchFamily="18" charset="0"/>
              </a:rPr>
              <a:t>         print(x)</a:t>
            </a:r>
          </a:p>
          <a:p>
            <a:pPr marL="0" indent="0" algn="l">
              <a:buNone/>
            </a:pPr>
            <a:r>
              <a:rPr lang="en-US" sz="1200" dirty="0">
                <a:cs typeface="Times New Roman" pitchFamily="18" charset="0"/>
              </a:rPr>
              <a:t>show()</a:t>
            </a:r>
          </a:p>
          <a:p>
            <a:pPr marL="0" indent="0" algn="l">
              <a:buNone/>
            </a:pPr>
            <a:r>
              <a:rPr lang="en-US" sz="1200" dirty="0">
                <a:cs typeface="Times New Roman" pitchFamily="18" charset="0"/>
              </a:rPr>
              <a:t>print(“x:”, x)</a:t>
            </a:r>
          </a:p>
          <a:p>
            <a:pPr marL="0" indent="0" algn="l">
              <a:buNone/>
            </a:pPr>
            <a:r>
              <a:rPr lang="en-US" sz="1200" dirty="0">
                <a:cs typeface="Times New Roman" pitchFamily="18" charset="0"/>
              </a:rPr>
              <a:t>print(“a:”, a)</a:t>
            </a:r>
            <a:endParaRPr lang="en-IN" sz="1600" dirty="0"/>
          </a:p>
        </p:txBody>
      </p:sp>
    </p:spTree>
    <p:extLst>
      <p:ext uri="{BB962C8B-B14F-4D97-AF65-F5344CB8AC3E}">
        <p14:creationId xmlns:p14="http://schemas.microsoft.com/office/powerpoint/2010/main" val="2247701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libre_franklinbold</vt:lpstr>
      <vt:lpstr>libre_franklinregular</vt:lpstr>
      <vt:lpstr>Nunito Sans</vt:lpstr>
      <vt:lpstr>Times New Roman</vt:lpstr>
      <vt:lpstr>Tomorrow</vt:lpstr>
      <vt:lpstr>Office Theme</vt:lpstr>
      <vt:lpstr>Is the python case sensitive?</vt:lpstr>
      <vt:lpstr>What are global and local variables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dc:creator>
  <cp:lastModifiedBy>NAVEEN</cp:lastModifiedBy>
  <cp:revision>4</cp:revision>
  <dcterms:created xsi:type="dcterms:W3CDTF">2021-12-17T13:52:08Z</dcterms:created>
  <dcterms:modified xsi:type="dcterms:W3CDTF">2021-12-19T13:51:48Z</dcterms:modified>
</cp:coreProperties>
</file>