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5"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2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Bitwise Operators</a:t>
            </a:r>
          </a:p>
        </p:txBody>
      </p:sp>
      <p:sp>
        <p:nvSpPr>
          <p:cNvPr id="4" name="Content Placeholder 3"/>
          <p:cNvSpPr>
            <a:spLocks noGrp="1"/>
          </p:cNvSpPr>
          <p:nvPr>
            <p:ph idx="1"/>
          </p:nvPr>
        </p:nvSpPr>
        <p:spPr>
          <a:xfrm>
            <a:off x="457200" y="819150"/>
            <a:ext cx="8229600" cy="1524000"/>
          </a:xfrm>
        </p:spPr>
        <p:txBody>
          <a:bodyPr>
            <a:normAutofit/>
          </a:bodyPr>
          <a:lstStyle/>
          <a:p>
            <a:pPr marL="0" indent="0">
              <a:buNone/>
            </a:pPr>
            <a:r>
              <a:rPr lang="en-US" sz="2000" dirty="0">
                <a:highlight>
                  <a:srgbClr val="FFFF00"/>
                </a:highlight>
                <a:latin typeface="Times New Roman" pitchFamily="18" charset="0"/>
                <a:cs typeface="Times New Roman" pitchFamily="18" charset="0"/>
              </a:rPr>
              <a:t>Bitwise operators are used to perform operations at binary digit level. These operators are not commonly used and are used only in special applications where optimized use of storage is required.</a:t>
            </a:r>
            <a:endParaRPr lang="en-IN" sz="2000" dirty="0">
              <a:highlight>
                <a:srgbClr val="FFFF00"/>
              </a:highlight>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668534963"/>
              </p:ext>
            </p:extLst>
          </p:nvPr>
        </p:nvGraphicFramePr>
        <p:xfrm>
          <a:off x="1752600" y="2114550"/>
          <a:ext cx="5334000" cy="2080260"/>
        </p:xfrm>
        <a:graphic>
          <a:graphicData uri="http://schemas.openxmlformats.org/drawingml/2006/table">
            <a:tbl>
              <a:tblPr firstRow="1" bandRow="1">
                <a:tableStyleId>{5940675A-B579-460E-94D1-54222C63F5DA}</a:tableStyleId>
              </a:tblPr>
              <a:tblGrid>
                <a:gridCol w="1666875">
                  <a:extLst>
                    <a:ext uri="{9D8B030D-6E8A-4147-A177-3AD203B41FA5}">
                      <a16:colId xmlns:a16="http://schemas.microsoft.com/office/drawing/2014/main" val="20000"/>
                    </a:ext>
                  </a:extLst>
                </a:gridCol>
                <a:gridCol w="3667125">
                  <a:extLst>
                    <a:ext uri="{9D8B030D-6E8A-4147-A177-3AD203B41FA5}">
                      <a16:colId xmlns:a16="http://schemas.microsoft.com/office/drawing/2014/main" val="20001"/>
                    </a:ext>
                  </a:extLst>
                </a:gridCol>
              </a:tblGrid>
              <a:tr h="297180">
                <a:tc>
                  <a:txBody>
                    <a:bodyPr/>
                    <a:lstStyle/>
                    <a:p>
                      <a:pPr algn="ctr"/>
                      <a:r>
                        <a:rPr lang="en-US" sz="1500" dirty="0">
                          <a:latin typeface="Times New Roman" pitchFamily="18" charset="0"/>
                          <a:cs typeface="Times New Roman" pitchFamily="18" charset="0"/>
                        </a:rPr>
                        <a:t>Operator</a:t>
                      </a:r>
                    </a:p>
                  </a:txBody>
                  <a:tcPr marT="34290" marB="34290">
                    <a:solidFill>
                      <a:schemeClr val="accent6">
                        <a:lumMod val="40000"/>
                        <a:lumOff val="60000"/>
                      </a:schemeClr>
                    </a:solidFill>
                  </a:tcPr>
                </a:tc>
                <a:tc>
                  <a:txBody>
                    <a:bodyPr/>
                    <a:lstStyle/>
                    <a:p>
                      <a:pPr algn="ctr"/>
                      <a:r>
                        <a:rPr lang="en-US" sz="1500" dirty="0">
                          <a:latin typeface="Times New Roman" pitchFamily="18" charset="0"/>
                          <a:cs typeface="Times New Roman" pitchFamily="18" charset="0"/>
                        </a:rPr>
                        <a:t>Meaning</a:t>
                      </a:r>
                    </a:p>
                  </a:txBody>
                  <a:tcPr marT="34290" marB="34290">
                    <a:solidFill>
                      <a:schemeClr val="accent6">
                        <a:lumMod val="40000"/>
                        <a:lumOff val="60000"/>
                      </a:schemeClr>
                    </a:solidFill>
                  </a:tcPr>
                </a:tc>
                <a:extLst>
                  <a:ext uri="{0D108BD9-81ED-4DB2-BD59-A6C34878D82A}">
                    <a16:rowId xmlns:a16="http://schemas.microsoft.com/office/drawing/2014/main" val="10000"/>
                  </a:ext>
                </a:extLst>
              </a:tr>
              <a:tr h="297180">
                <a:tc>
                  <a:txBody>
                    <a:bodyPr/>
                    <a:lstStyle/>
                    <a:p>
                      <a:pPr algn="ctr"/>
                      <a:r>
                        <a:rPr lang="en-US" sz="1500" b="1" dirty="0">
                          <a:highlight>
                            <a:srgbClr val="FFFF00"/>
                          </a:highlight>
                          <a:latin typeface="Times New Roman" pitchFamily="18" charset="0"/>
                          <a:cs typeface="Times New Roman" pitchFamily="18" charset="0"/>
                        </a:rPr>
                        <a:t>&amp;</a:t>
                      </a:r>
                    </a:p>
                  </a:txBody>
                  <a:tcPr marT="34290" marB="34290"/>
                </a:tc>
                <a:tc>
                  <a:txBody>
                    <a:bodyPr/>
                    <a:lstStyle/>
                    <a:p>
                      <a:r>
                        <a:rPr lang="en-US" sz="1500" dirty="0">
                          <a:highlight>
                            <a:srgbClr val="FFFF00"/>
                          </a:highlight>
                          <a:latin typeface="Times New Roman" pitchFamily="18" charset="0"/>
                          <a:cs typeface="Times New Roman" pitchFamily="18" charset="0"/>
                        </a:rPr>
                        <a:t>Bitwise AND</a:t>
                      </a:r>
                    </a:p>
                  </a:txBody>
                  <a:tcPr marT="34290" marB="34290"/>
                </a:tc>
                <a:extLst>
                  <a:ext uri="{0D108BD9-81ED-4DB2-BD59-A6C34878D82A}">
                    <a16:rowId xmlns:a16="http://schemas.microsoft.com/office/drawing/2014/main" val="10001"/>
                  </a:ext>
                </a:extLst>
              </a:tr>
              <a:tr h="297180">
                <a:tc>
                  <a:txBody>
                    <a:bodyPr/>
                    <a:lstStyle/>
                    <a:p>
                      <a:pPr algn="ctr"/>
                      <a:r>
                        <a:rPr lang="en-US" sz="1500" b="1" dirty="0">
                          <a:highlight>
                            <a:srgbClr val="FFFF00"/>
                          </a:highlight>
                          <a:latin typeface="Times New Roman" pitchFamily="18" charset="0"/>
                          <a:cs typeface="Times New Roman" pitchFamily="18" charset="0"/>
                        </a:rPr>
                        <a:t>|</a:t>
                      </a:r>
                    </a:p>
                  </a:txBody>
                  <a:tcPr marT="34290" marB="34290"/>
                </a:tc>
                <a:tc>
                  <a:txBody>
                    <a:bodyPr/>
                    <a:lstStyle/>
                    <a:p>
                      <a:r>
                        <a:rPr lang="en-US" sz="1500" dirty="0">
                          <a:highlight>
                            <a:srgbClr val="FFFF00"/>
                          </a:highlight>
                          <a:latin typeface="Times New Roman" pitchFamily="18" charset="0"/>
                          <a:cs typeface="Times New Roman" pitchFamily="18" charset="0"/>
                        </a:rPr>
                        <a:t>Bitwise OR</a:t>
                      </a:r>
                    </a:p>
                  </a:txBody>
                  <a:tcPr marT="34290" marB="34290"/>
                </a:tc>
                <a:extLst>
                  <a:ext uri="{0D108BD9-81ED-4DB2-BD59-A6C34878D82A}">
                    <a16:rowId xmlns:a16="http://schemas.microsoft.com/office/drawing/2014/main" val="10002"/>
                  </a:ext>
                </a:extLst>
              </a:tr>
              <a:tr h="297180">
                <a:tc>
                  <a:txBody>
                    <a:bodyPr/>
                    <a:lstStyle/>
                    <a:p>
                      <a:pPr algn="ctr"/>
                      <a:r>
                        <a:rPr lang="en-US" sz="1500" b="1" dirty="0">
                          <a:highlight>
                            <a:srgbClr val="FFFF00"/>
                          </a:highlight>
                          <a:latin typeface="Times New Roman" pitchFamily="18" charset="0"/>
                          <a:cs typeface="Times New Roman" pitchFamily="18" charset="0"/>
                        </a:rPr>
                        <a:t>^</a:t>
                      </a:r>
                    </a:p>
                  </a:txBody>
                  <a:tcPr marT="34290" marB="34290"/>
                </a:tc>
                <a:tc>
                  <a:txBody>
                    <a:bodyPr/>
                    <a:lstStyle/>
                    <a:p>
                      <a:r>
                        <a:rPr lang="en-US" sz="1500" dirty="0">
                          <a:highlight>
                            <a:srgbClr val="FFFF00"/>
                          </a:highlight>
                          <a:latin typeface="Times New Roman" pitchFamily="18" charset="0"/>
                          <a:cs typeface="Times New Roman" pitchFamily="18" charset="0"/>
                        </a:rPr>
                        <a:t>Bitwise exclusive OR / Bitwise XOR</a:t>
                      </a:r>
                    </a:p>
                  </a:txBody>
                  <a:tcPr marT="34290" marB="34290"/>
                </a:tc>
                <a:extLst>
                  <a:ext uri="{0D108BD9-81ED-4DB2-BD59-A6C34878D82A}">
                    <a16:rowId xmlns:a16="http://schemas.microsoft.com/office/drawing/2014/main" val="10003"/>
                  </a:ext>
                </a:extLst>
              </a:tr>
              <a:tr h="297180">
                <a:tc>
                  <a:txBody>
                    <a:bodyPr/>
                    <a:lstStyle/>
                    <a:p>
                      <a:pPr algn="ctr"/>
                      <a:r>
                        <a:rPr lang="en-US" sz="1500" b="1" dirty="0">
                          <a:highlight>
                            <a:srgbClr val="FFFF00"/>
                          </a:highlight>
                          <a:latin typeface="Times New Roman" pitchFamily="18" charset="0"/>
                          <a:cs typeface="Times New Roman" pitchFamily="18" charset="0"/>
                        </a:rPr>
                        <a:t>~</a:t>
                      </a:r>
                    </a:p>
                  </a:txBody>
                  <a:tcPr marT="34290" marB="34290"/>
                </a:tc>
                <a:tc>
                  <a:txBody>
                    <a:bodyPr/>
                    <a:lstStyle/>
                    <a:p>
                      <a:r>
                        <a:rPr lang="en-US" sz="1500" dirty="0">
                          <a:highlight>
                            <a:srgbClr val="FFFF00"/>
                          </a:highlight>
                          <a:latin typeface="Times New Roman" pitchFamily="18" charset="0"/>
                          <a:cs typeface="Times New Roman" pitchFamily="18" charset="0"/>
                        </a:rPr>
                        <a:t>Bitwise inversion (one’s complement)</a:t>
                      </a:r>
                    </a:p>
                  </a:txBody>
                  <a:tcPr marT="34290" marB="34290"/>
                </a:tc>
                <a:extLst>
                  <a:ext uri="{0D108BD9-81ED-4DB2-BD59-A6C34878D82A}">
                    <a16:rowId xmlns:a16="http://schemas.microsoft.com/office/drawing/2014/main" val="10004"/>
                  </a:ext>
                </a:extLst>
              </a:tr>
              <a:tr h="297180">
                <a:tc>
                  <a:txBody>
                    <a:bodyPr/>
                    <a:lstStyle/>
                    <a:p>
                      <a:pPr algn="ctr"/>
                      <a:r>
                        <a:rPr lang="en-US" sz="1500" b="1" dirty="0">
                          <a:highlight>
                            <a:srgbClr val="FFFF00"/>
                          </a:highlight>
                          <a:latin typeface="Times New Roman" pitchFamily="18" charset="0"/>
                          <a:cs typeface="Times New Roman" pitchFamily="18" charset="0"/>
                        </a:rPr>
                        <a:t>&lt;&lt;</a:t>
                      </a:r>
                    </a:p>
                  </a:txBody>
                  <a:tcPr marT="34290" marB="34290"/>
                </a:tc>
                <a:tc>
                  <a:txBody>
                    <a:bodyPr/>
                    <a:lstStyle/>
                    <a:p>
                      <a:r>
                        <a:rPr lang="en-US" sz="1500" dirty="0">
                          <a:highlight>
                            <a:srgbClr val="FFFF00"/>
                          </a:highlight>
                          <a:latin typeface="Times New Roman" pitchFamily="18" charset="0"/>
                          <a:cs typeface="Times New Roman" pitchFamily="18" charset="0"/>
                        </a:rPr>
                        <a:t>Shifts</a:t>
                      </a:r>
                      <a:r>
                        <a:rPr lang="en-US" sz="1500" baseline="0" dirty="0">
                          <a:highlight>
                            <a:srgbClr val="FFFF00"/>
                          </a:highlight>
                          <a:latin typeface="Times New Roman" pitchFamily="18" charset="0"/>
                          <a:cs typeface="Times New Roman" pitchFamily="18" charset="0"/>
                        </a:rPr>
                        <a:t> the bits to left / Bitwise Left Shift</a:t>
                      </a:r>
                      <a:endParaRPr lang="en-US" sz="1500"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5"/>
                  </a:ext>
                </a:extLst>
              </a:tr>
              <a:tr h="297180">
                <a:tc>
                  <a:txBody>
                    <a:bodyPr/>
                    <a:lstStyle/>
                    <a:p>
                      <a:pPr algn="ctr"/>
                      <a:r>
                        <a:rPr lang="en-US" sz="1500" b="1" dirty="0">
                          <a:highlight>
                            <a:srgbClr val="FFFF00"/>
                          </a:highlight>
                          <a:latin typeface="Times New Roman" pitchFamily="18" charset="0"/>
                          <a:cs typeface="Times New Roman" pitchFamily="18" charset="0"/>
                        </a:rPr>
                        <a:t>&gt;&gt;</a:t>
                      </a:r>
                    </a:p>
                  </a:txBody>
                  <a:tcPr marT="34290" marB="34290"/>
                </a:tc>
                <a:tc>
                  <a:txBody>
                    <a:bodyPr/>
                    <a:lstStyle/>
                    <a:p>
                      <a:r>
                        <a:rPr lang="en-US" sz="1500" dirty="0">
                          <a:highlight>
                            <a:srgbClr val="FFFF00"/>
                          </a:highlight>
                          <a:latin typeface="Times New Roman" pitchFamily="18" charset="0"/>
                          <a:cs typeface="Times New Roman" pitchFamily="18" charset="0"/>
                        </a:rPr>
                        <a:t>Shifts the bits to right / Bitwise Right Shift</a:t>
                      </a:r>
                    </a:p>
                  </a:txBody>
                  <a:tcPr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808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highlight>
                  <a:srgbClr val="00FF00"/>
                </a:highlight>
                <a:latin typeface="Times New Roman" pitchFamily="18" charset="0"/>
                <a:cs typeface="Times New Roman" pitchFamily="18" charset="0"/>
              </a:rPr>
              <a:t>Bitwise AND &amp;</a:t>
            </a:r>
          </a:p>
        </p:txBody>
      </p:sp>
      <p:graphicFrame>
        <p:nvGraphicFramePr>
          <p:cNvPr id="3" name="Table 2"/>
          <p:cNvGraphicFramePr>
            <a:graphicFrameLocks noGrp="1"/>
          </p:cNvGraphicFramePr>
          <p:nvPr>
            <p:extLst>
              <p:ext uri="{D42A27DB-BD31-4B8C-83A1-F6EECF244321}">
                <p14:modId xmlns:p14="http://schemas.microsoft.com/office/powerpoint/2010/main" val="2315869250"/>
              </p:ext>
            </p:extLst>
          </p:nvPr>
        </p:nvGraphicFramePr>
        <p:xfrm>
          <a:off x="1524000" y="1047750"/>
          <a:ext cx="6019800" cy="1409700"/>
        </p:xfrm>
        <a:graphic>
          <a:graphicData uri="http://schemas.openxmlformats.org/drawingml/2006/table">
            <a:tbl>
              <a:tblPr firstRow="1" bandRow="1">
                <a:tableStyleId>{5940675A-B579-460E-94D1-54222C63F5DA}</a:tableStyleId>
              </a:tblPr>
              <a:tblGrid>
                <a:gridCol w="1504950">
                  <a:extLst>
                    <a:ext uri="{9D8B030D-6E8A-4147-A177-3AD203B41FA5}">
                      <a16:colId xmlns:a16="http://schemas.microsoft.com/office/drawing/2014/main" val="20000"/>
                    </a:ext>
                  </a:extLst>
                </a:gridCol>
                <a:gridCol w="1655445">
                  <a:extLst>
                    <a:ext uri="{9D8B030D-6E8A-4147-A177-3AD203B41FA5}">
                      <a16:colId xmlns:a16="http://schemas.microsoft.com/office/drawing/2014/main" val="20001"/>
                    </a:ext>
                  </a:extLst>
                </a:gridCol>
                <a:gridCol w="2859405">
                  <a:extLst>
                    <a:ext uri="{9D8B030D-6E8A-4147-A177-3AD203B41FA5}">
                      <a16:colId xmlns:a16="http://schemas.microsoft.com/office/drawing/2014/main" val="20002"/>
                    </a:ext>
                  </a:extLst>
                </a:gridCol>
              </a:tblGrid>
              <a:tr h="273020">
                <a:tc>
                  <a:txBody>
                    <a:bodyPr/>
                    <a:lstStyle/>
                    <a:p>
                      <a:pPr algn="ctr"/>
                      <a:r>
                        <a:rPr lang="en-US" sz="1400" dirty="0">
                          <a:latin typeface="Times New Roman" pitchFamily="18" charset="0"/>
                          <a:cs typeface="Times New Roman" pitchFamily="18" charset="0"/>
                        </a:rPr>
                        <a:t>Operand 1</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400" dirty="0">
                          <a:latin typeface="Times New Roman" pitchFamily="18" charset="0"/>
                          <a:cs typeface="Times New Roman" pitchFamily="18" charset="0"/>
                        </a:rPr>
                        <a:t>Operand 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400" dirty="0">
                          <a:latin typeface="Times New Roman" pitchFamily="18" charset="0"/>
                          <a:cs typeface="Times New Roman" pitchFamily="18" charset="0"/>
                        </a:rPr>
                        <a:t>Result (operand1 &amp; operand2)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extLst>
                  <a:ext uri="{0D108BD9-81ED-4DB2-BD59-A6C34878D82A}">
                    <a16:rowId xmlns:a16="http://schemas.microsoft.com/office/drawing/2014/main" val="10000"/>
                  </a:ext>
                </a:extLst>
              </a:tr>
              <a:tr h="160345">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1"/>
                  </a:ext>
                </a:extLst>
              </a:tr>
              <a:tr h="160345">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2"/>
                  </a:ext>
                </a:extLst>
              </a:tr>
              <a:tr h="160345">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3"/>
                  </a:ext>
                </a:extLst>
              </a:tr>
              <a:tr h="160345">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4"/>
                  </a:ext>
                </a:extLst>
              </a:tr>
            </a:tbl>
          </a:graphicData>
        </a:graphic>
      </p:graphicFrame>
      <p:sp>
        <p:nvSpPr>
          <p:cNvPr id="4" name="TextBox 3"/>
          <p:cNvSpPr txBox="1"/>
          <p:nvPr/>
        </p:nvSpPr>
        <p:spPr>
          <a:xfrm>
            <a:off x="2777207" y="2839819"/>
            <a:ext cx="772969" cy="646331"/>
          </a:xfrm>
          <a:prstGeom prst="rect">
            <a:avLst/>
          </a:prstGeom>
          <a:noFill/>
        </p:spPr>
        <p:txBody>
          <a:bodyPr wrap="none" rtlCol="0">
            <a:spAutoFit/>
          </a:bodyPr>
          <a:lstStyle/>
          <a:p>
            <a:r>
              <a:rPr lang="en-US" dirty="0"/>
              <a:t>a = 10</a:t>
            </a:r>
          </a:p>
          <a:p>
            <a:r>
              <a:rPr lang="en-US" dirty="0"/>
              <a:t>b = 15</a:t>
            </a:r>
            <a:endParaRPr lang="en-IN" dirty="0"/>
          </a:p>
        </p:txBody>
      </p:sp>
      <p:sp>
        <p:nvSpPr>
          <p:cNvPr id="5" name="TextBox 4"/>
          <p:cNvSpPr txBox="1"/>
          <p:nvPr/>
        </p:nvSpPr>
        <p:spPr>
          <a:xfrm>
            <a:off x="4041888" y="2839819"/>
            <a:ext cx="1596912" cy="646331"/>
          </a:xfrm>
          <a:prstGeom prst="rect">
            <a:avLst/>
          </a:prstGeom>
          <a:noFill/>
        </p:spPr>
        <p:txBody>
          <a:bodyPr wrap="none" rtlCol="0">
            <a:spAutoFit/>
          </a:bodyPr>
          <a:lstStyle/>
          <a:p>
            <a:r>
              <a:rPr lang="en-US" dirty="0"/>
              <a:t>0 0 0 0   1 0 1 0</a:t>
            </a:r>
          </a:p>
          <a:p>
            <a:r>
              <a:rPr lang="en-US" dirty="0"/>
              <a:t>0 0 0 0   1 1 1 1</a:t>
            </a:r>
            <a:endParaRPr lang="en-IN" dirty="0"/>
          </a:p>
        </p:txBody>
      </p:sp>
    </p:spTree>
    <p:extLst>
      <p:ext uri="{BB962C8B-B14F-4D97-AF65-F5344CB8AC3E}">
        <p14:creationId xmlns:p14="http://schemas.microsoft.com/office/powerpoint/2010/main" val="36915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highlight>
                  <a:srgbClr val="00FF00"/>
                </a:highlight>
                <a:latin typeface="Times New Roman" pitchFamily="18" charset="0"/>
                <a:cs typeface="Times New Roman" pitchFamily="18" charset="0"/>
              </a:rPr>
              <a:t>Bitwise OR |</a:t>
            </a:r>
          </a:p>
        </p:txBody>
      </p:sp>
      <p:graphicFrame>
        <p:nvGraphicFramePr>
          <p:cNvPr id="3" name="Table 2"/>
          <p:cNvGraphicFramePr>
            <a:graphicFrameLocks noGrp="1"/>
          </p:cNvGraphicFramePr>
          <p:nvPr>
            <p:extLst>
              <p:ext uri="{D42A27DB-BD31-4B8C-83A1-F6EECF244321}">
                <p14:modId xmlns:p14="http://schemas.microsoft.com/office/powerpoint/2010/main" val="4194403425"/>
              </p:ext>
            </p:extLst>
          </p:nvPr>
        </p:nvGraphicFramePr>
        <p:xfrm>
          <a:off x="1524000" y="1047750"/>
          <a:ext cx="6019801" cy="1409700"/>
        </p:xfrm>
        <a:graphic>
          <a:graphicData uri="http://schemas.openxmlformats.org/drawingml/2006/table">
            <a:tbl>
              <a:tblPr firstRow="1" bandRow="1">
                <a:tableStyleId>{5940675A-B579-460E-94D1-54222C63F5DA}</a:tableStyleId>
              </a:tblPr>
              <a:tblGrid>
                <a:gridCol w="1429703">
                  <a:extLst>
                    <a:ext uri="{9D8B030D-6E8A-4147-A177-3AD203B41FA5}">
                      <a16:colId xmlns:a16="http://schemas.microsoft.com/office/drawing/2014/main" val="20000"/>
                    </a:ext>
                  </a:extLst>
                </a:gridCol>
                <a:gridCol w="1881188">
                  <a:extLst>
                    <a:ext uri="{9D8B030D-6E8A-4147-A177-3AD203B41FA5}">
                      <a16:colId xmlns:a16="http://schemas.microsoft.com/office/drawing/2014/main" val="20001"/>
                    </a:ext>
                  </a:extLst>
                </a:gridCol>
                <a:gridCol w="2708910">
                  <a:extLst>
                    <a:ext uri="{9D8B030D-6E8A-4147-A177-3AD203B41FA5}">
                      <a16:colId xmlns:a16="http://schemas.microsoft.com/office/drawing/2014/main" val="20002"/>
                    </a:ext>
                  </a:extLst>
                </a:gridCol>
              </a:tblGrid>
              <a:tr h="227517">
                <a:tc>
                  <a:txBody>
                    <a:bodyPr/>
                    <a:lstStyle/>
                    <a:p>
                      <a:pPr algn="ctr"/>
                      <a:r>
                        <a:rPr lang="en-US" sz="1400" dirty="0">
                          <a:latin typeface="Times New Roman" pitchFamily="18" charset="0"/>
                          <a:cs typeface="Times New Roman" pitchFamily="18" charset="0"/>
                        </a:rPr>
                        <a:t>Operand 1</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400" dirty="0">
                          <a:latin typeface="Times New Roman" pitchFamily="18" charset="0"/>
                          <a:cs typeface="Times New Roman" pitchFamily="18" charset="0"/>
                        </a:rPr>
                        <a:t>Operand 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Result (operand1 </a:t>
                      </a:r>
                      <a:r>
                        <a:rPr lang="en-US" sz="1400" b="1" dirty="0">
                          <a:latin typeface="Times New Roman" pitchFamily="18" charset="0"/>
                          <a:cs typeface="Times New Roman" pitchFamily="18" charset="0"/>
                        </a:rPr>
                        <a:t>|</a:t>
                      </a:r>
                      <a:r>
                        <a:rPr lang="en-US" sz="1400" dirty="0">
                          <a:latin typeface="Times New Roman" pitchFamily="18" charset="0"/>
                          <a:cs typeface="Times New Roman" pitchFamily="18" charset="0"/>
                        </a:rPr>
                        <a:t>  operand2)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extLst>
                  <a:ext uri="{0D108BD9-81ED-4DB2-BD59-A6C34878D82A}">
                    <a16:rowId xmlns:a16="http://schemas.microsoft.com/office/drawing/2014/main" val="10000"/>
                  </a:ext>
                </a:extLst>
              </a:tr>
              <a:tr h="133621">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1"/>
                  </a:ext>
                </a:extLst>
              </a:tr>
              <a:tr h="133621">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2"/>
                  </a:ext>
                </a:extLst>
              </a:tr>
              <a:tr h="133621">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3"/>
                  </a:ext>
                </a:extLst>
              </a:tr>
              <a:tr h="133621">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4"/>
                  </a:ext>
                </a:extLst>
              </a:tr>
            </a:tbl>
          </a:graphicData>
        </a:graphic>
      </p:graphicFrame>
      <p:sp>
        <p:nvSpPr>
          <p:cNvPr id="4" name="TextBox 3"/>
          <p:cNvSpPr txBox="1"/>
          <p:nvPr/>
        </p:nvSpPr>
        <p:spPr>
          <a:xfrm>
            <a:off x="2624807" y="2800350"/>
            <a:ext cx="772969" cy="646331"/>
          </a:xfrm>
          <a:prstGeom prst="rect">
            <a:avLst/>
          </a:prstGeom>
          <a:noFill/>
        </p:spPr>
        <p:txBody>
          <a:bodyPr wrap="none" rtlCol="0">
            <a:spAutoFit/>
          </a:bodyPr>
          <a:lstStyle/>
          <a:p>
            <a:r>
              <a:rPr lang="en-US" dirty="0"/>
              <a:t>a = 10</a:t>
            </a:r>
          </a:p>
          <a:p>
            <a:r>
              <a:rPr lang="en-US" dirty="0"/>
              <a:t>b = 15</a:t>
            </a:r>
            <a:endParaRPr lang="en-IN" dirty="0"/>
          </a:p>
        </p:txBody>
      </p:sp>
      <p:sp>
        <p:nvSpPr>
          <p:cNvPr id="5" name="TextBox 4"/>
          <p:cNvSpPr txBox="1"/>
          <p:nvPr/>
        </p:nvSpPr>
        <p:spPr>
          <a:xfrm>
            <a:off x="3889488" y="2800350"/>
            <a:ext cx="1596912" cy="646331"/>
          </a:xfrm>
          <a:prstGeom prst="rect">
            <a:avLst/>
          </a:prstGeom>
          <a:noFill/>
        </p:spPr>
        <p:txBody>
          <a:bodyPr wrap="none" rtlCol="0">
            <a:spAutoFit/>
          </a:bodyPr>
          <a:lstStyle/>
          <a:p>
            <a:r>
              <a:rPr lang="en-US" dirty="0"/>
              <a:t>0 0 0 0   1 0 1 0</a:t>
            </a:r>
          </a:p>
          <a:p>
            <a:r>
              <a:rPr lang="en-US" dirty="0"/>
              <a:t>0 0 0 0   1 1 1 1</a:t>
            </a:r>
            <a:endParaRPr lang="en-IN" dirty="0"/>
          </a:p>
        </p:txBody>
      </p:sp>
    </p:spTree>
    <p:extLst>
      <p:ext uri="{BB962C8B-B14F-4D97-AF65-F5344CB8AC3E}">
        <p14:creationId xmlns:p14="http://schemas.microsoft.com/office/powerpoint/2010/main" val="12672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highlight>
                  <a:srgbClr val="00FF00"/>
                </a:highlight>
                <a:latin typeface="Times New Roman" pitchFamily="18" charset="0"/>
                <a:cs typeface="Times New Roman" pitchFamily="18" charset="0"/>
              </a:rPr>
              <a:t>Bitwise XOR ^</a:t>
            </a:r>
          </a:p>
        </p:txBody>
      </p:sp>
      <p:graphicFrame>
        <p:nvGraphicFramePr>
          <p:cNvPr id="3" name="Table 2"/>
          <p:cNvGraphicFramePr>
            <a:graphicFrameLocks noGrp="1"/>
          </p:cNvGraphicFramePr>
          <p:nvPr>
            <p:extLst>
              <p:ext uri="{D42A27DB-BD31-4B8C-83A1-F6EECF244321}">
                <p14:modId xmlns:p14="http://schemas.microsoft.com/office/powerpoint/2010/main" val="2886590482"/>
              </p:ext>
            </p:extLst>
          </p:nvPr>
        </p:nvGraphicFramePr>
        <p:xfrm>
          <a:off x="1524000" y="1047750"/>
          <a:ext cx="6096000" cy="140970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250268">
                <a:tc>
                  <a:txBody>
                    <a:bodyPr/>
                    <a:lstStyle/>
                    <a:p>
                      <a:pPr algn="ctr"/>
                      <a:r>
                        <a:rPr lang="en-US" sz="1400" dirty="0">
                          <a:latin typeface="Times New Roman" pitchFamily="18" charset="0"/>
                          <a:cs typeface="Times New Roman" pitchFamily="18" charset="0"/>
                        </a:rPr>
                        <a:t>Operand 1</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algn="ctr"/>
                      <a:r>
                        <a:rPr lang="en-US" sz="1400" dirty="0">
                          <a:latin typeface="Times New Roman" pitchFamily="18" charset="0"/>
                          <a:cs typeface="Times New Roman" pitchFamily="18" charset="0"/>
                        </a:rPr>
                        <a:t>Operand 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Result (operand1 </a:t>
                      </a:r>
                      <a:r>
                        <a:rPr lang="en-US" sz="1400" b="1" dirty="0">
                          <a:latin typeface="+mn-lt"/>
                          <a:cs typeface="Times New Roman" pitchFamily="18" charset="0"/>
                        </a:rPr>
                        <a:t>^</a:t>
                      </a:r>
                      <a:r>
                        <a:rPr lang="en-US" sz="1400" dirty="0">
                          <a:latin typeface="Times New Roman" pitchFamily="18" charset="0"/>
                          <a:cs typeface="Times New Roman" pitchFamily="18" charset="0"/>
                        </a:rPr>
                        <a:t> operand2)</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extLst>
                  <a:ext uri="{0D108BD9-81ED-4DB2-BD59-A6C34878D82A}">
                    <a16:rowId xmlns:a16="http://schemas.microsoft.com/office/drawing/2014/main" val="10000"/>
                  </a:ext>
                </a:extLst>
              </a:tr>
              <a:tr h="146983">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1"/>
                  </a:ext>
                </a:extLst>
              </a:tr>
              <a:tr h="146983">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2"/>
                  </a:ext>
                </a:extLst>
              </a:tr>
              <a:tr h="146983">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3"/>
                  </a:ext>
                </a:extLst>
              </a:tr>
              <a:tr h="146983">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4"/>
                  </a:ext>
                </a:extLst>
              </a:tr>
            </a:tbl>
          </a:graphicData>
        </a:graphic>
      </p:graphicFrame>
      <p:sp>
        <p:nvSpPr>
          <p:cNvPr id="4" name="TextBox 3"/>
          <p:cNvSpPr txBox="1"/>
          <p:nvPr/>
        </p:nvSpPr>
        <p:spPr>
          <a:xfrm>
            <a:off x="2548607" y="2876550"/>
            <a:ext cx="772969" cy="646331"/>
          </a:xfrm>
          <a:prstGeom prst="rect">
            <a:avLst/>
          </a:prstGeom>
          <a:noFill/>
        </p:spPr>
        <p:txBody>
          <a:bodyPr wrap="none" rtlCol="0">
            <a:spAutoFit/>
          </a:bodyPr>
          <a:lstStyle/>
          <a:p>
            <a:r>
              <a:rPr lang="en-US" dirty="0"/>
              <a:t>a = 10</a:t>
            </a:r>
          </a:p>
          <a:p>
            <a:r>
              <a:rPr lang="en-US" dirty="0"/>
              <a:t>b = 15</a:t>
            </a:r>
            <a:endParaRPr lang="en-IN" dirty="0"/>
          </a:p>
        </p:txBody>
      </p:sp>
      <p:sp>
        <p:nvSpPr>
          <p:cNvPr id="5" name="TextBox 4"/>
          <p:cNvSpPr txBox="1"/>
          <p:nvPr/>
        </p:nvSpPr>
        <p:spPr>
          <a:xfrm>
            <a:off x="3813288" y="2876550"/>
            <a:ext cx="1596912" cy="646331"/>
          </a:xfrm>
          <a:prstGeom prst="rect">
            <a:avLst/>
          </a:prstGeom>
          <a:noFill/>
        </p:spPr>
        <p:txBody>
          <a:bodyPr wrap="none" rtlCol="0">
            <a:spAutoFit/>
          </a:bodyPr>
          <a:lstStyle/>
          <a:p>
            <a:r>
              <a:rPr lang="en-US" dirty="0"/>
              <a:t>0 0 0 0   1 0 1 0</a:t>
            </a:r>
          </a:p>
          <a:p>
            <a:r>
              <a:rPr lang="en-US" dirty="0"/>
              <a:t>0 0 0 0   1 1 1 1</a:t>
            </a:r>
            <a:endParaRPr lang="en-IN" dirty="0"/>
          </a:p>
        </p:txBody>
      </p:sp>
    </p:spTree>
    <p:extLst>
      <p:ext uri="{BB962C8B-B14F-4D97-AF65-F5344CB8AC3E}">
        <p14:creationId xmlns:p14="http://schemas.microsoft.com/office/powerpoint/2010/main" val="41088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highlight>
                  <a:srgbClr val="00FF00"/>
                </a:highlight>
                <a:latin typeface="Times New Roman" pitchFamily="18" charset="0"/>
                <a:cs typeface="Times New Roman" pitchFamily="18" charset="0"/>
              </a:rPr>
              <a:t>Bitwise NOT ~</a:t>
            </a:r>
          </a:p>
        </p:txBody>
      </p:sp>
      <p:graphicFrame>
        <p:nvGraphicFramePr>
          <p:cNvPr id="3" name="Table 2"/>
          <p:cNvGraphicFramePr>
            <a:graphicFrameLocks noGrp="1"/>
          </p:cNvGraphicFramePr>
          <p:nvPr>
            <p:extLst>
              <p:ext uri="{D42A27DB-BD31-4B8C-83A1-F6EECF244321}">
                <p14:modId xmlns:p14="http://schemas.microsoft.com/office/powerpoint/2010/main" val="3097988691"/>
              </p:ext>
            </p:extLst>
          </p:nvPr>
        </p:nvGraphicFramePr>
        <p:xfrm>
          <a:off x="2209800" y="1047750"/>
          <a:ext cx="4191000" cy="84582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250268">
                <a:tc>
                  <a:txBody>
                    <a:bodyPr/>
                    <a:lstStyle/>
                    <a:p>
                      <a:pPr algn="ctr"/>
                      <a:r>
                        <a:rPr lang="en-US" sz="1400" dirty="0">
                          <a:latin typeface="Times New Roman" pitchFamily="18" charset="0"/>
                          <a:cs typeface="Times New Roman" pitchFamily="18" charset="0"/>
                        </a:rPr>
                        <a:t>Operand</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Result (~</a:t>
                      </a:r>
                      <a:r>
                        <a:rPr lang="en-US" sz="1400" baseline="0" dirty="0">
                          <a:latin typeface="Times New Roman" pitchFamily="18" charset="0"/>
                          <a:cs typeface="Times New Roman" pitchFamily="18" charset="0"/>
                        </a:rPr>
                        <a:t> </a:t>
                      </a:r>
                      <a:r>
                        <a:rPr lang="en-US" sz="1400" dirty="0">
                          <a:latin typeface="Times New Roman" pitchFamily="18" charset="0"/>
                          <a:cs typeface="Times New Roman" pitchFamily="18" charset="0"/>
                        </a:rPr>
                        <a:t>operand)</a:t>
                      </a:r>
                      <a:endParaRPr lang="en-US" sz="1400" b="1" dirty="0">
                        <a:latin typeface="Times New Roman" pitchFamily="18" charset="0"/>
                        <a:cs typeface="Times New Roman" pitchFamily="18" charset="0"/>
                      </a:endParaRPr>
                    </a:p>
                  </a:txBody>
                  <a:tcPr marT="34290" marB="34290">
                    <a:solidFill>
                      <a:schemeClr val="accent6">
                        <a:lumMod val="40000"/>
                        <a:lumOff val="60000"/>
                      </a:schemeClr>
                    </a:solidFill>
                  </a:tcPr>
                </a:tc>
                <a:extLst>
                  <a:ext uri="{0D108BD9-81ED-4DB2-BD59-A6C34878D82A}">
                    <a16:rowId xmlns:a16="http://schemas.microsoft.com/office/drawing/2014/main" val="10000"/>
                  </a:ext>
                </a:extLst>
              </a:tr>
              <a:tr h="146983">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1"/>
                  </a:ext>
                </a:extLst>
              </a:tr>
              <a:tr h="146983">
                <a:tc>
                  <a:txBody>
                    <a:bodyPr/>
                    <a:lstStyle/>
                    <a:p>
                      <a:pPr algn="ctr"/>
                      <a:r>
                        <a:rPr lang="en-US" sz="1400" dirty="0">
                          <a:highlight>
                            <a:srgbClr val="FFFF00"/>
                          </a:highlight>
                          <a:latin typeface="Times New Roman" pitchFamily="18" charset="0"/>
                          <a:cs typeface="Times New Roman" pitchFamily="18" charset="0"/>
                        </a:rPr>
                        <a:t>False 0</a:t>
                      </a:r>
                      <a:endParaRPr lang="en-US" sz="1400" b="1" dirty="0">
                        <a:highlight>
                          <a:srgbClr val="FFFF00"/>
                        </a:highlight>
                        <a:latin typeface="Times New Roman" pitchFamily="18" charset="0"/>
                        <a:cs typeface="Times New Roman" pitchFamily="18" charset="0"/>
                      </a:endParaRPr>
                    </a:p>
                  </a:txBody>
                  <a:tcPr marT="34290" marB="34290"/>
                </a:tc>
                <a:tc>
                  <a:txBody>
                    <a:bodyPr/>
                    <a:lstStyle/>
                    <a:p>
                      <a:pPr algn="ctr"/>
                      <a:r>
                        <a:rPr lang="en-US" sz="1400" dirty="0">
                          <a:highlight>
                            <a:srgbClr val="FFFF00"/>
                          </a:highlight>
                          <a:latin typeface="Times New Roman" pitchFamily="18" charset="0"/>
                          <a:cs typeface="Times New Roman" pitchFamily="18" charset="0"/>
                        </a:rPr>
                        <a:t>True 1</a:t>
                      </a:r>
                      <a:endParaRPr lang="en-US" sz="1400" b="1" dirty="0">
                        <a:highlight>
                          <a:srgbClr val="FFFF00"/>
                        </a:highlight>
                        <a:latin typeface="Times New Roman" pitchFamily="18" charset="0"/>
                        <a:cs typeface="Times New Roman" pitchFamily="18" charset="0"/>
                      </a:endParaRPr>
                    </a:p>
                  </a:txBody>
                  <a:tcPr marT="34290" marB="34290"/>
                </a:tc>
                <a:extLst>
                  <a:ext uri="{0D108BD9-81ED-4DB2-BD59-A6C34878D82A}">
                    <a16:rowId xmlns:a16="http://schemas.microsoft.com/office/drawing/2014/main" val="10002"/>
                  </a:ext>
                </a:extLst>
              </a:tr>
            </a:tbl>
          </a:graphicData>
        </a:graphic>
      </p:graphicFrame>
      <p:sp>
        <p:nvSpPr>
          <p:cNvPr id="4" name="TextBox 3"/>
          <p:cNvSpPr txBox="1"/>
          <p:nvPr/>
        </p:nvSpPr>
        <p:spPr>
          <a:xfrm>
            <a:off x="2777207" y="2419350"/>
            <a:ext cx="750526" cy="369332"/>
          </a:xfrm>
          <a:prstGeom prst="rect">
            <a:avLst/>
          </a:prstGeom>
          <a:noFill/>
        </p:spPr>
        <p:txBody>
          <a:bodyPr wrap="none" rtlCol="0">
            <a:spAutoFit/>
          </a:bodyPr>
          <a:lstStyle/>
          <a:p>
            <a:r>
              <a:rPr lang="en-US" dirty="0"/>
              <a:t>a = 10</a:t>
            </a:r>
          </a:p>
        </p:txBody>
      </p:sp>
      <p:sp>
        <p:nvSpPr>
          <p:cNvPr id="5" name="TextBox 4"/>
          <p:cNvSpPr txBox="1"/>
          <p:nvPr/>
        </p:nvSpPr>
        <p:spPr>
          <a:xfrm>
            <a:off x="4041888" y="2419350"/>
            <a:ext cx="1596912" cy="369332"/>
          </a:xfrm>
          <a:prstGeom prst="rect">
            <a:avLst/>
          </a:prstGeom>
          <a:noFill/>
        </p:spPr>
        <p:txBody>
          <a:bodyPr wrap="none" rtlCol="0">
            <a:spAutoFit/>
          </a:bodyPr>
          <a:lstStyle/>
          <a:p>
            <a:r>
              <a:rPr lang="en-US" dirty="0"/>
              <a:t>0 0 0 0   1 0 1 0</a:t>
            </a:r>
          </a:p>
        </p:txBody>
      </p:sp>
    </p:spTree>
    <p:extLst>
      <p:ext uri="{BB962C8B-B14F-4D97-AF65-F5344CB8AC3E}">
        <p14:creationId xmlns:p14="http://schemas.microsoft.com/office/powerpoint/2010/main" val="71682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highlight>
                  <a:srgbClr val="00FF00"/>
                </a:highlight>
                <a:latin typeface="Times New Roman" pitchFamily="18" charset="0"/>
                <a:cs typeface="Times New Roman" pitchFamily="18" charset="0"/>
              </a:rPr>
              <a:t>Bitwise Left Shift &lt;&lt;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7444537"/>
              </p:ext>
            </p:extLst>
          </p:nvPr>
        </p:nvGraphicFramePr>
        <p:xfrm>
          <a:off x="1981200" y="1428750"/>
          <a:ext cx="4114800" cy="381000"/>
        </p:xfrm>
        <a:graphic>
          <a:graphicData uri="http://schemas.openxmlformats.org/drawingml/2006/table">
            <a:tbl>
              <a:tblPr firstRow="1" bandRow="1">
                <a:tableStyleId>{5940675A-B579-460E-94D1-54222C63F5DA}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38100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3494231" y="971550"/>
            <a:ext cx="772969" cy="369332"/>
          </a:xfrm>
          <a:prstGeom prst="rect">
            <a:avLst/>
          </a:prstGeom>
          <a:noFill/>
        </p:spPr>
        <p:txBody>
          <a:bodyPr wrap="none" rtlCol="0">
            <a:spAutoFit/>
          </a:bodyPr>
          <a:lstStyle/>
          <a:p>
            <a:r>
              <a:rPr lang="en-US" dirty="0"/>
              <a:t>a = 10</a:t>
            </a:r>
            <a:endParaRPr lang="en-IN" dirty="0"/>
          </a:p>
        </p:txBody>
      </p:sp>
      <p:graphicFrame>
        <p:nvGraphicFramePr>
          <p:cNvPr id="7" name="Content Placeholder 4"/>
          <p:cNvGraphicFramePr>
            <a:graphicFrameLocks/>
          </p:cNvGraphicFramePr>
          <p:nvPr>
            <p:extLst>
              <p:ext uri="{D42A27DB-BD31-4B8C-83A1-F6EECF244321}">
                <p14:modId xmlns:p14="http://schemas.microsoft.com/office/powerpoint/2010/main" val="4160853932"/>
              </p:ext>
            </p:extLst>
          </p:nvPr>
        </p:nvGraphicFramePr>
        <p:xfrm>
          <a:off x="1981200" y="2495550"/>
          <a:ext cx="4114800" cy="381000"/>
        </p:xfrm>
        <a:graphic>
          <a:graphicData uri="http://schemas.openxmlformats.org/drawingml/2006/table">
            <a:tbl>
              <a:tblPr firstRow="1" bandRow="1">
                <a:tableStyleId>{5940675A-B579-460E-94D1-54222C63F5DA}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38100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0000"/>
                  </a:ext>
                </a:extLst>
              </a:tr>
            </a:tbl>
          </a:graphicData>
        </a:graphic>
      </p:graphicFrame>
      <p:sp>
        <p:nvSpPr>
          <p:cNvPr id="8" name="TextBox 7"/>
          <p:cNvSpPr txBox="1"/>
          <p:nvPr/>
        </p:nvSpPr>
        <p:spPr>
          <a:xfrm>
            <a:off x="3594477" y="2876550"/>
            <a:ext cx="748923" cy="369332"/>
          </a:xfrm>
          <a:prstGeom prst="rect">
            <a:avLst/>
          </a:prstGeom>
          <a:noFill/>
        </p:spPr>
        <p:txBody>
          <a:bodyPr wrap="none" rtlCol="0">
            <a:spAutoFit/>
          </a:bodyPr>
          <a:lstStyle/>
          <a:p>
            <a:r>
              <a:rPr lang="en-US" dirty="0"/>
              <a:t>a &lt;&lt; 2</a:t>
            </a:r>
            <a:endParaRPr lang="en-IN" dirty="0"/>
          </a:p>
        </p:txBody>
      </p:sp>
      <p:cxnSp>
        <p:nvCxnSpPr>
          <p:cNvPr id="12" name="Straight Arrow Connector 11"/>
          <p:cNvCxnSpPr/>
          <p:nvPr/>
        </p:nvCxnSpPr>
        <p:spPr>
          <a:xfrm flipH="1">
            <a:off x="1371600" y="1809750"/>
            <a:ext cx="838200" cy="5979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752600" y="180975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86000" y="180975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81300" y="1809750"/>
            <a:ext cx="9525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257550" y="1809750"/>
            <a:ext cx="100965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803461" y="1809750"/>
            <a:ext cx="997139"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302030" y="1809750"/>
            <a:ext cx="95577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800600" y="180975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32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dirty="0">
                <a:highlight>
                  <a:srgbClr val="00FF00"/>
                </a:highlight>
                <a:latin typeface="Times New Roman" pitchFamily="18" charset="0"/>
                <a:cs typeface="Times New Roman" pitchFamily="18" charset="0"/>
              </a:rPr>
              <a:t>Bitwise Right Shift &gt;&gt;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92239103"/>
              </p:ext>
            </p:extLst>
          </p:nvPr>
        </p:nvGraphicFramePr>
        <p:xfrm>
          <a:off x="1981200" y="1428750"/>
          <a:ext cx="4114800" cy="381000"/>
        </p:xfrm>
        <a:graphic>
          <a:graphicData uri="http://schemas.openxmlformats.org/drawingml/2006/table">
            <a:tbl>
              <a:tblPr firstRow="1" bandRow="1">
                <a:tableStyleId>{5940675A-B579-460E-94D1-54222C63F5DA}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38100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3494231" y="971550"/>
            <a:ext cx="772969" cy="369332"/>
          </a:xfrm>
          <a:prstGeom prst="rect">
            <a:avLst/>
          </a:prstGeom>
          <a:noFill/>
        </p:spPr>
        <p:txBody>
          <a:bodyPr wrap="none" rtlCol="0">
            <a:spAutoFit/>
          </a:bodyPr>
          <a:lstStyle/>
          <a:p>
            <a:r>
              <a:rPr lang="en-US" dirty="0"/>
              <a:t>a = 10</a:t>
            </a:r>
            <a:endParaRPr lang="en-IN" dirty="0"/>
          </a:p>
        </p:txBody>
      </p:sp>
      <p:graphicFrame>
        <p:nvGraphicFramePr>
          <p:cNvPr id="7" name="Content Placeholder 4"/>
          <p:cNvGraphicFramePr>
            <a:graphicFrameLocks/>
          </p:cNvGraphicFramePr>
          <p:nvPr>
            <p:extLst>
              <p:ext uri="{D42A27DB-BD31-4B8C-83A1-F6EECF244321}">
                <p14:modId xmlns:p14="http://schemas.microsoft.com/office/powerpoint/2010/main" val="3866417790"/>
              </p:ext>
            </p:extLst>
          </p:nvPr>
        </p:nvGraphicFramePr>
        <p:xfrm>
          <a:off x="1981200" y="2495550"/>
          <a:ext cx="4114800" cy="381000"/>
        </p:xfrm>
        <a:graphic>
          <a:graphicData uri="http://schemas.openxmlformats.org/drawingml/2006/table">
            <a:tbl>
              <a:tblPr firstRow="1" bandRow="1">
                <a:tableStyleId>{5940675A-B579-460E-94D1-54222C63F5DA}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38100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0000"/>
                  </a:ext>
                </a:extLst>
              </a:tr>
            </a:tbl>
          </a:graphicData>
        </a:graphic>
      </p:graphicFrame>
      <p:sp>
        <p:nvSpPr>
          <p:cNvPr id="8" name="TextBox 7"/>
          <p:cNvSpPr txBox="1"/>
          <p:nvPr/>
        </p:nvSpPr>
        <p:spPr>
          <a:xfrm>
            <a:off x="3594477" y="2876550"/>
            <a:ext cx="748923" cy="369332"/>
          </a:xfrm>
          <a:prstGeom prst="rect">
            <a:avLst/>
          </a:prstGeom>
          <a:noFill/>
        </p:spPr>
        <p:txBody>
          <a:bodyPr wrap="none" rtlCol="0">
            <a:spAutoFit/>
          </a:bodyPr>
          <a:lstStyle/>
          <a:p>
            <a:r>
              <a:rPr lang="en-US" dirty="0"/>
              <a:t>a &gt;&gt; 2</a:t>
            </a:r>
            <a:endParaRPr lang="en-IN" dirty="0"/>
          </a:p>
        </p:txBody>
      </p:sp>
      <p:cxnSp>
        <p:nvCxnSpPr>
          <p:cNvPr id="28" name="Straight Arrow Connector 27"/>
          <p:cNvCxnSpPr/>
          <p:nvPr/>
        </p:nvCxnSpPr>
        <p:spPr>
          <a:xfrm>
            <a:off x="5867400" y="180975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334000" y="1809750"/>
            <a:ext cx="1143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800600" y="180975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267200" y="180975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803461" y="1809750"/>
            <a:ext cx="997139"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276600" y="180975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743200" y="1809750"/>
            <a:ext cx="10287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209800" y="1809750"/>
            <a:ext cx="104775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29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arn(inVertical)">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in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barn(inVertical)">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inVertical)">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arn(inVertical)">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barn(inVertical)">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barn(inVertical)">
                                      <p:cBhvr>
                                        <p:cTn id="6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333</Words>
  <Application>Microsoft Office PowerPoint</Application>
  <PresentationFormat>On-screen Show (16:9)</PresentationFormat>
  <Paragraphs>123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Bitwise Operators</vt:lpstr>
      <vt:lpstr>Bitwise AND &amp;</vt:lpstr>
      <vt:lpstr>Bitwise OR |</vt:lpstr>
      <vt:lpstr>Bitwise XOR ^</vt:lpstr>
      <vt:lpstr>Bitwise NOT ~</vt:lpstr>
      <vt:lpstr>Bitwise Left Shift &lt;&lt;</vt:lpstr>
      <vt:lpstr>Bitwise Right Shift &gt;&gt;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Bitwise Operators</dc:title>
  <dc:creator>R</dc:creator>
  <cp:lastModifiedBy>NAVEEN</cp:lastModifiedBy>
  <cp:revision>20</cp:revision>
  <dcterms:created xsi:type="dcterms:W3CDTF">2006-08-16T00:00:00Z</dcterms:created>
  <dcterms:modified xsi:type="dcterms:W3CDTF">2021-11-28T01:20:14Z</dcterms:modified>
</cp:coreProperties>
</file>