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5" r:id="rId9"/>
    <p:sldId id="266" r:id="rId10"/>
    <p:sldId id="284" r:id="rId11"/>
    <p:sldId id="280" r:id="rId12"/>
    <p:sldId id="281" r:id="rId13"/>
    <p:sldId id="282" r:id="rId14"/>
    <p:sldId id="283" r:id="rId15"/>
    <p:sldId id="269" r:id="rId16"/>
    <p:sldId id="270" r:id="rId17"/>
    <p:sldId id="274" r:id="rId18"/>
    <p:sldId id="271" r:id="rId19"/>
    <p:sldId id="277" r:id="rId20"/>
    <p:sldId id="276" r:id="rId21"/>
    <p:sldId id="267" r:id="rId22"/>
    <p:sldId id="278" r:id="rId23"/>
    <p:sldId id="279" r:id="rId24"/>
    <p:sldId id="285" r:id="rId25"/>
    <p:sldId id="28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143" d="100"/>
          <a:sy n="143" d="100"/>
        </p:scale>
        <p:origin x="53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Inheritance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371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mechanism of deriving a new class from an old one (existing class) such that the new class inherit all the members (variables and methods) of old class is called inheritance or derivation.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2190750"/>
            <a:ext cx="2286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harlemagne Std" pitchFamily="82" charset="0"/>
              </a:rPr>
              <a:t>Old Class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3333750"/>
            <a:ext cx="2286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harlemagne Std" pitchFamily="82" charset="0"/>
              </a:rPr>
              <a:t>New Class 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038600" y="2724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access Parent Class Variables and Methods using Child Class Object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also access Parent Class Variables and Methods using Parent Class Object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not access Child Class Variables and Methods using Parent Class Object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in Inheritance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By default, The constructor in the parent class is available to the child class.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Father: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2000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print("Father Class Constructor")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print(“Son Class Instance Method:”,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 = Son(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s.disp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074" y="2077819"/>
            <a:ext cx="2996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What will happen if we define</a:t>
            </a:r>
          </a:p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in both classes ?</a:t>
            </a:r>
            <a:endParaRPr lang="en-IN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Overriding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write constructor in the both classes, parent class and child class then the parent class constructor is not available to the child class. </a:t>
            </a: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this case only child class constructor is accessible which means child class constructor is replacing parent class constructor.</a:t>
            </a: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Constructor overriding is used when programmer want to modify the existing behavior of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1633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Overriding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Father: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2000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print("Father Class Constructor")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Son(Father):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5000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print("Son Class Constructor")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self.money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 = Son()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s.disp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074" y="2077819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can we call parent </a:t>
            </a:r>
          </a:p>
          <a:p>
            <a:r>
              <a:rPr lang="en-US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 constructor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with super( ) Method</a:t>
            </a:r>
            <a:endParaRPr lang="en-IN" sz="32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write constructor in the both classes, parent class and child class then the parent class constructor is not available to the child class. </a:t>
            </a:r>
          </a:p>
          <a:p>
            <a:pPr marL="0" indent="0">
              <a:buNone/>
            </a:pP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this case only child class constructor is accessible which means child class constructor is replacing parent class constructor.</a:t>
            </a:r>
          </a:p>
          <a:p>
            <a:pPr marL="0" indent="0">
              <a:buNone/>
            </a:pPr>
            <a:r>
              <a:rPr lang="en-US" sz="19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super ( ) </a:t>
            </a:r>
            <a:r>
              <a:rPr lang="en-US" sz="19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 is used to call parent class constructor or methods from the child class. </a:t>
            </a:r>
          </a:p>
        </p:txBody>
      </p:sp>
    </p:spTree>
    <p:extLst>
      <p:ext uri="{BB962C8B-B14F-4D97-AF65-F5344CB8AC3E}">
        <p14:creationId xmlns:p14="http://schemas.microsoft.com/office/powerpoint/2010/main" val="20999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Multi-level Inheritance </a:t>
            </a:r>
            <a:endParaRPr lang="en-US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multi-level inheritance, the class inherits the feature of another derived class (Child Class).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7468" y="434340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GrandSon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7468" y="333375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3429000" y="2724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3440434" y="37719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11227" y="2320409"/>
            <a:ext cx="13324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482525" y="2505075"/>
            <a:ext cx="1028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00" y="3368159"/>
            <a:ext cx="12554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4495800" y="3552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36796" y="4325478"/>
            <a:ext cx="201369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GrandChild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4465196" y="45255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4601" y="137160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32" idx="2"/>
            <a:endCxn id="4" idx="0"/>
          </p:cNvCxnSpPr>
          <p:nvPr/>
        </p:nvCxnSpPr>
        <p:spPr>
          <a:xfrm flipH="1">
            <a:off x="3429000" y="180975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57912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(object):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Parent Class 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Child Class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GrandChildClassName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Grand Child Class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129540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2268" y="335280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Grand Child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2268" y="234315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Child Class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7543800" y="17335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7555234" y="27813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39299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7543799" y="83114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Father (object):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members of class Father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members of class Son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GrandSon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(Son):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members of 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GrandSon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4340711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1711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343400" y="2021989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2021989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4346089" y="3105150"/>
            <a:ext cx="381000" cy="48577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4400" y="3105150"/>
            <a:ext cx="2057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GrandChild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0400" y="10357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3268" y="309316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GrandSon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268" y="208351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7924800" y="147391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24" idx="0"/>
          </p:cNvCxnSpPr>
          <p:nvPr/>
        </p:nvCxnSpPr>
        <p:spPr>
          <a:xfrm>
            <a:off x="7936234" y="252166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10400" y="1333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924799" y="5715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Hierarchical Inheritance </a:t>
            </a:r>
            <a:endParaRPr lang="en-US" b="1" u="sng" dirty="0">
              <a:highlight>
                <a:srgbClr val="00FF00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7718" y="1833995"/>
            <a:ext cx="1981200" cy="43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1295400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718" y="2971800"/>
            <a:ext cx="1887682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Daughter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2971800"/>
            <a:ext cx="1295400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208318" y="2266950"/>
            <a:ext cx="0" cy="704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43100" y="2276522"/>
            <a:ext cx="1714500" cy="695278"/>
            <a:chOff x="1943100" y="2369127"/>
            <a:chExt cx="1714500" cy="15932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0"/>
            </p:cNvCxnSpPr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24400" y="2273498"/>
            <a:ext cx="1714500" cy="698302"/>
            <a:chOff x="4724400" y="2362200"/>
            <a:chExt cx="1714500" cy="160020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24400" y="2362200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24400" y="2812473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0"/>
            </p:cNvCxnSpPr>
            <p:nvPr/>
          </p:nvCxnSpPr>
          <p:spPr>
            <a:xfrm>
              <a:off x="6438900" y="2819401"/>
              <a:ext cx="0" cy="114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010400" y="1833995"/>
            <a:ext cx="145745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5564331" y="2034050"/>
            <a:ext cx="14460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209804" y="3543299"/>
            <a:ext cx="3903514" cy="1330954"/>
            <a:chOff x="2209804" y="4724401"/>
            <a:chExt cx="3903514" cy="1774606"/>
          </a:xfrm>
        </p:grpSpPr>
        <p:sp>
          <p:nvSpPr>
            <p:cNvPr id="29" name="TextBox 28"/>
            <p:cNvSpPr txBox="1"/>
            <p:nvPr/>
          </p:nvSpPr>
          <p:spPr>
            <a:xfrm>
              <a:off x="3124200" y="5801380"/>
              <a:ext cx="1846980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Child Class</a:t>
              </a:r>
            </a:p>
          </p:txBody>
        </p:sp>
        <p:cxnSp>
          <p:nvCxnSpPr>
            <p:cNvPr id="32" name="Straight Arrow Connector 31"/>
            <p:cNvCxnSpPr>
              <a:stCxn id="29" idx="0"/>
            </p:cNvCxnSpPr>
            <p:nvPr/>
          </p:nvCxnSpPr>
          <p:spPr>
            <a:xfrm flipH="1" flipV="1">
              <a:off x="2209804" y="4724401"/>
              <a:ext cx="1837886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0"/>
            </p:cNvCxnSpPr>
            <p:nvPr/>
          </p:nvCxnSpPr>
          <p:spPr>
            <a:xfrm flipV="1">
              <a:off x="4047690" y="4724401"/>
              <a:ext cx="2065628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0"/>
            </p:cNvCxnSpPr>
            <p:nvPr/>
          </p:nvCxnSpPr>
          <p:spPr>
            <a:xfrm flipV="1">
              <a:off x="4047690" y="4724401"/>
              <a:ext cx="208230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276600" y="8953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35" idx="2"/>
          </p:cNvCxnSpPr>
          <p:nvPr/>
        </p:nvCxnSpPr>
        <p:spPr>
          <a:xfrm flipH="1">
            <a:off x="4190999" y="13335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6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(object):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Parent Class 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ChildClassName1(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Child Class 2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ChildClassName2(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Child Class 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5532" y="14929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6868" y="2667000"/>
            <a:ext cx="17297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Child Class 1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532" y="5905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7139931" y="10287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282682" y="1947470"/>
            <a:ext cx="857250" cy="695278"/>
            <a:chOff x="1943100" y="2369127"/>
            <a:chExt cx="1714500" cy="15932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239000" y="2642748"/>
            <a:ext cx="1676400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Child Class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39932" y="2143961"/>
            <a:ext cx="914400" cy="498787"/>
            <a:chOff x="7139932" y="2143961"/>
            <a:chExt cx="914400" cy="49878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7139932" y="2143962"/>
              <a:ext cx="914400" cy="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054332" y="2143961"/>
              <a:ext cx="0" cy="49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Super Class and Sub Class </a:t>
            </a:r>
            <a:endParaRPr lang="en-US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050"/>
            <a:ext cx="8153400" cy="125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old class is referred to as the Super class and the new one is called the Sub class.</a:t>
            </a:r>
          </a:p>
          <a:p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Parent 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Base Class or Super Class</a:t>
            </a:r>
          </a:p>
          <a:p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Child 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Derived Class or Sub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95500"/>
            <a:ext cx="2819400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Parent Class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638550"/>
            <a:ext cx="2819400" cy="800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Child Class 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324100" y="2895600"/>
            <a:ext cx="0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91200" y="1885950"/>
            <a:ext cx="2133600" cy="1181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Business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3524250"/>
            <a:ext cx="2133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BMW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6858000" y="30670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477000" y="2419350"/>
            <a:ext cx="1981200" cy="1333500"/>
            <a:chOff x="6553200" y="4038600"/>
            <a:chExt cx="1981200" cy="1676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34200" y="4038600"/>
              <a:ext cx="16002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10400" y="4343400"/>
              <a:ext cx="1524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648200"/>
              <a:ext cx="12954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34400" y="4038600"/>
              <a:ext cx="0" cy="16764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553200" y="57150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733800" y="24955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3733800" y="40386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Father (object):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members of class Father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members of class Son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Daughter (Father):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members of class Daughter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505200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3507889" y="2021989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889" y="2021989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8400" y="14929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0268" y="2667000"/>
            <a:ext cx="8915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48400" y="5905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162799" y="10287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3507889" y="3105150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88889" y="3105150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305550" y="1947470"/>
            <a:ext cx="857250" cy="695278"/>
            <a:chOff x="1943100" y="2369127"/>
            <a:chExt cx="1714500" cy="159327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467600" y="2642748"/>
            <a:ext cx="1295400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Daughter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62800" y="2143961"/>
            <a:ext cx="914400" cy="498787"/>
            <a:chOff x="7162800" y="2143961"/>
            <a:chExt cx="914400" cy="49878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7162800" y="2143962"/>
              <a:ext cx="914400" cy="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77200" y="2143961"/>
              <a:ext cx="0" cy="49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3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8" grpId="0" animBg="1"/>
      <p:bldP spid="16" grpId="0" animBg="1"/>
      <p:bldP spid="30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Multiple Inheritance </a:t>
            </a:r>
            <a:endParaRPr lang="en-US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20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a class is derived from more than one parent class, then it is called multiple inheritance.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48300" y="286781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2702613"/>
            <a:ext cx="14478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3656457"/>
            <a:ext cx="1371600" cy="363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>
            <a:off x="5029200" y="3838004"/>
            <a:ext cx="838200" cy="1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05050" y="2880754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2709304"/>
            <a:ext cx="14097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0400" y="2635938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Parent 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32552" y="2609961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Parent 2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71371" y="3610177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Child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747572" y="3112188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 flipH="1">
            <a:off x="4204772" y="3112188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236278" y="1457527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Arrow Connector 51"/>
          <p:cNvCxnSpPr>
            <a:stCxn id="51" idx="2"/>
            <a:endCxn id="46" idx="0"/>
          </p:cNvCxnSpPr>
          <p:nvPr/>
        </p:nvCxnSpPr>
        <p:spPr>
          <a:xfrm flipH="1">
            <a:off x="3675539" y="1895677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47" idx="0"/>
          </p:cNvCxnSpPr>
          <p:nvPr/>
        </p:nvCxnSpPr>
        <p:spPr>
          <a:xfrm>
            <a:off x="4150678" y="1895677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21" grpId="0" animBg="1"/>
      <p:bldP spid="38" grpId="0" animBg="1"/>
      <p:bldP spid="46" grpId="0" animBg="1"/>
      <p:bldP spid="47" grpId="0" animBg="1"/>
      <p:bldP spid="48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ParentClassName1(object):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Parent Class 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ParentClassName2(object):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Parent Class 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(ParentClassName1, ParentClassName2):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Child Class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1562100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Parent 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9152" y="1536123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Parent 2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7971" y="2536339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Child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024172" y="2038350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7481372" y="2038350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12878" y="383689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6952139" y="821839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7427278" y="821839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Father (object):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members of class Father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Mother (object):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members of class Mother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Son (Father, Mother):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members of class Son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505200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3507889" y="2021989"/>
            <a:ext cx="381000" cy="48577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889" y="2021989"/>
            <a:ext cx="1600200" cy="441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507889" y="3105150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88889" y="3105150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68028" y="1464161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0180" y="1438184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8999" y="2438400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7315200" y="1940411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7772400" y="1940411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03906" y="2857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1" idx="0"/>
          </p:cNvCxnSpPr>
          <p:nvPr/>
        </p:nvCxnSpPr>
        <p:spPr>
          <a:xfrm flipH="1">
            <a:off x="7243167" y="723900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22" idx="0"/>
          </p:cNvCxnSpPr>
          <p:nvPr/>
        </p:nvCxnSpPr>
        <p:spPr>
          <a:xfrm>
            <a:off x="7718306" y="723900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16" grpId="0" animBg="1"/>
      <p:bldP spid="30" grpId="0" animBg="1"/>
      <p:bldP spid="21" grpId="0" animBg="1"/>
      <p:bldP spid="22" grpId="0" animBg="1"/>
      <p:bldP spid="24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Method Resolution Order (MRO)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the multiple inheritance scenario members of class are searched first in the current class. If not found, the search continues into parent classes in depth-first, left to right manner without searching the same class twice.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Search for the child class before going to its parent class.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a class is inherited from several classes, it searches in the order from left to right in the parent classes.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will not visit any class more than once which means a class in the inheritance hierarchy is traversed only once exactly.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4944" y="2552700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7096" y="2526723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915" y="3526939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6782116" y="3028950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7239316" y="3028950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70822" y="1374289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6710083" y="1812439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7185222" y="1812439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Method Resolution Order (MRO)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400" y="895350"/>
            <a:ext cx="53340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s = Son()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search will start from Son. As the object of Son is created, the constructor of Son is called.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Son has super().__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__() inside his constructor so its parent class, the one in the left side ‘Father’ class’s constructor is called.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Father class also has super().__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__() inside his constructor so its parent ‘object’ class’s constructor is called.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 does not have any constructor so the search will continue down to right hand side class (Mother) of object class so Mother class’s constructor is called.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 Mother class also has super().__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inti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__() so its parent class ‘object’ constructor is called but as object class already visited, the search will stop here.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715000" y="3636083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5410200" y="2724150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410200" y="1470211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8305800" y="2654683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Inheritance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All classes in python are built from a single super class called ‘object’ so whenever we create a class in python, object will become super class for them internally.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class Mobile(object):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class Mobile: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main advantage of inheritance is code reusability.</a:t>
            </a:r>
          </a:p>
        </p:txBody>
      </p:sp>
    </p:spTree>
    <p:extLst>
      <p:ext uri="{BB962C8B-B14F-4D97-AF65-F5344CB8AC3E}">
        <p14:creationId xmlns:p14="http://schemas.microsoft.com/office/powerpoint/2010/main" val="37666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Why do We need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47700"/>
            <a:ext cx="4648200" cy="43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Employee :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id = 1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@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cls.id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self.name = name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self.name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salary):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setovertime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getovertime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590551"/>
            <a:ext cx="3886200" cy="441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Manager :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id = 1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@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cls.id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self.name = name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self.name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salary):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setseniorname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getseniorname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590550"/>
            <a:ext cx="0" cy="4000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1047750"/>
            <a:ext cx="39624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1538286"/>
            <a:ext cx="3179007" cy="42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2038350"/>
            <a:ext cx="2514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6000" y="2552700"/>
            <a:ext cx="30480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13616" y="3067050"/>
            <a:ext cx="2544184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06171" y="3600450"/>
            <a:ext cx="3006436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514350"/>
            <a:ext cx="3733800" cy="4419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Employee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id = 1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@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cls.id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self.name = name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self.name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salary):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setovertime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getovertime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self.ot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514350"/>
            <a:ext cx="4114800" cy="2971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Manager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setsalary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(self, salary):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salary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self.salary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getseniorname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sname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getseniorname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self.sname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7728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145018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</p:spTree>
    <p:extLst>
      <p:ext uri="{BB962C8B-B14F-4D97-AF65-F5344CB8AC3E}">
        <p14:creationId xmlns:p14="http://schemas.microsoft.com/office/powerpoint/2010/main" val="4303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7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057650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Single 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Multi-level 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Hierarchical 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Multiple Inheritance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Declaration of Child Class </a:t>
            </a:r>
            <a:endParaRPr lang="en-US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 :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 members of Child class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Mobile (object) 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members of Child class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Mobile 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members of Child class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6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Single Inheritance </a:t>
            </a:r>
            <a:endParaRPr lang="en-US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a class is derived from one base class (Parent Class), it is called Single Inheritance.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5717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37147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</a:t>
            </a: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2945780" y="31380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114800" y="2724150"/>
            <a:ext cx="2438400" cy="342900"/>
            <a:chOff x="5638800" y="2438400"/>
            <a:chExt cx="3124200" cy="838200"/>
          </a:xfrm>
        </p:grpSpPr>
        <p:sp>
          <p:nvSpPr>
            <p:cNvPr id="8" name="Rectangle 7"/>
            <p:cNvSpPr/>
            <p:nvPr/>
          </p:nvSpPr>
          <p:spPr>
            <a:xfrm>
              <a:off x="6629400" y="24384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Parent Class</a:t>
              </a:r>
            </a:p>
          </p:txBody>
        </p: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5638800" y="28575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91000" y="3905250"/>
            <a:ext cx="2438400" cy="342900"/>
            <a:chOff x="5638800" y="4800600"/>
            <a:chExt cx="3124200" cy="838200"/>
          </a:xfrm>
        </p:grpSpPr>
        <p:sp>
          <p:nvSpPr>
            <p:cNvPr id="9" name="Rectangle 8"/>
            <p:cNvSpPr/>
            <p:nvPr/>
          </p:nvSpPr>
          <p:spPr>
            <a:xfrm>
              <a:off x="6629400" y="48006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Child Class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638800" y="51816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057400" y="1428750"/>
            <a:ext cx="1776761" cy="561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29621" y="1991560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(object):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Parent Class 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members of Child Class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Father: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members of class Father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Son (Father):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members of class Son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6544" y="3028950"/>
            <a:ext cx="1981200" cy="658906"/>
            <a:chOff x="5943600" y="1143000"/>
            <a:chExt cx="2438400" cy="1295400"/>
          </a:xfrm>
        </p:grpSpPr>
        <p:sp>
          <p:nvSpPr>
            <p:cNvPr id="5" name="Right Brace 4"/>
            <p:cNvSpPr/>
            <p:nvPr/>
          </p:nvSpPr>
          <p:spPr>
            <a:xfrm>
              <a:off x="5943600" y="114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368287"/>
              <a:ext cx="2057400" cy="6891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Parent Class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3896285"/>
            <a:ext cx="2055019" cy="665630"/>
            <a:chOff x="5943600" y="2971800"/>
            <a:chExt cx="2438400" cy="1295400"/>
          </a:xfrm>
        </p:grpSpPr>
        <p:sp>
          <p:nvSpPr>
            <p:cNvPr id="8" name="Right Brace 7"/>
            <p:cNvSpPr/>
            <p:nvPr/>
          </p:nvSpPr>
          <p:spPr>
            <a:xfrm>
              <a:off x="5943600" y="29718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2766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Child Class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477000" y="27241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Father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7000" y="38671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365380" y="32904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00800" y="4381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Parent Class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15811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Child Class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7289180" y="10044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1552</Words>
  <Application>Microsoft Office PowerPoint</Application>
  <PresentationFormat>On-screen Show (16:9)</PresentationFormat>
  <Paragraphs>302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Charlemagne Std</vt:lpstr>
      <vt:lpstr>Times New Roman</vt:lpstr>
      <vt:lpstr>Office Theme</vt:lpstr>
      <vt:lpstr>Inheritance </vt:lpstr>
      <vt:lpstr>Super Class and Sub Class </vt:lpstr>
      <vt:lpstr>Inheritance </vt:lpstr>
      <vt:lpstr>Why do We need inheritance </vt:lpstr>
      <vt:lpstr>PowerPoint Presentation</vt:lpstr>
      <vt:lpstr>Type of Inheritance</vt:lpstr>
      <vt:lpstr>Declaration of Child Class </vt:lpstr>
      <vt:lpstr>Single Inheritance </vt:lpstr>
      <vt:lpstr>PowerPoint Presentation</vt:lpstr>
      <vt:lpstr>Inheritance</vt:lpstr>
      <vt:lpstr>Constructor in Inheritance</vt:lpstr>
      <vt:lpstr>Constructor Overriding</vt:lpstr>
      <vt:lpstr>Constructor Overriding</vt:lpstr>
      <vt:lpstr>Constructor with super( ) Method</vt:lpstr>
      <vt:lpstr>Multi-level Inheritance </vt:lpstr>
      <vt:lpstr>PowerPoint Presentation</vt:lpstr>
      <vt:lpstr>PowerPoint Presentation</vt:lpstr>
      <vt:lpstr>Hierarchical Inheritance </vt:lpstr>
      <vt:lpstr>PowerPoint Presentation</vt:lpstr>
      <vt:lpstr>PowerPoint Presentation</vt:lpstr>
      <vt:lpstr>Multiple Inheritance </vt:lpstr>
      <vt:lpstr>PowerPoint Presentation</vt:lpstr>
      <vt:lpstr>PowerPoint Presentation</vt:lpstr>
      <vt:lpstr>Method Resolution Order (MRO)</vt:lpstr>
      <vt:lpstr>Method Resolution Order (MRO)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r</dc:creator>
  <cp:lastModifiedBy>NAVEEN</cp:lastModifiedBy>
  <cp:revision>231</cp:revision>
  <dcterms:created xsi:type="dcterms:W3CDTF">2006-08-16T00:00:00Z</dcterms:created>
  <dcterms:modified xsi:type="dcterms:W3CDTF">2021-12-03T02:46:44Z</dcterms:modified>
</cp:coreProperties>
</file>