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1" r:id="rId4"/>
    <p:sldId id="259" r:id="rId5"/>
    <p:sldId id="266" r:id="rId6"/>
    <p:sldId id="268" r:id="rId7"/>
    <p:sldId id="269" r:id="rId8"/>
    <p:sldId id="270" r:id="rId9"/>
    <p:sldId id="260"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3" d="100"/>
          <a:sy n="143" d="100"/>
        </p:scale>
        <p:origin x="684" y="12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Polymorphism</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highlight>
                  <a:srgbClr val="FFFF00"/>
                </a:highlight>
                <a:latin typeface="Times New Roman" pitchFamily="18" charset="0"/>
                <a:cs typeface="Times New Roman" pitchFamily="18" charset="0"/>
              </a:rPr>
              <a:t>Polymorphism is a word that came from two </a:t>
            </a:r>
            <a:r>
              <a:rPr lang="en-US" sz="2000" dirty="0" err="1">
                <a:highlight>
                  <a:srgbClr val="FFFF00"/>
                </a:highlight>
                <a:latin typeface="Times New Roman" pitchFamily="18" charset="0"/>
                <a:cs typeface="Times New Roman" pitchFamily="18" charset="0"/>
              </a:rPr>
              <a:t>greek</a:t>
            </a:r>
            <a:r>
              <a:rPr lang="en-US" sz="2000" dirty="0">
                <a:highlight>
                  <a:srgbClr val="FFFF00"/>
                </a:highlight>
                <a:latin typeface="Times New Roman" pitchFamily="18" charset="0"/>
                <a:cs typeface="Times New Roman" pitchFamily="18" charset="0"/>
              </a:rPr>
              <a:t> words, poly means many and </a:t>
            </a:r>
            <a:r>
              <a:rPr lang="en-US" sz="2000" dirty="0" err="1">
                <a:highlight>
                  <a:srgbClr val="FFFF00"/>
                </a:highlight>
                <a:latin typeface="Times New Roman" pitchFamily="18" charset="0"/>
                <a:cs typeface="Times New Roman" pitchFamily="18" charset="0"/>
              </a:rPr>
              <a:t>morphos</a:t>
            </a:r>
            <a:r>
              <a:rPr lang="en-US" sz="2000" dirty="0">
                <a:highlight>
                  <a:srgbClr val="FFFF00"/>
                </a:highlight>
                <a:latin typeface="Times New Roman" pitchFamily="18" charset="0"/>
                <a:cs typeface="Times New Roman" pitchFamily="18" charset="0"/>
              </a:rPr>
              <a:t> means forms. </a:t>
            </a:r>
          </a:p>
          <a:p>
            <a:pPr marL="0" indent="0">
              <a:buNone/>
            </a:pPr>
            <a:r>
              <a:rPr lang="en-US" sz="2000" dirty="0">
                <a:highlight>
                  <a:srgbClr val="FFFF00"/>
                </a:highlight>
                <a:latin typeface="Times New Roman" pitchFamily="18" charset="0"/>
                <a:cs typeface="Times New Roman" pitchFamily="18" charset="0"/>
              </a:rPr>
              <a:t>If a variable, object or method perform different behavior according to situation, it is called polymorphism.</a:t>
            </a:r>
          </a:p>
          <a:p>
            <a:r>
              <a:rPr lang="en-US" sz="2000" dirty="0">
                <a:highlight>
                  <a:srgbClr val="FFFF00"/>
                </a:highlight>
                <a:latin typeface="Times New Roman" pitchFamily="18" charset="0"/>
                <a:cs typeface="Times New Roman" pitchFamily="18" charset="0"/>
              </a:rPr>
              <a:t>Duck Typing</a:t>
            </a:r>
          </a:p>
          <a:p>
            <a:r>
              <a:rPr lang="en-US" sz="2000" dirty="0">
                <a:highlight>
                  <a:srgbClr val="FFFF00"/>
                </a:highlight>
                <a:latin typeface="Times New Roman" pitchFamily="18" charset="0"/>
                <a:cs typeface="Times New Roman" pitchFamily="18" charset="0"/>
              </a:rPr>
              <a:t>Operator Overloading</a:t>
            </a:r>
          </a:p>
          <a:p>
            <a:r>
              <a:rPr lang="en-US" sz="2000" dirty="0">
                <a:highlight>
                  <a:srgbClr val="FFFF00"/>
                </a:highlight>
                <a:latin typeface="Times New Roman" pitchFamily="18" charset="0"/>
                <a:cs typeface="Times New Roman" pitchFamily="18" charset="0"/>
              </a:rPr>
              <a:t>Method Overloading</a:t>
            </a:r>
          </a:p>
          <a:p>
            <a:r>
              <a:rPr lang="en-US" sz="2000" dirty="0">
                <a:highlight>
                  <a:srgbClr val="FFFF00"/>
                </a:highlight>
                <a:latin typeface="Times New Roman" pitchFamily="18" charset="0"/>
                <a:cs typeface="Times New Roman" pitchFamily="18" charset="0"/>
              </a:rPr>
              <a:t>Method Overriding</a:t>
            </a:r>
            <a:endParaRPr lang="en-IN" sz="2000" dirty="0">
              <a:highlight>
                <a:srgbClr val="FFFF00"/>
              </a:highlight>
              <a:latin typeface="Times New Roman" pitchFamily="18" charset="0"/>
              <a:cs typeface="Times New Roman" pitchFamily="18" charset="0"/>
            </a:endParaRPr>
          </a:p>
        </p:txBody>
      </p:sp>
    </p:spTree>
    <p:extLst>
      <p:ext uri="{BB962C8B-B14F-4D97-AF65-F5344CB8AC3E}">
        <p14:creationId xmlns:p14="http://schemas.microsoft.com/office/powerpoint/2010/main" val="47442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Duck Typing</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2057400"/>
          </a:xfrm>
        </p:spPr>
        <p:txBody>
          <a:bodyPr>
            <a:normAutofit/>
          </a:bodyPr>
          <a:lstStyle/>
          <a:p>
            <a:pPr marL="0" indent="0">
              <a:buNone/>
            </a:pPr>
            <a:r>
              <a:rPr lang="en-US" sz="2000" dirty="0">
                <a:highlight>
                  <a:srgbClr val="00FF00"/>
                </a:highlight>
                <a:latin typeface="Times New Roman" pitchFamily="18" charset="0"/>
                <a:cs typeface="Times New Roman" pitchFamily="18" charset="0"/>
              </a:rPr>
              <a:t>In Python, we follow a principle </a:t>
            </a:r>
            <a:r>
              <a:rPr lang="en-US" sz="2000" dirty="0">
                <a:highlight>
                  <a:srgbClr val="FFFF00"/>
                </a:highlight>
                <a:latin typeface="Times New Roman" pitchFamily="18" charset="0"/>
                <a:cs typeface="Times New Roman" pitchFamily="18" charset="0"/>
              </a:rPr>
              <a:t>- If ‘it walks like a duck and talks like a duck, it must be a duck’ which means python doesn’t care about which class of object it is, if it is an object and required behavior is present for that object then it will work. The type of object is distinguished only at runtime. This is called as duck typing.</a:t>
            </a:r>
            <a:endParaRPr lang="en-IN" sz="2000" dirty="0">
              <a:highlight>
                <a:srgbClr val="FFFF00"/>
              </a:highlight>
              <a:latin typeface="Times New Roman" pitchFamily="18" charset="0"/>
              <a:cs typeface="Times New Roman" pitchFamily="18" charset="0"/>
            </a:endParaRPr>
          </a:p>
        </p:txBody>
      </p:sp>
    </p:spTree>
    <p:extLst>
      <p:ext uri="{BB962C8B-B14F-4D97-AF65-F5344CB8AC3E}">
        <p14:creationId xmlns:p14="http://schemas.microsoft.com/office/powerpoint/2010/main" val="199181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Duck Typing</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1047750"/>
            <a:ext cx="8229600" cy="914400"/>
          </a:xfrm>
        </p:spPr>
        <p:txBody>
          <a:bodyPr>
            <a:normAutofit lnSpcReduction="10000"/>
          </a:bodyPr>
          <a:lstStyle/>
          <a:p>
            <a:pPr marL="0" indent="0">
              <a:buNone/>
            </a:pPr>
            <a:r>
              <a:rPr lang="en-US" sz="2000" dirty="0">
                <a:highlight>
                  <a:srgbClr val="FFFF00"/>
                </a:highlight>
                <a:latin typeface="Times New Roman" pitchFamily="18" charset="0"/>
                <a:cs typeface="Times New Roman" pitchFamily="18" charset="0"/>
              </a:rPr>
              <a:t>Python doesn’t care about which class of object it is, in order to call an existing method on an object. If the method is defined on the object, then it will be called.</a:t>
            </a:r>
            <a:endParaRPr lang="en-IN" sz="2000" dirty="0">
              <a:highlight>
                <a:srgbClr val="FFFF00"/>
              </a:highlight>
              <a:latin typeface="Times New Roman" pitchFamily="18" charset="0"/>
              <a:cs typeface="Times New Roman"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038350"/>
            <a:ext cx="1805940" cy="120396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8385" y="2039262"/>
            <a:ext cx="1853815" cy="1203048"/>
          </a:xfrm>
          <a:prstGeom prst="rect">
            <a:avLst/>
          </a:prstGeom>
        </p:spPr>
      </p:pic>
      <p:sp>
        <p:nvSpPr>
          <p:cNvPr id="7" name="TextBox 6"/>
          <p:cNvSpPr txBox="1"/>
          <p:nvPr/>
        </p:nvSpPr>
        <p:spPr>
          <a:xfrm>
            <a:off x="1388948" y="3257550"/>
            <a:ext cx="1712392" cy="307777"/>
          </a:xfrm>
          <a:prstGeom prst="rect">
            <a:avLst/>
          </a:prstGeom>
          <a:noFill/>
        </p:spPr>
        <p:txBody>
          <a:bodyPr wrap="none" rtlCol="0">
            <a:spAutoFit/>
          </a:bodyPr>
          <a:lstStyle/>
          <a:p>
            <a:r>
              <a:rPr lang="en-US" sz="1400" dirty="0">
                <a:latin typeface="Times New Roman" pitchFamily="18" charset="0"/>
                <a:cs typeface="Times New Roman" pitchFamily="18" charset="0"/>
              </a:rPr>
              <a:t>walk - </a:t>
            </a:r>
            <a:r>
              <a:rPr lang="en-US" sz="1400" dirty="0" err="1">
                <a:latin typeface="Times New Roman" pitchFamily="18" charset="0"/>
                <a:cs typeface="Times New Roman" pitchFamily="18" charset="0"/>
              </a:rPr>
              <a:t>thapak</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thapak</a:t>
            </a:r>
            <a:endParaRPr lang="en-IN" sz="1400" dirty="0">
              <a:latin typeface="Times New Roman" pitchFamily="18" charset="0"/>
              <a:cs typeface="Times New Roman" pitchFamily="18" charset="0"/>
            </a:endParaRPr>
          </a:p>
        </p:txBody>
      </p:sp>
      <p:sp>
        <p:nvSpPr>
          <p:cNvPr id="8" name="TextBox 7"/>
          <p:cNvSpPr txBox="1"/>
          <p:nvPr/>
        </p:nvSpPr>
        <p:spPr>
          <a:xfrm>
            <a:off x="4371726" y="3257550"/>
            <a:ext cx="1717137" cy="307777"/>
          </a:xfrm>
          <a:prstGeom prst="rect">
            <a:avLst/>
          </a:prstGeom>
          <a:noFill/>
        </p:spPr>
        <p:txBody>
          <a:bodyPr wrap="none" rtlCol="0">
            <a:spAutoFit/>
          </a:bodyPr>
          <a:lstStyle/>
          <a:p>
            <a:r>
              <a:rPr lang="en-US" sz="1400" dirty="0">
                <a:latin typeface="Times New Roman" pitchFamily="18" charset="0"/>
                <a:cs typeface="Times New Roman" pitchFamily="18" charset="0"/>
              </a:rPr>
              <a:t>walk – </a:t>
            </a:r>
            <a:r>
              <a:rPr lang="en-US" sz="1400" dirty="0" err="1">
                <a:latin typeface="Times New Roman" pitchFamily="18" charset="0"/>
                <a:cs typeface="Times New Roman" pitchFamily="18" charset="0"/>
              </a:rPr>
              <a:t>tabdak</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tabdak</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354105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Strong Typing</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a:highlight>
                  <a:srgbClr val="FFFF00"/>
                </a:highlight>
                <a:latin typeface="Times New Roman" pitchFamily="18" charset="0"/>
                <a:cs typeface="Times New Roman" pitchFamily="18" charset="0"/>
              </a:rPr>
              <a:t>We can check whether the object passed to the method has the method being invoked or not. </a:t>
            </a:r>
          </a:p>
          <a:p>
            <a:pPr marL="0" indent="0">
              <a:buNone/>
            </a:pPr>
            <a:r>
              <a:rPr lang="en-US" sz="2000" dirty="0" err="1">
                <a:highlight>
                  <a:srgbClr val="FFFF00"/>
                </a:highlight>
                <a:latin typeface="Times New Roman" pitchFamily="18" charset="0"/>
                <a:cs typeface="Times New Roman" pitchFamily="18" charset="0"/>
              </a:rPr>
              <a:t>hasattr</a:t>
            </a:r>
            <a:r>
              <a:rPr lang="en-US" sz="2000" dirty="0">
                <a:highlight>
                  <a:srgbClr val="FFFF00"/>
                </a:highlight>
                <a:latin typeface="Times New Roman" pitchFamily="18" charset="0"/>
                <a:cs typeface="Times New Roman" pitchFamily="18" charset="0"/>
              </a:rPr>
              <a:t> ( ) Function is used to check whether the object has a method or not.</a:t>
            </a:r>
          </a:p>
          <a:p>
            <a:pPr marL="0" indent="0">
              <a:buNone/>
            </a:pPr>
            <a:r>
              <a:rPr lang="en-US" sz="2000" dirty="0">
                <a:latin typeface="Times New Roman" pitchFamily="18" charset="0"/>
                <a:cs typeface="Times New Roman" pitchFamily="18" charset="0"/>
              </a:rPr>
              <a:t>Syntax:- </a:t>
            </a:r>
            <a:r>
              <a:rPr lang="en-US" sz="2000" dirty="0" err="1">
                <a:highlight>
                  <a:srgbClr val="FFFF00"/>
                </a:highlight>
                <a:latin typeface="Times New Roman" pitchFamily="18" charset="0"/>
                <a:cs typeface="Times New Roman" pitchFamily="18" charset="0"/>
              </a:rPr>
              <a:t>hasattr</a:t>
            </a:r>
            <a:r>
              <a:rPr lang="en-US" sz="2000" dirty="0">
                <a:highlight>
                  <a:srgbClr val="FFFF00"/>
                </a:highlight>
                <a:latin typeface="Times New Roman" pitchFamily="18" charset="0"/>
                <a:cs typeface="Times New Roman" pitchFamily="18" charset="0"/>
              </a:rPr>
              <a:t>(object, attribute)</a:t>
            </a:r>
          </a:p>
          <a:p>
            <a:pPr marL="0" indent="0">
              <a:buNone/>
            </a:pPr>
            <a:r>
              <a:rPr lang="en-US" sz="2000" dirty="0">
                <a:highlight>
                  <a:srgbClr val="FFFF00"/>
                </a:highlight>
                <a:latin typeface="Times New Roman" pitchFamily="18" charset="0"/>
                <a:cs typeface="Times New Roman" pitchFamily="18" charset="0"/>
              </a:rPr>
              <a:t>Where attribute can be a method or variable. If it is found in the object then this method returns True else False.</a:t>
            </a:r>
          </a:p>
        </p:txBody>
      </p:sp>
    </p:spTree>
    <p:extLst>
      <p:ext uri="{BB962C8B-B14F-4D97-AF65-F5344CB8AC3E}">
        <p14:creationId xmlns:p14="http://schemas.microsoft.com/office/powerpoint/2010/main" val="260444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a:highlight>
                  <a:srgbClr val="00FF00"/>
                </a:highlight>
                <a:latin typeface="Times New Roman" pitchFamily="18" charset="0"/>
                <a:cs typeface="Times New Roman" pitchFamily="18" charset="0"/>
              </a:rPr>
              <a:t>Method Overloading</a:t>
            </a: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highlight>
                  <a:srgbClr val="FFFF00"/>
                </a:highlight>
                <a:latin typeface="Times New Roman" pitchFamily="18" charset="0"/>
                <a:cs typeface="Times New Roman" pitchFamily="18" charset="0"/>
              </a:rPr>
              <a:t>When more than one method with the same name is defined in the same class, it is known as method overloading. </a:t>
            </a:r>
          </a:p>
          <a:p>
            <a:pPr marL="0" indent="0">
              <a:buNone/>
            </a:pPr>
            <a:r>
              <a:rPr lang="en-US" sz="2000" dirty="0">
                <a:highlight>
                  <a:srgbClr val="FFFF00"/>
                </a:highlight>
                <a:latin typeface="Times New Roman" pitchFamily="18" charset="0"/>
                <a:cs typeface="Times New Roman" pitchFamily="18" charset="0"/>
              </a:rPr>
              <a:t>In python, If a method is written such that it can perform more than one task, it is called method overloading. </a:t>
            </a:r>
          </a:p>
        </p:txBody>
      </p:sp>
    </p:spTree>
    <p:extLst>
      <p:ext uri="{BB962C8B-B14F-4D97-AF65-F5344CB8AC3E}">
        <p14:creationId xmlns:p14="http://schemas.microsoft.com/office/powerpoint/2010/main" val="86926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Method Overriding</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962400"/>
          </a:xfrm>
        </p:spPr>
        <p:txBody>
          <a:bodyPr>
            <a:normAutofit/>
          </a:bodyPr>
          <a:lstStyle/>
          <a:p>
            <a:pPr marL="0" indent="0">
              <a:buNone/>
            </a:pPr>
            <a:r>
              <a:rPr lang="en-US" sz="1900" dirty="0">
                <a:highlight>
                  <a:srgbClr val="FFFF00"/>
                </a:highlight>
                <a:latin typeface="Times New Roman" pitchFamily="18" charset="0"/>
                <a:cs typeface="Times New Roman" pitchFamily="18" charset="0"/>
              </a:rPr>
              <a:t>If we write method in the both classes, parent class and child class then the parent class’s method is not available to the child class. </a:t>
            </a:r>
          </a:p>
          <a:p>
            <a:pPr marL="0" indent="0">
              <a:buNone/>
            </a:pPr>
            <a:r>
              <a:rPr lang="en-US" sz="1900" dirty="0">
                <a:highlight>
                  <a:srgbClr val="FFFF00"/>
                </a:highlight>
                <a:latin typeface="Times New Roman" pitchFamily="18" charset="0"/>
                <a:cs typeface="Times New Roman" pitchFamily="18" charset="0"/>
              </a:rPr>
              <a:t>In this case only child class’s method is accessible which means child class’s method is replacing parent class’s method.</a:t>
            </a:r>
          </a:p>
          <a:p>
            <a:pPr marL="0" indent="0">
              <a:buNone/>
            </a:pPr>
            <a:r>
              <a:rPr lang="en-US" sz="1900" dirty="0">
                <a:highlight>
                  <a:srgbClr val="FFFF00"/>
                </a:highlight>
                <a:latin typeface="Times New Roman" pitchFamily="18" charset="0"/>
                <a:cs typeface="Times New Roman" pitchFamily="18" charset="0"/>
              </a:rPr>
              <a:t>Method overriding is used </a:t>
            </a:r>
            <a:r>
              <a:rPr lang="en-US" sz="1900">
                <a:highlight>
                  <a:srgbClr val="FFFF00"/>
                </a:highlight>
                <a:latin typeface="Times New Roman" pitchFamily="18" charset="0"/>
                <a:cs typeface="Times New Roman" pitchFamily="18" charset="0"/>
              </a:rPr>
              <a:t>when we </a:t>
            </a:r>
            <a:r>
              <a:rPr lang="en-US" sz="1900" dirty="0">
                <a:highlight>
                  <a:srgbClr val="FFFF00"/>
                </a:highlight>
                <a:latin typeface="Times New Roman" pitchFamily="18" charset="0"/>
                <a:cs typeface="Times New Roman" pitchFamily="18" charset="0"/>
              </a:rPr>
              <a:t>want to modify the existing behavior of a Method.</a:t>
            </a:r>
          </a:p>
        </p:txBody>
      </p:sp>
    </p:spTree>
    <p:extLst>
      <p:ext uri="{BB962C8B-B14F-4D97-AF65-F5344CB8AC3E}">
        <p14:creationId xmlns:p14="http://schemas.microsoft.com/office/powerpoint/2010/main" val="338676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Method Overriding</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4191000"/>
          </a:xfrm>
        </p:spPr>
        <p:txBody>
          <a:bodyPr>
            <a:noAutofit/>
          </a:bodyPr>
          <a:lstStyle/>
          <a:p>
            <a:pPr marL="0" indent="0">
              <a:buNone/>
            </a:pPr>
            <a:r>
              <a:rPr lang="en-US" sz="1600" dirty="0">
                <a:latin typeface="Times New Roman" pitchFamily="18" charset="0"/>
                <a:cs typeface="Times New Roman" pitchFamily="18" charset="0"/>
              </a:rPr>
              <a:t>class Add:</a:t>
            </a:r>
          </a:p>
          <a:p>
            <a:pPr marL="0" indent="0">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def</a:t>
            </a:r>
            <a:r>
              <a:rPr lang="en-US" sz="1600" dirty="0">
                <a:latin typeface="Times New Roman" pitchFamily="18" charset="0"/>
                <a:cs typeface="Times New Roman" pitchFamily="18" charset="0"/>
              </a:rPr>
              <a:t> result(self, a, b):</a:t>
            </a:r>
          </a:p>
          <a:p>
            <a:pPr marL="0" indent="0">
              <a:buNone/>
            </a:pPr>
            <a:r>
              <a:rPr lang="en-US" sz="1600" dirty="0">
                <a:latin typeface="Times New Roman" pitchFamily="18" charset="0"/>
                <a:cs typeface="Times New Roman" pitchFamily="18" charset="0"/>
              </a:rPr>
              <a:t>	print(“Addition:”, </a:t>
            </a:r>
            <a:r>
              <a:rPr lang="en-US" sz="1600" dirty="0" err="1">
                <a:latin typeface="Times New Roman" pitchFamily="18" charset="0"/>
                <a:cs typeface="Times New Roman" pitchFamily="18" charset="0"/>
              </a:rPr>
              <a:t>a+b</a:t>
            </a:r>
            <a:r>
              <a:rPr lang="en-US" sz="1600" dirty="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		</a:t>
            </a:r>
          </a:p>
          <a:p>
            <a:pPr marL="0" indent="0">
              <a:buNone/>
            </a:pPr>
            <a:r>
              <a:rPr lang="en-US" sz="1600" dirty="0">
                <a:latin typeface="Times New Roman" pitchFamily="18" charset="0"/>
                <a:cs typeface="Times New Roman" pitchFamily="18" charset="0"/>
              </a:rPr>
              <a:t>class Multi(Add):</a:t>
            </a:r>
          </a:p>
          <a:p>
            <a:pPr marL="0" indent="0">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def</a:t>
            </a:r>
            <a:r>
              <a:rPr lang="en-US" sz="1600" dirty="0">
                <a:latin typeface="Times New Roman" pitchFamily="18" charset="0"/>
                <a:cs typeface="Times New Roman" pitchFamily="18" charset="0"/>
              </a:rPr>
              <a:t> result(self, a, b):</a:t>
            </a:r>
          </a:p>
          <a:p>
            <a:pPr marL="0" indent="0">
              <a:buNone/>
            </a:pPr>
            <a:r>
              <a:rPr lang="en-US" sz="1600" dirty="0">
                <a:latin typeface="Times New Roman" pitchFamily="18" charset="0"/>
                <a:cs typeface="Times New Roman" pitchFamily="18" charset="0"/>
              </a:rPr>
              <a:t>	print(“Multiplication:”, a*b)</a:t>
            </a:r>
          </a:p>
          <a:p>
            <a:pPr marL="0" indent="0">
              <a:buNone/>
            </a:pPr>
            <a:r>
              <a:rPr lang="en-US" sz="1600" dirty="0">
                <a:latin typeface="Times New Roman" pitchFamily="18" charset="0"/>
                <a:cs typeface="Times New Roman" pitchFamily="18" charset="0"/>
              </a:rPr>
              <a:t>		</a:t>
            </a:r>
          </a:p>
          <a:p>
            <a:pPr marL="0" indent="0">
              <a:buNone/>
            </a:pPr>
            <a:r>
              <a:rPr lang="en-US" sz="1600" dirty="0">
                <a:latin typeface="Times New Roman" pitchFamily="18" charset="0"/>
                <a:cs typeface="Times New Roman" pitchFamily="18" charset="0"/>
              </a:rPr>
              <a:t>m = Multi()</a:t>
            </a:r>
          </a:p>
          <a:p>
            <a:pPr marL="0" indent="0">
              <a:buNone/>
            </a:pPr>
            <a:r>
              <a:rPr lang="en-US" sz="1600" dirty="0" err="1">
                <a:latin typeface="Times New Roman" pitchFamily="18" charset="0"/>
                <a:cs typeface="Times New Roman" pitchFamily="18" charset="0"/>
              </a:rPr>
              <a:t>m.result</a:t>
            </a:r>
            <a:r>
              <a:rPr lang="en-US" sz="1600" dirty="0">
                <a:latin typeface="Times New Roman" pitchFamily="18" charset="0"/>
                <a:cs typeface="Times New Roman" pitchFamily="18" charset="0"/>
              </a:rPr>
              <a:t>(10, 20)</a:t>
            </a:r>
          </a:p>
        </p:txBody>
      </p:sp>
    </p:spTree>
    <p:extLst>
      <p:ext uri="{BB962C8B-B14F-4D97-AF65-F5344CB8AC3E}">
        <p14:creationId xmlns:p14="http://schemas.microsoft.com/office/powerpoint/2010/main" val="247109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200" b="1" u="sng" dirty="0">
                <a:highlight>
                  <a:srgbClr val="00FF00"/>
                </a:highlight>
                <a:latin typeface="Times New Roman" pitchFamily="18" charset="0"/>
                <a:cs typeface="Times New Roman" pitchFamily="18" charset="0"/>
              </a:rPr>
              <a:t>Method with super( ) Method</a:t>
            </a:r>
            <a:endParaRPr lang="en-IN" sz="32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962400"/>
          </a:xfrm>
        </p:spPr>
        <p:txBody>
          <a:bodyPr>
            <a:normAutofit/>
          </a:bodyPr>
          <a:lstStyle/>
          <a:p>
            <a:pPr marL="0" indent="0">
              <a:buNone/>
            </a:pPr>
            <a:r>
              <a:rPr lang="en-US" sz="1900" dirty="0">
                <a:highlight>
                  <a:srgbClr val="FFFF00"/>
                </a:highlight>
                <a:latin typeface="Times New Roman" pitchFamily="18" charset="0"/>
                <a:cs typeface="Times New Roman" pitchFamily="18" charset="0"/>
              </a:rPr>
              <a:t>If we write method in the both classes, parent class and child class then the parent class’s method is not available to the child class. </a:t>
            </a:r>
          </a:p>
          <a:p>
            <a:pPr marL="0" indent="0">
              <a:buNone/>
            </a:pPr>
            <a:r>
              <a:rPr lang="en-US" sz="1900" dirty="0">
                <a:highlight>
                  <a:srgbClr val="FFFF00"/>
                </a:highlight>
                <a:latin typeface="Times New Roman" pitchFamily="18" charset="0"/>
                <a:cs typeface="Times New Roman" pitchFamily="18" charset="0"/>
              </a:rPr>
              <a:t>In this case only child class’s method is accessible which means child class’s method is replacing parent class’s method.</a:t>
            </a:r>
          </a:p>
          <a:p>
            <a:pPr marL="0" indent="0">
              <a:buNone/>
            </a:pPr>
            <a:r>
              <a:rPr lang="en-US" sz="1900" b="1" dirty="0">
                <a:highlight>
                  <a:srgbClr val="FFFF00"/>
                </a:highlight>
                <a:latin typeface="Times New Roman" pitchFamily="18" charset="0"/>
                <a:cs typeface="Times New Roman" pitchFamily="18" charset="0"/>
              </a:rPr>
              <a:t>super ( ) </a:t>
            </a:r>
            <a:r>
              <a:rPr lang="en-US" sz="1900" dirty="0">
                <a:highlight>
                  <a:srgbClr val="FFFF00"/>
                </a:highlight>
                <a:latin typeface="Times New Roman" pitchFamily="18" charset="0"/>
                <a:cs typeface="Times New Roman" pitchFamily="18" charset="0"/>
              </a:rPr>
              <a:t>method is used to call parent class’s </a:t>
            </a:r>
            <a:r>
              <a:rPr lang="en-US" sz="1900" i="1" dirty="0">
                <a:highlight>
                  <a:srgbClr val="FFFF00"/>
                </a:highlight>
                <a:latin typeface="Times New Roman" pitchFamily="18" charset="0"/>
                <a:cs typeface="Times New Roman" pitchFamily="18" charset="0"/>
              </a:rPr>
              <a:t>constructor</a:t>
            </a:r>
            <a:r>
              <a:rPr lang="en-US" sz="1900" dirty="0">
                <a:highlight>
                  <a:srgbClr val="FFFF00"/>
                </a:highlight>
                <a:latin typeface="Times New Roman" pitchFamily="18" charset="0"/>
                <a:cs typeface="Times New Roman" pitchFamily="18" charset="0"/>
              </a:rPr>
              <a:t> or </a:t>
            </a:r>
            <a:r>
              <a:rPr lang="en-US" sz="1900" i="1" dirty="0">
                <a:highlight>
                  <a:srgbClr val="FFFF00"/>
                </a:highlight>
                <a:latin typeface="Times New Roman" pitchFamily="18" charset="0"/>
                <a:cs typeface="Times New Roman" pitchFamily="18" charset="0"/>
              </a:rPr>
              <a:t>methods</a:t>
            </a:r>
            <a:r>
              <a:rPr lang="en-US" sz="1900" dirty="0">
                <a:highlight>
                  <a:srgbClr val="FFFF00"/>
                </a:highlight>
                <a:latin typeface="Times New Roman" pitchFamily="18" charset="0"/>
                <a:cs typeface="Times New Roman" pitchFamily="18" charset="0"/>
              </a:rPr>
              <a:t> from the child class. </a:t>
            </a:r>
          </a:p>
          <a:p>
            <a:pPr marL="0" indent="0">
              <a:buNone/>
            </a:pPr>
            <a:r>
              <a:rPr lang="en-US" sz="1900" dirty="0">
                <a:latin typeface="Times New Roman" pitchFamily="18" charset="0"/>
                <a:cs typeface="Times New Roman" pitchFamily="18" charset="0"/>
              </a:rPr>
              <a:t>Syntax:- </a:t>
            </a:r>
            <a:r>
              <a:rPr lang="en-US" sz="1900" dirty="0">
                <a:highlight>
                  <a:srgbClr val="FFFF00"/>
                </a:highlight>
                <a:latin typeface="Times New Roman" pitchFamily="18" charset="0"/>
                <a:cs typeface="Times New Roman" pitchFamily="18" charset="0"/>
              </a:rPr>
              <a:t>super().</a:t>
            </a:r>
            <a:r>
              <a:rPr lang="en-US" sz="1900" dirty="0" err="1">
                <a:highlight>
                  <a:srgbClr val="FFFF00"/>
                </a:highlight>
                <a:latin typeface="Times New Roman" pitchFamily="18" charset="0"/>
                <a:cs typeface="Times New Roman" pitchFamily="18" charset="0"/>
              </a:rPr>
              <a:t>methodName</a:t>
            </a:r>
            <a:r>
              <a:rPr lang="en-US" sz="1900" dirty="0">
                <a:highlight>
                  <a:srgbClr val="FFFF00"/>
                </a:highlight>
                <a:latin typeface="Times New Roman" pitchFamily="18" charset="0"/>
                <a:cs typeface="Times New Roman" pitchFamily="18" charset="0"/>
              </a:rPr>
              <a:t>()</a:t>
            </a:r>
          </a:p>
        </p:txBody>
      </p:sp>
    </p:spTree>
    <p:extLst>
      <p:ext uri="{BB962C8B-B14F-4D97-AF65-F5344CB8AC3E}">
        <p14:creationId xmlns:p14="http://schemas.microsoft.com/office/powerpoint/2010/main" val="23121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Operator Overloading</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a:highlight>
                  <a:srgbClr val="FFFF00"/>
                </a:highlight>
                <a:latin typeface="Times New Roman" pitchFamily="18" charset="0"/>
                <a:cs typeface="Times New Roman" pitchFamily="18" charset="0"/>
              </a:rPr>
              <a:t>If any operator performs additional actions other than what it is meant for, it is called operator overloading.</a:t>
            </a: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60444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710</TotalTime>
  <Words>517</Words>
  <Application>Microsoft Office PowerPoint</Application>
  <PresentationFormat>On-screen Show (16:9)</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Polymorphism</vt:lpstr>
      <vt:lpstr>Duck Typing</vt:lpstr>
      <vt:lpstr>Duck Typing</vt:lpstr>
      <vt:lpstr>Strong Typing</vt:lpstr>
      <vt:lpstr>Method Overloading</vt:lpstr>
      <vt:lpstr>Method Overriding</vt:lpstr>
      <vt:lpstr>Method Overriding</vt:lpstr>
      <vt:lpstr>Method with super( ) Method</vt:lpstr>
      <vt:lpstr>Operator Overloading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Polymorphism</dc:title>
  <dc:creator>RK</dc:creator>
  <cp:lastModifiedBy>NAVEEN</cp:lastModifiedBy>
  <cp:revision>38</cp:revision>
  <dcterms:created xsi:type="dcterms:W3CDTF">2006-08-16T00:00:00Z</dcterms:created>
  <dcterms:modified xsi:type="dcterms:W3CDTF">2021-12-03T06:12:42Z</dcterms:modified>
</cp:coreProperties>
</file>