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58" r:id="rId6"/>
    <p:sldId id="264" r:id="rId7"/>
    <p:sldId id="266" r:id="rId8"/>
    <p:sldId id="262" r:id="rId9"/>
    <p:sldId id="263" r:id="rId10"/>
    <p:sldId id="265" r:id="rId11"/>
    <p:sldId id="267" r:id="rId12"/>
    <p:sldId id="269" r:id="rId13"/>
    <p:sldId id="270" r:id="rId14"/>
    <p:sldId id="271" r:id="rId15"/>
    <p:sldId id="272" r:id="rId16"/>
    <p:sldId id="273" r:id="rId17"/>
    <p:sldId id="274" r:id="rId18"/>
    <p:sldId id="275" r:id="rId19"/>
    <p:sldId id="276"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1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Date and Time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Following modules are used to work with date, time, and duration.</a:t>
            </a:r>
          </a:p>
          <a:p>
            <a:r>
              <a:rPr lang="en-US" sz="2000" dirty="0">
                <a:highlight>
                  <a:srgbClr val="FFFF00"/>
                </a:highlight>
                <a:latin typeface="Times New Roman" pitchFamily="18" charset="0"/>
                <a:cs typeface="Times New Roman" pitchFamily="18" charset="0"/>
              </a:rPr>
              <a:t>time</a:t>
            </a:r>
          </a:p>
          <a:p>
            <a:r>
              <a:rPr lang="en-US" sz="2000" dirty="0" err="1">
                <a:highlight>
                  <a:srgbClr val="FFFF00"/>
                </a:highlight>
                <a:latin typeface="Times New Roman" pitchFamily="18" charset="0"/>
                <a:cs typeface="Times New Roman" pitchFamily="18" charset="0"/>
              </a:rPr>
              <a:t>datetime</a:t>
            </a:r>
            <a:endParaRPr lang="en-US" sz="20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245814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date class’s Method</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a:highlight>
                  <a:srgbClr val="00FF00"/>
                </a:highlight>
                <a:latin typeface="Times New Roman" pitchFamily="18" charset="0"/>
                <a:cs typeface="Times New Roman" pitchFamily="18" charset="0"/>
              </a:rPr>
              <a:t>today() Method </a:t>
            </a:r>
            <a:r>
              <a:rPr lang="en-US" sz="1800" dirty="0">
                <a:latin typeface="Times New Roman" pitchFamily="18" charset="0"/>
                <a:cs typeface="Times New Roman" pitchFamily="18" charset="0"/>
              </a:rPr>
              <a:t>– </a:t>
            </a:r>
            <a:r>
              <a:rPr lang="en-US" sz="1800" dirty="0">
                <a:highlight>
                  <a:srgbClr val="FFFF00"/>
                </a:highlight>
                <a:latin typeface="Times New Roman" pitchFamily="18" charset="0"/>
                <a:cs typeface="Times New Roman" pitchFamily="18" charset="0"/>
              </a:rPr>
              <a:t>This method is used to get the current date. It returns only date. </a:t>
            </a:r>
          </a:p>
          <a:p>
            <a:pPr marL="0" indent="0">
              <a:buNone/>
            </a:pPr>
            <a:r>
              <a:rPr lang="en-US" sz="1800" dirty="0">
                <a:latin typeface="Times New Roman" pitchFamily="18" charset="0"/>
                <a:cs typeface="Times New Roman" pitchFamily="18" charset="0"/>
              </a:rPr>
              <a:t>Ex:- </a:t>
            </a:r>
            <a:r>
              <a:rPr lang="en-US" sz="1800" dirty="0" err="1">
                <a:latin typeface="Times New Roman" pitchFamily="18" charset="0"/>
                <a:cs typeface="Times New Roman" pitchFamily="18" charset="0"/>
              </a:rPr>
              <a:t>date.today</a:t>
            </a:r>
            <a:r>
              <a:rPr lang="en-US" sz="1800" dirty="0">
                <a:latin typeface="Times New Roman" pitchFamily="18" charset="0"/>
                <a:cs typeface="Times New Roman" pitchFamily="18" charset="0"/>
              </a:rPr>
              <a:t>()</a:t>
            </a:r>
          </a:p>
        </p:txBody>
      </p:sp>
    </p:spTree>
    <p:extLst>
      <p:ext uri="{BB962C8B-B14F-4D97-AF65-F5344CB8AC3E}">
        <p14:creationId xmlns:p14="http://schemas.microsoft.com/office/powerpoint/2010/main" val="226643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time class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a:highlight>
                  <a:srgbClr val="00FF00"/>
                </a:highlight>
                <a:latin typeface="Times New Roman" pitchFamily="18" charset="0"/>
                <a:cs typeface="Times New Roman" pitchFamily="18" charset="0"/>
              </a:rPr>
              <a:t>time object </a:t>
            </a:r>
            <a:r>
              <a:rPr lang="en-US" sz="1800" dirty="0">
                <a:latin typeface="Times New Roman" pitchFamily="18" charset="0"/>
                <a:cs typeface="Times New Roman" pitchFamily="18" charset="0"/>
              </a:rPr>
              <a:t>- </a:t>
            </a:r>
            <a:r>
              <a:rPr lang="en-US" sz="1800" dirty="0">
                <a:highlight>
                  <a:srgbClr val="FFFF00"/>
                </a:highlight>
                <a:latin typeface="Times New Roman" pitchFamily="18" charset="0"/>
                <a:cs typeface="Times New Roman" pitchFamily="18" charset="0"/>
              </a:rPr>
              <a:t>A time object is an object containing information of local time of day, independent of any particular day, and subject to adjustment via a </a:t>
            </a:r>
            <a:r>
              <a:rPr lang="en-US" sz="1800" dirty="0" err="1">
                <a:highlight>
                  <a:srgbClr val="FFFF00"/>
                </a:highlight>
                <a:latin typeface="Times New Roman" pitchFamily="18" charset="0"/>
                <a:cs typeface="Times New Roman" pitchFamily="18" charset="0"/>
              </a:rPr>
              <a:t>tzinfo</a:t>
            </a:r>
            <a:r>
              <a:rPr lang="en-US" sz="1800" dirty="0">
                <a:highlight>
                  <a:srgbClr val="FFFF00"/>
                </a:highlight>
                <a:latin typeface="Times New Roman" pitchFamily="18" charset="0"/>
                <a:cs typeface="Times New Roman" pitchFamily="18" charset="0"/>
              </a:rPr>
              <a:t> object.</a:t>
            </a:r>
          </a:p>
        </p:txBody>
      </p:sp>
    </p:spTree>
    <p:extLst>
      <p:ext uri="{BB962C8B-B14F-4D97-AF65-F5344CB8AC3E}">
        <p14:creationId xmlns:p14="http://schemas.microsoft.com/office/powerpoint/2010/main" val="247967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r>
              <a:rPr lang="en-US" sz="4000" b="1" u="sng" dirty="0">
                <a:highlight>
                  <a:srgbClr val="00FF00"/>
                </a:highlight>
                <a:latin typeface="Times New Roman" pitchFamily="18" charset="0"/>
                <a:cs typeface="Times New Roman" pitchFamily="18" charset="0"/>
              </a:rPr>
              <a:t>Creating Object of time Class</a:t>
            </a: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err="1">
                <a:highlight>
                  <a:srgbClr val="FFFF00"/>
                </a:highlight>
                <a:latin typeface="Times New Roman" pitchFamily="18" charset="0"/>
                <a:cs typeface="Times New Roman" pitchFamily="18" charset="0"/>
              </a:rPr>
              <a:t>object_name</a:t>
            </a:r>
            <a:r>
              <a:rPr lang="en-US" sz="1800" dirty="0">
                <a:highlight>
                  <a:srgbClr val="FFFF00"/>
                </a:highlight>
                <a:latin typeface="Times New Roman" pitchFamily="18" charset="0"/>
                <a:cs typeface="Times New Roman" pitchFamily="18" charset="0"/>
              </a:rPr>
              <a:t> = time(hour=0, minute=0, second=0, microsecond=0, </a:t>
            </a:r>
            <a:r>
              <a:rPr lang="en-US" sz="1800" dirty="0" err="1">
                <a:highlight>
                  <a:srgbClr val="FFFF00"/>
                </a:highlight>
                <a:latin typeface="Times New Roman" pitchFamily="18" charset="0"/>
                <a:cs typeface="Times New Roman" pitchFamily="18" charset="0"/>
              </a:rPr>
              <a:t>tzinfo</a:t>
            </a:r>
            <a:r>
              <a:rPr lang="en-US" sz="1800" dirty="0">
                <a:highlight>
                  <a:srgbClr val="FFFF00"/>
                </a:highlight>
                <a:latin typeface="Times New Roman" pitchFamily="18" charset="0"/>
                <a:cs typeface="Times New Roman" pitchFamily="18" charset="0"/>
              </a:rPr>
              <a:t>=None,*, fold=0)</a:t>
            </a:r>
          </a:p>
          <a:p>
            <a:pPr marL="0" indent="0">
              <a:buNone/>
            </a:pPr>
            <a:r>
              <a:rPr lang="en-US" sz="1800" dirty="0">
                <a:highlight>
                  <a:srgbClr val="FFFF00"/>
                </a:highlight>
                <a:latin typeface="Times New Roman" pitchFamily="18" charset="0"/>
                <a:cs typeface="Times New Roman" pitchFamily="18" charset="0"/>
              </a:rPr>
              <a:t>All arguments are optional. </a:t>
            </a:r>
            <a:r>
              <a:rPr lang="en-US" sz="1800" dirty="0" err="1">
                <a:highlight>
                  <a:srgbClr val="FFFF00"/>
                </a:highlight>
                <a:latin typeface="Times New Roman" pitchFamily="18" charset="0"/>
                <a:cs typeface="Times New Roman" pitchFamily="18" charset="0"/>
              </a:rPr>
              <a:t>tzinfo</a:t>
            </a:r>
            <a:r>
              <a:rPr lang="en-US" sz="1800" dirty="0">
                <a:highlight>
                  <a:srgbClr val="FFFF00"/>
                </a:highlight>
                <a:latin typeface="Times New Roman" pitchFamily="18" charset="0"/>
                <a:cs typeface="Times New Roman" pitchFamily="18" charset="0"/>
              </a:rPr>
              <a:t> may be None, or an instance of a </a:t>
            </a:r>
            <a:r>
              <a:rPr lang="en-US" sz="1800" dirty="0" err="1">
                <a:highlight>
                  <a:srgbClr val="FFFF00"/>
                </a:highlight>
                <a:latin typeface="Times New Roman" pitchFamily="18" charset="0"/>
                <a:cs typeface="Times New Roman" pitchFamily="18" charset="0"/>
              </a:rPr>
              <a:t>tzinfo</a:t>
            </a:r>
            <a:r>
              <a:rPr lang="en-US" sz="1800" dirty="0">
                <a:highlight>
                  <a:srgbClr val="FFFF00"/>
                </a:highlight>
                <a:latin typeface="Times New Roman" pitchFamily="18" charset="0"/>
                <a:cs typeface="Times New Roman" pitchFamily="18" charset="0"/>
              </a:rPr>
              <a:t> subclass. The remaining arguments may be integers, in the following ranges:</a:t>
            </a:r>
          </a:p>
          <a:p>
            <a:pPr marL="0" indent="0">
              <a:buNone/>
            </a:pPr>
            <a:r>
              <a:rPr lang="en-US" sz="1800" dirty="0">
                <a:highlight>
                  <a:srgbClr val="FFFF00"/>
                </a:highlight>
                <a:cs typeface="Times New Roman" pitchFamily="18" charset="0"/>
              </a:rPr>
              <a:t>0 &lt;= hour &lt; 24,</a:t>
            </a:r>
          </a:p>
          <a:p>
            <a:pPr marL="0" indent="0">
              <a:buNone/>
            </a:pPr>
            <a:r>
              <a:rPr lang="en-US" sz="1800" dirty="0">
                <a:highlight>
                  <a:srgbClr val="FFFF00"/>
                </a:highlight>
                <a:cs typeface="Times New Roman" pitchFamily="18" charset="0"/>
              </a:rPr>
              <a:t>0 &lt;= minute &lt; 60,</a:t>
            </a:r>
          </a:p>
          <a:p>
            <a:pPr marL="0" indent="0">
              <a:buNone/>
            </a:pPr>
            <a:r>
              <a:rPr lang="en-US" sz="1800" dirty="0">
                <a:highlight>
                  <a:srgbClr val="FFFF00"/>
                </a:highlight>
                <a:cs typeface="Times New Roman" pitchFamily="18" charset="0"/>
              </a:rPr>
              <a:t>0 &lt;= second &lt; 60,</a:t>
            </a:r>
          </a:p>
          <a:p>
            <a:pPr marL="0" indent="0">
              <a:buNone/>
            </a:pPr>
            <a:r>
              <a:rPr lang="en-US" sz="1800" dirty="0">
                <a:highlight>
                  <a:srgbClr val="FFFF00"/>
                </a:highlight>
                <a:cs typeface="Times New Roman" pitchFamily="18" charset="0"/>
              </a:rPr>
              <a:t>0 &lt;= microsecond &lt; 1000000,</a:t>
            </a:r>
          </a:p>
          <a:p>
            <a:pPr marL="0" indent="0">
              <a:buNone/>
            </a:pPr>
            <a:r>
              <a:rPr lang="en-US" sz="1800" dirty="0">
                <a:highlight>
                  <a:srgbClr val="FFFF00"/>
                </a:highlight>
                <a:cs typeface="Times New Roman" pitchFamily="18" charset="0"/>
              </a:rPr>
              <a:t>fold in [0, 1].</a:t>
            </a:r>
          </a:p>
          <a:p>
            <a:pPr marL="0" indent="0">
              <a:buNone/>
            </a:pPr>
            <a:r>
              <a:rPr lang="en-US" sz="1800" dirty="0">
                <a:highlight>
                  <a:srgbClr val="FFFF00"/>
                </a:highlight>
                <a:latin typeface="Times New Roman" pitchFamily="18" charset="0"/>
                <a:cs typeface="Times New Roman" pitchFamily="18" charset="0"/>
              </a:rPr>
              <a:t>All default to 0 except </a:t>
            </a:r>
            <a:r>
              <a:rPr lang="en-US" sz="1800" dirty="0" err="1">
                <a:highlight>
                  <a:srgbClr val="FFFF00"/>
                </a:highlight>
                <a:latin typeface="Times New Roman" pitchFamily="18" charset="0"/>
                <a:cs typeface="Times New Roman" pitchFamily="18" charset="0"/>
              </a:rPr>
              <a:t>tzinfo</a:t>
            </a:r>
            <a:r>
              <a:rPr lang="en-US" sz="1800" dirty="0">
                <a:highlight>
                  <a:srgbClr val="FFFF00"/>
                </a:highlight>
                <a:latin typeface="Times New Roman" pitchFamily="18" charset="0"/>
                <a:cs typeface="Times New Roman" pitchFamily="18" charset="0"/>
              </a:rPr>
              <a:t>, which defaults to None.</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t = time(hour=5, minute=34, second=30)</a:t>
            </a:r>
          </a:p>
        </p:txBody>
      </p:sp>
    </p:spTree>
    <p:extLst>
      <p:ext uri="{BB962C8B-B14F-4D97-AF65-F5344CB8AC3E}">
        <p14:creationId xmlns:p14="http://schemas.microsoft.com/office/powerpoint/2010/main" val="1289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a:highlight>
                  <a:srgbClr val="00FF00"/>
                </a:highlight>
                <a:latin typeface="Times New Roman" pitchFamily="18" charset="0"/>
                <a:cs typeface="Times New Roman" pitchFamily="18" charset="0"/>
              </a:rPr>
              <a:t>timedelta</a:t>
            </a:r>
            <a:r>
              <a:rPr lang="en-US" sz="4000" b="1" u="sng" dirty="0">
                <a:highlight>
                  <a:srgbClr val="00FF00"/>
                </a:highlight>
                <a:latin typeface="Times New Roman" pitchFamily="18" charset="0"/>
                <a:cs typeface="Times New Roman" pitchFamily="18" charset="0"/>
              </a:rPr>
              <a:t> class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err="1">
                <a:highlight>
                  <a:srgbClr val="00FF00"/>
                </a:highlight>
                <a:latin typeface="Times New Roman" pitchFamily="18" charset="0"/>
                <a:cs typeface="Times New Roman" pitchFamily="18" charset="0"/>
              </a:rPr>
              <a:t>timedelta</a:t>
            </a:r>
            <a:r>
              <a:rPr lang="en-US" sz="1800" dirty="0">
                <a:highlight>
                  <a:srgbClr val="00FF00"/>
                </a:highlight>
                <a:latin typeface="Times New Roman" pitchFamily="18" charset="0"/>
                <a:cs typeface="Times New Roman" pitchFamily="18" charset="0"/>
              </a:rPr>
              <a:t> object </a:t>
            </a:r>
            <a:r>
              <a:rPr lang="en-US" sz="1800" dirty="0">
                <a:latin typeface="Times New Roman" pitchFamily="18" charset="0"/>
                <a:cs typeface="Times New Roman" pitchFamily="18" charset="0"/>
              </a:rPr>
              <a:t>- </a:t>
            </a:r>
            <a:r>
              <a:rPr lang="en-US" sz="1800" dirty="0">
                <a:highlight>
                  <a:srgbClr val="FFFF00"/>
                </a:highlight>
                <a:latin typeface="Times New Roman" pitchFamily="18" charset="0"/>
                <a:cs typeface="Times New Roman" pitchFamily="18" charset="0"/>
              </a:rPr>
              <a:t>A </a:t>
            </a:r>
            <a:r>
              <a:rPr lang="en-US" sz="1800" dirty="0" err="1">
                <a:highlight>
                  <a:srgbClr val="FFFF00"/>
                </a:highlight>
                <a:latin typeface="Times New Roman" pitchFamily="18" charset="0"/>
                <a:cs typeface="Times New Roman" pitchFamily="18" charset="0"/>
              </a:rPr>
              <a:t>timedelta</a:t>
            </a:r>
            <a:r>
              <a:rPr lang="en-US" sz="1800" dirty="0">
                <a:highlight>
                  <a:srgbClr val="FFFF00"/>
                </a:highlight>
                <a:latin typeface="Times New Roman" pitchFamily="18" charset="0"/>
                <a:cs typeface="Times New Roman" pitchFamily="18" charset="0"/>
              </a:rPr>
              <a:t> object represents a duration, the difference between two dates or times. </a:t>
            </a:r>
          </a:p>
          <a:p>
            <a:pPr marL="0" indent="0">
              <a:buNone/>
            </a:pPr>
            <a:r>
              <a:rPr lang="en-US" sz="1800" dirty="0">
                <a:highlight>
                  <a:srgbClr val="FFFF00"/>
                </a:highlight>
                <a:latin typeface="Times New Roman" pitchFamily="18" charset="0"/>
                <a:cs typeface="Times New Roman" pitchFamily="18" charset="0"/>
              </a:rPr>
              <a:t>It is possible to know the future dates or previous dates using </a:t>
            </a:r>
            <a:r>
              <a:rPr lang="en-US" sz="1800" dirty="0" err="1">
                <a:highlight>
                  <a:srgbClr val="FFFF00"/>
                </a:highlight>
                <a:latin typeface="Times New Roman" pitchFamily="18" charset="0"/>
                <a:cs typeface="Times New Roman" pitchFamily="18" charset="0"/>
              </a:rPr>
              <a:t>timedelta</a:t>
            </a:r>
            <a:r>
              <a:rPr lang="en-US" sz="1800" dirty="0">
                <a:highlight>
                  <a:srgbClr val="FFFF00"/>
                </a:highlight>
                <a:latin typeface="Times New Roman" pitchFamily="18" charset="0"/>
                <a:cs typeface="Times New Roman" pitchFamily="18" charset="0"/>
              </a:rPr>
              <a:t>.</a:t>
            </a:r>
          </a:p>
        </p:txBody>
      </p:sp>
    </p:spTree>
    <p:extLst>
      <p:ext uri="{BB962C8B-B14F-4D97-AF65-F5344CB8AC3E}">
        <p14:creationId xmlns:p14="http://schemas.microsoft.com/office/powerpoint/2010/main" val="337036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r>
              <a:rPr lang="en-US" sz="4000" b="1" u="sng" dirty="0">
                <a:highlight>
                  <a:srgbClr val="00FF00"/>
                </a:highlight>
                <a:latin typeface="Times New Roman" pitchFamily="18" charset="0"/>
                <a:cs typeface="Times New Roman" pitchFamily="18" charset="0"/>
              </a:rPr>
              <a:t>Creating Object of </a:t>
            </a:r>
            <a:r>
              <a:rPr lang="en-US" sz="4000" b="1" u="sng" dirty="0" err="1">
                <a:highlight>
                  <a:srgbClr val="00FF00"/>
                </a:highlight>
                <a:latin typeface="Times New Roman" pitchFamily="18" charset="0"/>
                <a:cs typeface="Times New Roman" pitchFamily="18" charset="0"/>
              </a:rPr>
              <a:t>timedelta</a:t>
            </a:r>
            <a:r>
              <a:rPr lang="en-US" sz="4000" b="1" u="sng" dirty="0">
                <a:highlight>
                  <a:srgbClr val="00FF00"/>
                </a:highlight>
                <a:latin typeface="Times New Roman" pitchFamily="18" charset="0"/>
                <a:cs typeface="Times New Roman" pitchFamily="18" charset="0"/>
              </a:rPr>
              <a:t> Class</a:t>
            </a: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600" dirty="0" err="1">
                <a:highlight>
                  <a:srgbClr val="FFFF00"/>
                </a:highlight>
                <a:latin typeface="Times New Roman" pitchFamily="18" charset="0"/>
                <a:cs typeface="Times New Roman" pitchFamily="18" charset="0"/>
              </a:rPr>
              <a:t>object_name</a:t>
            </a:r>
            <a:r>
              <a:rPr lang="en-US" sz="1600" dirty="0">
                <a:highlight>
                  <a:srgbClr val="FFFF00"/>
                </a:highlight>
                <a:latin typeface="Times New Roman" pitchFamily="18" charset="0"/>
                <a:cs typeface="Times New Roman" pitchFamily="18" charset="0"/>
              </a:rPr>
              <a:t> = </a:t>
            </a:r>
            <a:r>
              <a:rPr lang="en-US" sz="1600" dirty="0" err="1">
                <a:highlight>
                  <a:srgbClr val="FFFF00"/>
                </a:highlight>
                <a:latin typeface="Times New Roman" pitchFamily="18" charset="0"/>
                <a:cs typeface="Times New Roman" pitchFamily="18" charset="0"/>
              </a:rPr>
              <a:t>timedelta</a:t>
            </a:r>
            <a:r>
              <a:rPr lang="en-US" sz="1600" dirty="0">
                <a:highlight>
                  <a:srgbClr val="FFFF00"/>
                </a:highlight>
                <a:latin typeface="Times New Roman" pitchFamily="18" charset="0"/>
                <a:cs typeface="Times New Roman" pitchFamily="18" charset="0"/>
              </a:rPr>
              <a:t>(days=0, seconds=0, microseconds=0, milliseconds=0, minutes=0, hours=0, weeks=0)</a:t>
            </a:r>
          </a:p>
          <a:p>
            <a:pPr marL="0" indent="0">
              <a:buNone/>
            </a:pPr>
            <a:r>
              <a:rPr lang="en-US" sz="1600" dirty="0">
                <a:highlight>
                  <a:srgbClr val="FFFF00"/>
                </a:highlight>
                <a:latin typeface="Times New Roman" pitchFamily="18" charset="0"/>
                <a:cs typeface="Times New Roman" pitchFamily="18" charset="0"/>
              </a:rPr>
              <a:t>All arguments are optional and default to 0. Arguments may be integers or floats, and may be positive or negative.</a:t>
            </a:r>
          </a:p>
          <a:p>
            <a:pPr marL="0" indent="0">
              <a:buNone/>
            </a:pPr>
            <a:r>
              <a:rPr lang="en-US" sz="1600" dirty="0">
                <a:highlight>
                  <a:srgbClr val="FFFF00"/>
                </a:highlight>
                <a:latin typeface="Times New Roman" pitchFamily="18" charset="0"/>
                <a:cs typeface="Times New Roman" pitchFamily="18" charset="0"/>
              </a:rPr>
              <a:t>Only days, seconds and microseconds are stored internally. Arguments are converted to those units:</a:t>
            </a:r>
          </a:p>
          <a:p>
            <a:pPr marL="0" indent="0">
              <a:buNone/>
            </a:pPr>
            <a:r>
              <a:rPr lang="en-US" sz="1600" dirty="0">
                <a:highlight>
                  <a:srgbClr val="FFFF00"/>
                </a:highlight>
                <a:latin typeface="Times New Roman" pitchFamily="18" charset="0"/>
                <a:cs typeface="Times New Roman" pitchFamily="18" charset="0"/>
              </a:rPr>
              <a:t>A millisecond is converted to 1000 microseconds.</a:t>
            </a:r>
          </a:p>
          <a:p>
            <a:pPr marL="0" indent="0">
              <a:buNone/>
            </a:pPr>
            <a:r>
              <a:rPr lang="en-US" sz="1600" dirty="0">
                <a:highlight>
                  <a:srgbClr val="FFFF00"/>
                </a:highlight>
                <a:latin typeface="Times New Roman" pitchFamily="18" charset="0"/>
                <a:cs typeface="Times New Roman" pitchFamily="18" charset="0"/>
              </a:rPr>
              <a:t>A minute is converted to 60 seconds.</a:t>
            </a:r>
          </a:p>
          <a:p>
            <a:pPr marL="0" indent="0">
              <a:buNone/>
            </a:pPr>
            <a:r>
              <a:rPr lang="en-US" sz="1600" dirty="0">
                <a:highlight>
                  <a:srgbClr val="FFFF00"/>
                </a:highlight>
                <a:latin typeface="Times New Roman" pitchFamily="18" charset="0"/>
                <a:cs typeface="Times New Roman" pitchFamily="18" charset="0"/>
              </a:rPr>
              <a:t>An hour is converted to 3600 seconds.</a:t>
            </a:r>
          </a:p>
          <a:p>
            <a:pPr marL="0" indent="0">
              <a:buNone/>
            </a:pPr>
            <a:r>
              <a:rPr lang="en-US" sz="1600" dirty="0">
                <a:highlight>
                  <a:srgbClr val="FFFF00"/>
                </a:highlight>
                <a:latin typeface="Times New Roman" pitchFamily="18" charset="0"/>
                <a:cs typeface="Times New Roman" pitchFamily="18" charset="0"/>
              </a:rPr>
              <a:t>A week is converted to 7 days.</a:t>
            </a:r>
          </a:p>
          <a:p>
            <a:pPr marL="0" indent="0">
              <a:buNone/>
            </a:pPr>
            <a:r>
              <a:rPr lang="en-US" sz="1600" dirty="0">
                <a:latin typeface="Times New Roman" pitchFamily="18" charset="0"/>
                <a:cs typeface="Times New Roman" pitchFamily="18" charset="0"/>
              </a:rPr>
              <a:t>Ex:- </a:t>
            </a:r>
          </a:p>
          <a:p>
            <a:pPr marL="0" indent="0">
              <a:buNone/>
            </a:pPr>
            <a:r>
              <a:rPr lang="en-US" sz="1600" dirty="0">
                <a:latin typeface="Times New Roman" pitchFamily="18" charset="0"/>
                <a:cs typeface="Times New Roman" pitchFamily="18" charset="0"/>
              </a:rPr>
              <a:t>td = </a:t>
            </a:r>
            <a:r>
              <a:rPr lang="en-US" sz="1600" dirty="0" err="1">
                <a:latin typeface="Times New Roman" pitchFamily="18" charset="0"/>
                <a:cs typeface="Times New Roman" pitchFamily="18" charset="0"/>
              </a:rPr>
              <a:t>timedelta</a:t>
            </a:r>
            <a:r>
              <a:rPr lang="en-US" sz="1600" dirty="0">
                <a:latin typeface="Times New Roman" pitchFamily="18" charset="0"/>
                <a:cs typeface="Times New Roman" pitchFamily="18" charset="0"/>
              </a:rPr>
              <a:t>(days=10)</a:t>
            </a:r>
          </a:p>
        </p:txBody>
      </p:sp>
    </p:spTree>
    <p:extLst>
      <p:ext uri="{BB962C8B-B14F-4D97-AF65-F5344CB8AC3E}">
        <p14:creationId xmlns:p14="http://schemas.microsoft.com/office/powerpoint/2010/main" val="43919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Comparing Two Dates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We can compare date class and </a:t>
            </a:r>
            <a:r>
              <a:rPr lang="en-US" sz="2000" dirty="0" err="1">
                <a:highlight>
                  <a:srgbClr val="FFFF00"/>
                </a:highlight>
                <a:latin typeface="Times New Roman" pitchFamily="18" charset="0"/>
                <a:cs typeface="Times New Roman" pitchFamily="18" charset="0"/>
              </a:rPr>
              <a:t>datetime</a:t>
            </a:r>
            <a:r>
              <a:rPr lang="en-US" sz="2000" dirty="0">
                <a:highlight>
                  <a:srgbClr val="FFFF00"/>
                </a:highlight>
                <a:latin typeface="Times New Roman" pitchFamily="18" charset="0"/>
                <a:cs typeface="Times New Roman" pitchFamily="18" charset="0"/>
              </a:rPr>
              <a:t> class objects using </a:t>
            </a:r>
            <a:r>
              <a:rPr lang="en-US" sz="2000" dirty="0">
                <a:highlight>
                  <a:srgbClr val="FFFF00"/>
                </a:highlight>
                <a:cs typeface="Times New Roman" pitchFamily="18" charset="0"/>
              </a:rPr>
              <a:t>==, &lt;,  &gt;. </a:t>
            </a:r>
          </a:p>
          <a:p>
            <a:pPr marL="0" indent="0">
              <a:buNone/>
            </a:pPr>
            <a:r>
              <a:rPr lang="en-US" sz="2000" dirty="0">
                <a:highlight>
                  <a:srgbClr val="FFFF00"/>
                </a:highlight>
                <a:latin typeface="Times New Roman" pitchFamily="18" charset="0"/>
                <a:cs typeface="Times New Roman" pitchFamily="18" charset="0"/>
              </a:rPr>
              <a:t>The comparison will return either True or False.</a:t>
            </a:r>
          </a:p>
          <a:p>
            <a:pPr marL="0" indent="0">
              <a:buNone/>
            </a:pPr>
            <a:r>
              <a:rPr lang="en-US" sz="2000" dirty="0">
                <a:highlight>
                  <a:srgbClr val="FFFF00"/>
                </a:highlight>
                <a:latin typeface="Times New Roman" pitchFamily="18" charset="0"/>
                <a:cs typeface="Times New Roman" pitchFamily="18" charset="0"/>
              </a:rPr>
              <a:t>d1 = date(year=2019, month=6, day=30)</a:t>
            </a:r>
          </a:p>
          <a:p>
            <a:pPr marL="0" indent="0">
              <a:buNone/>
            </a:pPr>
            <a:r>
              <a:rPr lang="en-US" sz="2000" dirty="0">
                <a:highlight>
                  <a:srgbClr val="FFFF00"/>
                </a:highlight>
                <a:latin typeface="Times New Roman" pitchFamily="18" charset="0"/>
                <a:cs typeface="Times New Roman" pitchFamily="18" charset="0"/>
              </a:rPr>
              <a:t>d2 = date(year=2016, month=6, day=30)</a:t>
            </a:r>
          </a:p>
          <a:p>
            <a:pPr marL="0" indent="0">
              <a:buNone/>
            </a:pPr>
            <a:r>
              <a:rPr lang="en-US" sz="2000" dirty="0">
                <a:highlight>
                  <a:srgbClr val="FFFF00"/>
                </a:highlight>
                <a:latin typeface="Times New Roman" pitchFamily="18" charset="0"/>
                <a:cs typeface="Times New Roman" pitchFamily="18" charset="0"/>
              </a:rPr>
              <a:t>d1 == d2</a:t>
            </a:r>
          </a:p>
          <a:p>
            <a:pPr marL="0" indent="0">
              <a:buNone/>
            </a:pPr>
            <a:r>
              <a:rPr lang="en-US" sz="2000" dirty="0">
                <a:highlight>
                  <a:srgbClr val="FFFF00"/>
                </a:highlight>
                <a:latin typeface="Times New Roman" pitchFamily="18" charset="0"/>
                <a:cs typeface="Times New Roman" pitchFamily="18" charset="0"/>
              </a:rPr>
              <a:t>d1 &lt; d2</a:t>
            </a:r>
          </a:p>
          <a:p>
            <a:pPr marL="0" indent="0">
              <a:buNone/>
            </a:pPr>
            <a:r>
              <a:rPr lang="en-US" sz="2000" dirty="0">
                <a:highlight>
                  <a:srgbClr val="FFFF00"/>
                </a:highlight>
                <a:latin typeface="Times New Roman" pitchFamily="18" charset="0"/>
                <a:cs typeface="Times New Roman" pitchFamily="18" charset="0"/>
              </a:rPr>
              <a:t>d1 &gt; d2</a:t>
            </a:r>
            <a:endParaRPr lang="en-IN" sz="2000" dirty="0">
              <a:highlight>
                <a:srgbClr val="FFFF00"/>
              </a:highlight>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577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Formatting Date and Time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err="1">
                <a:highlight>
                  <a:srgbClr val="00FF00"/>
                </a:highlight>
                <a:latin typeface="Times New Roman" pitchFamily="18" charset="0"/>
                <a:cs typeface="Times New Roman" pitchFamily="18" charset="0"/>
              </a:rPr>
              <a:t>strftime</a:t>
            </a:r>
            <a:r>
              <a:rPr lang="en-US" sz="2000" dirty="0">
                <a:highlight>
                  <a:srgbClr val="00FF00"/>
                </a:highlight>
                <a:latin typeface="Times New Roman" pitchFamily="18" charset="0"/>
                <a:cs typeface="Times New Roman" pitchFamily="18" charset="0"/>
              </a:rPr>
              <a:t>() Method </a:t>
            </a:r>
            <a:r>
              <a:rPr lang="en-US" sz="2000" dirty="0">
                <a:latin typeface="Times New Roman" pitchFamily="18" charset="0"/>
                <a:cs typeface="Times New Roman" pitchFamily="18" charset="0"/>
              </a:rPr>
              <a:t>– </a:t>
            </a:r>
            <a:r>
              <a:rPr lang="en-US" sz="2000" dirty="0">
                <a:highlight>
                  <a:srgbClr val="FFFF00"/>
                </a:highlight>
                <a:latin typeface="Times New Roman" pitchFamily="18" charset="0"/>
                <a:cs typeface="Times New Roman" pitchFamily="18" charset="0"/>
              </a:rPr>
              <a:t>This method is used to format the content of </a:t>
            </a:r>
            <a:r>
              <a:rPr lang="en-US" sz="2000" dirty="0" err="1">
                <a:highlight>
                  <a:srgbClr val="FFFF00"/>
                </a:highlight>
                <a:latin typeface="Times New Roman" pitchFamily="18" charset="0"/>
                <a:cs typeface="Times New Roman" pitchFamily="18" charset="0"/>
              </a:rPr>
              <a:t>datetime</a:t>
            </a:r>
            <a:r>
              <a:rPr lang="en-US" sz="2000" dirty="0">
                <a:highlight>
                  <a:srgbClr val="FFFF00"/>
                </a:highlight>
                <a:latin typeface="Times New Roman" pitchFamily="18" charset="0"/>
                <a:cs typeface="Times New Roman" pitchFamily="18" charset="0"/>
              </a:rPr>
              <a:t>, date and time class object. </a:t>
            </a:r>
            <a:r>
              <a:rPr lang="en-US" sz="2000" dirty="0" err="1">
                <a:highlight>
                  <a:srgbClr val="FFFF00"/>
                </a:highlight>
                <a:latin typeface="Times New Roman" pitchFamily="18" charset="0"/>
                <a:cs typeface="Times New Roman" pitchFamily="18" charset="0"/>
              </a:rPr>
              <a:t>strftime</a:t>
            </a:r>
            <a:r>
              <a:rPr lang="en-US" sz="2000" dirty="0">
                <a:highlight>
                  <a:srgbClr val="FFFF00"/>
                </a:highlight>
                <a:latin typeface="Times New Roman" pitchFamily="18" charset="0"/>
                <a:cs typeface="Times New Roman" pitchFamily="18" charset="0"/>
              </a:rPr>
              <a:t> represents string format to time. This method convert the object into a specified format and returns the formatted string. </a:t>
            </a:r>
          </a:p>
          <a:p>
            <a:pPr marL="0" indent="0">
              <a:buNone/>
            </a:pPr>
            <a:r>
              <a:rPr lang="en-US" sz="2000" dirty="0">
                <a:latin typeface="Times New Roman" pitchFamily="18" charset="0"/>
                <a:cs typeface="Times New Roman" pitchFamily="18" charset="0"/>
              </a:rPr>
              <a:t>Ex:- </a:t>
            </a:r>
          </a:p>
          <a:p>
            <a:pPr marL="0" indent="0">
              <a:buNone/>
            </a:pPr>
            <a:r>
              <a:rPr lang="en-US" sz="2000" dirty="0" err="1">
                <a:latin typeface="Times New Roman" pitchFamily="18" charset="0"/>
                <a:cs typeface="Times New Roman" pitchFamily="18" charset="0"/>
              </a:rPr>
              <a:t>dt</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datetime.today</a:t>
            </a:r>
            <a:r>
              <a:rPr lang="en-US" sz="2000" dirty="0">
                <a:latin typeface="Times New Roman" pitchFamily="18" charset="0"/>
                <a:cs typeface="Times New Roman" pitchFamily="18" charset="0"/>
              </a:rPr>
              <a:t>()</a:t>
            </a:r>
          </a:p>
          <a:p>
            <a:pPr marL="0" indent="0">
              <a:buNone/>
            </a:pPr>
            <a:r>
              <a:rPr lang="en-US" sz="2000" dirty="0" err="1">
                <a:latin typeface="Times New Roman" pitchFamily="18" charset="0"/>
                <a:cs typeface="Times New Roman" pitchFamily="18" charset="0"/>
              </a:rPr>
              <a:t>newdt</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dt.strftime</a:t>
            </a:r>
            <a:r>
              <a:rPr lang="en-US" sz="2000" dirty="0">
                <a:latin typeface="Times New Roman" pitchFamily="18" charset="0"/>
                <a:cs typeface="Times New Roman" pitchFamily="18" charset="0"/>
              </a:rPr>
              <a:t>(“%B, %d, %Y”) </a:t>
            </a:r>
            <a:endParaRPr lang="en-IN" sz="2000" dirty="0">
              <a:latin typeface="Times New Roman" pitchFamily="18" charset="0"/>
              <a:cs typeface="Times New Roman" pitchFamily="18" charset="0"/>
            </a:endParaRPr>
          </a:p>
        </p:txBody>
      </p:sp>
      <p:sp>
        <p:nvSpPr>
          <p:cNvPr id="4" name="TextBox 3"/>
          <p:cNvSpPr txBox="1"/>
          <p:nvPr/>
        </p:nvSpPr>
        <p:spPr>
          <a:xfrm>
            <a:off x="3581400" y="3638550"/>
            <a:ext cx="139448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Format Code</a:t>
            </a:r>
            <a:endParaRPr lang="en-IN" dirty="0"/>
          </a:p>
        </p:txBody>
      </p:sp>
      <p:cxnSp>
        <p:nvCxnSpPr>
          <p:cNvPr id="6" name="Straight Arrow Connector 5"/>
          <p:cNvCxnSpPr>
            <a:stCxn id="4" idx="1"/>
          </p:cNvCxnSpPr>
          <p:nvPr/>
        </p:nvCxnSpPr>
        <p:spPr>
          <a:xfrm flipH="1" flipV="1">
            <a:off x="2895600" y="3028950"/>
            <a:ext cx="685800" cy="794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79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Format Code</a:t>
            </a:r>
            <a:endParaRPr lang="en-IN" sz="4000" b="1" u="sng" dirty="0">
              <a:highlight>
                <a:srgbClr val="00FF00"/>
              </a:highlight>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13687688"/>
              </p:ext>
            </p:extLst>
          </p:nvPr>
        </p:nvGraphicFramePr>
        <p:xfrm>
          <a:off x="457200" y="1002030"/>
          <a:ext cx="8229600" cy="301752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28600">
                <a:tc>
                  <a:txBody>
                    <a:bodyPr/>
                    <a:lstStyle/>
                    <a:p>
                      <a:pPr algn="ctr"/>
                      <a:r>
                        <a:rPr lang="en-US" sz="1600" b="1" dirty="0">
                          <a:latin typeface="Times New Roman" pitchFamily="18" charset="0"/>
                          <a:cs typeface="Times New Roman" pitchFamily="18" charset="0"/>
                        </a:rPr>
                        <a:t>Format Code</a:t>
                      </a:r>
                      <a:endParaRPr lang="en-IN" sz="16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600" b="1" dirty="0">
                          <a:latin typeface="Times New Roman" pitchFamily="18" charset="0"/>
                          <a:cs typeface="Times New Roman" pitchFamily="18" charset="0"/>
                        </a:rPr>
                        <a:t>Meaning</a:t>
                      </a:r>
                      <a:endParaRPr lang="en-IN" sz="16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600" b="1" dirty="0">
                          <a:latin typeface="Times New Roman" pitchFamily="18" charset="0"/>
                          <a:cs typeface="Times New Roman" pitchFamily="18" charset="0"/>
                        </a:rPr>
                        <a:t>Example</a:t>
                      </a:r>
                      <a:endParaRPr lang="en-IN" sz="1600" b="1" dirty="0">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r h="228600">
                <a:tc>
                  <a:txBody>
                    <a:bodyPr/>
                    <a:lstStyle/>
                    <a:p>
                      <a:pPr algn="ctr"/>
                      <a:r>
                        <a:rPr lang="en-US" sz="1600" dirty="0">
                          <a:highlight>
                            <a:srgbClr val="FFFF00"/>
                          </a:highlight>
                          <a:latin typeface="+mn-lt"/>
                          <a:cs typeface="Times New Roman" pitchFamily="18" charset="0"/>
                        </a:rPr>
                        <a:t>%a</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Weekday in</a:t>
                      </a:r>
                      <a:r>
                        <a:rPr lang="en-US" sz="1600" baseline="0" dirty="0">
                          <a:highlight>
                            <a:srgbClr val="FFFF00"/>
                          </a:highlight>
                          <a:latin typeface="Times New Roman" pitchFamily="18" charset="0"/>
                          <a:cs typeface="Times New Roman" pitchFamily="18" charset="0"/>
                        </a:rPr>
                        <a:t> short name</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Sun, Mon,…., Sat</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28600">
                <a:tc>
                  <a:txBody>
                    <a:bodyPr/>
                    <a:lstStyle/>
                    <a:p>
                      <a:pPr algn="ctr"/>
                      <a:r>
                        <a:rPr lang="en-US" sz="1600" dirty="0">
                          <a:highlight>
                            <a:srgbClr val="FFFF00"/>
                          </a:highlight>
                          <a:latin typeface="+mn-lt"/>
                          <a:cs typeface="Times New Roman" pitchFamily="18" charset="0"/>
                        </a:rPr>
                        <a:t>%A</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Weekday in full name</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Sunday, Monday,…, Saturday</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228600">
                <a:tc>
                  <a:txBody>
                    <a:bodyPr/>
                    <a:lstStyle/>
                    <a:p>
                      <a:pPr algn="ctr"/>
                      <a:r>
                        <a:rPr lang="en-US" sz="1600" dirty="0">
                          <a:highlight>
                            <a:srgbClr val="FFFF00"/>
                          </a:highlight>
                          <a:latin typeface="+mn-lt"/>
                          <a:cs typeface="Times New Roman" pitchFamily="18" charset="0"/>
                        </a:rPr>
                        <a:t>%d</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Day of month with 0 padded</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01, 02,….,30, 31</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228600">
                <a:tc>
                  <a:txBody>
                    <a:bodyPr/>
                    <a:lstStyle/>
                    <a:p>
                      <a:pPr algn="ctr"/>
                      <a:r>
                        <a:rPr lang="en-US" sz="1600" dirty="0">
                          <a:highlight>
                            <a:srgbClr val="FFFF00"/>
                          </a:highlight>
                          <a:latin typeface="+mn-lt"/>
                          <a:cs typeface="Times New Roman" pitchFamily="18" charset="0"/>
                        </a:rPr>
                        <a:t>%b</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Month in short Name</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Jan, Feb, ……, Dec</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228600">
                <a:tc>
                  <a:txBody>
                    <a:bodyPr/>
                    <a:lstStyle/>
                    <a:p>
                      <a:pPr algn="ctr"/>
                      <a:r>
                        <a:rPr lang="en-US" sz="1600" dirty="0">
                          <a:highlight>
                            <a:srgbClr val="FFFF00"/>
                          </a:highlight>
                          <a:latin typeface="+mn-lt"/>
                          <a:cs typeface="Times New Roman" pitchFamily="18" charset="0"/>
                        </a:rPr>
                        <a:t>%B</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Month in full Name</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January,</a:t>
                      </a:r>
                      <a:r>
                        <a:rPr lang="en-US" sz="1600" baseline="0" dirty="0">
                          <a:latin typeface="Times New Roman" pitchFamily="18" charset="0"/>
                          <a:cs typeface="Times New Roman" pitchFamily="18" charset="0"/>
                        </a:rPr>
                        <a:t>….., December</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228600">
                <a:tc>
                  <a:txBody>
                    <a:bodyPr/>
                    <a:lstStyle/>
                    <a:p>
                      <a:pPr algn="ctr"/>
                      <a:r>
                        <a:rPr lang="en-US" sz="1600" dirty="0">
                          <a:highlight>
                            <a:srgbClr val="FFFF00"/>
                          </a:highlight>
                          <a:latin typeface="+mn-lt"/>
                          <a:cs typeface="Times New Roman" pitchFamily="18" charset="0"/>
                        </a:rPr>
                        <a:t>%m</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Month in number with 0 padded</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01, 02, ….,</a:t>
                      </a:r>
                      <a:r>
                        <a:rPr lang="en-US" sz="1600" baseline="0" dirty="0">
                          <a:latin typeface="Times New Roman" pitchFamily="18" charset="0"/>
                          <a:cs typeface="Times New Roman" pitchFamily="18" charset="0"/>
                        </a:rPr>
                        <a:t> 12</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228600">
                <a:tc>
                  <a:txBody>
                    <a:bodyPr/>
                    <a:lstStyle/>
                    <a:p>
                      <a:pPr algn="ctr"/>
                      <a:r>
                        <a:rPr lang="en-US" sz="1600" dirty="0">
                          <a:highlight>
                            <a:srgbClr val="FFFF00"/>
                          </a:highlight>
                          <a:latin typeface="+mn-lt"/>
                          <a:cs typeface="Times New Roman" pitchFamily="18" charset="0"/>
                        </a:rPr>
                        <a:t>%y</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Year in short with 0 padded,</a:t>
                      </a:r>
                      <a:r>
                        <a:rPr lang="en-US" sz="1600" baseline="0" dirty="0">
                          <a:highlight>
                            <a:srgbClr val="FFFF00"/>
                          </a:highlight>
                          <a:latin typeface="Times New Roman" pitchFamily="18" charset="0"/>
                          <a:cs typeface="Times New Roman" pitchFamily="18" charset="0"/>
                        </a:rPr>
                        <a:t> without century</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00, 01, 02,…., 99</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228600">
                <a:tc>
                  <a:txBody>
                    <a:bodyPr/>
                    <a:lstStyle/>
                    <a:p>
                      <a:pPr algn="ctr"/>
                      <a:r>
                        <a:rPr lang="en-US" sz="1600" dirty="0">
                          <a:highlight>
                            <a:srgbClr val="FFFF00"/>
                          </a:highlight>
                          <a:latin typeface="+mn-lt"/>
                          <a:cs typeface="Times New Roman" pitchFamily="18" charset="0"/>
                        </a:rPr>
                        <a:t>%Y</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Year in Full with century</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0001, 0002, </a:t>
                      </a:r>
                      <a:r>
                        <a:rPr lang="en-US" sz="1600" baseline="0" dirty="0">
                          <a:latin typeface="Times New Roman" pitchFamily="18" charset="0"/>
                          <a:cs typeface="Times New Roman" pitchFamily="18" charset="0"/>
                        </a:rPr>
                        <a:t>….., 9999</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0315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Format Code</a:t>
            </a:r>
            <a:endParaRPr lang="en-IN" sz="4000" b="1" u="sng" dirty="0">
              <a:highlight>
                <a:srgbClr val="00FF00"/>
              </a:highlight>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5624354"/>
              </p:ext>
            </p:extLst>
          </p:nvPr>
        </p:nvGraphicFramePr>
        <p:xfrm>
          <a:off x="457200" y="1002030"/>
          <a:ext cx="8229600" cy="359664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28600">
                <a:tc>
                  <a:txBody>
                    <a:bodyPr/>
                    <a:lstStyle/>
                    <a:p>
                      <a:pPr algn="ctr"/>
                      <a:r>
                        <a:rPr lang="en-US" sz="1600" b="1" dirty="0">
                          <a:latin typeface="Times New Roman" pitchFamily="18" charset="0"/>
                          <a:cs typeface="Times New Roman" pitchFamily="18" charset="0"/>
                        </a:rPr>
                        <a:t>Format Code</a:t>
                      </a:r>
                      <a:endParaRPr lang="en-IN" sz="16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600" b="1" dirty="0">
                          <a:latin typeface="Times New Roman" pitchFamily="18" charset="0"/>
                          <a:cs typeface="Times New Roman" pitchFamily="18" charset="0"/>
                        </a:rPr>
                        <a:t>Meaning</a:t>
                      </a:r>
                      <a:endParaRPr lang="en-IN" sz="16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600" b="1" dirty="0">
                          <a:latin typeface="Times New Roman" pitchFamily="18" charset="0"/>
                          <a:cs typeface="Times New Roman" pitchFamily="18" charset="0"/>
                        </a:rPr>
                        <a:t>Example</a:t>
                      </a:r>
                      <a:endParaRPr lang="en-IN" sz="1600" b="1" dirty="0">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r h="228600">
                <a:tc>
                  <a:txBody>
                    <a:bodyPr/>
                    <a:lstStyle/>
                    <a:p>
                      <a:pPr algn="ctr"/>
                      <a:r>
                        <a:rPr lang="en-US" sz="1600" dirty="0">
                          <a:highlight>
                            <a:srgbClr val="FFFF00"/>
                          </a:highlight>
                          <a:latin typeface="+mn-lt"/>
                          <a:cs typeface="Times New Roman" pitchFamily="18" charset="0"/>
                        </a:rPr>
                        <a:t>%H</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Hours with 0 padded (24 hours clock)</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00, 01, 02,……, 23</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28600">
                <a:tc>
                  <a:txBody>
                    <a:bodyPr/>
                    <a:lstStyle/>
                    <a:p>
                      <a:pPr algn="ctr"/>
                      <a:r>
                        <a:rPr lang="en-US" sz="1600" dirty="0">
                          <a:highlight>
                            <a:srgbClr val="FFFF00"/>
                          </a:highlight>
                          <a:latin typeface="+mn-lt"/>
                          <a:cs typeface="Times New Roman" pitchFamily="18" charset="0"/>
                        </a:rPr>
                        <a:t>%I</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Hours with 0 padded (12 hours clock)</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01,</a:t>
                      </a:r>
                      <a:r>
                        <a:rPr lang="en-US" sz="1600" baseline="0" dirty="0">
                          <a:latin typeface="Times New Roman" pitchFamily="18" charset="0"/>
                          <a:cs typeface="Times New Roman" pitchFamily="18" charset="0"/>
                        </a:rPr>
                        <a:t> 02,…., 12</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228600">
                <a:tc>
                  <a:txBody>
                    <a:bodyPr/>
                    <a:lstStyle/>
                    <a:p>
                      <a:pPr algn="ctr"/>
                      <a:r>
                        <a:rPr lang="en-US" sz="1600" dirty="0">
                          <a:highlight>
                            <a:srgbClr val="FFFF00"/>
                          </a:highlight>
                          <a:latin typeface="+mn-lt"/>
                          <a:cs typeface="Times New Roman" pitchFamily="18" charset="0"/>
                        </a:rPr>
                        <a:t>%p</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AM/PM</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AM, PM</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228600">
                <a:tc>
                  <a:txBody>
                    <a:bodyPr/>
                    <a:lstStyle/>
                    <a:p>
                      <a:pPr algn="ctr"/>
                      <a:r>
                        <a:rPr lang="en-US" sz="1600" dirty="0">
                          <a:highlight>
                            <a:srgbClr val="FFFF00"/>
                          </a:highlight>
                          <a:latin typeface="+mn-lt"/>
                          <a:cs typeface="Times New Roman" pitchFamily="18" charset="0"/>
                        </a:rPr>
                        <a:t>%M</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Minute with 0 padded</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00, 01,</a:t>
                      </a:r>
                      <a:r>
                        <a:rPr lang="en-US" sz="1600" baseline="0" dirty="0">
                          <a:latin typeface="Times New Roman" pitchFamily="18" charset="0"/>
                          <a:cs typeface="Times New Roman" pitchFamily="18" charset="0"/>
                        </a:rPr>
                        <a:t> ….., 59</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228600">
                <a:tc>
                  <a:txBody>
                    <a:bodyPr/>
                    <a:lstStyle/>
                    <a:p>
                      <a:pPr algn="ctr"/>
                      <a:r>
                        <a:rPr lang="en-US" sz="1600" dirty="0">
                          <a:highlight>
                            <a:srgbClr val="FFFF00"/>
                          </a:highlight>
                          <a:latin typeface="+mn-lt"/>
                          <a:cs typeface="Times New Roman" pitchFamily="18" charset="0"/>
                        </a:rPr>
                        <a:t>%S</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Second with 0 padded</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00, 01,</a:t>
                      </a:r>
                      <a:r>
                        <a:rPr lang="en-US" sz="1600" baseline="0" dirty="0">
                          <a:latin typeface="Times New Roman" pitchFamily="18" charset="0"/>
                          <a:cs typeface="Times New Roman" pitchFamily="18" charset="0"/>
                        </a:rPr>
                        <a:t> ….., 59</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228600">
                <a:tc>
                  <a:txBody>
                    <a:bodyPr/>
                    <a:lstStyle/>
                    <a:p>
                      <a:pPr algn="ctr"/>
                      <a:r>
                        <a:rPr lang="en-US" sz="1600" dirty="0">
                          <a:highlight>
                            <a:srgbClr val="FFFF00"/>
                          </a:highlight>
                          <a:latin typeface="+mn-lt"/>
                          <a:cs typeface="Times New Roman" pitchFamily="18" charset="0"/>
                        </a:rPr>
                        <a:t>%f</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Microsecond with 0 padded</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000000,……, 999999</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228600">
                <a:tc>
                  <a:txBody>
                    <a:bodyPr/>
                    <a:lstStyle/>
                    <a:p>
                      <a:pPr algn="ctr"/>
                      <a:r>
                        <a:rPr lang="en-US" sz="1600" dirty="0">
                          <a:highlight>
                            <a:srgbClr val="FFFF00"/>
                          </a:highlight>
                          <a:latin typeface="+mn-lt"/>
                          <a:cs typeface="Times New Roman" pitchFamily="18" charset="0"/>
                        </a:rPr>
                        <a:t>%Z</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Time zone name</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(empty), UTC, CST, EST</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228600">
                <a:tc>
                  <a:txBody>
                    <a:bodyPr/>
                    <a:lstStyle/>
                    <a:p>
                      <a:pPr algn="ctr"/>
                      <a:r>
                        <a:rPr lang="en-US" sz="1600" dirty="0">
                          <a:highlight>
                            <a:srgbClr val="FFFF00"/>
                          </a:highlight>
                          <a:latin typeface="+mn-lt"/>
                          <a:cs typeface="Times New Roman" pitchFamily="18" charset="0"/>
                        </a:rPr>
                        <a:t>%j</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Day number of year with 0 padded</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001,</a:t>
                      </a:r>
                      <a:r>
                        <a:rPr lang="en-US" sz="1600" baseline="0" dirty="0">
                          <a:latin typeface="Times New Roman" pitchFamily="18" charset="0"/>
                          <a:cs typeface="Times New Roman" pitchFamily="18" charset="0"/>
                        </a:rPr>
                        <a:t> 002,……, 366</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228600">
                <a:tc>
                  <a:txBody>
                    <a:bodyPr/>
                    <a:lstStyle/>
                    <a:p>
                      <a:pPr algn="ctr"/>
                      <a:r>
                        <a:rPr lang="en-US" sz="1600" dirty="0">
                          <a:highlight>
                            <a:srgbClr val="FFFF00"/>
                          </a:highlight>
                          <a:latin typeface="+mn-lt"/>
                          <a:cs typeface="Times New Roman" pitchFamily="18" charset="0"/>
                        </a:rPr>
                        <a:t>%U</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Week number of the year, Sunday as the first day of week with 0 padded</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00, 01, ……., 53</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4071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Format Code</a:t>
            </a:r>
            <a:endParaRPr lang="en-IN" sz="4000" b="1" u="sng" dirty="0">
              <a:highlight>
                <a:srgbClr val="00FF00"/>
              </a:highlight>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65653336"/>
              </p:ext>
            </p:extLst>
          </p:nvPr>
        </p:nvGraphicFramePr>
        <p:xfrm>
          <a:off x="457200" y="1002030"/>
          <a:ext cx="8229600" cy="265176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28600">
                <a:tc>
                  <a:txBody>
                    <a:bodyPr/>
                    <a:lstStyle/>
                    <a:p>
                      <a:pPr algn="ctr"/>
                      <a:r>
                        <a:rPr lang="en-US" sz="1600" b="1" dirty="0">
                          <a:latin typeface="Times New Roman" pitchFamily="18" charset="0"/>
                          <a:cs typeface="Times New Roman" pitchFamily="18" charset="0"/>
                        </a:rPr>
                        <a:t>Format Code</a:t>
                      </a:r>
                      <a:endParaRPr lang="en-IN" sz="16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600" b="1" dirty="0">
                          <a:latin typeface="Times New Roman" pitchFamily="18" charset="0"/>
                          <a:cs typeface="Times New Roman" pitchFamily="18" charset="0"/>
                        </a:rPr>
                        <a:t>Meaning</a:t>
                      </a:r>
                      <a:endParaRPr lang="en-IN" sz="16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600" b="1" dirty="0">
                          <a:latin typeface="Times New Roman" pitchFamily="18" charset="0"/>
                          <a:cs typeface="Times New Roman" pitchFamily="18" charset="0"/>
                        </a:rPr>
                        <a:t>Example</a:t>
                      </a:r>
                      <a:endParaRPr lang="en-IN" sz="1600" b="1" dirty="0">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r h="228600">
                <a:tc>
                  <a:txBody>
                    <a:bodyPr/>
                    <a:lstStyle/>
                    <a:p>
                      <a:pPr algn="ctr"/>
                      <a:r>
                        <a:rPr lang="en-US" sz="1600" dirty="0">
                          <a:highlight>
                            <a:srgbClr val="FFFF00"/>
                          </a:highlight>
                          <a:latin typeface="+mn-lt"/>
                          <a:cs typeface="Times New Roman" pitchFamily="18" charset="0"/>
                        </a:rPr>
                        <a:t>%c</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Locale’s appropriate date and time representation</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Tue Jan</a:t>
                      </a:r>
                      <a:r>
                        <a:rPr lang="en-US" sz="1600" baseline="0" dirty="0">
                          <a:latin typeface="Times New Roman" pitchFamily="18" charset="0"/>
                          <a:cs typeface="Times New Roman" pitchFamily="18" charset="0"/>
                        </a:rPr>
                        <a:t> 30 21:30:00 2019</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28600">
                <a:tc>
                  <a:txBody>
                    <a:bodyPr/>
                    <a:lstStyle/>
                    <a:p>
                      <a:pPr algn="ctr"/>
                      <a:r>
                        <a:rPr lang="en-US" sz="1600" dirty="0">
                          <a:highlight>
                            <a:srgbClr val="FFFF00"/>
                          </a:highlight>
                          <a:latin typeface="+mn-lt"/>
                          <a:cs typeface="Times New Roman" pitchFamily="18" charset="0"/>
                        </a:rPr>
                        <a:t>%x</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Locale’s appropriate date representation</a:t>
                      </a:r>
                      <a:endParaRPr lang="en-IN" sz="1600" dirty="0">
                        <a:highlight>
                          <a:srgbClr val="FFFF00"/>
                        </a:highlight>
                        <a:latin typeface="Times New Roman" pitchFamily="18" charset="0"/>
                        <a:cs typeface="Times New Roman" pitchFamily="18" charset="0"/>
                      </a:endParaRPr>
                    </a:p>
                  </a:txBody>
                  <a:tcPr/>
                </a:tc>
                <a:tc>
                  <a:txBody>
                    <a:bodyPr/>
                    <a:lstStyle/>
                    <a:p>
                      <a:r>
                        <a:rPr lang="en-IN" sz="1600" dirty="0">
                          <a:latin typeface="Times New Roman" pitchFamily="18" charset="0"/>
                          <a:cs typeface="Times New Roman" pitchFamily="18" charset="0"/>
                        </a:rPr>
                        <a:t>08/16/88 (None);</a:t>
                      </a:r>
                    </a:p>
                    <a:p>
                      <a:r>
                        <a:rPr lang="en-IN" sz="1600" dirty="0">
                          <a:latin typeface="Times New Roman" pitchFamily="18" charset="0"/>
                          <a:cs typeface="Times New Roman" pitchFamily="18" charset="0"/>
                        </a:rPr>
                        <a:t>08/16/1988 (</a:t>
                      </a:r>
                      <a:r>
                        <a:rPr lang="en-IN" sz="1600" dirty="0" err="1">
                          <a:latin typeface="Times New Roman" pitchFamily="18" charset="0"/>
                          <a:cs typeface="Times New Roman" pitchFamily="18" charset="0"/>
                        </a:rPr>
                        <a:t>en_US</a:t>
                      </a:r>
                      <a:r>
                        <a:rPr lang="en-IN" sz="1600" dirty="0">
                          <a:latin typeface="Times New Roman" pitchFamily="18" charset="0"/>
                          <a:cs typeface="Times New Roman" pitchFamily="18" charset="0"/>
                        </a:rPr>
                        <a:t>);</a:t>
                      </a:r>
                    </a:p>
                    <a:p>
                      <a:r>
                        <a:rPr lang="en-IN" sz="1600" dirty="0">
                          <a:latin typeface="Times New Roman" pitchFamily="18" charset="0"/>
                          <a:cs typeface="Times New Roman" pitchFamily="18" charset="0"/>
                        </a:rPr>
                        <a:t>16.08.1988 (</a:t>
                      </a:r>
                      <a:r>
                        <a:rPr lang="en-IN" sz="1600" dirty="0" err="1">
                          <a:latin typeface="Times New Roman" pitchFamily="18" charset="0"/>
                          <a:cs typeface="Times New Roman" pitchFamily="18" charset="0"/>
                        </a:rPr>
                        <a:t>de_DE</a:t>
                      </a:r>
                      <a:r>
                        <a:rPr lang="en-IN" sz="1600" dirty="0">
                          <a:latin typeface="Times New Roman" pitchFamily="18" charset="0"/>
                          <a:cs typeface="Times New Roman" pitchFamily="18" charset="0"/>
                        </a:rPr>
                        <a:t>)</a:t>
                      </a:r>
                    </a:p>
                  </a:txBody>
                  <a:tcPr/>
                </a:tc>
                <a:extLst>
                  <a:ext uri="{0D108BD9-81ED-4DB2-BD59-A6C34878D82A}">
                    <a16:rowId xmlns:a16="http://schemas.microsoft.com/office/drawing/2014/main" val="10002"/>
                  </a:ext>
                </a:extLst>
              </a:tr>
              <a:tr h="228600">
                <a:tc>
                  <a:txBody>
                    <a:bodyPr/>
                    <a:lstStyle/>
                    <a:p>
                      <a:pPr algn="ctr"/>
                      <a:r>
                        <a:rPr lang="en-US" sz="1600" dirty="0">
                          <a:highlight>
                            <a:srgbClr val="FFFF00"/>
                          </a:highlight>
                          <a:latin typeface="+mn-lt"/>
                          <a:cs typeface="Times New Roman" pitchFamily="18" charset="0"/>
                        </a:rPr>
                        <a:t>%X</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Locale’s appropriate time representation</a:t>
                      </a:r>
                      <a:endParaRPr lang="en-IN" sz="1600" dirty="0">
                        <a:highlight>
                          <a:srgbClr val="FFFF00"/>
                        </a:highlight>
                        <a:latin typeface="Times New Roman" pitchFamily="18" charset="0"/>
                        <a:cs typeface="Times New Roman" pitchFamily="18" charset="0"/>
                      </a:endParaRPr>
                    </a:p>
                  </a:txBody>
                  <a:tcPr/>
                </a:tc>
                <a:tc>
                  <a:txBody>
                    <a:bodyPr/>
                    <a:lstStyle/>
                    <a:p>
                      <a:r>
                        <a:rPr lang="en-IN" sz="1600" dirty="0">
                          <a:latin typeface="Times New Roman" pitchFamily="18" charset="0"/>
                          <a:cs typeface="Times New Roman" pitchFamily="18" charset="0"/>
                        </a:rPr>
                        <a:t>21:30:00 (</a:t>
                      </a:r>
                      <a:r>
                        <a:rPr lang="en-IN" sz="1600" dirty="0" err="1">
                          <a:latin typeface="Times New Roman" pitchFamily="18" charset="0"/>
                          <a:cs typeface="Times New Roman" pitchFamily="18" charset="0"/>
                        </a:rPr>
                        <a:t>en_US</a:t>
                      </a:r>
                      <a:r>
                        <a:rPr lang="en-IN" sz="1600" dirty="0">
                          <a:latin typeface="Times New Roman" pitchFamily="18" charset="0"/>
                          <a:cs typeface="Times New Roman" pitchFamily="18" charset="0"/>
                        </a:rPr>
                        <a:t>);</a:t>
                      </a:r>
                    </a:p>
                    <a:p>
                      <a:r>
                        <a:rPr lang="en-IN" sz="1600" dirty="0">
                          <a:latin typeface="Times New Roman" pitchFamily="18" charset="0"/>
                          <a:cs typeface="Times New Roman" pitchFamily="18" charset="0"/>
                        </a:rPr>
                        <a:t>21:30:00 (</a:t>
                      </a:r>
                      <a:r>
                        <a:rPr lang="en-IN" sz="1600" dirty="0" err="1">
                          <a:latin typeface="Times New Roman" pitchFamily="18" charset="0"/>
                          <a:cs typeface="Times New Roman" pitchFamily="18" charset="0"/>
                        </a:rPr>
                        <a:t>de_DE</a:t>
                      </a:r>
                      <a:r>
                        <a:rPr lang="en-IN" sz="1600" dirty="0">
                          <a:latin typeface="Times New Roman" pitchFamily="18" charset="0"/>
                          <a:cs typeface="Times New Roman" pitchFamily="18" charset="0"/>
                        </a:rPr>
                        <a:t>)</a:t>
                      </a:r>
                    </a:p>
                  </a:txBody>
                  <a:tcPr/>
                </a:tc>
                <a:extLst>
                  <a:ext uri="{0D108BD9-81ED-4DB2-BD59-A6C34878D82A}">
                    <a16:rowId xmlns:a16="http://schemas.microsoft.com/office/drawing/2014/main" val="10003"/>
                  </a:ext>
                </a:extLst>
              </a:tr>
              <a:tr h="228600">
                <a:tc>
                  <a:txBody>
                    <a:bodyPr/>
                    <a:lstStyle/>
                    <a:p>
                      <a:pPr algn="ctr"/>
                      <a:r>
                        <a:rPr lang="en-US" sz="1600" dirty="0">
                          <a:highlight>
                            <a:srgbClr val="FFFF00"/>
                          </a:highlight>
                          <a:latin typeface="+mn-lt"/>
                          <a:cs typeface="Times New Roman" pitchFamily="18" charset="0"/>
                        </a:rPr>
                        <a:t>%%</a:t>
                      </a:r>
                      <a:endParaRPr lang="en-IN" sz="1600" dirty="0">
                        <a:highlight>
                          <a:srgbClr val="FFFF00"/>
                        </a:highlight>
                        <a:latin typeface="+mn-lt"/>
                        <a:cs typeface="Times New Roman" pitchFamily="18" charset="0"/>
                      </a:endParaRPr>
                    </a:p>
                  </a:txBody>
                  <a:tcPr/>
                </a:tc>
                <a:tc>
                  <a:txBody>
                    <a:bodyPr/>
                    <a:lstStyle/>
                    <a:p>
                      <a:r>
                        <a:rPr lang="en-US" sz="1600" dirty="0">
                          <a:highlight>
                            <a:srgbClr val="FFFF00"/>
                          </a:highlight>
                          <a:latin typeface="Times New Roman" pitchFamily="18" charset="0"/>
                          <a:cs typeface="Times New Roman" pitchFamily="18" charset="0"/>
                        </a:rPr>
                        <a:t>A literal ‘%’ character</a:t>
                      </a:r>
                      <a:endParaRPr lang="en-IN" sz="1600" dirty="0">
                        <a:highlight>
                          <a:srgbClr val="FFFF00"/>
                        </a:highlight>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
        <p:nvSpPr>
          <p:cNvPr id="3" name="Rectangle 2"/>
          <p:cNvSpPr/>
          <p:nvPr/>
        </p:nvSpPr>
        <p:spPr>
          <a:xfrm>
            <a:off x="381000" y="3714750"/>
            <a:ext cx="8077200" cy="307777"/>
          </a:xfrm>
          <a:prstGeom prst="rect">
            <a:avLst/>
          </a:prstGeom>
        </p:spPr>
        <p:txBody>
          <a:bodyPr wrap="square">
            <a:spAutoFit/>
          </a:bodyPr>
          <a:lstStyle/>
          <a:p>
            <a:r>
              <a:rPr lang="en-IN" sz="1400" dirty="0"/>
              <a:t>https://docs.python.org/3.7/library/datetime.html#strftime-and-strptime-behavior</a:t>
            </a:r>
          </a:p>
        </p:txBody>
      </p:sp>
    </p:spTree>
    <p:extLst>
      <p:ext uri="{BB962C8B-B14F-4D97-AF65-F5344CB8AC3E}">
        <p14:creationId xmlns:p14="http://schemas.microsoft.com/office/powerpoint/2010/main" val="229725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478"/>
            <a:ext cx="8229600" cy="4385072"/>
          </a:xfrm>
        </p:spPr>
        <p:txBody>
          <a:bodyPr>
            <a:normAutofit/>
          </a:bodyPr>
          <a:lstStyle/>
          <a:p>
            <a:r>
              <a:rPr lang="en-US" sz="1800" dirty="0">
                <a:latin typeface="Times New Roman" pitchFamily="18" charset="0"/>
                <a:cs typeface="Times New Roman" pitchFamily="18" charset="0"/>
              </a:rPr>
              <a:t>Epoch - The epoch is the point where the time starts, and is platform dependent. This point is taken as the January 1</a:t>
            </a:r>
            <a:r>
              <a:rPr lang="en-US" sz="1800" baseline="30000" dirty="0">
                <a:latin typeface="Times New Roman" pitchFamily="18" charset="0"/>
                <a:cs typeface="Times New Roman" pitchFamily="18" charset="0"/>
              </a:rPr>
              <a:t>st</a:t>
            </a:r>
            <a:r>
              <a:rPr lang="en-US" sz="1800" dirty="0">
                <a:latin typeface="Times New Roman" pitchFamily="18" charset="0"/>
                <a:cs typeface="Times New Roman" pitchFamily="18" charset="0"/>
              </a:rPr>
              <a:t> of the current year, 00:00:00.  For Unix, the epoch is January 1</a:t>
            </a:r>
            <a:r>
              <a:rPr lang="en-US" sz="1800" baseline="30000" dirty="0">
                <a:latin typeface="Times New Roman" pitchFamily="18" charset="0"/>
                <a:cs typeface="Times New Roman" pitchFamily="18" charset="0"/>
              </a:rPr>
              <a:t>st</a:t>
            </a:r>
            <a:r>
              <a:rPr lang="en-US" sz="1800" dirty="0">
                <a:latin typeface="Times New Roman" pitchFamily="18" charset="0"/>
                <a:cs typeface="Times New Roman" pitchFamily="18" charset="0"/>
              </a:rPr>
              <a:t> 1970, 00:00:00 (UTC)</a:t>
            </a:r>
          </a:p>
          <a:p>
            <a:pPr marL="0"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UTC - UTC is Coordinated Universal Time (formerly known as Greenwich Mean Time, or GMT). The acronym UTC is not a mistake but a compromise between English and French.</a:t>
            </a:r>
          </a:p>
          <a:p>
            <a:pPr marL="0"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DST - DST is Daylight Saving Time, an adjustment of the </a:t>
            </a:r>
            <a:r>
              <a:rPr lang="en-US" sz="1800" dirty="0" err="1">
                <a:latin typeface="Times New Roman" pitchFamily="18" charset="0"/>
                <a:cs typeface="Times New Roman" pitchFamily="18" charset="0"/>
              </a:rPr>
              <a:t>timezone</a:t>
            </a:r>
            <a:r>
              <a:rPr lang="en-US" sz="1800" dirty="0">
                <a:latin typeface="Times New Roman" pitchFamily="18" charset="0"/>
                <a:cs typeface="Times New Roman" pitchFamily="18" charset="0"/>
              </a:rPr>
              <a:t> by (usually) one hour during part of the year. DST rules are magic (determined by local law) and can change from year to year.</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1537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Time Modules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581400"/>
          </a:xfrm>
        </p:spPr>
        <p:txBody>
          <a:bodyPr>
            <a:normAutofit/>
          </a:bodyPr>
          <a:lstStyle/>
          <a:p>
            <a:r>
              <a:rPr lang="en-US" sz="1800" dirty="0">
                <a:highlight>
                  <a:srgbClr val="00FF00"/>
                </a:highlight>
                <a:latin typeface="Times New Roman" pitchFamily="18" charset="0"/>
                <a:cs typeface="Times New Roman" pitchFamily="18" charset="0"/>
              </a:rPr>
              <a:t>time ( ) Function </a:t>
            </a:r>
            <a:r>
              <a:rPr lang="en-US" sz="1800" dirty="0">
                <a:latin typeface="Times New Roman" pitchFamily="18" charset="0"/>
                <a:cs typeface="Times New Roman" pitchFamily="18" charset="0"/>
              </a:rPr>
              <a:t>– </a:t>
            </a:r>
            <a:r>
              <a:rPr lang="en-US" sz="1800" dirty="0">
                <a:highlight>
                  <a:srgbClr val="FFFF00"/>
                </a:highlight>
                <a:latin typeface="Times New Roman" pitchFamily="18" charset="0"/>
                <a:cs typeface="Times New Roman" pitchFamily="18" charset="0"/>
              </a:rPr>
              <a:t>This function return the time in seconds since the epoch as a floating point number. The specific date of the epoch and the handling of leap seconds is platform dependent.</a:t>
            </a:r>
          </a:p>
          <a:p>
            <a:pPr marL="0" indent="0">
              <a:buNone/>
            </a:pPr>
            <a:endParaRPr lang="en-US" sz="1800" dirty="0">
              <a:latin typeface="Times New Roman" pitchFamily="18" charset="0"/>
              <a:cs typeface="Times New Roman" pitchFamily="18" charset="0"/>
            </a:endParaRPr>
          </a:p>
          <a:p>
            <a:r>
              <a:rPr lang="en-US" sz="1800" dirty="0" err="1">
                <a:highlight>
                  <a:srgbClr val="00FF00"/>
                </a:highlight>
                <a:latin typeface="Times New Roman" pitchFamily="18" charset="0"/>
                <a:cs typeface="Times New Roman" pitchFamily="18" charset="0"/>
              </a:rPr>
              <a:t>ctime</a:t>
            </a:r>
            <a:r>
              <a:rPr lang="en-US" sz="1800" dirty="0">
                <a:highlight>
                  <a:srgbClr val="00FF00"/>
                </a:highlight>
                <a:latin typeface="Times New Roman" pitchFamily="18" charset="0"/>
                <a:cs typeface="Times New Roman" pitchFamily="18" charset="0"/>
              </a:rPr>
              <a:t> ( ) Function </a:t>
            </a:r>
            <a:r>
              <a:rPr lang="en-US" sz="1800" dirty="0">
                <a:latin typeface="Times New Roman" pitchFamily="18" charset="0"/>
                <a:cs typeface="Times New Roman" pitchFamily="18" charset="0"/>
              </a:rPr>
              <a:t>– </a:t>
            </a:r>
            <a:r>
              <a:rPr lang="en-US" sz="1800" dirty="0">
                <a:highlight>
                  <a:srgbClr val="FFFF00"/>
                </a:highlight>
                <a:latin typeface="Times New Roman" pitchFamily="18" charset="0"/>
                <a:cs typeface="Times New Roman" pitchFamily="18" charset="0"/>
              </a:rPr>
              <a:t>This function is used to get current date and time. When we pass epoch time in seconds to the function, it returns corresponding date and time in string format. When we do not pass epoch time, it returns current date and time in string format.</a:t>
            </a:r>
            <a:endParaRPr lang="en-IN" sz="18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17671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Time Modules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1219200"/>
          </a:xfrm>
        </p:spPr>
        <p:txBody>
          <a:bodyPr>
            <a:normAutofit/>
          </a:bodyPr>
          <a:lstStyle/>
          <a:p>
            <a:r>
              <a:rPr lang="en-US" sz="1400" dirty="0" err="1">
                <a:highlight>
                  <a:srgbClr val="00FF00"/>
                </a:highlight>
                <a:latin typeface="Times New Roman" pitchFamily="18" charset="0"/>
                <a:cs typeface="Times New Roman" pitchFamily="18" charset="0"/>
              </a:rPr>
              <a:t>localtime</a:t>
            </a:r>
            <a:r>
              <a:rPr lang="en-US" sz="1400" dirty="0">
                <a:highlight>
                  <a:srgbClr val="00FF00"/>
                </a:highlight>
                <a:latin typeface="Times New Roman" pitchFamily="18" charset="0"/>
                <a:cs typeface="Times New Roman" pitchFamily="18" charset="0"/>
              </a:rPr>
              <a:t> ( ) Function </a:t>
            </a:r>
            <a:r>
              <a:rPr lang="en-US" sz="1400" dirty="0">
                <a:latin typeface="Times New Roman" pitchFamily="18" charset="0"/>
                <a:cs typeface="Times New Roman" pitchFamily="18" charset="0"/>
              </a:rPr>
              <a:t>– </a:t>
            </a:r>
            <a:r>
              <a:rPr lang="en-US" sz="1400" dirty="0">
                <a:highlight>
                  <a:srgbClr val="FFFF00"/>
                </a:highlight>
                <a:latin typeface="Times New Roman" pitchFamily="18" charset="0"/>
                <a:cs typeface="Times New Roman" pitchFamily="18" charset="0"/>
              </a:rPr>
              <a:t>This function is used to convert seconds into date and time. It returns an object </a:t>
            </a:r>
            <a:r>
              <a:rPr lang="en-US" sz="1400" i="1" dirty="0" err="1">
                <a:highlight>
                  <a:srgbClr val="FFFF00"/>
                </a:highlight>
                <a:latin typeface="Times New Roman" pitchFamily="18" charset="0"/>
                <a:cs typeface="Times New Roman" pitchFamily="18" charset="0"/>
              </a:rPr>
              <a:t>struct_time</a:t>
            </a:r>
            <a:r>
              <a:rPr lang="en-US" sz="1400" dirty="0">
                <a:highlight>
                  <a:srgbClr val="FFFF00"/>
                </a:highlight>
                <a:latin typeface="Times New Roman" pitchFamily="18" charset="0"/>
                <a:cs typeface="Times New Roman" pitchFamily="18" charset="0"/>
              </a:rPr>
              <a:t> which can be used to access the attributes either using an index or using a name.</a:t>
            </a:r>
          </a:p>
        </p:txBody>
      </p:sp>
      <p:graphicFrame>
        <p:nvGraphicFramePr>
          <p:cNvPr id="4" name="Table 3"/>
          <p:cNvGraphicFramePr>
            <a:graphicFrameLocks noGrp="1"/>
          </p:cNvGraphicFramePr>
          <p:nvPr>
            <p:extLst>
              <p:ext uri="{D42A27DB-BD31-4B8C-83A1-F6EECF244321}">
                <p14:modId xmlns:p14="http://schemas.microsoft.com/office/powerpoint/2010/main" val="564864891"/>
              </p:ext>
            </p:extLst>
          </p:nvPr>
        </p:nvGraphicFramePr>
        <p:xfrm>
          <a:off x="1143000" y="1352550"/>
          <a:ext cx="7086600" cy="365760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5181600">
                  <a:extLst>
                    <a:ext uri="{9D8B030D-6E8A-4147-A177-3AD203B41FA5}">
                      <a16:colId xmlns:a16="http://schemas.microsoft.com/office/drawing/2014/main" val="20002"/>
                    </a:ext>
                  </a:extLst>
                </a:gridCol>
              </a:tblGrid>
              <a:tr h="256309">
                <a:tc>
                  <a:txBody>
                    <a:bodyPr/>
                    <a:lstStyle/>
                    <a:p>
                      <a:pPr algn="ctr"/>
                      <a:r>
                        <a:rPr lang="en-US" sz="1400" b="1" dirty="0">
                          <a:latin typeface="Times New Roman" pitchFamily="18" charset="0"/>
                          <a:cs typeface="Times New Roman" pitchFamily="18" charset="0"/>
                        </a:rPr>
                        <a:t>Index</a:t>
                      </a:r>
                      <a:endParaRPr lang="en-IN" sz="14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400" b="1" dirty="0">
                          <a:latin typeface="Times New Roman" pitchFamily="18" charset="0"/>
                          <a:cs typeface="Times New Roman" pitchFamily="18" charset="0"/>
                        </a:rPr>
                        <a:t>Attribute</a:t>
                      </a:r>
                      <a:endParaRPr lang="en-IN" sz="1400" b="1" dirty="0">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sz="1400" b="1" dirty="0">
                          <a:latin typeface="Times New Roman" pitchFamily="18" charset="0"/>
                          <a:cs typeface="Times New Roman" pitchFamily="18" charset="0"/>
                        </a:rPr>
                        <a:t>Value</a:t>
                      </a:r>
                      <a:endParaRPr lang="en-IN" sz="1400" b="1" dirty="0">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r h="256309">
                <a:tc>
                  <a:txBody>
                    <a:bodyPr/>
                    <a:lstStyle/>
                    <a:p>
                      <a:pPr algn="ctr"/>
                      <a:r>
                        <a:rPr lang="en-US" sz="1400" dirty="0">
                          <a:highlight>
                            <a:srgbClr val="FFFF00"/>
                          </a:highlight>
                          <a:latin typeface="Times New Roman" pitchFamily="18" charset="0"/>
                          <a:cs typeface="Times New Roman" pitchFamily="18" charset="0"/>
                        </a:rPr>
                        <a:t>0</a:t>
                      </a:r>
                      <a:endParaRPr lang="en-IN" sz="1400" dirty="0">
                        <a:highlight>
                          <a:srgbClr val="FFFF00"/>
                        </a:highlight>
                        <a:latin typeface="Times New Roman" pitchFamily="18" charset="0"/>
                        <a:cs typeface="Times New Roman" pitchFamily="18" charset="0"/>
                      </a:endParaRPr>
                    </a:p>
                  </a:txBody>
                  <a:tcPr/>
                </a:tc>
                <a:tc>
                  <a:txBody>
                    <a:bodyPr/>
                    <a:lstStyle/>
                    <a:p>
                      <a:pPr algn="ctr"/>
                      <a:r>
                        <a:rPr lang="en-US" sz="1400" dirty="0" err="1">
                          <a:highlight>
                            <a:srgbClr val="FFFF00"/>
                          </a:highlight>
                          <a:latin typeface="Times New Roman" pitchFamily="18" charset="0"/>
                          <a:cs typeface="Times New Roman" pitchFamily="18" charset="0"/>
                        </a:rPr>
                        <a:t>tm_year</a:t>
                      </a:r>
                      <a:endParaRPr lang="en-IN" sz="1400" dirty="0">
                        <a:highlight>
                          <a:srgbClr val="FFFF00"/>
                        </a:highlight>
                        <a:latin typeface="Times New Roman" pitchFamily="18" charset="0"/>
                        <a:cs typeface="Times New Roman" pitchFamily="18" charset="0"/>
                      </a:endParaRPr>
                    </a:p>
                  </a:txBody>
                  <a:tcPr/>
                </a:tc>
                <a:tc>
                  <a:txBody>
                    <a:bodyPr/>
                    <a:lstStyle/>
                    <a:p>
                      <a:r>
                        <a:rPr lang="en-US" sz="1400" dirty="0">
                          <a:highlight>
                            <a:srgbClr val="FFFF00"/>
                          </a:highlight>
                          <a:latin typeface="Times New Roman" pitchFamily="18" charset="0"/>
                          <a:cs typeface="Times New Roman" pitchFamily="18" charset="0"/>
                        </a:rPr>
                        <a:t>4 digit</a:t>
                      </a:r>
                      <a:r>
                        <a:rPr lang="en-US" sz="1400" baseline="0" dirty="0">
                          <a:highlight>
                            <a:srgbClr val="FFFF00"/>
                          </a:highlight>
                          <a:latin typeface="Times New Roman" pitchFamily="18" charset="0"/>
                          <a:cs typeface="Times New Roman" pitchFamily="18" charset="0"/>
                        </a:rPr>
                        <a:t> year number e.g. 2019</a:t>
                      </a:r>
                      <a:endParaRPr lang="en-IN" sz="1400" dirty="0">
                        <a:highlight>
                          <a:srgbClr val="FFFF00"/>
                        </a:highlight>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56309">
                <a:tc>
                  <a:txBody>
                    <a:bodyPr/>
                    <a:lstStyle/>
                    <a:p>
                      <a:pPr algn="ctr"/>
                      <a:r>
                        <a:rPr lang="en-US" sz="1400" dirty="0">
                          <a:highlight>
                            <a:srgbClr val="FFFF00"/>
                          </a:highlight>
                          <a:latin typeface="Times New Roman" pitchFamily="18" charset="0"/>
                          <a:cs typeface="Times New Roman" pitchFamily="18" charset="0"/>
                        </a:rPr>
                        <a:t>1</a:t>
                      </a:r>
                      <a:endParaRPr lang="en-IN" sz="1400" dirty="0">
                        <a:highlight>
                          <a:srgbClr val="FFFF00"/>
                        </a:highlight>
                        <a:latin typeface="Times New Roman" pitchFamily="18" charset="0"/>
                        <a:cs typeface="Times New Roman" pitchFamily="18" charset="0"/>
                      </a:endParaRPr>
                    </a:p>
                  </a:txBody>
                  <a:tcPr/>
                </a:tc>
                <a:tc>
                  <a:txBody>
                    <a:bodyPr/>
                    <a:lstStyle/>
                    <a:p>
                      <a:pPr algn="ctr"/>
                      <a:r>
                        <a:rPr lang="en-US" sz="1400" dirty="0" err="1">
                          <a:highlight>
                            <a:srgbClr val="FFFF00"/>
                          </a:highlight>
                          <a:latin typeface="Times New Roman" pitchFamily="18" charset="0"/>
                          <a:cs typeface="Times New Roman" pitchFamily="18" charset="0"/>
                        </a:rPr>
                        <a:t>tm_mon</a:t>
                      </a:r>
                      <a:endParaRPr lang="en-IN" sz="1400" dirty="0">
                        <a:highlight>
                          <a:srgbClr val="FFFF00"/>
                        </a:highlight>
                        <a:latin typeface="Times New Roman" pitchFamily="18" charset="0"/>
                        <a:cs typeface="Times New Roman" pitchFamily="18" charset="0"/>
                      </a:endParaRPr>
                    </a:p>
                  </a:txBody>
                  <a:tcPr/>
                </a:tc>
                <a:tc>
                  <a:txBody>
                    <a:bodyPr/>
                    <a:lstStyle/>
                    <a:p>
                      <a:r>
                        <a:rPr lang="en-US" sz="1400" dirty="0">
                          <a:highlight>
                            <a:srgbClr val="FFFF00"/>
                          </a:highlight>
                          <a:latin typeface="Times New Roman" pitchFamily="18" charset="0"/>
                          <a:cs typeface="Times New Roman" pitchFamily="18" charset="0"/>
                        </a:rPr>
                        <a:t>Range [1, 12]</a:t>
                      </a:r>
                      <a:endParaRPr lang="en-IN" sz="1400" dirty="0">
                        <a:highlight>
                          <a:srgbClr val="FFFF00"/>
                        </a:highlight>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256309">
                <a:tc>
                  <a:txBody>
                    <a:bodyPr/>
                    <a:lstStyle/>
                    <a:p>
                      <a:pPr algn="ctr"/>
                      <a:r>
                        <a:rPr lang="en-US" sz="1400" dirty="0">
                          <a:highlight>
                            <a:srgbClr val="FFFF00"/>
                          </a:highlight>
                          <a:latin typeface="Times New Roman" pitchFamily="18" charset="0"/>
                          <a:cs typeface="Times New Roman" pitchFamily="18" charset="0"/>
                        </a:rPr>
                        <a:t>2</a:t>
                      </a:r>
                      <a:endParaRPr lang="en-IN" sz="1400" dirty="0">
                        <a:highlight>
                          <a:srgbClr val="FFFF00"/>
                        </a:highlight>
                        <a:latin typeface="Times New Roman" pitchFamily="18" charset="0"/>
                        <a:cs typeface="Times New Roman" pitchFamily="18" charset="0"/>
                      </a:endParaRPr>
                    </a:p>
                  </a:txBody>
                  <a:tcPr/>
                </a:tc>
                <a:tc>
                  <a:txBody>
                    <a:bodyPr/>
                    <a:lstStyle/>
                    <a:p>
                      <a:pPr algn="ctr"/>
                      <a:r>
                        <a:rPr lang="en-US" sz="1400" dirty="0" err="1">
                          <a:highlight>
                            <a:srgbClr val="FFFF00"/>
                          </a:highlight>
                          <a:latin typeface="Times New Roman" pitchFamily="18" charset="0"/>
                          <a:cs typeface="Times New Roman" pitchFamily="18" charset="0"/>
                        </a:rPr>
                        <a:t>tm_mday</a:t>
                      </a:r>
                      <a:endParaRPr lang="en-IN" sz="1400" dirty="0">
                        <a:highlight>
                          <a:srgbClr val="FFFF00"/>
                        </a:highlight>
                        <a:latin typeface="Times New Roman" pitchFamily="18" charset="0"/>
                        <a:cs typeface="Times New Roman" pitchFamily="18" charset="0"/>
                      </a:endParaRPr>
                    </a:p>
                  </a:txBody>
                  <a:tcPr/>
                </a:tc>
                <a:tc>
                  <a:txBody>
                    <a:bodyPr/>
                    <a:lstStyle/>
                    <a:p>
                      <a:r>
                        <a:rPr lang="en-US" sz="1400" dirty="0">
                          <a:highlight>
                            <a:srgbClr val="FFFF00"/>
                          </a:highlight>
                          <a:latin typeface="Times New Roman" pitchFamily="18" charset="0"/>
                          <a:cs typeface="Times New Roman" pitchFamily="18" charset="0"/>
                        </a:rPr>
                        <a:t>Range [1, 31]</a:t>
                      </a:r>
                      <a:endParaRPr lang="en-IN" sz="1400" dirty="0">
                        <a:highlight>
                          <a:srgbClr val="FFFF00"/>
                        </a:highlight>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256309">
                <a:tc>
                  <a:txBody>
                    <a:bodyPr/>
                    <a:lstStyle/>
                    <a:p>
                      <a:pPr algn="ctr"/>
                      <a:r>
                        <a:rPr lang="en-US" sz="1400" dirty="0">
                          <a:highlight>
                            <a:srgbClr val="FFFF00"/>
                          </a:highlight>
                          <a:latin typeface="Times New Roman" pitchFamily="18" charset="0"/>
                          <a:cs typeface="Times New Roman" pitchFamily="18" charset="0"/>
                        </a:rPr>
                        <a:t>3</a:t>
                      </a:r>
                      <a:endParaRPr lang="en-IN" sz="1400" dirty="0">
                        <a:highlight>
                          <a:srgbClr val="FFFF00"/>
                        </a:highlight>
                        <a:latin typeface="Times New Roman" pitchFamily="18" charset="0"/>
                        <a:cs typeface="Times New Roman" pitchFamily="18" charset="0"/>
                      </a:endParaRPr>
                    </a:p>
                  </a:txBody>
                  <a:tcPr/>
                </a:tc>
                <a:tc>
                  <a:txBody>
                    <a:bodyPr/>
                    <a:lstStyle/>
                    <a:p>
                      <a:pPr algn="ctr"/>
                      <a:r>
                        <a:rPr lang="en-US" sz="1400" dirty="0" err="1">
                          <a:highlight>
                            <a:srgbClr val="FFFF00"/>
                          </a:highlight>
                          <a:latin typeface="Times New Roman" pitchFamily="18" charset="0"/>
                          <a:cs typeface="Times New Roman" pitchFamily="18" charset="0"/>
                        </a:rPr>
                        <a:t>tm_hour</a:t>
                      </a:r>
                      <a:endParaRPr lang="en-IN" sz="1400" dirty="0">
                        <a:highlight>
                          <a:srgbClr val="FFFF00"/>
                        </a:highlight>
                        <a:latin typeface="Times New Roman" pitchFamily="18" charset="0"/>
                        <a:cs typeface="Times New Roman" pitchFamily="18" charset="0"/>
                      </a:endParaRPr>
                    </a:p>
                  </a:txBody>
                  <a:tcPr/>
                </a:tc>
                <a:tc>
                  <a:txBody>
                    <a:bodyPr/>
                    <a:lstStyle/>
                    <a:p>
                      <a:r>
                        <a:rPr lang="en-US" sz="1400" dirty="0">
                          <a:highlight>
                            <a:srgbClr val="FFFF00"/>
                          </a:highlight>
                          <a:latin typeface="Times New Roman" pitchFamily="18" charset="0"/>
                          <a:cs typeface="Times New Roman" pitchFamily="18" charset="0"/>
                        </a:rPr>
                        <a:t>Range [0, 23]</a:t>
                      </a:r>
                      <a:endParaRPr lang="en-IN" sz="1400" dirty="0">
                        <a:highlight>
                          <a:srgbClr val="FFFF00"/>
                        </a:highlight>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256309">
                <a:tc>
                  <a:txBody>
                    <a:bodyPr/>
                    <a:lstStyle/>
                    <a:p>
                      <a:pPr algn="ctr"/>
                      <a:r>
                        <a:rPr lang="en-US" sz="1400" dirty="0">
                          <a:highlight>
                            <a:srgbClr val="FFFF00"/>
                          </a:highlight>
                          <a:latin typeface="Times New Roman" pitchFamily="18" charset="0"/>
                          <a:cs typeface="Times New Roman" pitchFamily="18" charset="0"/>
                        </a:rPr>
                        <a:t>4</a:t>
                      </a:r>
                      <a:endParaRPr lang="en-IN" sz="1400" dirty="0">
                        <a:highlight>
                          <a:srgbClr val="FFFF00"/>
                        </a:highlight>
                        <a:latin typeface="Times New Roman" pitchFamily="18" charset="0"/>
                        <a:cs typeface="Times New Roman" pitchFamily="18" charset="0"/>
                      </a:endParaRPr>
                    </a:p>
                  </a:txBody>
                  <a:tcPr/>
                </a:tc>
                <a:tc>
                  <a:txBody>
                    <a:bodyPr/>
                    <a:lstStyle/>
                    <a:p>
                      <a:pPr algn="ctr"/>
                      <a:r>
                        <a:rPr lang="en-US" sz="1400" dirty="0" err="1">
                          <a:highlight>
                            <a:srgbClr val="FFFF00"/>
                          </a:highlight>
                          <a:latin typeface="Times New Roman" pitchFamily="18" charset="0"/>
                          <a:cs typeface="Times New Roman" pitchFamily="18" charset="0"/>
                        </a:rPr>
                        <a:t>tm_min</a:t>
                      </a:r>
                      <a:endParaRPr lang="en-IN" sz="1400" dirty="0">
                        <a:highlight>
                          <a:srgbClr val="FFFF00"/>
                        </a:highlight>
                        <a:latin typeface="Times New Roman" pitchFamily="18" charset="0"/>
                        <a:cs typeface="Times New Roman" pitchFamily="18" charset="0"/>
                      </a:endParaRPr>
                    </a:p>
                  </a:txBody>
                  <a:tcPr/>
                </a:tc>
                <a:tc>
                  <a:txBody>
                    <a:bodyPr/>
                    <a:lstStyle/>
                    <a:p>
                      <a:r>
                        <a:rPr lang="en-US" sz="1400" dirty="0">
                          <a:highlight>
                            <a:srgbClr val="FFFF00"/>
                          </a:highlight>
                          <a:latin typeface="Times New Roman" pitchFamily="18" charset="0"/>
                          <a:cs typeface="Times New Roman" pitchFamily="18" charset="0"/>
                        </a:rPr>
                        <a:t>Range [0, 59]</a:t>
                      </a:r>
                      <a:endParaRPr lang="en-IN" sz="1400" dirty="0">
                        <a:highlight>
                          <a:srgbClr val="FFFF00"/>
                        </a:highlight>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256309">
                <a:tc>
                  <a:txBody>
                    <a:bodyPr/>
                    <a:lstStyle/>
                    <a:p>
                      <a:pPr algn="ctr"/>
                      <a:r>
                        <a:rPr lang="en-US" sz="1400" dirty="0">
                          <a:highlight>
                            <a:srgbClr val="FFFF00"/>
                          </a:highlight>
                          <a:latin typeface="Times New Roman" pitchFamily="18" charset="0"/>
                          <a:cs typeface="Times New Roman" pitchFamily="18" charset="0"/>
                        </a:rPr>
                        <a:t>5</a:t>
                      </a:r>
                      <a:endParaRPr lang="en-IN" sz="1400" dirty="0">
                        <a:highlight>
                          <a:srgbClr val="FFFF00"/>
                        </a:highlight>
                        <a:latin typeface="Times New Roman" pitchFamily="18" charset="0"/>
                        <a:cs typeface="Times New Roman" pitchFamily="18" charset="0"/>
                      </a:endParaRPr>
                    </a:p>
                  </a:txBody>
                  <a:tcPr/>
                </a:tc>
                <a:tc>
                  <a:txBody>
                    <a:bodyPr/>
                    <a:lstStyle/>
                    <a:p>
                      <a:pPr algn="ctr"/>
                      <a:r>
                        <a:rPr lang="en-US" sz="1400" dirty="0" err="1">
                          <a:highlight>
                            <a:srgbClr val="FFFF00"/>
                          </a:highlight>
                          <a:latin typeface="Times New Roman" pitchFamily="18" charset="0"/>
                          <a:cs typeface="Times New Roman" pitchFamily="18" charset="0"/>
                        </a:rPr>
                        <a:t>tm_sec</a:t>
                      </a:r>
                      <a:endParaRPr lang="en-IN" sz="1400" dirty="0">
                        <a:highlight>
                          <a:srgbClr val="FFFF00"/>
                        </a:highlight>
                        <a:latin typeface="Times New Roman" pitchFamily="18" charset="0"/>
                        <a:cs typeface="Times New Roman" pitchFamily="18" charset="0"/>
                      </a:endParaRPr>
                    </a:p>
                  </a:txBody>
                  <a:tcPr/>
                </a:tc>
                <a:tc>
                  <a:txBody>
                    <a:bodyPr/>
                    <a:lstStyle/>
                    <a:p>
                      <a:r>
                        <a:rPr lang="en-US" sz="1400" dirty="0">
                          <a:highlight>
                            <a:srgbClr val="FFFF00"/>
                          </a:highlight>
                          <a:latin typeface="Times New Roman" pitchFamily="18" charset="0"/>
                          <a:cs typeface="Times New Roman" pitchFamily="18" charset="0"/>
                        </a:rPr>
                        <a:t>Range [0, 61], including leap</a:t>
                      </a:r>
                      <a:r>
                        <a:rPr lang="en-US" sz="1400" baseline="0" dirty="0">
                          <a:highlight>
                            <a:srgbClr val="FFFF00"/>
                          </a:highlight>
                          <a:latin typeface="Times New Roman" pitchFamily="18" charset="0"/>
                          <a:cs typeface="Times New Roman" pitchFamily="18" charset="0"/>
                        </a:rPr>
                        <a:t> seconds</a:t>
                      </a:r>
                      <a:endParaRPr lang="en-IN" sz="1400" dirty="0">
                        <a:highlight>
                          <a:srgbClr val="FFFF00"/>
                        </a:highlight>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256309">
                <a:tc>
                  <a:txBody>
                    <a:bodyPr/>
                    <a:lstStyle/>
                    <a:p>
                      <a:pPr algn="ctr"/>
                      <a:r>
                        <a:rPr lang="en-US" sz="1400" dirty="0">
                          <a:highlight>
                            <a:srgbClr val="FFFF00"/>
                          </a:highlight>
                          <a:latin typeface="Times New Roman" pitchFamily="18" charset="0"/>
                          <a:cs typeface="Times New Roman" pitchFamily="18" charset="0"/>
                        </a:rPr>
                        <a:t>6</a:t>
                      </a:r>
                      <a:endParaRPr lang="en-IN" sz="1400" dirty="0">
                        <a:highlight>
                          <a:srgbClr val="FFFF00"/>
                        </a:highlight>
                        <a:latin typeface="Times New Roman" pitchFamily="18" charset="0"/>
                        <a:cs typeface="Times New Roman" pitchFamily="18" charset="0"/>
                      </a:endParaRPr>
                    </a:p>
                  </a:txBody>
                  <a:tcPr/>
                </a:tc>
                <a:tc>
                  <a:txBody>
                    <a:bodyPr/>
                    <a:lstStyle/>
                    <a:p>
                      <a:pPr algn="ctr"/>
                      <a:r>
                        <a:rPr lang="en-US" sz="1400" dirty="0" err="1">
                          <a:highlight>
                            <a:srgbClr val="FFFF00"/>
                          </a:highlight>
                          <a:latin typeface="Times New Roman" pitchFamily="18" charset="0"/>
                          <a:cs typeface="Times New Roman" pitchFamily="18" charset="0"/>
                        </a:rPr>
                        <a:t>tm_wday</a:t>
                      </a:r>
                      <a:endParaRPr lang="en-IN" sz="1400" dirty="0">
                        <a:highlight>
                          <a:srgbClr val="FFFF00"/>
                        </a:highlight>
                        <a:latin typeface="Times New Roman" pitchFamily="18" charset="0"/>
                        <a:cs typeface="Times New Roman" pitchFamily="18" charset="0"/>
                      </a:endParaRPr>
                    </a:p>
                  </a:txBody>
                  <a:tcPr/>
                </a:tc>
                <a:tc>
                  <a:txBody>
                    <a:bodyPr/>
                    <a:lstStyle/>
                    <a:p>
                      <a:r>
                        <a:rPr lang="en-US" sz="1400" dirty="0">
                          <a:highlight>
                            <a:srgbClr val="FFFF00"/>
                          </a:highlight>
                          <a:latin typeface="Times New Roman" pitchFamily="18" charset="0"/>
                          <a:cs typeface="Times New Roman" pitchFamily="18" charset="0"/>
                        </a:rPr>
                        <a:t>Range [0, 6], Monday is 0</a:t>
                      </a:r>
                      <a:endParaRPr lang="en-IN" sz="1400" dirty="0">
                        <a:highlight>
                          <a:srgbClr val="FFFF00"/>
                        </a:highlight>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256309">
                <a:tc>
                  <a:txBody>
                    <a:bodyPr/>
                    <a:lstStyle/>
                    <a:p>
                      <a:pPr algn="ctr"/>
                      <a:r>
                        <a:rPr lang="en-US" sz="1400" dirty="0">
                          <a:highlight>
                            <a:srgbClr val="FFFF00"/>
                          </a:highlight>
                          <a:latin typeface="Times New Roman" pitchFamily="18" charset="0"/>
                          <a:cs typeface="Times New Roman" pitchFamily="18" charset="0"/>
                        </a:rPr>
                        <a:t>7</a:t>
                      </a:r>
                      <a:endParaRPr lang="en-IN" sz="1400" dirty="0">
                        <a:highlight>
                          <a:srgbClr val="FFFF00"/>
                        </a:highlight>
                        <a:latin typeface="Times New Roman" pitchFamily="18" charset="0"/>
                        <a:cs typeface="Times New Roman" pitchFamily="18" charset="0"/>
                      </a:endParaRPr>
                    </a:p>
                  </a:txBody>
                  <a:tcPr/>
                </a:tc>
                <a:tc>
                  <a:txBody>
                    <a:bodyPr/>
                    <a:lstStyle/>
                    <a:p>
                      <a:pPr algn="ctr"/>
                      <a:r>
                        <a:rPr lang="en-US" sz="1400" dirty="0" err="1">
                          <a:highlight>
                            <a:srgbClr val="FFFF00"/>
                          </a:highlight>
                          <a:latin typeface="Times New Roman" pitchFamily="18" charset="0"/>
                          <a:cs typeface="Times New Roman" pitchFamily="18" charset="0"/>
                        </a:rPr>
                        <a:t>tm_yday</a:t>
                      </a:r>
                      <a:endParaRPr lang="en-IN" sz="1400" dirty="0">
                        <a:highlight>
                          <a:srgbClr val="FFFF00"/>
                        </a:highlight>
                        <a:latin typeface="Times New Roman" pitchFamily="18" charset="0"/>
                        <a:cs typeface="Times New Roman" pitchFamily="18" charset="0"/>
                      </a:endParaRPr>
                    </a:p>
                  </a:txBody>
                  <a:tcPr/>
                </a:tc>
                <a:tc>
                  <a:txBody>
                    <a:bodyPr/>
                    <a:lstStyle/>
                    <a:p>
                      <a:r>
                        <a:rPr lang="en-US" sz="1400" dirty="0">
                          <a:highlight>
                            <a:srgbClr val="FFFF00"/>
                          </a:highlight>
                          <a:latin typeface="Times New Roman" pitchFamily="18" charset="0"/>
                          <a:cs typeface="Times New Roman" pitchFamily="18" charset="0"/>
                        </a:rPr>
                        <a:t>Range [1, 366]</a:t>
                      </a:r>
                      <a:endParaRPr lang="en-IN" sz="1400" dirty="0">
                        <a:highlight>
                          <a:srgbClr val="FFFF00"/>
                        </a:highlight>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256309">
                <a:tc>
                  <a:txBody>
                    <a:bodyPr/>
                    <a:lstStyle/>
                    <a:p>
                      <a:pPr algn="ctr"/>
                      <a:r>
                        <a:rPr lang="en-US" sz="1400" dirty="0">
                          <a:highlight>
                            <a:srgbClr val="FFFF00"/>
                          </a:highlight>
                          <a:latin typeface="Times New Roman" pitchFamily="18" charset="0"/>
                          <a:cs typeface="Times New Roman" pitchFamily="18" charset="0"/>
                        </a:rPr>
                        <a:t>8</a:t>
                      </a:r>
                      <a:endParaRPr lang="en-IN" sz="1400" dirty="0">
                        <a:highlight>
                          <a:srgbClr val="FFFF00"/>
                        </a:highlight>
                        <a:latin typeface="Times New Roman" pitchFamily="18" charset="0"/>
                        <a:cs typeface="Times New Roman" pitchFamily="18" charset="0"/>
                      </a:endParaRPr>
                    </a:p>
                  </a:txBody>
                  <a:tcPr/>
                </a:tc>
                <a:tc>
                  <a:txBody>
                    <a:bodyPr/>
                    <a:lstStyle/>
                    <a:p>
                      <a:pPr algn="ctr"/>
                      <a:r>
                        <a:rPr lang="en-US" sz="1400" dirty="0" err="1">
                          <a:highlight>
                            <a:srgbClr val="FFFF00"/>
                          </a:highlight>
                          <a:latin typeface="Times New Roman" pitchFamily="18" charset="0"/>
                          <a:cs typeface="Times New Roman" pitchFamily="18" charset="0"/>
                        </a:rPr>
                        <a:t>tm_isdst</a:t>
                      </a:r>
                      <a:endParaRPr lang="en-IN" sz="1400" dirty="0">
                        <a:highlight>
                          <a:srgbClr val="FFFF00"/>
                        </a:highlight>
                        <a:latin typeface="Times New Roman" pitchFamily="18" charset="0"/>
                        <a:cs typeface="Times New Roman" pitchFamily="18" charset="0"/>
                      </a:endParaRPr>
                    </a:p>
                  </a:txBody>
                  <a:tcPr/>
                </a:tc>
                <a:tc>
                  <a:txBody>
                    <a:bodyPr/>
                    <a:lstStyle/>
                    <a:p>
                      <a:r>
                        <a:rPr lang="en-US" sz="1400" dirty="0">
                          <a:highlight>
                            <a:srgbClr val="FFFF00"/>
                          </a:highlight>
                          <a:latin typeface="Times New Roman" pitchFamily="18" charset="0"/>
                          <a:cs typeface="Times New Roman" pitchFamily="18" charset="0"/>
                        </a:rPr>
                        <a:t>[0, 1 or -1], 0 = no DST, 1 = DST is in effect, -1 = not known</a:t>
                      </a:r>
                      <a:endParaRPr lang="en-IN" sz="1400" dirty="0">
                        <a:highlight>
                          <a:srgbClr val="FFFF00"/>
                        </a:highlight>
                        <a:latin typeface="Times New Roman" pitchFamily="18" charset="0"/>
                        <a:cs typeface="Times New Roman" pitchFamily="18" charset="0"/>
                      </a:endParaRPr>
                    </a:p>
                  </a:txBody>
                  <a:tcPr/>
                </a:tc>
                <a:extLst>
                  <a:ext uri="{0D108BD9-81ED-4DB2-BD59-A6C34878D82A}">
                    <a16:rowId xmlns:a16="http://schemas.microsoft.com/office/drawing/2014/main" val="10009"/>
                  </a:ext>
                </a:extLst>
              </a:tr>
              <a:tr h="256309">
                <a:tc>
                  <a:txBody>
                    <a:bodyPr/>
                    <a:lstStyle/>
                    <a:p>
                      <a:pPr algn="ctr"/>
                      <a:endParaRPr lang="en-IN" sz="1400" dirty="0">
                        <a:highlight>
                          <a:srgbClr val="FFFF00"/>
                        </a:highlight>
                        <a:latin typeface="Times New Roman" pitchFamily="18" charset="0"/>
                        <a:cs typeface="Times New Roman" pitchFamily="18" charset="0"/>
                      </a:endParaRPr>
                    </a:p>
                  </a:txBody>
                  <a:tcPr/>
                </a:tc>
                <a:tc>
                  <a:txBody>
                    <a:bodyPr/>
                    <a:lstStyle/>
                    <a:p>
                      <a:pPr algn="ctr"/>
                      <a:r>
                        <a:rPr lang="en-US" sz="1400" dirty="0" err="1">
                          <a:highlight>
                            <a:srgbClr val="FFFF00"/>
                          </a:highlight>
                          <a:latin typeface="Times New Roman" pitchFamily="18" charset="0"/>
                          <a:cs typeface="Times New Roman" pitchFamily="18" charset="0"/>
                        </a:rPr>
                        <a:t>tm_zone</a:t>
                      </a:r>
                      <a:endParaRPr lang="en-IN" sz="1400" dirty="0">
                        <a:highlight>
                          <a:srgbClr val="FFFF00"/>
                        </a:highlight>
                        <a:latin typeface="Times New Roman" pitchFamily="18" charset="0"/>
                        <a:cs typeface="Times New Roman" pitchFamily="18" charset="0"/>
                      </a:endParaRPr>
                    </a:p>
                  </a:txBody>
                  <a:tcPr/>
                </a:tc>
                <a:tc>
                  <a:txBody>
                    <a:bodyPr/>
                    <a:lstStyle/>
                    <a:p>
                      <a:r>
                        <a:rPr lang="en-US" sz="1400" dirty="0" err="1">
                          <a:highlight>
                            <a:srgbClr val="FFFF00"/>
                          </a:highlight>
                          <a:latin typeface="Times New Roman" pitchFamily="18" charset="0"/>
                          <a:cs typeface="Times New Roman" pitchFamily="18" charset="0"/>
                        </a:rPr>
                        <a:t>Timezone</a:t>
                      </a:r>
                      <a:r>
                        <a:rPr lang="en-US" sz="1400" dirty="0">
                          <a:highlight>
                            <a:srgbClr val="FFFF00"/>
                          </a:highlight>
                          <a:latin typeface="Times New Roman" pitchFamily="18" charset="0"/>
                          <a:cs typeface="Times New Roman" pitchFamily="18" charset="0"/>
                        </a:rPr>
                        <a:t> name</a:t>
                      </a:r>
                      <a:endParaRPr lang="en-IN" sz="1400" dirty="0">
                        <a:highlight>
                          <a:srgbClr val="FFFF00"/>
                        </a:highlight>
                        <a:latin typeface="Times New Roman" pitchFamily="18" charset="0"/>
                        <a:cs typeface="Times New Roman" pitchFamily="18" charset="0"/>
                      </a:endParaRPr>
                    </a:p>
                  </a:txBody>
                  <a:tcPr/>
                </a:tc>
                <a:extLst>
                  <a:ext uri="{0D108BD9-81ED-4DB2-BD59-A6C34878D82A}">
                    <a16:rowId xmlns:a16="http://schemas.microsoft.com/office/drawing/2014/main" val="10010"/>
                  </a:ext>
                </a:extLst>
              </a:tr>
              <a:tr h="256309">
                <a:tc>
                  <a:txBody>
                    <a:bodyPr/>
                    <a:lstStyle/>
                    <a:p>
                      <a:pPr algn="ctr"/>
                      <a:endParaRPr lang="en-IN" sz="1400" dirty="0">
                        <a:highlight>
                          <a:srgbClr val="FFFF00"/>
                        </a:highlight>
                        <a:latin typeface="Times New Roman" pitchFamily="18" charset="0"/>
                        <a:cs typeface="Times New Roman" pitchFamily="18" charset="0"/>
                      </a:endParaRPr>
                    </a:p>
                  </a:txBody>
                  <a:tcPr/>
                </a:tc>
                <a:tc>
                  <a:txBody>
                    <a:bodyPr/>
                    <a:lstStyle/>
                    <a:p>
                      <a:pPr algn="ctr"/>
                      <a:r>
                        <a:rPr lang="en-US" sz="1400" dirty="0" err="1">
                          <a:highlight>
                            <a:srgbClr val="FFFF00"/>
                          </a:highlight>
                          <a:latin typeface="Times New Roman" pitchFamily="18" charset="0"/>
                          <a:cs typeface="Times New Roman" pitchFamily="18" charset="0"/>
                        </a:rPr>
                        <a:t>tm_gmtoff</a:t>
                      </a:r>
                      <a:endParaRPr lang="en-IN" sz="1400" dirty="0">
                        <a:highlight>
                          <a:srgbClr val="FFFF00"/>
                        </a:highlight>
                        <a:latin typeface="Times New Roman" pitchFamily="18" charset="0"/>
                        <a:cs typeface="Times New Roman" pitchFamily="18" charset="0"/>
                      </a:endParaRPr>
                    </a:p>
                  </a:txBody>
                  <a:tcPr/>
                </a:tc>
                <a:tc>
                  <a:txBody>
                    <a:bodyPr/>
                    <a:lstStyle/>
                    <a:p>
                      <a:r>
                        <a:rPr lang="en-US" sz="1400" dirty="0">
                          <a:highlight>
                            <a:srgbClr val="FFFF00"/>
                          </a:highlight>
                          <a:latin typeface="Times New Roman" pitchFamily="18" charset="0"/>
                          <a:cs typeface="Times New Roman" pitchFamily="18" charset="0"/>
                        </a:rPr>
                        <a:t>Offset east of UTC in seconds</a:t>
                      </a:r>
                      <a:endParaRPr lang="en-IN" sz="1400" dirty="0">
                        <a:highlight>
                          <a:srgbClr val="FFFF00"/>
                        </a:highlight>
                        <a:latin typeface="Times New Roman" pitchFamily="18" charset="0"/>
                        <a:cs typeface="Times New Roman" pitchFamily="18" charset="0"/>
                      </a:endParaRP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8456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a:highlight>
                  <a:srgbClr val="00FF00"/>
                </a:highlight>
                <a:latin typeface="Times New Roman" pitchFamily="18" charset="0"/>
                <a:cs typeface="Times New Roman" pitchFamily="18" charset="0"/>
              </a:rPr>
              <a:t>datetime</a:t>
            </a:r>
            <a:r>
              <a:rPr lang="en-US" sz="4000" b="1" u="sng" dirty="0">
                <a:highlight>
                  <a:srgbClr val="00FF00"/>
                </a:highlight>
                <a:latin typeface="Times New Roman" pitchFamily="18" charset="0"/>
                <a:cs typeface="Times New Roman" pitchFamily="18" charset="0"/>
              </a:rPr>
              <a:t> Module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err="1">
                <a:highlight>
                  <a:srgbClr val="00FF00"/>
                </a:highlight>
                <a:latin typeface="Times New Roman" pitchFamily="18" charset="0"/>
                <a:cs typeface="Times New Roman" pitchFamily="18" charset="0"/>
              </a:rPr>
              <a:t>datetime</a:t>
            </a:r>
            <a:r>
              <a:rPr lang="en-US" sz="1800" dirty="0">
                <a:latin typeface="Times New Roman" pitchFamily="18" charset="0"/>
                <a:cs typeface="Times New Roman" pitchFamily="18" charset="0"/>
              </a:rPr>
              <a:t> – </a:t>
            </a:r>
            <a:r>
              <a:rPr lang="en-US" sz="1800" dirty="0">
                <a:highlight>
                  <a:srgbClr val="FFFF00"/>
                </a:highlight>
                <a:latin typeface="Times New Roman" pitchFamily="18" charset="0"/>
                <a:cs typeface="Times New Roman" pitchFamily="18" charset="0"/>
              </a:rPr>
              <a:t>It handles date and time. It has year, month, day, hour, minute, second, microsecond and </a:t>
            </a:r>
            <a:r>
              <a:rPr lang="en-US" sz="1800" dirty="0" err="1">
                <a:highlight>
                  <a:srgbClr val="FFFF00"/>
                </a:highlight>
                <a:latin typeface="Times New Roman" pitchFamily="18" charset="0"/>
                <a:cs typeface="Times New Roman" pitchFamily="18" charset="0"/>
              </a:rPr>
              <a:t>tzinfo</a:t>
            </a:r>
            <a:r>
              <a:rPr lang="en-US" sz="1800" dirty="0">
                <a:highlight>
                  <a:srgbClr val="FFFF00"/>
                </a:highlight>
                <a:latin typeface="Times New Roman" pitchFamily="18" charset="0"/>
                <a:cs typeface="Times New Roman" pitchFamily="18" charset="0"/>
              </a:rPr>
              <a:t> attributes</a:t>
            </a:r>
          </a:p>
          <a:p>
            <a:pPr marL="0" indent="0">
              <a:buNone/>
            </a:pPr>
            <a:endParaRPr lang="en-US" sz="1800" dirty="0">
              <a:latin typeface="Times New Roman" pitchFamily="18" charset="0"/>
              <a:cs typeface="Times New Roman" pitchFamily="18" charset="0"/>
            </a:endParaRPr>
          </a:p>
          <a:p>
            <a:pPr marL="0" indent="0">
              <a:buNone/>
            </a:pPr>
            <a:r>
              <a:rPr lang="en-US" sz="1800" dirty="0">
                <a:highlight>
                  <a:srgbClr val="00FF00"/>
                </a:highlight>
                <a:latin typeface="Times New Roman" pitchFamily="18" charset="0"/>
                <a:cs typeface="Times New Roman" pitchFamily="18" charset="0"/>
              </a:rPr>
              <a:t>date</a:t>
            </a:r>
            <a:r>
              <a:rPr lang="en-US" sz="1800" dirty="0">
                <a:latin typeface="Times New Roman" pitchFamily="18" charset="0"/>
                <a:cs typeface="Times New Roman" pitchFamily="18" charset="0"/>
              </a:rPr>
              <a:t> – </a:t>
            </a:r>
            <a:r>
              <a:rPr lang="en-US" sz="1800" dirty="0">
                <a:highlight>
                  <a:srgbClr val="FFFF00"/>
                </a:highlight>
                <a:latin typeface="Times New Roman" pitchFamily="18" charset="0"/>
                <a:cs typeface="Times New Roman" pitchFamily="18" charset="0"/>
              </a:rPr>
              <a:t>It handles dates of </a:t>
            </a:r>
            <a:r>
              <a:rPr lang="en-US" sz="1800" dirty="0" err="1">
                <a:highlight>
                  <a:srgbClr val="FFFF00"/>
                </a:highlight>
                <a:latin typeface="Times New Roman" pitchFamily="18" charset="0"/>
                <a:cs typeface="Times New Roman" pitchFamily="18" charset="0"/>
              </a:rPr>
              <a:t>gregorian</a:t>
            </a:r>
            <a:r>
              <a:rPr lang="en-US" sz="1800" dirty="0">
                <a:highlight>
                  <a:srgbClr val="FFFF00"/>
                </a:highlight>
                <a:latin typeface="Times New Roman" pitchFamily="18" charset="0"/>
                <a:cs typeface="Times New Roman" pitchFamily="18" charset="0"/>
              </a:rPr>
              <a:t> calendar, without taking time zone into consideration. It has year, month and day attributes.</a:t>
            </a:r>
          </a:p>
          <a:p>
            <a:pPr marL="0" indent="0">
              <a:buNone/>
            </a:pPr>
            <a:endParaRPr lang="en-US" sz="1800" dirty="0">
              <a:latin typeface="Times New Roman" pitchFamily="18" charset="0"/>
              <a:cs typeface="Times New Roman" pitchFamily="18" charset="0"/>
            </a:endParaRPr>
          </a:p>
          <a:p>
            <a:pPr marL="0" indent="0">
              <a:buNone/>
            </a:pPr>
            <a:r>
              <a:rPr lang="en-US" sz="1800" dirty="0">
                <a:highlight>
                  <a:srgbClr val="00FF00"/>
                </a:highlight>
                <a:latin typeface="Times New Roman" pitchFamily="18" charset="0"/>
                <a:cs typeface="Times New Roman" pitchFamily="18" charset="0"/>
              </a:rPr>
              <a:t>time</a:t>
            </a:r>
            <a:r>
              <a:rPr lang="en-US" sz="1800" dirty="0">
                <a:latin typeface="Times New Roman" pitchFamily="18" charset="0"/>
                <a:cs typeface="Times New Roman" pitchFamily="18" charset="0"/>
              </a:rPr>
              <a:t> – </a:t>
            </a:r>
            <a:r>
              <a:rPr lang="en-US" sz="1800" dirty="0">
                <a:highlight>
                  <a:srgbClr val="FFFF00"/>
                </a:highlight>
                <a:latin typeface="Times New Roman" pitchFamily="18" charset="0"/>
                <a:cs typeface="Times New Roman" pitchFamily="18" charset="0"/>
              </a:rPr>
              <a:t>It handles time assuming that every day has exactly 24 x 60 x 60 seconds. It has hour, minute, second, microsecond and </a:t>
            </a:r>
            <a:r>
              <a:rPr lang="en-US" sz="1800" dirty="0" err="1">
                <a:highlight>
                  <a:srgbClr val="FFFF00"/>
                </a:highlight>
                <a:latin typeface="Times New Roman" pitchFamily="18" charset="0"/>
                <a:cs typeface="Times New Roman" pitchFamily="18" charset="0"/>
              </a:rPr>
              <a:t>tzinfo</a:t>
            </a:r>
            <a:r>
              <a:rPr lang="en-US" sz="1800" dirty="0">
                <a:highlight>
                  <a:srgbClr val="FFFF00"/>
                </a:highlight>
                <a:latin typeface="Times New Roman" pitchFamily="18" charset="0"/>
                <a:cs typeface="Times New Roman" pitchFamily="18" charset="0"/>
              </a:rPr>
              <a:t> attributes.</a:t>
            </a:r>
          </a:p>
          <a:p>
            <a:pPr marL="0" indent="0">
              <a:buNone/>
            </a:pPr>
            <a:endParaRPr lang="en-US" sz="1800" dirty="0">
              <a:latin typeface="Times New Roman" pitchFamily="18" charset="0"/>
              <a:cs typeface="Times New Roman" pitchFamily="18" charset="0"/>
            </a:endParaRPr>
          </a:p>
          <a:p>
            <a:pPr marL="0" indent="0">
              <a:buNone/>
            </a:pPr>
            <a:r>
              <a:rPr lang="en-US" sz="1800" dirty="0" err="1">
                <a:highlight>
                  <a:srgbClr val="00FF00"/>
                </a:highlight>
                <a:latin typeface="Times New Roman" pitchFamily="18" charset="0"/>
                <a:cs typeface="Times New Roman" pitchFamily="18" charset="0"/>
              </a:rPr>
              <a:t>timedelta</a:t>
            </a:r>
            <a:r>
              <a:rPr lang="en-US" sz="1800" dirty="0">
                <a:highlight>
                  <a:srgbClr val="00FF00"/>
                </a:highlight>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a:highlight>
                  <a:srgbClr val="FFFF00"/>
                </a:highlight>
                <a:latin typeface="Times New Roman" pitchFamily="18" charset="0"/>
                <a:cs typeface="Times New Roman" pitchFamily="18" charset="0"/>
              </a:rPr>
              <a:t>It handles durations. The duration may be the difference between two date, time or </a:t>
            </a:r>
            <a:r>
              <a:rPr lang="en-US" sz="1800" dirty="0" err="1">
                <a:highlight>
                  <a:srgbClr val="FFFF00"/>
                </a:highlight>
                <a:latin typeface="Times New Roman" pitchFamily="18" charset="0"/>
                <a:cs typeface="Times New Roman" pitchFamily="18" charset="0"/>
              </a:rPr>
              <a:t>datetime</a:t>
            </a:r>
            <a:r>
              <a:rPr lang="en-US" sz="1800" dirty="0">
                <a:highlight>
                  <a:srgbClr val="FFFF00"/>
                </a:highlight>
                <a:latin typeface="Times New Roman" pitchFamily="18" charset="0"/>
                <a:cs typeface="Times New Roman" pitchFamily="18" charset="0"/>
              </a:rPr>
              <a:t> instances.</a:t>
            </a:r>
          </a:p>
        </p:txBody>
      </p:sp>
    </p:spTree>
    <p:extLst>
      <p:ext uri="{BB962C8B-B14F-4D97-AF65-F5344CB8AC3E}">
        <p14:creationId xmlns:p14="http://schemas.microsoft.com/office/powerpoint/2010/main" val="84491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a:highlight>
                  <a:srgbClr val="00FF00"/>
                </a:highlight>
                <a:latin typeface="Times New Roman" pitchFamily="18" charset="0"/>
                <a:cs typeface="Times New Roman" pitchFamily="18" charset="0"/>
              </a:rPr>
              <a:t>datetime</a:t>
            </a:r>
            <a:r>
              <a:rPr lang="en-US" sz="4000" b="1" u="sng" dirty="0">
                <a:highlight>
                  <a:srgbClr val="00FF00"/>
                </a:highlight>
                <a:latin typeface="Times New Roman" pitchFamily="18" charset="0"/>
                <a:cs typeface="Times New Roman" pitchFamily="18" charset="0"/>
              </a:rPr>
              <a:t> class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2514600"/>
          </a:xfrm>
        </p:spPr>
        <p:txBody>
          <a:bodyPr>
            <a:noAutofit/>
          </a:bodyPr>
          <a:lstStyle/>
          <a:p>
            <a:pPr marL="0" indent="0">
              <a:buNone/>
            </a:pPr>
            <a:r>
              <a:rPr lang="en-US" sz="1600" dirty="0" err="1">
                <a:highlight>
                  <a:srgbClr val="00FF00"/>
                </a:highlight>
                <a:latin typeface="Times New Roman" pitchFamily="18" charset="0"/>
                <a:cs typeface="Times New Roman" pitchFamily="18" charset="0"/>
              </a:rPr>
              <a:t>datetime</a:t>
            </a:r>
            <a:r>
              <a:rPr lang="en-US" sz="1600" dirty="0">
                <a:highlight>
                  <a:srgbClr val="00FF00"/>
                </a:highlight>
                <a:latin typeface="Times New Roman" pitchFamily="18" charset="0"/>
                <a:cs typeface="Times New Roman" pitchFamily="18" charset="0"/>
              </a:rPr>
              <a:t> object </a:t>
            </a:r>
            <a:r>
              <a:rPr lang="en-US" sz="1600" dirty="0">
                <a:latin typeface="Times New Roman" pitchFamily="18" charset="0"/>
                <a:cs typeface="Times New Roman" pitchFamily="18" charset="0"/>
              </a:rPr>
              <a:t>- </a:t>
            </a:r>
            <a:r>
              <a:rPr lang="en-US" sz="1600" dirty="0">
                <a:highlight>
                  <a:srgbClr val="FFFF00"/>
                </a:highlight>
                <a:latin typeface="Times New Roman" pitchFamily="18" charset="0"/>
                <a:cs typeface="Times New Roman" pitchFamily="18" charset="0"/>
              </a:rPr>
              <a:t>A </a:t>
            </a:r>
            <a:r>
              <a:rPr lang="en-US" sz="1600" dirty="0" err="1">
                <a:highlight>
                  <a:srgbClr val="FFFF00"/>
                </a:highlight>
                <a:latin typeface="Times New Roman" pitchFamily="18" charset="0"/>
                <a:cs typeface="Times New Roman" pitchFamily="18" charset="0"/>
              </a:rPr>
              <a:t>datetime</a:t>
            </a:r>
            <a:r>
              <a:rPr lang="en-US" sz="1600" dirty="0">
                <a:highlight>
                  <a:srgbClr val="FFFF00"/>
                </a:highlight>
                <a:latin typeface="Times New Roman" pitchFamily="18" charset="0"/>
                <a:cs typeface="Times New Roman" pitchFamily="18" charset="0"/>
              </a:rPr>
              <a:t> object is a single object containing all the information from a date object and a time object.</a:t>
            </a:r>
          </a:p>
        </p:txBody>
      </p:sp>
    </p:spTree>
    <p:extLst>
      <p:ext uri="{BB962C8B-B14F-4D97-AF65-F5344CB8AC3E}">
        <p14:creationId xmlns:p14="http://schemas.microsoft.com/office/powerpoint/2010/main" val="394971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pPr marL="0" indent="0"/>
            <a:r>
              <a:rPr lang="en-US" sz="4000" b="1" u="sng" dirty="0">
                <a:highlight>
                  <a:srgbClr val="FFFF00"/>
                </a:highlight>
                <a:latin typeface="Times New Roman" pitchFamily="18" charset="0"/>
                <a:cs typeface="Times New Roman" pitchFamily="18" charset="0"/>
              </a:rPr>
              <a:t>Creating Object of </a:t>
            </a:r>
            <a:r>
              <a:rPr lang="en-US" sz="4000" b="1" u="sng" dirty="0" err="1">
                <a:highlight>
                  <a:srgbClr val="FFFF00"/>
                </a:highlight>
                <a:latin typeface="Times New Roman" pitchFamily="18" charset="0"/>
                <a:cs typeface="Times New Roman" pitchFamily="18" charset="0"/>
              </a:rPr>
              <a:t>datetime</a:t>
            </a:r>
            <a:r>
              <a:rPr lang="en-US" sz="4000" b="1" u="sng" dirty="0">
                <a:highlight>
                  <a:srgbClr val="FFFF00"/>
                </a:highlight>
                <a:latin typeface="Times New Roman" pitchFamily="18" charset="0"/>
                <a:cs typeface="Times New Roman" pitchFamily="18" charset="0"/>
              </a:rPr>
              <a:t> Class</a:t>
            </a:r>
          </a:p>
        </p:txBody>
      </p:sp>
      <p:sp>
        <p:nvSpPr>
          <p:cNvPr id="3" name="Content Placeholder 2"/>
          <p:cNvSpPr>
            <a:spLocks noGrp="1"/>
          </p:cNvSpPr>
          <p:nvPr>
            <p:ph idx="1"/>
          </p:nvPr>
        </p:nvSpPr>
        <p:spPr>
          <a:xfrm>
            <a:off x="457200" y="895350"/>
            <a:ext cx="8229600" cy="4114800"/>
          </a:xfrm>
        </p:spPr>
        <p:txBody>
          <a:bodyPr>
            <a:noAutofit/>
          </a:bodyPr>
          <a:lstStyle/>
          <a:p>
            <a:pPr marL="0" indent="0">
              <a:buNone/>
            </a:pPr>
            <a:r>
              <a:rPr lang="en-US" sz="1400" dirty="0" err="1">
                <a:highlight>
                  <a:srgbClr val="00FF00"/>
                </a:highlight>
                <a:latin typeface="Times New Roman" pitchFamily="18" charset="0"/>
                <a:cs typeface="Times New Roman" pitchFamily="18" charset="0"/>
              </a:rPr>
              <a:t>object_name</a:t>
            </a:r>
            <a:r>
              <a:rPr lang="en-US" sz="1400" dirty="0">
                <a:highlight>
                  <a:srgbClr val="00FF00"/>
                </a:highlight>
                <a:latin typeface="Times New Roman" pitchFamily="18" charset="0"/>
                <a:cs typeface="Times New Roman" pitchFamily="18" charset="0"/>
              </a:rPr>
              <a:t> </a:t>
            </a:r>
            <a:r>
              <a:rPr lang="en-US" sz="1400" dirty="0">
                <a:latin typeface="Times New Roman" pitchFamily="18" charset="0"/>
                <a:cs typeface="Times New Roman" pitchFamily="18" charset="0"/>
              </a:rPr>
              <a:t>= </a:t>
            </a:r>
            <a:r>
              <a:rPr lang="en-US" sz="1400" dirty="0" err="1">
                <a:highlight>
                  <a:srgbClr val="FFFF00"/>
                </a:highlight>
                <a:latin typeface="Times New Roman" pitchFamily="18" charset="0"/>
                <a:cs typeface="Times New Roman" pitchFamily="18" charset="0"/>
              </a:rPr>
              <a:t>datetime</a:t>
            </a:r>
            <a:r>
              <a:rPr lang="en-US" sz="1400" dirty="0">
                <a:highlight>
                  <a:srgbClr val="FFFF00"/>
                </a:highlight>
                <a:latin typeface="Times New Roman" pitchFamily="18" charset="0"/>
                <a:cs typeface="Times New Roman" pitchFamily="18" charset="0"/>
              </a:rPr>
              <a:t>(year, month, day, hour=0, minute=0, second=0, microsecond=0, </a:t>
            </a:r>
            <a:r>
              <a:rPr lang="en-US" sz="1400" dirty="0" err="1">
                <a:highlight>
                  <a:srgbClr val="FFFF00"/>
                </a:highlight>
                <a:latin typeface="Times New Roman" pitchFamily="18" charset="0"/>
                <a:cs typeface="Times New Roman" pitchFamily="18" charset="0"/>
              </a:rPr>
              <a:t>tzinfo</a:t>
            </a:r>
            <a:r>
              <a:rPr lang="en-US" sz="1400" dirty="0">
                <a:highlight>
                  <a:srgbClr val="FFFF00"/>
                </a:highlight>
                <a:latin typeface="Times New Roman" pitchFamily="18" charset="0"/>
                <a:cs typeface="Times New Roman" pitchFamily="18" charset="0"/>
              </a:rPr>
              <a:t>=None, *, fold=0)</a:t>
            </a:r>
          </a:p>
          <a:p>
            <a:pPr marL="0" indent="0">
              <a:buNone/>
            </a:pPr>
            <a:r>
              <a:rPr lang="en-US" sz="1400" dirty="0">
                <a:highlight>
                  <a:srgbClr val="FFFF00"/>
                </a:highlight>
                <a:latin typeface="Times New Roman" pitchFamily="18" charset="0"/>
                <a:cs typeface="Times New Roman" pitchFamily="18" charset="0"/>
              </a:rPr>
              <a:t>The year, month and day arguments are required. </a:t>
            </a:r>
            <a:r>
              <a:rPr lang="en-US" sz="1400" dirty="0" err="1">
                <a:highlight>
                  <a:srgbClr val="FFFF00"/>
                </a:highlight>
                <a:latin typeface="Times New Roman" pitchFamily="18" charset="0"/>
                <a:cs typeface="Times New Roman" pitchFamily="18" charset="0"/>
              </a:rPr>
              <a:t>tzinfo</a:t>
            </a:r>
            <a:r>
              <a:rPr lang="en-US" sz="1400" dirty="0">
                <a:highlight>
                  <a:srgbClr val="FFFF00"/>
                </a:highlight>
                <a:latin typeface="Times New Roman" pitchFamily="18" charset="0"/>
                <a:cs typeface="Times New Roman" pitchFamily="18" charset="0"/>
              </a:rPr>
              <a:t> may be None, or an instance of a </a:t>
            </a:r>
            <a:r>
              <a:rPr lang="en-US" sz="1400" dirty="0" err="1">
                <a:highlight>
                  <a:srgbClr val="FFFF00"/>
                </a:highlight>
                <a:latin typeface="Times New Roman" pitchFamily="18" charset="0"/>
                <a:cs typeface="Times New Roman" pitchFamily="18" charset="0"/>
              </a:rPr>
              <a:t>tzinfo</a:t>
            </a:r>
            <a:r>
              <a:rPr lang="en-US" sz="1400" dirty="0">
                <a:highlight>
                  <a:srgbClr val="FFFF00"/>
                </a:highlight>
                <a:latin typeface="Times New Roman" pitchFamily="18" charset="0"/>
                <a:cs typeface="Times New Roman" pitchFamily="18" charset="0"/>
              </a:rPr>
              <a:t> subclass. The remaining arguments may be integers, in the following ranges</a:t>
            </a:r>
            <a:r>
              <a:rPr lang="en-US" sz="1400" dirty="0">
                <a:latin typeface="Times New Roman" pitchFamily="18" charset="0"/>
                <a:cs typeface="Times New Roman" pitchFamily="18" charset="0"/>
              </a:rPr>
              <a:t>:</a:t>
            </a:r>
          </a:p>
          <a:p>
            <a:pPr marL="0" indent="0">
              <a:buNone/>
            </a:pPr>
            <a:r>
              <a:rPr lang="en-US" sz="1400" dirty="0">
                <a:highlight>
                  <a:srgbClr val="FFFF00"/>
                </a:highlight>
                <a:cs typeface="Times New Roman" pitchFamily="18" charset="0"/>
              </a:rPr>
              <a:t>MINYEAR &lt;= year &lt;= MAXYEAR,</a:t>
            </a:r>
          </a:p>
          <a:p>
            <a:pPr marL="0" indent="0">
              <a:buNone/>
            </a:pPr>
            <a:r>
              <a:rPr lang="en-US" sz="1400" dirty="0">
                <a:highlight>
                  <a:srgbClr val="FFFF00"/>
                </a:highlight>
                <a:cs typeface="Times New Roman" pitchFamily="18" charset="0"/>
              </a:rPr>
              <a:t>1 &lt;= month &lt;= 12,</a:t>
            </a:r>
          </a:p>
          <a:p>
            <a:pPr marL="0" indent="0">
              <a:buNone/>
            </a:pPr>
            <a:r>
              <a:rPr lang="en-US" sz="1400" dirty="0">
                <a:highlight>
                  <a:srgbClr val="FFFF00"/>
                </a:highlight>
                <a:cs typeface="Times New Roman" pitchFamily="18" charset="0"/>
              </a:rPr>
              <a:t>1 &lt;= day &lt;= number of days in the given month and year,</a:t>
            </a:r>
          </a:p>
          <a:p>
            <a:pPr marL="0" indent="0">
              <a:buNone/>
            </a:pPr>
            <a:r>
              <a:rPr lang="en-US" sz="1400" dirty="0">
                <a:highlight>
                  <a:srgbClr val="FFFF00"/>
                </a:highlight>
                <a:cs typeface="Times New Roman" pitchFamily="18" charset="0"/>
              </a:rPr>
              <a:t>0 &lt;= hour &lt; 24,</a:t>
            </a:r>
          </a:p>
          <a:p>
            <a:pPr marL="0" indent="0">
              <a:buNone/>
            </a:pPr>
            <a:r>
              <a:rPr lang="en-US" sz="1400" dirty="0">
                <a:highlight>
                  <a:srgbClr val="FFFF00"/>
                </a:highlight>
                <a:cs typeface="Times New Roman" pitchFamily="18" charset="0"/>
              </a:rPr>
              <a:t>0 &lt;= minute &lt; 60,</a:t>
            </a:r>
          </a:p>
          <a:p>
            <a:pPr marL="0" indent="0">
              <a:buNone/>
            </a:pPr>
            <a:r>
              <a:rPr lang="en-US" sz="1400" dirty="0">
                <a:highlight>
                  <a:srgbClr val="FFFF00"/>
                </a:highlight>
                <a:cs typeface="Times New Roman" pitchFamily="18" charset="0"/>
              </a:rPr>
              <a:t>0 &lt;= second &lt; 60,</a:t>
            </a:r>
          </a:p>
          <a:p>
            <a:pPr marL="0" indent="0">
              <a:buNone/>
            </a:pPr>
            <a:r>
              <a:rPr lang="en-US" sz="1400" dirty="0">
                <a:highlight>
                  <a:srgbClr val="FFFF00"/>
                </a:highlight>
                <a:cs typeface="Times New Roman" pitchFamily="18" charset="0"/>
              </a:rPr>
              <a:t>0 &lt;= microsecond &lt; 1000000,</a:t>
            </a:r>
          </a:p>
          <a:p>
            <a:pPr marL="0" indent="0">
              <a:buNone/>
            </a:pPr>
            <a:r>
              <a:rPr lang="en-US" sz="1400" dirty="0">
                <a:highlight>
                  <a:srgbClr val="FFFF00"/>
                </a:highlight>
                <a:cs typeface="Times New Roman" pitchFamily="18" charset="0"/>
              </a:rPr>
              <a:t>fold in [0, 1].</a:t>
            </a:r>
          </a:p>
          <a:p>
            <a:pPr marL="0" indent="0">
              <a:buNone/>
            </a:pPr>
            <a:r>
              <a:rPr lang="en-US" sz="1400" dirty="0">
                <a:highlight>
                  <a:srgbClr val="FFFF00"/>
                </a:highlight>
                <a:latin typeface="Times New Roman" pitchFamily="18" charset="0"/>
                <a:cs typeface="Times New Roman" pitchFamily="18" charset="0"/>
              </a:rPr>
              <a:t>The </a:t>
            </a:r>
            <a:r>
              <a:rPr lang="en-US" sz="1400" b="1" dirty="0">
                <a:highlight>
                  <a:srgbClr val="FFFF00"/>
                </a:highlight>
                <a:latin typeface="Times New Roman" pitchFamily="18" charset="0"/>
                <a:cs typeface="Times New Roman" pitchFamily="18" charset="0"/>
              </a:rPr>
              <a:t>fold</a:t>
            </a:r>
            <a:r>
              <a:rPr lang="en-US" sz="1400" dirty="0">
                <a:highlight>
                  <a:srgbClr val="FFFF00"/>
                </a:highlight>
                <a:latin typeface="Times New Roman" pitchFamily="18" charset="0"/>
                <a:cs typeface="Times New Roman" pitchFamily="18" charset="0"/>
              </a:rPr>
              <a:t> parameter specifies whether there was any fold in time. A fold in time means a reverse back of the clock time. In countries following Daylight Saving time during the end of summer clocks are reversed back by 1 hour. This reverse back is a fold in time.</a:t>
            </a:r>
          </a:p>
          <a:p>
            <a:pPr marL="0" indent="0">
              <a:buNone/>
            </a:pPr>
            <a:r>
              <a:rPr lang="en-US" sz="1400" dirty="0">
                <a:latin typeface="Times New Roman" pitchFamily="18" charset="0"/>
                <a:cs typeface="Times New Roman" pitchFamily="18" charset="0"/>
              </a:rPr>
              <a:t> </a:t>
            </a:r>
            <a:r>
              <a:rPr lang="en-US" sz="1400" b="1" dirty="0">
                <a:highlight>
                  <a:srgbClr val="FFFF00"/>
                </a:highlight>
                <a:latin typeface="Times New Roman" pitchFamily="18" charset="0"/>
                <a:cs typeface="Times New Roman" pitchFamily="18" charset="0"/>
              </a:rPr>
              <a:t>*</a:t>
            </a:r>
            <a:r>
              <a:rPr lang="en-US" sz="1400" dirty="0">
                <a:highlight>
                  <a:srgbClr val="FFFF00"/>
                </a:highlight>
                <a:latin typeface="Times New Roman" pitchFamily="18" charset="0"/>
                <a:cs typeface="Times New Roman" pitchFamily="18" charset="0"/>
              </a:rPr>
              <a:t> means a splat operator. Using a splat operator a tuple can be unpacked and a time object can be constructed out of the values from the tuple.</a:t>
            </a:r>
          </a:p>
        </p:txBody>
      </p:sp>
      <p:sp>
        <p:nvSpPr>
          <p:cNvPr id="4" name="Rectangle 3"/>
          <p:cNvSpPr/>
          <p:nvPr/>
        </p:nvSpPr>
        <p:spPr>
          <a:xfrm>
            <a:off x="3352800" y="3039130"/>
            <a:ext cx="4953000" cy="523220"/>
          </a:xfrm>
          <a:prstGeom prst="rect">
            <a:avLst/>
          </a:prstGeom>
        </p:spPr>
        <p:txBody>
          <a:bodyPr wrap="square">
            <a:spAutoFit/>
          </a:bodyPr>
          <a:lstStyle/>
          <a:p>
            <a:r>
              <a:rPr lang="en-US" sz="1400" dirty="0">
                <a:cs typeface="Times New Roman" pitchFamily="18" charset="0"/>
              </a:rPr>
              <a:t>Ex:- </a:t>
            </a:r>
          </a:p>
          <a:p>
            <a:r>
              <a:rPr lang="en-US" sz="1400" dirty="0" err="1">
                <a:cs typeface="Times New Roman" pitchFamily="18" charset="0"/>
              </a:rPr>
              <a:t>dt</a:t>
            </a:r>
            <a:r>
              <a:rPr lang="en-US" sz="1400" dirty="0">
                <a:cs typeface="Times New Roman" pitchFamily="18" charset="0"/>
              </a:rPr>
              <a:t> = </a:t>
            </a:r>
            <a:r>
              <a:rPr lang="en-US" sz="1400" dirty="0" err="1">
                <a:latin typeface="Times New Roman" pitchFamily="18" charset="0"/>
                <a:cs typeface="Times New Roman" pitchFamily="18" charset="0"/>
              </a:rPr>
              <a:t>datetime</a:t>
            </a:r>
            <a:r>
              <a:rPr lang="en-US" sz="1400" dirty="0">
                <a:latin typeface="Times New Roman" pitchFamily="18" charset="0"/>
                <a:cs typeface="Times New Roman" pitchFamily="18" charset="0"/>
              </a:rPr>
              <a:t>(year=2019, month=6, day=30, hour=5, minute=34)</a:t>
            </a:r>
            <a:endParaRPr lang="en-US" sz="1400" dirty="0">
              <a:cs typeface="Times New Roman" pitchFamily="18" charset="0"/>
            </a:endParaRPr>
          </a:p>
        </p:txBody>
      </p:sp>
    </p:spTree>
    <p:extLst>
      <p:ext uri="{BB962C8B-B14F-4D97-AF65-F5344CB8AC3E}">
        <p14:creationId xmlns:p14="http://schemas.microsoft.com/office/powerpoint/2010/main" val="40959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a:highlight>
                  <a:srgbClr val="00FF00"/>
                </a:highlight>
                <a:latin typeface="Times New Roman" pitchFamily="18" charset="0"/>
                <a:cs typeface="Times New Roman" pitchFamily="18" charset="0"/>
              </a:rPr>
              <a:t>datetime</a:t>
            </a:r>
            <a:r>
              <a:rPr lang="en-US" sz="4000" b="1" u="sng" dirty="0">
                <a:highlight>
                  <a:srgbClr val="00FF00"/>
                </a:highlight>
                <a:latin typeface="Times New Roman" pitchFamily="18" charset="0"/>
                <a:cs typeface="Times New Roman" pitchFamily="18" charset="0"/>
              </a:rPr>
              <a:t> class’s Methods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a:highlight>
                  <a:srgbClr val="00FF00"/>
                </a:highlight>
                <a:latin typeface="Times New Roman" pitchFamily="18" charset="0"/>
                <a:cs typeface="Times New Roman" pitchFamily="18" charset="0"/>
              </a:rPr>
              <a:t>now() </a:t>
            </a:r>
            <a:r>
              <a:rPr lang="en-US" sz="1800" dirty="0">
                <a:latin typeface="Times New Roman" pitchFamily="18" charset="0"/>
                <a:cs typeface="Times New Roman" pitchFamily="18" charset="0"/>
              </a:rPr>
              <a:t>– </a:t>
            </a:r>
            <a:r>
              <a:rPr lang="en-US" sz="1800" dirty="0">
                <a:highlight>
                  <a:srgbClr val="FFFF00"/>
                </a:highlight>
                <a:latin typeface="Times New Roman" pitchFamily="18" charset="0"/>
                <a:cs typeface="Times New Roman" pitchFamily="18" charset="0"/>
              </a:rPr>
              <a:t>This method is used to get the current date and time. We can provide </a:t>
            </a:r>
            <a:r>
              <a:rPr lang="en-US" sz="1800" dirty="0" err="1">
                <a:highlight>
                  <a:srgbClr val="FFFF00"/>
                </a:highlight>
                <a:latin typeface="Times New Roman" pitchFamily="18" charset="0"/>
                <a:cs typeface="Times New Roman" pitchFamily="18" charset="0"/>
              </a:rPr>
              <a:t>timezone</a:t>
            </a:r>
            <a:r>
              <a:rPr lang="en-US" sz="1800" dirty="0">
                <a:highlight>
                  <a:srgbClr val="FFFF00"/>
                </a:highlight>
                <a:latin typeface="Times New Roman" pitchFamily="18" charset="0"/>
                <a:cs typeface="Times New Roman" pitchFamily="18" charset="0"/>
              </a:rPr>
              <a:t> information to this method. If the </a:t>
            </a:r>
            <a:r>
              <a:rPr lang="en-US" sz="1800" dirty="0" err="1">
                <a:highlight>
                  <a:srgbClr val="FFFF00"/>
                </a:highlight>
                <a:latin typeface="Times New Roman" pitchFamily="18" charset="0"/>
                <a:cs typeface="Times New Roman" pitchFamily="18" charset="0"/>
              </a:rPr>
              <a:t>timezone</a:t>
            </a:r>
            <a:r>
              <a:rPr lang="en-US" sz="1800" dirty="0">
                <a:highlight>
                  <a:srgbClr val="FFFF00"/>
                </a:highlight>
                <a:latin typeface="Times New Roman" pitchFamily="18" charset="0"/>
                <a:cs typeface="Times New Roman" pitchFamily="18" charset="0"/>
              </a:rPr>
              <a:t> is not provided, then it takes the local time zone. It returns an object that contains date and time information in any </a:t>
            </a:r>
            <a:r>
              <a:rPr lang="en-US" sz="1800" dirty="0" err="1">
                <a:highlight>
                  <a:srgbClr val="FFFF00"/>
                </a:highlight>
                <a:latin typeface="Times New Roman" pitchFamily="18" charset="0"/>
                <a:cs typeface="Times New Roman" pitchFamily="18" charset="0"/>
              </a:rPr>
              <a:t>timezone</a:t>
            </a:r>
            <a:r>
              <a:rPr lang="en-US" sz="1800" dirty="0">
                <a:highlight>
                  <a:srgbClr val="FFFF00"/>
                </a:highlight>
                <a:latin typeface="Times New Roman" pitchFamily="18" charset="0"/>
                <a:cs typeface="Times New Roman" pitchFamily="18" charset="0"/>
              </a:rPr>
              <a:t>. We can use day, month, year, hour, minute and second.</a:t>
            </a:r>
          </a:p>
          <a:p>
            <a:pPr marL="0" indent="0">
              <a:buNone/>
            </a:pPr>
            <a:r>
              <a:rPr lang="en-US" sz="1800" dirty="0">
                <a:latin typeface="Times New Roman" pitchFamily="18" charset="0"/>
                <a:cs typeface="Times New Roman" pitchFamily="18" charset="0"/>
              </a:rPr>
              <a:t>Ex:- </a:t>
            </a:r>
            <a:r>
              <a:rPr lang="en-US" sz="1800" dirty="0" err="1">
                <a:highlight>
                  <a:srgbClr val="FFFF00"/>
                </a:highlight>
                <a:latin typeface="Times New Roman" pitchFamily="18" charset="0"/>
                <a:cs typeface="Times New Roman" pitchFamily="18" charset="0"/>
              </a:rPr>
              <a:t>datetime.now</a:t>
            </a:r>
            <a:r>
              <a:rPr lang="en-US" sz="1800" dirty="0">
                <a:highlight>
                  <a:srgbClr val="FFFF00"/>
                </a:highlight>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a:highlight>
                  <a:srgbClr val="00FF00"/>
                </a:highlight>
                <a:latin typeface="Times New Roman" pitchFamily="18" charset="0"/>
                <a:cs typeface="Times New Roman" pitchFamily="18" charset="0"/>
              </a:rPr>
              <a:t>today() </a:t>
            </a:r>
            <a:r>
              <a:rPr lang="en-US" sz="1800" dirty="0">
                <a:latin typeface="Times New Roman" pitchFamily="18" charset="0"/>
                <a:cs typeface="Times New Roman" pitchFamily="18" charset="0"/>
              </a:rPr>
              <a:t>– </a:t>
            </a:r>
            <a:r>
              <a:rPr lang="en-US" sz="1800" dirty="0">
                <a:highlight>
                  <a:srgbClr val="FFFF00"/>
                </a:highlight>
                <a:latin typeface="Times New Roman" pitchFamily="18" charset="0"/>
                <a:cs typeface="Times New Roman" pitchFamily="18" charset="0"/>
              </a:rPr>
              <a:t>This method is used to get the current date and time. It returns the date and time information. </a:t>
            </a:r>
          </a:p>
          <a:p>
            <a:pPr marL="0" indent="0">
              <a:buNone/>
            </a:pPr>
            <a:r>
              <a:rPr lang="en-US" sz="1800" dirty="0">
                <a:latin typeface="Times New Roman" pitchFamily="18" charset="0"/>
                <a:cs typeface="Times New Roman" pitchFamily="18" charset="0"/>
              </a:rPr>
              <a:t>Ex:- </a:t>
            </a:r>
            <a:r>
              <a:rPr lang="en-US" sz="1800" dirty="0" err="1">
                <a:highlight>
                  <a:srgbClr val="FFFF00"/>
                </a:highlight>
                <a:latin typeface="Times New Roman" pitchFamily="18" charset="0"/>
                <a:cs typeface="Times New Roman" pitchFamily="18" charset="0"/>
              </a:rPr>
              <a:t>datetime.today</a:t>
            </a:r>
            <a:r>
              <a:rPr lang="en-US" sz="1800" dirty="0">
                <a:highlight>
                  <a:srgbClr val="FFFF00"/>
                </a:highlight>
                <a:latin typeface="Times New Roman" pitchFamily="18" charset="0"/>
                <a:cs typeface="Times New Roman" pitchFamily="18" charset="0"/>
              </a:rPr>
              <a:t>()</a:t>
            </a:r>
          </a:p>
        </p:txBody>
      </p:sp>
    </p:spTree>
    <p:extLst>
      <p:ext uri="{BB962C8B-B14F-4D97-AF65-F5344CB8AC3E}">
        <p14:creationId xmlns:p14="http://schemas.microsoft.com/office/powerpoint/2010/main" val="92715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date class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800" dirty="0">
                <a:highlight>
                  <a:srgbClr val="00FF00"/>
                </a:highlight>
                <a:latin typeface="Times New Roman" pitchFamily="18" charset="0"/>
                <a:cs typeface="Times New Roman" pitchFamily="18" charset="0"/>
              </a:rPr>
              <a:t>date object </a:t>
            </a:r>
            <a:r>
              <a:rPr lang="en-US" sz="1800" dirty="0">
                <a:latin typeface="Times New Roman" pitchFamily="18" charset="0"/>
                <a:cs typeface="Times New Roman" pitchFamily="18" charset="0"/>
              </a:rPr>
              <a:t>- </a:t>
            </a:r>
            <a:r>
              <a:rPr lang="en-US" sz="1800" dirty="0">
                <a:highlight>
                  <a:srgbClr val="FFFF00"/>
                </a:highlight>
                <a:latin typeface="Times New Roman" pitchFamily="18" charset="0"/>
                <a:cs typeface="Times New Roman" pitchFamily="18" charset="0"/>
              </a:rPr>
              <a:t>A date object is an object containing information of year, month and day</a:t>
            </a:r>
          </a:p>
          <a:p>
            <a:pPr marL="0" indent="0">
              <a:buNone/>
            </a:pPr>
            <a:endParaRPr lang="en-US" sz="1800" b="1" u="sng" dirty="0">
              <a:latin typeface="Times New Roman" pitchFamily="18" charset="0"/>
              <a:cs typeface="Times New Roman" pitchFamily="18" charset="0"/>
            </a:endParaRPr>
          </a:p>
          <a:p>
            <a:pPr marL="0" indent="0">
              <a:buNone/>
            </a:pPr>
            <a:r>
              <a:rPr lang="en-US" sz="1800" b="1" u="sng" dirty="0">
                <a:latin typeface="Times New Roman" pitchFamily="18" charset="0"/>
                <a:cs typeface="Times New Roman" pitchFamily="18" charset="0"/>
              </a:rPr>
              <a:t>Creating Object of date Class</a:t>
            </a:r>
          </a:p>
          <a:p>
            <a:pPr marL="0" indent="0">
              <a:buNone/>
            </a:pPr>
            <a:r>
              <a:rPr lang="en-US" sz="1800" dirty="0" err="1">
                <a:highlight>
                  <a:srgbClr val="FFFF00"/>
                </a:highlight>
                <a:latin typeface="Times New Roman" pitchFamily="18" charset="0"/>
                <a:cs typeface="Times New Roman" pitchFamily="18" charset="0"/>
              </a:rPr>
              <a:t>object_name</a:t>
            </a:r>
            <a:r>
              <a:rPr lang="en-US" sz="1800" dirty="0">
                <a:highlight>
                  <a:srgbClr val="FFFF00"/>
                </a:highlight>
                <a:latin typeface="Times New Roman" pitchFamily="18" charset="0"/>
                <a:cs typeface="Times New Roman" pitchFamily="18" charset="0"/>
              </a:rPr>
              <a:t> = date(year, month, day)</a:t>
            </a:r>
          </a:p>
          <a:p>
            <a:pPr marL="0" indent="0">
              <a:buNone/>
            </a:pPr>
            <a:r>
              <a:rPr lang="en-US" sz="1800" dirty="0">
                <a:highlight>
                  <a:srgbClr val="FFFF00"/>
                </a:highlight>
                <a:latin typeface="Times New Roman" pitchFamily="18" charset="0"/>
                <a:cs typeface="Times New Roman" pitchFamily="18" charset="0"/>
              </a:rPr>
              <a:t>All arguments are required. Arguments may be integers, in the following ranges:</a:t>
            </a:r>
          </a:p>
          <a:p>
            <a:pPr marL="0" indent="0">
              <a:buNone/>
            </a:pPr>
            <a:r>
              <a:rPr lang="en-US" sz="1800" dirty="0">
                <a:highlight>
                  <a:srgbClr val="FFFF00"/>
                </a:highlight>
                <a:cs typeface="Times New Roman" pitchFamily="18" charset="0"/>
              </a:rPr>
              <a:t>MINYEAR &lt;= year &lt;= MAXYEAR</a:t>
            </a:r>
          </a:p>
          <a:p>
            <a:pPr marL="0" indent="0">
              <a:buNone/>
            </a:pPr>
            <a:r>
              <a:rPr lang="en-US" sz="1800" dirty="0">
                <a:highlight>
                  <a:srgbClr val="FFFF00"/>
                </a:highlight>
                <a:cs typeface="Times New Roman" pitchFamily="18" charset="0"/>
              </a:rPr>
              <a:t>1 &lt;= month &lt;= 12</a:t>
            </a:r>
          </a:p>
          <a:p>
            <a:pPr marL="0" indent="0">
              <a:buNone/>
            </a:pPr>
            <a:r>
              <a:rPr lang="en-US" sz="1800" dirty="0">
                <a:highlight>
                  <a:srgbClr val="FFFF00"/>
                </a:highlight>
                <a:cs typeface="Times New Roman" pitchFamily="18" charset="0"/>
              </a:rPr>
              <a:t>1 &lt;= day &lt;= number of days in the given month and year</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d = date(year=2019, month=6, day=30)</a:t>
            </a:r>
          </a:p>
        </p:txBody>
      </p:sp>
    </p:spTree>
    <p:extLst>
      <p:ext uri="{BB962C8B-B14F-4D97-AF65-F5344CB8AC3E}">
        <p14:creationId xmlns:p14="http://schemas.microsoft.com/office/powerpoint/2010/main" val="3469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1788</Words>
  <Application>Microsoft Office PowerPoint</Application>
  <PresentationFormat>On-screen Show (16:9)</PresentationFormat>
  <Paragraphs>213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Date and Time</vt:lpstr>
      <vt:lpstr>PowerPoint Presentation</vt:lpstr>
      <vt:lpstr>Time Modules</vt:lpstr>
      <vt:lpstr>Time Modules</vt:lpstr>
      <vt:lpstr>datetime Module</vt:lpstr>
      <vt:lpstr>datetime class</vt:lpstr>
      <vt:lpstr>Creating Object of datetime Class</vt:lpstr>
      <vt:lpstr>datetime class’s Methods</vt:lpstr>
      <vt:lpstr>date class</vt:lpstr>
      <vt:lpstr>date class’s Method</vt:lpstr>
      <vt:lpstr>time class</vt:lpstr>
      <vt:lpstr>Creating Object of time Class</vt:lpstr>
      <vt:lpstr>timedelta class</vt:lpstr>
      <vt:lpstr>Creating Object of timedelta Class</vt:lpstr>
      <vt:lpstr>Comparing Two Dates</vt:lpstr>
      <vt:lpstr>Formatting Date and Time</vt:lpstr>
      <vt:lpstr>Format Code</vt:lpstr>
      <vt:lpstr>Format Code</vt:lpstr>
      <vt:lpstr>Format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 and Time</dc:title>
  <dc:creator>RK</dc:creator>
  <cp:lastModifiedBy>NAVEEN</cp:lastModifiedBy>
  <cp:revision>67</cp:revision>
  <dcterms:created xsi:type="dcterms:W3CDTF">2006-08-16T00:00:00Z</dcterms:created>
  <dcterms:modified xsi:type="dcterms:W3CDTF">2021-11-19T01:32:58Z</dcterms:modified>
</cp:coreProperties>
</file>