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71" r:id="rId4"/>
    <p:sldId id="260" r:id="rId5"/>
    <p:sldId id="269" r:id="rId6"/>
    <p:sldId id="272" r:id="rId7"/>
    <p:sldId id="273" r:id="rId8"/>
    <p:sldId id="295" r:id="rId9"/>
    <p:sldId id="296" r:id="rId10"/>
    <p:sldId id="274" r:id="rId11"/>
    <p:sldId id="275" r:id="rId12"/>
    <p:sldId id="267" r:id="rId13"/>
    <p:sldId id="268" r:id="rId14"/>
    <p:sldId id="285" r:id="rId15"/>
    <p:sldId id="277" r:id="rId16"/>
    <p:sldId id="276" r:id="rId17"/>
    <p:sldId id="279" r:id="rId18"/>
    <p:sldId id="278" r:id="rId19"/>
    <p:sldId id="280" r:id="rId20"/>
    <p:sldId id="282" r:id="rId21"/>
    <p:sldId id="283" r:id="rId22"/>
    <p:sldId id="284" r:id="rId23"/>
    <p:sldId id="286" r:id="rId24"/>
    <p:sldId id="287" r:id="rId25"/>
    <p:sldId id="288" r:id="rId26"/>
    <p:sldId id="281" r:id="rId27"/>
    <p:sldId id="289" r:id="rId28"/>
    <p:sldId id="294" r:id="rId29"/>
    <p:sldId id="290" r:id="rId30"/>
    <p:sldId id="291" r:id="rId31"/>
    <p:sldId id="292" r:id="rId32"/>
    <p:sldId id="293"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MySQL</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It is an open source database management system application which will help us to manage the database like store and retrieve data.</a:t>
            </a:r>
          </a:p>
          <a:p>
            <a:pPr marL="0" indent="0">
              <a:buNone/>
            </a:pPr>
            <a:r>
              <a:rPr lang="en-US" sz="2000" dirty="0">
                <a:highlight>
                  <a:srgbClr val="FFFF00"/>
                </a:highlight>
                <a:latin typeface="Times New Roman" pitchFamily="18" charset="0"/>
                <a:cs typeface="Times New Roman" pitchFamily="18" charset="0"/>
              </a:rPr>
              <a:t>To work with MySQL in Python program we have to import </a:t>
            </a:r>
            <a:r>
              <a:rPr lang="en-US" sz="2000" b="1" dirty="0">
                <a:highlight>
                  <a:srgbClr val="FFFF00"/>
                </a:highlight>
                <a:latin typeface="Times New Roman" pitchFamily="18" charset="0"/>
                <a:cs typeface="Times New Roman" pitchFamily="18" charset="0"/>
              </a:rPr>
              <a:t>connector</a:t>
            </a:r>
            <a:r>
              <a:rPr lang="en-US" sz="2000" dirty="0">
                <a:highlight>
                  <a:srgbClr val="FFFF00"/>
                </a:highlight>
                <a:latin typeface="Times New Roman" pitchFamily="18" charset="0"/>
                <a:cs typeface="Times New Roman" pitchFamily="18" charset="0"/>
              </a:rPr>
              <a:t> sub module of </a:t>
            </a:r>
            <a:r>
              <a:rPr lang="en-US" sz="2000" b="1" dirty="0" err="1">
                <a:highlight>
                  <a:srgbClr val="FFFF00"/>
                </a:highlight>
                <a:latin typeface="Times New Roman" pitchFamily="18" charset="0"/>
                <a:cs typeface="Times New Roman" pitchFamily="18" charset="0"/>
              </a:rPr>
              <a:t>mysql</a:t>
            </a:r>
            <a:r>
              <a:rPr lang="en-US" sz="2000" dirty="0">
                <a:highlight>
                  <a:srgbClr val="FFFF00"/>
                </a:highlight>
                <a:latin typeface="Times New Roman" pitchFamily="18" charset="0"/>
                <a:cs typeface="Times New Roman" pitchFamily="18" charset="0"/>
              </a:rPr>
              <a:t> module.</a:t>
            </a:r>
          </a:p>
          <a:p>
            <a:pPr marL="0" indent="0">
              <a:buNone/>
            </a:pPr>
            <a:r>
              <a:rPr lang="en-US" sz="2000" i="1" dirty="0">
                <a:highlight>
                  <a:srgbClr val="FFFF00"/>
                </a:highlight>
                <a:latin typeface="Times New Roman" pitchFamily="18" charset="0"/>
                <a:cs typeface="Times New Roman" pitchFamily="18" charset="0"/>
              </a:rPr>
              <a:t>import </a:t>
            </a:r>
            <a:r>
              <a:rPr lang="en-US" sz="2000" i="1" dirty="0" err="1">
                <a:highlight>
                  <a:srgbClr val="FFFF00"/>
                </a:highlight>
                <a:latin typeface="Times New Roman" pitchFamily="18" charset="0"/>
                <a:cs typeface="Times New Roman" pitchFamily="18" charset="0"/>
              </a:rPr>
              <a:t>mysql.connector</a:t>
            </a:r>
            <a:endParaRPr lang="en-US" sz="2000" i="1" dirty="0">
              <a:highlight>
                <a:srgbClr val="FFFF00"/>
              </a:highlight>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349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62000"/>
          </a:xfrm>
        </p:spPr>
        <p:txBody>
          <a:bodyPr>
            <a:normAutofit/>
          </a:bodyPr>
          <a:lstStyle/>
          <a:p>
            <a:r>
              <a:rPr lang="en-IN" sz="4000" b="1" dirty="0">
                <a:highlight>
                  <a:srgbClr val="00FF00"/>
                </a:highlight>
                <a:latin typeface="Times New Roman" pitchFamily="18" charset="0"/>
                <a:cs typeface="Times New Roman" pitchFamily="18" charset="0"/>
              </a:rPr>
              <a:t>execute() Method</a:t>
            </a:r>
          </a:p>
        </p:txBody>
      </p:sp>
      <p:sp>
        <p:nvSpPr>
          <p:cNvPr id="3" name="Content Placeholder 2"/>
          <p:cNvSpPr>
            <a:spLocks noGrp="1"/>
          </p:cNvSpPr>
          <p:nvPr>
            <p:ph idx="1"/>
          </p:nvPr>
        </p:nvSpPr>
        <p:spPr>
          <a:xfrm>
            <a:off x="457200" y="742950"/>
            <a:ext cx="8229600" cy="4038600"/>
          </a:xfrm>
        </p:spPr>
        <p:txBody>
          <a:bodyPr>
            <a:noAutofit/>
          </a:bodyPr>
          <a:lstStyle/>
          <a:p>
            <a:pPr marL="0" indent="0">
              <a:buNone/>
            </a:pPr>
            <a:r>
              <a:rPr lang="en-US" sz="1500" dirty="0">
                <a:highlight>
                  <a:srgbClr val="FFFF00"/>
                </a:highlight>
                <a:latin typeface="Times New Roman" pitchFamily="18" charset="0"/>
                <a:cs typeface="Times New Roman" pitchFamily="18" charset="0"/>
              </a:rPr>
              <a:t>This method is used to execute given SQL queries.</a:t>
            </a:r>
          </a:p>
          <a:p>
            <a:pPr marL="0" indent="0">
              <a:buNone/>
            </a:pPr>
            <a:r>
              <a:rPr lang="en-US" sz="1500" dirty="0">
                <a:highlight>
                  <a:srgbClr val="FFFF00"/>
                </a:highlight>
                <a:latin typeface="Times New Roman" pitchFamily="18" charset="0"/>
                <a:cs typeface="Times New Roman" pitchFamily="18" charset="0"/>
              </a:rPr>
              <a:t>We need cursor object so we can call execute() method.</a:t>
            </a:r>
          </a:p>
          <a:p>
            <a:pPr marL="0" indent="0">
              <a:buNone/>
            </a:pPr>
            <a:r>
              <a:rPr lang="en-US" sz="1500" dirty="0">
                <a:highlight>
                  <a:srgbClr val="00FF00"/>
                </a:highlight>
                <a:latin typeface="Times New Roman" pitchFamily="18" charset="0"/>
                <a:cs typeface="Times New Roman" pitchFamily="18" charset="0"/>
              </a:rPr>
              <a:t>Syntax:</a:t>
            </a:r>
            <a:r>
              <a:rPr lang="en-US" sz="1500" dirty="0">
                <a:latin typeface="Times New Roman" pitchFamily="18" charset="0"/>
                <a:cs typeface="Times New Roman" pitchFamily="18" charset="0"/>
              </a:rPr>
              <a:t>- </a:t>
            </a:r>
            <a:r>
              <a:rPr lang="en-US" sz="1500" dirty="0" err="1">
                <a:highlight>
                  <a:srgbClr val="FFFF00"/>
                </a:highlight>
                <a:latin typeface="Times New Roman" pitchFamily="18" charset="0"/>
                <a:cs typeface="Times New Roman" pitchFamily="18" charset="0"/>
              </a:rPr>
              <a:t>cursor_object.execute</a:t>
            </a:r>
            <a:r>
              <a:rPr lang="en-US" sz="1500" dirty="0">
                <a:highlight>
                  <a:srgbClr val="FFFF00"/>
                </a:highlight>
                <a:latin typeface="Times New Roman" pitchFamily="18" charset="0"/>
                <a:cs typeface="Times New Roman" pitchFamily="18" charset="0"/>
              </a:rPr>
              <a:t>(</a:t>
            </a:r>
            <a:r>
              <a:rPr lang="en-US" sz="1500" dirty="0" err="1">
                <a:highlight>
                  <a:srgbClr val="FFFF00"/>
                </a:highlight>
                <a:latin typeface="Times New Roman" pitchFamily="18" charset="0"/>
                <a:cs typeface="Times New Roman" pitchFamily="18" charset="0"/>
              </a:rPr>
              <a:t>sql</a:t>
            </a:r>
            <a:r>
              <a:rPr lang="en-US" sz="1500" dirty="0">
                <a:highlight>
                  <a:srgbClr val="FFFF00"/>
                </a:highlight>
                <a:latin typeface="Times New Roman" pitchFamily="18" charset="0"/>
                <a:cs typeface="Times New Roman" pitchFamily="18" charset="0"/>
              </a:rPr>
              <a:t>, </a:t>
            </a:r>
            <a:r>
              <a:rPr lang="en-US" sz="1500" dirty="0" err="1">
                <a:highlight>
                  <a:srgbClr val="FFFF00"/>
                </a:highlight>
                <a:latin typeface="Times New Roman" pitchFamily="18" charset="0"/>
                <a:cs typeface="Times New Roman" pitchFamily="18" charset="0"/>
              </a:rPr>
              <a:t>param</a:t>
            </a:r>
            <a:r>
              <a:rPr lang="en-US" sz="1500" dirty="0">
                <a:highlight>
                  <a:srgbClr val="FFFF00"/>
                </a:highlight>
                <a:latin typeface="Times New Roman" pitchFamily="18" charset="0"/>
                <a:cs typeface="Times New Roman" pitchFamily="18" charset="0"/>
              </a:rPr>
              <a:t>=None, multi=False)</a:t>
            </a:r>
          </a:p>
          <a:p>
            <a:pPr marL="0" indent="0">
              <a:buNone/>
            </a:pPr>
            <a:r>
              <a:rPr lang="en-US" sz="1500" dirty="0" err="1">
                <a:highlight>
                  <a:srgbClr val="00FF00"/>
                </a:highlight>
                <a:latin typeface="Times New Roman" pitchFamily="18" charset="0"/>
                <a:cs typeface="Times New Roman" pitchFamily="18" charset="0"/>
              </a:rPr>
              <a:t>Sql</a:t>
            </a:r>
            <a:r>
              <a:rPr lang="en-US" sz="1500" dirty="0">
                <a:highlight>
                  <a:srgbClr val="00FF00"/>
                </a:highlight>
                <a:latin typeface="Times New Roman" pitchFamily="18" charset="0"/>
                <a:cs typeface="Times New Roman" pitchFamily="18" charset="0"/>
              </a:rPr>
              <a:t> </a:t>
            </a:r>
            <a:r>
              <a:rPr lang="en-US" sz="1500" dirty="0">
                <a:latin typeface="Times New Roman" pitchFamily="18" charset="0"/>
                <a:cs typeface="Times New Roman" pitchFamily="18" charset="0"/>
              </a:rPr>
              <a:t>– </a:t>
            </a:r>
            <a:r>
              <a:rPr lang="en-US" sz="1500" dirty="0">
                <a:highlight>
                  <a:srgbClr val="FFFF00"/>
                </a:highlight>
                <a:latin typeface="Times New Roman" pitchFamily="18" charset="0"/>
                <a:cs typeface="Times New Roman" pitchFamily="18" charset="0"/>
              </a:rPr>
              <a:t>It is </a:t>
            </a:r>
            <a:r>
              <a:rPr lang="en-US" sz="1500" dirty="0" err="1">
                <a:highlight>
                  <a:srgbClr val="FFFF00"/>
                </a:highlight>
                <a:latin typeface="Times New Roman" pitchFamily="18" charset="0"/>
                <a:cs typeface="Times New Roman" pitchFamily="18" charset="0"/>
              </a:rPr>
              <a:t>sql</a:t>
            </a:r>
            <a:r>
              <a:rPr lang="en-US" sz="1500" dirty="0">
                <a:highlight>
                  <a:srgbClr val="FFFF00"/>
                </a:highlight>
                <a:latin typeface="Times New Roman" pitchFamily="18" charset="0"/>
                <a:cs typeface="Times New Roman" pitchFamily="18" charset="0"/>
              </a:rPr>
              <a:t> query.</a:t>
            </a:r>
          </a:p>
          <a:p>
            <a:pPr marL="0" indent="0">
              <a:buNone/>
            </a:pPr>
            <a:r>
              <a:rPr lang="en-US" sz="1500" dirty="0" err="1">
                <a:highlight>
                  <a:srgbClr val="00FF00"/>
                </a:highlight>
                <a:latin typeface="Times New Roman" pitchFamily="18" charset="0"/>
                <a:cs typeface="Times New Roman" pitchFamily="18" charset="0"/>
              </a:rPr>
              <a:t>Param</a:t>
            </a:r>
            <a:r>
              <a:rPr lang="en-US" sz="1500" dirty="0">
                <a:highlight>
                  <a:srgbClr val="00FF00"/>
                </a:highlight>
                <a:latin typeface="Times New Roman" pitchFamily="18" charset="0"/>
                <a:cs typeface="Times New Roman" pitchFamily="18" charset="0"/>
              </a:rPr>
              <a:t> </a:t>
            </a:r>
            <a:r>
              <a:rPr lang="en-US" sz="1500" dirty="0">
                <a:latin typeface="Times New Roman" pitchFamily="18" charset="0"/>
                <a:cs typeface="Times New Roman" pitchFamily="18" charset="0"/>
              </a:rPr>
              <a:t>– </a:t>
            </a:r>
            <a:r>
              <a:rPr lang="en-US" sz="1500" dirty="0">
                <a:highlight>
                  <a:srgbClr val="FFFF00"/>
                </a:highlight>
                <a:latin typeface="Times New Roman" pitchFamily="18" charset="0"/>
                <a:cs typeface="Times New Roman" pitchFamily="18" charset="0"/>
              </a:rPr>
              <a:t>The parameters found in the tuple or dictionary </a:t>
            </a:r>
            <a:r>
              <a:rPr lang="en-US" sz="1500" dirty="0" err="1">
                <a:highlight>
                  <a:srgbClr val="FFFF00"/>
                </a:highlight>
                <a:latin typeface="Times New Roman" pitchFamily="18" charset="0"/>
                <a:cs typeface="Times New Roman" pitchFamily="18" charset="0"/>
              </a:rPr>
              <a:t>params</a:t>
            </a:r>
            <a:r>
              <a:rPr lang="en-US" sz="1500" dirty="0">
                <a:highlight>
                  <a:srgbClr val="FFFF00"/>
                </a:highlight>
                <a:latin typeface="Times New Roman" pitchFamily="18" charset="0"/>
                <a:cs typeface="Times New Roman" pitchFamily="18" charset="0"/>
              </a:rPr>
              <a:t> are bound to the variables in the operation.</a:t>
            </a:r>
            <a:endParaRPr lang="en-IN" sz="1500" dirty="0">
              <a:highlight>
                <a:srgbClr val="FFFF00"/>
              </a:highlight>
              <a:latin typeface="Times New Roman" pitchFamily="18" charset="0"/>
              <a:cs typeface="Times New Roman" pitchFamily="18" charset="0"/>
            </a:endParaRPr>
          </a:p>
          <a:p>
            <a:pPr marL="0" indent="0">
              <a:buNone/>
            </a:pPr>
            <a:r>
              <a:rPr lang="en-US" sz="1500" dirty="0">
                <a:highlight>
                  <a:srgbClr val="00FF00"/>
                </a:highlight>
                <a:latin typeface="Times New Roman" pitchFamily="18" charset="0"/>
                <a:cs typeface="Times New Roman" pitchFamily="18" charset="0"/>
              </a:rPr>
              <a:t>Multi</a:t>
            </a:r>
            <a:r>
              <a:rPr lang="en-US" sz="1500" dirty="0">
                <a:latin typeface="Times New Roman" pitchFamily="18" charset="0"/>
                <a:cs typeface="Times New Roman" pitchFamily="18" charset="0"/>
              </a:rPr>
              <a:t> – </a:t>
            </a:r>
            <a:r>
              <a:rPr lang="en-US" sz="1500" dirty="0">
                <a:highlight>
                  <a:srgbClr val="FFFF00"/>
                </a:highlight>
                <a:latin typeface="Times New Roman" pitchFamily="18" charset="0"/>
                <a:cs typeface="Times New Roman" pitchFamily="18" charset="0"/>
              </a:rPr>
              <a:t>execute() returns an iterator if multi is True.</a:t>
            </a:r>
          </a:p>
          <a:p>
            <a:pPr marL="0" indent="0">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a:t>
            </a:r>
          </a:p>
          <a:p>
            <a:pPr marL="0" indent="0">
              <a:buNone/>
            </a:pPr>
            <a:r>
              <a:rPr lang="en-US" sz="1500" dirty="0" err="1">
                <a:latin typeface="Times New Roman" pitchFamily="18" charset="0"/>
                <a:cs typeface="Times New Roman" pitchFamily="18" charset="0"/>
              </a:rPr>
              <a:t>myc</a:t>
            </a:r>
            <a:r>
              <a:rPr lang="en-US" sz="1500" dirty="0">
                <a:latin typeface="Times New Roman" pitchFamily="18" charset="0"/>
                <a:cs typeface="Times New Roman" pitchFamily="18" charset="0"/>
              </a:rPr>
              <a:t> = </a:t>
            </a:r>
            <a:r>
              <a:rPr lang="en-US" sz="1500" dirty="0" err="1">
                <a:latin typeface="Times New Roman" pitchFamily="18" charset="0"/>
                <a:cs typeface="Times New Roman" pitchFamily="18" charset="0"/>
              </a:rPr>
              <a:t>conn.cursor</a:t>
            </a:r>
            <a:r>
              <a:rPr lang="en-US" sz="1500" dirty="0">
                <a:latin typeface="Times New Roman" pitchFamily="18" charset="0"/>
                <a:cs typeface="Times New Roman" pitchFamily="18" charset="0"/>
              </a:rPr>
              <a:t>()</a:t>
            </a:r>
          </a:p>
          <a:p>
            <a:pPr marL="0" indent="0">
              <a:buNone/>
            </a:pPr>
            <a:r>
              <a:rPr lang="en-US" sz="1500" dirty="0" err="1">
                <a:latin typeface="Times New Roman" pitchFamily="18" charset="0"/>
                <a:cs typeface="Times New Roman" pitchFamily="18" charset="0"/>
              </a:rPr>
              <a:t>myc.execute</a:t>
            </a:r>
            <a:r>
              <a:rPr lang="en-US" sz="1500" dirty="0">
                <a:latin typeface="Times New Roman" pitchFamily="18" charset="0"/>
                <a:cs typeface="Times New Roman" pitchFamily="18" charset="0"/>
              </a:rPr>
              <a:t>(‘SELECT * FROM student’)</a:t>
            </a:r>
          </a:p>
          <a:p>
            <a:pPr marL="0" indent="0">
              <a:buNone/>
            </a:pPr>
            <a:endParaRPr lang="en-US" sz="1500" dirty="0">
              <a:latin typeface="Times New Roman" pitchFamily="18" charset="0"/>
              <a:cs typeface="Times New Roman" pitchFamily="18" charset="0"/>
            </a:endParaRPr>
          </a:p>
          <a:p>
            <a:pPr marL="0" indent="0">
              <a:buNone/>
            </a:pPr>
            <a:r>
              <a:rPr lang="en-US" sz="1500" dirty="0" err="1">
                <a:solidFill>
                  <a:srgbClr val="FF0000"/>
                </a:solidFill>
                <a:latin typeface="Times New Roman" pitchFamily="18" charset="0"/>
                <a:cs typeface="Times New Roman" pitchFamily="18" charset="0"/>
              </a:rPr>
              <a:t>sql</a:t>
            </a:r>
            <a:r>
              <a:rPr lang="en-US" sz="1500" dirty="0">
                <a:latin typeface="Times New Roman" pitchFamily="18" charset="0"/>
                <a:cs typeface="Times New Roman" pitchFamily="18" charset="0"/>
              </a:rPr>
              <a:t> =‘SELECT * FROM student’</a:t>
            </a:r>
          </a:p>
          <a:p>
            <a:pPr marL="0" indent="0">
              <a:buNone/>
            </a:pPr>
            <a:r>
              <a:rPr lang="en-US" sz="1500" dirty="0" err="1">
                <a:latin typeface="Times New Roman" pitchFamily="18" charset="0"/>
                <a:cs typeface="Times New Roman" pitchFamily="18" charset="0"/>
              </a:rPr>
              <a:t>myc</a:t>
            </a:r>
            <a:r>
              <a:rPr lang="en-US" sz="1500" dirty="0">
                <a:latin typeface="Times New Roman" pitchFamily="18" charset="0"/>
                <a:cs typeface="Times New Roman" pitchFamily="18" charset="0"/>
              </a:rPr>
              <a:t> = </a:t>
            </a:r>
            <a:r>
              <a:rPr lang="en-US" sz="1500" dirty="0" err="1">
                <a:latin typeface="Times New Roman" pitchFamily="18" charset="0"/>
                <a:cs typeface="Times New Roman" pitchFamily="18" charset="0"/>
              </a:rPr>
              <a:t>conn.cursor</a:t>
            </a:r>
            <a:r>
              <a:rPr lang="en-US" sz="1500" dirty="0">
                <a:latin typeface="Times New Roman" pitchFamily="18" charset="0"/>
                <a:cs typeface="Times New Roman" pitchFamily="18" charset="0"/>
              </a:rPr>
              <a:t>()</a:t>
            </a:r>
          </a:p>
          <a:p>
            <a:pPr marL="0" indent="0">
              <a:buNone/>
            </a:pPr>
            <a:r>
              <a:rPr lang="en-US" sz="1500" dirty="0" err="1">
                <a:latin typeface="Times New Roman" pitchFamily="18" charset="0"/>
                <a:cs typeface="Times New Roman" pitchFamily="18" charset="0"/>
              </a:rPr>
              <a:t>myc.execute</a:t>
            </a:r>
            <a:r>
              <a:rPr lang="en-US" sz="1500" dirty="0">
                <a:latin typeface="Times New Roman" pitchFamily="18" charset="0"/>
                <a:cs typeface="Times New Roman" pitchFamily="18" charset="0"/>
              </a:rPr>
              <a:t>(</a:t>
            </a:r>
            <a:r>
              <a:rPr lang="en-US" sz="1500" dirty="0" err="1">
                <a:solidFill>
                  <a:srgbClr val="FF0000"/>
                </a:solidFill>
                <a:latin typeface="Times New Roman" pitchFamily="18" charset="0"/>
                <a:cs typeface="Times New Roman" pitchFamily="18" charset="0"/>
              </a:rPr>
              <a:t>sql</a:t>
            </a:r>
            <a:r>
              <a:rPr lang="en-US" sz="1500" dirty="0">
                <a:latin typeface="Times New Roman" pitchFamily="18" charset="0"/>
                <a:cs typeface="Times New Roman" pitchFamily="18" charset="0"/>
              </a:rPr>
              <a:t>)</a:t>
            </a:r>
          </a:p>
        </p:txBody>
      </p:sp>
    </p:spTree>
    <p:extLst>
      <p:ext uri="{BB962C8B-B14F-4D97-AF65-F5344CB8AC3E}">
        <p14:creationId xmlns:p14="http://schemas.microsoft.com/office/powerpoint/2010/main" val="11261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highlight>
                  <a:srgbClr val="00FF00"/>
                </a:highlight>
                <a:latin typeface="Times New Roman" pitchFamily="18" charset="0"/>
                <a:cs typeface="Times New Roman" pitchFamily="18" charset="0"/>
              </a:rPr>
              <a:t>Close Cursor</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close () method closes the cursor, resets all results, and ensures that the cursor object has no reference to its original connection object. </a:t>
            </a:r>
          </a:p>
          <a:p>
            <a:pPr marL="0" indent="0">
              <a:buNone/>
            </a:pPr>
            <a:r>
              <a:rPr lang="en-US" sz="2000" dirty="0">
                <a:latin typeface="Times New Roman" pitchFamily="18" charset="0"/>
                <a:cs typeface="Times New Roman" pitchFamily="18" charset="0"/>
              </a:rPr>
              <a:t>Syntax:- </a:t>
            </a:r>
            <a:r>
              <a:rPr lang="en-US" sz="2000" dirty="0" err="1">
                <a:highlight>
                  <a:srgbClr val="FFFF00"/>
                </a:highlight>
                <a:latin typeface="Times New Roman" pitchFamily="18" charset="0"/>
                <a:cs typeface="Times New Roman" pitchFamily="18" charset="0"/>
              </a:rPr>
              <a:t>cursor_object.close</a:t>
            </a:r>
            <a:r>
              <a:rPr lang="en-US" sz="2000" dirty="0">
                <a:highlight>
                  <a:srgbClr val="FFFF00"/>
                </a:highlight>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myc.close</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128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highlight>
                  <a:srgbClr val="00FF00"/>
                </a:highlight>
                <a:latin typeface="Times New Roman" pitchFamily="18" charset="0"/>
                <a:cs typeface="Times New Roman" pitchFamily="18" charset="0"/>
              </a:rPr>
              <a:t>Connecting to Database</a:t>
            </a: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IN" sz="1800" dirty="0">
                <a:highlight>
                  <a:srgbClr val="00FF00"/>
                </a:highlight>
                <a:latin typeface="Times New Roman" pitchFamily="18" charset="0"/>
                <a:cs typeface="Times New Roman" pitchFamily="18" charset="0"/>
              </a:rPr>
              <a:t>connect() </a:t>
            </a:r>
            <a:r>
              <a:rPr lang="en-IN" sz="1800" dirty="0">
                <a:latin typeface="Times New Roman" pitchFamily="18" charset="0"/>
                <a:cs typeface="Times New Roman" pitchFamily="18" charset="0"/>
              </a:rPr>
              <a:t>– </a:t>
            </a:r>
            <a:r>
              <a:rPr lang="en-IN" sz="1800" dirty="0">
                <a:highlight>
                  <a:srgbClr val="FFFF00"/>
                </a:highlight>
                <a:latin typeface="Times New Roman" pitchFamily="18" charset="0"/>
                <a:cs typeface="Times New Roman" pitchFamily="18" charset="0"/>
              </a:rPr>
              <a:t>This method is used to open or establish a new connection. It returns an object representing the connection. </a:t>
            </a:r>
          </a:p>
          <a:p>
            <a:pPr marL="0" indent="0">
              <a:buNone/>
            </a:pPr>
            <a:r>
              <a:rPr lang="en-IN" sz="1800" dirty="0">
                <a:latin typeface="Times New Roman" pitchFamily="18" charset="0"/>
                <a:cs typeface="Times New Roman" pitchFamily="18" charset="0"/>
              </a:rPr>
              <a:t>Syntax: -</a:t>
            </a:r>
          </a:p>
          <a:p>
            <a:pPr marL="0" indent="0">
              <a:buNone/>
            </a:pPr>
            <a:r>
              <a:rPr lang="en-US" sz="1800" dirty="0" err="1">
                <a:highlight>
                  <a:srgbClr val="FFFF00"/>
                </a:highlight>
                <a:latin typeface="Times New Roman" pitchFamily="18" charset="0"/>
                <a:cs typeface="Times New Roman" pitchFamily="18" charset="0"/>
              </a:rPr>
              <a:t>connection_object</a:t>
            </a:r>
            <a:r>
              <a:rPr lang="en-US" sz="1800" dirty="0">
                <a:highlight>
                  <a:srgbClr val="FFFF00"/>
                </a:highlight>
                <a:latin typeface="Times New Roman" pitchFamily="18" charset="0"/>
                <a:cs typeface="Times New Roman" pitchFamily="18" charset="0"/>
              </a:rPr>
              <a:t> = connect(user=‘username’, password=‘pass’, </a:t>
            </a:r>
            <a:r>
              <a:rPr lang="en-US" sz="1800" b="1" dirty="0">
                <a:highlight>
                  <a:srgbClr val="FFFF00"/>
                </a:highlight>
                <a:latin typeface="Times New Roman" pitchFamily="18" charset="0"/>
                <a:cs typeface="Times New Roman" pitchFamily="18" charset="0"/>
              </a:rPr>
              <a:t>database=‘</a:t>
            </a:r>
            <a:r>
              <a:rPr lang="en-US" sz="1800" b="1" dirty="0" err="1">
                <a:highlight>
                  <a:srgbClr val="FFFF00"/>
                </a:highlight>
                <a:latin typeface="Times New Roman" pitchFamily="18" charset="0"/>
                <a:cs typeface="Times New Roman" pitchFamily="18" charset="0"/>
              </a:rPr>
              <a:t>dbname</a:t>
            </a:r>
            <a:r>
              <a:rPr lang="en-US" sz="1800" b="1" dirty="0">
                <a:highlight>
                  <a:srgbClr val="FFFF00"/>
                </a:highlight>
                <a:latin typeface="Times New Roman" pitchFamily="18" charset="0"/>
                <a:cs typeface="Times New Roman" pitchFamily="18" charset="0"/>
              </a:rPr>
              <a:t>’</a:t>
            </a:r>
            <a:r>
              <a:rPr lang="en-US" sz="1800" dirty="0">
                <a:highlight>
                  <a:srgbClr val="FFFF00"/>
                </a:highlight>
                <a:latin typeface="Times New Roman" pitchFamily="18" charset="0"/>
                <a:cs typeface="Times New Roman" pitchFamily="18" charset="0"/>
              </a:rPr>
              <a:t>, host=‘</a:t>
            </a:r>
            <a:r>
              <a:rPr lang="en-US" sz="1800" dirty="0" err="1">
                <a:highlight>
                  <a:srgbClr val="FFFF00"/>
                </a:highlight>
                <a:latin typeface="Times New Roman" pitchFamily="18" charset="0"/>
                <a:cs typeface="Times New Roman" pitchFamily="18" charset="0"/>
              </a:rPr>
              <a:t>localhost</a:t>
            </a:r>
            <a:r>
              <a:rPr lang="en-US" sz="1800" dirty="0">
                <a:highlight>
                  <a:srgbClr val="FFFF00"/>
                </a:highlight>
                <a:latin typeface="Times New Roman" pitchFamily="18" charset="0"/>
                <a:cs typeface="Times New Roman" pitchFamily="18" charset="0"/>
              </a:rPr>
              <a:t>’, port=3306);</a:t>
            </a:r>
          </a:p>
          <a:p>
            <a:pPr marL="0" indent="0">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import </a:t>
            </a:r>
            <a:r>
              <a:rPr lang="en-US" sz="1800" dirty="0" err="1">
                <a:latin typeface="Times New Roman" pitchFamily="18" charset="0"/>
                <a:cs typeface="Times New Roman" pitchFamily="18" charset="0"/>
              </a:rPr>
              <a:t>mysql.connector</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conn = </a:t>
            </a:r>
            <a:r>
              <a:rPr lang="en-US" sz="1800" dirty="0" err="1">
                <a:latin typeface="Times New Roman" pitchFamily="18" charset="0"/>
                <a:cs typeface="Times New Roman" pitchFamily="18" charset="0"/>
              </a:rPr>
              <a:t>mysql.connector.connect</a:t>
            </a:r>
            <a:r>
              <a:rPr lang="en-US" sz="1800" dirty="0">
                <a:latin typeface="Times New Roman" pitchFamily="18" charset="0"/>
                <a:cs typeface="Times New Roman" pitchFamily="18" charset="0"/>
              </a:rPr>
              <a:t>(user=‘root’, password=‘geek’, host=‘</a:t>
            </a:r>
            <a:r>
              <a:rPr lang="en-US" sz="1800" dirty="0" err="1">
                <a:latin typeface="Times New Roman" pitchFamily="18" charset="0"/>
                <a:cs typeface="Times New Roman" pitchFamily="18" charset="0"/>
              </a:rPr>
              <a:t>localhost</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database=‘</a:t>
            </a:r>
            <a:r>
              <a:rPr lang="en-US" sz="1800" b="1" dirty="0" err="1">
                <a:latin typeface="Times New Roman" pitchFamily="18" charset="0"/>
                <a:cs typeface="Times New Roman" pitchFamily="18" charset="0"/>
              </a:rPr>
              <a:t>pdb</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port=3306)</a:t>
            </a:r>
          </a:p>
        </p:txBody>
      </p:sp>
    </p:spTree>
    <p:extLst>
      <p:ext uri="{BB962C8B-B14F-4D97-AF65-F5344CB8AC3E}">
        <p14:creationId xmlns:p14="http://schemas.microsoft.com/office/powerpoint/2010/main" val="139108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highlight>
                  <a:srgbClr val="00FF00"/>
                </a:highlight>
                <a:latin typeface="Times New Roman" pitchFamily="18" charset="0"/>
                <a:cs typeface="Times New Roman" pitchFamily="18" charset="0"/>
              </a:rPr>
              <a:t>Connecting to Database</a:t>
            </a: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800" dirty="0">
                <a:highlight>
                  <a:srgbClr val="FFFF00"/>
                </a:highlight>
                <a:latin typeface="Times New Roman" pitchFamily="18" charset="0"/>
                <a:cs typeface="Times New Roman" pitchFamily="18" charset="0"/>
              </a:rPr>
              <a:t>import </a:t>
            </a:r>
            <a:r>
              <a:rPr lang="en-US" sz="1800" dirty="0" err="1">
                <a:highlight>
                  <a:srgbClr val="FFFF00"/>
                </a:highlight>
                <a:latin typeface="Times New Roman" pitchFamily="18" charset="0"/>
                <a:cs typeface="Times New Roman" pitchFamily="18" charset="0"/>
              </a:rPr>
              <a:t>mysql.connector</a:t>
            </a:r>
            <a:endParaRPr lang="en-US" sz="1800" dirty="0">
              <a:highlight>
                <a:srgbClr val="FFFF00"/>
              </a:highlight>
              <a:latin typeface="Times New Roman" pitchFamily="18" charset="0"/>
              <a:cs typeface="Times New Roman" pitchFamily="18" charset="0"/>
            </a:endParaRPr>
          </a:p>
          <a:p>
            <a:pPr marL="0" indent="0">
              <a:buNone/>
            </a:pPr>
            <a:r>
              <a:rPr lang="en-US" sz="1800" dirty="0" err="1">
                <a:highlight>
                  <a:srgbClr val="FFFF00"/>
                </a:highlight>
                <a:latin typeface="Times New Roman" pitchFamily="18" charset="0"/>
                <a:cs typeface="Times New Roman" pitchFamily="18" charset="0"/>
              </a:rPr>
              <a:t>config</a:t>
            </a:r>
            <a:r>
              <a:rPr lang="en-US" sz="1800" dirty="0">
                <a:highlight>
                  <a:srgbClr val="FFFF00"/>
                </a:highlight>
                <a:latin typeface="Times New Roman" pitchFamily="18" charset="0"/>
                <a:cs typeface="Times New Roman" pitchFamily="18" charset="0"/>
              </a:rPr>
              <a:t> = {</a:t>
            </a:r>
          </a:p>
          <a:p>
            <a:pPr marL="0" indent="0">
              <a:buNone/>
            </a:pPr>
            <a:r>
              <a:rPr lang="en-US" sz="1800" dirty="0">
                <a:highlight>
                  <a:srgbClr val="FFFF00"/>
                </a:highlight>
                <a:latin typeface="Times New Roman" pitchFamily="18" charset="0"/>
                <a:cs typeface="Times New Roman" pitchFamily="18" charset="0"/>
              </a:rPr>
              <a:t>	‘user’: ‘root’,</a:t>
            </a:r>
          </a:p>
          <a:p>
            <a:pPr marL="0" indent="0">
              <a:buNone/>
            </a:pPr>
            <a:r>
              <a:rPr lang="en-US" sz="1800" dirty="0">
                <a:highlight>
                  <a:srgbClr val="FFFF00"/>
                </a:highlight>
                <a:latin typeface="Times New Roman" pitchFamily="18" charset="0"/>
                <a:cs typeface="Times New Roman" pitchFamily="18" charset="0"/>
              </a:rPr>
              <a:t>	‘password’: ‘geek’,</a:t>
            </a:r>
          </a:p>
          <a:p>
            <a:pPr marL="0" indent="0">
              <a:buNone/>
            </a:pPr>
            <a:r>
              <a:rPr lang="en-US" sz="1800" dirty="0">
                <a:highlight>
                  <a:srgbClr val="FFFF00"/>
                </a:highlight>
                <a:latin typeface="Times New Roman" pitchFamily="18" charset="0"/>
                <a:cs typeface="Times New Roman" pitchFamily="18" charset="0"/>
              </a:rPr>
              <a:t>	‘host’ : ‘</a:t>
            </a:r>
            <a:r>
              <a:rPr lang="en-US" sz="1800" dirty="0" err="1">
                <a:highlight>
                  <a:srgbClr val="FFFF00"/>
                </a:highlight>
                <a:latin typeface="Times New Roman" pitchFamily="18" charset="0"/>
                <a:cs typeface="Times New Roman" pitchFamily="18" charset="0"/>
              </a:rPr>
              <a:t>localhost</a:t>
            </a:r>
            <a:r>
              <a:rPr lang="en-US" sz="1800" dirty="0">
                <a:highlight>
                  <a:srgbClr val="FFFF00"/>
                </a:highlight>
                <a:latin typeface="Times New Roman" pitchFamily="18" charset="0"/>
                <a:cs typeface="Times New Roman" pitchFamily="18" charset="0"/>
              </a:rPr>
              <a:t>’,</a:t>
            </a:r>
          </a:p>
          <a:p>
            <a:pPr marL="0" indent="0">
              <a:buNone/>
            </a:pPr>
            <a:r>
              <a:rPr lang="en-US" sz="1800" dirty="0">
                <a:highlight>
                  <a:srgbClr val="FFFF00"/>
                </a:highlight>
                <a:latin typeface="Times New Roman" pitchFamily="18" charset="0"/>
                <a:cs typeface="Times New Roman" pitchFamily="18" charset="0"/>
              </a:rPr>
              <a:t>	</a:t>
            </a:r>
            <a:r>
              <a:rPr lang="en-US" sz="1800" b="1" dirty="0">
                <a:highlight>
                  <a:srgbClr val="FFFF00"/>
                </a:highlight>
                <a:latin typeface="Times New Roman" pitchFamily="18" charset="0"/>
                <a:cs typeface="Times New Roman" pitchFamily="18" charset="0"/>
              </a:rPr>
              <a:t>‘database’ : ‘</a:t>
            </a:r>
            <a:r>
              <a:rPr lang="en-US" sz="1800" b="1" dirty="0" err="1">
                <a:highlight>
                  <a:srgbClr val="FFFF00"/>
                </a:highlight>
                <a:latin typeface="Times New Roman" pitchFamily="18" charset="0"/>
                <a:cs typeface="Times New Roman" pitchFamily="18" charset="0"/>
              </a:rPr>
              <a:t>pdb</a:t>
            </a:r>
            <a:r>
              <a:rPr lang="en-US" sz="1800" b="1" dirty="0">
                <a:highlight>
                  <a:srgbClr val="FFFF00"/>
                </a:highlight>
                <a:latin typeface="Times New Roman" pitchFamily="18" charset="0"/>
                <a:cs typeface="Times New Roman" pitchFamily="18" charset="0"/>
              </a:rPr>
              <a:t>’</a:t>
            </a:r>
            <a:r>
              <a:rPr lang="en-US" sz="1800" dirty="0">
                <a:highlight>
                  <a:srgbClr val="FFFF00"/>
                </a:highlight>
                <a:latin typeface="Times New Roman" pitchFamily="18" charset="0"/>
                <a:cs typeface="Times New Roman" pitchFamily="18" charset="0"/>
              </a:rPr>
              <a:t>,</a:t>
            </a:r>
          </a:p>
          <a:p>
            <a:pPr marL="0" indent="0">
              <a:buNone/>
            </a:pPr>
            <a:r>
              <a:rPr lang="en-US" sz="1800" dirty="0">
                <a:highlight>
                  <a:srgbClr val="FFFF00"/>
                </a:highlight>
                <a:latin typeface="Times New Roman" pitchFamily="18" charset="0"/>
                <a:cs typeface="Times New Roman" pitchFamily="18" charset="0"/>
              </a:rPr>
              <a:t>	‘port’: 3307</a:t>
            </a:r>
          </a:p>
          <a:p>
            <a:pPr marL="0" indent="0">
              <a:buNone/>
            </a:pPr>
            <a:r>
              <a:rPr lang="en-US" sz="1800" dirty="0">
                <a:highlight>
                  <a:srgbClr val="FFFF00"/>
                </a:highlight>
                <a:latin typeface="Times New Roman" pitchFamily="18" charset="0"/>
                <a:cs typeface="Times New Roman" pitchFamily="18" charset="0"/>
              </a:rPr>
              <a:t>}</a:t>
            </a:r>
          </a:p>
          <a:p>
            <a:pPr marL="0" indent="0">
              <a:buNone/>
            </a:pPr>
            <a:r>
              <a:rPr lang="en-US" sz="1800" dirty="0">
                <a:highlight>
                  <a:srgbClr val="FFFF00"/>
                </a:highlight>
                <a:latin typeface="Times New Roman" pitchFamily="18" charset="0"/>
                <a:cs typeface="Times New Roman" pitchFamily="18" charset="0"/>
              </a:rPr>
              <a:t>conn = </a:t>
            </a:r>
            <a:r>
              <a:rPr lang="en-US" sz="1800" dirty="0" err="1">
                <a:highlight>
                  <a:srgbClr val="FFFF00"/>
                </a:highlight>
                <a:latin typeface="Times New Roman" pitchFamily="18" charset="0"/>
                <a:cs typeface="Times New Roman" pitchFamily="18" charset="0"/>
              </a:rPr>
              <a:t>mysql.connector.connect</a:t>
            </a:r>
            <a:r>
              <a:rPr lang="en-US" sz="1800" dirty="0">
                <a:highlight>
                  <a:srgbClr val="FFFF00"/>
                </a:highlight>
                <a:latin typeface="Times New Roman" pitchFamily="18" charset="0"/>
                <a:cs typeface="Times New Roman" pitchFamily="18" charset="0"/>
              </a:rPr>
              <a:t>(**</a:t>
            </a:r>
            <a:r>
              <a:rPr lang="en-US" sz="1800" dirty="0" err="1">
                <a:highlight>
                  <a:srgbClr val="FFFF00"/>
                </a:highlight>
                <a:latin typeface="Times New Roman" pitchFamily="18" charset="0"/>
                <a:cs typeface="Times New Roman" pitchFamily="18" charset="0"/>
              </a:rPr>
              <a:t>config</a:t>
            </a:r>
            <a:r>
              <a:rPr lang="en-US" sz="1800" dirty="0">
                <a:highlight>
                  <a:srgbClr val="FFFF00"/>
                </a:highlight>
                <a:latin typeface="Times New Roman" pitchFamily="18" charset="0"/>
                <a:cs typeface="Times New Roman" pitchFamily="18" charset="0"/>
              </a:rPr>
              <a:t>)</a:t>
            </a:r>
          </a:p>
        </p:txBody>
      </p:sp>
    </p:spTree>
    <p:extLst>
      <p:ext uri="{BB962C8B-B14F-4D97-AF65-F5344CB8AC3E}">
        <p14:creationId xmlns:p14="http://schemas.microsoft.com/office/powerpoint/2010/main" val="227730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62000"/>
          </a:xfrm>
        </p:spPr>
        <p:txBody>
          <a:bodyPr>
            <a:normAutofit/>
          </a:bodyPr>
          <a:lstStyle/>
          <a:p>
            <a:r>
              <a:rPr lang="en-IN" sz="4000" b="1" dirty="0" err="1">
                <a:highlight>
                  <a:srgbClr val="00FF00"/>
                </a:highlight>
                <a:latin typeface="Times New Roman" pitchFamily="18" charset="0"/>
                <a:cs typeface="Times New Roman" pitchFamily="18" charset="0"/>
              </a:rPr>
              <a:t>executemany</a:t>
            </a:r>
            <a:r>
              <a:rPr lang="en-IN" sz="4000" b="1" dirty="0">
                <a:highlight>
                  <a:srgbClr val="00FF00"/>
                </a:highlight>
                <a:latin typeface="Times New Roman" pitchFamily="18" charset="0"/>
                <a:cs typeface="Times New Roman" pitchFamily="18" charset="0"/>
              </a:rPr>
              <a:t>() Method</a:t>
            </a:r>
          </a:p>
        </p:txBody>
      </p:sp>
      <p:sp>
        <p:nvSpPr>
          <p:cNvPr id="3" name="Content Placeholder 2"/>
          <p:cNvSpPr>
            <a:spLocks noGrp="1"/>
          </p:cNvSpPr>
          <p:nvPr>
            <p:ph idx="1"/>
          </p:nvPr>
        </p:nvSpPr>
        <p:spPr>
          <a:xfrm>
            <a:off x="457200" y="742950"/>
            <a:ext cx="8229600" cy="4038600"/>
          </a:xfrm>
        </p:spPr>
        <p:txBody>
          <a:bodyPr>
            <a:noAutofit/>
          </a:bodyPr>
          <a:lstStyle/>
          <a:p>
            <a:pPr marL="0" indent="0">
              <a:buNone/>
            </a:pPr>
            <a:r>
              <a:rPr lang="en-US" sz="1800" dirty="0">
                <a:highlight>
                  <a:srgbClr val="FFFF00"/>
                </a:highlight>
                <a:latin typeface="Times New Roman" pitchFamily="18" charset="0"/>
                <a:cs typeface="Times New Roman" pitchFamily="18" charset="0"/>
              </a:rPr>
              <a:t>This method is used to execute given SQL query against all parameter sequences or mappings found in the sequence </a:t>
            </a:r>
            <a:r>
              <a:rPr lang="en-US" sz="1800" dirty="0" err="1">
                <a:highlight>
                  <a:srgbClr val="FFFF00"/>
                </a:highlight>
                <a:latin typeface="Times New Roman" pitchFamily="18" charset="0"/>
                <a:cs typeface="Times New Roman" pitchFamily="18" charset="0"/>
              </a:rPr>
              <a:t>seq_of_params</a:t>
            </a:r>
            <a:r>
              <a:rPr lang="en-US" sz="1800" dirty="0">
                <a:highlight>
                  <a:srgbClr val="FFFF00"/>
                </a:highlight>
                <a:latin typeface="Times New Roman" pitchFamily="18" charset="0"/>
                <a:cs typeface="Times New Roman" pitchFamily="18" charset="0"/>
              </a:rPr>
              <a:t>.</a:t>
            </a:r>
          </a:p>
          <a:p>
            <a:pPr marL="0" indent="0">
              <a:buNone/>
            </a:pPr>
            <a:r>
              <a:rPr lang="en-US" sz="1800" dirty="0">
                <a:highlight>
                  <a:srgbClr val="FFFF00"/>
                </a:highlight>
                <a:latin typeface="Times New Roman" pitchFamily="18" charset="0"/>
                <a:cs typeface="Times New Roman" pitchFamily="18" charset="0"/>
              </a:rPr>
              <a:t>With the </a:t>
            </a:r>
            <a:r>
              <a:rPr lang="en-US" sz="1800" dirty="0" err="1">
                <a:highlight>
                  <a:srgbClr val="FFFF00"/>
                </a:highlight>
                <a:latin typeface="Times New Roman" pitchFamily="18" charset="0"/>
                <a:cs typeface="Times New Roman" pitchFamily="18" charset="0"/>
              </a:rPr>
              <a:t>executemany</a:t>
            </a:r>
            <a:r>
              <a:rPr lang="en-US" sz="1800" dirty="0">
                <a:highlight>
                  <a:srgbClr val="FFFF00"/>
                </a:highlight>
                <a:latin typeface="Times New Roman" pitchFamily="18" charset="0"/>
                <a:cs typeface="Times New Roman" pitchFamily="18" charset="0"/>
              </a:rPr>
              <a:t>() method, it is not possible to specify multiple statements to execute in the operation argument.</a:t>
            </a:r>
          </a:p>
          <a:p>
            <a:pPr marL="0" indent="0">
              <a:buNone/>
            </a:pPr>
            <a:r>
              <a:rPr lang="en-US" sz="1800" dirty="0">
                <a:latin typeface="Times New Roman" pitchFamily="18" charset="0"/>
                <a:cs typeface="Times New Roman" pitchFamily="18" charset="0"/>
              </a:rPr>
              <a:t>Syntax:- </a:t>
            </a:r>
            <a:r>
              <a:rPr lang="en-US" sz="1800" dirty="0" err="1">
                <a:highlight>
                  <a:srgbClr val="FFFF00"/>
                </a:highlight>
                <a:latin typeface="Times New Roman" pitchFamily="18" charset="0"/>
                <a:cs typeface="Times New Roman" pitchFamily="18" charset="0"/>
              </a:rPr>
              <a:t>cursor_object.executemany</a:t>
            </a:r>
            <a:r>
              <a:rPr lang="en-US" sz="1800" dirty="0">
                <a:highlight>
                  <a:srgbClr val="FFFF00"/>
                </a:highlight>
                <a:latin typeface="Times New Roman" pitchFamily="18" charset="0"/>
                <a:cs typeface="Times New Roman" pitchFamily="18" charset="0"/>
              </a:rPr>
              <a:t>(</a:t>
            </a:r>
            <a:r>
              <a:rPr lang="en-US" sz="1800" dirty="0" err="1">
                <a:highlight>
                  <a:srgbClr val="FFFF00"/>
                </a:highlight>
                <a:latin typeface="Times New Roman" pitchFamily="18" charset="0"/>
                <a:cs typeface="Times New Roman" pitchFamily="18" charset="0"/>
              </a:rPr>
              <a:t>sql</a:t>
            </a:r>
            <a:r>
              <a:rPr lang="en-US" sz="1800" dirty="0">
                <a:highlight>
                  <a:srgbClr val="FFFF00"/>
                </a:highlight>
                <a:latin typeface="Times New Roman" pitchFamily="18" charset="0"/>
                <a:cs typeface="Times New Roman" pitchFamily="18" charset="0"/>
              </a:rPr>
              <a:t>, </a:t>
            </a:r>
            <a:r>
              <a:rPr lang="en-US" sz="1800" dirty="0" err="1">
                <a:highlight>
                  <a:srgbClr val="FFFF00"/>
                </a:highlight>
                <a:latin typeface="Times New Roman" pitchFamily="18" charset="0"/>
                <a:cs typeface="Times New Roman" pitchFamily="18" charset="0"/>
              </a:rPr>
              <a:t>seq_of_param</a:t>
            </a:r>
            <a:r>
              <a:rPr lang="en-US" sz="1800" dirty="0">
                <a:highlight>
                  <a:srgbClr val="FFFF00"/>
                </a:highlight>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myc</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conn.cursor</a:t>
            </a:r>
            <a:r>
              <a:rPr lang="en-US" sz="1800" dirty="0">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myc.executemany</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sql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seq_of_params</a:t>
            </a:r>
            <a:r>
              <a:rPr lang="en-US" sz="1800" dirty="0">
                <a:latin typeface="Times New Roman" pitchFamily="18" charset="0"/>
                <a:cs typeface="Times New Roman" pitchFamily="18" charset="0"/>
              </a:rPr>
              <a:t>)</a:t>
            </a:r>
          </a:p>
        </p:txBody>
      </p:sp>
    </p:spTree>
    <p:extLst>
      <p:ext uri="{BB962C8B-B14F-4D97-AF65-F5344CB8AC3E}">
        <p14:creationId xmlns:p14="http://schemas.microsoft.com/office/powerpoint/2010/main" val="21317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Operations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a:highlight>
                  <a:srgbClr val="FFFF00"/>
                </a:highlight>
                <a:latin typeface="Times New Roman" pitchFamily="18" charset="0"/>
                <a:cs typeface="Times New Roman" pitchFamily="18" charset="0"/>
              </a:rPr>
              <a:t>Create Table</a:t>
            </a:r>
          </a:p>
          <a:p>
            <a:r>
              <a:rPr lang="en-US" sz="2400" dirty="0">
                <a:highlight>
                  <a:srgbClr val="FFFF00"/>
                </a:highlight>
                <a:latin typeface="Times New Roman" pitchFamily="18" charset="0"/>
                <a:cs typeface="Times New Roman" pitchFamily="18" charset="0"/>
              </a:rPr>
              <a:t>Show Table</a:t>
            </a:r>
          </a:p>
          <a:p>
            <a:r>
              <a:rPr lang="en-US" sz="2400" dirty="0">
                <a:highlight>
                  <a:srgbClr val="FFFF00"/>
                </a:highlight>
                <a:latin typeface="Times New Roman" pitchFamily="18" charset="0"/>
                <a:cs typeface="Times New Roman" pitchFamily="18" charset="0"/>
              </a:rPr>
              <a:t>Insert Data</a:t>
            </a:r>
          </a:p>
          <a:p>
            <a:r>
              <a:rPr lang="en-US" sz="2400" dirty="0">
                <a:highlight>
                  <a:srgbClr val="FFFF00"/>
                </a:highlight>
                <a:latin typeface="Times New Roman" pitchFamily="18" charset="0"/>
                <a:cs typeface="Times New Roman" pitchFamily="18" charset="0"/>
              </a:rPr>
              <a:t>Delete Data</a:t>
            </a:r>
          </a:p>
          <a:p>
            <a:r>
              <a:rPr lang="en-US" sz="2400" dirty="0">
                <a:highlight>
                  <a:srgbClr val="FFFF00"/>
                </a:highlight>
                <a:latin typeface="Times New Roman" pitchFamily="18" charset="0"/>
                <a:cs typeface="Times New Roman" pitchFamily="18" charset="0"/>
              </a:rPr>
              <a:t>Update Data</a:t>
            </a:r>
          </a:p>
        </p:txBody>
      </p:sp>
    </p:spTree>
    <p:extLst>
      <p:ext uri="{BB962C8B-B14F-4D97-AF65-F5344CB8AC3E}">
        <p14:creationId xmlns:p14="http://schemas.microsoft.com/office/powerpoint/2010/main" val="72735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dirty="0">
                <a:highlight>
                  <a:srgbClr val="00FF00"/>
                </a:highlight>
                <a:latin typeface="Times New Roman" pitchFamily="18" charset="0"/>
                <a:cs typeface="Times New Roman" pitchFamily="18" charset="0"/>
              </a:rPr>
              <a:t>commit() Method</a:t>
            </a:r>
            <a:endParaRPr lang="en-IN" sz="4000" b="1"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This method is used to save inserted row in the table. It is required to make the changes, otherwise no changes are made to the table.</a:t>
            </a:r>
          </a:p>
          <a:p>
            <a:pPr marL="0" indent="0">
              <a:buNone/>
            </a:pPr>
            <a:r>
              <a:rPr lang="en-US" sz="2000" dirty="0">
                <a:highlight>
                  <a:srgbClr val="FFFF00"/>
                </a:highlight>
                <a:latin typeface="Times New Roman" pitchFamily="18" charset="0"/>
                <a:cs typeface="Times New Roman" pitchFamily="18" charset="0"/>
              </a:rPr>
              <a:t>This method sends a COMMIT statement to the MySQL server, committing the current transaction. Since by default Connector/Python does not </a:t>
            </a:r>
            <a:r>
              <a:rPr lang="en-US" sz="2000" dirty="0" err="1">
                <a:highlight>
                  <a:srgbClr val="FFFF00"/>
                </a:highlight>
                <a:latin typeface="Times New Roman" pitchFamily="18" charset="0"/>
                <a:cs typeface="Times New Roman" pitchFamily="18" charset="0"/>
              </a:rPr>
              <a:t>autocommit</a:t>
            </a:r>
            <a:r>
              <a:rPr lang="en-US" sz="2000" dirty="0">
                <a:highlight>
                  <a:srgbClr val="FFFF00"/>
                </a:highlight>
                <a:latin typeface="Times New Roman" pitchFamily="18" charset="0"/>
                <a:cs typeface="Times New Roman" pitchFamily="18" charset="0"/>
              </a:rPr>
              <a:t>, it is important to call this method after every transaction that modifies data for tables that use transactional storage engines.</a:t>
            </a:r>
          </a:p>
          <a:p>
            <a:pPr marL="0" indent="0">
              <a:buNone/>
            </a:pPr>
            <a:r>
              <a:rPr lang="en-US" sz="2000" dirty="0">
                <a:latin typeface="Times New Roman" pitchFamily="18" charset="0"/>
                <a:cs typeface="Times New Roman" pitchFamily="18" charset="0"/>
              </a:rPr>
              <a:t>Syntax:- </a:t>
            </a:r>
            <a:r>
              <a:rPr lang="en-US" sz="2000" dirty="0" err="1">
                <a:highlight>
                  <a:srgbClr val="FFFF00"/>
                </a:highlight>
                <a:latin typeface="Times New Roman" pitchFamily="18" charset="0"/>
                <a:cs typeface="Times New Roman" pitchFamily="18" charset="0"/>
              </a:rPr>
              <a:t>connection_object.commit</a:t>
            </a:r>
            <a:r>
              <a:rPr lang="en-US" sz="2000" dirty="0">
                <a:highlight>
                  <a:srgbClr val="FFFF00"/>
                </a:highlight>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conn.commit</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5601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dirty="0">
                <a:highlight>
                  <a:srgbClr val="00FF00"/>
                </a:highlight>
                <a:latin typeface="Times New Roman" pitchFamily="18" charset="0"/>
                <a:cs typeface="Times New Roman" pitchFamily="18" charset="0"/>
              </a:rPr>
              <a:t>rollback() Method</a:t>
            </a:r>
            <a:endParaRPr lang="en-IN" sz="4000" b="1"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pPr marL="0" indent="0">
              <a:buNone/>
            </a:pPr>
            <a:r>
              <a:rPr lang="en-US" sz="1600" dirty="0">
                <a:highlight>
                  <a:srgbClr val="FFFF00"/>
                </a:highlight>
                <a:latin typeface="Times New Roman" pitchFamily="18" charset="0"/>
                <a:cs typeface="Times New Roman" pitchFamily="18" charset="0"/>
              </a:rPr>
              <a:t>This method is used to un-save row, if there is an error.</a:t>
            </a:r>
          </a:p>
          <a:p>
            <a:pPr marL="0" indent="0">
              <a:buNone/>
            </a:pPr>
            <a:r>
              <a:rPr lang="en-US" sz="1600" dirty="0">
                <a:highlight>
                  <a:srgbClr val="FFFF00"/>
                </a:highlight>
                <a:latin typeface="Times New Roman" pitchFamily="18" charset="0"/>
                <a:cs typeface="Times New Roman" pitchFamily="18" charset="0"/>
              </a:rPr>
              <a:t>This method sends a ROLLBACK statement to the MySQL server, undoing all data changes from the current transaction. By default, Connector/Python does not </a:t>
            </a:r>
            <a:r>
              <a:rPr lang="en-US" sz="1600" dirty="0" err="1">
                <a:highlight>
                  <a:srgbClr val="FFFF00"/>
                </a:highlight>
                <a:latin typeface="Times New Roman" pitchFamily="18" charset="0"/>
                <a:cs typeface="Times New Roman" pitchFamily="18" charset="0"/>
              </a:rPr>
              <a:t>autocommit</a:t>
            </a:r>
            <a:r>
              <a:rPr lang="en-US" sz="1600" dirty="0">
                <a:highlight>
                  <a:srgbClr val="FFFF00"/>
                </a:highlight>
                <a:latin typeface="Times New Roman" pitchFamily="18" charset="0"/>
                <a:cs typeface="Times New Roman" pitchFamily="18" charset="0"/>
              </a:rPr>
              <a:t>, so it is possible to cancel transactions when using transactional storage engines such as </a:t>
            </a:r>
            <a:r>
              <a:rPr lang="en-US" sz="1600" dirty="0" err="1">
                <a:highlight>
                  <a:srgbClr val="FFFF00"/>
                </a:highlight>
                <a:latin typeface="Times New Roman" pitchFamily="18" charset="0"/>
                <a:cs typeface="Times New Roman" pitchFamily="18" charset="0"/>
              </a:rPr>
              <a:t>InnoDB</a:t>
            </a:r>
            <a:r>
              <a:rPr lang="en-US" sz="1600" dirty="0">
                <a:highlight>
                  <a:srgbClr val="FFFF00"/>
                </a:highlight>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Syntax:- </a:t>
            </a:r>
            <a:r>
              <a:rPr lang="en-US" sz="1600" dirty="0" err="1">
                <a:highlight>
                  <a:srgbClr val="FFFF00"/>
                </a:highlight>
                <a:latin typeface="Times New Roman" pitchFamily="18" charset="0"/>
                <a:cs typeface="Times New Roman" pitchFamily="18" charset="0"/>
              </a:rPr>
              <a:t>connection_object.rollback</a:t>
            </a:r>
            <a:r>
              <a:rPr lang="en-US" sz="1600" dirty="0">
                <a:highlight>
                  <a:srgbClr val="FFFF00"/>
                </a:highlight>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a:t>
            </a:r>
            <a:r>
              <a:rPr lang="en-US" sz="1600" dirty="0" err="1">
                <a:highlight>
                  <a:srgbClr val="FFFF00"/>
                </a:highlight>
                <a:latin typeface="Times New Roman" pitchFamily="18" charset="0"/>
                <a:cs typeface="Times New Roman" pitchFamily="18" charset="0"/>
              </a:rPr>
              <a:t>conn.rollback</a:t>
            </a:r>
            <a:r>
              <a:rPr lang="en-US" sz="1600" dirty="0">
                <a:highlight>
                  <a:srgbClr val="FFFF00"/>
                </a:highlight>
                <a:latin typeface="Times New Roman" pitchFamily="18" charset="0"/>
                <a:cs typeface="Times New Roman" pitchFamily="18" charset="0"/>
              </a:rPr>
              <a:t>()</a:t>
            </a:r>
          </a:p>
          <a:p>
            <a:pPr marL="0" indent="0">
              <a:buNone/>
            </a:pPr>
            <a:endParaRPr lang="en-US" sz="1600" dirty="0">
              <a:highlight>
                <a:srgbClr val="FFFF00"/>
              </a:highlight>
              <a:latin typeface="Times New Roman" pitchFamily="18" charset="0"/>
              <a:cs typeface="Times New Roman" pitchFamily="18" charset="0"/>
            </a:endParaRPr>
          </a:p>
          <a:p>
            <a:pPr marL="0" indent="0">
              <a:buNone/>
            </a:pPr>
            <a:r>
              <a:rPr lang="en-US" sz="1600" dirty="0">
                <a:highlight>
                  <a:srgbClr val="FFFF00"/>
                </a:highlight>
                <a:latin typeface="Times New Roman" pitchFamily="18" charset="0"/>
                <a:cs typeface="Times New Roman" pitchFamily="18" charset="0"/>
              </a:rPr>
              <a:t>try:</a:t>
            </a:r>
          </a:p>
          <a:p>
            <a:pPr marL="0" indent="0">
              <a:buNone/>
            </a:pPr>
            <a:r>
              <a:rPr lang="en-US" sz="1600" dirty="0">
                <a:highlight>
                  <a:srgbClr val="FFFF00"/>
                </a:highlight>
                <a:latin typeface="Times New Roman" pitchFamily="18" charset="0"/>
                <a:cs typeface="Times New Roman" pitchFamily="18" charset="0"/>
              </a:rPr>
              <a:t>	</a:t>
            </a:r>
            <a:r>
              <a:rPr lang="en-US" sz="1600" dirty="0" err="1">
                <a:highlight>
                  <a:srgbClr val="FFFF00"/>
                </a:highlight>
                <a:latin typeface="Times New Roman" pitchFamily="18" charset="0"/>
                <a:cs typeface="Times New Roman" pitchFamily="18" charset="0"/>
              </a:rPr>
              <a:t>myc.execute</a:t>
            </a:r>
            <a:r>
              <a:rPr lang="en-US" sz="1600" dirty="0">
                <a:highlight>
                  <a:srgbClr val="FFFF00"/>
                </a:highlight>
                <a:latin typeface="Times New Roman" pitchFamily="18" charset="0"/>
                <a:cs typeface="Times New Roman" pitchFamily="18" charset="0"/>
              </a:rPr>
              <a:t>(</a:t>
            </a:r>
            <a:r>
              <a:rPr lang="en-US" sz="1600" dirty="0" err="1">
                <a:highlight>
                  <a:srgbClr val="FFFF00"/>
                </a:highlight>
                <a:latin typeface="Times New Roman" pitchFamily="18" charset="0"/>
                <a:cs typeface="Times New Roman" pitchFamily="18" charset="0"/>
              </a:rPr>
              <a:t>sql</a:t>
            </a:r>
            <a:r>
              <a:rPr lang="en-US" sz="1600" dirty="0">
                <a:highlight>
                  <a:srgbClr val="FFFF00"/>
                </a:highlight>
                <a:latin typeface="Times New Roman" pitchFamily="18" charset="0"/>
                <a:cs typeface="Times New Roman" pitchFamily="18" charset="0"/>
              </a:rPr>
              <a:t>)</a:t>
            </a:r>
          </a:p>
          <a:p>
            <a:pPr marL="0" indent="0">
              <a:buNone/>
            </a:pPr>
            <a:r>
              <a:rPr lang="en-US" sz="1600" dirty="0">
                <a:highlight>
                  <a:srgbClr val="FFFF00"/>
                </a:highlight>
                <a:latin typeface="Times New Roman" pitchFamily="18" charset="0"/>
                <a:cs typeface="Times New Roman" pitchFamily="18" charset="0"/>
              </a:rPr>
              <a:t>	</a:t>
            </a:r>
            <a:r>
              <a:rPr lang="en-US" sz="1600" dirty="0" err="1">
                <a:highlight>
                  <a:srgbClr val="FFFF00"/>
                </a:highlight>
                <a:latin typeface="Times New Roman" pitchFamily="18" charset="0"/>
                <a:cs typeface="Times New Roman" pitchFamily="18" charset="0"/>
              </a:rPr>
              <a:t>conn.commit</a:t>
            </a:r>
            <a:r>
              <a:rPr lang="en-US" sz="1600" dirty="0">
                <a:highlight>
                  <a:srgbClr val="FFFF00"/>
                </a:highlight>
                <a:latin typeface="Times New Roman" pitchFamily="18" charset="0"/>
                <a:cs typeface="Times New Roman" pitchFamily="18" charset="0"/>
              </a:rPr>
              <a:t>()</a:t>
            </a:r>
          </a:p>
          <a:p>
            <a:pPr marL="0" indent="0">
              <a:buNone/>
            </a:pPr>
            <a:r>
              <a:rPr lang="en-US" sz="1600" dirty="0">
                <a:highlight>
                  <a:srgbClr val="FFFF00"/>
                </a:highlight>
                <a:latin typeface="Times New Roman" pitchFamily="18" charset="0"/>
                <a:cs typeface="Times New Roman" pitchFamily="18" charset="0"/>
              </a:rPr>
              <a:t>except:</a:t>
            </a:r>
          </a:p>
          <a:p>
            <a:pPr marL="0" indent="0">
              <a:buNone/>
            </a:pPr>
            <a:r>
              <a:rPr lang="en-US" sz="1600" dirty="0">
                <a:highlight>
                  <a:srgbClr val="FFFF00"/>
                </a:highlight>
                <a:latin typeface="Times New Roman" pitchFamily="18" charset="0"/>
                <a:cs typeface="Times New Roman" pitchFamily="18" charset="0"/>
              </a:rPr>
              <a:t>	</a:t>
            </a:r>
            <a:r>
              <a:rPr lang="en-US" sz="1600" dirty="0" err="1">
                <a:highlight>
                  <a:srgbClr val="FFFF00"/>
                </a:highlight>
                <a:latin typeface="Times New Roman" pitchFamily="18" charset="0"/>
                <a:cs typeface="Times New Roman" pitchFamily="18" charset="0"/>
              </a:rPr>
              <a:t>conn.rollback</a:t>
            </a:r>
            <a:r>
              <a:rPr lang="en-US" sz="1600" dirty="0">
                <a:highlight>
                  <a:srgbClr val="FFFF00"/>
                </a:highlight>
                <a:latin typeface="Times New Roman" pitchFamily="18" charset="0"/>
                <a:cs typeface="Times New Roman" pitchFamily="18" charset="0"/>
              </a:rPr>
              <a:t>()</a:t>
            </a:r>
            <a:endParaRPr lang="en-IN" sz="16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11570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rowcount</a:t>
            </a:r>
            <a:r>
              <a:rPr lang="en-US" sz="4000" b="1" u="sng" dirty="0">
                <a:highlight>
                  <a:srgbClr val="00FF00"/>
                </a:highlight>
                <a:latin typeface="Times New Roman" pitchFamily="18" charset="0"/>
                <a:cs typeface="Times New Roman" pitchFamily="18" charset="0"/>
              </a:rPr>
              <a:t> Property</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This read-only property returns the number of rows returned for SELECT statements, or the number of rows affected by DML statements such as INSERT or UPDATE. </a:t>
            </a:r>
          </a:p>
          <a:p>
            <a:pPr marL="0" indent="0">
              <a:buNone/>
            </a:pPr>
            <a:r>
              <a:rPr lang="en-US" sz="2000" dirty="0">
                <a:latin typeface="Times New Roman" pitchFamily="18" charset="0"/>
                <a:cs typeface="Times New Roman" pitchFamily="18" charset="0"/>
              </a:rPr>
              <a:t>Syntax:- </a:t>
            </a:r>
            <a:r>
              <a:rPr lang="en-US" sz="2000" dirty="0" err="1">
                <a:highlight>
                  <a:srgbClr val="FFFF00"/>
                </a:highlight>
                <a:latin typeface="Times New Roman" pitchFamily="18" charset="0"/>
                <a:cs typeface="Times New Roman" pitchFamily="18" charset="0"/>
              </a:rPr>
              <a:t>cursor_object.rowcount</a:t>
            </a:r>
            <a:endParaRPr lang="en-US" sz="2000" dirty="0">
              <a:highlight>
                <a:srgbClr val="FFFF00"/>
              </a:highlight>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err="1">
                <a:highlight>
                  <a:srgbClr val="FFFF00"/>
                </a:highlight>
                <a:latin typeface="Times New Roman" pitchFamily="18" charset="0"/>
                <a:cs typeface="Times New Roman" pitchFamily="18" charset="0"/>
              </a:rPr>
              <a:t>myc.rowcount</a:t>
            </a:r>
            <a:endParaRPr lang="en-IN" sz="2000" dirty="0">
              <a:highlight>
                <a:srgbClr val="FFFF00"/>
              </a:highlight>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6817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lastrowid</a:t>
            </a:r>
            <a:r>
              <a:rPr lang="en-US" sz="4000" b="1" u="sng" dirty="0">
                <a:highlight>
                  <a:srgbClr val="00FF00"/>
                </a:highlight>
                <a:latin typeface="Times New Roman" pitchFamily="18" charset="0"/>
                <a:cs typeface="Times New Roman" pitchFamily="18" charset="0"/>
              </a:rPr>
              <a:t> Property</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highlight>
                  <a:srgbClr val="00FF00"/>
                </a:highlight>
                <a:latin typeface="Times New Roman" pitchFamily="18" charset="0"/>
                <a:cs typeface="Times New Roman" pitchFamily="18" charset="0"/>
              </a:rPr>
              <a:t>This read</a:t>
            </a:r>
            <a:r>
              <a:rPr lang="en-US" sz="1800" dirty="0">
                <a:latin typeface="Times New Roman" pitchFamily="18" charset="0"/>
                <a:cs typeface="Times New Roman" pitchFamily="18" charset="0"/>
              </a:rPr>
              <a:t>-</a:t>
            </a:r>
            <a:r>
              <a:rPr lang="en-US" sz="1800" dirty="0">
                <a:highlight>
                  <a:srgbClr val="FFFF00"/>
                </a:highlight>
                <a:latin typeface="Times New Roman" pitchFamily="18" charset="0"/>
                <a:cs typeface="Times New Roman" pitchFamily="18" charset="0"/>
              </a:rPr>
              <a:t>only property returns the value generated for an AUTO_INCREMENT column by the previous INSERT or UPDATE statement or None when there is no such value available. </a:t>
            </a:r>
          </a:p>
          <a:p>
            <a:pPr marL="0" indent="0">
              <a:buNone/>
            </a:pPr>
            <a:r>
              <a:rPr lang="en-US" sz="1800" dirty="0">
                <a:highlight>
                  <a:srgbClr val="FFFF00"/>
                </a:highlight>
                <a:latin typeface="Times New Roman" pitchFamily="18" charset="0"/>
                <a:cs typeface="Times New Roman" pitchFamily="18" charset="0"/>
              </a:rPr>
              <a:t>If you perform an INSERT into a table that contains an AUTO_INCREMENT column, </a:t>
            </a:r>
            <a:r>
              <a:rPr lang="en-US" sz="1800" dirty="0" err="1">
                <a:highlight>
                  <a:srgbClr val="FFFF00"/>
                </a:highlight>
                <a:latin typeface="Times New Roman" pitchFamily="18" charset="0"/>
                <a:cs typeface="Times New Roman" pitchFamily="18" charset="0"/>
              </a:rPr>
              <a:t>lastrowid</a:t>
            </a:r>
            <a:r>
              <a:rPr lang="en-US" sz="1800" dirty="0">
                <a:highlight>
                  <a:srgbClr val="FFFF00"/>
                </a:highlight>
                <a:latin typeface="Times New Roman" pitchFamily="18" charset="0"/>
                <a:cs typeface="Times New Roman" pitchFamily="18" charset="0"/>
              </a:rPr>
              <a:t> returns the AUTO_INCREMENT value for the new row.</a:t>
            </a:r>
          </a:p>
          <a:p>
            <a:pPr marL="0" indent="0">
              <a:buNone/>
            </a:pPr>
            <a:r>
              <a:rPr lang="en-US" sz="1800" dirty="0">
                <a:highlight>
                  <a:srgbClr val="FFFF00"/>
                </a:highlight>
                <a:latin typeface="Times New Roman" pitchFamily="18" charset="0"/>
                <a:cs typeface="Times New Roman" pitchFamily="18" charset="0"/>
              </a:rPr>
              <a:t>If you insert multiple rows into a table using a single INSERT statement, the </a:t>
            </a:r>
            <a:r>
              <a:rPr lang="en-US" sz="1800" dirty="0" err="1">
                <a:highlight>
                  <a:srgbClr val="FFFF00"/>
                </a:highlight>
                <a:latin typeface="Times New Roman" pitchFamily="18" charset="0"/>
                <a:cs typeface="Times New Roman" pitchFamily="18" charset="0"/>
              </a:rPr>
              <a:t>lastrowid</a:t>
            </a:r>
            <a:r>
              <a:rPr lang="en-US" sz="1800" dirty="0">
                <a:highlight>
                  <a:srgbClr val="FFFF00"/>
                </a:highlight>
                <a:latin typeface="Times New Roman" pitchFamily="18" charset="0"/>
                <a:cs typeface="Times New Roman" pitchFamily="18" charset="0"/>
              </a:rPr>
              <a:t> property contains the last insert id of the first row.</a:t>
            </a:r>
          </a:p>
          <a:p>
            <a:pPr marL="0" indent="0">
              <a:buNone/>
            </a:pPr>
            <a:r>
              <a:rPr lang="en-US" sz="1800" dirty="0">
                <a:latin typeface="Times New Roman" pitchFamily="18" charset="0"/>
                <a:cs typeface="Times New Roman" pitchFamily="18" charset="0"/>
              </a:rPr>
              <a:t>Syntax:- </a:t>
            </a:r>
            <a:r>
              <a:rPr lang="en-US" sz="1800" dirty="0" err="1">
                <a:highlight>
                  <a:srgbClr val="FFFF00"/>
                </a:highlight>
                <a:latin typeface="Times New Roman" pitchFamily="18" charset="0"/>
                <a:cs typeface="Times New Roman" pitchFamily="18" charset="0"/>
              </a:rPr>
              <a:t>cursor_object.lastrowid</a:t>
            </a:r>
            <a:endParaRPr lang="en-US" sz="1800" dirty="0">
              <a:highlight>
                <a:srgbClr val="FFFF00"/>
              </a:highlight>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myc.lastrowid</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9309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highlight>
                  <a:srgbClr val="00FF00"/>
                </a:highlight>
                <a:latin typeface="Times New Roman" pitchFamily="18" charset="0"/>
                <a:cs typeface="Times New Roman" pitchFamily="18" charset="0"/>
              </a:rPr>
              <a:t>Creating Connection</a:t>
            </a: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IN" sz="1800" dirty="0">
                <a:highlight>
                  <a:srgbClr val="00FF00"/>
                </a:highlight>
                <a:latin typeface="Times New Roman" pitchFamily="18" charset="0"/>
                <a:cs typeface="Times New Roman" pitchFamily="18" charset="0"/>
              </a:rPr>
              <a:t>connect() </a:t>
            </a:r>
            <a:r>
              <a:rPr lang="en-IN" sz="1800" dirty="0">
                <a:latin typeface="Times New Roman" pitchFamily="18" charset="0"/>
                <a:cs typeface="Times New Roman" pitchFamily="18" charset="0"/>
              </a:rPr>
              <a:t>– </a:t>
            </a:r>
            <a:r>
              <a:rPr lang="en-IN" sz="1800" dirty="0">
                <a:highlight>
                  <a:srgbClr val="FFFF00"/>
                </a:highlight>
                <a:latin typeface="Times New Roman" pitchFamily="18" charset="0"/>
                <a:cs typeface="Times New Roman" pitchFamily="18" charset="0"/>
              </a:rPr>
              <a:t>This method is used to open or establish a new connection. It returns an object representing the connection. </a:t>
            </a:r>
          </a:p>
          <a:p>
            <a:pPr marL="0" indent="0">
              <a:buNone/>
            </a:pPr>
            <a:r>
              <a:rPr lang="en-IN" sz="1800" dirty="0">
                <a:latin typeface="Times New Roman" pitchFamily="18" charset="0"/>
                <a:cs typeface="Times New Roman" pitchFamily="18" charset="0"/>
              </a:rPr>
              <a:t>Syntax: -</a:t>
            </a:r>
          </a:p>
          <a:p>
            <a:pPr marL="0" indent="0">
              <a:buNone/>
            </a:pPr>
            <a:r>
              <a:rPr lang="en-US" sz="1800" dirty="0" err="1">
                <a:highlight>
                  <a:srgbClr val="FFFF00"/>
                </a:highlight>
                <a:latin typeface="Times New Roman" pitchFamily="18" charset="0"/>
                <a:cs typeface="Times New Roman" pitchFamily="18" charset="0"/>
              </a:rPr>
              <a:t>connection_object</a:t>
            </a:r>
            <a:r>
              <a:rPr lang="en-US" sz="1800" dirty="0">
                <a:highlight>
                  <a:srgbClr val="FFFF00"/>
                </a:highlight>
                <a:latin typeface="Times New Roman" pitchFamily="18" charset="0"/>
                <a:cs typeface="Times New Roman" pitchFamily="18" charset="0"/>
              </a:rPr>
              <a:t> = connect(user=‘username’, password=‘pass’ host=‘</a:t>
            </a:r>
            <a:r>
              <a:rPr lang="en-US" sz="1800" dirty="0" err="1">
                <a:highlight>
                  <a:srgbClr val="FFFF00"/>
                </a:highlight>
                <a:latin typeface="Times New Roman" pitchFamily="18" charset="0"/>
                <a:cs typeface="Times New Roman" pitchFamily="18" charset="0"/>
              </a:rPr>
              <a:t>localhost</a:t>
            </a:r>
            <a:r>
              <a:rPr lang="en-US" sz="1800" dirty="0">
                <a:highlight>
                  <a:srgbClr val="FFFF00"/>
                </a:highlight>
                <a:latin typeface="Times New Roman" pitchFamily="18" charset="0"/>
                <a:cs typeface="Times New Roman" pitchFamily="18" charset="0"/>
              </a:rPr>
              <a:t>’, port=3306);</a:t>
            </a:r>
          </a:p>
          <a:p>
            <a:pPr marL="0" indent="0">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p>
          <a:p>
            <a:pPr marL="0" indent="0">
              <a:buNone/>
            </a:pPr>
            <a:r>
              <a:rPr lang="en-US" sz="1800" dirty="0">
                <a:highlight>
                  <a:srgbClr val="FFFF00"/>
                </a:highlight>
                <a:latin typeface="Times New Roman" pitchFamily="18" charset="0"/>
                <a:cs typeface="Times New Roman" pitchFamily="18" charset="0"/>
              </a:rPr>
              <a:t>import </a:t>
            </a:r>
            <a:r>
              <a:rPr lang="en-US" sz="1800" dirty="0" err="1">
                <a:highlight>
                  <a:srgbClr val="FFFF00"/>
                </a:highlight>
                <a:latin typeface="Times New Roman" pitchFamily="18" charset="0"/>
                <a:cs typeface="Times New Roman" pitchFamily="18" charset="0"/>
              </a:rPr>
              <a:t>mysql.connector</a:t>
            </a:r>
            <a:endParaRPr lang="en-US" sz="1800" dirty="0">
              <a:highlight>
                <a:srgbClr val="FFFF00"/>
              </a:highlight>
              <a:latin typeface="Times New Roman" pitchFamily="18" charset="0"/>
              <a:cs typeface="Times New Roman" pitchFamily="18" charset="0"/>
            </a:endParaRPr>
          </a:p>
          <a:p>
            <a:pPr marL="0" indent="0">
              <a:buNone/>
            </a:pPr>
            <a:r>
              <a:rPr lang="en-US" sz="1800" dirty="0">
                <a:highlight>
                  <a:srgbClr val="FFFF00"/>
                </a:highlight>
                <a:latin typeface="Times New Roman" pitchFamily="18" charset="0"/>
                <a:cs typeface="Times New Roman" pitchFamily="18" charset="0"/>
              </a:rPr>
              <a:t>conn = </a:t>
            </a:r>
            <a:r>
              <a:rPr lang="en-US" sz="1800" dirty="0" err="1">
                <a:highlight>
                  <a:srgbClr val="FFFF00"/>
                </a:highlight>
                <a:latin typeface="Times New Roman" pitchFamily="18" charset="0"/>
                <a:cs typeface="Times New Roman" pitchFamily="18" charset="0"/>
              </a:rPr>
              <a:t>mysql.connector.connect</a:t>
            </a:r>
            <a:r>
              <a:rPr lang="en-US" sz="1800" dirty="0">
                <a:highlight>
                  <a:srgbClr val="FFFF00"/>
                </a:highlight>
                <a:latin typeface="Times New Roman" pitchFamily="18" charset="0"/>
                <a:cs typeface="Times New Roman" pitchFamily="18" charset="0"/>
              </a:rPr>
              <a:t>(user=‘root’, password=‘geek’, host=‘</a:t>
            </a:r>
            <a:r>
              <a:rPr lang="en-US" sz="1800" dirty="0" err="1">
                <a:highlight>
                  <a:srgbClr val="FFFF00"/>
                </a:highlight>
                <a:latin typeface="Times New Roman" pitchFamily="18" charset="0"/>
                <a:cs typeface="Times New Roman" pitchFamily="18" charset="0"/>
              </a:rPr>
              <a:t>localhost</a:t>
            </a:r>
            <a:r>
              <a:rPr lang="en-US" sz="1800" dirty="0">
                <a:highlight>
                  <a:srgbClr val="FFFF00"/>
                </a:highlight>
                <a:latin typeface="Times New Roman" pitchFamily="18" charset="0"/>
                <a:cs typeface="Times New Roman" pitchFamily="18" charset="0"/>
              </a:rPr>
              <a:t>’, port=3306)</a:t>
            </a:r>
          </a:p>
        </p:txBody>
      </p:sp>
    </p:spTree>
    <p:extLst>
      <p:ext uri="{BB962C8B-B14F-4D97-AF65-F5344CB8AC3E}">
        <p14:creationId xmlns:p14="http://schemas.microsoft.com/office/powerpoint/2010/main" val="24117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a:latin typeface="Times New Roman" pitchFamily="18" charset="0"/>
                <a:cs typeface="Times New Roman" pitchFamily="18" charset="0"/>
              </a:rPr>
              <a:t> </a:t>
            </a:r>
            <a:r>
              <a:rPr lang="en-US" sz="4000" b="1" u="sng" dirty="0" err="1">
                <a:highlight>
                  <a:srgbClr val="00FF00"/>
                </a:highlight>
                <a:latin typeface="Times New Roman" pitchFamily="18" charset="0"/>
                <a:cs typeface="Times New Roman" pitchFamily="18" charset="0"/>
              </a:rPr>
              <a:t>fetchone</a:t>
            </a:r>
            <a:r>
              <a:rPr lang="en-US" sz="4000" b="1" u="sng" dirty="0">
                <a:highlight>
                  <a:srgbClr val="00FF00"/>
                </a:highlight>
                <a:latin typeface="Times New Roman" pitchFamily="18" charset="0"/>
                <a:cs typeface="Times New Roman" pitchFamily="18" charset="0"/>
              </a:rPr>
              <a:t>() Method</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This method retrieves the next row of a query result set and returns a single sequence, or None if no more rows are available. By default, the returned tuple consists of data returned by the MySQL server, converted to Python objects. If the cursor is a raw cursor, no such conversion occurs.</a:t>
            </a:r>
          </a:p>
          <a:p>
            <a:pPr marL="0" indent="0">
              <a:buNone/>
            </a:pPr>
            <a:r>
              <a:rPr lang="en-US" sz="2000" dirty="0">
                <a:highlight>
                  <a:srgbClr val="FFFF00"/>
                </a:highlight>
                <a:latin typeface="Times New Roman" pitchFamily="18" charset="0"/>
                <a:cs typeface="Times New Roman" pitchFamily="18" charset="0"/>
              </a:rPr>
              <a:t>You must fetch all rows for the current query before executing new statements using the same connection.</a:t>
            </a:r>
          </a:p>
          <a:p>
            <a:pPr marL="0" indent="0">
              <a:buNone/>
            </a:pPr>
            <a:r>
              <a:rPr lang="en-IN" sz="2000" dirty="0"/>
              <a:t>Syntax:- </a:t>
            </a:r>
            <a:r>
              <a:rPr lang="en-IN" sz="2000" dirty="0">
                <a:highlight>
                  <a:srgbClr val="FFFF00"/>
                </a:highlight>
              </a:rPr>
              <a:t>row = </a:t>
            </a:r>
            <a:r>
              <a:rPr lang="en-IN" sz="2000" dirty="0" err="1">
                <a:highlight>
                  <a:srgbClr val="FFFF00"/>
                </a:highlight>
              </a:rPr>
              <a:t>cursor_object.fetchone</a:t>
            </a:r>
            <a:r>
              <a:rPr lang="en-IN" sz="2000" dirty="0">
                <a:highlight>
                  <a:srgbClr val="FFFF00"/>
                </a:highlight>
              </a:rPr>
              <a:t>()</a:t>
            </a: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row = </a:t>
            </a:r>
            <a:r>
              <a:rPr lang="en-US" sz="2000" dirty="0" err="1">
                <a:latin typeface="Times New Roman" pitchFamily="18" charset="0"/>
                <a:cs typeface="Times New Roman" pitchFamily="18" charset="0"/>
              </a:rPr>
              <a:t>myc.fetchone</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670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a:latin typeface="Times New Roman" pitchFamily="18" charset="0"/>
                <a:cs typeface="Times New Roman" pitchFamily="18" charset="0"/>
              </a:rPr>
              <a:t> </a:t>
            </a:r>
            <a:r>
              <a:rPr lang="en-US" sz="4000" b="1" u="sng" dirty="0" err="1">
                <a:highlight>
                  <a:srgbClr val="00FF00"/>
                </a:highlight>
                <a:latin typeface="Times New Roman" pitchFamily="18" charset="0"/>
                <a:cs typeface="Times New Roman" pitchFamily="18" charset="0"/>
              </a:rPr>
              <a:t>fetchall</a:t>
            </a:r>
            <a:r>
              <a:rPr lang="en-US" sz="4000" b="1" u="sng" dirty="0">
                <a:highlight>
                  <a:srgbClr val="00FF00"/>
                </a:highlight>
                <a:latin typeface="Times New Roman" pitchFamily="18" charset="0"/>
                <a:cs typeface="Times New Roman" pitchFamily="18" charset="0"/>
              </a:rPr>
              <a:t>() Method</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This method fetches all (or all remaining) rows of a query result set and returns a list of tuples. If no more rows are available, it returns an empty list.</a:t>
            </a:r>
          </a:p>
          <a:p>
            <a:pPr marL="0" indent="0">
              <a:buNone/>
            </a:pPr>
            <a:r>
              <a:rPr lang="en-US" sz="2000" dirty="0">
                <a:highlight>
                  <a:srgbClr val="FFFF00"/>
                </a:highlight>
                <a:latin typeface="Times New Roman" pitchFamily="18" charset="0"/>
                <a:cs typeface="Times New Roman" pitchFamily="18" charset="0"/>
              </a:rPr>
              <a:t>You must fetch all rows for the current query before executing new statements using the same connection.</a:t>
            </a:r>
          </a:p>
          <a:p>
            <a:pPr marL="0" indent="0">
              <a:buNone/>
            </a:pPr>
            <a:r>
              <a:rPr lang="en-IN" sz="2000" dirty="0"/>
              <a:t>Syntax:- </a:t>
            </a:r>
            <a:r>
              <a:rPr lang="en-IN" sz="2000" dirty="0">
                <a:highlight>
                  <a:srgbClr val="FFFF00"/>
                </a:highlight>
              </a:rPr>
              <a:t>rows = </a:t>
            </a:r>
            <a:r>
              <a:rPr lang="en-IN" sz="2000" dirty="0" err="1">
                <a:highlight>
                  <a:srgbClr val="FFFF00"/>
                </a:highlight>
              </a:rPr>
              <a:t>cursor_object.fetchall</a:t>
            </a:r>
            <a:r>
              <a:rPr lang="en-IN" sz="2000" dirty="0">
                <a:highlight>
                  <a:srgbClr val="FFFF00"/>
                </a:highlight>
              </a:rPr>
              <a:t>()</a:t>
            </a: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rows = </a:t>
            </a:r>
            <a:r>
              <a:rPr lang="en-US" sz="2000" dirty="0" err="1">
                <a:latin typeface="Times New Roman" pitchFamily="18" charset="0"/>
                <a:cs typeface="Times New Roman" pitchFamily="18" charset="0"/>
              </a:rPr>
              <a:t>myc.fetchall</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48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a:latin typeface="Times New Roman" pitchFamily="18" charset="0"/>
                <a:cs typeface="Times New Roman" pitchFamily="18" charset="0"/>
              </a:rPr>
              <a:t> </a:t>
            </a:r>
            <a:r>
              <a:rPr lang="en-US" sz="4000" b="1" u="sng" dirty="0" err="1">
                <a:highlight>
                  <a:srgbClr val="00FF00"/>
                </a:highlight>
                <a:latin typeface="Times New Roman" pitchFamily="18" charset="0"/>
                <a:cs typeface="Times New Roman" pitchFamily="18" charset="0"/>
              </a:rPr>
              <a:t>fetchmany</a:t>
            </a:r>
            <a:r>
              <a:rPr lang="en-US" sz="4000" b="1" u="sng" dirty="0">
                <a:highlight>
                  <a:srgbClr val="00FF00"/>
                </a:highlight>
                <a:latin typeface="Times New Roman" pitchFamily="18" charset="0"/>
                <a:cs typeface="Times New Roman" pitchFamily="18" charset="0"/>
              </a:rPr>
              <a:t>() Method</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This method fetches the next set of rows of a query result and returns a list of tuples. If no more rows are available, it returns an empty list.</a:t>
            </a:r>
          </a:p>
          <a:p>
            <a:pPr marL="0" indent="0">
              <a:buNone/>
            </a:pPr>
            <a:r>
              <a:rPr lang="en-US" sz="2000" dirty="0">
                <a:highlight>
                  <a:srgbClr val="FFFF00"/>
                </a:highlight>
                <a:latin typeface="Times New Roman" pitchFamily="18" charset="0"/>
                <a:cs typeface="Times New Roman" pitchFamily="18" charset="0"/>
              </a:rPr>
              <a:t>The number of rows returned can be specified using the size argument, which defaults to one. Fewer rows are returned if fewer rows are available than specified.</a:t>
            </a:r>
          </a:p>
          <a:p>
            <a:pPr marL="0" indent="0">
              <a:buNone/>
            </a:pPr>
            <a:r>
              <a:rPr lang="en-US" sz="2000" dirty="0">
                <a:highlight>
                  <a:srgbClr val="FFFF00"/>
                </a:highlight>
                <a:latin typeface="Times New Roman" pitchFamily="18" charset="0"/>
                <a:cs typeface="Times New Roman" pitchFamily="18" charset="0"/>
              </a:rPr>
              <a:t>You must fetch all rows for the current query before executing new statements using the same connection.</a:t>
            </a:r>
          </a:p>
          <a:p>
            <a:pPr marL="0" indent="0">
              <a:buNone/>
            </a:pPr>
            <a:r>
              <a:rPr lang="en-IN" sz="2000" dirty="0"/>
              <a:t>Syntax:- </a:t>
            </a:r>
            <a:r>
              <a:rPr lang="en-IN" sz="2000" dirty="0">
                <a:highlight>
                  <a:srgbClr val="FFFF00"/>
                </a:highlight>
              </a:rPr>
              <a:t>rows = </a:t>
            </a:r>
            <a:r>
              <a:rPr lang="en-IN" sz="2000" dirty="0" err="1">
                <a:highlight>
                  <a:srgbClr val="FFFF00"/>
                </a:highlight>
              </a:rPr>
              <a:t>cursor_object.fetchmany</a:t>
            </a:r>
            <a:r>
              <a:rPr lang="en-IN" sz="2000" dirty="0">
                <a:highlight>
                  <a:srgbClr val="FFFF00"/>
                </a:highlight>
              </a:rPr>
              <a:t>(size=1)</a:t>
            </a: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rows = </a:t>
            </a:r>
            <a:r>
              <a:rPr lang="en-US" sz="2000" dirty="0" err="1">
                <a:latin typeface="Times New Roman" pitchFamily="18" charset="0"/>
                <a:cs typeface="Times New Roman" pitchFamily="18" charset="0"/>
              </a:rPr>
              <a:t>myc.fetchmany</a:t>
            </a:r>
            <a:r>
              <a:rPr lang="en-US" sz="2000" dirty="0">
                <a:latin typeface="Times New Roman" pitchFamily="18" charset="0"/>
                <a:cs typeface="Times New Roman" pitchFamily="18" charset="0"/>
              </a:rPr>
              <a:t>(3)</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6194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Parameterized Query</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A parameterized query is a query which can use the format or </a:t>
            </a:r>
            <a:r>
              <a:rPr lang="en-US" sz="2000" dirty="0" err="1">
                <a:highlight>
                  <a:srgbClr val="FFFF00"/>
                </a:highlight>
                <a:latin typeface="Times New Roman" pitchFamily="18" charset="0"/>
                <a:cs typeface="Times New Roman" pitchFamily="18" charset="0"/>
              </a:rPr>
              <a:t>pyformat</a:t>
            </a:r>
            <a:r>
              <a:rPr lang="en-US" sz="2000" dirty="0">
                <a:highlight>
                  <a:srgbClr val="FFFF00"/>
                </a:highlight>
                <a:latin typeface="Times New Roman" pitchFamily="18" charset="0"/>
                <a:cs typeface="Times New Roman" pitchFamily="18" charset="0"/>
              </a:rPr>
              <a:t> parameterization style for parameters and the parameter values supplied at execution.</a:t>
            </a:r>
          </a:p>
          <a:p>
            <a:pPr marL="0" indent="0">
              <a:buNone/>
            </a:pPr>
            <a:r>
              <a:rPr lang="en-US" sz="2000" dirty="0">
                <a:highlight>
                  <a:srgbClr val="FFFF00"/>
                </a:highlight>
                <a:latin typeface="Times New Roman" pitchFamily="18" charset="0"/>
                <a:cs typeface="Times New Roman" pitchFamily="18" charset="0"/>
              </a:rPr>
              <a:t>These executed with </a:t>
            </a:r>
            <a:r>
              <a:rPr lang="en-US" sz="2000" dirty="0" err="1">
                <a:highlight>
                  <a:srgbClr val="FFFF00"/>
                </a:highlight>
                <a:latin typeface="Times New Roman" pitchFamily="18" charset="0"/>
                <a:cs typeface="Times New Roman" pitchFamily="18" charset="0"/>
              </a:rPr>
              <a:t>MySQLCursor</a:t>
            </a:r>
            <a:r>
              <a:rPr lang="en-US" sz="2000" dirty="0">
                <a:highlight>
                  <a:srgbClr val="FFFF00"/>
                </a:highlight>
                <a:latin typeface="Times New Roman" pitchFamily="18" charset="0"/>
                <a:cs typeface="Times New Roman" pitchFamily="18" charset="0"/>
              </a:rPr>
              <a:t> can use the  %s and %(key)s format style. </a:t>
            </a:r>
          </a:p>
          <a:p>
            <a:pPr marL="0" indent="0">
              <a:buNone/>
            </a:pPr>
            <a:r>
              <a:rPr lang="en-US" sz="2000" dirty="0">
                <a:highlight>
                  <a:srgbClr val="FFFF00"/>
                </a:highlight>
                <a:latin typeface="+mj-lt"/>
                <a:cs typeface="Times New Roman" pitchFamily="18" charset="0"/>
              </a:rPr>
              <a:t>%s </a:t>
            </a:r>
            <a:r>
              <a:rPr lang="en-US" sz="2000" dirty="0">
                <a:highlight>
                  <a:srgbClr val="FFFF00"/>
                </a:highlight>
                <a:latin typeface="Times New Roman" pitchFamily="18" charset="0"/>
                <a:cs typeface="Times New Roman" pitchFamily="18" charset="0"/>
              </a:rPr>
              <a:t>is used as format style in the </a:t>
            </a:r>
            <a:r>
              <a:rPr lang="en-US" sz="2000" dirty="0" err="1">
                <a:highlight>
                  <a:srgbClr val="FFFF00"/>
                </a:highlight>
                <a:latin typeface="Times New Roman" pitchFamily="18" charset="0"/>
                <a:cs typeface="Times New Roman" pitchFamily="18" charset="0"/>
              </a:rPr>
              <a:t>sql</a:t>
            </a:r>
            <a:r>
              <a:rPr lang="en-US" sz="2000" dirty="0">
                <a:highlight>
                  <a:srgbClr val="FFFF00"/>
                </a:highlight>
                <a:latin typeface="Times New Roman" pitchFamily="18" charset="0"/>
                <a:cs typeface="Times New Roman" pitchFamily="18" charset="0"/>
              </a:rPr>
              <a:t> queries, while using tuple parameters.</a:t>
            </a:r>
          </a:p>
          <a:p>
            <a:pPr marL="0" indent="0">
              <a:buNone/>
            </a:pPr>
            <a:r>
              <a:rPr lang="en-US" sz="2000" dirty="0">
                <a:highlight>
                  <a:srgbClr val="FFFF00"/>
                </a:highlight>
                <a:latin typeface="+mj-lt"/>
                <a:cs typeface="Times New Roman" pitchFamily="18" charset="0"/>
              </a:rPr>
              <a:t>%(key)s </a:t>
            </a:r>
            <a:r>
              <a:rPr lang="en-US" sz="2000" dirty="0">
                <a:highlight>
                  <a:srgbClr val="FFFF00"/>
                </a:highlight>
                <a:latin typeface="Times New Roman" pitchFamily="18" charset="0"/>
                <a:cs typeface="Times New Roman" pitchFamily="18" charset="0"/>
              </a:rPr>
              <a:t>is used as format style in the </a:t>
            </a:r>
            <a:r>
              <a:rPr lang="en-US" sz="2000" dirty="0" err="1">
                <a:highlight>
                  <a:srgbClr val="FFFF00"/>
                </a:highlight>
                <a:latin typeface="Times New Roman" pitchFamily="18" charset="0"/>
                <a:cs typeface="Times New Roman" pitchFamily="18" charset="0"/>
              </a:rPr>
              <a:t>sql</a:t>
            </a:r>
            <a:r>
              <a:rPr lang="en-US" sz="2000" dirty="0">
                <a:highlight>
                  <a:srgbClr val="FFFF00"/>
                </a:highlight>
                <a:latin typeface="Times New Roman" pitchFamily="18" charset="0"/>
                <a:cs typeface="Times New Roman" pitchFamily="18" charset="0"/>
              </a:rPr>
              <a:t> queries, while using dictionary parameters.</a:t>
            </a:r>
          </a:p>
          <a:p>
            <a:pPr marL="0" indent="0">
              <a:buNone/>
            </a:pPr>
            <a:endParaRPr lang="en-US" sz="2000" dirty="0">
              <a:highlight>
                <a:srgbClr val="FFFF00"/>
              </a:highlight>
              <a:latin typeface="Times New Roman" pitchFamily="18" charset="0"/>
              <a:cs typeface="Times New Roman" pitchFamily="18" charset="0"/>
            </a:endParaRP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a:t>
            </a:r>
          </a:p>
        </p:txBody>
      </p:sp>
    </p:spTree>
    <p:extLst>
      <p:ext uri="{BB962C8B-B14F-4D97-AF65-F5344CB8AC3E}">
        <p14:creationId xmlns:p14="http://schemas.microsoft.com/office/powerpoint/2010/main" val="5429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Tuple Parameters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dirty="0" err="1"/>
              <a:t>sql</a:t>
            </a:r>
            <a:r>
              <a:rPr lang="en-US" sz="2000" dirty="0"/>
              <a:t> = </a:t>
            </a:r>
            <a:r>
              <a:rPr lang="en-US" sz="2000" dirty="0">
                <a:highlight>
                  <a:srgbClr val="FFFF00"/>
                </a:highlight>
              </a:rPr>
              <a:t>'INSERT INTO student(name, roll, fees) VALUES(%s, %s, %s)‘</a:t>
            </a: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a:t>
            </a:r>
          </a:p>
          <a:p>
            <a:pPr marL="0" indent="0">
              <a:buNone/>
            </a:pPr>
            <a:r>
              <a:rPr lang="en-IN" sz="2000" dirty="0" err="1"/>
              <a:t>myc.execute</a:t>
            </a:r>
            <a:r>
              <a:rPr lang="en-IN" sz="2000" dirty="0"/>
              <a:t>(</a:t>
            </a:r>
            <a:r>
              <a:rPr lang="en-IN" sz="2000" dirty="0" err="1"/>
              <a:t>sql</a:t>
            </a:r>
            <a:r>
              <a:rPr lang="en-IN" sz="2000" dirty="0"/>
              <a:t>, ("</a:t>
            </a:r>
            <a:r>
              <a:rPr lang="en-IN" sz="2000" dirty="0" err="1"/>
              <a:t>Rohan</a:t>
            </a:r>
            <a:r>
              <a:rPr lang="en-IN" sz="2000" dirty="0"/>
              <a:t>", 111, 60000.50))</a:t>
            </a:r>
          </a:p>
          <a:p>
            <a:pPr marL="0" indent="0">
              <a:buNone/>
            </a:pPr>
            <a:endParaRPr lang="en-US" sz="2000" dirty="0"/>
          </a:p>
          <a:p>
            <a:pPr marL="0" indent="0">
              <a:buNone/>
            </a:pPr>
            <a:endParaRPr lang="en-US" sz="2000" dirty="0"/>
          </a:p>
          <a:p>
            <a:pPr marL="0" indent="0">
              <a:buNone/>
            </a:pPr>
            <a:r>
              <a:rPr lang="en-US" sz="2000" dirty="0" err="1"/>
              <a:t>sql</a:t>
            </a:r>
            <a:r>
              <a:rPr lang="en-US" sz="2000" dirty="0"/>
              <a:t> = </a:t>
            </a:r>
            <a:r>
              <a:rPr lang="en-US" sz="2000" dirty="0">
                <a:highlight>
                  <a:srgbClr val="FFFF00"/>
                </a:highlight>
              </a:rPr>
              <a:t>'INSERT INTO student(name, roll, fees) VALUES(%s, %s, %s)'</a:t>
            </a: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a:t>
            </a:r>
          </a:p>
          <a:p>
            <a:pPr marL="0" indent="0">
              <a:buNone/>
            </a:pPr>
            <a:r>
              <a:rPr lang="en-US" sz="2000" dirty="0" err="1"/>
              <a:t>params</a:t>
            </a:r>
            <a:r>
              <a:rPr lang="en-US" sz="2000" dirty="0"/>
              <a:t> = ("</a:t>
            </a:r>
            <a:r>
              <a:rPr lang="en-US" sz="2000" dirty="0" err="1"/>
              <a:t>Rohan</a:t>
            </a:r>
            <a:r>
              <a:rPr lang="en-US" sz="2000" dirty="0"/>
              <a:t>", 111, 60000.50)</a:t>
            </a:r>
          </a:p>
          <a:p>
            <a:pPr marL="0" indent="0">
              <a:buNone/>
            </a:pPr>
            <a:r>
              <a:rPr lang="en-US" sz="2000" dirty="0" err="1"/>
              <a:t>myc.execute</a:t>
            </a:r>
            <a:r>
              <a:rPr lang="en-US" sz="2000" dirty="0"/>
              <a:t>(</a:t>
            </a:r>
            <a:r>
              <a:rPr lang="en-US" sz="2000" dirty="0" err="1"/>
              <a:t>sql</a:t>
            </a:r>
            <a:r>
              <a:rPr lang="en-US" sz="2000" dirty="0"/>
              <a:t>, </a:t>
            </a:r>
            <a:r>
              <a:rPr lang="en-US" sz="2000" dirty="0" err="1"/>
              <a:t>params</a:t>
            </a:r>
            <a:r>
              <a:rPr lang="en-US" sz="2000" dirty="0"/>
              <a:t>)</a:t>
            </a:r>
            <a:endParaRPr lang="en-IN" sz="2000" dirty="0"/>
          </a:p>
        </p:txBody>
      </p:sp>
    </p:spTree>
    <p:extLst>
      <p:ext uri="{BB962C8B-B14F-4D97-AF65-F5344CB8AC3E}">
        <p14:creationId xmlns:p14="http://schemas.microsoft.com/office/powerpoint/2010/main" val="33439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Dictionary Parameters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dirty="0" err="1"/>
              <a:t>sql</a:t>
            </a:r>
            <a:r>
              <a:rPr lang="en-US" sz="2000" dirty="0"/>
              <a:t> = </a:t>
            </a:r>
            <a:r>
              <a:rPr lang="en-US" sz="2000" dirty="0">
                <a:highlight>
                  <a:srgbClr val="FFFF00"/>
                </a:highlight>
              </a:rPr>
              <a:t>'INSERT INTO student(name, roll, fees) VALUES(%(name)s, %(roll)s, %(fees)s)‘</a:t>
            </a: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a:t>
            </a:r>
          </a:p>
          <a:p>
            <a:pPr marL="0" indent="0">
              <a:buNone/>
            </a:pPr>
            <a:r>
              <a:rPr lang="en-IN" sz="2000" dirty="0" err="1"/>
              <a:t>myc.execute</a:t>
            </a:r>
            <a:r>
              <a:rPr lang="en-IN" sz="2000" dirty="0"/>
              <a:t>(</a:t>
            </a:r>
            <a:r>
              <a:rPr lang="en-IN" sz="2000" dirty="0" err="1"/>
              <a:t>sql</a:t>
            </a:r>
            <a:r>
              <a:rPr lang="en-IN" sz="2000" dirty="0"/>
              <a:t>, {'name':'</a:t>
            </a:r>
            <a:r>
              <a:rPr lang="en-IN" sz="2000" dirty="0" err="1"/>
              <a:t>Kajal</a:t>
            </a:r>
            <a:r>
              <a:rPr lang="en-IN" sz="2000" dirty="0"/>
              <a:t>', 'roll':777, 'fees': 54100})</a:t>
            </a:r>
            <a:endParaRPr lang="en-US" sz="2000" dirty="0"/>
          </a:p>
          <a:p>
            <a:pPr marL="0" indent="0">
              <a:buNone/>
            </a:pPr>
            <a:endParaRPr lang="en-US" sz="2000" dirty="0"/>
          </a:p>
          <a:p>
            <a:pPr marL="0" indent="0">
              <a:buNone/>
            </a:pPr>
            <a:endParaRPr lang="en-US" sz="2000" dirty="0"/>
          </a:p>
          <a:p>
            <a:pPr marL="0" indent="0">
              <a:buNone/>
            </a:pPr>
            <a:r>
              <a:rPr lang="en-US" sz="2000" dirty="0" err="1"/>
              <a:t>sql</a:t>
            </a:r>
            <a:r>
              <a:rPr lang="en-US" sz="2000" dirty="0"/>
              <a:t> = </a:t>
            </a:r>
            <a:r>
              <a:rPr lang="en-US" sz="2000" dirty="0">
                <a:highlight>
                  <a:srgbClr val="FFFF00"/>
                </a:highlight>
              </a:rPr>
              <a:t>'INSERT INTO student(name, roll, fees) VALUES(%(name)s, %(roll)s, %(fees)s)‘</a:t>
            </a: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a:t>
            </a:r>
          </a:p>
          <a:p>
            <a:pPr marL="0" indent="0">
              <a:buNone/>
            </a:pPr>
            <a:r>
              <a:rPr lang="en-US" sz="2000" dirty="0" err="1"/>
              <a:t>params</a:t>
            </a:r>
            <a:r>
              <a:rPr lang="en-US" sz="2000" dirty="0"/>
              <a:t> = {'name':'</a:t>
            </a:r>
            <a:r>
              <a:rPr lang="en-US" sz="2000" dirty="0" err="1"/>
              <a:t>Kajal</a:t>
            </a:r>
            <a:r>
              <a:rPr lang="en-US" sz="2000" dirty="0"/>
              <a:t>', 'roll':777, 'fees': 54100}</a:t>
            </a:r>
          </a:p>
          <a:p>
            <a:pPr marL="0" indent="0">
              <a:buNone/>
            </a:pPr>
            <a:r>
              <a:rPr lang="en-US" sz="2000" dirty="0" err="1"/>
              <a:t>myc.execute</a:t>
            </a:r>
            <a:r>
              <a:rPr lang="en-US" sz="2000" dirty="0"/>
              <a:t>(</a:t>
            </a:r>
            <a:r>
              <a:rPr lang="en-US" sz="2000" dirty="0" err="1"/>
              <a:t>sql</a:t>
            </a:r>
            <a:r>
              <a:rPr lang="en-US" sz="2000" dirty="0"/>
              <a:t>, </a:t>
            </a:r>
            <a:r>
              <a:rPr lang="en-US" sz="2000" dirty="0" err="1"/>
              <a:t>params</a:t>
            </a:r>
            <a:r>
              <a:rPr lang="en-US" sz="2000" dirty="0"/>
              <a:t>)</a:t>
            </a:r>
            <a:endParaRPr lang="en-IN" sz="2000" dirty="0"/>
          </a:p>
        </p:txBody>
      </p:sp>
    </p:spTree>
    <p:extLst>
      <p:ext uri="{BB962C8B-B14F-4D97-AF65-F5344CB8AC3E}">
        <p14:creationId xmlns:p14="http://schemas.microsoft.com/office/powerpoint/2010/main" val="412574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executemany</a:t>
            </a:r>
            <a:r>
              <a:rPr lang="en-US" sz="4000" b="1" u="sng" dirty="0">
                <a:highlight>
                  <a:srgbClr val="00FF00"/>
                </a:highlight>
                <a:latin typeface="Times New Roman" pitchFamily="18" charset="0"/>
                <a:cs typeface="Times New Roman" pitchFamily="18" charset="0"/>
              </a:rPr>
              <a:t>() Method</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This method is used to prepare given SQL query and executes it against all parameter sequences or mappings found in the sequence </a:t>
            </a:r>
            <a:r>
              <a:rPr lang="en-US" sz="2000" dirty="0" err="1">
                <a:highlight>
                  <a:srgbClr val="FFFF00"/>
                </a:highlight>
                <a:latin typeface="Times New Roman" pitchFamily="18" charset="0"/>
                <a:cs typeface="Times New Roman" pitchFamily="18" charset="0"/>
              </a:rPr>
              <a:t>seq_of_params</a:t>
            </a:r>
            <a:r>
              <a:rPr lang="en-US" sz="2000" dirty="0">
                <a:highlight>
                  <a:srgbClr val="FFFF00"/>
                </a:highlight>
                <a:latin typeface="Times New Roman" pitchFamily="18" charset="0"/>
                <a:cs typeface="Times New Roman" pitchFamily="18" charset="0"/>
              </a:rPr>
              <a:t>. </a:t>
            </a:r>
          </a:p>
          <a:p>
            <a:pPr marL="0" indent="0">
              <a:buNone/>
            </a:pPr>
            <a:r>
              <a:rPr lang="en-US" sz="2000" dirty="0">
                <a:highlight>
                  <a:srgbClr val="FFFF00"/>
                </a:highlight>
                <a:latin typeface="Times New Roman" pitchFamily="18" charset="0"/>
                <a:cs typeface="Times New Roman" pitchFamily="18" charset="0"/>
              </a:rPr>
              <a:t>With the </a:t>
            </a:r>
            <a:r>
              <a:rPr lang="en-US" sz="2000" dirty="0" err="1">
                <a:highlight>
                  <a:srgbClr val="FFFF00"/>
                </a:highlight>
                <a:latin typeface="Times New Roman" pitchFamily="18" charset="0"/>
                <a:cs typeface="Times New Roman" pitchFamily="18" charset="0"/>
              </a:rPr>
              <a:t>executemany</a:t>
            </a:r>
            <a:r>
              <a:rPr lang="en-US" sz="2000" dirty="0">
                <a:highlight>
                  <a:srgbClr val="FFFF00"/>
                </a:highlight>
                <a:latin typeface="Times New Roman" pitchFamily="18" charset="0"/>
                <a:cs typeface="Times New Roman" pitchFamily="18" charset="0"/>
              </a:rPr>
              <a:t>() method, it is not possible to specify multiple statements to execute in the </a:t>
            </a:r>
            <a:r>
              <a:rPr lang="en-US" sz="2000" dirty="0" err="1">
                <a:highlight>
                  <a:srgbClr val="FFFF00"/>
                </a:highlight>
                <a:latin typeface="Times New Roman" pitchFamily="18" charset="0"/>
                <a:cs typeface="Times New Roman" pitchFamily="18" charset="0"/>
              </a:rPr>
              <a:t>sql</a:t>
            </a:r>
            <a:r>
              <a:rPr lang="en-US" sz="2000" dirty="0">
                <a:highlight>
                  <a:srgbClr val="FFFF00"/>
                </a:highlight>
                <a:latin typeface="Times New Roman" pitchFamily="18" charset="0"/>
                <a:cs typeface="Times New Roman" pitchFamily="18" charset="0"/>
              </a:rPr>
              <a:t> argument.</a:t>
            </a:r>
          </a:p>
          <a:p>
            <a:pPr marL="0" indent="0">
              <a:buNone/>
            </a:pPr>
            <a:r>
              <a:rPr lang="en-US" sz="2000" dirty="0">
                <a:latin typeface="Times New Roman" pitchFamily="18" charset="0"/>
                <a:cs typeface="Times New Roman" pitchFamily="18" charset="0"/>
              </a:rPr>
              <a:t>Syntax:- </a:t>
            </a:r>
            <a:r>
              <a:rPr lang="en-US" sz="2000" dirty="0" err="1">
                <a:highlight>
                  <a:srgbClr val="FFFF00"/>
                </a:highlight>
                <a:latin typeface="Times New Roman" pitchFamily="18" charset="0"/>
                <a:cs typeface="Times New Roman" pitchFamily="18" charset="0"/>
              </a:rPr>
              <a:t>cursor_object.executemany</a:t>
            </a:r>
            <a:r>
              <a:rPr lang="en-US" sz="2000" dirty="0">
                <a:highlight>
                  <a:srgbClr val="FFFF00"/>
                </a:highlight>
                <a:latin typeface="Times New Roman" pitchFamily="18" charset="0"/>
                <a:cs typeface="Times New Roman" pitchFamily="18" charset="0"/>
              </a:rPr>
              <a:t>(</a:t>
            </a:r>
            <a:r>
              <a:rPr lang="en-US" sz="2000" dirty="0" err="1">
                <a:highlight>
                  <a:srgbClr val="FFFF00"/>
                </a:highlight>
                <a:latin typeface="Times New Roman" pitchFamily="18" charset="0"/>
                <a:cs typeface="Times New Roman" pitchFamily="18" charset="0"/>
              </a:rPr>
              <a:t>sql</a:t>
            </a:r>
            <a:r>
              <a:rPr lang="en-US" sz="2000" dirty="0">
                <a:highlight>
                  <a:srgbClr val="FFFF00"/>
                </a:highlight>
                <a:latin typeface="Times New Roman" pitchFamily="18" charset="0"/>
                <a:cs typeface="Times New Roman" pitchFamily="18" charset="0"/>
              </a:rPr>
              <a:t>, </a:t>
            </a:r>
            <a:r>
              <a:rPr lang="en-US" sz="2000" dirty="0" err="1">
                <a:highlight>
                  <a:srgbClr val="FFFF00"/>
                </a:highlight>
                <a:latin typeface="Times New Roman" pitchFamily="18" charset="0"/>
                <a:cs typeface="Times New Roman" pitchFamily="18" charset="0"/>
              </a:rPr>
              <a:t>seq_of_params</a:t>
            </a:r>
            <a:r>
              <a:rPr lang="en-US" sz="2000" dirty="0">
                <a:highlight>
                  <a:srgbClr val="FFFF00"/>
                </a:highlight>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sql</a:t>
            </a:r>
            <a:r>
              <a:rPr lang="en-US" sz="2000" dirty="0">
                <a:latin typeface="Times New Roman" pitchFamily="18" charset="0"/>
                <a:cs typeface="Times New Roman" pitchFamily="18" charset="0"/>
              </a:rPr>
              <a:t> – </a:t>
            </a:r>
            <a:r>
              <a:rPr lang="en-US" sz="2000" dirty="0">
                <a:highlight>
                  <a:srgbClr val="FFFF00"/>
                </a:highlight>
                <a:latin typeface="Times New Roman" pitchFamily="18" charset="0"/>
                <a:cs typeface="Times New Roman" pitchFamily="18" charset="0"/>
              </a:rPr>
              <a:t>It is </a:t>
            </a:r>
            <a:r>
              <a:rPr lang="en-US" sz="2000" dirty="0" err="1">
                <a:highlight>
                  <a:srgbClr val="FFFF00"/>
                </a:highlight>
                <a:latin typeface="Times New Roman" pitchFamily="18" charset="0"/>
                <a:cs typeface="Times New Roman" pitchFamily="18" charset="0"/>
              </a:rPr>
              <a:t>sql</a:t>
            </a:r>
            <a:r>
              <a:rPr lang="en-US" sz="2000" dirty="0">
                <a:highlight>
                  <a:srgbClr val="FFFF00"/>
                </a:highlight>
                <a:latin typeface="Times New Roman" pitchFamily="18" charset="0"/>
                <a:cs typeface="Times New Roman" pitchFamily="18" charset="0"/>
              </a:rPr>
              <a:t> </a:t>
            </a:r>
            <a:r>
              <a:rPr lang="en-US" sz="2000" dirty="0" err="1">
                <a:highlight>
                  <a:srgbClr val="FFFF00"/>
                </a:highlight>
                <a:latin typeface="Times New Roman" pitchFamily="18" charset="0"/>
                <a:cs typeface="Times New Roman" pitchFamily="18" charset="0"/>
              </a:rPr>
              <a:t>qrery</a:t>
            </a:r>
            <a:endParaRPr lang="en-US" sz="2000" dirty="0">
              <a:highlight>
                <a:srgbClr val="FFFF00"/>
              </a:highlight>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seq_of_params</a:t>
            </a:r>
            <a:r>
              <a:rPr lang="en-US" sz="2000" dirty="0">
                <a:latin typeface="Times New Roman" pitchFamily="18" charset="0"/>
                <a:cs typeface="Times New Roman" pitchFamily="18" charset="0"/>
              </a:rPr>
              <a:t> – </a:t>
            </a:r>
            <a:r>
              <a:rPr lang="en-US" sz="2000" dirty="0">
                <a:highlight>
                  <a:srgbClr val="FFFF00"/>
                </a:highlight>
                <a:latin typeface="Times New Roman" pitchFamily="18" charset="0"/>
                <a:cs typeface="Times New Roman" pitchFamily="18" charset="0"/>
              </a:rPr>
              <a:t>It is a list of tuples, containing the data to insert.</a:t>
            </a:r>
          </a:p>
        </p:txBody>
      </p:sp>
    </p:spTree>
    <p:extLst>
      <p:ext uri="{BB962C8B-B14F-4D97-AF65-F5344CB8AC3E}">
        <p14:creationId xmlns:p14="http://schemas.microsoft.com/office/powerpoint/2010/main" val="985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Prepared Statement</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a:highlight>
                  <a:srgbClr val="FFFF00"/>
                </a:highlight>
                <a:latin typeface="Times New Roman" pitchFamily="18" charset="0"/>
                <a:cs typeface="Times New Roman" pitchFamily="18" charset="0"/>
              </a:rPr>
              <a:t>A prepared statement is used to execute the same statement repeatedly with high efficiency. The prepared statement execution consists of two stages: prepare and execute. </a:t>
            </a:r>
          </a:p>
          <a:p>
            <a:pPr marL="0" indent="0">
              <a:buNone/>
            </a:pPr>
            <a:r>
              <a:rPr lang="en-US" sz="1800" dirty="0">
                <a:highlight>
                  <a:srgbClr val="FFFF00"/>
                </a:highlight>
                <a:latin typeface="Times New Roman" pitchFamily="18" charset="0"/>
                <a:cs typeface="Times New Roman" pitchFamily="18" charset="0"/>
              </a:rPr>
              <a:t>At the prepare stage a statement template is sent to the database server. The server performs a syntax check and initializes server internal resources for later use. </a:t>
            </a:r>
          </a:p>
          <a:p>
            <a:pPr marL="0" indent="0">
              <a:buNone/>
            </a:pPr>
            <a:r>
              <a:rPr lang="en-US" sz="1800" dirty="0">
                <a:highlight>
                  <a:srgbClr val="FFFF00"/>
                </a:highlight>
                <a:latin typeface="Times New Roman" pitchFamily="18" charset="0"/>
                <a:cs typeface="Times New Roman" pitchFamily="18" charset="0"/>
              </a:rPr>
              <a:t>At the Execute Stage the parameter values are sent to the server. The server creates a statement from the statement template and these values to execute it.</a:t>
            </a:r>
          </a:p>
          <a:p>
            <a:pPr marL="0" indent="0">
              <a:buNone/>
            </a:pPr>
            <a:r>
              <a:rPr lang="en-US" sz="1800" dirty="0">
                <a:highlight>
                  <a:srgbClr val="FFFF00"/>
                </a:highlight>
                <a:latin typeface="Times New Roman" pitchFamily="18" charset="0"/>
                <a:cs typeface="Times New Roman" pitchFamily="18" charset="0"/>
              </a:rPr>
              <a:t>Prepared statements executed with </a:t>
            </a:r>
            <a:r>
              <a:rPr lang="en-US" sz="1800" dirty="0" err="1">
                <a:highlight>
                  <a:srgbClr val="FFFF00"/>
                </a:highlight>
                <a:latin typeface="Times New Roman" pitchFamily="18" charset="0"/>
                <a:cs typeface="Times New Roman" pitchFamily="18" charset="0"/>
              </a:rPr>
              <a:t>MySQLCursorPrepared</a:t>
            </a:r>
            <a:r>
              <a:rPr lang="en-US" sz="1800" dirty="0">
                <a:highlight>
                  <a:srgbClr val="FFFF00"/>
                </a:highlight>
                <a:latin typeface="Times New Roman" pitchFamily="18" charset="0"/>
                <a:cs typeface="Times New Roman" pitchFamily="18" charset="0"/>
              </a:rPr>
              <a:t> can use the format </a:t>
            </a:r>
            <a:r>
              <a:rPr lang="en-US" sz="1800" dirty="0">
                <a:highlight>
                  <a:srgbClr val="FFFF00"/>
                </a:highlight>
                <a:latin typeface="+mj-lt"/>
                <a:cs typeface="Times New Roman" pitchFamily="18" charset="0"/>
              </a:rPr>
              <a:t>%s</a:t>
            </a:r>
            <a:r>
              <a:rPr lang="en-US" sz="1800" dirty="0">
                <a:highlight>
                  <a:srgbClr val="FFFF00"/>
                </a:highlight>
                <a:latin typeface="Times New Roman" pitchFamily="18" charset="0"/>
                <a:cs typeface="Times New Roman" pitchFamily="18" charset="0"/>
              </a:rPr>
              <a:t> or </a:t>
            </a:r>
            <a:r>
              <a:rPr lang="en-US" sz="1800" dirty="0" err="1">
                <a:highlight>
                  <a:srgbClr val="FFFF00"/>
                </a:highlight>
                <a:latin typeface="Times New Roman" pitchFamily="18" charset="0"/>
                <a:cs typeface="Times New Roman" pitchFamily="18" charset="0"/>
              </a:rPr>
              <a:t>qmark</a:t>
            </a:r>
            <a:r>
              <a:rPr lang="en-US" sz="1800" dirty="0">
                <a:highlight>
                  <a:srgbClr val="FFFF00"/>
                </a:highlight>
                <a:latin typeface="Times New Roman" pitchFamily="18" charset="0"/>
                <a:cs typeface="Times New Roman" pitchFamily="18" charset="0"/>
              </a:rPr>
              <a:t> </a:t>
            </a:r>
            <a:r>
              <a:rPr lang="en-US" sz="1800" dirty="0">
                <a:highlight>
                  <a:srgbClr val="FFFF00"/>
                </a:highlight>
                <a:latin typeface="+mj-lt"/>
                <a:cs typeface="Times New Roman" pitchFamily="18" charset="0"/>
              </a:rPr>
              <a:t>?</a:t>
            </a:r>
            <a:r>
              <a:rPr lang="en-US" sz="1800" dirty="0">
                <a:highlight>
                  <a:srgbClr val="FFFF00"/>
                </a:highlight>
                <a:latin typeface="Times New Roman" pitchFamily="18" charset="0"/>
                <a:cs typeface="Times New Roman" pitchFamily="18" charset="0"/>
              </a:rPr>
              <a:t> parameterization style. </a:t>
            </a:r>
          </a:p>
          <a:p>
            <a:pPr marL="0" indent="0">
              <a:buNone/>
            </a:pPr>
            <a:r>
              <a:rPr lang="en-US" sz="1800" dirty="0">
                <a:highlight>
                  <a:srgbClr val="FFFF00"/>
                </a:highlight>
                <a:latin typeface="+mj-lt"/>
                <a:cs typeface="Times New Roman" pitchFamily="18" charset="0"/>
              </a:rPr>
              <a:t>%s</a:t>
            </a:r>
            <a:r>
              <a:rPr lang="en-US" sz="1800" dirty="0">
                <a:highlight>
                  <a:srgbClr val="FFFF00"/>
                </a:highlight>
                <a:latin typeface="Times New Roman" pitchFamily="18" charset="0"/>
                <a:cs typeface="Times New Roman" pitchFamily="18" charset="0"/>
              </a:rPr>
              <a:t> and </a:t>
            </a:r>
            <a:r>
              <a:rPr lang="en-US" sz="1800" dirty="0">
                <a:highlight>
                  <a:srgbClr val="FFFF00"/>
                </a:highlight>
                <a:latin typeface="+mj-lt"/>
                <a:cs typeface="Times New Roman" pitchFamily="18" charset="0"/>
              </a:rPr>
              <a:t>?</a:t>
            </a:r>
            <a:r>
              <a:rPr lang="en-US" sz="1800" dirty="0">
                <a:highlight>
                  <a:srgbClr val="FFFF00"/>
                </a:highlight>
                <a:latin typeface="Times New Roman" pitchFamily="18" charset="0"/>
                <a:cs typeface="Times New Roman" pitchFamily="18" charset="0"/>
              </a:rPr>
              <a:t> are called as parameter marker.</a:t>
            </a:r>
          </a:p>
          <a:p>
            <a:pPr marL="0" indent="0">
              <a:buNone/>
            </a:pPr>
            <a:r>
              <a:rPr lang="en-US" sz="1800" dirty="0">
                <a:highlight>
                  <a:srgbClr val="FFFF00"/>
                </a:highlight>
                <a:latin typeface="Times New Roman" pitchFamily="18" charset="0"/>
                <a:cs typeface="Times New Roman" pitchFamily="18" charset="0"/>
              </a:rPr>
              <a:t>This differs from </a:t>
            </a:r>
            <a:r>
              <a:rPr lang="en-US" sz="1800" dirty="0" err="1">
                <a:highlight>
                  <a:srgbClr val="FFFF00"/>
                </a:highlight>
                <a:latin typeface="Times New Roman" pitchFamily="18" charset="0"/>
                <a:cs typeface="Times New Roman" pitchFamily="18" charset="0"/>
              </a:rPr>
              <a:t>nonprepared</a:t>
            </a:r>
            <a:r>
              <a:rPr lang="en-US" sz="1800" dirty="0">
                <a:highlight>
                  <a:srgbClr val="FFFF00"/>
                </a:highlight>
                <a:latin typeface="Times New Roman" pitchFamily="18" charset="0"/>
                <a:cs typeface="Times New Roman" pitchFamily="18" charset="0"/>
              </a:rPr>
              <a:t> statements executed with </a:t>
            </a:r>
            <a:r>
              <a:rPr lang="en-US" sz="1800" dirty="0" err="1">
                <a:highlight>
                  <a:srgbClr val="FFFF00"/>
                </a:highlight>
                <a:latin typeface="Times New Roman" pitchFamily="18" charset="0"/>
                <a:cs typeface="Times New Roman" pitchFamily="18" charset="0"/>
              </a:rPr>
              <a:t>MySQLCursor</a:t>
            </a:r>
            <a:r>
              <a:rPr lang="en-US" sz="1800" dirty="0">
                <a:highlight>
                  <a:srgbClr val="FFFF00"/>
                </a:highlight>
                <a:latin typeface="Times New Roman" pitchFamily="18" charset="0"/>
                <a:cs typeface="Times New Roman" pitchFamily="18" charset="0"/>
              </a:rPr>
              <a:t>, which can use the format or </a:t>
            </a:r>
            <a:r>
              <a:rPr lang="en-US" sz="1800" dirty="0" err="1">
                <a:highlight>
                  <a:srgbClr val="FFFF00"/>
                </a:highlight>
                <a:latin typeface="Times New Roman" pitchFamily="18" charset="0"/>
                <a:cs typeface="Times New Roman" pitchFamily="18" charset="0"/>
              </a:rPr>
              <a:t>pyformat</a:t>
            </a:r>
            <a:r>
              <a:rPr lang="en-US" sz="1800" dirty="0">
                <a:highlight>
                  <a:srgbClr val="FFFF00"/>
                </a:highlight>
                <a:latin typeface="Times New Roman" pitchFamily="18" charset="0"/>
                <a:cs typeface="Times New Roman" pitchFamily="18" charset="0"/>
              </a:rPr>
              <a:t> parameterization style.</a:t>
            </a:r>
          </a:p>
        </p:txBody>
      </p:sp>
    </p:spTree>
    <p:extLst>
      <p:ext uri="{BB962C8B-B14F-4D97-AF65-F5344CB8AC3E}">
        <p14:creationId xmlns:p14="http://schemas.microsoft.com/office/powerpoint/2010/main" val="217926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Advantage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Autofit/>
          </a:bodyPr>
          <a:lstStyle/>
          <a:p>
            <a:r>
              <a:rPr lang="en-US" sz="2000" dirty="0">
                <a:highlight>
                  <a:srgbClr val="FFFF00"/>
                </a:highlight>
                <a:latin typeface="Times New Roman" pitchFamily="18" charset="0"/>
                <a:cs typeface="Times New Roman" pitchFamily="18" charset="0"/>
              </a:rPr>
              <a:t>Prepared statements are very useful against SQL injections.</a:t>
            </a:r>
            <a:endParaRPr lang="en-IN" sz="2000" dirty="0">
              <a:highlight>
                <a:srgbClr val="FFFF00"/>
              </a:highlight>
              <a:latin typeface="Times New Roman" pitchFamily="18" charset="0"/>
              <a:cs typeface="Times New Roman" pitchFamily="18" charset="0"/>
            </a:endParaRPr>
          </a:p>
          <a:p>
            <a:r>
              <a:rPr lang="en-US" sz="2000" dirty="0">
                <a:highlight>
                  <a:srgbClr val="FFFF00"/>
                </a:highlight>
                <a:latin typeface="Times New Roman" pitchFamily="18" charset="0"/>
                <a:cs typeface="Times New Roman" pitchFamily="18" charset="0"/>
              </a:rPr>
              <a:t>Prepared statements reduce parsing time as the preparation on the query is done only once (although the statement is executed multiple times)</a:t>
            </a:r>
          </a:p>
        </p:txBody>
      </p:sp>
    </p:spTree>
    <p:extLst>
      <p:ext uri="{BB962C8B-B14F-4D97-AF65-F5344CB8AC3E}">
        <p14:creationId xmlns:p14="http://schemas.microsoft.com/office/powerpoint/2010/main" val="410172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Creating a Cursor</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a:highlight>
                  <a:srgbClr val="00FF00"/>
                </a:highlight>
                <a:latin typeface="Times New Roman" pitchFamily="18" charset="0"/>
                <a:cs typeface="Times New Roman" pitchFamily="18" charset="0"/>
              </a:rPr>
              <a:t>Using </a:t>
            </a:r>
            <a:r>
              <a:rPr lang="en-US" sz="2000" i="1" dirty="0">
                <a:highlight>
                  <a:srgbClr val="00FF00"/>
                </a:highlight>
                <a:cs typeface="Times New Roman" pitchFamily="18" charset="0"/>
              </a:rPr>
              <a:t>prepared</a:t>
            </a:r>
            <a:r>
              <a:rPr lang="en-US" sz="2000" i="1" dirty="0">
                <a:cs typeface="Times New Roman" pitchFamily="18" charset="0"/>
              </a:rPr>
              <a:t>=</a:t>
            </a:r>
            <a:r>
              <a:rPr lang="en-US" sz="2000" i="1" dirty="0">
                <a:highlight>
                  <a:srgbClr val="FFFF00"/>
                </a:highlight>
                <a:cs typeface="Times New Roman" pitchFamily="18" charset="0"/>
              </a:rPr>
              <a:t>True</a:t>
            </a:r>
            <a:r>
              <a:rPr lang="en-US" sz="2000" dirty="0">
                <a:highlight>
                  <a:srgbClr val="FFFF00"/>
                </a:highlight>
                <a:latin typeface="Times New Roman" pitchFamily="18" charset="0"/>
                <a:cs typeface="Times New Roman" pitchFamily="18" charset="0"/>
              </a:rPr>
              <a:t> argument to the cursor() method, creates a cursor that enables execution of prepared statements using the binary protocol. </a:t>
            </a:r>
          </a:p>
          <a:p>
            <a:pPr marL="0" indent="0">
              <a:buNone/>
            </a:pPr>
            <a:r>
              <a:rPr lang="en-US" sz="2000" dirty="0">
                <a:highlight>
                  <a:srgbClr val="FFFF00"/>
                </a:highlight>
                <a:latin typeface="Times New Roman" pitchFamily="18" charset="0"/>
                <a:cs typeface="Times New Roman" pitchFamily="18" charset="0"/>
              </a:rPr>
              <a:t>In this case, the cursor() method of the connection object returns a </a:t>
            </a:r>
            <a:r>
              <a:rPr lang="en-US" sz="2000" dirty="0" err="1">
                <a:highlight>
                  <a:srgbClr val="FFFF00"/>
                </a:highlight>
                <a:latin typeface="Times New Roman" pitchFamily="18" charset="0"/>
                <a:cs typeface="Times New Roman" pitchFamily="18" charset="0"/>
              </a:rPr>
              <a:t>MySQLCursorPrepared</a:t>
            </a:r>
            <a:r>
              <a:rPr lang="en-US" sz="2000" dirty="0">
                <a:highlight>
                  <a:srgbClr val="FFFF00"/>
                </a:highlight>
                <a:latin typeface="Times New Roman" pitchFamily="18" charset="0"/>
                <a:cs typeface="Times New Roman" pitchFamily="18" charset="0"/>
              </a:rPr>
              <a:t> object.</a:t>
            </a: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a:t>
            </a:r>
          </a:p>
          <a:p>
            <a:pPr marL="0" indent="0">
              <a:buNone/>
            </a:pPr>
            <a:r>
              <a:rPr lang="en-US" sz="2000" dirty="0" err="1"/>
              <a:t>myc</a:t>
            </a:r>
            <a:r>
              <a:rPr lang="en-US" sz="2000" dirty="0"/>
              <a:t> = </a:t>
            </a:r>
            <a:r>
              <a:rPr lang="en-US" sz="2000" dirty="0" err="1"/>
              <a:t>conn.cursor</a:t>
            </a:r>
            <a:r>
              <a:rPr lang="en-US" sz="2000" dirty="0"/>
              <a:t>(prepared=True)</a:t>
            </a:r>
          </a:p>
        </p:txBody>
      </p:sp>
    </p:spTree>
    <p:extLst>
      <p:ext uri="{BB962C8B-B14F-4D97-AF65-F5344CB8AC3E}">
        <p14:creationId xmlns:p14="http://schemas.microsoft.com/office/powerpoint/2010/main" val="48616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highlight>
                  <a:srgbClr val="00FF00"/>
                </a:highlight>
                <a:latin typeface="Times New Roman" pitchFamily="18" charset="0"/>
                <a:cs typeface="Times New Roman" pitchFamily="18" charset="0"/>
              </a:rPr>
              <a:t>Creating Connection</a:t>
            </a: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800" dirty="0">
                <a:highlight>
                  <a:srgbClr val="FFFF00"/>
                </a:highlight>
                <a:latin typeface="Times New Roman" pitchFamily="18" charset="0"/>
                <a:cs typeface="Times New Roman" pitchFamily="18" charset="0"/>
              </a:rPr>
              <a:t>import </a:t>
            </a:r>
            <a:r>
              <a:rPr lang="en-US" sz="1800" dirty="0" err="1">
                <a:highlight>
                  <a:srgbClr val="FFFF00"/>
                </a:highlight>
                <a:latin typeface="Times New Roman" pitchFamily="18" charset="0"/>
                <a:cs typeface="Times New Roman" pitchFamily="18" charset="0"/>
              </a:rPr>
              <a:t>mysql.connector</a:t>
            </a:r>
            <a:endParaRPr lang="en-US" sz="1800" dirty="0">
              <a:highlight>
                <a:srgbClr val="FFFF00"/>
              </a:highlight>
              <a:latin typeface="Times New Roman" pitchFamily="18" charset="0"/>
              <a:cs typeface="Times New Roman" pitchFamily="18" charset="0"/>
            </a:endParaRPr>
          </a:p>
          <a:p>
            <a:pPr marL="0" indent="0">
              <a:buNone/>
            </a:pPr>
            <a:r>
              <a:rPr lang="en-US" sz="1800" dirty="0" err="1">
                <a:highlight>
                  <a:srgbClr val="FFFF00"/>
                </a:highlight>
                <a:latin typeface="Times New Roman" pitchFamily="18" charset="0"/>
                <a:cs typeface="Times New Roman" pitchFamily="18" charset="0"/>
              </a:rPr>
              <a:t>config</a:t>
            </a:r>
            <a:r>
              <a:rPr lang="en-US" sz="1800" dirty="0">
                <a:highlight>
                  <a:srgbClr val="FFFF00"/>
                </a:highlight>
                <a:latin typeface="Times New Roman" pitchFamily="18" charset="0"/>
                <a:cs typeface="Times New Roman" pitchFamily="18" charset="0"/>
              </a:rPr>
              <a:t> = {</a:t>
            </a:r>
          </a:p>
          <a:p>
            <a:pPr marL="0" indent="0">
              <a:buNone/>
            </a:pPr>
            <a:r>
              <a:rPr lang="en-US" sz="1800" dirty="0">
                <a:highlight>
                  <a:srgbClr val="FFFF00"/>
                </a:highlight>
                <a:latin typeface="Times New Roman" pitchFamily="18" charset="0"/>
                <a:cs typeface="Times New Roman" pitchFamily="18" charset="0"/>
              </a:rPr>
              <a:t>	‘user’: ‘root’,</a:t>
            </a:r>
          </a:p>
          <a:p>
            <a:pPr marL="0" indent="0">
              <a:buNone/>
            </a:pPr>
            <a:r>
              <a:rPr lang="en-US" sz="1800" dirty="0">
                <a:highlight>
                  <a:srgbClr val="FFFF00"/>
                </a:highlight>
                <a:latin typeface="Times New Roman" pitchFamily="18" charset="0"/>
                <a:cs typeface="Times New Roman" pitchFamily="18" charset="0"/>
              </a:rPr>
              <a:t>	‘password’: ‘geek’,</a:t>
            </a:r>
          </a:p>
          <a:p>
            <a:pPr marL="0" indent="0">
              <a:buNone/>
            </a:pPr>
            <a:r>
              <a:rPr lang="en-US" sz="1800" dirty="0">
                <a:highlight>
                  <a:srgbClr val="FFFF00"/>
                </a:highlight>
                <a:latin typeface="Times New Roman" pitchFamily="18" charset="0"/>
                <a:cs typeface="Times New Roman" pitchFamily="18" charset="0"/>
              </a:rPr>
              <a:t>	‘host’ : ‘</a:t>
            </a:r>
            <a:r>
              <a:rPr lang="en-US" sz="1800" dirty="0" err="1">
                <a:highlight>
                  <a:srgbClr val="FFFF00"/>
                </a:highlight>
                <a:latin typeface="Times New Roman" pitchFamily="18" charset="0"/>
                <a:cs typeface="Times New Roman" pitchFamily="18" charset="0"/>
              </a:rPr>
              <a:t>localhost</a:t>
            </a:r>
            <a:r>
              <a:rPr lang="en-US" sz="1800" dirty="0">
                <a:highlight>
                  <a:srgbClr val="FFFF00"/>
                </a:highlight>
                <a:latin typeface="Times New Roman" pitchFamily="18" charset="0"/>
                <a:cs typeface="Times New Roman" pitchFamily="18" charset="0"/>
              </a:rPr>
              <a:t>’,</a:t>
            </a:r>
          </a:p>
          <a:p>
            <a:pPr marL="0" indent="0">
              <a:buNone/>
            </a:pPr>
            <a:r>
              <a:rPr lang="en-US" sz="1800" dirty="0">
                <a:highlight>
                  <a:srgbClr val="FFFF00"/>
                </a:highlight>
                <a:latin typeface="Times New Roman" pitchFamily="18" charset="0"/>
                <a:cs typeface="Times New Roman" pitchFamily="18" charset="0"/>
              </a:rPr>
              <a:t>	‘port’: 3306</a:t>
            </a:r>
          </a:p>
          <a:p>
            <a:pPr marL="0" indent="0">
              <a:buNone/>
            </a:pPr>
            <a:r>
              <a:rPr lang="en-US" sz="1800" dirty="0">
                <a:highlight>
                  <a:srgbClr val="FFFF00"/>
                </a:highlight>
                <a:latin typeface="Times New Roman" pitchFamily="18" charset="0"/>
                <a:cs typeface="Times New Roman" pitchFamily="18" charset="0"/>
              </a:rPr>
              <a:t>}</a:t>
            </a:r>
          </a:p>
          <a:p>
            <a:pPr marL="0" indent="0">
              <a:buNone/>
            </a:pPr>
            <a:r>
              <a:rPr lang="en-US" sz="1800" dirty="0">
                <a:highlight>
                  <a:srgbClr val="FFFF00"/>
                </a:highlight>
                <a:latin typeface="Times New Roman" pitchFamily="18" charset="0"/>
                <a:cs typeface="Times New Roman" pitchFamily="18" charset="0"/>
              </a:rPr>
              <a:t>conn = </a:t>
            </a:r>
            <a:r>
              <a:rPr lang="en-US" sz="1800" dirty="0" err="1">
                <a:highlight>
                  <a:srgbClr val="FFFF00"/>
                </a:highlight>
                <a:latin typeface="Times New Roman" pitchFamily="18" charset="0"/>
                <a:cs typeface="Times New Roman" pitchFamily="18" charset="0"/>
              </a:rPr>
              <a:t>mysql.connector.connect</a:t>
            </a:r>
            <a:r>
              <a:rPr lang="en-US" sz="1800" dirty="0">
                <a:highlight>
                  <a:srgbClr val="FFFF00"/>
                </a:highlight>
                <a:latin typeface="Times New Roman" pitchFamily="18" charset="0"/>
                <a:cs typeface="Times New Roman" pitchFamily="18" charset="0"/>
              </a:rPr>
              <a:t>(**</a:t>
            </a:r>
            <a:r>
              <a:rPr lang="en-US" sz="1800" dirty="0" err="1">
                <a:highlight>
                  <a:srgbClr val="FFFF00"/>
                </a:highlight>
                <a:latin typeface="Times New Roman" pitchFamily="18" charset="0"/>
                <a:cs typeface="Times New Roman" pitchFamily="18" charset="0"/>
              </a:rPr>
              <a:t>config</a:t>
            </a:r>
            <a:r>
              <a:rPr lang="en-US" sz="1800" dirty="0">
                <a:highlight>
                  <a:srgbClr val="FFFF00"/>
                </a:highlight>
                <a:latin typeface="Times New Roman" pitchFamily="18" charset="0"/>
                <a:cs typeface="Times New Roman" pitchFamily="18" charset="0"/>
              </a:rPr>
              <a:t>)</a:t>
            </a:r>
          </a:p>
        </p:txBody>
      </p:sp>
    </p:spTree>
    <p:extLst>
      <p:ext uri="{BB962C8B-B14F-4D97-AF65-F5344CB8AC3E}">
        <p14:creationId xmlns:p14="http://schemas.microsoft.com/office/powerpoint/2010/main" val="40511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308872"/>
          </a:xfrm>
        </p:spPr>
        <p:txBody>
          <a:bodyPr>
            <a:normAutofit/>
          </a:bodyPr>
          <a:lstStyle/>
          <a:p>
            <a:pPr marL="0" indent="0">
              <a:buNone/>
            </a:pPr>
            <a:r>
              <a:rPr lang="en-US" sz="2000" dirty="0" err="1"/>
              <a:t>sql</a:t>
            </a:r>
            <a:r>
              <a:rPr lang="en-US" sz="2000" dirty="0"/>
              <a:t> = </a:t>
            </a:r>
            <a:r>
              <a:rPr lang="en-US" sz="2000" dirty="0">
                <a:highlight>
                  <a:srgbClr val="FFFF00"/>
                </a:highlight>
              </a:rPr>
              <a:t>'INSERT INTO student(name, roll, fees) VALUES(%s, %s, %s)‘</a:t>
            </a: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(prepared=True)</a:t>
            </a:r>
          </a:p>
          <a:p>
            <a:pPr marL="0" indent="0">
              <a:buNone/>
            </a:pPr>
            <a:r>
              <a:rPr lang="en-IN" sz="2000" dirty="0" err="1"/>
              <a:t>myc.execute</a:t>
            </a:r>
            <a:r>
              <a:rPr lang="en-IN" sz="2000" dirty="0"/>
              <a:t>(</a:t>
            </a:r>
            <a:r>
              <a:rPr lang="en-IN" sz="2000" dirty="0" err="1"/>
              <a:t>sql</a:t>
            </a:r>
            <a:r>
              <a:rPr lang="en-IN" sz="2000" dirty="0"/>
              <a:t>, ("</a:t>
            </a:r>
            <a:r>
              <a:rPr lang="en-IN" sz="2000" dirty="0" err="1"/>
              <a:t>Rohan</a:t>
            </a:r>
            <a:r>
              <a:rPr lang="en-IN" sz="2000" dirty="0"/>
              <a:t>", 111, 60000.50))</a:t>
            </a:r>
          </a:p>
          <a:p>
            <a:pPr marL="0" indent="0">
              <a:buNone/>
            </a:pPr>
            <a:endParaRPr lang="en-US" sz="2000" dirty="0"/>
          </a:p>
          <a:p>
            <a:pPr marL="0" indent="0">
              <a:buNone/>
            </a:pPr>
            <a:endParaRPr lang="en-US" sz="2000" dirty="0"/>
          </a:p>
          <a:p>
            <a:pPr marL="0" indent="0">
              <a:buNone/>
            </a:pPr>
            <a:r>
              <a:rPr lang="en-US" sz="2000" dirty="0" err="1"/>
              <a:t>sql</a:t>
            </a:r>
            <a:r>
              <a:rPr lang="en-US" sz="2000" dirty="0"/>
              <a:t> = </a:t>
            </a:r>
            <a:r>
              <a:rPr lang="en-US" sz="2000" dirty="0">
                <a:highlight>
                  <a:srgbClr val="FFFF00"/>
                </a:highlight>
              </a:rPr>
              <a:t>'INSERT INTO student(name, roll, fees) VALUES(%s, %s, %s)'</a:t>
            </a: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(prepared=True)</a:t>
            </a:r>
          </a:p>
          <a:p>
            <a:pPr marL="0" indent="0">
              <a:buNone/>
            </a:pPr>
            <a:r>
              <a:rPr lang="en-US" sz="2000" dirty="0" err="1"/>
              <a:t>params</a:t>
            </a:r>
            <a:r>
              <a:rPr lang="en-US" sz="2000" dirty="0"/>
              <a:t> = ("</a:t>
            </a:r>
            <a:r>
              <a:rPr lang="en-US" sz="2000" dirty="0" err="1"/>
              <a:t>Rohan</a:t>
            </a:r>
            <a:r>
              <a:rPr lang="en-US" sz="2000" dirty="0"/>
              <a:t>", 111, 60000.50)</a:t>
            </a:r>
          </a:p>
          <a:p>
            <a:pPr marL="0" indent="0">
              <a:buNone/>
            </a:pPr>
            <a:r>
              <a:rPr lang="en-US" sz="2000" dirty="0" err="1"/>
              <a:t>myc.execute</a:t>
            </a:r>
            <a:r>
              <a:rPr lang="en-US" sz="2000" dirty="0"/>
              <a:t>(</a:t>
            </a:r>
            <a:r>
              <a:rPr lang="en-US" sz="2000" dirty="0" err="1"/>
              <a:t>sql</a:t>
            </a:r>
            <a:r>
              <a:rPr lang="en-US" sz="2000" dirty="0"/>
              <a:t>, </a:t>
            </a:r>
            <a:r>
              <a:rPr lang="en-US" sz="2000" dirty="0" err="1"/>
              <a:t>params</a:t>
            </a:r>
            <a:r>
              <a:rPr lang="en-US" sz="2000" dirty="0"/>
              <a:t>)</a:t>
            </a:r>
            <a:endParaRPr lang="en-IN" sz="2000" dirty="0"/>
          </a:p>
          <a:p>
            <a:pPr marL="0" indent="0">
              <a:buNone/>
            </a:pPr>
            <a:endParaRPr lang="en-IN" sz="2000" dirty="0"/>
          </a:p>
        </p:txBody>
      </p:sp>
    </p:spTree>
    <p:extLst>
      <p:ext uri="{BB962C8B-B14F-4D97-AF65-F5344CB8AC3E}">
        <p14:creationId xmlns:p14="http://schemas.microsoft.com/office/powerpoint/2010/main" val="208222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308872"/>
          </a:xfrm>
        </p:spPr>
        <p:txBody>
          <a:bodyPr>
            <a:normAutofit/>
          </a:bodyPr>
          <a:lstStyle/>
          <a:p>
            <a:pPr marL="0" indent="0">
              <a:buNone/>
            </a:pPr>
            <a:r>
              <a:rPr lang="en-US" sz="2000" dirty="0" err="1"/>
              <a:t>sql</a:t>
            </a:r>
            <a:r>
              <a:rPr lang="en-US" sz="2000" dirty="0"/>
              <a:t> = </a:t>
            </a:r>
            <a:r>
              <a:rPr lang="en-US" sz="2000" dirty="0">
                <a:highlight>
                  <a:srgbClr val="FFFF00"/>
                </a:highlight>
              </a:rPr>
              <a:t>'INSERT INTO student(name, roll, fees) VALUES(?, ?, ?)‘</a:t>
            </a: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(prepared=True)</a:t>
            </a:r>
          </a:p>
          <a:p>
            <a:pPr marL="0" indent="0">
              <a:buNone/>
            </a:pPr>
            <a:r>
              <a:rPr lang="en-IN" sz="2000" dirty="0" err="1"/>
              <a:t>myc.execute</a:t>
            </a:r>
            <a:r>
              <a:rPr lang="en-IN" sz="2000" dirty="0"/>
              <a:t>(</a:t>
            </a:r>
            <a:r>
              <a:rPr lang="en-IN" sz="2000" dirty="0" err="1"/>
              <a:t>sql</a:t>
            </a:r>
            <a:r>
              <a:rPr lang="en-IN" sz="2000" dirty="0"/>
              <a:t>, ("</a:t>
            </a:r>
            <a:r>
              <a:rPr lang="en-IN" sz="2000" dirty="0" err="1"/>
              <a:t>Rohan</a:t>
            </a:r>
            <a:r>
              <a:rPr lang="en-IN" sz="2000" dirty="0"/>
              <a:t>", 111, 60000.50))</a:t>
            </a:r>
          </a:p>
          <a:p>
            <a:pPr marL="0" indent="0">
              <a:buNone/>
            </a:pPr>
            <a:endParaRPr lang="en-US" sz="2000" dirty="0"/>
          </a:p>
          <a:p>
            <a:pPr marL="0" indent="0">
              <a:buNone/>
            </a:pPr>
            <a:endParaRPr lang="en-US" sz="2000" dirty="0"/>
          </a:p>
          <a:p>
            <a:pPr marL="0" indent="0">
              <a:buNone/>
            </a:pPr>
            <a:r>
              <a:rPr lang="en-US" sz="2000" dirty="0" err="1"/>
              <a:t>sql</a:t>
            </a:r>
            <a:r>
              <a:rPr lang="en-US" sz="2000" dirty="0"/>
              <a:t> = </a:t>
            </a:r>
            <a:r>
              <a:rPr lang="en-US" sz="2000" dirty="0">
                <a:highlight>
                  <a:srgbClr val="FFFF00"/>
                </a:highlight>
              </a:rPr>
              <a:t>'INSERT INTO student(name, roll, fees) VALUES(?, ?, ?)'</a:t>
            </a:r>
          </a:p>
          <a:p>
            <a:pPr marL="0" indent="0">
              <a:buNone/>
            </a:pPr>
            <a:r>
              <a:rPr lang="en-US" sz="2000" dirty="0" err="1">
                <a:highlight>
                  <a:srgbClr val="FFFF00"/>
                </a:highlight>
              </a:rPr>
              <a:t>myc</a:t>
            </a:r>
            <a:r>
              <a:rPr lang="en-US" sz="2000" dirty="0">
                <a:highlight>
                  <a:srgbClr val="FFFF00"/>
                </a:highlight>
              </a:rPr>
              <a:t> = </a:t>
            </a:r>
            <a:r>
              <a:rPr lang="en-US" sz="2000" dirty="0" err="1">
                <a:highlight>
                  <a:srgbClr val="FFFF00"/>
                </a:highlight>
              </a:rPr>
              <a:t>conn.cursor</a:t>
            </a:r>
            <a:r>
              <a:rPr lang="en-US" sz="2000" dirty="0">
                <a:highlight>
                  <a:srgbClr val="FFFF00"/>
                </a:highlight>
              </a:rPr>
              <a:t>(prepared=True)</a:t>
            </a:r>
          </a:p>
          <a:p>
            <a:pPr marL="0" indent="0">
              <a:buNone/>
            </a:pPr>
            <a:r>
              <a:rPr lang="en-US" sz="2000" dirty="0" err="1"/>
              <a:t>params</a:t>
            </a:r>
            <a:r>
              <a:rPr lang="en-US" sz="2000" dirty="0"/>
              <a:t> = ("</a:t>
            </a:r>
            <a:r>
              <a:rPr lang="en-US" sz="2000" dirty="0" err="1"/>
              <a:t>Rohan</a:t>
            </a:r>
            <a:r>
              <a:rPr lang="en-US" sz="2000" dirty="0"/>
              <a:t>", 111, 60000.50)</a:t>
            </a:r>
          </a:p>
          <a:p>
            <a:pPr marL="0" indent="0">
              <a:buNone/>
            </a:pPr>
            <a:r>
              <a:rPr lang="en-US" sz="2000" dirty="0" err="1"/>
              <a:t>myc.execute</a:t>
            </a:r>
            <a:r>
              <a:rPr lang="en-US" sz="2000" dirty="0"/>
              <a:t>(</a:t>
            </a:r>
            <a:r>
              <a:rPr lang="en-US" sz="2000" dirty="0" err="1"/>
              <a:t>sql</a:t>
            </a:r>
            <a:r>
              <a:rPr lang="en-US" sz="2000" dirty="0"/>
              <a:t>, </a:t>
            </a:r>
            <a:r>
              <a:rPr lang="en-US" sz="2000" dirty="0" err="1"/>
              <a:t>params</a:t>
            </a:r>
            <a:r>
              <a:rPr lang="en-US" sz="2000" dirty="0"/>
              <a:t>)</a:t>
            </a:r>
            <a:endParaRPr lang="en-IN" sz="2000" dirty="0"/>
          </a:p>
          <a:p>
            <a:pPr marL="0" indent="0">
              <a:buNone/>
            </a:pPr>
            <a:endParaRPr lang="en-IN" sz="2000" dirty="0"/>
          </a:p>
        </p:txBody>
      </p:sp>
    </p:spTree>
    <p:extLst>
      <p:ext uri="{BB962C8B-B14F-4D97-AF65-F5344CB8AC3E}">
        <p14:creationId xmlns:p14="http://schemas.microsoft.com/office/powerpoint/2010/main" val="197176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How it works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r>
              <a:rPr lang="en-US" sz="2000" dirty="0">
                <a:highlight>
                  <a:srgbClr val="FFFF00"/>
                </a:highlight>
                <a:latin typeface="Times New Roman" pitchFamily="18" charset="0"/>
                <a:cs typeface="Times New Roman" pitchFamily="18" charset="0"/>
              </a:rPr>
              <a:t>For the first call to the execute() method, the cursor prepares the statement. If data is given in the same call, it also executes the statement and you should fetch the data.</a:t>
            </a:r>
          </a:p>
          <a:p>
            <a:r>
              <a:rPr lang="en-US" sz="2000" dirty="0">
                <a:highlight>
                  <a:srgbClr val="FFFF00"/>
                </a:highlight>
                <a:latin typeface="Times New Roman" pitchFamily="18" charset="0"/>
                <a:cs typeface="Times New Roman" pitchFamily="18" charset="0"/>
              </a:rPr>
              <a:t>For subsequent execute() calls that pass the same SQL statement, the cursor skips the preparation phase.</a:t>
            </a:r>
            <a:endParaRPr lang="en-US" sz="2000" dirty="0">
              <a:highlight>
                <a:srgbClr val="FFFF00"/>
              </a:highlight>
            </a:endParaRPr>
          </a:p>
        </p:txBody>
      </p:sp>
    </p:spTree>
    <p:extLst>
      <p:ext uri="{BB962C8B-B14F-4D97-AF65-F5344CB8AC3E}">
        <p14:creationId xmlns:p14="http://schemas.microsoft.com/office/powerpoint/2010/main" val="200304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Check Connection</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err="1">
                <a:highlight>
                  <a:srgbClr val="00FF00"/>
                </a:highlight>
                <a:latin typeface="Times New Roman" pitchFamily="18" charset="0"/>
                <a:cs typeface="Times New Roman" pitchFamily="18" charset="0"/>
              </a:rPr>
              <a:t>is_connected</a:t>
            </a:r>
            <a:r>
              <a:rPr lang="en-IN" sz="2000" dirty="0">
                <a:highlight>
                  <a:srgbClr val="00FF00"/>
                </a:highlight>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a:highlight>
                  <a:srgbClr val="FFFF00"/>
                </a:highlight>
                <a:latin typeface="Times New Roman" pitchFamily="18" charset="0"/>
                <a:cs typeface="Times New Roman" pitchFamily="18" charset="0"/>
              </a:rPr>
              <a:t>This method is used to check if the connection to MySQL is established or not. It returns True if the connection is established successfully.</a:t>
            </a:r>
          </a:p>
          <a:p>
            <a:pPr marL="0" indent="0">
              <a:buNone/>
            </a:pPr>
            <a:r>
              <a:rPr lang="en-US" sz="2000" dirty="0">
                <a:latin typeface="Times New Roman" pitchFamily="18" charset="0"/>
                <a:cs typeface="Times New Roman" pitchFamily="18" charset="0"/>
              </a:rPr>
              <a:t>Syntax:- </a:t>
            </a:r>
            <a:r>
              <a:rPr lang="en-US" sz="2000" dirty="0" err="1">
                <a:highlight>
                  <a:srgbClr val="FFFF00"/>
                </a:highlight>
                <a:latin typeface="Times New Roman" pitchFamily="18" charset="0"/>
                <a:cs typeface="Times New Roman" pitchFamily="18" charset="0"/>
              </a:rPr>
              <a:t>connection_object.is_connected</a:t>
            </a:r>
            <a:r>
              <a:rPr lang="en-US" sz="2000" dirty="0">
                <a:highlight>
                  <a:srgbClr val="FFFF00"/>
                </a:highlight>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a:t>
            </a:r>
          </a:p>
          <a:p>
            <a:pPr marL="0" indent="0">
              <a:buNone/>
            </a:pPr>
            <a:r>
              <a:rPr lang="en-US" sz="2000" dirty="0">
                <a:highlight>
                  <a:srgbClr val="FFFF00"/>
                </a:highlight>
                <a:latin typeface="Times New Roman" pitchFamily="18" charset="0"/>
                <a:cs typeface="Times New Roman" pitchFamily="18" charset="0"/>
              </a:rPr>
              <a:t>import </a:t>
            </a:r>
            <a:r>
              <a:rPr lang="en-US" sz="2000" dirty="0" err="1">
                <a:highlight>
                  <a:srgbClr val="FFFF00"/>
                </a:highlight>
                <a:latin typeface="Times New Roman" pitchFamily="18" charset="0"/>
                <a:cs typeface="Times New Roman" pitchFamily="18" charset="0"/>
              </a:rPr>
              <a:t>mysql.connector</a:t>
            </a:r>
            <a:endParaRPr lang="en-US" sz="2000" dirty="0">
              <a:highlight>
                <a:srgbClr val="FFFF00"/>
              </a:highlight>
              <a:latin typeface="Times New Roman" pitchFamily="18" charset="0"/>
              <a:cs typeface="Times New Roman" pitchFamily="18" charset="0"/>
            </a:endParaRPr>
          </a:p>
          <a:p>
            <a:pPr marL="0" indent="0">
              <a:buNone/>
            </a:pPr>
            <a:r>
              <a:rPr lang="en-US" sz="2000" dirty="0">
                <a:highlight>
                  <a:srgbClr val="FFFF00"/>
                </a:highlight>
                <a:latin typeface="Times New Roman" pitchFamily="18" charset="0"/>
                <a:cs typeface="Times New Roman" pitchFamily="18" charset="0"/>
              </a:rPr>
              <a:t>conn = </a:t>
            </a:r>
            <a:r>
              <a:rPr lang="en-US" sz="2000" dirty="0" err="1">
                <a:highlight>
                  <a:srgbClr val="FFFF00"/>
                </a:highlight>
                <a:latin typeface="Times New Roman" pitchFamily="18" charset="0"/>
                <a:cs typeface="Times New Roman" pitchFamily="18" charset="0"/>
              </a:rPr>
              <a:t>mysql.connector.connect</a:t>
            </a:r>
            <a:r>
              <a:rPr lang="en-US" sz="2000" dirty="0">
                <a:highlight>
                  <a:srgbClr val="FFFF00"/>
                </a:highlight>
                <a:latin typeface="Times New Roman" pitchFamily="18" charset="0"/>
                <a:cs typeface="Times New Roman" pitchFamily="18" charset="0"/>
              </a:rPr>
              <a:t>(user=‘root’, password=‘geek’, host=‘</a:t>
            </a:r>
            <a:r>
              <a:rPr lang="en-US" sz="2000" dirty="0" err="1">
                <a:highlight>
                  <a:srgbClr val="FFFF00"/>
                </a:highlight>
                <a:latin typeface="Times New Roman" pitchFamily="18" charset="0"/>
                <a:cs typeface="Times New Roman" pitchFamily="18" charset="0"/>
              </a:rPr>
              <a:t>localhost</a:t>
            </a:r>
            <a:r>
              <a:rPr lang="en-US" sz="2000" dirty="0">
                <a:highlight>
                  <a:srgbClr val="FFFF00"/>
                </a:highlight>
                <a:latin typeface="Times New Roman" pitchFamily="18" charset="0"/>
                <a:cs typeface="Times New Roman" pitchFamily="18" charset="0"/>
              </a:rPr>
              <a:t>’)</a:t>
            </a:r>
          </a:p>
          <a:p>
            <a:pPr marL="0" indent="0">
              <a:buNone/>
            </a:pPr>
            <a:r>
              <a:rPr lang="en-US" sz="2000" dirty="0">
                <a:highlight>
                  <a:srgbClr val="FFFF00"/>
                </a:highlight>
                <a:latin typeface="Times New Roman" pitchFamily="18" charset="0"/>
                <a:cs typeface="Times New Roman" pitchFamily="18" charset="0"/>
              </a:rPr>
              <a:t>print(</a:t>
            </a:r>
            <a:r>
              <a:rPr lang="en-US" sz="2000" dirty="0" err="1">
                <a:highlight>
                  <a:srgbClr val="FFFF00"/>
                </a:highlight>
                <a:latin typeface="Times New Roman" pitchFamily="18" charset="0"/>
                <a:cs typeface="Times New Roman" pitchFamily="18" charset="0"/>
              </a:rPr>
              <a:t>conn.is_connected</a:t>
            </a:r>
            <a:r>
              <a:rPr lang="en-US" sz="2000" dirty="0">
                <a:highlight>
                  <a:srgbClr val="FFFF00"/>
                </a:highlight>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945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Close Connection</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a:highlight>
                  <a:srgbClr val="00FF00"/>
                </a:highlight>
                <a:latin typeface="Times New Roman" pitchFamily="18" charset="0"/>
                <a:cs typeface="Times New Roman" pitchFamily="18" charset="0"/>
              </a:rPr>
              <a:t>close() </a:t>
            </a:r>
            <a:r>
              <a:rPr lang="en-IN" sz="2000" dirty="0">
                <a:latin typeface="Times New Roman" pitchFamily="18" charset="0"/>
                <a:cs typeface="Times New Roman" pitchFamily="18" charset="0"/>
              </a:rPr>
              <a:t>– </a:t>
            </a:r>
            <a:r>
              <a:rPr lang="en-IN" sz="2000" dirty="0">
                <a:highlight>
                  <a:srgbClr val="FFFF00"/>
                </a:highlight>
                <a:latin typeface="Times New Roman" pitchFamily="18" charset="0"/>
                <a:cs typeface="Times New Roman" pitchFamily="18" charset="0"/>
              </a:rPr>
              <a:t>This method is used to close the connection.</a:t>
            </a:r>
          </a:p>
          <a:p>
            <a:pPr marL="0" indent="0">
              <a:buNone/>
            </a:pPr>
            <a:r>
              <a:rPr lang="en-US" sz="2000" dirty="0">
                <a:latin typeface="Times New Roman" pitchFamily="18" charset="0"/>
                <a:cs typeface="Times New Roman" pitchFamily="18" charset="0"/>
              </a:rPr>
              <a:t>Syntax:- </a:t>
            </a:r>
            <a:r>
              <a:rPr lang="en-US" sz="2000" dirty="0" err="1">
                <a:highlight>
                  <a:srgbClr val="FFFF00"/>
                </a:highlight>
                <a:latin typeface="Times New Roman" pitchFamily="18" charset="0"/>
                <a:cs typeface="Times New Roman" pitchFamily="18" charset="0"/>
              </a:rPr>
              <a:t>connection_object.close</a:t>
            </a:r>
            <a:r>
              <a:rPr lang="en-US" sz="2000" dirty="0">
                <a:highlight>
                  <a:srgbClr val="FFFF00"/>
                </a:highlight>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a:t>
            </a:r>
          </a:p>
          <a:p>
            <a:pPr marL="0" indent="0">
              <a:buNone/>
            </a:pPr>
            <a:r>
              <a:rPr lang="en-US" sz="2000" dirty="0">
                <a:highlight>
                  <a:srgbClr val="FFFF00"/>
                </a:highlight>
                <a:latin typeface="Times New Roman" pitchFamily="18" charset="0"/>
                <a:cs typeface="Times New Roman" pitchFamily="18" charset="0"/>
              </a:rPr>
              <a:t>import </a:t>
            </a:r>
            <a:r>
              <a:rPr lang="en-US" sz="2000" dirty="0" err="1">
                <a:highlight>
                  <a:srgbClr val="FFFF00"/>
                </a:highlight>
                <a:latin typeface="Times New Roman" pitchFamily="18" charset="0"/>
                <a:cs typeface="Times New Roman" pitchFamily="18" charset="0"/>
              </a:rPr>
              <a:t>mysql.connector</a:t>
            </a:r>
            <a:endParaRPr lang="en-US" sz="2000" dirty="0">
              <a:highlight>
                <a:srgbClr val="FFFF00"/>
              </a:highlight>
              <a:latin typeface="Times New Roman" pitchFamily="18" charset="0"/>
              <a:cs typeface="Times New Roman" pitchFamily="18" charset="0"/>
            </a:endParaRPr>
          </a:p>
          <a:p>
            <a:pPr marL="0" indent="0">
              <a:buNone/>
            </a:pPr>
            <a:r>
              <a:rPr lang="en-US" sz="2000" dirty="0">
                <a:highlight>
                  <a:srgbClr val="FFFF00"/>
                </a:highlight>
                <a:latin typeface="Times New Roman" pitchFamily="18" charset="0"/>
                <a:cs typeface="Times New Roman" pitchFamily="18" charset="0"/>
              </a:rPr>
              <a:t>conn = </a:t>
            </a:r>
            <a:r>
              <a:rPr lang="en-US" sz="2000" dirty="0" err="1">
                <a:highlight>
                  <a:srgbClr val="FFFF00"/>
                </a:highlight>
                <a:latin typeface="Times New Roman" pitchFamily="18" charset="0"/>
                <a:cs typeface="Times New Roman" pitchFamily="18" charset="0"/>
              </a:rPr>
              <a:t>mysql.connector.connect</a:t>
            </a:r>
            <a:r>
              <a:rPr lang="en-US" sz="2000" dirty="0">
                <a:highlight>
                  <a:srgbClr val="FFFF00"/>
                </a:highlight>
                <a:latin typeface="Times New Roman" pitchFamily="18" charset="0"/>
                <a:cs typeface="Times New Roman" pitchFamily="18" charset="0"/>
              </a:rPr>
              <a:t>(user=‘root’, password=‘geek’, host=‘</a:t>
            </a:r>
            <a:r>
              <a:rPr lang="en-US" sz="2000" dirty="0" err="1">
                <a:highlight>
                  <a:srgbClr val="FFFF00"/>
                </a:highlight>
                <a:latin typeface="Times New Roman" pitchFamily="18" charset="0"/>
                <a:cs typeface="Times New Roman" pitchFamily="18" charset="0"/>
              </a:rPr>
              <a:t>localhost</a:t>
            </a:r>
            <a:r>
              <a:rPr lang="en-US" sz="2000" dirty="0">
                <a:highlight>
                  <a:srgbClr val="FFFF00"/>
                </a:highlight>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Do your work</a:t>
            </a:r>
          </a:p>
          <a:p>
            <a:pPr marL="0" indent="0">
              <a:buNone/>
            </a:pPr>
            <a:r>
              <a:rPr lang="en-US" sz="2000" dirty="0" err="1">
                <a:latin typeface="Times New Roman" pitchFamily="18" charset="0"/>
                <a:cs typeface="Times New Roman" pitchFamily="18" charset="0"/>
              </a:rPr>
              <a:t>conn.close</a:t>
            </a:r>
            <a:r>
              <a:rPr lang="en-US" sz="2000" dirty="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9386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Operations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a:highlight>
                  <a:srgbClr val="FFFF00"/>
                </a:highlight>
                <a:latin typeface="Times New Roman" pitchFamily="18" charset="0"/>
                <a:cs typeface="Times New Roman" pitchFamily="18" charset="0"/>
              </a:rPr>
              <a:t>Create Database</a:t>
            </a:r>
          </a:p>
          <a:p>
            <a:r>
              <a:rPr lang="en-US" sz="2400" dirty="0">
                <a:highlight>
                  <a:srgbClr val="FFFF00"/>
                </a:highlight>
                <a:latin typeface="Times New Roman" pitchFamily="18" charset="0"/>
                <a:cs typeface="Times New Roman" pitchFamily="18" charset="0"/>
              </a:rPr>
              <a:t>Show Database</a:t>
            </a:r>
            <a:endParaRPr lang="en-IN" sz="24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139853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dirty="0">
                <a:highlight>
                  <a:srgbClr val="00FF00"/>
                </a:highlight>
                <a:latin typeface="Times New Roman" pitchFamily="18" charset="0"/>
                <a:cs typeface="Times New Roman" pitchFamily="18" charset="0"/>
              </a:rPr>
              <a:t>cursor() Method</a:t>
            </a:r>
          </a:p>
        </p:txBody>
      </p:sp>
      <p:sp>
        <p:nvSpPr>
          <p:cNvPr id="3" name="Content Placeholder 2"/>
          <p:cNvSpPr>
            <a:spLocks noGrp="1"/>
          </p:cNvSpPr>
          <p:nvPr>
            <p:ph idx="1"/>
          </p:nvPr>
        </p:nvSpPr>
        <p:spPr>
          <a:xfrm>
            <a:off x="457200" y="819150"/>
            <a:ext cx="8229600" cy="4038600"/>
          </a:xfrm>
        </p:spPr>
        <p:txBody>
          <a:bodyPr>
            <a:noAutofit/>
          </a:bodyPr>
          <a:lstStyle/>
          <a:p>
            <a:pPr marL="0" indent="0">
              <a:buNone/>
            </a:pPr>
            <a:r>
              <a:rPr lang="en-US" sz="1800" dirty="0">
                <a:highlight>
                  <a:srgbClr val="FFFF00"/>
                </a:highlight>
                <a:latin typeface="Times New Roman" pitchFamily="18" charset="0"/>
                <a:cs typeface="Times New Roman" pitchFamily="18" charset="0"/>
              </a:rPr>
              <a:t>This method is used to create cursor class object.</a:t>
            </a:r>
            <a:endParaRPr lang="en-IN" sz="1800" dirty="0">
              <a:highlight>
                <a:srgbClr val="FFFF00"/>
              </a:highlight>
              <a:latin typeface="Times New Roman" pitchFamily="18" charset="0"/>
              <a:cs typeface="Times New Roman" pitchFamily="18" charset="0"/>
            </a:endParaRPr>
          </a:p>
          <a:p>
            <a:pPr marL="0" indent="0">
              <a:buNone/>
            </a:pPr>
            <a:r>
              <a:rPr lang="en-US" sz="1800" dirty="0">
                <a:highlight>
                  <a:srgbClr val="FFFF00"/>
                </a:highlight>
                <a:latin typeface="Times New Roman" pitchFamily="18" charset="0"/>
                <a:cs typeface="Times New Roman" pitchFamily="18" charset="0"/>
              </a:rPr>
              <a:t>We need cursor object so we can call execute() method.</a:t>
            </a:r>
          </a:p>
          <a:p>
            <a:pPr marL="0" indent="0">
              <a:buNone/>
            </a:pPr>
            <a:r>
              <a:rPr lang="en-US" sz="1800" dirty="0">
                <a:latin typeface="Times New Roman" pitchFamily="18" charset="0"/>
                <a:cs typeface="Times New Roman" pitchFamily="18" charset="0"/>
              </a:rPr>
              <a:t>Syntax:- </a:t>
            </a:r>
            <a:r>
              <a:rPr lang="en-US" sz="1800" dirty="0" err="1">
                <a:highlight>
                  <a:srgbClr val="FFFF00"/>
                </a:highlight>
                <a:latin typeface="Times New Roman" pitchFamily="18" charset="0"/>
                <a:cs typeface="Times New Roman" pitchFamily="18" charset="0"/>
              </a:rPr>
              <a:t>cursor_object</a:t>
            </a:r>
            <a:r>
              <a:rPr lang="en-US" sz="1800" dirty="0">
                <a:highlight>
                  <a:srgbClr val="FFFF00"/>
                </a:highlight>
                <a:latin typeface="Times New Roman" pitchFamily="18" charset="0"/>
                <a:cs typeface="Times New Roman" pitchFamily="18" charset="0"/>
              </a:rPr>
              <a:t> = </a:t>
            </a:r>
            <a:r>
              <a:rPr lang="en-US" sz="1800" dirty="0" err="1">
                <a:highlight>
                  <a:srgbClr val="FFFF00"/>
                </a:highlight>
                <a:latin typeface="Times New Roman" pitchFamily="18" charset="0"/>
                <a:cs typeface="Times New Roman" pitchFamily="18" charset="0"/>
              </a:rPr>
              <a:t>connection_object.cursor</a:t>
            </a:r>
            <a:r>
              <a:rPr lang="en-US" sz="1800" dirty="0">
                <a:highlight>
                  <a:srgbClr val="FFFF00"/>
                </a:highlight>
                <a:latin typeface="Times New Roman" pitchFamily="18" charset="0"/>
                <a:cs typeface="Times New Roman" pitchFamily="18" charset="0"/>
              </a:rPr>
              <a:t>()</a:t>
            </a:r>
          </a:p>
          <a:p>
            <a:pPr marL="0" indent="0">
              <a:buNone/>
            </a:pPr>
            <a:r>
              <a:rPr lang="en-US" sz="1800" dirty="0">
                <a:highlight>
                  <a:srgbClr val="FFFF00"/>
                </a:highlight>
                <a:latin typeface="Times New Roman" pitchFamily="18" charset="0"/>
                <a:cs typeface="Times New Roman" pitchFamily="18" charset="0"/>
              </a:rPr>
              <a:t>Arguments may be passed to the cursor() method to control what type of cursor to create:</a:t>
            </a:r>
          </a:p>
          <a:p>
            <a:r>
              <a:rPr lang="en-US" sz="1800" dirty="0">
                <a:highlight>
                  <a:srgbClr val="FFFF00"/>
                </a:highlight>
                <a:latin typeface="Times New Roman" pitchFamily="18" charset="0"/>
                <a:cs typeface="Times New Roman" pitchFamily="18" charset="0"/>
              </a:rPr>
              <a:t>If </a:t>
            </a:r>
            <a:r>
              <a:rPr lang="en-US" sz="1800" i="1" dirty="0">
                <a:highlight>
                  <a:srgbClr val="FFFF00"/>
                </a:highlight>
                <a:latin typeface="Times New Roman" pitchFamily="18" charset="0"/>
                <a:cs typeface="Times New Roman" pitchFamily="18" charset="0"/>
              </a:rPr>
              <a:t>buffered</a:t>
            </a:r>
            <a:r>
              <a:rPr lang="en-US" sz="1800" dirty="0">
                <a:highlight>
                  <a:srgbClr val="FFFF00"/>
                </a:highlight>
                <a:latin typeface="Times New Roman" pitchFamily="18" charset="0"/>
                <a:cs typeface="Times New Roman" pitchFamily="18" charset="0"/>
              </a:rPr>
              <a:t> is </a:t>
            </a:r>
            <a:r>
              <a:rPr lang="en-US" sz="1800" i="1" dirty="0">
                <a:highlight>
                  <a:srgbClr val="FFFF00"/>
                </a:highlight>
                <a:latin typeface="Times New Roman" pitchFamily="18" charset="0"/>
                <a:cs typeface="Times New Roman" pitchFamily="18" charset="0"/>
              </a:rPr>
              <a:t>True</a:t>
            </a:r>
            <a:r>
              <a:rPr lang="en-US" sz="1800" dirty="0">
                <a:highlight>
                  <a:srgbClr val="FFFF00"/>
                </a:highlight>
                <a:latin typeface="Times New Roman" pitchFamily="18" charset="0"/>
                <a:cs typeface="Times New Roman" pitchFamily="18" charset="0"/>
              </a:rPr>
              <a:t>, the cursor fetches all rows from the server after an operation is executed. This is useful when queries return small result sets. buffered can be used alone, or in combination with the dictionary or </a:t>
            </a:r>
            <a:r>
              <a:rPr lang="en-US" sz="1800" dirty="0" err="1">
                <a:highlight>
                  <a:srgbClr val="FFFF00"/>
                </a:highlight>
                <a:latin typeface="Times New Roman" pitchFamily="18" charset="0"/>
                <a:cs typeface="Times New Roman" pitchFamily="18" charset="0"/>
              </a:rPr>
              <a:t>named_tuple</a:t>
            </a:r>
            <a:r>
              <a:rPr lang="en-US" sz="1800" dirty="0">
                <a:highlight>
                  <a:srgbClr val="FFFF00"/>
                </a:highlight>
                <a:latin typeface="Times New Roman" pitchFamily="18" charset="0"/>
                <a:cs typeface="Times New Roman" pitchFamily="18" charset="0"/>
              </a:rPr>
              <a:t> argument.</a:t>
            </a:r>
          </a:p>
          <a:p>
            <a:r>
              <a:rPr lang="en-US" sz="1800" dirty="0">
                <a:highlight>
                  <a:srgbClr val="FFFF00"/>
                </a:highlight>
                <a:latin typeface="Times New Roman" pitchFamily="18" charset="0"/>
                <a:cs typeface="Times New Roman" pitchFamily="18" charset="0"/>
              </a:rPr>
              <a:t>If </a:t>
            </a:r>
            <a:r>
              <a:rPr lang="en-US" sz="1800" i="1" dirty="0">
                <a:highlight>
                  <a:srgbClr val="FFFF00"/>
                </a:highlight>
                <a:latin typeface="Times New Roman" pitchFamily="18" charset="0"/>
                <a:cs typeface="Times New Roman" pitchFamily="18" charset="0"/>
              </a:rPr>
              <a:t>dictionary</a:t>
            </a:r>
            <a:r>
              <a:rPr lang="en-US" sz="1800" dirty="0">
                <a:highlight>
                  <a:srgbClr val="FFFF00"/>
                </a:highlight>
                <a:latin typeface="Times New Roman" pitchFamily="18" charset="0"/>
                <a:cs typeface="Times New Roman" pitchFamily="18" charset="0"/>
              </a:rPr>
              <a:t> is </a:t>
            </a:r>
            <a:r>
              <a:rPr lang="en-US" sz="1800" i="1" dirty="0">
                <a:highlight>
                  <a:srgbClr val="FFFF00"/>
                </a:highlight>
                <a:latin typeface="Times New Roman" pitchFamily="18" charset="0"/>
                <a:cs typeface="Times New Roman" pitchFamily="18" charset="0"/>
              </a:rPr>
              <a:t>True</a:t>
            </a:r>
            <a:r>
              <a:rPr lang="en-US" sz="1800" dirty="0">
                <a:highlight>
                  <a:srgbClr val="FFFF00"/>
                </a:highlight>
                <a:latin typeface="Times New Roman" pitchFamily="18" charset="0"/>
                <a:cs typeface="Times New Roman" pitchFamily="18" charset="0"/>
              </a:rPr>
              <a:t>, the cursor returns rows as dictionaries. </a:t>
            </a:r>
          </a:p>
          <a:p>
            <a:r>
              <a:rPr lang="en-US" sz="1800" dirty="0">
                <a:highlight>
                  <a:srgbClr val="FFFF00"/>
                </a:highlight>
                <a:latin typeface="Times New Roman" pitchFamily="18" charset="0"/>
                <a:cs typeface="Times New Roman" pitchFamily="18" charset="0"/>
              </a:rPr>
              <a:t>If </a:t>
            </a:r>
            <a:r>
              <a:rPr lang="en-US" sz="1800" i="1" dirty="0" err="1">
                <a:highlight>
                  <a:srgbClr val="FFFF00"/>
                </a:highlight>
                <a:latin typeface="Times New Roman" pitchFamily="18" charset="0"/>
                <a:cs typeface="Times New Roman" pitchFamily="18" charset="0"/>
              </a:rPr>
              <a:t>named_tuple</a:t>
            </a:r>
            <a:r>
              <a:rPr lang="en-US" sz="1800" dirty="0">
                <a:highlight>
                  <a:srgbClr val="FFFF00"/>
                </a:highlight>
                <a:latin typeface="Times New Roman" pitchFamily="18" charset="0"/>
                <a:cs typeface="Times New Roman" pitchFamily="18" charset="0"/>
              </a:rPr>
              <a:t> is </a:t>
            </a:r>
            <a:r>
              <a:rPr lang="en-US" sz="1800" i="1" dirty="0">
                <a:highlight>
                  <a:srgbClr val="FFFF00"/>
                </a:highlight>
                <a:latin typeface="Times New Roman" pitchFamily="18" charset="0"/>
                <a:cs typeface="Times New Roman" pitchFamily="18" charset="0"/>
              </a:rPr>
              <a:t>True</a:t>
            </a:r>
            <a:r>
              <a:rPr lang="en-US" sz="1800" dirty="0">
                <a:highlight>
                  <a:srgbClr val="FFFF00"/>
                </a:highlight>
                <a:latin typeface="Times New Roman" pitchFamily="18" charset="0"/>
                <a:cs typeface="Times New Roman" pitchFamily="18" charset="0"/>
              </a:rPr>
              <a:t>, the cursor returns rows as named tuples.</a:t>
            </a:r>
          </a:p>
          <a:p>
            <a:r>
              <a:rPr lang="en-US" sz="1800" dirty="0">
                <a:highlight>
                  <a:srgbClr val="FFFF00"/>
                </a:highlight>
                <a:latin typeface="Times New Roman" pitchFamily="18" charset="0"/>
                <a:cs typeface="Times New Roman" pitchFamily="18" charset="0"/>
              </a:rPr>
              <a:t>If </a:t>
            </a:r>
            <a:r>
              <a:rPr lang="en-US" sz="1800" i="1" dirty="0">
                <a:highlight>
                  <a:srgbClr val="FFFF00"/>
                </a:highlight>
                <a:latin typeface="Times New Roman" pitchFamily="18" charset="0"/>
                <a:cs typeface="Times New Roman" pitchFamily="18" charset="0"/>
              </a:rPr>
              <a:t>prepared</a:t>
            </a:r>
            <a:r>
              <a:rPr lang="en-US" sz="1800" dirty="0">
                <a:highlight>
                  <a:srgbClr val="FFFF00"/>
                </a:highlight>
                <a:latin typeface="Times New Roman" pitchFamily="18" charset="0"/>
                <a:cs typeface="Times New Roman" pitchFamily="18" charset="0"/>
              </a:rPr>
              <a:t> is </a:t>
            </a:r>
            <a:r>
              <a:rPr lang="en-US" sz="1800" i="1" dirty="0">
                <a:highlight>
                  <a:srgbClr val="FFFF00"/>
                </a:highlight>
                <a:latin typeface="Times New Roman" pitchFamily="18" charset="0"/>
                <a:cs typeface="Times New Roman" pitchFamily="18" charset="0"/>
              </a:rPr>
              <a:t>True</a:t>
            </a:r>
            <a:r>
              <a:rPr lang="en-US" sz="1800" dirty="0">
                <a:highlight>
                  <a:srgbClr val="FFFF00"/>
                </a:highlight>
                <a:latin typeface="Times New Roman" pitchFamily="18" charset="0"/>
                <a:cs typeface="Times New Roman" pitchFamily="18" charset="0"/>
              </a:rPr>
              <a:t>, the cursor is used for executing prepared statements.</a:t>
            </a:r>
          </a:p>
        </p:txBody>
      </p:sp>
    </p:spTree>
    <p:extLst>
      <p:ext uri="{BB962C8B-B14F-4D97-AF65-F5344CB8AC3E}">
        <p14:creationId xmlns:p14="http://schemas.microsoft.com/office/powerpoint/2010/main" val="154066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dirty="0">
                <a:highlight>
                  <a:srgbClr val="00FF00"/>
                </a:highlight>
                <a:latin typeface="Times New Roman" pitchFamily="18" charset="0"/>
                <a:cs typeface="Times New Roman" pitchFamily="18" charset="0"/>
              </a:rPr>
              <a:t>cursor() Method</a:t>
            </a:r>
          </a:p>
        </p:txBody>
      </p:sp>
      <p:sp>
        <p:nvSpPr>
          <p:cNvPr id="3" name="Content Placeholder 2"/>
          <p:cNvSpPr>
            <a:spLocks noGrp="1"/>
          </p:cNvSpPr>
          <p:nvPr>
            <p:ph idx="1"/>
          </p:nvPr>
        </p:nvSpPr>
        <p:spPr>
          <a:xfrm>
            <a:off x="457200" y="819150"/>
            <a:ext cx="8229600" cy="4038600"/>
          </a:xfrm>
        </p:spPr>
        <p:txBody>
          <a:bodyPr>
            <a:noAutofit/>
          </a:bodyPr>
          <a:lstStyle/>
          <a:p>
            <a:r>
              <a:rPr lang="en-US" sz="1800" dirty="0">
                <a:highlight>
                  <a:srgbClr val="FFFF00"/>
                </a:highlight>
                <a:latin typeface="Times New Roman" pitchFamily="18" charset="0"/>
                <a:cs typeface="Times New Roman" pitchFamily="18" charset="0"/>
              </a:rPr>
              <a:t>if </a:t>
            </a:r>
            <a:r>
              <a:rPr lang="en-US" sz="1800" i="1" dirty="0">
                <a:highlight>
                  <a:srgbClr val="FFFF00"/>
                </a:highlight>
                <a:latin typeface="Times New Roman" pitchFamily="18" charset="0"/>
                <a:cs typeface="Times New Roman" pitchFamily="18" charset="0"/>
              </a:rPr>
              <a:t>raw</a:t>
            </a:r>
            <a:r>
              <a:rPr lang="en-US" sz="1800" dirty="0">
                <a:highlight>
                  <a:srgbClr val="FFFF00"/>
                </a:highlight>
                <a:latin typeface="Times New Roman" pitchFamily="18" charset="0"/>
                <a:cs typeface="Times New Roman" pitchFamily="18" charset="0"/>
              </a:rPr>
              <a:t> is </a:t>
            </a:r>
            <a:r>
              <a:rPr lang="en-US" sz="1800" i="1" dirty="0">
                <a:highlight>
                  <a:srgbClr val="FFFF00"/>
                </a:highlight>
                <a:latin typeface="Times New Roman" pitchFamily="18" charset="0"/>
                <a:cs typeface="Times New Roman" pitchFamily="18" charset="0"/>
              </a:rPr>
              <a:t>True</a:t>
            </a:r>
            <a:r>
              <a:rPr lang="en-US" sz="1800" dirty="0">
                <a:highlight>
                  <a:srgbClr val="FFFF00"/>
                </a:highlight>
                <a:latin typeface="Times New Roman" pitchFamily="18" charset="0"/>
                <a:cs typeface="Times New Roman" pitchFamily="18" charset="0"/>
              </a:rPr>
              <a:t>, the cursor skips the conversion from MySQL data types to Python types when fetching rows. A raw cursor is usually used to get better performance or when you want to do the conversion yourself.</a:t>
            </a:r>
          </a:p>
          <a:p>
            <a:r>
              <a:rPr lang="en-US" sz="1800" dirty="0">
                <a:highlight>
                  <a:srgbClr val="FFFF00"/>
                </a:highlight>
                <a:latin typeface="Times New Roman" pitchFamily="18" charset="0"/>
                <a:cs typeface="Times New Roman" pitchFamily="18" charset="0"/>
              </a:rPr>
              <a:t>The </a:t>
            </a:r>
            <a:r>
              <a:rPr lang="en-US" sz="1800" i="1" dirty="0" err="1">
                <a:highlight>
                  <a:srgbClr val="FFFF00"/>
                </a:highlight>
                <a:latin typeface="Times New Roman" pitchFamily="18" charset="0"/>
                <a:cs typeface="Times New Roman" pitchFamily="18" charset="0"/>
              </a:rPr>
              <a:t>cursor_class</a:t>
            </a:r>
            <a:r>
              <a:rPr lang="en-US" sz="1800" dirty="0">
                <a:highlight>
                  <a:srgbClr val="FFFF00"/>
                </a:highlight>
                <a:latin typeface="Times New Roman" pitchFamily="18" charset="0"/>
                <a:cs typeface="Times New Roman" pitchFamily="18" charset="0"/>
              </a:rPr>
              <a:t> argument can be used to pass a class to use for instantiating a new cursor. It must be a subclass of </a:t>
            </a:r>
            <a:r>
              <a:rPr lang="en-US" sz="1800" dirty="0" err="1">
                <a:highlight>
                  <a:srgbClr val="FFFF00"/>
                </a:highlight>
                <a:latin typeface="Times New Roman" pitchFamily="18" charset="0"/>
                <a:cs typeface="Times New Roman" pitchFamily="18" charset="0"/>
              </a:rPr>
              <a:t>cursor.CursorBase</a:t>
            </a:r>
            <a:r>
              <a:rPr lang="en-US" sz="1800" dirty="0">
                <a:highlight>
                  <a:srgbClr val="FFFF00"/>
                </a:highlight>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a:highlight>
                  <a:srgbClr val="FFFF00"/>
                </a:highlight>
                <a:latin typeface="Times New Roman" pitchFamily="18" charset="0"/>
                <a:cs typeface="Times New Roman" pitchFamily="18" charset="0"/>
              </a:rPr>
              <a:t>The returned object depends on the combination of the arguments. Examples:</a:t>
            </a:r>
          </a:p>
          <a:p>
            <a:r>
              <a:rPr lang="en-US" sz="1800" dirty="0">
                <a:highlight>
                  <a:srgbClr val="FFFF00"/>
                </a:highlight>
                <a:latin typeface="Times New Roman" pitchFamily="18" charset="0"/>
                <a:cs typeface="Times New Roman" pitchFamily="18" charset="0"/>
              </a:rPr>
              <a:t>If not buffered and not raw: </a:t>
            </a:r>
            <a:r>
              <a:rPr lang="en-US" sz="1800" dirty="0" err="1">
                <a:highlight>
                  <a:srgbClr val="FFFF00"/>
                </a:highlight>
                <a:latin typeface="Times New Roman" pitchFamily="18" charset="0"/>
                <a:cs typeface="Times New Roman" pitchFamily="18" charset="0"/>
              </a:rPr>
              <a:t>MySQLCursor</a:t>
            </a:r>
            <a:endParaRPr lang="en-US" sz="1800" dirty="0">
              <a:highlight>
                <a:srgbClr val="FFFF00"/>
              </a:highlight>
              <a:latin typeface="Times New Roman" pitchFamily="18" charset="0"/>
              <a:cs typeface="Times New Roman" pitchFamily="18" charset="0"/>
            </a:endParaRPr>
          </a:p>
          <a:p>
            <a:r>
              <a:rPr lang="en-US" sz="1800" dirty="0">
                <a:highlight>
                  <a:srgbClr val="FFFF00"/>
                </a:highlight>
                <a:latin typeface="Times New Roman" pitchFamily="18" charset="0"/>
                <a:cs typeface="Times New Roman" pitchFamily="18" charset="0"/>
              </a:rPr>
              <a:t>If buffered and not raw: </a:t>
            </a:r>
            <a:r>
              <a:rPr lang="en-US" sz="1800" dirty="0" err="1">
                <a:highlight>
                  <a:srgbClr val="FFFF00"/>
                </a:highlight>
                <a:latin typeface="Times New Roman" pitchFamily="18" charset="0"/>
                <a:cs typeface="Times New Roman" pitchFamily="18" charset="0"/>
              </a:rPr>
              <a:t>MySQLCursorBuffered</a:t>
            </a:r>
            <a:endParaRPr lang="en-US" sz="1800" dirty="0">
              <a:highlight>
                <a:srgbClr val="FFFF00"/>
              </a:highlight>
              <a:latin typeface="Times New Roman" pitchFamily="18" charset="0"/>
              <a:cs typeface="Times New Roman" pitchFamily="18" charset="0"/>
            </a:endParaRPr>
          </a:p>
          <a:p>
            <a:r>
              <a:rPr lang="en-US" sz="1800" dirty="0">
                <a:highlight>
                  <a:srgbClr val="FFFF00"/>
                </a:highlight>
                <a:latin typeface="Times New Roman" pitchFamily="18" charset="0"/>
                <a:cs typeface="Times New Roman" pitchFamily="18" charset="0"/>
              </a:rPr>
              <a:t>If not buffered and raw: </a:t>
            </a:r>
            <a:r>
              <a:rPr lang="en-US" sz="1800" dirty="0" err="1">
                <a:highlight>
                  <a:srgbClr val="FFFF00"/>
                </a:highlight>
                <a:latin typeface="Times New Roman" pitchFamily="18" charset="0"/>
                <a:cs typeface="Times New Roman" pitchFamily="18" charset="0"/>
              </a:rPr>
              <a:t>MySQLCursorRaw</a:t>
            </a:r>
            <a:endParaRPr lang="en-US" sz="1800" dirty="0">
              <a:highlight>
                <a:srgbClr val="FFFF00"/>
              </a:highlight>
              <a:latin typeface="Times New Roman" pitchFamily="18" charset="0"/>
              <a:cs typeface="Times New Roman" pitchFamily="18" charset="0"/>
            </a:endParaRPr>
          </a:p>
          <a:p>
            <a:r>
              <a:rPr lang="en-US" sz="1800" dirty="0">
                <a:highlight>
                  <a:srgbClr val="FFFF00"/>
                </a:highlight>
                <a:latin typeface="Times New Roman" pitchFamily="18" charset="0"/>
                <a:cs typeface="Times New Roman" pitchFamily="18" charset="0"/>
              </a:rPr>
              <a:t>If buffered and raw: </a:t>
            </a:r>
            <a:r>
              <a:rPr lang="en-US" sz="1800" dirty="0" err="1">
                <a:highlight>
                  <a:srgbClr val="FFFF00"/>
                </a:highlight>
                <a:latin typeface="Times New Roman" pitchFamily="18" charset="0"/>
                <a:cs typeface="Times New Roman" pitchFamily="18" charset="0"/>
              </a:rPr>
              <a:t>MySQLCursorBufferedRaw</a:t>
            </a:r>
            <a:endParaRPr lang="en-US" sz="18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264719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dirty="0">
                <a:highlight>
                  <a:srgbClr val="00FF00"/>
                </a:highlight>
                <a:latin typeface="Times New Roman" pitchFamily="18" charset="0"/>
                <a:cs typeface="Times New Roman" pitchFamily="18" charset="0"/>
              </a:rPr>
              <a:t>cursor() Method</a:t>
            </a:r>
          </a:p>
        </p:txBody>
      </p:sp>
      <p:sp>
        <p:nvSpPr>
          <p:cNvPr id="3" name="Content Placeholder 2"/>
          <p:cNvSpPr>
            <a:spLocks noGrp="1"/>
          </p:cNvSpPr>
          <p:nvPr>
            <p:ph idx="1"/>
          </p:nvPr>
        </p:nvSpPr>
        <p:spPr>
          <a:xfrm>
            <a:off x="457200" y="819150"/>
            <a:ext cx="8229600" cy="4038600"/>
          </a:xfrm>
        </p:spPr>
        <p:txBody>
          <a:bodyPr>
            <a:noAutofit/>
          </a:bodyPr>
          <a:lstStyle/>
          <a:p>
            <a:pPr marL="0" indent="0">
              <a:buNone/>
            </a:pPr>
            <a:r>
              <a:rPr lang="en-US" sz="1800" dirty="0">
                <a:highlight>
                  <a:srgbClr val="FFFF00"/>
                </a:highlight>
                <a:latin typeface="Times New Roman" pitchFamily="18" charset="0"/>
                <a:cs typeface="Times New Roman" pitchFamily="18" charset="0"/>
              </a:rPr>
              <a:t>The returned object depends on the combination of the arguments. Examples:</a:t>
            </a:r>
          </a:p>
          <a:p>
            <a:r>
              <a:rPr lang="en-US" sz="1800" dirty="0">
                <a:highlight>
                  <a:srgbClr val="FFFF00"/>
                </a:highlight>
                <a:latin typeface="Times New Roman" pitchFamily="18" charset="0"/>
                <a:cs typeface="Times New Roman" pitchFamily="18" charset="0"/>
              </a:rPr>
              <a:t>If not buffered and not raw: </a:t>
            </a:r>
            <a:r>
              <a:rPr lang="en-US" sz="1800" dirty="0" err="1">
                <a:highlight>
                  <a:srgbClr val="FFFF00"/>
                </a:highlight>
                <a:latin typeface="Times New Roman" pitchFamily="18" charset="0"/>
                <a:cs typeface="Times New Roman" pitchFamily="18" charset="0"/>
              </a:rPr>
              <a:t>MySQLCursor</a:t>
            </a:r>
            <a:endParaRPr lang="en-US" sz="1800" dirty="0">
              <a:highlight>
                <a:srgbClr val="FFFF00"/>
              </a:highlight>
              <a:latin typeface="Times New Roman" pitchFamily="18" charset="0"/>
              <a:cs typeface="Times New Roman" pitchFamily="18" charset="0"/>
            </a:endParaRPr>
          </a:p>
          <a:p>
            <a:r>
              <a:rPr lang="en-US" sz="1800" dirty="0">
                <a:highlight>
                  <a:srgbClr val="FFFF00"/>
                </a:highlight>
                <a:latin typeface="Times New Roman" pitchFamily="18" charset="0"/>
                <a:cs typeface="Times New Roman" pitchFamily="18" charset="0"/>
              </a:rPr>
              <a:t>If buffered and not raw: </a:t>
            </a:r>
            <a:r>
              <a:rPr lang="en-US" sz="1800" dirty="0" err="1">
                <a:highlight>
                  <a:srgbClr val="FFFF00"/>
                </a:highlight>
                <a:latin typeface="Times New Roman" pitchFamily="18" charset="0"/>
                <a:cs typeface="Times New Roman" pitchFamily="18" charset="0"/>
              </a:rPr>
              <a:t>MySQLCursorBuffered</a:t>
            </a:r>
            <a:endParaRPr lang="en-US" sz="1800" dirty="0">
              <a:highlight>
                <a:srgbClr val="FFFF00"/>
              </a:highlight>
              <a:latin typeface="Times New Roman" pitchFamily="18" charset="0"/>
              <a:cs typeface="Times New Roman" pitchFamily="18" charset="0"/>
            </a:endParaRPr>
          </a:p>
          <a:p>
            <a:r>
              <a:rPr lang="en-US" sz="1800" dirty="0">
                <a:highlight>
                  <a:srgbClr val="FFFF00"/>
                </a:highlight>
                <a:latin typeface="Times New Roman" pitchFamily="18" charset="0"/>
                <a:cs typeface="Times New Roman" pitchFamily="18" charset="0"/>
              </a:rPr>
              <a:t>If not buffered and raw: </a:t>
            </a:r>
            <a:r>
              <a:rPr lang="en-US" sz="1800" dirty="0" err="1">
                <a:highlight>
                  <a:srgbClr val="FFFF00"/>
                </a:highlight>
                <a:latin typeface="Times New Roman" pitchFamily="18" charset="0"/>
                <a:cs typeface="Times New Roman" pitchFamily="18" charset="0"/>
              </a:rPr>
              <a:t>MySQLCursorRaw</a:t>
            </a:r>
            <a:endParaRPr lang="en-US" sz="1800" dirty="0">
              <a:highlight>
                <a:srgbClr val="FFFF00"/>
              </a:highlight>
              <a:latin typeface="Times New Roman" pitchFamily="18" charset="0"/>
              <a:cs typeface="Times New Roman" pitchFamily="18" charset="0"/>
            </a:endParaRPr>
          </a:p>
          <a:p>
            <a:r>
              <a:rPr lang="en-US" sz="1800" dirty="0">
                <a:highlight>
                  <a:srgbClr val="FFFF00"/>
                </a:highlight>
                <a:latin typeface="Times New Roman" pitchFamily="18" charset="0"/>
                <a:cs typeface="Times New Roman" pitchFamily="18" charset="0"/>
              </a:rPr>
              <a:t>If buffered and raw: </a:t>
            </a:r>
            <a:r>
              <a:rPr lang="en-US" sz="1800" dirty="0" err="1">
                <a:highlight>
                  <a:srgbClr val="FFFF00"/>
                </a:highlight>
                <a:latin typeface="Times New Roman" pitchFamily="18" charset="0"/>
                <a:cs typeface="Times New Roman" pitchFamily="18" charset="0"/>
              </a:rPr>
              <a:t>MySQLCursorBufferedRaw</a:t>
            </a: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r>
              <a:rPr lang="en-US" sz="1800" dirty="0" err="1">
                <a:highlight>
                  <a:srgbClr val="FFFF00"/>
                </a:highlight>
                <a:latin typeface="Times New Roman" pitchFamily="18" charset="0"/>
                <a:cs typeface="Times New Roman" pitchFamily="18" charset="0"/>
              </a:rPr>
              <a:t>myc</a:t>
            </a:r>
            <a:r>
              <a:rPr lang="en-US" sz="1800" dirty="0">
                <a:highlight>
                  <a:srgbClr val="FFFF00"/>
                </a:highlight>
                <a:latin typeface="Times New Roman" pitchFamily="18" charset="0"/>
                <a:cs typeface="Times New Roman" pitchFamily="18" charset="0"/>
              </a:rPr>
              <a:t> = </a:t>
            </a:r>
            <a:r>
              <a:rPr lang="en-US" sz="1800" dirty="0" err="1">
                <a:highlight>
                  <a:srgbClr val="FFFF00"/>
                </a:highlight>
                <a:latin typeface="Times New Roman" pitchFamily="18" charset="0"/>
                <a:cs typeface="Times New Roman" pitchFamily="18" charset="0"/>
              </a:rPr>
              <a:t>conn.cursor</a:t>
            </a:r>
            <a:r>
              <a:rPr lang="en-US" sz="1800" dirty="0">
                <a:highlight>
                  <a:srgbClr val="FFFF00"/>
                </a:highlight>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r>
              <a:rPr lang="en-US" sz="1800" dirty="0" err="1">
                <a:highlight>
                  <a:srgbClr val="FFFF00"/>
                </a:highlight>
                <a:latin typeface="Times New Roman" pitchFamily="18" charset="0"/>
                <a:cs typeface="Times New Roman" pitchFamily="18" charset="0"/>
              </a:rPr>
              <a:t>myc</a:t>
            </a:r>
            <a:r>
              <a:rPr lang="en-US" sz="1800" dirty="0">
                <a:highlight>
                  <a:srgbClr val="FFFF00"/>
                </a:highlight>
                <a:latin typeface="Times New Roman" pitchFamily="18" charset="0"/>
                <a:cs typeface="Times New Roman" pitchFamily="18" charset="0"/>
              </a:rPr>
              <a:t> = </a:t>
            </a:r>
            <a:r>
              <a:rPr lang="en-US" sz="1800" dirty="0" err="1">
                <a:highlight>
                  <a:srgbClr val="FFFF00"/>
                </a:highlight>
                <a:latin typeface="Times New Roman" pitchFamily="18" charset="0"/>
                <a:cs typeface="Times New Roman" pitchFamily="18" charset="0"/>
              </a:rPr>
              <a:t>conn.cursor</a:t>
            </a:r>
            <a:r>
              <a:rPr lang="en-US" sz="1800" dirty="0">
                <a:highlight>
                  <a:srgbClr val="FFFF00"/>
                </a:highlight>
                <a:latin typeface="Times New Roman" pitchFamily="18" charset="0"/>
                <a:cs typeface="Times New Roman" pitchFamily="18" charset="0"/>
              </a:rPr>
              <a:t>(buffered=True)</a:t>
            </a: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r>
              <a:rPr lang="en-US" sz="1800" dirty="0" err="1">
                <a:highlight>
                  <a:srgbClr val="FFFF00"/>
                </a:highlight>
                <a:latin typeface="Times New Roman" pitchFamily="18" charset="0"/>
                <a:cs typeface="Times New Roman" pitchFamily="18" charset="0"/>
              </a:rPr>
              <a:t>myc</a:t>
            </a:r>
            <a:r>
              <a:rPr lang="en-US" sz="1800" dirty="0">
                <a:highlight>
                  <a:srgbClr val="FFFF00"/>
                </a:highlight>
                <a:latin typeface="Times New Roman" pitchFamily="18" charset="0"/>
                <a:cs typeface="Times New Roman" pitchFamily="18" charset="0"/>
              </a:rPr>
              <a:t> = </a:t>
            </a:r>
            <a:r>
              <a:rPr lang="en-US" sz="1800" dirty="0" err="1">
                <a:highlight>
                  <a:srgbClr val="FFFF00"/>
                </a:highlight>
                <a:latin typeface="Times New Roman" pitchFamily="18" charset="0"/>
                <a:cs typeface="Times New Roman" pitchFamily="18" charset="0"/>
              </a:rPr>
              <a:t>conn.cursor</a:t>
            </a:r>
            <a:r>
              <a:rPr lang="en-US" sz="1800" dirty="0">
                <a:highlight>
                  <a:srgbClr val="FFFF00"/>
                </a:highlight>
                <a:latin typeface="Times New Roman" pitchFamily="18" charset="0"/>
                <a:cs typeface="Times New Roman" pitchFamily="18" charset="0"/>
              </a:rPr>
              <a:t>(prepared=True)</a:t>
            </a:r>
          </a:p>
        </p:txBody>
      </p:sp>
      <p:sp>
        <p:nvSpPr>
          <p:cNvPr id="4" name="Rectangle 3"/>
          <p:cNvSpPr/>
          <p:nvPr/>
        </p:nvSpPr>
        <p:spPr>
          <a:xfrm>
            <a:off x="4267200" y="2800350"/>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latin typeface="Times New Roman" pitchFamily="18" charset="0"/>
                <a:cs typeface="Times New Roman" pitchFamily="18" charset="0"/>
              </a:rPr>
              <a:t>MySQLCursor</a:t>
            </a:r>
            <a:endParaRPr lang="en-US" dirty="0">
              <a:latin typeface="Times New Roman" pitchFamily="18" charset="0"/>
              <a:cs typeface="Times New Roman" pitchFamily="18" charset="0"/>
            </a:endParaRPr>
          </a:p>
        </p:txBody>
      </p:sp>
      <p:cxnSp>
        <p:nvCxnSpPr>
          <p:cNvPr id="6" name="Straight Arrow Connector 5"/>
          <p:cNvCxnSpPr>
            <a:stCxn id="4" idx="1"/>
          </p:cNvCxnSpPr>
          <p:nvPr/>
        </p:nvCxnSpPr>
        <p:spPr>
          <a:xfrm flipH="1">
            <a:off x="3048000" y="2985016"/>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486400" y="3486150"/>
            <a:ext cx="2386231"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latin typeface="Times New Roman" pitchFamily="18" charset="0"/>
                <a:cs typeface="Times New Roman" pitchFamily="18" charset="0"/>
              </a:rPr>
              <a:t>MySQLCursorBuffered</a:t>
            </a:r>
            <a:endParaRPr lang="en-US" dirty="0">
              <a:latin typeface="Times New Roman" pitchFamily="18" charset="0"/>
              <a:cs typeface="Times New Roman" pitchFamily="18" charset="0"/>
            </a:endParaRPr>
          </a:p>
        </p:txBody>
      </p:sp>
      <p:cxnSp>
        <p:nvCxnSpPr>
          <p:cNvPr id="8" name="Straight Arrow Connector 7"/>
          <p:cNvCxnSpPr>
            <a:stCxn id="7" idx="1"/>
          </p:cNvCxnSpPr>
          <p:nvPr/>
        </p:nvCxnSpPr>
        <p:spPr>
          <a:xfrm flipH="1">
            <a:off x="4267200" y="3670816"/>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30816" y="4095750"/>
            <a:ext cx="239039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latin typeface="Times New Roman" pitchFamily="18" charset="0"/>
                <a:cs typeface="Times New Roman" pitchFamily="18" charset="0"/>
              </a:rPr>
              <a:t>MySQLCursorPrepared</a:t>
            </a:r>
            <a:endParaRPr lang="en-US" dirty="0">
              <a:latin typeface="Times New Roman" pitchFamily="18" charset="0"/>
              <a:cs typeface="Times New Roman" pitchFamily="18" charset="0"/>
            </a:endParaRPr>
          </a:p>
        </p:txBody>
      </p:sp>
      <p:cxnSp>
        <p:nvCxnSpPr>
          <p:cNvPr id="10" name="Straight Arrow Connector 9"/>
          <p:cNvCxnSpPr>
            <a:stCxn id="9" idx="1"/>
          </p:cNvCxnSpPr>
          <p:nvPr/>
        </p:nvCxnSpPr>
        <p:spPr>
          <a:xfrm flipH="1">
            <a:off x="4311616" y="4280416"/>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19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2282</TotalTime>
  <Words>2506</Words>
  <Application>Microsoft Office PowerPoint</Application>
  <PresentationFormat>On-screen Show (16:9)</PresentationFormat>
  <Paragraphs>230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MySQL</vt:lpstr>
      <vt:lpstr>Creating Connection</vt:lpstr>
      <vt:lpstr>Creating Connection</vt:lpstr>
      <vt:lpstr>Check Connection</vt:lpstr>
      <vt:lpstr>Close Connection</vt:lpstr>
      <vt:lpstr>Operations</vt:lpstr>
      <vt:lpstr>cursor() Method</vt:lpstr>
      <vt:lpstr>cursor() Method</vt:lpstr>
      <vt:lpstr>cursor() Method</vt:lpstr>
      <vt:lpstr>execute() Method</vt:lpstr>
      <vt:lpstr>Close Cursor</vt:lpstr>
      <vt:lpstr>Connecting to Database</vt:lpstr>
      <vt:lpstr>Connecting to Database</vt:lpstr>
      <vt:lpstr>executemany() Method</vt:lpstr>
      <vt:lpstr>Operations</vt:lpstr>
      <vt:lpstr>commit() Method</vt:lpstr>
      <vt:lpstr>rollback() Method</vt:lpstr>
      <vt:lpstr>rowcount Property</vt:lpstr>
      <vt:lpstr>lastrowid Property</vt:lpstr>
      <vt:lpstr> fetchone() Method</vt:lpstr>
      <vt:lpstr> fetchall() Method</vt:lpstr>
      <vt:lpstr> fetchmany() Method</vt:lpstr>
      <vt:lpstr>Parameterized Query</vt:lpstr>
      <vt:lpstr>Tuple Parameters</vt:lpstr>
      <vt:lpstr>Dictionary Parameters</vt:lpstr>
      <vt:lpstr>executemany() Method</vt:lpstr>
      <vt:lpstr>Prepared Statement</vt:lpstr>
      <vt:lpstr>Advantage</vt:lpstr>
      <vt:lpstr>Creating a Cursor</vt:lpstr>
      <vt:lpstr>PowerPoint Presentation</vt:lpstr>
      <vt:lpstr>PowerPoint Presentation</vt:lpstr>
      <vt:lpstr>How it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MySQLi</dc:title>
  <dc:creator>RK</dc:creator>
  <cp:lastModifiedBy>NAVEEN</cp:lastModifiedBy>
  <cp:revision>140</cp:revision>
  <dcterms:created xsi:type="dcterms:W3CDTF">2006-08-16T00:00:00Z</dcterms:created>
  <dcterms:modified xsi:type="dcterms:W3CDTF">2021-11-19T02:13:51Z</dcterms:modified>
</cp:coreProperties>
</file>