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5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1" r:id="rId15"/>
    <p:sldId id="272" r:id="rId16"/>
    <p:sldId id="267" r:id="rId17"/>
    <p:sldId id="268" r:id="rId18"/>
    <p:sldId id="273" r:id="rId19"/>
    <p:sldId id="277" r:id="rId20"/>
    <p:sldId id="279" r:id="rId21"/>
    <p:sldId id="280" r:id="rId22"/>
    <p:sldId id="281" r:id="rId23"/>
    <p:sldId id="282" r:id="rId24"/>
    <p:sldId id="283" r:id="rId25"/>
    <p:sldId id="284" r:id="rId26"/>
    <p:sldId id="287" r:id="rId27"/>
    <p:sldId id="288" r:id="rId28"/>
    <p:sldId id="289" r:id="rId29"/>
    <p:sldId id="290" r:id="rId30"/>
    <p:sldId id="291" r:id="rId31"/>
    <p:sldId id="270" r:id="rId32"/>
    <p:sldId id="278" r:id="rId33"/>
    <p:sldId id="274" r:id="rId34"/>
    <p:sldId id="275" r:id="rId35"/>
    <p:sldId id="27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DC4FC4-D2E5-4E54-83CB-F962E52BEABF}">
          <p14:sldIdLst>
            <p14:sldId id="256"/>
            <p14:sldId id="285"/>
          </p14:sldIdLst>
        </p14:section>
        <p14:section name="Definitions" id="{B5ADF0A0-481B-45FB-9C09-7D16507B89C1}">
          <p14:sldIdLst>
            <p14:sldId id="259"/>
            <p14:sldId id="257"/>
          </p14:sldIdLst>
        </p14:section>
        <p14:section name="Intro" id="{167C0BF5-D64D-40E1-98AA-E444D576002A}">
          <p14:sldIdLst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Kubernetes CLI" id="{60523B41-10D0-4915-A0C7-B794CA95A066}">
          <p14:sldIdLst>
            <p14:sldId id="269"/>
            <p14:sldId id="271"/>
            <p14:sldId id="272"/>
          </p14:sldIdLst>
        </p14:section>
        <p14:section name="Getting K8" id="{80A8D3D4-89E5-4114-BF04-2E59EC7A833E}">
          <p14:sldIdLst>
            <p14:sldId id="267"/>
            <p14:sldId id="268"/>
            <p14:sldId id="273"/>
          </p14:sldIdLst>
        </p14:section>
        <p14:section name="Untitled Section" id="{76EF200A-369B-4A47-BE24-601255A3650A}">
          <p14:sldIdLst>
            <p14:sldId id="277"/>
          </p14:sldIdLst>
        </p14:section>
        <p14:section name="Deployment" id="{457BF455-9570-4749-9BF0-31A6476A4F3D}">
          <p14:sldIdLst>
            <p14:sldId id="279"/>
            <p14:sldId id="280"/>
            <p14:sldId id="281"/>
            <p14:sldId id="282"/>
            <p14:sldId id="283"/>
            <p14:sldId id="284"/>
            <p14:sldId id="287"/>
            <p14:sldId id="288"/>
            <p14:sldId id="289"/>
            <p14:sldId id="290"/>
            <p14:sldId id="291"/>
          </p14:sldIdLst>
        </p14:section>
        <p14:section name="Ingress" id="{88429F98-C743-4FEE-9FC3-71C9C25B0D4F}">
          <p14:sldIdLst>
            <p14:sldId id="270"/>
          </p14:sldIdLst>
        </p14:section>
        <p14:section name="Dashboard" id="{B7ECBB72-A004-417B-A15B-1F612441EED9}">
          <p14:sldIdLst>
            <p14:sldId id="278"/>
            <p14:sldId id="274"/>
          </p14:sldIdLst>
        </p14:section>
        <p14:section name="Features" id="{E3038BE5-4869-4920-93A9-9C2A9E1B12EA}">
          <p14:sldIdLst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603" autoAdjust="0"/>
  </p:normalViewPr>
  <p:slideViewPr>
    <p:cSldViewPr snapToGrid="0">
      <p:cViewPr varScale="1">
        <p:scale>
          <a:sx n="59" d="100"/>
          <a:sy n="59" d="100"/>
        </p:scale>
        <p:origin x="82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ks/ingress-tls" TargetMode="External"/><Relationship Id="rId2" Type="http://schemas.openxmlformats.org/officeDocument/2006/relationships/hyperlink" Target="https://www.nginx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Nc5dWW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kubernetes.io/docs/tasks/tools/install-kubectl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ks" TargetMode="External"/><Relationship Id="rId2" Type="http://schemas.openxmlformats.org/officeDocument/2006/relationships/hyperlink" Target="https://azure.microsoft.com/en-us/services/kubernetes-servi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google.com/kubernetes-engine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microsoft.com/en-us/cli/azure/install-azure-cli?view=azure-cli-lates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mico/kubernetes-2018Presentati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kubernetes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fault.svc.cluster.loca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9646-644F-41B6-A4F0-A51326CB3F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Deploying applications in 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0F97B-D592-426F-83D6-CB9EFADD1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Copyright 2018 Zack Moore @</a:t>
            </a:r>
            <a:r>
              <a:rPr lang="en-US" dirty="0"/>
              <a:t>ormico</a:t>
            </a:r>
          </a:p>
          <a:p>
            <a:r>
              <a:rPr lang="en-US" dirty="0"/>
              <a:t>https://github/ormico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82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1F3D-0A5B-4F3B-AEC3-379CD521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 and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8EDA-AF94-4794-9E8B-65F6173B2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typical way to expose a Service/Deployment to the public network or Internet is through an Ingress.</a:t>
            </a:r>
          </a:p>
          <a:p>
            <a:r>
              <a:rPr lang="en-US" dirty="0"/>
              <a:t>An ingress is a pod that can communicate with the internal and external networks and route traffic between them. A typical use case is a reverse-proxy web server serving traffic from we server containers to the Internet.</a:t>
            </a:r>
          </a:p>
          <a:p>
            <a:r>
              <a:rPr lang="en-US" dirty="0"/>
              <a:t>A common reverse proxy web server to use in this role is </a:t>
            </a:r>
            <a:r>
              <a:rPr lang="en-US" dirty="0" err="1"/>
              <a:t>nginx</a:t>
            </a:r>
            <a:r>
              <a:rPr lang="en-US" dirty="0"/>
              <a:t> (pronounced Engine-X)</a:t>
            </a:r>
          </a:p>
          <a:p>
            <a:pPr lvl="1"/>
            <a:r>
              <a:rPr lang="en-US" dirty="0">
                <a:hlinkClick r:id="rId2"/>
              </a:rPr>
              <a:t>https://www.nginx.com/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https://docs.microsoft.com/en-us/azure/aks/ingress-tls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360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C3D9E-A640-449C-BC86-EF742388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 and SSL/TLS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91A69-9E08-49DA-A7BD-77E844427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Can perform SSL/TLS off-loading. Install the SSL certificate on the ingress and server over port 80 from web containers. </a:t>
            </a:r>
          </a:p>
          <a:p>
            <a:r>
              <a:rPr lang="en-US" dirty="0"/>
              <a:t>Can cause some issues if web application thinks it is not under HTTPS. May require using some like the following from ASP.NET Core:</a:t>
            </a:r>
          </a:p>
          <a:p>
            <a:pPr marL="0" indent="0">
              <a:buNone/>
            </a:pPr>
            <a:r>
              <a:rPr lang="en-US" sz="1400" b="1" dirty="0" err="1">
                <a:latin typeface="Consolas" panose="020B0609020204030204" pitchFamily="49" charset="0"/>
              </a:rPr>
              <a:t>app.UseForwardedHeaders</a:t>
            </a:r>
            <a:r>
              <a:rPr lang="en-US" sz="1400" b="1" dirty="0">
                <a:latin typeface="Consolas" panose="020B0609020204030204" pitchFamily="49" charset="0"/>
              </a:rPr>
              <a:t>(new </a:t>
            </a:r>
            <a:r>
              <a:rPr lang="en-US" sz="1400" b="1" dirty="0" err="1">
                <a:latin typeface="Consolas" panose="020B0609020204030204" pitchFamily="49" charset="0"/>
              </a:rPr>
              <a:t>ForwardedHeadersOptions</a:t>
            </a:r>
            <a:endParaRPr lang="en-US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latin typeface="Consolas" panose="020B0609020204030204" pitchFamily="49" charset="0"/>
              </a:rPr>
              <a:t>ForwardedHeaders</a:t>
            </a:r>
            <a:r>
              <a:rPr lang="en-US" sz="1400" b="1" dirty="0"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latin typeface="Consolas" panose="020B0609020204030204" pitchFamily="49" charset="0"/>
              </a:rPr>
              <a:t>ForwardedHeaders.XForwardedHost</a:t>
            </a:r>
            <a:r>
              <a:rPr lang="en-US" sz="1400" b="1" dirty="0">
                <a:latin typeface="Consolas" panose="020B0609020204030204" pitchFamily="49" charset="0"/>
              </a:rPr>
              <a:t> | </a:t>
            </a:r>
            <a:r>
              <a:rPr lang="en-US" sz="1400" b="1" dirty="0" err="1">
                <a:latin typeface="Consolas" panose="020B0609020204030204" pitchFamily="49" charset="0"/>
              </a:rPr>
              <a:t>ForwardedHeaders.XForwardedProto</a:t>
            </a:r>
            <a:endParaRPr lang="en-US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dirty="0"/>
              <a:t>This tells ASP.NET Core to be aware of and use the </a:t>
            </a:r>
            <a:r>
              <a:rPr lang="en-US" dirty="0" err="1"/>
              <a:t>XForwardedHost</a:t>
            </a:r>
            <a:r>
              <a:rPr lang="en-US" dirty="0"/>
              <a:t> and </a:t>
            </a:r>
            <a:r>
              <a:rPr lang="en-US" dirty="0" err="1"/>
              <a:t>XForwardedProto</a:t>
            </a:r>
            <a:r>
              <a:rPr lang="en-US" dirty="0"/>
              <a:t> headers.</a:t>
            </a:r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http://bit.ly/2Nc5dWW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917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0E58-A3CD-405E-BC75-0E9949AE2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 and scheduled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02D77-5D47-400B-A47E-21989586F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you to schedule a container and guarantee it will run to completion.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670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E457-B78B-4655-B1C7-6725024E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Kubectl : Kubernetes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677EA-411F-4785-91A9-A931270EE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Platform</a:t>
            </a:r>
          </a:p>
          <a:p>
            <a:r>
              <a:rPr lang="en-US" dirty="0"/>
              <a:t>Download and add to your PATH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https://kubernetes.io/docs/tasks/tools/install-kubectl/</a:t>
            </a:r>
            <a:r>
              <a:rPr lang="en-US" dirty="0"/>
              <a:t> </a:t>
            </a:r>
          </a:p>
          <a:p>
            <a:r>
              <a:rPr lang="en-US" dirty="0"/>
              <a:t>If you have the Azure CLI 2, you can install it this way: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3B137-1812-4E18-8D76-05CD64BEF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4502229"/>
            <a:ext cx="10464133" cy="137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7A3A-60E4-4286-999E-04396D8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B0B83-2976-47FC-B908-73E4CA586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can remember the different clusters that you connect to. Each remembered connection is referred to as a Context.</a:t>
            </a:r>
          </a:p>
          <a:p>
            <a:r>
              <a:rPr lang="en-US" dirty="0"/>
              <a:t>To list the contexts you currently have: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464097-167E-4B4F-AF92-A243A2BB2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3656039"/>
            <a:ext cx="10545308" cy="123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33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0435E05D-C29D-45BA-887D-94B257315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832B8F-914B-4B26-975B-D7D8C3B9D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5790ACC-6AA7-45C3-86F9-D607BB2F8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DF44E-1158-4050-84A0-539F98666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038" y="4242032"/>
            <a:ext cx="10274497" cy="17344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600" spc="800"/>
              <a:t>Kubectl switching context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905626D-E1BF-4089-BEB5-D86559B41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4038" y="5976530"/>
            <a:ext cx="10274497" cy="3964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1300" b="1" cap="all" spc="400">
                <a:solidFill>
                  <a:schemeClr val="tx1"/>
                </a:solidFill>
              </a:rPr>
              <a:t>Use kubectl use-context to switch to the cluster you want to use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5330D13B-3B87-46AC-B6F5-7E13BC88B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AD6D8-78DB-4EDB-BFD4-A3E6630BF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0" y="222496"/>
            <a:ext cx="6172200" cy="369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25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B4BD-0A20-4198-AB4E-C4B1741E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43C04-74B4-412E-AB3A-C475DBFB6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Local Development</a:t>
            </a:r>
          </a:p>
          <a:p>
            <a:pPr lvl="1"/>
            <a:r>
              <a:rPr lang="en-US" dirty="0"/>
              <a:t>Docker for Windows</a:t>
            </a:r>
          </a:p>
          <a:p>
            <a:pPr lvl="1"/>
            <a:r>
              <a:rPr lang="en-US" dirty="0" err="1"/>
              <a:t>MiniKube</a:t>
            </a:r>
            <a:r>
              <a:rPr lang="en-US" dirty="0"/>
              <a:t> – I could never get </a:t>
            </a:r>
            <a:r>
              <a:rPr lang="en-US" dirty="0" err="1"/>
              <a:t>MiniKube</a:t>
            </a:r>
            <a:r>
              <a:rPr lang="en-US" dirty="0"/>
              <a:t> to work</a:t>
            </a:r>
          </a:p>
          <a:p>
            <a:r>
              <a:rPr lang="en-US" dirty="0"/>
              <a:t>Cloud</a:t>
            </a:r>
          </a:p>
          <a:p>
            <a:pPr lvl="1"/>
            <a:r>
              <a:rPr lang="en-US" dirty="0"/>
              <a:t>Azure</a:t>
            </a:r>
          </a:p>
          <a:p>
            <a:pPr lvl="2"/>
            <a:r>
              <a:rPr lang="en-US" dirty="0"/>
              <a:t> AKS </a:t>
            </a:r>
            <a:r>
              <a:rPr lang="en-US" dirty="0">
                <a:hlinkClick r:id="rId2"/>
              </a:rPr>
              <a:t>https://azure.microsoft.com/en-us/services/kubernetes-service/</a:t>
            </a:r>
            <a:endParaRPr lang="en-US" dirty="0"/>
          </a:p>
          <a:p>
            <a:pPr lvl="1"/>
            <a:r>
              <a:rPr lang="en-US" dirty="0"/>
              <a:t>Amazon AWS</a:t>
            </a:r>
          </a:p>
          <a:p>
            <a:pPr lvl="2" fontAlgn="ctr"/>
            <a:r>
              <a:rPr lang="en-US" dirty="0"/>
              <a:t>Amazon Elastic Container Service for Kubernetes </a:t>
            </a:r>
            <a:r>
              <a:rPr lang="en-US" dirty="0">
                <a:hlinkClick r:id="rId3"/>
              </a:rPr>
              <a:t>https://aws.amazon.com/eks</a:t>
            </a:r>
            <a:endParaRPr lang="en-US" dirty="0"/>
          </a:p>
          <a:p>
            <a:pPr lvl="1"/>
            <a:r>
              <a:rPr lang="en-US" dirty="0"/>
              <a:t>Google Cloud</a:t>
            </a:r>
          </a:p>
          <a:p>
            <a:pPr lvl="2"/>
            <a:r>
              <a:rPr lang="en-US" dirty="0"/>
              <a:t>Google Container Engine </a:t>
            </a:r>
            <a:r>
              <a:rPr lang="en-US" dirty="0">
                <a:hlinkClick r:id="rId4"/>
              </a:rPr>
              <a:t>https://cloud.google.com/kubernetes-engine/</a:t>
            </a:r>
            <a:r>
              <a:rPr lang="en-US" dirty="0"/>
              <a:t> </a:t>
            </a:r>
          </a:p>
          <a:p>
            <a:r>
              <a:rPr lang="en-US" dirty="0"/>
              <a:t>Install yourself</a:t>
            </a:r>
          </a:p>
        </p:txBody>
      </p:sp>
    </p:spTree>
    <p:extLst>
      <p:ext uri="{BB962C8B-B14F-4D97-AF65-F5344CB8AC3E}">
        <p14:creationId xmlns:p14="http://schemas.microsoft.com/office/powerpoint/2010/main" val="1487732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7D944EC-058F-44C3-B6FC-83F56CC52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E087B0-F20B-4238-8025-64B95BF53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767D062-773A-4828-8C2A-964BD7796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0537E-7E30-4AFC-84A9-0F81429C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anchor="b">
            <a:normAutofit/>
          </a:bodyPr>
          <a:lstStyle/>
          <a:p>
            <a:r>
              <a:rPr lang="en-US" sz="1900" dirty="0">
                <a:solidFill>
                  <a:schemeClr val="accent1"/>
                </a:solidFill>
              </a:rPr>
              <a:t>Azure : create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F597D-F3AC-446E-A3CB-53B5FEF34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Download and install latest Azure CLI 2 (not </a:t>
            </a:r>
            <a:r>
              <a:rPr lang="en-US" sz="1600" dirty="0" err="1">
                <a:solidFill>
                  <a:srgbClr val="FFFFFF"/>
                </a:solidFill>
              </a:rPr>
              <a:t>Powershell</a:t>
            </a:r>
            <a:r>
              <a:rPr lang="en-US" sz="1600" dirty="0">
                <a:solidFill>
                  <a:srgbClr val="FFFFFF"/>
                </a:solidFill>
              </a:rPr>
              <a:t>)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  <a:hlinkClick r:id="rId2"/>
              </a:rPr>
              <a:t>https://docs.microsoft.com/en-us/cli/azure/install-azure-cli?view=azure-cli-latest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</a:p>
          <a:p>
            <a:r>
              <a:rPr lang="en-US" sz="1600" dirty="0">
                <a:solidFill>
                  <a:srgbClr val="FFFFFF"/>
                </a:solidFill>
              </a:rPr>
              <a:t>Don’t forget to login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PS&gt; </a:t>
            </a:r>
            <a:r>
              <a:rPr lang="en-US" sz="1600" dirty="0" err="1">
                <a:solidFill>
                  <a:srgbClr val="FFFFFF"/>
                </a:solidFill>
              </a:rPr>
              <a:t>az</a:t>
            </a:r>
            <a:r>
              <a:rPr lang="en-US" sz="1600" dirty="0">
                <a:solidFill>
                  <a:srgbClr val="FFFFFF"/>
                </a:solidFill>
              </a:rPr>
              <a:t> login</a:t>
            </a:r>
          </a:p>
          <a:p>
            <a:r>
              <a:rPr lang="en-US" sz="1600" dirty="0">
                <a:solidFill>
                  <a:srgbClr val="FFFFFF"/>
                </a:solidFill>
              </a:rPr>
              <a:t>Create a cluster with:</a:t>
            </a:r>
          </a:p>
          <a:p>
            <a:r>
              <a:rPr lang="en-US" sz="1600" dirty="0">
                <a:solidFill>
                  <a:srgbClr val="FFFFFF"/>
                </a:solidFill>
              </a:rPr>
              <a:t>PS&gt; </a:t>
            </a:r>
            <a:r>
              <a:rPr lang="en-US" sz="1600" dirty="0" err="1">
                <a:solidFill>
                  <a:srgbClr val="FFFFFF"/>
                </a:solidFill>
              </a:rPr>
              <a:t>az</a:t>
            </a:r>
            <a:r>
              <a:rPr lang="en-US" sz="1600" dirty="0">
                <a:solidFill>
                  <a:srgbClr val="FFFFFF"/>
                </a:solidFill>
              </a:rPr>
              <a:t> aks create</a:t>
            </a:r>
          </a:p>
          <a:p>
            <a:r>
              <a:rPr lang="en-US" sz="1600" dirty="0">
                <a:solidFill>
                  <a:srgbClr val="FFFFFF"/>
                </a:solidFill>
              </a:rPr>
              <a:t>Took about a minute.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Note Default VM Size</a:t>
            </a:r>
          </a:p>
          <a:p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C:\Users\ZACK~1.MOO\AppData\Local\Temp\SNAGHTML1667765.PNG">
            <a:extLst>
              <a:ext uri="{FF2B5EF4-FFF2-40B4-BE49-F238E27FC236}">
                <a16:creationId xmlns:a16="http://schemas.microsoft.com/office/drawing/2014/main" id="{C661DE52-6C62-408F-AF78-36CD6B864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4" y="1056132"/>
            <a:ext cx="711517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246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D944EC-058F-44C3-B6FC-83F56CC52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E087B0-F20B-4238-8025-64B95BF53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F767D062-773A-4828-8C2A-964BD7796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4025B-D62D-4C38-9C2F-39F74B3B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anchor="b">
            <a:normAutofit/>
          </a:bodyPr>
          <a:lstStyle/>
          <a:p>
            <a:r>
              <a:rPr lang="en-US" sz="1900">
                <a:solidFill>
                  <a:schemeClr val="accent1"/>
                </a:solidFill>
              </a:rPr>
              <a:t>Azure : Connect to Cluster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36F576F-F2AB-4A6B-8904-60C20066B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2138362"/>
            <a:ext cx="7881753" cy="258127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69AAD88-A852-44E9-A52D-0BE74D5AE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Use CLI to download credentials into </a:t>
            </a:r>
            <a:r>
              <a:rPr lang="en-US" sz="1600" dirty="0" err="1">
                <a:solidFill>
                  <a:srgbClr val="FFFFFF"/>
                </a:solidFill>
              </a:rPr>
              <a:t>kubectl</a:t>
            </a:r>
            <a:r>
              <a:rPr lang="en-US" sz="1600" dirty="0">
                <a:solidFill>
                  <a:srgbClr val="FFFFFF"/>
                </a:solidFill>
              </a:rPr>
              <a:t> and switch contexts</a:t>
            </a:r>
          </a:p>
        </p:txBody>
      </p:sp>
    </p:spTree>
    <p:extLst>
      <p:ext uri="{BB962C8B-B14F-4D97-AF65-F5344CB8AC3E}">
        <p14:creationId xmlns:p14="http://schemas.microsoft.com/office/powerpoint/2010/main" val="1925568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458BC-8D23-4EF3-88FF-6992D780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8A41B-B82E-4BDA-9BF8-5D391A85F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application running on ASP.NET Core</a:t>
            </a:r>
          </a:p>
          <a:p>
            <a:r>
              <a:rPr lang="en-US" dirty="0"/>
              <a:t>Azure SQL Server (not in k8)</a:t>
            </a:r>
          </a:p>
          <a:p>
            <a:r>
              <a:rPr lang="en-US" dirty="0" err="1"/>
              <a:t>RabbitMq</a:t>
            </a:r>
            <a:endParaRPr lang="en-US" dirty="0"/>
          </a:p>
          <a:p>
            <a:r>
              <a:rPr lang="en-US" dirty="0"/>
              <a:t>Nginx Ingress proxy for Web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8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51B1-8F18-4065-91C1-527C5B76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F075E-5900-47A6-8F46-1E7D0D56D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find the slides and examples here.</a:t>
            </a:r>
          </a:p>
          <a:p>
            <a:pPr lvl="1"/>
            <a:r>
              <a:rPr lang="en-US" sz="3200" dirty="0">
                <a:hlinkClick r:id="rId2"/>
              </a:rPr>
              <a:t>https://github.com/ormico/kubernetes-2018Presentation</a:t>
            </a:r>
            <a:r>
              <a:rPr lang="en-US" sz="3200" dirty="0"/>
              <a:t> </a:t>
            </a:r>
          </a:p>
          <a:p>
            <a:r>
              <a:rPr lang="en-US" dirty="0"/>
              <a:t>They may be updated a few days after the presentation with the latest changes.</a:t>
            </a:r>
          </a:p>
        </p:txBody>
      </p:sp>
    </p:spTree>
    <p:extLst>
      <p:ext uri="{BB962C8B-B14F-4D97-AF65-F5344CB8AC3E}">
        <p14:creationId xmlns:p14="http://schemas.microsoft.com/office/powerpoint/2010/main" val="1343079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204A4-AAFD-45ED-8F5E-015B4280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17DE1-9563-4B38-AA0B-9EF5F1A7F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not a fan of, but most of the examples use YAML.</a:t>
            </a:r>
          </a:p>
          <a:p>
            <a:r>
              <a:rPr lang="en-US" dirty="0"/>
              <a:t>It is indent based instead of delimiter based.</a:t>
            </a:r>
          </a:p>
          <a:p>
            <a:r>
              <a:rPr lang="en-US" dirty="0"/>
              <a:t>You an use JSON instead.</a:t>
            </a:r>
          </a:p>
        </p:txBody>
      </p:sp>
    </p:spTree>
    <p:extLst>
      <p:ext uri="{BB962C8B-B14F-4D97-AF65-F5344CB8AC3E}">
        <p14:creationId xmlns:p14="http://schemas.microsoft.com/office/powerpoint/2010/main" val="2930437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D2999-FD32-49DD-954F-9692125E0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sz="4100"/>
              <a:t>Rabbit Deployment yaml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41AAD-BE2D-4CAD-B99B-18A69FE96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Name our deployment</a:t>
            </a:r>
          </a:p>
          <a:p>
            <a:pPr>
              <a:lnSpc>
                <a:spcPct val="100000"/>
              </a:lnSpc>
            </a:pPr>
            <a:r>
              <a:rPr lang="en-US" dirty="0"/>
              <a:t>Set starting replica count. Since I’m not creating a rabbit cluster, I set it to one.</a:t>
            </a:r>
          </a:p>
          <a:p>
            <a:pPr>
              <a:lnSpc>
                <a:spcPct val="100000"/>
              </a:lnSpc>
            </a:pPr>
            <a:r>
              <a:rPr lang="en-US" dirty="0"/>
              <a:t>Set image and tell k8 to pull it if it doesn’t already have it.</a:t>
            </a:r>
          </a:p>
          <a:p>
            <a:pPr>
              <a:lnSpc>
                <a:spcPct val="100000"/>
              </a:lnSpc>
            </a:pPr>
            <a:r>
              <a:rPr lang="en-US" dirty="0"/>
              <a:t>Specify which ports to open.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1E3362-B88A-47FD-AB7D-D172052EC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193" y="667259"/>
            <a:ext cx="5176744" cy="554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73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D944EC-058F-44C3-B6FC-83F56CC52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E087B0-F20B-4238-8025-64B95BF53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F767D062-773A-4828-8C2A-964BD7796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80D15-1C68-4F8D-AFBC-C31CDF75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anchor="b">
            <a:normAutofit/>
          </a:bodyPr>
          <a:lstStyle/>
          <a:p>
            <a:r>
              <a:rPr lang="en-US" sz="1900">
                <a:solidFill>
                  <a:schemeClr val="accent1"/>
                </a:solidFill>
              </a:rPr>
              <a:t>Deploy Deployment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5F35305-A9DA-4E0A-A119-CA44A99BD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27" y="1744468"/>
            <a:ext cx="5978273" cy="305838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96B897-BEEB-48A0-9AE9-876871B24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Deploy the rabbit deployment.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Check to see if the pod(s) got created and are not erroring.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If there was a problem you might see the pod restart count going up or see it stuck in a starting state.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Forward the port from the </a:t>
            </a:r>
            <a:r>
              <a:rPr lang="en-US" sz="1600" dirty="0" err="1">
                <a:solidFill>
                  <a:srgbClr val="FFFFFF"/>
                </a:solidFill>
              </a:rPr>
              <a:t>rabbitmq</a:t>
            </a:r>
            <a:r>
              <a:rPr lang="en-US" sz="1600" dirty="0">
                <a:solidFill>
                  <a:srgbClr val="FFFFFF"/>
                </a:solidFill>
              </a:rPr>
              <a:t> management console so we can test it locally.</a:t>
            </a:r>
          </a:p>
        </p:txBody>
      </p:sp>
    </p:spTree>
    <p:extLst>
      <p:ext uri="{BB962C8B-B14F-4D97-AF65-F5344CB8AC3E}">
        <p14:creationId xmlns:p14="http://schemas.microsoft.com/office/powerpoint/2010/main" val="3395418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60E5-007F-4D25-A5EE-0CEDF233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sz="2800"/>
              <a:t>Check Rabbit Management Dashboard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7423B8-ECCB-4F1D-B2FE-68CE0EFD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r>
              <a:rPr lang="en-US" dirty="0"/>
              <a:t>Open web browser to localhost and port returned from port-forward command.</a:t>
            </a:r>
          </a:p>
          <a:p>
            <a:r>
              <a:rPr lang="en-US" dirty="0"/>
              <a:t>Log into </a:t>
            </a:r>
            <a:r>
              <a:rPr lang="en-US" dirty="0" err="1"/>
              <a:t>rabbitmq</a:t>
            </a:r>
            <a:r>
              <a:rPr lang="en-US" dirty="0"/>
              <a:t> using default credentials guest/guest since we didn’t set a new password.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F952A23-1697-4683-A6F9-CF6F0D3E59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483" b="-2"/>
          <a:stretch/>
        </p:blipFill>
        <p:spPr>
          <a:xfrm>
            <a:off x="6098193" y="645106"/>
            <a:ext cx="5176744" cy="559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33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3D25-8D32-4FD3-8880-13199E465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sz="4400"/>
              <a:t>Rabbit k8 Service YAML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0729D7-4749-45DE-9332-1FA6160E4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Specifies kind as Service</a:t>
            </a:r>
          </a:p>
          <a:p>
            <a:r>
              <a:rPr lang="en-US" dirty="0">
                <a:solidFill>
                  <a:srgbClr val="000000"/>
                </a:solidFill>
              </a:rPr>
              <a:t>Notice different </a:t>
            </a:r>
            <a:r>
              <a:rPr lang="en-US" dirty="0" err="1">
                <a:solidFill>
                  <a:srgbClr val="000000"/>
                </a:solidFill>
              </a:rPr>
              <a:t>apiVersion</a:t>
            </a:r>
            <a:r>
              <a:rPr lang="en-US" dirty="0">
                <a:solidFill>
                  <a:srgbClr val="000000"/>
                </a:solidFill>
              </a:rPr>
              <a:t>. Different “kinds” are supported by different </a:t>
            </a:r>
            <a:r>
              <a:rPr lang="en-US" dirty="0" err="1">
                <a:solidFill>
                  <a:srgbClr val="000000"/>
                </a:solidFill>
              </a:rPr>
              <a:t>apiVersions</a:t>
            </a:r>
            <a:r>
              <a:rPr lang="en-US" dirty="0">
                <a:solidFill>
                  <a:srgbClr val="000000"/>
                </a:solidFill>
              </a:rPr>
              <a:t> so you have to specify the one you need when you are creating a new object.</a:t>
            </a:r>
          </a:p>
          <a:p>
            <a:r>
              <a:rPr lang="en-US" dirty="0">
                <a:solidFill>
                  <a:srgbClr val="000000"/>
                </a:solidFill>
              </a:rPr>
              <a:t>Set ports to open. Should match ports from Deployment.</a:t>
            </a:r>
          </a:p>
          <a:p>
            <a:r>
              <a:rPr lang="en-US" dirty="0">
                <a:solidFill>
                  <a:srgbClr val="000000"/>
                </a:solidFill>
              </a:rPr>
              <a:t>Set the Deployment to target using selector/app.</a:t>
            </a:r>
          </a:p>
          <a:p>
            <a:r>
              <a:rPr lang="en-US" dirty="0">
                <a:solidFill>
                  <a:srgbClr val="000000"/>
                </a:solidFill>
              </a:rPr>
              <a:t>Type of Service defaults to </a:t>
            </a:r>
            <a:r>
              <a:rPr lang="en-US" dirty="0" err="1">
                <a:solidFill>
                  <a:srgbClr val="000000"/>
                </a:solidFill>
              </a:rPr>
              <a:t>LoadBalancer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en-US" dirty="0" err="1">
                <a:solidFill>
                  <a:srgbClr val="000000"/>
                </a:solidFill>
              </a:rPr>
              <a:t>RoundRobin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47D0A9F-4803-46F9-B0CE-EB8B60B39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471" y="645106"/>
            <a:ext cx="5080188" cy="559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68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D944EC-058F-44C3-B6FC-83F56CC52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E087B0-F20B-4238-8025-64B95BF53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F767D062-773A-4828-8C2A-964BD7796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9A109-FBA3-4831-8794-7AA086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anchor="b">
            <a:normAutofit/>
          </a:bodyPr>
          <a:lstStyle/>
          <a:p>
            <a:r>
              <a:rPr lang="en-US" sz="1900" dirty="0">
                <a:solidFill>
                  <a:schemeClr val="accent1"/>
                </a:solidFill>
              </a:rPr>
              <a:t>Create Rabbit k8 Service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269FA17-9AC8-4840-A0DB-3DB470D6F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45" y="2028825"/>
            <a:ext cx="7259874" cy="211610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C847F5-F486-448E-B521-0F372AD8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Create Service using kubectl and </a:t>
            </a:r>
            <a:r>
              <a:rPr lang="en-US" sz="1600" dirty="0" err="1">
                <a:solidFill>
                  <a:srgbClr val="FFFFFF"/>
                </a:solidFill>
              </a:rPr>
              <a:t>rabbitmq-svc.yaml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List services to see that it was created correctly.</a:t>
            </a:r>
          </a:p>
          <a:p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494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39F0-0220-4851-A75C-A7EB0BEED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15200-78C7-4D9D-BC3F-0937E4E12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Kubernetes supports the concept of Secrets. </a:t>
            </a:r>
          </a:p>
          <a:p>
            <a:r>
              <a:rPr lang="en-US" dirty="0"/>
              <a:t>A Secret is configuration information that you want to protect.</a:t>
            </a:r>
          </a:p>
          <a:p>
            <a:r>
              <a:rPr lang="en-US" dirty="0"/>
              <a:t>Secrets are mounted into a container as a Volume.</a:t>
            </a:r>
          </a:p>
        </p:txBody>
      </p:sp>
    </p:spTree>
    <p:extLst>
      <p:ext uri="{BB962C8B-B14F-4D97-AF65-F5344CB8AC3E}">
        <p14:creationId xmlns:p14="http://schemas.microsoft.com/office/powerpoint/2010/main" val="2663432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D944EC-058F-44C3-B6FC-83F56CC52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E087B0-F20B-4238-8025-64B95BF53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F767D062-773A-4828-8C2A-964BD7796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6812D-71A1-4D24-9AA9-A14789AD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anchor="b">
            <a:normAutofit/>
          </a:bodyPr>
          <a:lstStyle/>
          <a:p>
            <a:r>
              <a:rPr lang="en-US" sz="1900">
                <a:solidFill>
                  <a:schemeClr val="accent1"/>
                </a:solidFill>
              </a:rPr>
              <a:t>Create Test website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A46E5AB-0C02-469A-90DE-E68BF29A4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27" y="1173791"/>
            <a:ext cx="5978273" cy="419973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325CAD-D561-467D-BED2-9BF476B3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I won’t go into how you get your website into a docker container. There are plenty of other resources for that.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We start by creating an ASP.NET Core MVC application.</a:t>
            </a:r>
          </a:p>
        </p:txBody>
      </p:sp>
    </p:spTree>
    <p:extLst>
      <p:ext uri="{BB962C8B-B14F-4D97-AF65-F5344CB8AC3E}">
        <p14:creationId xmlns:p14="http://schemas.microsoft.com/office/powerpoint/2010/main" val="845384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0435E05D-C29D-45BA-887D-94B257315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832B8F-914B-4B26-975B-D7D8C3B9D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5790ACC-6AA7-45C3-86F9-D607BB2F8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3E9B7-DA6F-4E58-9CD2-FF1CB37F5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038" y="4242032"/>
            <a:ext cx="10274497" cy="17344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600" spc="800"/>
              <a:t>Checking for Prod Config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7787A2-D7EE-4394-894D-06DAF9FD6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4038" y="5976530"/>
            <a:ext cx="10274497" cy="3964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1400" b="1" cap="all" spc="400" dirty="0">
                <a:solidFill>
                  <a:schemeClr val="tx1"/>
                </a:solidFill>
              </a:rPr>
              <a:t>Open </a:t>
            </a:r>
            <a:r>
              <a:rPr lang="en-US" sz="1400" b="1" cap="all" spc="400" dirty="0" err="1">
                <a:solidFill>
                  <a:schemeClr val="tx1"/>
                </a:solidFill>
              </a:rPr>
              <a:t>Program.cs</a:t>
            </a:r>
            <a:r>
              <a:rPr lang="en-US" sz="1400" b="1" cap="all" spc="400" dirty="0">
                <a:solidFill>
                  <a:schemeClr val="tx1"/>
                </a:solidFill>
              </a:rPr>
              <a:t> and take a look at </a:t>
            </a:r>
            <a:r>
              <a:rPr lang="en-US" sz="1400" b="1" cap="all" spc="400" dirty="0" err="1">
                <a:solidFill>
                  <a:schemeClr val="tx1"/>
                </a:solidFill>
              </a:rPr>
              <a:t>CreatWebHostBuilder</a:t>
            </a:r>
            <a:r>
              <a:rPr lang="en-US" sz="1400" b="1" cap="all" spc="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5330D13B-3B87-46AC-B6F5-7E13BC88B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FA4D376-E4EA-46B4-9EFE-492983B29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890" y="130360"/>
            <a:ext cx="6796560" cy="378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8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8945-5AA1-4085-8DB4-A78B7ECC6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070" y="518718"/>
            <a:ext cx="2931735" cy="56571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spc="800" dirty="0"/>
              <a:t>Checking for Prod Config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2347B54-B075-4D8A-A8EA-99C16BB40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0" y="518719"/>
            <a:ext cx="7226903" cy="34532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cap="all" spc="400" dirty="0"/>
              <a:t>Add a section to optionally read in an additional </a:t>
            </a:r>
            <a:r>
              <a:rPr lang="en-US" b="1" cap="all" spc="400" dirty="0" err="1"/>
              <a:t>appsettings</a:t>
            </a:r>
            <a:r>
              <a:rPr lang="en-US" b="1" cap="all" spc="400" dirty="0"/>
              <a:t> JSON config file.</a:t>
            </a:r>
          </a:p>
          <a:p>
            <a:pPr marL="0" indent="0">
              <a:buNone/>
            </a:pPr>
            <a:r>
              <a:rPr lang="en-US" b="1" cap="all" spc="400" dirty="0"/>
              <a:t>The path we are using is where we will tell k8 to mount the secrets volume.</a:t>
            </a:r>
          </a:p>
          <a:p>
            <a:pPr marL="0" indent="0">
              <a:buNone/>
            </a:pPr>
            <a:endParaRPr lang="en-US" b="1" cap="all" spc="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6CDE10-ACA0-4ED1-9729-CFFACF961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47" y="3714750"/>
            <a:ext cx="10247297" cy="222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7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DED7-BC60-4FB2-9D60-3EA8912E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Background – Docker, Containers, and Orchestrators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1337-5A10-4FE9-9F6C-6C2D7450C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Short Answers</a:t>
            </a:r>
          </a:p>
          <a:p>
            <a:endParaRPr lang="en-US" dirty="0"/>
          </a:p>
          <a:p>
            <a:r>
              <a:rPr lang="en-US" dirty="0"/>
              <a:t>Containers are like “Lite” VMs except they don’t have their own OS kernel and instead use a shared kernel (like Linux Docker Containers on Windows) or the Host OS’s kernel.</a:t>
            </a:r>
          </a:p>
          <a:p>
            <a:r>
              <a:rPr lang="en-US" dirty="0"/>
              <a:t>Docker is the leading implementation of Containers across Linux and Windows.</a:t>
            </a:r>
          </a:p>
          <a:p>
            <a:r>
              <a:rPr lang="en-US" dirty="0"/>
              <a:t>Orchestrators help manage utilizing containers, usually across multiple hosts, and handle a lot of the grunt work like networking, load balancing, fault tolerance, and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3780484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07EB-BAC3-49B6-956D-26EA4448A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 fontScale="90000"/>
          </a:bodyPr>
          <a:lstStyle/>
          <a:p>
            <a:r>
              <a:rPr lang="en-US" sz="4000" dirty="0"/>
              <a:t>www deployment </a:t>
            </a:r>
            <a:r>
              <a:rPr lang="en-US" sz="4000" dirty="0" err="1"/>
              <a:t>yaml</a:t>
            </a:r>
            <a:endParaRPr lang="en-US" sz="4000" dirty="0"/>
          </a:p>
        </p:txBody>
      </p:sp>
      <p:sp>
        <p:nvSpPr>
          <p:cNvPr id="3079" name="Content Placeholder 3078">
            <a:extLst>
              <a:ext uri="{FF2B5EF4-FFF2-40B4-BE49-F238E27FC236}">
                <a16:creationId xmlns:a16="http://schemas.microsoft.com/office/drawing/2014/main" id="{7FAE51EE-5B6B-40A3-AA81-6F3D7E6A2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Similar to Rabbit Deployment YAML </a:t>
            </a:r>
          </a:p>
          <a:p>
            <a:r>
              <a:rPr lang="en-US" dirty="0"/>
              <a:t>Setting replicas to two.</a:t>
            </a:r>
          </a:p>
          <a:p>
            <a:r>
              <a:rPr lang="en-US" dirty="0"/>
              <a:t>Pulling image from our own registry.</a:t>
            </a:r>
          </a:p>
          <a:p>
            <a:r>
              <a:rPr lang="en-US" dirty="0"/>
              <a:t>Mounting secret file in </a:t>
            </a:r>
            <a:r>
              <a:rPr lang="en-US" dirty="0" err="1"/>
              <a:t>wwwconfig</a:t>
            </a:r>
            <a:r>
              <a:rPr lang="en-US" dirty="0"/>
              <a:t> volume.</a:t>
            </a:r>
          </a:p>
          <a:p>
            <a:r>
              <a:rPr lang="en-US" dirty="0"/>
              <a:t>Exposing port 80</a:t>
            </a:r>
          </a:p>
        </p:txBody>
      </p:sp>
      <p:pic>
        <p:nvPicPr>
          <p:cNvPr id="3077" name="Picture 2" descr="C:\Users\ZACK~1.MOO\AppData\Local\Temp\SNAGHTML207d506.PNG">
            <a:extLst>
              <a:ext uri="{FF2B5EF4-FFF2-40B4-BE49-F238E27FC236}">
                <a16:creationId xmlns:a16="http://schemas.microsoft.com/office/drawing/2014/main" id="{64568A85-CAA9-4827-9B9C-B72E765F6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556" y="645107"/>
            <a:ext cx="4419297" cy="559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79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857F-874E-4C09-A15C-0767B1840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F269D-615E-4E2D-93B2-1B2F1642A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92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388A-DF43-452A-A666-B855D72D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813FA-7E80-4960-BDFF-ADDDF8C46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449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D810A-5225-4391-878E-ACA121182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4B1D7-A843-4799-95F4-9F102B4A7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43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34EA-2D02-4DAE-BAD6-DD8819D4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Self-heal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76B1-1D04-4C25-9B4B-341653394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823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8317C-ECA9-494F-B59A-35662CAEC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Auto-scale?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23084-9AB0-4D4F-A5B9-50AA4C5C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BE4DB-B842-4B45-865A-27B8F334E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Kubernetes (k8)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82008-4EB5-4504-BBA9-251715A14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>
                <a:hlinkClick r:id="rId2"/>
              </a:rPr>
              <a:t>http://kubernetes.io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“Kubernetes is an open-source system for automating deployment, scaling, and management of containerized applications.”</a:t>
            </a:r>
          </a:p>
          <a:p>
            <a:pPr marL="0" indent="0">
              <a:buNone/>
            </a:pPr>
            <a:r>
              <a:rPr lang="en-US" dirty="0"/>
              <a:t>Abbreviated as </a:t>
            </a:r>
            <a:r>
              <a:rPr lang="en-US" sz="4000" b="1" dirty="0"/>
              <a:t>K8</a:t>
            </a:r>
          </a:p>
          <a:p>
            <a:pPr marL="0" indent="0">
              <a:buNone/>
            </a:pPr>
            <a:r>
              <a:rPr lang="en-US" dirty="0"/>
              <a:t>Is an “Orchestrator” Like Docker Swarm</a:t>
            </a:r>
          </a:p>
          <a:p>
            <a:pPr marL="0" indent="0">
              <a:buNone/>
            </a:pPr>
            <a:r>
              <a:rPr lang="en-US" dirty="0"/>
              <a:t>Is built on top of Docker</a:t>
            </a:r>
          </a:p>
        </p:txBody>
      </p:sp>
    </p:spTree>
    <p:extLst>
      <p:ext uri="{BB962C8B-B14F-4D97-AF65-F5344CB8AC3E}">
        <p14:creationId xmlns:p14="http://schemas.microsoft.com/office/powerpoint/2010/main" val="134112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7D944EC-058F-44C3-B6FC-83F56CC52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CE087B0-F20B-4238-8025-64B95BF53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Freeform 11">
            <a:extLst>
              <a:ext uri="{FF2B5EF4-FFF2-40B4-BE49-F238E27FC236}">
                <a16:creationId xmlns:a16="http://schemas.microsoft.com/office/drawing/2014/main" id="{F767D062-773A-4828-8C2A-964BD7796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7CBD3-CEB0-40A2-BE84-67E667B6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anchor="b">
            <a:normAutofit/>
          </a:bodyPr>
          <a:lstStyle/>
          <a:p>
            <a:r>
              <a:rPr lang="en-US" sz="1900">
                <a:solidFill>
                  <a:schemeClr val="accent1"/>
                </a:solidFill>
              </a:rPr>
              <a:t>K8 Structure</a:t>
            </a:r>
          </a:p>
        </p:txBody>
      </p:sp>
      <p:pic>
        <p:nvPicPr>
          <p:cNvPr id="1029" name="Picture 2" descr="C:\Users\ZACK~1.MOO\AppData\Local\Temp\SNAGHTML76dc0a.PNG">
            <a:extLst>
              <a:ext uri="{FF2B5EF4-FFF2-40B4-BE49-F238E27FC236}">
                <a16:creationId xmlns:a16="http://schemas.microsoft.com/office/drawing/2014/main" id="{9F3E0303-B14F-4898-BEB0-D16F73DE3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5" y="614374"/>
            <a:ext cx="7441310" cy="597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Content Placeholder 1030">
            <a:extLst>
              <a:ext uri="{FF2B5EF4-FFF2-40B4-BE49-F238E27FC236}">
                <a16:creationId xmlns:a16="http://schemas.microsoft.com/office/drawing/2014/main" id="{CA470856-3F80-4328-B062-62A8B55AA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>
            <a:normAutofit fontScale="92500"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A K8 Cluster is a collation of Nodes working together.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A Node is a physical or virtual machine in a K8 Cluster for running containers.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An Ingress is a container for bridging communication inside and outside the cluster. Ingresses communicate with Services.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A Service provides a single internal IP address and Domain name for communicating with a Deployment using a Round Robin or other load balancing scheme.</a:t>
            </a:r>
          </a:p>
        </p:txBody>
      </p:sp>
    </p:spTree>
    <p:extLst>
      <p:ext uri="{BB962C8B-B14F-4D97-AF65-F5344CB8AC3E}">
        <p14:creationId xmlns:p14="http://schemas.microsoft.com/office/powerpoint/2010/main" val="1986185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32C0C-1649-49ED-9369-ED722D58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Pods and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4C46A-EB64-4A03-8887-D43C78641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Pods usually contain a single container.</a:t>
            </a:r>
          </a:p>
          <a:p>
            <a:r>
              <a:rPr lang="en-US" dirty="0"/>
              <a:t>In certain special cases, pods can contain multiple containers but when this is the case all containers within a pod always run on the same node.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6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3CAE7-4CC6-4192-9D13-0D054BEDB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Deployments and PODS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0367E-D8FC-4D9E-9F07-98B6EDEB0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most applications, pods are published to k8 as deployments. </a:t>
            </a:r>
          </a:p>
          <a:p>
            <a:r>
              <a:rPr lang="en-US" dirty="0"/>
              <a:t>A deployment describes </a:t>
            </a:r>
          </a:p>
          <a:p>
            <a:pPr lvl="1"/>
            <a:r>
              <a:rPr lang="en-US" dirty="0"/>
              <a:t>What container image(s)</a:t>
            </a:r>
          </a:p>
          <a:p>
            <a:pPr lvl="1"/>
            <a:r>
              <a:rPr lang="en-US" dirty="0"/>
              <a:t>How many starting pods</a:t>
            </a:r>
          </a:p>
          <a:p>
            <a:pPr lvl="1"/>
            <a:r>
              <a:rPr lang="en-US" dirty="0"/>
              <a:t>Mounted Volumes</a:t>
            </a:r>
          </a:p>
          <a:p>
            <a:pPr lvl="1"/>
            <a:r>
              <a:rPr lang="en-US" dirty="0"/>
              <a:t>Secrets</a:t>
            </a:r>
          </a:p>
          <a:p>
            <a:pPr lvl="1"/>
            <a:r>
              <a:rPr lang="en-US" dirty="0"/>
              <a:t>Other types of Pod and Container </a:t>
            </a:r>
            <a:r>
              <a:rPr lang="en-US" dirty="0" err="1"/>
              <a:t>configuraiton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2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A4E0-8534-41B7-A06C-20B1FF69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and Deployments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0447D-AC50-4075-BDED-D08057F05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K8 maintains an internal private network using a non-publicly routable IP range.</a:t>
            </a:r>
          </a:p>
          <a:p>
            <a:pPr lvl="1"/>
            <a:r>
              <a:rPr lang="en-US" dirty="0"/>
              <a:t>Similar to how your home router uses a private </a:t>
            </a:r>
            <a:r>
              <a:rPr lang="en-US" dirty="0" err="1"/>
              <a:t>ip</a:t>
            </a:r>
            <a:r>
              <a:rPr lang="en-US" dirty="0"/>
              <a:t> range and NATs everything in and out over a single IP address.</a:t>
            </a:r>
          </a:p>
          <a:p>
            <a:r>
              <a:rPr lang="en-US" dirty="0"/>
              <a:t>Services provide a single internal IP address for communicating with a deployment using a load balancing algorithm; usually, round-robin.</a:t>
            </a:r>
          </a:p>
          <a:p>
            <a:r>
              <a:rPr lang="en-US" dirty="0"/>
              <a:t>Services can be setup with alternate settings such as </a:t>
            </a:r>
          </a:p>
          <a:p>
            <a:pPr lvl="1"/>
            <a:r>
              <a:rPr lang="en-US" dirty="0"/>
              <a:t>Exposing to public network as a port on each Node</a:t>
            </a:r>
          </a:p>
          <a:p>
            <a:pPr lvl="1"/>
            <a:r>
              <a:rPr lang="en-US" dirty="0"/>
              <a:t>Exposing to public network using cloud provider Load Balancer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3822F-F9AE-4F45-A263-EBE28FA4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CD2AB-FB6D-4E00-BE29-B21E1C5E6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service has a unique internal domain name based on it’s namespace and service name.</a:t>
            </a:r>
          </a:p>
          <a:p>
            <a:r>
              <a:rPr lang="en-US" dirty="0"/>
              <a:t>Each service domain name is suffixed with </a:t>
            </a:r>
            <a:r>
              <a:rPr lang="en-US" dirty="0" err="1"/>
              <a:t>svc.cluster.local</a:t>
            </a:r>
            <a:endParaRPr lang="en-US" dirty="0"/>
          </a:p>
          <a:p>
            <a:r>
              <a:rPr lang="en-US" dirty="0"/>
              <a:t>For example, a service named www in namespace default would have a domain name of: </a:t>
            </a:r>
            <a:r>
              <a:rPr lang="en-US" dirty="0">
                <a:hlinkClick r:id="rId2"/>
              </a:rPr>
              <a:t>www.default.svc.cluster.local</a:t>
            </a:r>
            <a:endParaRPr lang="en-US" dirty="0"/>
          </a:p>
          <a:p>
            <a:r>
              <a:rPr lang="en-US" dirty="0"/>
              <a:t>Containers within the same namespace only need to specify the service name in DNS queries.</a:t>
            </a:r>
          </a:p>
          <a:p>
            <a:r>
              <a:rPr lang="en-US" dirty="0"/>
              <a:t>For example, a background processing container in namespace default would only need to specify www as a DNS query to find the www service also in the default namespace.</a:t>
            </a:r>
          </a:p>
        </p:txBody>
      </p:sp>
    </p:spTree>
    <p:extLst>
      <p:ext uri="{BB962C8B-B14F-4D97-AF65-F5344CB8AC3E}">
        <p14:creationId xmlns:p14="http://schemas.microsoft.com/office/powerpoint/2010/main" val="48171999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2632</TotalTime>
  <Words>1376</Words>
  <Application>Microsoft Office PowerPoint</Application>
  <PresentationFormat>Widescreen</PresentationFormat>
  <Paragraphs>151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Consolas</vt:lpstr>
      <vt:lpstr>Gill Sans MT</vt:lpstr>
      <vt:lpstr>Impact</vt:lpstr>
      <vt:lpstr>Badge</vt:lpstr>
      <vt:lpstr>Deploying applications in kubernetes</vt:lpstr>
      <vt:lpstr>Slides and Examples</vt:lpstr>
      <vt:lpstr>Background – Docker, Containers, and Orchestrators </vt:lpstr>
      <vt:lpstr>What is Kubernetes (k8)</vt:lpstr>
      <vt:lpstr>K8 Structure</vt:lpstr>
      <vt:lpstr>Pods and Containers</vt:lpstr>
      <vt:lpstr>Deployments and PODS</vt:lpstr>
      <vt:lpstr>Services and Deployments</vt:lpstr>
      <vt:lpstr>DNS</vt:lpstr>
      <vt:lpstr>Ingress and Service</vt:lpstr>
      <vt:lpstr>Ingress and SSL/TLS</vt:lpstr>
      <vt:lpstr>Jobs and scheduled jobs</vt:lpstr>
      <vt:lpstr>Kubectl : Kubernetes cli</vt:lpstr>
      <vt:lpstr>kubectl Context</vt:lpstr>
      <vt:lpstr>Kubectl switching context</vt:lpstr>
      <vt:lpstr>Getting Kubernetes</vt:lpstr>
      <vt:lpstr>Azure : create Cluster</vt:lpstr>
      <vt:lpstr>Azure : Connect to Cluster</vt:lpstr>
      <vt:lpstr>application</vt:lpstr>
      <vt:lpstr>yaml</vt:lpstr>
      <vt:lpstr>Rabbit Deployment yaml</vt:lpstr>
      <vt:lpstr>Deploy Deployment</vt:lpstr>
      <vt:lpstr>Check Rabbit Management Dashboard</vt:lpstr>
      <vt:lpstr>Rabbit k8 Service YAML</vt:lpstr>
      <vt:lpstr>Create Rabbit k8 Service</vt:lpstr>
      <vt:lpstr>Secrets</vt:lpstr>
      <vt:lpstr>Create Test website</vt:lpstr>
      <vt:lpstr>Checking for Prod Config</vt:lpstr>
      <vt:lpstr>Checking for Prod Config</vt:lpstr>
      <vt:lpstr>www deployment yaml</vt:lpstr>
      <vt:lpstr>Helm</vt:lpstr>
      <vt:lpstr>Logs</vt:lpstr>
      <vt:lpstr>PowerPoint Presentation</vt:lpstr>
      <vt:lpstr>Self-heal</vt:lpstr>
      <vt:lpstr>Auto-scale?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applications in kubernetes</dc:title>
  <dc:creator>Zack Moore</dc:creator>
  <cp:lastModifiedBy>Zack Moore</cp:lastModifiedBy>
  <cp:revision>3</cp:revision>
  <dcterms:created xsi:type="dcterms:W3CDTF">2018-09-15T17:40:10Z</dcterms:created>
  <dcterms:modified xsi:type="dcterms:W3CDTF">2018-09-17T19:30:20Z</dcterms:modified>
</cp:coreProperties>
</file>