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DC4FC4-D2E5-4E54-83CB-F962E52BEABF}">
          <p14:sldIdLst>
            <p14:sldId id="256"/>
          </p14:sldIdLst>
        </p14:section>
        <p14:section name="Definitions" id="{B5ADF0A0-481B-45FB-9C09-7D16507B89C1}">
          <p14:sldIdLst>
            <p14:sldId id="259"/>
            <p14:sldId id="257"/>
          </p14:sldIdLst>
        </p14:section>
        <p14:section name="Intro" id="{167C0BF5-D64D-40E1-98AA-E444D576002A}">
          <p14:sldIdLst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Getting K8" id="{80A8D3D4-89E5-4114-BF04-2E59EC7A833E}">
          <p14:sldIdLst>
            <p14:sldId id="267"/>
            <p14:sldId id="268"/>
          </p14:sldIdLst>
        </p14:section>
        <p14:section name="Ingress" id="{88429F98-C743-4FEE-9FC3-71C9C25B0D4F}">
          <p14:sldIdLst/>
        </p14:section>
        <p14:section name="Deployment" id="{457BF455-9570-4749-9BF0-31A6476A4F3D}">
          <p14:sldIdLst/>
        </p14:section>
        <p14:section name="Getting Kubernetes" id="{B7ECBB72-A004-417B-A15B-1F612441EED9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Nc5dWW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ks" TargetMode="External"/><Relationship Id="rId2" Type="http://schemas.openxmlformats.org/officeDocument/2006/relationships/hyperlink" Target="https://azure.microsoft.com/en-us/services/kubernetes-servi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google.com/kubernetes-engine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cli/azure/install-azure-cli?view=azure-cli-lates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kubernetes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fault.svc.cluster.local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ks/ingress-tls" TargetMode="External"/><Relationship Id="rId2" Type="http://schemas.openxmlformats.org/officeDocument/2006/relationships/hyperlink" Target="https://www.nginx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9646-644F-41B6-A4F0-A51326CB3F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Deploying applications in </a:t>
            </a:r>
            <a:r>
              <a:rPr lang="en-US" dirty="0" err="1"/>
              <a:t>kubernetes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0F97B-D592-426F-83D6-CB9EFADD1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82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C3D9E-A640-449C-BC86-EF742388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 and SSL/TLS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91A69-9E08-49DA-A7BD-77E844427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Can perform SSL/TLS off-loading. Install the SSL certificate on the ingress and server over port 80 from web containers. </a:t>
            </a:r>
          </a:p>
          <a:p>
            <a:r>
              <a:rPr lang="en-US" dirty="0"/>
              <a:t>Can cause some issues if web application thinks it is not under HTTPS. May require using some like the following from ASP.NET Core:</a:t>
            </a:r>
          </a:p>
          <a:p>
            <a:pPr marL="0" indent="0">
              <a:buNone/>
            </a:pPr>
            <a:r>
              <a:rPr lang="en-US" sz="1400" b="1" dirty="0" err="1">
                <a:latin typeface="Consolas" panose="020B0609020204030204" pitchFamily="49" charset="0"/>
              </a:rPr>
              <a:t>app.UseForwardedHeaders</a:t>
            </a:r>
            <a:r>
              <a:rPr lang="en-US" sz="1400" b="1" dirty="0">
                <a:latin typeface="Consolas" panose="020B0609020204030204" pitchFamily="49" charset="0"/>
              </a:rPr>
              <a:t>(new </a:t>
            </a:r>
            <a:r>
              <a:rPr lang="en-US" sz="1400" b="1" dirty="0" err="1">
                <a:latin typeface="Consolas" panose="020B0609020204030204" pitchFamily="49" charset="0"/>
              </a:rPr>
              <a:t>ForwardedHeadersOptions</a:t>
            </a:r>
            <a:endParaRPr lang="en-US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latin typeface="Consolas" panose="020B0609020204030204" pitchFamily="49" charset="0"/>
              </a:rPr>
              <a:t>ForwardedHeaders</a:t>
            </a:r>
            <a:r>
              <a:rPr lang="en-US" sz="1400" b="1" dirty="0"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latin typeface="Consolas" panose="020B0609020204030204" pitchFamily="49" charset="0"/>
              </a:rPr>
              <a:t>ForwardedHeaders.XForwardedHost</a:t>
            </a:r>
            <a:r>
              <a:rPr lang="en-US" sz="1400" b="1" dirty="0">
                <a:latin typeface="Consolas" panose="020B0609020204030204" pitchFamily="49" charset="0"/>
              </a:rPr>
              <a:t> | </a:t>
            </a:r>
            <a:r>
              <a:rPr lang="en-US" sz="1400" b="1" dirty="0" err="1">
                <a:latin typeface="Consolas" panose="020B0609020204030204" pitchFamily="49" charset="0"/>
              </a:rPr>
              <a:t>ForwardedHeaders.XForwardedProto</a:t>
            </a:r>
            <a:endParaRPr lang="en-US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dirty="0"/>
              <a:t>This tells ASP.NET Core to be aware of and use the </a:t>
            </a:r>
            <a:r>
              <a:rPr lang="en-US" dirty="0" err="1"/>
              <a:t>XForwardedHost</a:t>
            </a:r>
            <a:r>
              <a:rPr lang="en-US" dirty="0"/>
              <a:t> and </a:t>
            </a:r>
            <a:r>
              <a:rPr lang="en-US" dirty="0" err="1"/>
              <a:t>XForwardedProto</a:t>
            </a:r>
            <a:r>
              <a:rPr lang="en-US" dirty="0"/>
              <a:t> headers.</a:t>
            </a:r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http://bit.ly/2Nc5dWW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917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0E58-A3CD-405E-BC75-0E9949AE2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 and scheduled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02D77-5D47-400B-A47E-21989586F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you to schedule a container and guarantee it will run to completion.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670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B4BD-0A20-4198-AB4E-C4B1741E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43C04-74B4-412E-AB3A-C475DBFB6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Local Development</a:t>
            </a:r>
          </a:p>
          <a:p>
            <a:pPr lvl="1"/>
            <a:r>
              <a:rPr lang="en-US" dirty="0"/>
              <a:t>Docker for Windows</a:t>
            </a:r>
          </a:p>
          <a:p>
            <a:pPr lvl="1"/>
            <a:r>
              <a:rPr lang="en-US" dirty="0" err="1"/>
              <a:t>MiniKube</a:t>
            </a:r>
            <a:endParaRPr lang="en-US" dirty="0"/>
          </a:p>
          <a:p>
            <a:r>
              <a:rPr lang="en-US" dirty="0"/>
              <a:t>Cloud</a:t>
            </a:r>
          </a:p>
          <a:p>
            <a:pPr lvl="1"/>
            <a:r>
              <a:rPr lang="en-US" dirty="0"/>
              <a:t>Azure</a:t>
            </a:r>
          </a:p>
          <a:p>
            <a:pPr lvl="2"/>
            <a:r>
              <a:rPr lang="en-US" dirty="0"/>
              <a:t> AKS </a:t>
            </a:r>
            <a:r>
              <a:rPr lang="en-US" dirty="0">
                <a:hlinkClick r:id="rId2"/>
              </a:rPr>
              <a:t>https://azure.microsoft.com/en-us/services/kubernetes-service/</a:t>
            </a:r>
            <a:endParaRPr lang="en-US" dirty="0"/>
          </a:p>
          <a:p>
            <a:pPr lvl="1"/>
            <a:r>
              <a:rPr lang="en-US" dirty="0"/>
              <a:t>Amazon AWS</a:t>
            </a:r>
          </a:p>
          <a:p>
            <a:pPr lvl="2" fontAlgn="ctr"/>
            <a:r>
              <a:rPr lang="en-US" dirty="0"/>
              <a:t>Amazon Elastic Container Service for Kubernetes </a:t>
            </a:r>
            <a:r>
              <a:rPr lang="en-US" dirty="0">
                <a:hlinkClick r:id="rId3"/>
              </a:rPr>
              <a:t>https://aws.amazon.com/eks</a:t>
            </a:r>
            <a:endParaRPr lang="en-US" dirty="0"/>
          </a:p>
          <a:p>
            <a:pPr lvl="1"/>
            <a:r>
              <a:rPr lang="en-US" dirty="0"/>
              <a:t>Google Cloud</a:t>
            </a:r>
          </a:p>
          <a:p>
            <a:pPr lvl="2"/>
            <a:r>
              <a:rPr lang="en-US" dirty="0"/>
              <a:t>Google Container Engine </a:t>
            </a:r>
            <a:r>
              <a:rPr lang="en-US" dirty="0">
                <a:hlinkClick r:id="rId4"/>
              </a:rPr>
              <a:t>https://cloud.google.com/kubernetes-engine/</a:t>
            </a:r>
            <a:r>
              <a:rPr lang="en-US" dirty="0"/>
              <a:t> </a:t>
            </a:r>
          </a:p>
          <a:p>
            <a:r>
              <a:rPr lang="en-US" dirty="0"/>
              <a:t>Install yourself</a:t>
            </a:r>
          </a:p>
        </p:txBody>
      </p:sp>
    </p:spTree>
    <p:extLst>
      <p:ext uri="{BB962C8B-B14F-4D97-AF65-F5344CB8AC3E}">
        <p14:creationId xmlns:p14="http://schemas.microsoft.com/office/powerpoint/2010/main" val="1487732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537E-7E30-4AFC-84A9-0F81429C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F597D-F3AC-446E-A3CB-53B5FEF34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94879"/>
            <a:ext cx="10178322" cy="3593591"/>
          </a:xfrm>
        </p:spPr>
        <p:txBody>
          <a:bodyPr/>
          <a:lstStyle/>
          <a:p>
            <a:r>
              <a:rPr lang="en-US" dirty="0"/>
              <a:t>Skipping ahead b/c Azure CLI has some helpful Kubernetes utilities.</a:t>
            </a:r>
          </a:p>
          <a:p>
            <a:r>
              <a:rPr lang="en-US" dirty="0"/>
              <a:t>Download and install latest Azure CLI 2 (not </a:t>
            </a:r>
            <a:r>
              <a:rPr lang="en-US" dirty="0" err="1"/>
              <a:t>Powershell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https://docs.microsoft.com/en-us/cli/azure/install-azure-cli?view=azure-cli-latest</a:t>
            </a:r>
            <a:r>
              <a:rPr lang="en-US" dirty="0"/>
              <a:t> </a:t>
            </a:r>
          </a:p>
          <a:p>
            <a:r>
              <a:rPr lang="en-US" dirty="0"/>
              <a:t>Login and install Kubectl.exe</a:t>
            </a:r>
          </a:p>
          <a:p>
            <a:pPr lvl="1"/>
            <a:r>
              <a:rPr lang="en-US" dirty="0"/>
              <a:t>Used to drop exe in c:\program files(x86) but now puts it in your profile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1810AD-E01D-4032-81E4-30A122218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7" y="4280487"/>
            <a:ext cx="10464133" cy="137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4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DED7-BC60-4FB2-9D60-3EA8912E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Background – Docker, Containers, and Orchestrators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1337-5A10-4FE9-9F6C-6C2D7450C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Short Answers</a:t>
            </a:r>
          </a:p>
          <a:p>
            <a:endParaRPr lang="en-US" dirty="0"/>
          </a:p>
          <a:p>
            <a:r>
              <a:rPr lang="en-US" dirty="0"/>
              <a:t>Containers are like “Lite” VMs except they don’t have their own OS kernel and instead use a shared kernel (like Linux Docker Containers on Windows) or the Host OS’s kernel.</a:t>
            </a:r>
          </a:p>
          <a:p>
            <a:r>
              <a:rPr lang="en-US" dirty="0"/>
              <a:t>Docker is the leading implementation of Containers across Linux and Windows.</a:t>
            </a:r>
          </a:p>
          <a:p>
            <a:r>
              <a:rPr lang="en-US" dirty="0"/>
              <a:t>Orchestrators help manage utilizing containers, usually across multiple hosts, and handle a lot of the grunt work like networking, load balancing, fault tolerance, and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378048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BE4DB-B842-4B45-865A-27B8F334E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Kubernetes (k8)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82008-4EB5-4504-BBA9-251715A14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>
                <a:hlinkClick r:id="rId2"/>
              </a:rPr>
              <a:t>http://kubernetes.io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“Kubernetes is an open-source system for automating deployment, scaling, and management of containerized applications.”</a:t>
            </a:r>
          </a:p>
          <a:p>
            <a:pPr marL="0" indent="0">
              <a:buNone/>
            </a:pPr>
            <a:r>
              <a:rPr lang="en-US" dirty="0"/>
              <a:t>Abbreviated as </a:t>
            </a:r>
            <a:r>
              <a:rPr lang="en-US" sz="4000" b="1" dirty="0"/>
              <a:t>K8</a:t>
            </a:r>
          </a:p>
          <a:p>
            <a:pPr marL="0" indent="0">
              <a:buNone/>
            </a:pPr>
            <a:r>
              <a:rPr lang="en-US" dirty="0"/>
              <a:t>Is an “Orchestrator” Like Docker Swarm</a:t>
            </a:r>
          </a:p>
          <a:p>
            <a:pPr marL="0" indent="0">
              <a:buNone/>
            </a:pPr>
            <a:r>
              <a:rPr lang="en-US" dirty="0"/>
              <a:t>Is built on top of Docker</a:t>
            </a:r>
          </a:p>
        </p:txBody>
      </p:sp>
    </p:spTree>
    <p:extLst>
      <p:ext uri="{BB962C8B-B14F-4D97-AF65-F5344CB8AC3E}">
        <p14:creationId xmlns:p14="http://schemas.microsoft.com/office/powerpoint/2010/main" val="134112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7D944EC-058F-44C3-B6FC-83F56CC52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CE087B0-F20B-4238-8025-64B95BF53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Freeform 11">
            <a:extLst>
              <a:ext uri="{FF2B5EF4-FFF2-40B4-BE49-F238E27FC236}">
                <a16:creationId xmlns:a16="http://schemas.microsoft.com/office/drawing/2014/main" id="{F767D062-773A-4828-8C2A-964BD7796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7CBD3-CEB0-40A2-BE84-67E667B6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anchor="b">
            <a:normAutofit/>
          </a:bodyPr>
          <a:lstStyle/>
          <a:p>
            <a:r>
              <a:rPr lang="en-US" sz="1900">
                <a:solidFill>
                  <a:schemeClr val="accent1"/>
                </a:solidFill>
              </a:rPr>
              <a:t>K8 Structure</a:t>
            </a:r>
          </a:p>
        </p:txBody>
      </p:sp>
      <p:pic>
        <p:nvPicPr>
          <p:cNvPr id="1029" name="Picture 2" descr="C:\Users\ZACK~1.MOO\AppData\Local\Temp\SNAGHTML76dc0a.PNG">
            <a:extLst>
              <a:ext uri="{FF2B5EF4-FFF2-40B4-BE49-F238E27FC236}">
                <a16:creationId xmlns:a16="http://schemas.microsoft.com/office/drawing/2014/main" id="{9F3E0303-B14F-4898-BEB0-D16F73DE3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5" y="614374"/>
            <a:ext cx="7441310" cy="597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Content Placeholder 1030">
            <a:extLst>
              <a:ext uri="{FF2B5EF4-FFF2-40B4-BE49-F238E27FC236}">
                <a16:creationId xmlns:a16="http://schemas.microsoft.com/office/drawing/2014/main" id="{CA470856-3F80-4328-B062-62A8B55AA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>
            <a:normAutofit fontScale="92500"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A K8 Cluster is a collation of Nodes working together.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A Node is a physical or virtual machine in a K8 Cluster for running containers.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An Ingress is a container for bridging communication inside and outside the cluster. Ingresses communicate with Services.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A Service provides a single internal IP address and Domain name for communicating with a Deployment using a Round Robin or other load balancing scheme.</a:t>
            </a:r>
          </a:p>
        </p:txBody>
      </p:sp>
    </p:spTree>
    <p:extLst>
      <p:ext uri="{BB962C8B-B14F-4D97-AF65-F5344CB8AC3E}">
        <p14:creationId xmlns:p14="http://schemas.microsoft.com/office/powerpoint/2010/main" val="198618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32C0C-1649-49ED-9369-ED722D58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Pods and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4C46A-EB64-4A03-8887-D43C78641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Pods usually contain a single container.</a:t>
            </a:r>
          </a:p>
          <a:p>
            <a:r>
              <a:rPr lang="en-US" dirty="0"/>
              <a:t>In certain special cases, pods can contain multiple containers but when this is the case all containers within a pod always run on the same node.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6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3CAE7-4CC6-4192-9D13-0D054BEDB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Deployments and PODS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0367E-D8FC-4D9E-9F07-98B6EDEB0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most applications, pods are published to k8 as deployments. </a:t>
            </a:r>
          </a:p>
          <a:p>
            <a:r>
              <a:rPr lang="en-US" dirty="0"/>
              <a:t>A deployment describes </a:t>
            </a:r>
          </a:p>
          <a:p>
            <a:pPr lvl="1"/>
            <a:r>
              <a:rPr lang="en-US" dirty="0"/>
              <a:t>What container image(s)</a:t>
            </a:r>
          </a:p>
          <a:p>
            <a:pPr lvl="1"/>
            <a:r>
              <a:rPr lang="en-US" dirty="0"/>
              <a:t>How many starting pods</a:t>
            </a:r>
          </a:p>
          <a:p>
            <a:pPr lvl="1"/>
            <a:r>
              <a:rPr lang="en-US" dirty="0"/>
              <a:t>Mounted Volumes</a:t>
            </a:r>
          </a:p>
          <a:p>
            <a:pPr lvl="1"/>
            <a:r>
              <a:rPr lang="en-US" dirty="0"/>
              <a:t>Secrets</a:t>
            </a:r>
          </a:p>
          <a:p>
            <a:pPr lvl="1"/>
            <a:r>
              <a:rPr lang="en-US" dirty="0"/>
              <a:t>Other types of Pod and Container </a:t>
            </a:r>
            <a:r>
              <a:rPr lang="en-US" dirty="0" err="1"/>
              <a:t>configuraiton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2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A4E0-8534-41B7-A06C-20B1FF69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and Deployments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0447D-AC50-4075-BDED-D08057F05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K8 maintains an internal private network using a non-publicly routable IP range.</a:t>
            </a:r>
          </a:p>
          <a:p>
            <a:pPr lvl="1"/>
            <a:r>
              <a:rPr lang="en-US" dirty="0"/>
              <a:t>Similar to how your home router uses a private </a:t>
            </a:r>
            <a:r>
              <a:rPr lang="en-US" dirty="0" err="1"/>
              <a:t>ip</a:t>
            </a:r>
            <a:r>
              <a:rPr lang="en-US" dirty="0"/>
              <a:t> range and NATs everything in and out over a single IP address.</a:t>
            </a:r>
          </a:p>
          <a:p>
            <a:r>
              <a:rPr lang="en-US" dirty="0"/>
              <a:t>Services provide a single internal IP address for communicating with a deployment using a load balancing algorithm; usually, round-robin.</a:t>
            </a:r>
          </a:p>
          <a:p>
            <a:r>
              <a:rPr lang="en-US" dirty="0"/>
              <a:t>Services can be setup with alternate settings such as </a:t>
            </a:r>
          </a:p>
          <a:p>
            <a:pPr lvl="1"/>
            <a:r>
              <a:rPr lang="en-US" dirty="0"/>
              <a:t>Exposing to public network as a port on each Node</a:t>
            </a:r>
          </a:p>
          <a:p>
            <a:pPr lvl="1"/>
            <a:r>
              <a:rPr lang="en-US" dirty="0"/>
              <a:t>Exposing to public network using cloud provider Load Balancer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3822F-F9AE-4F45-A263-EBE28FA4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CD2AB-FB6D-4E00-BE29-B21E1C5E6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service has a unique internal domain name based on it’s namespace and service name.</a:t>
            </a:r>
          </a:p>
          <a:p>
            <a:r>
              <a:rPr lang="en-US" dirty="0"/>
              <a:t>Each service domain name is suffixed with </a:t>
            </a:r>
            <a:r>
              <a:rPr lang="en-US" dirty="0" err="1"/>
              <a:t>svc.cluster.local</a:t>
            </a:r>
            <a:endParaRPr lang="en-US" dirty="0"/>
          </a:p>
          <a:p>
            <a:r>
              <a:rPr lang="en-US" dirty="0"/>
              <a:t>For example, a service named www in namespace default would have a domain name of: </a:t>
            </a:r>
            <a:r>
              <a:rPr lang="en-US" dirty="0">
                <a:hlinkClick r:id="rId2"/>
              </a:rPr>
              <a:t>www.default.svc.cluster.local</a:t>
            </a:r>
            <a:endParaRPr lang="en-US" dirty="0"/>
          </a:p>
          <a:p>
            <a:r>
              <a:rPr lang="en-US" dirty="0"/>
              <a:t>Containers within the same namespace only need to specify the service name in DNS queries.</a:t>
            </a:r>
          </a:p>
          <a:p>
            <a:r>
              <a:rPr lang="en-US" dirty="0"/>
              <a:t>For example, a background processing container in namespace default would only need to specify www as a DNS query to find the www service also in the default namespace.</a:t>
            </a:r>
          </a:p>
        </p:txBody>
      </p:sp>
    </p:spTree>
    <p:extLst>
      <p:ext uri="{BB962C8B-B14F-4D97-AF65-F5344CB8AC3E}">
        <p14:creationId xmlns:p14="http://schemas.microsoft.com/office/powerpoint/2010/main" val="48171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1F3D-0A5B-4F3B-AEC3-379CD521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 and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8EDA-AF94-4794-9E8B-65F6173B2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typical way to expose a Service/Deployment to the public network or Internet is through an Ingress.</a:t>
            </a:r>
          </a:p>
          <a:p>
            <a:r>
              <a:rPr lang="en-US" dirty="0"/>
              <a:t>An ingress is a pod that can communicate with the internal and external networks and route traffic between them. A typical use case is a reverse-proxy web server serving traffic from we server containers to the Internet.</a:t>
            </a:r>
          </a:p>
          <a:p>
            <a:r>
              <a:rPr lang="en-US" dirty="0"/>
              <a:t>A common reverse proxy web server to use in this role is </a:t>
            </a:r>
            <a:r>
              <a:rPr lang="en-US" dirty="0" err="1"/>
              <a:t>nginx</a:t>
            </a:r>
            <a:r>
              <a:rPr lang="en-US" dirty="0"/>
              <a:t> (pronounced Engine-X)</a:t>
            </a:r>
          </a:p>
          <a:p>
            <a:pPr lvl="1"/>
            <a:r>
              <a:rPr lang="en-US" dirty="0">
                <a:hlinkClick r:id="rId2"/>
              </a:rPr>
              <a:t>https://www.nginx.com/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https://docs.microsoft.com/en-us/azure/aks/ingress-tls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360445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791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Consolas</vt:lpstr>
      <vt:lpstr>Gill Sans MT</vt:lpstr>
      <vt:lpstr>Impact</vt:lpstr>
      <vt:lpstr>Badge</vt:lpstr>
      <vt:lpstr>Deploying applications in kubernetes</vt:lpstr>
      <vt:lpstr>Background – Docker, Containers, and Orchestrators </vt:lpstr>
      <vt:lpstr>What is Kubernetes (k8)</vt:lpstr>
      <vt:lpstr>K8 Structure</vt:lpstr>
      <vt:lpstr>Pods and Containers</vt:lpstr>
      <vt:lpstr>Deployments and PODS</vt:lpstr>
      <vt:lpstr>Services and Deployments</vt:lpstr>
      <vt:lpstr>DNS</vt:lpstr>
      <vt:lpstr>Ingress and Service</vt:lpstr>
      <vt:lpstr>Ingress and SSL/TLS</vt:lpstr>
      <vt:lpstr>Jobs and scheduled jobs</vt:lpstr>
      <vt:lpstr>Getting Kubernetes</vt:lpstr>
      <vt:lpstr>Azure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applications in kubernetes</dc:title>
  <dc:creator>Zack Moore</dc:creator>
  <cp:lastModifiedBy>Zack Moore</cp:lastModifiedBy>
  <cp:revision>13</cp:revision>
  <dcterms:created xsi:type="dcterms:W3CDTF">2018-09-15T03:07:49Z</dcterms:created>
  <dcterms:modified xsi:type="dcterms:W3CDTF">2018-09-15T06:45:47Z</dcterms:modified>
</cp:coreProperties>
</file>