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982" r:id="rId3"/>
    <p:sldId id="4061" r:id="rId4"/>
    <p:sldId id="4065" r:id="rId6"/>
    <p:sldId id="4066" r:id="rId7"/>
    <p:sldId id="3984" r:id="rId8"/>
    <p:sldId id="4067" r:id="rId9"/>
    <p:sldId id="4068" r:id="rId10"/>
    <p:sldId id="4070" r:id="rId11"/>
    <p:sldId id="4071" r:id="rId12"/>
    <p:sldId id="4072" r:id="rId13"/>
    <p:sldId id="4062" r:id="rId14"/>
    <p:sldId id="3985" r:id="rId15"/>
    <p:sldId id="4073" r:id="rId16"/>
    <p:sldId id="4074" r:id="rId17"/>
    <p:sldId id="4075" r:id="rId18"/>
    <p:sldId id="4076" r:id="rId19"/>
    <p:sldId id="4077" r:id="rId20"/>
    <p:sldId id="4078" r:id="rId21"/>
    <p:sldId id="4079" r:id="rId22"/>
    <p:sldId id="4080" r:id="rId23"/>
    <p:sldId id="4081" r:id="rId24"/>
    <p:sldId id="4082" r:id="rId25"/>
    <p:sldId id="4083" r:id="rId26"/>
    <p:sldId id="4084" r:id="rId27"/>
    <p:sldId id="4085" r:id="rId28"/>
  </p:sldIdLst>
  <p:sldSz cx="24377650" cy="13716000"/>
  <p:notesSz cx="6858000" cy="9144000"/>
  <p:defaultTextStyle>
    <a:defPPr>
      <a:defRPr lang="en-US"/>
    </a:defPPr>
    <a:lvl1pPr marL="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1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5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9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365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1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930" algn="l" defTabSz="182816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85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54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70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 frameSlides="1"/>
  <p:clrMru>
    <a:srgbClr val="000000"/>
    <a:srgbClr val="373737"/>
    <a:srgbClr val="EFF1F8"/>
    <a:srgbClr val="F2F2F2"/>
    <a:srgbClr val="445469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94" autoAdjust="0"/>
    <p:restoredTop sz="95823" autoAdjust="0"/>
  </p:normalViewPr>
  <p:slideViewPr>
    <p:cSldViewPr snapToGrid="0" snapToObjects="1" showGuides="1">
      <p:cViewPr varScale="1">
        <p:scale>
          <a:sx n="79" d="100"/>
          <a:sy n="79" d="100"/>
        </p:scale>
        <p:origin x="320" y="1080"/>
      </p:cViewPr>
      <p:guideLst>
        <p:guide pos="14485"/>
        <p:guide pos="7678"/>
        <p:guide orient="horz" pos="4354"/>
        <p:guide pos="12526"/>
        <p:guide orient="horz" pos="7012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400" algn="l" defTabSz="914400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165" algn="l" defTabSz="914400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565" algn="l" defTabSz="914400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965" algn="l" defTabSz="914400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365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13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3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930" algn="l" defTabSz="9144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16286595" y="3861716"/>
            <a:ext cx="6672349" cy="46828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8852651" y="3861716"/>
            <a:ext cx="6672349" cy="46828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1418704" y="3861716"/>
            <a:ext cx="6672349" cy="46828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-271391" y="-238537"/>
            <a:ext cx="24920434" cy="70965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1554691" y="-1"/>
            <a:ext cx="12822959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1554691" y="6858000"/>
            <a:ext cx="12822959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-271391" y="-238538"/>
            <a:ext cx="24920434" cy="9473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0" y="-1"/>
            <a:ext cx="12822959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0" y="6858000"/>
            <a:ext cx="12822959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2188823" y="-238538"/>
            <a:ext cx="12460219" cy="14193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-271398" y="-238538"/>
            <a:ext cx="12460219" cy="14193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4764869" y="-238538"/>
            <a:ext cx="9884173" cy="14193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2648358" y="3047117"/>
            <a:ext cx="4276425" cy="75800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-271391" y="-238538"/>
            <a:ext cx="24920434" cy="94739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3805914" y="2996980"/>
            <a:ext cx="8412796" cy="112494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-271391" y="-238538"/>
            <a:ext cx="24920434" cy="14193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3270" y="3660090"/>
            <a:ext cx="5407778" cy="54077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781047" y="3660090"/>
            <a:ext cx="5407778" cy="54077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2188825" y="3660090"/>
            <a:ext cx="5407778" cy="54077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17596602" y="3660090"/>
            <a:ext cx="5407778" cy="54077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-271391" y="-238538"/>
            <a:ext cx="24920434" cy="8564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833732" y="6013923"/>
            <a:ext cx="3284806" cy="3285620"/>
          </a:xfrm>
          <a:custGeom>
            <a:avLst/>
            <a:gdLst>
              <a:gd name="connsiteX0" fmla="*/ 0 w 3283543"/>
              <a:gd name="connsiteY0" fmla="*/ 0 h 3283544"/>
              <a:gd name="connsiteX1" fmla="*/ 3283543 w 3283543"/>
              <a:gd name="connsiteY1" fmla="*/ 0 h 3283544"/>
              <a:gd name="connsiteX2" fmla="*/ 3283543 w 3283543"/>
              <a:gd name="connsiteY2" fmla="*/ 3283544 h 3283544"/>
              <a:gd name="connsiteX3" fmla="*/ 0 w 3283543"/>
              <a:gd name="connsiteY3" fmla="*/ 3283544 h 3283544"/>
              <a:gd name="connsiteX4" fmla="*/ 0 w 3283543"/>
              <a:gd name="connsiteY4" fmla="*/ 0 h 3283544"/>
              <a:gd name="connsiteX0-1" fmla="*/ 0 w 3283543"/>
              <a:gd name="connsiteY0-2" fmla="*/ 0 h 3283544"/>
              <a:gd name="connsiteX1-3" fmla="*/ 461926 w 3283543"/>
              <a:gd name="connsiteY1-4" fmla="*/ 299 h 3283544"/>
              <a:gd name="connsiteX2-5" fmla="*/ 3283543 w 3283543"/>
              <a:gd name="connsiteY2-6" fmla="*/ 0 h 3283544"/>
              <a:gd name="connsiteX3-7" fmla="*/ 3283543 w 3283543"/>
              <a:gd name="connsiteY3-8" fmla="*/ 3283544 h 3283544"/>
              <a:gd name="connsiteX4-9" fmla="*/ 0 w 3283543"/>
              <a:gd name="connsiteY4-10" fmla="*/ 3283544 h 3283544"/>
              <a:gd name="connsiteX5" fmla="*/ 0 w 3283543"/>
              <a:gd name="connsiteY5" fmla="*/ 0 h 3283544"/>
              <a:gd name="connsiteX0-11" fmla="*/ 0 w 3283543"/>
              <a:gd name="connsiteY0-12" fmla="*/ 482600 h 3283544"/>
              <a:gd name="connsiteX1-13" fmla="*/ 461926 w 3283543"/>
              <a:gd name="connsiteY1-14" fmla="*/ 299 h 3283544"/>
              <a:gd name="connsiteX2-15" fmla="*/ 3283543 w 3283543"/>
              <a:gd name="connsiteY2-16" fmla="*/ 0 h 3283544"/>
              <a:gd name="connsiteX3-17" fmla="*/ 3283543 w 3283543"/>
              <a:gd name="connsiteY3-18" fmla="*/ 3283544 h 3283544"/>
              <a:gd name="connsiteX4-19" fmla="*/ 0 w 3283543"/>
              <a:gd name="connsiteY4-20" fmla="*/ 3283544 h 3283544"/>
              <a:gd name="connsiteX5-21" fmla="*/ 0 w 3283543"/>
              <a:gd name="connsiteY5-22" fmla="*/ 482600 h 3283544"/>
              <a:gd name="connsiteX0-23" fmla="*/ 0 w 3283543"/>
              <a:gd name="connsiteY0-24" fmla="*/ 482600 h 3283544"/>
              <a:gd name="connsiteX1-25" fmla="*/ 461926 w 3283543"/>
              <a:gd name="connsiteY1-26" fmla="*/ 299 h 3283544"/>
              <a:gd name="connsiteX2-27" fmla="*/ 3283543 w 3283543"/>
              <a:gd name="connsiteY2-28" fmla="*/ 0 h 3283544"/>
              <a:gd name="connsiteX3-29" fmla="*/ 3283543 w 3283543"/>
              <a:gd name="connsiteY3-30" fmla="*/ 3283544 h 3283544"/>
              <a:gd name="connsiteX4-31" fmla="*/ 0 w 3283543"/>
              <a:gd name="connsiteY4-32" fmla="*/ 3283544 h 3283544"/>
              <a:gd name="connsiteX5-33" fmla="*/ 0 w 3283543"/>
              <a:gd name="connsiteY5-34" fmla="*/ 482600 h 3283544"/>
              <a:gd name="connsiteX0-35" fmla="*/ 0 w 3283543"/>
              <a:gd name="connsiteY0-36" fmla="*/ 492461 h 3293405"/>
              <a:gd name="connsiteX1-37" fmla="*/ 721006 w 3283543"/>
              <a:gd name="connsiteY1-38" fmla="*/ 0 h 3293405"/>
              <a:gd name="connsiteX2-39" fmla="*/ 3283543 w 3283543"/>
              <a:gd name="connsiteY2-40" fmla="*/ 9861 h 3293405"/>
              <a:gd name="connsiteX3-41" fmla="*/ 3283543 w 3283543"/>
              <a:gd name="connsiteY3-42" fmla="*/ 3293405 h 3293405"/>
              <a:gd name="connsiteX4-43" fmla="*/ 0 w 3283543"/>
              <a:gd name="connsiteY4-44" fmla="*/ 3293405 h 3293405"/>
              <a:gd name="connsiteX5-45" fmla="*/ 0 w 3283543"/>
              <a:gd name="connsiteY5-46" fmla="*/ 492461 h 3293405"/>
              <a:gd name="connsiteX0-47" fmla="*/ 0 w 3283543"/>
              <a:gd name="connsiteY0-48" fmla="*/ 482600 h 3283544"/>
              <a:gd name="connsiteX1-49" fmla="*/ 721006 w 3283543"/>
              <a:gd name="connsiteY1-50" fmla="*/ 5379 h 3283544"/>
              <a:gd name="connsiteX2-51" fmla="*/ 3283543 w 3283543"/>
              <a:gd name="connsiteY2-52" fmla="*/ 0 h 3283544"/>
              <a:gd name="connsiteX3-53" fmla="*/ 3283543 w 3283543"/>
              <a:gd name="connsiteY3-54" fmla="*/ 3283544 h 3283544"/>
              <a:gd name="connsiteX4-55" fmla="*/ 0 w 3283543"/>
              <a:gd name="connsiteY4-56" fmla="*/ 3283544 h 3283544"/>
              <a:gd name="connsiteX5-57" fmla="*/ 0 w 3283543"/>
              <a:gd name="connsiteY5-58" fmla="*/ 482600 h 3283544"/>
              <a:gd name="connsiteX0-59" fmla="*/ 0 w 3283543"/>
              <a:gd name="connsiteY0-60" fmla="*/ 482600 h 3283544"/>
              <a:gd name="connsiteX1-61" fmla="*/ 721006 w 3283543"/>
              <a:gd name="connsiteY1-62" fmla="*/ 5379 h 3283544"/>
              <a:gd name="connsiteX2-63" fmla="*/ 3283543 w 3283543"/>
              <a:gd name="connsiteY2-64" fmla="*/ 0 h 3283544"/>
              <a:gd name="connsiteX3-65" fmla="*/ 3283543 w 3283543"/>
              <a:gd name="connsiteY3-66" fmla="*/ 3283544 h 3283544"/>
              <a:gd name="connsiteX4-67" fmla="*/ 0 w 3283543"/>
              <a:gd name="connsiteY4-68" fmla="*/ 3283544 h 3283544"/>
              <a:gd name="connsiteX5-69" fmla="*/ 0 w 3283543"/>
              <a:gd name="connsiteY5-70" fmla="*/ 482600 h 3283544"/>
              <a:gd name="connsiteX0-71" fmla="*/ 0 w 3283543"/>
              <a:gd name="connsiteY0-72" fmla="*/ 483342 h 3284286"/>
              <a:gd name="connsiteX1-73" fmla="*/ 751486 w 3283543"/>
              <a:gd name="connsiteY1-74" fmla="*/ 1041 h 3284286"/>
              <a:gd name="connsiteX2-75" fmla="*/ 3283543 w 3283543"/>
              <a:gd name="connsiteY2-76" fmla="*/ 742 h 3284286"/>
              <a:gd name="connsiteX3-77" fmla="*/ 3283543 w 3283543"/>
              <a:gd name="connsiteY3-78" fmla="*/ 3284286 h 3284286"/>
              <a:gd name="connsiteX4-79" fmla="*/ 0 w 3283543"/>
              <a:gd name="connsiteY4-80" fmla="*/ 3284286 h 3284286"/>
              <a:gd name="connsiteX5-81" fmla="*/ 0 w 3283543"/>
              <a:gd name="connsiteY5-82" fmla="*/ 483342 h 3284286"/>
              <a:gd name="connsiteX0-83" fmla="*/ 0 w 3283543"/>
              <a:gd name="connsiteY0-84" fmla="*/ 650240 h 3283544"/>
              <a:gd name="connsiteX1-85" fmla="*/ 751486 w 3283543"/>
              <a:gd name="connsiteY1-86" fmla="*/ 299 h 3283544"/>
              <a:gd name="connsiteX2-87" fmla="*/ 3283543 w 3283543"/>
              <a:gd name="connsiteY2-88" fmla="*/ 0 h 3283544"/>
              <a:gd name="connsiteX3-89" fmla="*/ 3283543 w 3283543"/>
              <a:gd name="connsiteY3-90" fmla="*/ 3283544 h 3283544"/>
              <a:gd name="connsiteX4-91" fmla="*/ 0 w 3283543"/>
              <a:gd name="connsiteY4-92" fmla="*/ 3283544 h 3283544"/>
              <a:gd name="connsiteX5-93" fmla="*/ 0 w 3283543"/>
              <a:gd name="connsiteY5-94" fmla="*/ 650240 h 3283544"/>
              <a:gd name="connsiteX0-95" fmla="*/ 1262 w 3284805"/>
              <a:gd name="connsiteY0-96" fmla="*/ 650738 h 3284042"/>
              <a:gd name="connsiteX1-97" fmla="*/ 752748 w 3284805"/>
              <a:gd name="connsiteY1-98" fmla="*/ 797 h 3284042"/>
              <a:gd name="connsiteX2-99" fmla="*/ 3284805 w 3284805"/>
              <a:gd name="connsiteY2-100" fmla="*/ 498 h 3284042"/>
              <a:gd name="connsiteX3-101" fmla="*/ 3284805 w 3284805"/>
              <a:gd name="connsiteY3-102" fmla="*/ 3284042 h 3284042"/>
              <a:gd name="connsiteX4-103" fmla="*/ 1262 w 3284805"/>
              <a:gd name="connsiteY4-104" fmla="*/ 3284042 h 3284042"/>
              <a:gd name="connsiteX5-105" fmla="*/ 1262 w 3284805"/>
              <a:gd name="connsiteY5-106" fmla="*/ 650738 h 3284042"/>
              <a:gd name="connsiteX0-107" fmla="*/ 1262 w 3284805"/>
              <a:gd name="connsiteY0-108" fmla="*/ 650738 h 3284042"/>
              <a:gd name="connsiteX1-109" fmla="*/ 752748 w 3284805"/>
              <a:gd name="connsiteY1-110" fmla="*/ 797 h 3284042"/>
              <a:gd name="connsiteX2-111" fmla="*/ 3284805 w 3284805"/>
              <a:gd name="connsiteY2-112" fmla="*/ 498 h 3284042"/>
              <a:gd name="connsiteX3-113" fmla="*/ 3277508 w 3284805"/>
              <a:gd name="connsiteY3-114" fmla="*/ 524037 h 3284042"/>
              <a:gd name="connsiteX4-115" fmla="*/ 3284805 w 3284805"/>
              <a:gd name="connsiteY4-116" fmla="*/ 3284042 h 3284042"/>
              <a:gd name="connsiteX5-117" fmla="*/ 1262 w 3284805"/>
              <a:gd name="connsiteY5-118" fmla="*/ 3284042 h 3284042"/>
              <a:gd name="connsiteX6" fmla="*/ 1262 w 3284805"/>
              <a:gd name="connsiteY6" fmla="*/ 650738 h 3284042"/>
              <a:gd name="connsiteX0-119" fmla="*/ 1262 w 3284805"/>
              <a:gd name="connsiteY0-120" fmla="*/ 650738 h 3284042"/>
              <a:gd name="connsiteX1-121" fmla="*/ 752748 w 3284805"/>
              <a:gd name="connsiteY1-122" fmla="*/ 797 h 3284042"/>
              <a:gd name="connsiteX2-123" fmla="*/ 2720925 w 3284805"/>
              <a:gd name="connsiteY2-124" fmla="*/ 498 h 3284042"/>
              <a:gd name="connsiteX3-125" fmla="*/ 3277508 w 3284805"/>
              <a:gd name="connsiteY3-126" fmla="*/ 524037 h 3284042"/>
              <a:gd name="connsiteX4-127" fmla="*/ 3284805 w 3284805"/>
              <a:gd name="connsiteY4-128" fmla="*/ 3284042 h 3284042"/>
              <a:gd name="connsiteX5-129" fmla="*/ 1262 w 3284805"/>
              <a:gd name="connsiteY5-130" fmla="*/ 3284042 h 3284042"/>
              <a:gd name="connsiteX6-131" fmla="*/ 1262 w 3284805"/>
              <a:gd name="connsiteY6-132" fmla="*/ 650738 h 3284042"/>
              <a:gd name="connsiteX0-133" fmla="*/ 1262 w 3284805"/>
              <a:gd name="connsiteY0-134" fmla="*/ 650738 h 3284042"/>
              <a:gd name="connsiteX1-135" fmla="*/ 752748 w 3284805"/>
              <a:gd name="connsiteY1-136" fmla="*/ 797 h 3284042"/>
              <a:gd name="connsiteX2-137" fmla="*/ 2466925 w 3284805"/>
              <a:gd name="connsiteY2-138" fmla="*/ 498 h 3284042"/>
              <a:gd name="connsiteX3-139" fmla="*/ 3277508 w 3284805"/>
              <a:gd name="connsiteY3-140" fmla="*/ 524037 h 3284042"/>
              <a:gd name="connsiteX4-141" fmla="*/ 3284805 w 3284805"/>
              <a:gd name="connsiteY4-142" fmla="*/ 3284042 h 3284042"/>
              <a:gd name="connsiteX5-143" fmla="*/ 1262 w 3284805"/>
              <a:gd name="connsiteY5-144" fmla="*/ 3284042 h 3284042"/>
              <a:gd name="connsiteX6-145" fmla="*/ 1262 w 3284805"/>
              <a:gd name="connsiteY6-146" fmla="*/ 650738 h 3284042"/>
              <a:gd name="connsiteX0-147" fmla="*/ 1262 w 3284805"/>
              <a:gd name="connsiteY0-148" fmla="*/ 650738 h 3284042"/>
              <a:gd name="connsiteX1-149" fmla="*/ 752748 w 3284805"/>
              <a:gd name="connsiteY1-150" fmla="*/ 797 h 3284042"/>
              <a:gd name="connsiteX2-151" fmla="*/ 2466925 w 3284805"/>
              <a:gd name="connsiteY2-152" fmla="*/ 498 h 3284042"/>
              <a:gd name="connsiteX3-153" fmla="*/ 3277508 w 3284805"/>
              <a:gd name="connsiteY3-154" fmla="*/ 711997 h 3284042"/>
              <a:gd name="connsiteX4-155" fmla="*/ 3284805 w 3284805"/>
              <a:gd name="connsiteY4-156" fmla="*/ 3284042 h 3284042"/>
              <a:gd name="connsiteX5-157" fmla="*/ 1262 w 3284805"/>
              <a:gd name="connsiteY5-158" fmla="*/ 3284042 h 3284042"/>
              <a:gd name="connsiteX6-159" fmla="*/ 1262 w 3284805"/>
              <a:gd name="connsiteY6-160" fmla="*/ 650738 h 3284042"/>
              <a:gd name="connsiteX0-161" fmla="*/ 1262 w 3284805"/>
              <a:gd name="connsiteY0-162" fmla="*/ 650738 h 3284042"/>
              <a:gd name="connsiteX1-163" fmla="*/ 752748 w 3284805"/>
              <a:gd name="connsiteY1-164" fmla="*/ 797 h 3284042"/>
              <a:gd name="connsiteX2-165" fmla="*/ 2466925 w 3284805"/>
              <a:gd name="connsiteY2-166" fmla="*/ 498 h 3284042"/>
              <a:gd name="connsiteX3-167" fmla="*/ 3277508 w 3284805"/>
              <a:gd name="connsiteY3-168" fmla="*/ 711997 h 3284042"/>
              <a:gd name="connsiteX4-169" fmla="*/ 3284805 w 3284805"/>
              <a:gd name="connsiteY4-170" fmla="*/ 3284042 h 3284042"/>
              <a:gd name="connsiteX5-171" fmla="*/ 1262 w 3284805"/>
              <a:gd name="connsiteY5-172" fmla="*/ 3284042 h 3284042"/>
              <a:gd name="connsiteX6-173" fmla="*/ 1262 w 3284805"/>
              <a:gd name="connsiteY6-174" fmla="*/ 650738 h 3284042"/>
              <a:gd name="connsiteX0-175" fmla="*/ 1262 w 3284805"/>
              <a:gd name="connsiteY0-176" fmla="*/ 650738 h 3284042"/>
              <a:gd name="connsiteX1-177" fmla="*/ 752748 w 3284805"/>
              <a:gd name="connsiteY1-178" fmla="*/ 797 h 3284042"/>
              <a:gd name="connsiteX2-179" fmla="*/ 2466925 w 3284805"/>
              <a:gd name="connsiteY2-180" fmla="*/ 498 h 3284042"/>
              <a:gd name="connsiteX3-181" fmla="*/ 3277508 w 3284805"/>
              <a:gd name="connsiteY3-182" fmla="*/ 711997 h 3284042"/>
              <a:gd name="connsiteX4-183" fmla="*/ 3284805 w 3284805"/>
              <a:gd name="connsiteY4-184" fmla="*/ 3284042 h 3284042"/>
              <a:gd name="connsiteX5-185" fmla="*/ 1262 w 3284805"/>
              <a:gd name="connsiteY5-186" fmla="*/ 3284042 h 3284042"/>
              <a:gd name="connsiteX6-187" fmla="*/ 1262 w 3284805"/>
              <a:gd name="connsiteY6-188" fmla="*/ 650738 h 3284042"/>
              <a:gd name="connsiteX0-189" fmla="*/ 1262 w 3284805"/>
              <a:gd name="connsiteY0-190" fmla="*/ 653325 h 3286629"/>
              <a:gd name="connsiteX1-191" fmla="*/ 752748 w 3284805"/>
              <a:gd name="connsiteY1-192" fmla="*/ 3384 h 3286629"/>
              <a:gd name="connsiteX2-193" fmla="*/ 2466925 w 3284805"/>
              <a:gd name="connsiteY2-194" fmla="*/ 3085 h 3286629"/>
              <a:gd name="connsiteX3-195" fmla="*/ 3277508 w 3284805"/>
              <a:gd name="connsiteY3-196" fmla="*/ 714584 h 3286629"/>
              <a:gd name="connsiteX4-197" fmla="*/ 3284805 w 3284805"/>
              <a:gd name="connsiteY4-198" fmla="*/ 3286629 h 3286629"/>
              <a:gd name="connsiteX5-199" fmla="*/ 1262 w 3284805"/>
              <a:gd name="connsiteY5-200" fmla="*/ 3286629 h 3286629"/>
              <a:gd name="connsiteX6-201" fmla="*/ 1262 w 3284805"/>
              <a:gd name="connsiteY6-202" fmla="*/ 653325 h 3286629"/>
              <a:gd name="connsiteX0-203" fmla="*/ 1262 w 3284805"/>
              <a:gd name="connsiteY0-204" fmla="*/ 654491 h 3287795"/>
              <a:gd name="connsiteX1-205" fmla="*/ 752748 w 3284805"/>
              <a:gd name="connsiteY1-206" fmla="*/ 4550 h 3287795"/>
              <a:gd name="connsiteX2-207" fmla="*/ 2466925 w 3284805"/>
              <a:gd name="connsiteY2-208" fmla="*/ 4251 h 3287795"/>
              <a:gd name="connsiteX3-209" fmla="*/ 3277508 w 3284805"/>
              <a:gd name="connsiteY3-210" fmla="*/ 715750 h 3287795"/>
              <a:gd name="connsiteX4-211" fmla="*/ 3284805 w 3284805"/>
              <a:gd name="connsiteY4-212" fmla="*/ 3287795 h 3287795"/>
              <a:gd name="connsiteX5-213" fmla="*/ 1262 w 3284805"/>
              <a:gd name="connsiteY5-214" fmla="*/ 3287795 h 3287795"/>
              <a:gd name="connsiteX6-215" fmla="*/ 1262 w 3284805"/>
              <a:gd name="connsiteY6-216" fmla="*/ 654491 h 3287795"/>
              <a:gd name="connsiteX0-217" fmla="*/ 1262 w 3284805"/>
              <a:gd name="connsiteY0-218" fmla="*/ 652218 h 3285522"/>
              <a:gd name="connsiteX1-219" fmla="*/ 752748 w 3284805"/>
              <a:gd name="connsiteY1-220" fmla="*/ 2277 h 3285522"/>
              <a:gd name="connsiteX2-221" fmla="*/ 2466925 w 3284805"/>
              <a:gd name="connsiteY2-222" fmla="*/ 1978 h 3285522"/>
              <a:gd name="connsiteX3-223" fmla="*/ 3277508 w 3284805"/>
              <a:gd name="connsiteY3-224" fmla="*/ 713477 h 3285522"/>
              <a:gd name="connsiteX4-225" fmla="*/ 3284805 w 3284805"/>
              <a:gd name="connsiteY4-226" fmla="*/ 3285522 h 3285522"/>
              <a:gd name="connsiteX5-227" fmla="*/ 1262 w 3284805"/>
              <a:gd name="connsiteY5-228" fmla="*/ 3285522 h 3285522"/>
              <a:gd name="connsiteX6-229" fmla="*/ 1262 w 3284805"/>
              <a:gd name="connsiteY6-230" fmla="*/ 652218 h 3285522"/>
              <a:gd name="connsiteX0-231" fmla="*/ 1262 w 3284805"/>
              <a:gd name="connsiteY0-232" fmla="*/ 652218 h 3285522"/>
              <a:gd name="connsiteX1-233" fmla="*/ 752748 w 3284805"/>
              <a:gd name="connsiteY1-234" fmla="*/ 2277 h 3285522"/>
              <a:gd name="connsiteX2-235" fmla="*/ 2532913 w 3284805"/>
              <a:gd name="connsiteY2-236" fmla="*/ 1978 h 3285522"/>
              <a:gd name="connsiteX3-237" fmla="*/ 3277508 w 3284805"/>
              <a:gd name="connsiteY3-238" fmla="*/ 713477 h 3285522"/>
              <a:gd name="connsiteX4-239" fmla="*/ 3284805 w 3284805"/>
              <a:gd name="connsiteY4-240" fmla="*/ 3285522 h 3285522"/>
              <a:gd name="connsiteX5-241" fmla="*/ 1262 w 3284805"/>
              <a:gd name="connsiteY5-242" fmla="*/ 3285522 h 3285522"/>
              <a:gd name="connsiteX6-243" fmla="*/ 1262 w 3284805"/>
              <a:gd name="connsiteY6-244" fmla="*/ 652218 h 3285522"/>
              <a:gd name="connsiteX0-245" fmla="*/ 1262 w 3284805"/>
              <a:gd name="connsiteY0-246" fmla="*/ 650739 h 3284043"/>
              <a:gd name="connsiteX1-247" fmla="*/ 752748 w 3284805"/>
              <a:gd name="connsiteY1-248" fmla="*/ 798 h 3284043"/>
              <a:gd name="connsiteX2-249" fmla="*/ 2532913 w 3284805"/>
              <a:gd name="connsiteY2-250" fmla="*/ 499 h 3284043"/>
              <a:gd name="connsiteX3-251" fmla="*/ 3277508 w 3284805"/>
              <a:gd name="connsiteY3-252" fmla="*/ 711998 h 3284043"/>
              <a:gd name="connsiteX4-253" fmla="*/ 3284805 w 3284805"/>
              <a:gd name="connsiteY4-254" fmla="*/ 3284043 h 3284043"/>
              <a:gd name="connsiteX5-255" fmla="*/ 1262 w 3284805"/>
              <a:gd name="connsiteY5-256" fmla="*/ 3284043 h 3284043"/>
              <a:gd name="connsiteX6-257" fmla="*/ 1262 w 3284805"/>
              <a:gd name="connsiteY6-258" fmla="*/ 650739 h 3284043"/>
              <a:gd name="connsiteX0-259" fmla="*/ 1262 w 3284805"/>
              <a:gd name="connsiteY0-260" fmla="*/ 650739 h 3284043"/>
              <a:gd name="connsiteX1-261" fmla="*/ 752748 w 3284805"/>
              <a:gd name="connsiteY1-262" fmla="*/ 798 h 3284043"/>
              <a:gd name="connsiteX2-263" fmla="*/ 2433931 w 3284805"/>
              <a:gd name="connsiteY2-264" fmla="*/ 5213 h 3284043"/>
              <a:gd name="connsiteX3-265" fmla="*/ 3277508 w 3284805"/>
              <a:gd name="connsiteY3-266" fmla="*/ 711998 h 3284043"/>
              <a:gd name="connsiteX4-267" fmla="*/ 3284805 w 3284805"/>
              <a:gd name="connsiteY4-268" fmla="*/ 3284043 h 3284043"/>
              <a:gd name="connsiteX5-269" fmla="*/ 1262 w 3284805"/>
              <a:gd name="connsiteY5-270" fmla="*/ 3284043 h 3284043"/>
              <a:gd name="connsiteX6-271" fmla="*/ 1262 w 3284805"/>
              <a:gd name="connsiteY6-272" fmla="*/ 650739 h 3284043"/>
              <a:gd name="connsiteX0-273" fmla="*/ 1262 w 3284805"/>
              <a:gd name="connsiteY0-274" fmla="*/ 650739 h 3284043"/>
              <a:gd name="connsiteX1-275" fmla="*/ 752748 w 3284805"/>
              <a:gd name="connsiteY1-276" fmla="*/ 798 h 3284043"/>
              <a:gd name="connsiteX2-277" fmla="*/ 2433931 w 3284805"/>
              <a:gd name="connsiteY2-278" fmla="*/ 5213 h 3284043"/>
              <a:gd name="connsiteX3-279" fmla="*/ 3277508 w 3284805"/>
              <a:gd name="connsiteY3-280" fmla="*/ 711998 h 3284043"/>
              <a:gd name="connsiteX4-281" fmla="*/ 3284805 w 3284805"/>
              <a:gd name="connsiteY4-282" fmla="*/ 3284043 h 3284043"/>
              <a:gd name="connsiteX5-283" fmla="*/ 1262 w 3284805"/>
              <a:gd name="connsiteY5-284" fmla="*/ 3284043 h 3284043"/>
              <a:gd name="connsiteX6-285" fmla="*/ 1262 w 3284805"/>
              <a:gd name="connsiteY6-286" fmla="*/ 650739 h 3284043"/>
              <a:gd name="connsiteX0-287" fmla="*/ 1262 w 3284805"/>
              <a:gd name="connsiteY0-288" fmla="*/ 650739 h 3284043"/>
              <a:gd name="connsiteX1-289" fmla="*/ 752748 w 3284805"/>
              <a:gd name="connsiteY1-290" fmla="*/ 798 h 3284043"/>
              <a:gd name="connsiteX2-291" fmla="*/ 2433931 w 3284805"/>
              <a:gd name="connsiteY2-292" fmla="*/ 5213 h 3284043"/>
              <a:gd name="connsiteX3-293" fmla="*/ 3277508 w 3284805"/>
              <a:gd name="connsiteY3-294" fmla="*/ 711998 h 3284043"/>
              <a:gd name="connsiteX4-295" fmla="*/ 3284805 w 3284805"/>
              <a:gd name="connsiteY4-296" fmla="*/ 3284043 h 3284043"/>
              <a:gd name="connsiteX5-297" fmla="*/ 1262 w 3284805"/>
              <a:gd name="connsiteY5-298" fmla="*/ 3284043 h 3284043"/>
              <a:gd name="connsiteX6-299" fmla="*/ 1262 w 3284805"/>
              <a:gd name="connsiteY6-300" fmla="*/ 650739 h 3284043"/>
              <a:gd name="connsiteX0-301" fmla="*/ 1262 w 3284805"/>
              <a:gd name="connsiteY0-302" fmla="*/ 650739 h 3285620"/>
              <a:gd name="connsiteX1-303" fmla="*/ 752748 w 3284805"/>
              <a:gd name="connsiteY1-304" fmla="*/ 798 h 3285620"/>
              <a:gd name="connsiteX2-305" fmla="*/ 2433931 w 3284805"/>
              <a:gd name="connsiteY2-306" fmla="*/ 5213 h 3285620"/>
              <a:gd name="connsiteX3-307" fmla="*/ 3277508 w 3284805"/>
              <a:gd name="connsiteY3-308" fmla="*/ 711998 h 3285620"/>
              <a:gd name="connsiteX4-309" fmla="*/ 3284805 w 3284805"/>
              <a:gd name="connsiteY4-310" fmla="*/ 3284043 h 3285620"/>
              <a:gd name="connsiteX5-311" fmla="*/ 2652668 w 3284805"/>
              <a:gd name="connsiteY5-312" fmla="*/ 3285620 h 3285620"/>
              <a:gd name="connsiteX6-313" fmla="*/ 1262 w 3284805"/>
              <a:gd name="connsiteY6-314" fmla="*/ 3284043 h 3285620"/>
              <a:gd name="connsiteX7" fmla="*/ 1262 w 3284805"/>
              <a:gd name="connsiteY7" fmla="*/ 650739 h 3285620"/>
              <a:gd name="connsiteX0-315" fmla="*/ 1262 w 3284805"/>
              <a:gd name="connsiteY0-316" fmla="*/ 650739 h 3285620"/>
              <a:gd name="connsiteX1-317" fmla="*/ 752748 w 3284805"/>
              <a:gd name="connsiteY1-318" fmla="*/ 798 h 3285620"/>
              <a:gd name="connsiteX2-319" fmla="*/ 2433931 w 3284805"/>
              <a:gd name="connsiteY2-320" fmla="*/ 5213 h 3285620"/>
              <a:gd name="connsiteX3-321" fmla="*/ 3277508 w 3284805"/>
              <a:gd name="connsiteY3-322" fmla="*/ 711998 h 3285620"/>
              <a:gd name="connsiteX4-323" fmla="*/ 3284805 w 3284805"/>
              <a:gd name="connsiteY4-324" fmla="*/ 2742002 h 3285620"/>
              <a:gd name="connsiteX5-325" fmla="*/ 2652668 w 3284805"/>
              <a:gd name="connsiteY5-326" fmla="*/ 3285620 h 3285620"/>
              <a:gd name="connsiteX6-327" fmla="*/ 1262 w 3284805"/>
              <a:gd name="connsiteY6-328" fmla="*/ 3284043 h 3285620"/>
              <a:gd name="connsiteX7-329" fmla="*/ 1262 w 3284805"/>
              <a:gd name="connsiteY7-330" fmla="*/ 650739 h 3285620"/>
              <a:gd name="connsiteX0-331" fmla="*/ 1262 w 3284805"/>
              <a:gd name="connsiteY0-332" fmla="*/ 650739 h 3285620"/>
              <a:gd name="connsiteX1-333" fmla="*/ 752748 w 3284805"/>
              <a:gd name="connsiteY1-334" fmla="*/ 798 h 3285620"/>
              <a:gd name="connsiteX2-335" fmla="*/ 2433931 w 3284805"/>
              <a:gd name="connsiteY2-336" fmla="*/ 5213 h 3285620"/>
              <a:gd name="connsiteX3-337" fmla="*/ 3277508 w 3284805"/>
              <a:gd name="connsiteY3-338" fmla="*/ 711998 h 3285620"/>
              <a:gd name="connsiteX4-339" fmla="*/ 3284805 w 3284805"/>
              <a:gd name="connsiteY4-340" fmla="*/ 2742002 h 3285620"/>
              <a:gd name="connsiteX5-341" fmla="*/ 2652668 w 3284805"/>
              <a:gd name="connsiteY5-342" fmla="*/ 3285620 h 3285620"/>
              <a:gd name="connsiteX6-343" fmla="*/ 1262 w 3284805"/>
              <a:gd name="connsiteY6-344" fmla="*/ 3284043 h 3285620"/>
              <a:gd name="connsiteX7-345" fmla="*/ 1262 w 3284805"/>
              <a:gd name="connsiteY7-346" fmla="*/ 650739 h 3285620"/>
              <a:gd name="connsiteX0-347" fmla="*/ 1262 w 3284805"/>
              <a:gd name="connsiteY0-348" fmla="*/ 650739 h 3285620"/>
              <a:gd name="connsiteX1-349" fmla="*/ 752748 w 3284805"/>
              <a:gd name="connsiteY1-350" fmla="*/ 798 h 3285620"/>
              <a:gd name="connsiteX2-351" fmla="*/ 2433931 w 3284805"/>
              <a:gd name="connsiteY2-352" fmla="*/ 5213 h 3285620"/>
              <a:gd name="connsiteX3-353" fmla="*/ 3277508 w 3284805"/>
              <a:gd name="connsiteY3-354" fmla="*/ 711998 h 3285620"/>
              <a:gd name="connsiteX4-355" fmla="*/ 3284805 w 3284805"/>
              <a:gd name="connsiteY4-356" fmla="*/ 2742002 h 3285620"/>
              <a:gd name="connsiteX5-357" fmla="*/ 2652668 w 3284805"/>
              <a:gd name="connsiteY5-358" fmla="*/ 3285620 h 3285620"/>
              <a:gd name="connsiteX6-359" fmla="*/ 1262 w 3284805"/>
              <a:gd name="connsiteY6-360" fmla="*/ 3284043 h 3285620"/>
              <a:gd name="connsiteX7-361" fmla="*/ 1262 w 3284805"/>
              <a:gd name="connsiteY7-362" fmla="*/ 650739 h 3285620"/>
              <a:gd name="connsiteX0-363" fmla="*/ 11666 w 3295209"/>
              <a:gd name="connsiteY0-364" fmla="*/ 650739 h 3285620"/>
              <a:gd name="connsiteX1-365" fmla="*/ 763152 w 3295209"/>
              <a:gd name="connsiteY1-366" fmla="*/ 798 h 3285620"/>
              <a:gd name="connsiteX2-367" fmla="*/ 2444335 w 3295209"/>
              <a:gd name="connsiteY2-368" fmla="*/ 5213 h 3285620"/>
              <a:gd name="connsiteX3-369" fmla="*/ 3287912 w 3295209"/>
              <a:gd name="connsiteY3-370" fmla="*/ 711998 h 3285620"/>
              <a:gd name="connsiteX4-371" fmla="*/ 3295209 w 3295209"/>
              <a:gd name="connsiteY4-372" fmla="*/ 2742002 h 3285620"/>
              <a:gd name="connsiteX5-373" fmla="*/ 2663072 w 3295209"/>
              <a:gd name="connsiteY5-374" fmla="*/ 3285620 h 3285620"/>
              <a:gd name="connsiteX6-375" fmla="*/ 11666 w 3295209"/>
              <a:gd name="connsiteY6-376" fmla="*/ 3284043 h 3285620"/>
              <a:gd name="connsiteX7-377" fmla="*/ 0 w 3295209"/>
              <a:gd name="connsiteY7-378" fmla="*/ 2687017 h 3285620"/>
              <a:gd name="connsiteX8" fmla="*/ 11666 w 3295209"/>
              <a:gd name="connsiteY8" fmla="*/ 650739 h 3285620"/>
              <a:gd name="connsiteX0-379" fmla="*/ 11666 w 3295209"/>
              <a:gd name="connsiteY0-380" fmla="*/ 650739 h 3285620"/>
              <a:gd name="connsiteX1-381" fmla="*/ 763152 w 3295209"/>
              <a:gd name="connsiteY1-382" fmla="*/ 798 h 3285620"/>
              <a:gd name="connsiteX2-383" fmla="*/ 2444335 w 3295209"/>
              <a:gd name="connsiteY2-384" fmla="*/ 5213 h 3285620"/>
              <a:gd name="connsiteX3-385" fmla="*/ 3287912 w 3295209"/>
              <a:gd name="connsiteY3-386" fmla="*/ 711998 h 3285620"/>
              <a:gd name="connsiteX4-387" fmla="*/ 3295209 w 3295209"/>
              <a:gd name="connsiteY4-388" fmla="*/ 2742002 h 3285620"/>
              <a:gd name="connsiteX5-389" fmla="*/ 2663072 w 3295209"/>
              <a:gd name="connsiteY5-390" fmla="*/ 3285620 h 3285620"/>
              <a:gd name="connsiteX6-391" fmla="*/ 11666 w 3295209"/>
              <a:gd name="connsiteY6-392" fmla="*/ 3284043 h 3285620"/>
              <a:gd name="connsiteX7-393" fmla="*/ 0 w 3295209"/>
              <a:gd name="connsiteY7-394" fmla="*/ 2715297 h 3285620"/>
              <a:gd name="connsiteX8-395" fmla="*/ 11666 w 3295209"/>
              <a:gd name="connsiteY8-396" fmla="*/ 650739 h 3285620"/>
              <a:gd name="connsiteX0-397" fmla="*/ 11666 w 3295209"/>
              <a:gd name="connsiteY0-398" fmla="*/ 650739 h 3285620"/>
              <a:gd name="connsiteX1-399" fmla="*/ 763152 w 3295209"/>
              <a:gd name="connsiteY1-400" fmla="*/ 798 h 3285620"/>
              <a:gd name="connsiteX2-401" fmla="*/ 2444335 w 3295209"/>
              <a:gd name="connsiteY2-402" fmla="*/ 5213 h 3285620"/>
              <a:gd name="connsiteX3-403" fmla="*/ 3287912 w 3295209"/>
              <a:gd name="connsiteY3-404" fmla="*/ 711998 h 3285620"/>
              <a:gd name="connsiteX4-405" fmla="*/ 3295209 w 3295209"/>
              <a:gd name="connsiteY4-406" fmla="*/ 2742002 h 3285620"/>
              <a:gd name="connsiteX5-407" fmla="*/ 2663072 w 3295209"/>
              <a:gd name="connsiteY5-408" fmla="*/ 3285620 h 3285620"/>
              <a:gd name="connsiteX6-409" fmla="*/ 633835 w 3295209"/>
              <a:gd name="connsiteY6-410" fmla="*/ 3284043 h 3285620"/>
              <a:gd name="connsiteX7-411" fmla="*/ 0 w 3295209"/>
              <a:gd name="connsiteY7-412" fmla="*/ 2715297 h 3285620"/>
              <a:gd name="connsiteX8-413" fmla="*/ 11666 w 3295209"/>
              <a:gd name="connsiteY8-414" fmla="*/ 650739 h 3285620"/>
              <a:gd name="connsiteX0-415" fmla="*/ 6952 w 3290495"/>
              <a:gd name="connsiteY0-416" fmla="*/ 650739 h 3285620"/>
              <a:gd name="connsiteX1-417" fmla="*/ 758438 w 3290495"/>
              <a:gd name="connsiteY1-418" fmla="*/ 798 h 3285620"/>
              <a:gd name="connsiteX2-419" fmla="*/ 2439621 w 3290495"/>
              <a:gd name="connsiteY2-420" fmla="*/ 5213 h 3285620"/>
              <a:gd name="connsiteX3-421" fmla="*/ 3283198 w 3290495"/>
              <a:gd name="connsiteY3-422" fmla="*/ 711998 h 3285620"/>
              <a:gd name="connsiteX4-423" fmla="*/ 3290495 w 3290495"/>
              <a:gd name="connsiteY4-424" fmla="*/ 2742002 h 3285620"/>
              <a:gd name="connsiteX5-425" fmla="*/ 2658358 w 3290495"/>
              <a:gd name="connsiteY5-426" fmla="*/ 3285620 h 3285620"/>
              <a:gd name="connsiteX6-427" fmla="*/ 629121 w 3290495"/>
              <a:gd name="connsiteY6-428" fmla="*/ 3284043 h 3285620"/>
              <a:gd name="connsiteX7-429" fmla="*/ 0 w 3290495"/>
              <a:gd name="connsiteY7-430" fmla="*/ 2672876 h 3285620"/>
              <a:gd name="connsiteX8-431" fmla="*/ 6952 w 3290495"/>
              <a:gd name="connsiteY8-432" fmla="*/ 650739 h 3285620"/>
              <a:gd name="connsiteX0-433" fmla="*/ 6952 w 3290495"/>
              <a:gd name="connsiteY0-434" fmla="*/ 650739 h 3285620"/>
              <a:gd name="connsiteX1-435" fmla="*/ 758438 w 3290495"/>
              <a:gd name="connsiteY1-436" fmla="*/ 798 h 3285620"/>
              <a:gd name="connsiteX2-437" fmla="*/ 2439621 w 3290495"/>
              <a:gd name="connsiteY2-438" fmla="*/ 5213 h 3285620"/>
              <a:gd name="connsiteX3-439" fmla="*/ 3283198 w 3290495"/>
              <a:gd name="connsiteY3-440" fmla="*/ 711998 h 3285620"/>
              <a:gd name="connsiteX4-441" fmla="*/ 3290495 w 3290495"/>
              <a:gd name="connsiteY4-442" fmla="*/ 2742002 h 3285620"/>
              <a:gd name="connsiteX5-443" fmla="*/ 2658358 w 3290495"/>
              <a:gd name="connsiteY5-444" fmla="*/ 3285620 h 3285620"/>
              <a:gd name="connsiteX6-445" fmla="*/ 629121 w 3290495"/>
              <a:gd name="connsiteY6-446" fmla="*/ 3284043 h 3285620"/>
              <a:gd name="connsiteX7-447" fmla="*/ 0 w 3290495"/>
              <a:gd name="connsiteY7-448" fmla="*/ 2672876 h 3285620"/>
              <a:gd name="connsiteX8-449" fmla="*/ 6952 w 3290495"/>
              <a:gd name="connsiteY8-450" fmla="*/ 650739 h 3285620"/>
              <a:gd name="connsiteX0-451" fmla="*/ 6952 w 3290495"/>
              <a:gd name="connsiteY0-452" fmla="*/ 650739 h 3285620"/>
              <a:gd name="connsiteX1-453" fmla="*/ 758438 w 3290495"/>
              <a:gd name="connsiteY1-454" fmla="*/ 798 h 3285620"/>
              <a:gd name="connsiteX2-455" fmla="*/ 2439621 w 3290495"/>
              <a:gd name="connsiteY2-456" fmla="*/ 5213 h 3285620"/>
              <a:gd name="connsiteX3-457" fmla="*/ 3283198 w 3290495"/>
              <a:gd name="connsiteY3-458" fmla="*/ 711998 h 3285620"/>
              <a:gd name="connsiteX4-459" fmla="*/ 3290495 w 3290495"/>
              <a:gd name="connsiteY4-460" fmla="*/ 2742002 h 3285620"/>
              <a:gd name="connsiteX5-461" fmla="*/ 2658358 w 3290495"/>
              <a:gd name="connsiteY5-462" fmla="*/ 3285620 h 3285620"/>
              <a:gd name="connsiteX6-463" fmla="*/ 629121 w 3290495"/>
              <a:gd name="connsiteY6-464" fmla="*/ 3284043 h 3285620"/>
              <a:gd name="connsiteX7-465" fmla="*/ 0 w 3290495"/>
              <a:gd name="connsiteY7-466" fmla="*/ 2672876 h 3285620"/>
              <a:gd name="connsiteX8-467" fmla="*/ 6952 w 3290495"/>
              <a:gd name="connsiteY8-468" fmla="*/ 650739 h 3285620"/>
              <a:gd name="connsiteX0-469" fmla="*/ 1263 w 3284806"/>
              <a:gd name="connsiteY0-470" fmla="*/ 650739 h 3285620"/>
              <a:gd name="connsiteX1-471" fmla="*/ 752749 w 3284806"/>
              <a:gd name="connsiteY1-472" fmla="*/ 798 h 3285620"/>
              <a:gd name="connsiteX2-473" fmla="*/ 2433932 w 3284806"/>
              <a:gd name="connsiteY2-474" fmla="*/ 5213 h 3285620"/>
              <a:gd name="connsiteX3-475" fmla="*/ 3277509 w 3284806"/>
              <a:gd name="connsiteY3-476" fmla="*/ 711998 h 3285620"/>
              <a:gd name="connsiteX4-477" fmla="*/ 3284806 w 3284806"/>
              <a:gd name="connsiteY4-478" fmla="*/ 2742002 h 3285620"/>
              <a:gd name="connsiteX5-479" fmla="*/ 2652669 w 3284806"/>
              <a:gd name="connsiteY5-480" fmla="*/ 3285620 h 3285620"/>
              <a:gd name="connsiteX6-481" fmla="*/ 623432 w 3284806"/>
              <a:gd name="connsiteY6-482" fmla="*/ 3284043 h 3285620"/>
              <a:gd name="connsiteX7-483" fmla="*/ 3738 w 3284806"/>
              <a:gd name="connsiteY7-484" fmla="*/ 2668162 h 3285620"/>
              <a:gd name="connsiteX8-485" fmla="*/ 1263 w 3284806"/>
              <a:gd name="connsiteY8-486" fmla="*/ 650739 h 3285620"/>
              <a:gd name="connsiteX0-487" fmla="*/ 1263 w 3284806"/>
              <a:gd name="connsiteY0-488" fmla="*/ 650739 h 3285620"/>
              <a:gd name="connsiteX1-489" fmla="*/ 752749 w 3284806"/>
              <a:gd name="connsiteY1-490" fmla="*/ 798 h 3285620"/>
              <a:gd name="connsiteX2-491" fmla="*/ 2433932 w 3284806"/>
              <a:gd name="connsiteY2-492" fmla="*/ 5213 h 3285620"/>
              <a:gd name="connsiteX3-493" fmla="*/ 3277509 w 3284806"/>
              <a:gd name="connsiteY3-494" fmla="*/ 711998 h 3285620"/>
              <a:gd name="connsiteX4-495" fmla="*/ 3284806 w 3284806"/>
              <a:gd name="connsiteY4-496" fmla="*/ 2742002 h 3285620"/>
              <a:gd name="connsiteX5-497" fmla="*/ 2652669 w 3284806"/>
              <a:gd name="connsiteY5-498" fmla="*/ 3285620 h 3285620"/>
              <a:gd name="connsiteX6-499" fmla="*/ 623432 w 3284806"/>
              <a:gd name="connsiteY6-500" fmla="*/ 3284043 h 3285620"/>
              <a:gd name="connsiteX7-501" fmla="*/ 3738 w 3284806"/>
              <a:gd name="connsiteY7-502" fmla="*/ 2668162 h 3285620"/>
              <a:gd name="connsiteX8-503" fmla="*/ 1263 w 3284806"/>
              <a:gd name="connsiteY8-504" fmla="*/ 650739 h 32856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131" y="connsiteY6-132"/>
              </a:cxn>
              <a:cxn ang="0">
                <a:pos x="connsiteX7-329" y="connsiteY7-330"/>
              </a:cxn>
              <a:cxn ang="0">
                <a:pos x="connsiteX8-395" y="connsiteY8-396"/>
              </a:cxn>
            </a:cxnLst>
            <a:rect l="l" t="t" r="r" b="b"/>
            <a:pathLst>
              <a:path w="3284806" h="3285620">
                <a:moveTo>
                  <a:pt x="1263" y="650739"/>
                </a:moveTo>
                <a:cubicBezTo>
                  <a:pt x="-27642" y="17532"/>
                  <a:pt x="446374" y="-6075"/>
                  <a:pt x="752749" y="798"/>
                </a:cubicBezTo>
                <a:lnTo>
                  <a:pt x="2433932" y="5213"/>
                </a:lnTo>
                <a:cubicBezTo>
                  <a:pt x="2759587" y="-4021"/>
                  <a:pt x="3302690" y="-30502"/>
                  <a:pt x="3277509" y="711998"/>
                </a:cubicBezTo>
                <a:cubicBezTo>
                  <a:pt x="3279941" y="1632000"/>
                  <a:pt x="3282374" y="1822000"/>
                  <a:pt x="3284806" y="2742002"/>
                </a:cubicBezTo>
                <a:cubicBezTo>
                  <a:pt x="3248490" y="3286140"/>
                  <a:pt x="2778540" y="3283524"/>
                  <a:pt x="2652669" y="3285620"/>
                </a:cubicBezTo>
                <a:lnTo>
                  <a:pt x="623432" y="3284043"/>
                </a:lnTo>
                <a:cubicBezTo>
                  <a:pt x="432579" y="3268857"/>
                  <a:pt x="10769" y="3267810"/>
                  <a:pt x="3738" y="2668162"/>
                </a:cubicBezTo>
                <a:cubicBezTo>
                  <a:pt x="7627" y="1989403"/>
                  <a:pt x="-2626" y="1329498"/>
                  <a:pt x="1263" y="65073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7975100" y="6013923"/>
            <a:ext cx="3284806" cy="3285620"/>
          </a:xfrm>
          <a:custGeom>
            <a:avLst/>
            <a:gdLst>
              <a:gd name="connsiteX0" fmla="*/ 0 w 3283543"/>
              <a:gd name="connsiteY0" fmla="*/ 0 h 3283544"/>
              <a:gd name="connsiteX1" fmla="*/ 3283543 w 3283543"/>
              <a:gd name="connsiteY1" fmla="*/ 0 h 3283544"/>
              <a:gd name="connsiteX2" fmla="*/ 3283543 w 3283543"/>
              <a:gd name="connsiteY2" fmla="*/ 3283544 h 3283544"/>
              <a:gd name="connsiteX3" fmla="*/ 0 w 3283543"/>
              <a:gd name="connsiteY3" fmla="*/ 3283544 h 3283544"/>
              <a:gd name="connsiteX4" fmla="*/ 0 w 3283543"/>
              <a:gd name="connsiteY4" fmla="*/ 0 h 3283544"/>
              <a:gd name="connsiteX0-1" fmla="*/ 0 w 3283543"/>
              <a:gd name="connsiteY0-2" fmla="*/ 0 h 3283544"/>
              <a:gd name="connsiteX1-3" fmla="*/ 461926 w 3283543"/>
              <a:gd name="connsiteY1-4" fmla="*/ 299 h 3283544"/>
              <a:gd name="connsiteX2-5" fmla="*/ 3283543 w 3283543"/>
              <a:gd name="connsiteY2-6" fmla="*/ 0 h 3283544"/>
              <a:gd name="connsiteX3-7" fmla="*/ 3283543 w 3283543"/>
              <a:gd name="connsiteY3-8" fmla="*/ 3283544 h 3283544"/>
              <a:gd name="connsiteX4-9" fmla="*/ 0 w 3283543"/>
              <a:gd name="connsiteY4-10" fmla="*/ 3283544 h 3283544"/>
              <a:gd name="connsiteX5" fmla="*/ 0 w 3283543"/>
              <a:gd name="connsiteY5" fmla="*/ 0 h 3283544"/>
              <a:gd name="connsiteX0-11" fmla="*/ 0 w 3283543"/>
              <a:gd name="connsiteY0-12" fmla="*/ 482600 h 3283544"/>
              <a:gd name="connsiteX1-13" fmla="*/ 461926 w 3283543"/>
              <a:gd name="connsiteY1-14" fmla="*/ 299 h 3283544"/>
              <a:gd name="connsiteX2-15" fmla="*/ 3283543 w 3283543"/>
              <a:gd name="connsiteY2-16" fmla="*/ 0 h 3283544"/>
              <a:gd name="connsiteX3-17" fmla="*/ 3283543 w 3283543"/>
              <a:gd name="connsiteY3-18" fmla="*/ 3283544 h 3283544"/>
              <a:gd name="connsiteX4-19" fmla="*/ 0 w 3283543"/>
              <a:gd name="connsiteY4-20" fmla="*/ 3283544 h 3283544"/>
              <a:gd name="connsiteX5-21" fmla="*/ 0 w 3283543"/>
              <a:gd name="connsiteY5-22" fmla="*/ 482600 h 3283544"/>
              <a:gd name="connsiteX0-23" fmla="*/ 0 w 3283543"/>
              <a:gd name="connsiteY0-24" fmla="*/ 482600 h 3283544"/>
              <a:gd name="connsiteX1-25" fmla="*/ 461926 w 3283543"/>
              <a:gd name="connsiteY1-26" fmla="*/ 299 h 3283544"/>
              <a:gd name="connsiteX2-27" fmla="*/ 3283543 w 3283543"/>
              <a:gd name="connsiteY2-28" fmla="*/ 0 h 3283544"/>
              <a:gd name="connsiteX3-29" fmla="*/ 3283543 w 3283543"/>
              <a:gd name="connsiteY3-30" fmla="*/ 3283544 h 3283544"/>
              <a:gd name="connsiteX4-31" fmla="*/ 0 w 3283543"/>
              <a:gd name="connsiteY4-32" fmla="*/ 3283544 h 3283544"/>
              <a:gd name="connsiteX5-33" fmla="*/ 0 w 3283543"/>
              <a:gd name="connsiteY5-34" fmla="*/ 482600 h 3283544"/>
              <a:gd name="connsiteX0-35" fmla="*/ 0 w 3283543"/>
              <a:gd name="connsiteY0-36" fmla="*/ 492461 h 3293405"/>
              <a:gd name="connsiteX1-37" fmla="*/ 721006 w 3283543"/>
              <a:gd name="connsiteY1-38" fmla="*/ 0 h 3293405"/>
              <a:gd name="connsiteX2-39" fmla="*/ 3283543 w 3283543"/>
              <a:gd name="connsiteY2-40" fmla="*/ 9861 h 3293405"/>
              <a:gd name="connsiteX3-41" fmla="*/ 3283543 w 3283543"/>
              <a:gd name="connsiteY3-42" fmla="*/ 3293405 h 3293405"/>
              <a:gd name="connsiteX4-43" fmla="*/ 0 w 3283543"/>
              <a:gd name="connsiteY4-44" fmla="*/ 3293405 h 3293405"/>
              <a:gd name="connsiteX5-45" fmla="*/ 0 w 3283543"/>
              <a:gd name="connsiteY5-46" fmla="*/ 492461 h 3293405"/>
              <a:gd name="connsiteX0-47" fmla="*/ 0 w 3283543"/>
              <a:gd name="connsiteY0-48" fmla="*/ 482600 h 3283544"/>
              <a:gd name="connsiteX1-49" fmla="*/ 721006 w 3283543"/>
              <a:gd name="connsiteY1-50" fmla="*/ 5379 h 3283544"/>
              <a:gd name="connsiteX2-51" fmla="*/ 3283543 w 3283543"/>
              <a:gd name="connsiteY2-52" fmla="*/ 0 h 3283544"/>
              <a:gd name="connsiteX3-53" fmla="*/ 3283543 w 3283543"/>
              <a:gd name="connsiteY3-54" fmla="*/ 3283544 h 3283544"/>
              <a:gd name="connsiteX4-55" fmla="*/ 0 w 3283543"/>
              <a:gd name="connsiteY4-56" fmla="*/ 3283544 h 3283544"/>
              <a:gd name="connsiteX5-57" fmla="*/ 0 w 3283543"/>
              <a:gd name="connsiteY5-58" fmla="*/ 482600 h 3283544"/>
              <a:gd name="connsiteX0-59" fmla="*/ 0 w 3283543"/>
              <a:gd name="connsiteY0-60" fmla="*/ 482600 h 3283544"/>
              <a:gd name="connsiteX1-61" fmla="*/ 721006 w 3283543"/>
              <a:gd name="connsiteY1-62" fmla="*/ 5379 h 3283544"/>
              <a:gd name="connsiteX2-63" fmla="*/ 3283543 w 3283543"/>
              <a:gd name="connsiteY2-64" fmla="*/ 0 h 3283544"/>
              <a:gd name="connsiteX3-65" fmla="*/ 3283543 w 3283543"/>
              <a:gd name="connsiteY3-66" fmla="*/ 3283544 h 3283544"/>
              <a:gd name="connsiteX4-67" fmla="*/ 0 w 3283543"/>
              <a:gd name="connsiteY4-68" fmla="*/ 3283544 h 3283544"/>
              <a:gd name="connsiteX5-69" fmla="*/ 0 w 3283543"/>
              <a:gd name="connsiteY5-70" fmla="*/ 482600 h 3283544"/>
              <a:gd name="connsiteX0-71" fmla="*/ 0 w 3283543"/>
              <a:gd name="connsiteY0-72" fmla="*/ 483342 h 3284286"/>
              <a:gd name="connsiteX1-73" fmla="*/ 751486 w 3283543"/>
              <a:gd name="connsiteY1-74" fmla="*/ 1041 h 3284286"/>
              <a:gd name="connsiteX2-75" fmla="*/ 3283543 w 3283543"/>
              <a:gd name="connsiteY2-76" fmla="*/ 742 h 3284286"/>
              <a:gd name="connsiteX3-77" fmla="*/ 3283543 w 3283543"/>
              <a:gd name="connsiteY3-78" fmla="*/ 3284286 h 3284286"/>
              <a:gd name="connsiteX4-79" fmla="*/ 0 w 3283543"/>
              <a:gd name="connsiteY4-80" fmla="*/ 3284286 h 3284286"/>
              <a:gd name="connsiteX5-81" fmla="*/ 0 w 3283543"/>
              <a:gd name="connsiteY5-82" fmla="*/ 483342 h 3284286"/>
              <a:gd name="connsiteX0-83" fmla="*/ 0 w 3283543"/>
              <a:gd name="connsiteY0-84" fmla="*/ 650240 h 3283544"/>
              <a:gd name="connsiteX1-85" fmla="*/ 751486 w 3283543"/>
              <a:gd name="connsiteY1-86" fmla="*/ 299 h 3283544"/>
              <a:gd name="connsiteX2-87" fmla="*/ 3283543 w 3283543"/>
              <a:gd name="connsiteY2-88" fmla="*/ 0 h 3283544"/>
              <a:gd name="connsiteX3-89" fmla="*/ 3283543 w 3283543"/>
              <a:gd name="connsiteY3-90" fmla="*/ 3283544 h 3283544"/>
              <a:gd name="connsiteX4-91" fmla="*/ 0 w 3283543"/>
              <a:gd name="connsiteY4-92" fmla="*/ 3283544 h 3283544"/>
              <a:gd name="connsiteX5-93" fmla="*/ 0 w 3283543"/>
              <a:gd name="connsiteY5-94" fmla="*/ 650240 h 3283544"/>
              <a:gd name="connsiteX0-95" fmla="*/ 1262 w 3284805"/>
              <a:gd name="connsiteY0-96" fmla="*/ 650738 h 3284042"/>
              <a:gd name="connsiteX1-97" fmla="*/ 752748 w 3284805"/>
              <a:gd name="connsiteY1-98" fmla="*/ 797 h 3284042"/>
              <a:gd name="connsiteX2-99" fmla="*/ 3284805 w 3284805"/>
              <a:gd name="connsiteY2-100" fmla="*/ 498 h 3284042"/>
              <a:gd name="connsiteX3-101" fmla="*/ 3284805 w 3284805"/>
              <a:gd name="connsiteY3-102" fmla="*/ 3284042 h 3284042"/>
              <a:gd name="connsiteX4-103" fmla="*/ 1262 w 3284805"/>
              <a:gd name="connsiteY4-104" fmla="*/ 3284042 h 3284042"/>
              <a:gd name="connsiteX5-105" fmla="*/ 1262 w 3284805"/>
              <a:gd name="connsiteY5-106" fmla="*/ 650738 h 3284042"/>
              <a:gd name="connsiteX0-107" fmla="*/ 1262 w 3284805"/>
              <a:gd name="connsiteY0-108" fmla="*/ 650738 h 3284042"/>
              <a:gd name="connsiteX1-109" fmla="*/ 752748 w 3284805"/>
              <a:gd name="connsiteY1-110" fmla="*/ 797 h 3284042"/>
              <a:gd name="connsiteX2-111" fmla="*/ 3284805 w 3284805"/>
              <a:gd name="connsiteY2-112" fmla="*/ 498 h 3284042"/>
              <a:gd name="connsiteX3-113" fmla="*/ 3277508 w 3284805"/>
              <a:gd name="connsiteY3-114" fmla="*/ 524037 h 3284042"/>
              <a:gd name="connsiteX4-115" fmla="*/ 3284805 w 3284805"/>
              <a:gd name="connsiteY4-116" fmla="*/ 3284042 h 3284042"/>
              <a:gd name="connsiteX5-117" fmla="*/ 1262 w 3284805"/>
              <a:gd name="connsiteY5-118" fmla="*/ 3284042 h 3284042"/>
              <a:gd name="connsiteX6" fmla="*/ 1262 w 3284805"/>
              <a:gd name="connsiteY6" fmla="*/ 650738 h 3284042"/>
              <a:gd name="connsiteX0-119" fmla="*/ 1262 w 3284805"/>
              <a:gd name="connsiteY0-120" fmla="*/ 650738 h 3284042"/>
              <a:gd name="connsiteX1-121" fmla="*/ 752748 w 3284805"/>
              <a:gd name="connsiteY1-122" fmla="*/ 797 h 3284042"/>
              <a:gd name="connsiteX2-123" fmla="*/ 2720925 w 3284805"/>
              <a:gd name="connsiteY2-124" fmla="*/ 498 h 3284042"/>
              <a:gd name="connsiteX3-125" fmla="*/ 3277508 w 3284805"/>
              <a:gd name="connsiteY3-126" fmla="*/ 524037 h 3284042"/>
              <a:gd name="connsiteX4-127" fmla="*/ 3284805 w 3284805"/>
              <a:gd name="connsiteY4-128" fmla="*/ 3284042 h 3284042"/>
              <a:gd name="connsiteX5-129" fmla="*/ 1262 w 3284805"/>
              <a:gd name="connsiteY5-130" fmla="*/ 3284042 h 3284042"/>
              <a:gd name="connsiteX6-131" fmla="*/ 1262 w 3284805"/>
              <a:gd name="connsiteY6-132" fmla="*/ 650738 h 3284042"/>
              <a:gd name="connsiteX0-133" fmla="*/ 1262 w 3284805"/>
              <a:gd name="connsiteY0-134" fmla="*/ 650738 h 3284042"/>
              <a:gd name="connsiteX1-135" fmla="*/ 752748 w 3284805"/>
              <a:gd name="connsiteY1-136" fmla="*/ 797 h 3284042"/>
              <a:gd name="connsiteX2-137" fmla="*/ 2466925 w 3284805"/>
              <a:gd name="connsiteY2-138" fmla="*/ 498 h 3284042"/>
              <a:gd name="connsiteX3-139" fmla="*/ 3277508 w 3284805"/>
              <a:gd name="connsiteY3-140" fmla="*/ 524037 h 3284042"/>
              <a:gd name="connsiteX4-141" fmla="*/ 3284805 w 3284805"/>
              <a:gd name="connsiteY4-142" fmla="*/ 3284042 h 3284042"/>
              <a:gd name="connsiteX5-143" fmla="*/ 1262 w 3284805"/>
              <a:gd name="connsiteY5-144" fmla="*/ 3284042 h 3284042"/>
              <a:gd name="connsiteX6-145" fmla="*/ 1262 w 3284805"/>
              <a:gd name="connsiteY6-146" fmla="*/ 650738 h 3284042"/>
              <a:gd name="connsiteX0-147" fmla="*/ 1262 w 3284805"/>
              <a:gd name="connsiteY0-148" fmla="*/ 650738 h 3284042"/>
              <a:gd name="connsiteX1-149" fmla="*/ 752748 w 3284805"/>
              <a:gd name="connsiteY1-150" fmla="*/ 797 h 3284042"/>
              <a:gd name="connsiteX2-151" fmla="*/ 2466925 w 3284805"/>
              <a:gd name="connsiteY2-152" fmla="*/ 498 h 3284042"/>
              <a:gd name="connsiteX3-153" fmla="*/ 3277508 w 3284805"/>
              <a:gd name="connsiteY3-154" fmla="*/ 711997 h 3284042"/>
              <a:gd name="connsiteX4-155" fmla="*/ 3284805 w 3284805"/>
              <a:gd name="connsiteY4-156" fmla="*/ 3284042 h 3284042"/>
              <a:gd name="connsiteX5-157" fmla="*/ 1262 w 3284805"/>
              <a:gd name="connsiteY5-158" fmla="*/ 3284042 h 3284042"/>
              <a:gd name="connsiteX6-159" fmla="*/ 1262 w 3284805"/>
              <a:gd name="connsiteY6-160" fmla="*/ 650738 h 3284042"/>
              <a:gd name="connsiteX0-161" fmla="*/ 1262 w 3284805"/>
              <a:gd name="connsiteY0-162" fmla="*/ 650738 h 3284042"/>
              <a:gd name="connsiteX1-163" fmla="*/ 752748 w 3284805"/>
              <a:gd name="connsiteY1-164" fmla="*/ 797 h 3284042"/>
              <a:gd name="connsiteX2-165" fmla="*/ 2466925 w 3284805"/>
              <a:gd name="connsiteY2-166" fmla="*/ 498 h 3284042"/>
              <a:gd name="connsiteX3-167" fmla="*/ 3277508 w 3284805"/>
              <a:gd name="connsiteY3-168" fmla="*/ 711997 h 3284042"/>
              <a:gd name="connsiteX4-169" fmla="*/ 3284805 w 3284805"/>
              <a:gd name="connsiteY4-170" fmla="*/ 3284042 h 3284042"/>
              <a:gd name="connsiteX5-171" fmla="*/ 1262 w 3284805"/>
              <a:gd name="connsiteY5-172" fmla="*/ 3284042 h 3284042"/>
              <a:gd name="connsiteX6-173" fmla="*/ 1262 w 3284805"/>
              <a:gd name="connsiteY6-174" fmla="*/ 650738 h 3284042"/>
              <a:gd name="connsiteX0-175" fmla="*/ 1262 w 3284805"/>
              <a:gd name="connsiteY0-176" fmla="*/ 650738 h 3284042"/>
              <a:gd name="connsiteX1-177" fmla="*/ 752748 w 3284805"/>
              <a:gd name="connsiteY1-178" fmla="*/ 797 h 3284042"/>
              <a:gd name="connsiteX2-179" fmla="*/ 2466925 w 3284805"/>
              <a:gd name="connsiteY2-180" fmla="*/ 498 h 3284042"/>
              <a:gd name="connsiteX3-181" fmla="*/ 3277508 w 3284805"/>
              <a:gd name="connsiteY3-182" fmla="*/ 711997 h 3284042"/>
              <a:gd name="connsiteX4-183" fmla="*/ 3284805 w 3284805"/>
              <a:gd name="connsiteY4-184" fmla="*/ 3284042 h 3284042"/>
              <a:gd name="connsiteX5-185" fmla="*/ 1262 w 3284805"/>
              <a:gd name="connsiteY5-186" fmla="*/ 3284042 h 3284042"/>
              <a:gd name="connsiteX6-187" fmla="*/ 1262 w 3284805"/>
              <a:gd name="connsiteY6-188" fmla="*/ 650738 h 3284042"/>
              <a:gd name="connsiteX0-189" fmla="*/ 1262 w 3284805"/>
              <a:gd name="connsiteY0-190" fmla="*/ 653325 h 3286629"/>
              <a:gd name="connsiteX1-191" fmla="*/ 752748 w 3284805"/>
              <a:gd name="connsiteY1-192" fmla="*/ 3384 h 3286629"/>
              <a:gd name="connsiteX2-193" fmla="*/ 2466925 w 3284805"/>
              <a:gd name="connsiteY2-194" fmla="*/ 3085 h 3286629"/>
              <a:gd name="connsiteX3-195" fmla="*/ 3277508 w 3284805"/>
              <a:gd name="connsiteY3-196" fmla="*/ 714584 h 3286629"/>
              <a:gd name="connsiteX4-197" fmla="*/ 3284805 w 3284805"/>
              <a:gd name="connsiteY4-198" fmla="*/ 3286629 h 3286629"/>
              <a:gd name="connsiteX5-199" fmla="*/ 1262 w 3284805"/>
              <a:gd name="connsiteY5-200" fmla="*/ 3286629 h 3286629"/>
              <a:gd name="connsiteX6-201" fmla="*/ 1262 w 3284805"/>
              <a:gd name="connsiteY6-202" fmla="*/ 653325 h 3286629"/>
              <a:gd name="connsiteX0-203" fmla="*/ 1262 w 3284805"/>
              <a:gd name="connsiteY0-204" fmla="*/ 654491 h 3287795"/>
              <a:gd name="connsiteX1-205" fmla="*/ 752748 w 3284805"/>
              <a:gd name="connsiteY1-206" fmla="*/ 4550 h 3287795"/>
              <a:gd name="connsiteX2-207" fmla="*/ 2466925 w 3284805"/>
              <a:gd name="connsiteY2-208" fmla="*/ 4251 h 3287795"/>
              <a:gd name="connsiteX3-209" fmla="*/ 3277508 w 3284805"/>
              <a:gd name="connsiteY3-210" fmla="*/ 715750 h 3287795"/>
              <a:gd name="connsiteX4-211" fmla="*/ 3284805 w 3284805"/>
              <a:gd name="connsiteY4-212" fmla="*/ 3287795 h 3287795"/>
              <a:gd name="connsiteX5-213" fmla="*/ 1262 w 3284805"/>
              <a:gd name="connsiteY5-214" fmla="*/ 3287795 h 3287795"/>
              <a:gd name="connsiteX6-215" fmla="*/ 1262 w 3284805"/>
              <a:gd name="connsiteY6-216" fmla="*/ 654491 h 3287795"/>
              <a:gd name="connsiteX0-217" fmla="*/ 1262 w 3284805"/>
              <a:gd name="connsiteY0-218" fmla="*/ 652218 h 3285522"/>
              <a:gd name="connsiteX1-219" fmla="*/ 752748 w 3284805"/>
              <a:gd name="connsiteY1-220" fmla="*/ 2277 h 3285522"/>
              <a:gd name="connsiteX2-221" fmla="*/ 2466925 w 3284805"/>
              <a:gd name="connsiteY2-222" fmla="*/ 1978 h 3285522"/>
              <a:gd name="connsiteX3-223" fmla="*/ 3277508 w 3284805"/>
              <a:gd name="connsiteY3-224" fmla="*/ 713477 h 3285522"/>
              <a:gd name="connsiteX4-225" fmla="*/ 3284805 w 3284805"/>
              <a:gd name="connsiteY4-226" fmla="*/ 3285522 h 3285522"/>
              <a:gd name="connsiteX5-227" fmla="*/ 1262 w 3284805"/>
              <a:gd name="connsiteY5-228" fmla="*/ 3285522 h 3285522"/>
              <a:gd name="connsiteX6-229" fmla="*/ 1262 w 3284805"/>
              <a:gd name="connsiteY6-230" fmla="*/ 652218 h 3285522"/>
              <a:gd name="connsiteX0-231" fmla="*/ 1262 w 3284805"/>
              <a:gd name="connsiteY0-232" fmla="*/ 652218 h 3285522"/>
              <a:gd name="connsiteX1-233" fmla="*/ 752748 w 3284805"/>
              <a:gd name="connsiteY1-234" fmla="*/ 2277 h 3285522"/>
              <a:gd name="connsiteX2-235" fmla="*/ 2532913 w 3284805"/>
              <a:gd name="connsiteY2-236" fmla="*/ 1978 h 3285522"/>
              <a:gd name="connsiteX3-237" fmla="*/ 3277508 w 3284805"/>
              <a:gd name="connsiteY3-238" fmla="*/ 713477 h 3285522"/>
              <a:gd name="connsiteX4-239" fmla="*/ 3284805 w 3284805"/>
              <a:gd name="connsiteY4-240" fmla="*/ 3285522 h 3285522"/>
              <a:gd name="connsiteX5-241" fmla="*/ 1262 w 3284805"/>
              <a:gd name="connsiteY5-242" fmla="*/ 3285522 h 3285522"/>
              <a:gd name="connsiteX6-243" fmla="*/ 1262 w 3284805"/>
              <a:gd name="connsiteY6-244" fmla="*/ 652218 h 3285522"/>
              <a:gd name="connsiteX0-245" fmla="*/ 1262 w 3284805"/>
              <a:gd name="connsiteY0-246" fmla="*/ 650739 h 3284043"/>
              <a:gd name="connsiteX1-247" fmla="*/ 752748 w 3284805"/>
              <a:gd name="connsiteY1-248" fmla="*/ 798 h 3284043"/>
              <a:gd name="connsiteX2-249" fmla="*/ 2532913 w 3284805"/>
              <a:gd name="connsiteY2-250" fmla="*/ 499 h 3284043"/>
              <a:gd name="connsiteX3-251" fmla="*/ 3277508 w 3284805"/>
              <a:gd name="connsiteY3-252" fmla="*/ 711998 h 3284043"/>
              <a:gd name="connsiteX4-253" fmla="*/ 3284805 w 3284805"/>
              <a:gd name="connsiteY4-254" fmla="*/ 3284043 h 3284043"/>
              <a:gd name="connsiteX5-255" fmla="*/ 1262 w 3284805"/>
              <a:gd name="connsiteY5-256" fmla="*/ 3284043 h 3284043"/>
              <a:gd name="connsiteX6-257" fmla="*/ 1262 w 3284805"/>
              <a:gd name="connsiteY6-258" fmla="*/ 650739 h 3284043"/>
              <a:gd name="connsiteX0-259" fmla="*/ 1262 w 3284805"/>
              <a:gd name="connsiteY0-260" fmla="*/ 650739 h 3284043"/>
              <a:gd name="connsiteX1-261" fmla="*/ 752748 w 3284805"/>
              <a:gd name="connsiteY1-262" fmla="*/ 798 h 3284043"/>
              <a:gd name="connsiteX2-263" fmla="*/ 2433931 w 3284805"/>
              <a:gd name="connsiteY2-264" fmla="*/ 5213 h 3284043"/>
              <a:gd name="connsiteX3-265" fmla="*/ 3277508 w 3284805"/>
              <a:gd name="connsiteY3-266" fmla="*/ 711998 h 3284043"/>
              <a:gd name="connsiteX4-267" fmla="*/ 3284805 w 3284805"/>
              <a:gd name="connsiteY4-268" fmla="*/ 3284043 h 3284043"/>
              <a:gd name="connsiteX5-269" fmla="*/ 1262 w 3284805"/>
              <a:gd name="connsiteY5-270" fmla="*/ 3284043 h 3284043"/>
              <a:gd name="connsiteX6-271" fmla="*/ 1262 w 3284805"/>
              <a:gd name="connsiteY6-272" fmla="*/ 650739 h 3284043"/>
              <a:gd name="connsiteX0-273" fmla="*/ 1262 w 3284805"/>
              <a:gd name="connsiteY0-274" fmla="*/ 650739 h 3284043"/>
              <a:gd name="connsiteX1-275" fmla="*/ 752748 w 3284805"/>
              <a:gd name="connsiteY1-276" fmla="*/ 798 h 3284043"/>
              <a:gd name="connsiteX2-277" fmla="*/ 2433931 w 3284805"/>
              <a:gd name="connsiteY2-278" fmla="*/ 5213 h 3284043"/>
              <a:gd name="connsiteX3-279" fmla="*/ 3277508 w 3284805"/>
              <a:gd name="connsiteY3-280" fmla="*/ 711998 h 3284043"/>
              <a:gd name="connsiteX4-281" fmla="*/ 3284805 w 3284805"/>
              <a:gd name="connsiteY4-282" fmla="*/ 3284043 h 3284043"/>
              <a:gd name="connsiteX5-283" fmla="*/ 1262 w 3284805"/>
              <a:gd name="connsiteY5-284" fmla="*/ 3284043 h 3284043"/>
              <a:gd name="connsiteX6-285" fmla="*/ 1262 w 3284805"/>
              <a:gd name="connsiteY6-286" fmla="*/ 650739 h 3284043"/>
              <a:gd name="connsiteX0-287" fmla="*/ 1262 w 3284805"/>
              <a:gd name="connsiteY0-288" fmla="*/ 650739 h 3284043"/>
              <a:gd name="connsiteX1-289" fmla="*/ 752748 w 3284805"/>
              <a:gd name="connsiteY1-290" fmla="*/ 798 h 3284043"/>
              <a:gd name="connsiteX2-291" fmla="*/ 2433931 w 3284805"/>
              <a:gd name="connsiteY2-292" fmla="*/ 5213 h 3284043"/>
              <a:gd name="connsiteX3-293" fmla="*/ 3277508 w 3284805"/>
              <a:gd name="connsiteY3-294" fmla="*/ 711998 h 3284043"/>
              <a:gd name="connsiteX4-295" fmla="*/ 3284805 w 3284805"/>
              <a:gd name="connsiteY4-296" fmla="*/ 3284043 h 3284043"/>
              <a:gd name="connsiteX5-297" fmla="*/ 1262 w 3284805"/>
              <a:gd name="connsiteY5-298" fmla="*/ 3284043 h 3284043"/>
              <a:gd name="connsiteX6-299" fmla="*/ 1262 w 3284805"/>
              <a:gd name="connsiteY6-300" fmla="*/ 650739 h 3284043"/>
              <a:gd name="connsiteX0-301" fmla="*/ 1262 w 3284805"/>
              <a:gd name="connsiteY0-302" fmla="*/ 650739 h 3285620"/>
              <a:gd name="connsiteX1-303" fmla="*/ 752748 w 3284805"/>
              <a:gd name="connsiteY1-304" fmla="*/ 798 h 3285620"/>
              <a:gd name="connsiteX2-305" fmla="*/ 2433931 w 3284805"/>
              <a:gd name="connsiteY2-306" fmla="*/ 5213 h 3285620"/>
              <a:gd name="connsiteX3-307" fmla="*/ 3277508 w 3284805"/>
              <a:gd name="connsiteY3-308" fmla="*/ 711998 h 3285620"/>
              <a:gd name="connsiteX4-309" fmla="*/ 3284805 w 3284805"/>
              <a:gd name="connsiteY4-310" fmla="*/ 3284043 h 3285620"/>
              <a:gd name="connsiteX5-311" fmla="*/ 2652668 w 3284805"/>
              <a:gd name="connsiteY5-312" fmla="*/ 3285620 h 3285620"/>
              <a:gd name="connsiteX6-313" fmla="*/ 1262 w 3284805"/>
              <a:gd name="connsiteY6-314" fmla="*/ 3284043 h 3285620"/>
              <a:gd name="connsiteX7" fmla="*/ 1262 w 3284805"/>
              <a:gd name="connsiteY7" fmla="*/ 650739 h 3285620"/>
              <a:gd name="connsiteX0-315" fmla="*/ 1262 w 3284805"/>
              <a:gd name="connsiteY0-316" fmla="*/ 650739 h 3285620"/>
              <a:gd name="connsiteX1-317" fmla="*/ 752748 w 3284805"/>
              <a:gd name="connsiteY1-318" fmla="*/ 798 h 3285620"/>
              <a:gd name="connsiteX2-319" fmla="*/ 2433931 w 3284805"/>
              <a:gd name="connsiteY2-320" fmla="*/ 5213 h 3285620"/>
              <a:gd name="connsiteX3-321" fmla="*/ 3277508 w 3284805"/>
              <a:gd name="connsiteY3-322" fmla="*/ 711998 h 3285620"/>
              <a:gd name="connsiteX4-323" fmla="*/ 3284805 w 3284805"/>
              <a:gd name="connsiteY4-324" fmla="*/ 2742002 h 3285620"/>
              <a:gd name="connsiteX5-325" fmla="*/ 2652668 w 3284805"/>
              <a:gd name="connsiteY5-326" fmla="*/ 3285620 h 3285620"/>
              <a:gd name="connsiteX6-327" fmla="*/ 1262 w 3284805"/>
              <a:gd name="connsiteY6-328" fmla="*/ 3284043 h 3285620"/>
              <a:gd name="connsiteX7-329" fmla="*/ 1262 w 3284805"/>
              <a:gd name="connsiteY7-330" fmla="*/ 650739 h 3285620"/>
              <a:gd name="connsiteX0-331" fmla="*/ 1262 w 3284805"/>
              <a:gd name="connsiteY0-332" fmla="*/ 650739 h 3285620"/>
              <a:gd name="connsiteX1-333" fmla="*/ 752748 w 3284805"/>
              <a:gd name="connsiteY1-334" fmla="*/ 798 h 3285620"/>
              <a:gd name="connsiteX2-335" fmla="*/ 2433931 w 3284805"/>
              <a:gd name="connsiteY2-336" fmla="*/ 5213 h 3285620"/>
              <a:gd name="connsiteX3-337" fmla="*/ 3277508 w 3284805"/>
              <a:gd name="connsiteY3-338" fmla="*/ 711998 h 3285620"/>
              <a:gd name="connsiteX4-339" fmla="*/ 3284805 w 3284805"/>
              <a:gd name="connsiteY4-340" fmla="*/ 2742002 h 3285620"/>
              <a:gd name="connsiteX5-341" fmla="*/ 2652668 w 3284805"/>
              <a:gd name="connsiteY5-342" fmla="*/ 3285620 h 3285620"/>
              <a:gd name="connsiteX6-343" fmla="*/ 1262 w 3284805"/>
              <a:gd name="connsiteY6-344" fmla="*/ 3284043 h 3285620"/>
              <a:gd name="connsiteX7-345" fmla="*/ 1262 w 3284805"/>
              <a:gd name="connsiteY7-346" fmla="*/ 650739 h 3285620"/>
              <a:gd name="connsiteX0-347" fmla="*/ 1262 w 3284805"/>
              <a:gd name="connsiteY0-348" fmla="*/ 650739 h 3285620"/>
              <a:gd name="connsiteX1-349" fmla="*/ 752748 w 3284805"/>
              <a:gd name="connsiteY1-350" fmla="*/ 798 h 3285620"/>
              <a:gd name="connsiteX2-351" fmla="*/ 2433931 w 3284805"/>
              <a:gd name="connsiteY2-352" fmla="*/ 5213 h 3285620"/>
              <a:gd name="connsiteX3-353" fmla="*/ 3277508 w 3284805"/>
              <a:gd name="connsiteY3-354" fmla="*/ 711998 h 3285620"/>
              <a:gd name="connsiteX4-355" fmla="*/ 3284805 w 3284805"/>
              <a:gd name="connsiteY4-356" fmla="*/ 2742002 h 3285620"/>
              <a:gd name="connsiteX5-357" fmla="*/ 2652668 w 3284805"/>
              <a:gd name="connsiteY5-358" fmla="*/ 3285620 h 3285620"/>
              <a:gd name="connsiteX6-359" fmla="*/ 1262 w 3284805"/>
              <a:gd name="connsiteY6-360" fmla="*/ 3284043 h 3285620"/>
              <a:gd name="connsiteX7-361" fmla="*/ 1262 w 3284805"/>
              <a:gd name="connsiteY7-362" fmla="*/ 650739 h 3285620"/>
              <a:gd name="connsiteX0-363" fmla="*/ 11666 w 3295209"/>
              <a:gd name="connsiteY0-364" fmla="*/ 650739 h 3285620"/>
              <a:gd name="connsiteX1-365" fmla="*/ 763152 w 3295209"/>
              <a:gd name="connsiteY1-366" fmla="*/ 798 h 3285620"/>
              <a:gd name="connsiteX2-367" fmla="*/ 2444335 w 3295209"/>
              <a:gd name="connsiteY2-368" fmla="*/ 5213 h 3285620"/>
              <a:gd name="connsiteX3-369" fmla="*/ 3287912 w 3295209"/>
              <a:gd name="connsiteY3-370" fmla="*/ 711998 h 3285620"/>
              <a:gd name="connsiteX4-371" fmla="*/ 3295209 w 3295209"/>
              <a:gd name="connsiteY4-372" fmla="*/ 2742002 h 3285620"/>
              <a:gd name="connsiteX5-373" fmla="*/ 2663072 w 3295209"/>
              <a:gd name="connsiteY5-374" fmla="*/ 3285620 h 3285620"/>
              <a:gd name="connsiteX6-375" fmla="*/ 11666 w 3295209"/>
              <a:gd name="connsiteY6-376" fmla="*/ 3284043 h 3285620"/>
              <a:gd name="connsiteX7-377" fmla="*/ 0 w 3295209"/>
              <a:gd name="connsiteY7-378" fmla="*/ 2687017 h 3285620"/>
              <a:gd name="connsiteX8" fmla="*/ 11666 w 3295209"/>
              <a:gd name="connsiteY8" fmla="*/ 650739 h 3285620"/>
              <a:gd name="connsiteX0-379" fmla="*/ 11666 w 3295209"/>
              <a:gd name="connsiteY0-380" fmla="*/ 650739 h 3285620"/>
              <a:gd name="connsiteX1-381" fmla="*/ 763152 w 3295209"/>
              <a:gd name="connsiteY1-382" fmla="*/ 798 h 3285620"/>
              <a:gd name="connsiteX2-383" fmla="*/ 2444335 w 3295209"/>
              <a:gd name="connsiteY2-384" fmla="*/ 5213 h 3285620"/>
              <a:gd name="connsiteX3-385" fmla="*/ 3287912 w 3295209"/>
              <a:gd name="connsiteY3-386" fmla="*/ 711998 h 3285620"/>
              <a:gd name="connsiteX4-387" fmla="*/ 3295209 w 3295209"/>
              <a:gd name="connsiteY4-388" fmla="*/ 2742002 h 3285620"/>
              <a:gd name="connsiteX5-389" fmla="*/ 2663072 w 3295209"/>
              <a:gd name="connsiteY5-390" fmla="*/ 3285620 h 3285620"/>
              <a:gd name="connsiteX6-391" fmla="*/ 11666 w 3295209"/>
              <a:gd name="connsiteY6-392" fmla="*/ 3284043 h 3285620"/>
              <a:gd name="connsiteX7-393" fmla="*/ 0 w 3295209"/>
              <a:gd name="connsiteY7-394" fmla="*/ 2715297 h 3285620"/>
              <a:gd name="connsiteX8-395" fmla="*/ 11666 w 3295209"/>
              <a:gd name="connsiteY8-396" fmla="*/ 650739 h 3285620"/>
              <a:gd name="connsiteX0-397" fmla="*/ 11666 w 3295209"/>
              <a:gd name="connsiteY0-398" fmla="*/ 650739 h 3285620"/>
              <a:gd name="connsiteX1-399" fmla="*/ 763152 w 3295209"/>
              <a:gd name="connsiteY1-400" fmla="*/ 798 h 3285620"/>
              <a:gd name="connsiteX2-401" fmla="*/ 2444335 w 3295209"/>
              <a:gd name="connsiteY2-402" fmla="*/ 5213 h 3285620"/>
              <a:gd name="connsiteX3-403" fmla="*/ 3287912 w 3295209"/>
              <a:gd name="connsiteY3-404" fmla="*/ 711998 h 3285620"/>
              <a:gd name="connsiteX4-405" fmla="*/ 3295209 w 3295209"/>
              <a:gd name="connsiteY4-406" fmla="*/ 2742002 h 3285620"/>
              <a:gd name="connsiteX5-407" fmla="*/ 2663072 w 3295209"/>
              <a:gd name="connsiteY5-408" fmla="*/ 3285620 h 3285620"/>
              <a:gd name="connsiteX6-409" fmla="*/ 633835 w 3295209"/>
              <a:gd name="connsiteY6-410" fmla="*/ 3284043 h 3285620"/>
              <a:gd name="connsiteX7-411" fmla="*/ 0 w 3295209"/>
              <a:gd name="connsiteY7-412" fmla="*/ 2715297 h 3285620"/>
              <a:gd name="connsiteX8-413" fmla="*/ 11666 w 3295209"/>
              <a:gd name="connsiteY8-414" fmla="*/ 650739 h 3285620"/>
              <a:gd name="connsiteX0-415" fmla="*/ 6952 w 3290495"/>
              <a:gd name="connsiteY0-416" fmla="*/ 650739 h 3285620"/>
              <a:gd name="connsiteX1-417" fmla="*/ 758438 w 3290495"/>
              <a:gd name="connsiteY1-418" fmla="*/ 798 h 3285620"/>
              <a:gd name="connsiteX2-419" fmla="*/ 2439621 w 3290495"/>
              <a:gd name="connsiteY2-420" fmla="*/ 5213 h 3285620"/>
              <a:gd name="connsiteX3-421" fmla="*/ 3283198 w 3290495"/>
              <a:gd name="connsiteY3-422" fmla="*/ 711998 h 3285620"/>
              <a:gd name="connsiteX4-423" fmla="*/ 3290495 w 3290495"/>
              <a:gd name="connsiteY4-424" fmla="*/ 2742002 h 3285620"/>
              <a:gd name="connsiteX5-425" fmla="*/ 2658358 w 3290495"/>
              <a:gd name="connsiteY5-426" fmla="*/ 3285620 h 3285620"/>
              <a:gd name="connsiteX6-427" fmla="*/ 629121 w 3290495"/>
              <a:gd name="connsiteY6-428" fmla="*/ 3284043 h 3285620"/>
              <a:gd name="connsiteX7-429" fmla="*/ 0 w 3290495"/>
              <a:gd name="connsiteY7-430" fmla="*/ 2672876 h 3285620"/>
              <a:gd name="connsiteX8-431" fmla="*/ 6952 w 3290495"/>
              <a:gd name="connsiteY8-432" fmla="*/ 650739 h 3285620"/>
              <a:gd name="connsiteX0-433" fmla="*/ 6952 w 3290495"/>
              <a:gd name="connsiteY0-434" fmla="*/ 650739 h 3285620"/>
              <a:gd name="connsiteX1-435" fmla="*/ 758438 w 3290495"/>
              <a:gd name="connsiteY1-436" fmla="*/ 798 h 3285620"/>
              <a:gd name="connsiteX2-437" fmla="*/ 2439621 w 3290495"/>
              <a:gd name="connsiteY2-438" fmla="*/ 5213 h 3285620"/>
              <a:gd name="connsiteX3-439" fmla="*/ 3283198 w 3290495"/>
              <a:gd name="connsiteY3-440" fmla="*/ 711998 h 3285620"/>
              <a:gd name="connsiteX4-441" fmla="*/ 3290495 w 3290495"/>
              <a:gd name="connsiteY4-442" fmla="*/ 2742002 h 3285620"/>
              <a:gd name="connsiteX5-443" fmla="*/ 2658358 w 3290495"/>
              <a:gd name="connsiteY5-444" fmla="*/ 3285620 h 3285620"/>
              <a:gd name="connsiteX6-445" fmla="*/ 629121 w 3290495"/>
              <a:gd name="connsiteY6-446" fmla="*/ 3284043 h 3285620"/>
              <a:gd name="connsiteX7-447" fmla="*/ 0 w 3290495"/>
              <a:gd name="connsiteY7-448" fmla="*/ 2672876 h 3285620"/>
              <a:gd name="connsiteX8-449" fmla="*/ 6952 w 3290495"/>
              <a:gd name="connsiteY8-450" fmla="*/ 650739 h 3285620"/>
              <a:gd name="connsiteX0-451" fmla="*/ 6952 w 3290495"/>
              <a:gd name="connsiteY0-452" fmla="*/ 650739 h 3285620"/>
              <a:gd name="connsiteX1-453" fmla="*/ 758438 w 3290495"/>
              <a:gd name="connsiteY1-454" fmla="*/ 798 h 3285620"/>
              <a:gd name="connsiteX2-455" fmla="*/ 2439621 w 3290495"/>
              <a:gd name="connsiteY2-456" fmla="*/ 5213 h 3285620"/>
              <a:gd name="connsiteX3-457" fmla="*/ 3283198 w 3290495"/>
              <a:gd name="connsiteY3-458" fmla="*/ 711998 h 3285620"/>
              <a:gd name="connsiteX4-459" fmla="*/ 3290495 w 3290495"/>
              <a:gd name="connsiteY4-460" fmla="*/ 2742002 h 3285620"/>
              <a:gd name="connsiteX5-461" fmla="*/ 2658358 w 3290495"/>
              <a:gd name="connsiteY5-462" fmla="*/ 3285620 h 3285620"/>
              <a:gd name="connsiteX6-463" fmla="*/ 629121 w 3290495"/>
              <a:gd name="connsiteY6-464" fmla="*/ 3284043 h 3285620"/>
              <a:gd name="connsiteX7-465" fmla="*/ 0 w 3290495"/>
              <a:gd name="connsiteY7-466" fmla="*/ 2672876 h 3285620"/>
              <a:gd name="connsiteX8-467" fmla="*/ 6952 w 3290495"/>
              <a:gd name="connsiteY8-468" fmla="*/ 650739 h 3285620"/>
              <a:gd name="connsiteX0-469" fmla="*/ 1263 w 3284806"/>
              <a:gd name="connsiteY0-470" fmla="*/ 650739 h 3285620"/>
              <a:gd name="connsiteX1-471" fmla="*/ 752749 w 3284806"/>
              <a:gd name="connsiteY1-472" fmla="*/ 798 h 3285620"/>
              <a:gd name="connsiteX2-473" fmla="*/ 2433932 w 3284806"/>
              <a:gd name="connsiteY2-474" fmla="*/ 5213 h 3285620"/>
              <a:gd name="connsiteX3-475" fmla="*/ 3277509 w 3284806"/>
              <a:gd name="connsiteY3-476" fmla="*/ 711998 h 3285620"/>
              <a:gd name="connsiteX4-477" fmla="*/ 3284806 w 3284806"/>
              <a:gd name="connsiteY4-478" fmla="*/ 2742002 h 3285620"/>
              <a:gd name="connsiteX5-479" fmla="*/ 2652669 w 3284806"/>
              <a:gd name="connsiteY5-480" fmla="*/ 3285620 h 3285620"/>
              <a:gd name="connsiteX6-481" fmla="*/ 623432 w 3284806"/>
              <a:gd name="connsiteY6-482" fmla="*/ 3284043 h 3285620"/>
              <a:gd name="connsiteX7-483" fmla="*/ 3738 w 3284806"/>
              <a:gd name="connsiteY7-484" fmla="*/ 2668162 h 3285620"/>
              <a:gd name="connsiteX8-485" fmla="*/ 1263 w 3284806"/>
              <a:gd name="connsiteY8-486" fmla="*/ 650739 h 3285620"/>
              <a:gd name="connsiteX0-487" fmla="*/ 1263 w 3284806"/>
              <a:gd name="connsiteY0-488" fmla="*/ 650739 h 3285620"/>
              <a:gd name="connsiteX1-489" fmla="*/ 752749 w 3284806"/>
              <a:gd name="connsiteY1-490" fmla="*/ 798 h 3285620"/>
              <a:gd name="connsiteX2-491" fmla="*/ 2433932 w 3284806"/>
              <a:gd name="connsiteY2-492" fmla="*/ 5213 h 3285620"/>
              <a:gd name="connsiteX3-493" fmla="*/ 3277509 w 3284806"/>
              <a:gd name="connsiteY3-494" fmla="*/ 711998 h 3285620"/>
              <a:gd name="connsiteX4-495" fmla="*/ 3284806 w 3284806"/>
              <a:gd name="connsiteY4-496" fmla="*/ 2742002 h 3285620"/>
              <a:gd name="connsiteX5-497" fmla="*/ 2652669 w 3284806"/>
              <a:gd name="connsiteY5-498" fmla="*/ 3285620 h 3285620"/>
              <a:gd name="connsiteX6-499" fmla="*/ 623432 w 3284806"/>
              <a:gd name="connsiteY6-500" fmla="*/ 3284043 h 3285620"/>
              <a:gd name="connsiteX7-501" fmla="*/ 3738 w 3284806"/>
              <a:gd name="connsiteY7-502" fmla="*/ 2668162 h 3285620"/>
              <a:gd name="connsiteX8-503" fmla="*/ 1263 w 3284806"/>
              <a:gd name="connsiteY8-504" fmla="*/ 650739 h 32856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131" y="connsiteY6-132"/>
              </a:cxn>
              <a:cxn ang="0">
                <a:pos x="connsiteX7-329" y="connsiteY7-330"/>
              </a:cxn>
              <a:cxn ang="0">
                <a:pos x="connsiteX8-395" y="connsiteY8-396"/>
              </a:cxn>
            </a:cxnLst>
            <a:rect l="l" t="t" r="r" b="b"/>
            <a:pathLst>
              <a:path w="3284806" h="3285620">
                <a:moveTo>
                  <a:pt x="1263" y="650739"/>
                </a:moveTo>
                <a:cubicBezTo>
                  <a:pt x="-27642" y="17532"/>
                  <a:pt x="446374" y="-6075"/>
                  <a:pt x="752749" y="798"/>
                </a:cubicBezTo>
                <a:lnTo>
                  <a:pt x="2433932" y="5213"/>
                </a:lnTo>
                <a:cubicBezTo>
                  <a:pt x="2759587" y="-4021"/>
                  <a:pt x="3302690" y="-30502"/>
                  <a:pt x="3277509" y="711998"/>
                </a:cubicBezTo>
                <a:cubicBezTo>
                  <a:pt x="3279941" y="1632000"/>
                  <a:pt x="3282374" y="1822000"/>
                  <a:pt x="3284806" y="2742002"/>
                </a:cubicBezTo>
                <a:cubicBezTo>
                  <a:pt x="3248490" y="3286140"/>
                  <a:pt x="2778540" y="3283524"/>
                  <a:pt x="2652669" y="3285620"/>
                </a:cubicBezTo>
                <a:lnTo>
                  <a:pt x="623432" y="3284043"/>
                </a:lnTo>
                <a:cubicBezTo>
                  <a:pt x="432579" y="3268857"/>
                  <a:pt x="10769" y="3267810"/>
                  <a:pt x="3738" y="2668162"/>
                </a:cubicBezTo>
                <a:cubicBezTo>
                  <a:pt x="7627" y="1989403"/>
                  <a:pt x="-2626" y="1329498"/>
                  <a:pt x="1263" y="65073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13116470" y="6013923"/>
            <a:ext cx="3284806" cy="3285620"/>
          </a:xfrm>
          <a:custGeom>
            <a:avLst/>
            <a:gdLst>
              <a:gd name="connsiteX0" fmla="*/ 0 w 3283543"/>
              <a:gd name="connsiteY0" fmla="*/ 0 h 3283544"/>
              <a:gd name="connsiteX1" fmla="*/ 3283543 w 3283543"/>
              <a:gd name="connsiteY1" fmla="*/ 0 h 3283544"/>
              <a:gd name="connsiteX2" fmla="*/ 3283543 w 3283543"/>
              <a:gd name="connsiteY2" fmla="*/ 3283544 h 3283544"/>
              <a:gd name="connsiteX3" fmla="*/ 0 w 3283543"/>
              <a:gd name="connsiteY3" fmla="*/ 3283544 h 3283544"/>
              <a:gd name="connsiteX4" fmla="*/ 0 w 3283543"/>
              <a:gd name="connsiteY4" fmla="*/ 0 h 3283544"/>
              <a:gd name="connsiteX0-1" fmla="*/ 0 w 3283543"/>
              <a:gd name="connsiteY0-2" fmla="*/ 0 h 3283544"/>
              <a:gd name="connsiteX1-3" fmla="*/ 461926 w 3283543"/>
              <a:gd name="connsiteY1-4" fmla="*/ 299 h 3283544"/>
              <a:gd name="connsiteX2-5" fmla="*/ 3283543 w 3283543"/>
              <a:gd name="connsiteY2-6" fmla="*/ 0 h 3283544"/>
              <a:gd name="connsiteX3-7" fmla="*/ 3283543 w 3283543"/>
              <a:gd name="connsiteY3-8" fmla="*/ 3283544 h 3283544"/>
              <a:gd name="connsiteX4-9" fmla="*/ 0 w 3283543"/>
              <a:gd name="connsiteY4-10" fmla="*/ 3283544 h 3283544"/>
              <a:gd name="connsiteX5" fmla="*/ 0 w 3283543"/>
              <a:gd name="connsiteY5" fmla="*/ 0 h 3283544"/>
              <a:gd name="connsiteX0-11" fmla="*/ 0 w 3283543"/>
              <a:gd name="connsiteY0-12" fmla="*/ 482600 h 3283544"/>
              <a:gd name="connsiteX1-13" fmla="*/ 461926 w 3283543"/>
              <a:gd name="connsiteY1-14" fmla="*/ 299 h 3283544"/>
              <a:gd name="connsiteX2-15" fmla="*/ 3283543 w 3283543"/>
              <a:gd name="connsiteY2-16" fmla="*/ 0 h 3283544"/>
              <a:gd name="connsiteX3-17" fmla="*/ 3283543 w 3283543"/>
              <a:gd name="connsiteY3-18" fmla="*/ 3283544 h 3283544"/>
              <a:gd name="connsiteX4-19" fmla="*/ 0 w 3283543"/>
              <a:gd name="connsiteY4-20" fmla="*/ 3283544 h 3283544"/>
              <a:gd name="connsiteX5-21" fmla="*/ 0 w 3283543"/>
              <a:gd name="connsiteY5-22" fmla="*/ 482600 h 3283544"/>
              <a:gd name="connsiteX0-23" fmla="*/ 0 w 3283543"/>
              <a:gd name="connsiteY0-24" fmla="*/ 482600 h 3283544"/>
              <a:gd name="connsiteX1-25" fmla="*/ 461926 w 3283543"/>
              <a:gd name="connsiteY1-26" fmla="*/ 299 h 3283544"/>
              <a:gd name="connsiteX2-27" fmla="*/ 3283543 w 3283543"/>
              <a:gd name="connsiteY2-28" fmla="*/ 0 h 3283544"/>
              <a:gd name="connsiteX3-29" fmla="*/ 3283543 w 3283543"/>
              <a:gd name="connsiteY3-30" fmla="*/ 3283544 h 3283544"/>
              <a:gd name="connsiteX4-31" fmla="*/ 0 w 3283543"/>
              <a:gd name="connsiteY4-32" fmla="*/ 3283544 h 3283544"/>
              <a:gd name="connsiteX5-33" fmla="*/ 0 w 3283543"/>
              <a:gd name="connsiteY5-34" fmla="*/ 482600 h 3283544"/>
              <a:gd name="connsiteX0-35" fmla="*/ 0 w 3283543"/>
              <a:gd name="connsiteY0-36" fmla="*/ 492461 h 3293405"/>
              <a:gd name="connsiteX1-37" fmla="*/ 721006 w 3283543"/>
              <a:gd name="connsiteY1-38" fmla="*/ 0 h 3293405"/>
              <a:gd name="connsiteX2-39" fmla="*/ 3283543 w 3283543"/>
              <a:gd name="connsiteY2-40" fmla="*/ 9861 h 3293405"/>
              <a:gd name="connsiteX3-41" fmla="*/ 3283543 w 3283543"/>
              <a:gd name="connsiteY3-42" fmla="*/ 3293405 h 3293405"/>
              <a:gd name="connsiteX4-43" fmla="*/ 0 w 3283543"/>
              <a:gd name="connsiteY4-44" fmla="*/ 3293405 h 3293405"/>
              <a:gd name="connsiteX5-45" fmla="*/ 0 w 3283543"/>
              <a:gd name="connsiteY5-46" fmla="*/ 492461 h 3293405"/>
              <a:gd name="connsiteX0-47" fmla="*/ 0 w 3283543"/>
              <a:gd name="connsiteY0-48" fmla="*/ 482600 h 3283544"/>
              <a:gd name="connsiteX1-49" fmla="*/ 721006 w 3283543"/>
              <a:gd name="connsiteY1-50" fmla="*/ 5379 h 3283544"/>
              <a:gd name="connsiteX2-51" fmla="*/ 3283543 w 3283543"/>
              <a:gd name="connsiteY2-52" fmla="*/ 0 h 3283544"/>
              <a:gd name="connsiteX3-53" fmla="*/ 3283543 w 3283543"/>
              <a:gd name="connsiteY3-54" fmla="*/ 3283544 h 3283544"/>
              <a:gd name="connsiteX4-55" fmla="*/ 0 w 3283543"/>
              <a:gd name="connsiteY4-56" fmla="*/ 3283544 h 3283544"/>
              <a:gd name="connsiteX5-57" fmla="*/ 0 w 3283543"/>
              <a:gd name="connsiteY5-58" fmla="*/ 482600 h 3283544"/>
              <a:gd name="connsiteX0-59" fmla="*/ 0 w 3283543"/>
              <a:gd name="connsiteY0-60" fmla="*/ 482600 h 3283544"/>
              <a:gd name="connsiteX1-61" fmla="*/ 721006 w 3283543"/>
              <a:gd name="connsiteY1-62" fmla="*/ 5379 h 3283544"/>
              <a:gd name="connsiteX2-63" fmla="*/ 3283543 w 3283543"/>
              <a:gd name="connsiteY2-64" fmla="*/ 0 h 3283544"/>
              <a:gd name="connsiteX3-65" fmla="*/ 3283543 w 3283543"/>
              <a:gd name="connsiteY3-66" fmla="*/ 3283544 h 3283544"/>
              <a:gd name="connsiteX4-67" fmla="*/ 0 w 3283543"/>
              <a:gd name="connsiteY4-68" fmla="*/ 3283544 h 3283544"/>
              <a:gd name="connsiteX5-69" fmla="*/ 0 w 3283543"/>
              <a:gd name="connsiteY5-70" fmla="*/ 482600 h 3283544"/>
              <a:gd name="connsiteX0-71" fmla="*/ 0 w 3283543"/>
              <a:gd name="connsiteY0-72" fmla="*/ 483342 h 3284286"/>
              <a:gd name="connsiteX1-73" fmla="*/ 751486 w 3283543"/>
              <a:gd name="connsiteY1-74" fmla="*/ 1041 h 3284286"/>
              <a:gd name="connsiteX2-75" fmla="*/ 3283543 w 3283543"/>
              <a:gd name="connsiteY2-76" fmla="*/ 742 h 3284286"/>
              <a:gd name="connsiteX3-77" fmla="*/ 3283543 w 3283543"/>
              <a:gd name="connsiteY3-78" fmla="*/ 3284286 h 3284286"/>
              <a:gd name="connsiteX4-79" fmla="*/ 0 w 3283543"/>
              <a:gd name="connsiteY4-80" fmla="*/ 3284286 h 3284286"/>
              <a:gd name="connsiteX5-81" fmla="*/ 0 w 3283543"/>
              <a:gd name="connsiteY5-82" fmla="*/ 483342 h 3284286"/>
              <a:gd name="connsiteX0-83" fmla="*/ 0 w 3283543"/>
              <a:gd name="connsiteY0-84" fmla="*/ 650240 h 3283544"/>
              <a:gd name="connsiteX1-85" fmla="*/ 751486 w 3283543"/>
              <a:gd name="connsiteY1-86" fmla="*/ 299 h 3283544"/>
              <a:gd name="connsiteX2-87" fmla="*/ 3283543 w 3283543"/>
              <a:gd name="connsiteY2-88" fmla="*/ 0 h 3283544"/>
              <a:gd name="connsiteX3-89" fmla="*/ 3283543 w 3283543"/>
              <a:gd name="connsiteY3-90" fmla="*/ 3283544 h 3283544"/>
              <a:gd name="connsiteX4-91" fmla="*/ 0 w 3283543"/>
              <a:gd name="connsiteY4-92" fmla="*/ 3283544 h 3283544"/>
              <a:gd name="connsiteX5-93" fmla="*/ 0 w 3283543"/>
              <a:gd name="connsiteY5-94" fmla="*/ 650240 h 3283544"/>
              <a:gd name="connsiteX0-95" fmla="*/ 1262 w 3284805"/>
              <a:gd name="connsiteY0-96" fmla="*/ 650738 h 3284042"/>
              <a:gd name="connsiteX1-97" fmla="*/ 752748 w 3284805"/>
              <a:gd name="connsiteY1-98" fmla="*/ 797 h 3284042"/>
              <a:gd name="connsiteX2-99" fmla="*/ 3284805 w 3284805"/>
              <a:gd name="connsiteY2-100" fmla="*/ 498 h 3284042"/>
              <a:gd name="connsiteX3-101" fmla="*/ 3284805 w 3284805"/>
              <a:gd name="connsiteY3-102" fmla="*/ 3284042 h 3284042"/>
              <a:gd name="connsiteX4-103" fmla="*/ 1262 w 3284805"/>
              <a:gd name="connsiteY4-104" fmla="*/ 3284042 h 3284042"/>
              <a:gd name="connsiteX5-105" fmla="*/ 1262 w 3284805"/>
              <a:gd name="connsiteY5-106" fmla="*/ 650738 h 3284042"/>
              <a:gd name="connsiteX0-107" fmla="*/ 1262 w 3284805"/>
              <a:gd name="connsiteY0-108" fmla="*/ 650738 h 3284042"/>
              <a:gd name="connsiteX1-109" fmla="*/ 752748 w 3284805"/>
              <a:gd name="connsiteY1-110" fmla="*/ 797 h 3284042"/>
              <a:gd name="connsiteX2-111" fmla="*/ 3284805 w 3284805"/>
              <a:gd name="connsiteY2-112" fmla="*/ 498 h 3284042"/>
              <a:gd name="connsiteX3-113" fmla="*/ 3277508 w 3284805"/>
              <a:gd name="connsiteY3-114" fmla="*/ 524037 h 3284042"/>
              <a:gd name="connsiteX4-115" fmla="*/ 3284805 w 3284805"/>
              <a:gd name="connsiteY4-116" fmla="*/ 3284042 h 3284042"/>
              <a:gd name="connsiteX5-117" fmla="*/ 1262 w 3284805"/>
              <a:gd name="connsiteY5-118" fmla="*/ 3284042 h 3284042"/>
              <a:gd name="connsiteX6" fmla="*/ 1262 w 3284805"/>
              <a:gd name="connsiteY6" fmla="*/ 650738 h 3284042"/>
              <a:gd name="connsiteX0-119" fmla="*/ 1262 w 3284805"/>
              <a:gd name="connsiteY0-120" fmla="*/ 650738 h 3284042"/>
              <a:gd name="connsiteX1-121" fmla="*/ 752748 w 3284805"/>
              <a:gd name="connsiteY1-122" fmla="*/ 797 h 3284042"/>
              <a:gd name="connsiteX2-123" fmla="*/ 2720925 w 3284805"/>
              <a:gd name="connsiteY2-124" fmla="*/ 498 h 3284042"/>
              <a:gd name="connsiteX3-125" fmla="*/ 3277508 w 3284805"/>
              <a:gd name="connsiteY3-126" fmla="*/ 524037 h 3284042"/>
              <a:gd name="connsiteX4-127" fmla="*/ 3284805 w 3284805"/>
              <a:gd name="connsiteY4-128" fmla="*/ 3284042 h 3284042"/>
              <a:gd name="connsiteX5-129" fmla="*/ 1262 w 3284805"/>
              <a:gd name="connsiteY5-130" fmla="*/ 3284042 h 3284042"/>
              <a:gd name="connsiteX6-131" fmla="*/ 1262 w 3284805"/>
              <a:gd name="connsiteY6-132" fmla="*/ 650738 h 3284042"/>
              <a:gd name="connsiteX0-133" fmla="*/ 1262 w 3284805"/>
              <a:gd name="connsiteY0-134" fmla="*/ 650738 h 3284042"/>
              <a:gd name="connsiteX1-135" fmla="*/ 752748 w 3284805"/>
              <a:gd name="connsiteY1-136" fmla="*/ 797 h 3284042"/>
              <a:gd name="connsiteX2-137" fmla="*/ 2466925 w 3284805"/>
              <a:gd name="connsiteY2-138" fmla="*/ 498 h 3284042"/>
              <a:gd name="connsiteX3-139" fmla="*/ 3277508 w 3284805"/>
              <a:gd name="connsiteY3-140" fmla="*/ 524037 h 3284042"/>
              <a:gd name="connsiteX4-141" fmla="*/ 3284805 w 3284805"/>
              <a:gd name="connsiteY4-142" fmla="*/ 3284042 h 3284042"/>
              <a:gd name="connsiteX5-143" fmla="*/ 1262 w 3284805"/>
              <a:gd name="connsiteY5-144" fmla="*/ 3284042 h 3284042"/>
              <a:gd name="connsiteX6-145" fmla="*/ 1262 w 3284805"/>
              <a:gd name="connsiteY6-146" fmla="*/ 650738 h 3284042"/>
              <a:gd name="connsiteX0-147" fmla="*/ 1262 w 3284805"/>
              <a:gd name="connsiteY0-148" fmla="*/ 650738 h 3284042"/>
              <a:gd name="connsiteX1-149" fmla="*/ 752748 w 3284805"/>
              <a:gd name="connsiteY1-150" fmla="*/ 797 h 3284042"/>
              <a:gd name="connsiteX2-151" fmla="*/ 2466925 w 3284805"/>
              <a:gd name="connsiteY2-152" fmla="*/ 498 h 3284042"/>
              <a:gd name="connsiteX3-153" fmla="*/ 3277508 w 3284805"/>
              <a:gd name="connsiteY3-154" fmla="*/ 711997 h 3284042"/>
              <a:gd name="connsiteX4-155" fmla="*/ 3284805 w 3284805"/>
              <a:gd name="connsiteY4-156" fmla="*/ 3284042 h 3284042"/>
              <a:gd name="connsiteX5-157" fmla="*/ 1262 w 3284805"/>
              <a:gd name="connsiteY5-158" fmla="*/ 3284042 h 3284042"/>
              <a:gd name="connsiteX6-159" fmla="*/ 1262 w 3284805"/>
              <a:gd name="connsiteY6-160" fmla="*/ 650738 h 3284042"/>
              <a:gd name="connsiteX0-161" fmla="*/ 1262 w 3284805"/>
              <a:gd name="connsiteY0-162" fmla="*/ 650738 h 3284042"/>
              <a:gd name="connsiteX1-163" fmla="*/ 752748 w 3284805"/>
              <a:gd name="connsiteY1-164" fmla="*/ 797 h 3284042"/>
              <a:gd name="connsiteX2-165" fmla="*/ 2466925 w 3284805"/>
              <a:gd name="connsiteY2-166" fmla="*/ 498 h 3284042"/>
              <a:gd name="connsiteX3-167" fmla="*/ 3277508 w 3284805"/>
              <a:gd name="connsiteY3-168" fmla="*/ 711997 h 3284042"/>
              <a:gd name="connsiteX4-169" fmla="*/ 3284805 w 3284805"/>
              <a:gd name="connsiteY4-170" fmla="*/ 3284042 h 3284042"/>
              <a:gd name="connsiteX5-171" fmla="*/ 1262 w 3284805"/>
              <a:gd name="connsiteY5-172" fmla="*/ 3284042 h 3284042"/>
              <a:gd name="connsiteX6-173" fmla="*/ 1262 w 3284805"/>
              <a:gd name="connsiteY6-174" fmla="*/ 650738 h 3284042"/>
              <a:gd name="connsiteX0-175" fmla="*/ 1262 w 3284805"/>
              <a:gd name="connsiteY0-176" fmla="*/ 650738 h 3284042"/>
              <a:gd name="connsiteX1-177" fmla="*/ 752748 w 3284805"/>
              <a:gd name="connsiteY1-178" fmla="*/ 797 h 3284042"/>
              <a:gd name="connsiteX2-179" fmla="*/ 2466925 w 3284805"/>
              <a:gd name="connsiteY2-180" fmla="*/ 498 h 3284042"/>
              <a:gd name="connsiteX3-181" fmla="*/ 3277508 w 3284805"/>
              <a:gd name="connsiteY3-182" fmla="*/ 711997 h 3284042"/>
              <a:gd name="connsiteX4-183" fmla="*/ 3284805 w 3284805"/>
              <a:gd name="connsiteY4-184" fmla="*/ 3284042 h 3284042"/>
              <a:gd name="connsiteX5-185" fmla="*/ 1262 w 3284805"/>
              <a:gd name="connsiteY5-186" fmla="*/ 3284042 h 3284042"/>
              <a:gd name="connsiteX6-187" fmla="*/ 1262 w 3284805"/>
              <a:gd name="connsiteY6-188" fmla="*/ 650738 h 3284042"/>
              <a:gd name="connsiteX0-189" fmla="*/ 1262 w 3284805"/>
              <a:gd name="connsiteY0-190" fmla="*/ 653325 h 3286629"/>
              <a:gd name="connsiteX1-191" fmla="*/ 752748 w 3284805"/>
              <a:gd name="connsiteY1-192" fmla="*/ 3384 h 3286629"/>
              <a:gd name="connsiteX2-193" fmla="*/ 2466925 w 3284805"/>
              <a:gd name="connsiteY2-194" fmla="*/ 3085 h 3286629"/>
              <a:gd name="connsiteX3-195" fmla="*/ 3277508 w 3284805"/>
              <a:gd name="connsiteY3-196" fmla="*/ 714584 h 3286629"/>
              <a:gd name="connsiteX4-197" fmla="*/ 3284805 w 3284805"/>
              <a:gd name="connsiteY4-198" fmla="*/ 3286629 h 3286629"/>
              <a:gd name="connsiteX5-199" fmla="*/ 1262 w 3284805"/>
              <a:gd name="connsiteY5-200" fmla="*/ 3286629 h 3286629"/>
              <a:gd name="connsiteX6-201" fmla="*/ 1262 w 3284805"/>
              <a:gd name="connsiteY6-202" fmla="*/ 653325 h 3286629"/>
              <a:gd name="connsiteX0-203" fmla="*/ 1262 w 3284805"/>
              <a:gd name="connsiteY0-204" fmla="*/ 654491 h 3287795"/>
              <a:gd name="connsiteX1-205" fmla="*/ 752748 w 3284805"/>
              <a:gd name="connsiteY1-206" fmla="*/ 4550 h 3287795"/>
              <a:gd name="connsiteX2-207" fmla="*/ 2466925 w 3284805"/>
              <a:gd name="connsiteY2-208" fmla="*/ 4251 h 3287795"/>
              <a:gd name="connsiteX3-209" fmla="*/ 3277508 w 3284805"/>
              <a:gd name="connsiteY3-210" fmla="*/ 715750 h 3287795"/>
              <a:gd name="connsiteX4-211" fmla="*/ 3284805 w 3284805"/>
              <a:gd name="connsiteY4-212" fmla="*/ 3287795 h 3287795"/>
              <a:gd name="connsiteX5-213" fmla="*/ 1262 w 3284805"/>
              <a:gd name="connsiteY5-214" fmla="*/ 3287795 h 3287795"/>
              <a:gd name="connsiteX6-215" fmla="*/ 1262 w 3284805"/>
              <a:gd name="connsiteY6-216" fmla="*/ 654491 h 3287795"/>
              <a:gd name="connsiteX0-217" fmla="*/ 1262 w 3284805"/>
              <a:gd name="connsiteY0-218" fmla="*/ 652218 h 3285522"/>
              <a:gd name="connsiteX1-219" fmla="*/ 752748 w 3284805"/>
              <a:gd name="connsiteY1-220" fmla="*/ 2277 h 3285522"/>
              <a:gd name="connsiteX2-221" fmla="*/ 2466925 w 3284805"/>
              <a:gd name="connsiteY2-222" fmla="*/ 1978 h 3285522"/>
              <a:gd name="connsiteX3-223" fmla="*/ 3277508 w 3284805"/>
              <a:gd name="connsiteY3-224" fmla="*/ 713477 h 3285522"/>
              <a:gd name="connsiteX4-225" fmla="*/ 3284805 w 3284805"/>
              <a:gd name="connsiteY4-226" fmla="*/ 3285522 h 3285522"/>
              <a:gd name="connsiteX5-227" fmla="*/ 1262 w 3284805"/>
              <a:gd name="connsiteY5-228" fmla="*/ 3285522 h 3285522"/>
              <a:gd name="connsiteX6-229" fmla="*/ 1262 w 3284805"/>
              <a:gd name="connsiteY6-230" fmla="*/ 652218 h 3285522"/>
              <a:gd name="connsiteX0-231" fmla="*/ 1262 w 3284805"/>
              <a:gd name="connsiteY0-232" fmla="*/ 652218 h 3285522"/>
              <a:gd name="connsiteX1-233" fmla="*/ 752748 w 3284805"/>
              <a:gd name="connsiteY1-234" fmla="*/ 2277 h 3285522"/>
              <a:gd name="connsiteX2-235" fmla="*/ 2532913 w 3284805"/>
              <a:gd name="connsiteY2-236" fmla="*/ 1978 h 3285522"/>
              <a:gd name="connsiteX3-237" fmla="*/ 3277508 w 3284805"/>
              <a:gd name="connsiteY3-238" fmla="*/ 713477 h 3285522"/>
              <a:gd name="connsiteX4-239" fmla="*/ 3284805 w 3284805"/>
              <a:gd name="connsiteY4-240" fmla="*/ 3285522 h 3285522"/>
              <a:gd name="connsiteX5-241" fmla="*/ 1262 w 3284805"/>
              <a:gd name="connsiteY5-242" fmla="*/ 3285522 h 3285522"/>
              <a:gd name="connsiteX6-243" fmla="*/ 1262 w 3284805"/>
              <a:gd name="connsiteY6-244" fmla="*/ 652218 h 3285522"/>
              <a:gd name="connsiteX0-245" fmla="*/ 1262 w 3284805"/>
              <a:gd name="connsiteY0-246" fmla="*/ 650739 h 3284043"/>
              <a:gd name="connsiteX1-247" fmla="*/ 752748 w 3284805"/>
              <a:gd name="connsiteY1-248" fmla="*/ 798 h 3284043"/>
              <a:gd name="connsiteX2-249" fmla="*/ 2532913 w 3284805"/>
              <a:gd name="connsiteY2-250" fmla="*/ 499 h 3284043"/>
              <a:gd name="connsiteX3-251" fmla="*/ 3277508 w 3284805"/>
              <a:gd name="connsiteY3-252" fmla="*/ 711998 h 3284043"/>
              <a:gd name="connsiteX4-253" fmla="*/ 3284805 w 3284805"/>
              <a:gd name="connsiteY4-254" fmla="*/ 3284043 h 3284043"/>
              <a:gd name="connsiteX5-255" fmla="*/ 1262 w 3284805"/>
              <a:gd name="connsiteY5-256" fmla="*/ 3284043 h 3284043"/>
              <a:gd name="connsiteX6-257" fmla="*/ 1262 w 3284805"/>
              <a:gd name="connsiteY6-258" fmla="*/ 650739 h 3284043"/>
              <a:gd name="connsiteX0-259" fmla="*/ 1262 w 3284805"/>
              <a:gd name="connsiteY0-260" fmla="*/ 650739 h 3284043"/>
              <a:gd name="connsiteX1-261" fmla="*/ 752748 w 3284805"/>
              <a:gd name="connsiteY1-262" fmla="*/ 798 h 3284043"/>
              <a:gd name="connsiteX2-263" fmla="*/ 2433931 w 3284805"/>
              <a:gd name="connsiteY2-264" fmla="*/ 5213 h 3284043"/>
              <a:gd name="connsiteX3-265" fmla="*/ 3277508 w 3284805"/>
              <a:gd name="connsiteY3-266" fmla="*/ 711998 h 3284043"/>
              <a:gd name="connsiteX4-267" fmla="*/ 3284805 w 3284805"/>
              <a:gd name="connsiteY4-268" fmla="*/ 3284043 h 3284043"/>
              <a:gd name="connsiteX5-269" fmla="*/ 1262 w 3284805"/>
              <a:gd name="connsiteY5-270" fmla="*/ 3284043 h 3284043"/>
              <a:gd name="connsiteX6-271" fmla="*/ 1262 w 3284805"/>
              <a:gd name="connsiteY6-272" fmla="*/ 650739 h 3284043"/>
              <a:gd name="connsiteX0-273" fmla="*/ 1262 w 3284805"/>
              <a:gd name="connsiteY0-274" fmla="*/ 650739 h 3284043"/>
              <a:gd name="connsiteX1-275" fmla="*/ 752748 w 3284805"/>
              <a:gd name="connsiteY1-276" fmla="*/ 798 h 3284043"/>
              <a:gd name="connsiteX2-277" fmla="*/ 2433931 w 3284805"/>
              <a:gd name="connsiteY2-278" fmla="*/ 5213 h 3284043"/>
              <a:gd name="connsiteX3-279" fmla="*/ 3277508 w 3284805"/>
              <a:gd name="connsiteY3-280" fmla="*/ 711998 h 3284043"/>
              <a:gd name="connsiteX4-281" fmla="*/ 3284805 w 3284805"/>
              <a:gd name="connsiteY4-282" fmla="*/ 3284043 h 3284043"/>
              <a:gd name="connsiteX5-283" fmla="*/ 1262 w 3284805"/>
              <a:gd name="connsiteY5-284" fmla="*/ 3284043 h 3284043"/>
              <a:gd name="connsiteX6-285" fmla="*/ 1262 w 3284805"/>
              <a:gd name="connsiteY6-286" fmla="*/ 650739 h 3284043"/>
              <a:gd name="connsiteX0-287" fmla="*/ 1262 w 3284805"/>
              <a:gd name="connsiteY0-288" fmla="*/ 650739 h 3284043"/>
              <a:gd name="connsiteX1-289" fmla="*/ 752748 w 3284805"/>
              <a:gd name="connsiteY1-290" fmla="*/ 798 h 3284043"/>
              <a:gd name="connsiteX2-291" fmla="*/ 2433931 w 3284805"/>
              <a:gd name="connsiteY2-292" fmla="*/ 5213 h 3284043"/>
              <a:gd name="connsiteX3-293" fmla="*/ 3277508 w 3284805"/>
              <a:gd name="connsiteY3-294" fmla="*/ 711998 h 3284043"/>
              <a:gd name="connsiteX4-295" fmla="*/ 3284805 w 3284805"/>
              <a:gd name="connsiteY4-296" fmla="*/ 3284043 h 3284043"/>
              <a:gd name="connsiteX5-297" fmla="*/ 1262 w 3284805"/>
              <a:gd name="connsiteY5-298" fmla="*/ 3284043 h 3284043"/>
              <a:gd name="connsiteX6-299" fmla="*/ 1262 w 3284805"/>
              <a:gd name="connsiteY6-300" fmla="*/ 650739 h 3284043"/>
              <a:gd name="connsiteX0-301" fmla="*/ 1262 w 3284805"/>
              <a:gd name="connsiteY0-302" fmla="*/ 650739 h 3285620"/>
              <a:gd name="connsiteX1-303" fmla="*/ 752748 w 3284805"/>
              <a:gd name="connsiteY1-304" fmla="*/ 798 h 3285620"/>
              <a:gd name="connsiteX2-305" fmla="*/ 2433931 w 3284805"/>
              <a:gd name="connsiteY2-306" fmla="*/ 5213 h 3285620"/>
              <a:gd name="connsiteX3-307" fmla="*/ 3277508 w 3284805"/>
              <a:gd name="connsiteY3-308" fmla="*/ 711998 h 3285620"/>
              <a:gd name="connsiteX4-309" fmla="*/ 3284805 w 3284805"/>
              <a:gd name="connsiteY4-310" fmla="*/ 3284043 h 3285620"/>
              <a:gd name="connsiteX5-311" fmla="*/ 2652668 w 3284805"/>
              <a:gd name="connsiteY5-312" fmla="*/ 3285620 h 3285620"/>
              <a:gd name="connsiteX6-313" fmla="*/ 1262 w 3284805"/>
              <a:gd name="connsiteY6-314" fmla="*/ 3284043 h 3285620"/>
              <a:gd name="connsiteX7" fmla="*/ 1262 w 3284805"/>
              <a:gd name="connsiteY7" fmla="*/ 650739 h 3285620"/>
              <a:gd name="connsiteX0-315" fmla="*/ 1262 w 3284805"/>
              <a:gd name="connsiteY0-316" fmla="*/ 650739 h 3285620"/>
              <a:gd name="connsiteX1-317" fmla="*/ 752748 w 3284805"/>
              <a:gd name="connsiteY1-318" fmla="*/ 798 h 3285620"/>
              <a:gd name="connsiteX2-319" fmla="*/ 2433931 w 3284805"/>
              <a:gd name="connsiteY2-320" fmla="*/ 5213 h 3285620"/>
              <a:gd name="connsiteX3-321" fmla="*/ 3277508 w 3284805"/>
              <a:gd name="connsiteY3-322" fmla="*/ 711998 h 3285620"/>
              <a:gd name="connsiteX4-323" fmla="*/ 3284805 w 3284805"/>
              <a:gd name="connsiteY4-324" fmla="*/ 2742002 h 3285620"/>
              <a:gd name="connsiteX5-325" fmla="*/ 2652668 w 3284805"/>
              <a:gd name="connsiteY5-326" fmla="*/ 3285620 h 3285620"/>
              <a:gd name="connsiteX6-327" fmla="*/ 1262 w 3284805"/>
              <a:gd name="connsiteY6-328" fmla="*/ 3284043 h 3285620"/>
              <a:gd name="connsiteX7-329" fmla="*/ 1262 w 3284805"/>
              <a:gd name="connsiteY7-330" fmla="*/ 650739 h 3285620"/>
              <a:gd name="connsiteX0-331" fmla="*/ 1262 w 3284805"/>
              <a:gd name="connsiteY0-332" fmla="*/ 650739 h 3285620"/>
              <a:gd name="connsiteX1-333" fmla="*/ 752748 w 3284805"/>
              <a:gd name="connsiteY1-334" fmla="*/ 798 h 3285620"/>
              <a:gd name="connsiteX2-335" fmla="*/ 2433931 w 3284805"/>
              <a:gd name="connsiteY2-336" fmla="*/ 5213 h 3285620"/>
              <a:gd name="connsiteX3-337" fmla="*/ 3277508 w 3284805"/>
              <a:gd name="connsiteY3-338" fmla="*/ 711998 h 3285620"/>
              <a:gd name="connsiteX4-339" fmla="*/ 3284805 w 3284805"/>
              <a:gd name="connsiteY4-340" fmla="*/ 2742002 h 3285620"/>
              <a:gd name="connsiteX5-341" fmla="*/ 2652668 w 3284805"/>
              <a:gd name="connsiteY5-342" fmla="*/ 3285620 h 3285620"/>
              <a:gd name="connsiteX6-343" fmla="*/ 1262 w 3284805"/>
              <a:gd name="connsiteY6-344" fmla="*/ 3284043 h 3285620"/>
              <a:gd name="connsiteX7-345" fmla="*/ 1262 w 3284805"/>
              <a:gd name="connsiteY7-346" fmla="*/ 650739 h 3285620"/>
              <a:gd name="connsiteX0-347" fmla="*/ 1262 w 3284805"/>
              <a:gd name="connsiteY0-348" fmla="*/ 650739 h 3285620"/>
              <a:gd name="connsiteX1-349" fmla="*/ 752748 w 3284805"/>
              <a:gd name="connsiteY1-350" fmla="*/ 798 h 3285620"/>
              <a:gd name="connsiteX2-351" fmla="*/ 2433931 w 3284805"/>
              <a:gd name="connsiteY2-352" fmla="*/ 5213 h 3285620"/>
              <a:gd name="connsiteX3-353" fmla="*/ 3277508 w 3284805"/>
              <a:gd name="connsiteY3-354" fmla="*/ 711998 h 3285620"/>
              <a:gd name="connsiteX4-355" fmla="*/ 3284805 w 3284805"/>
              <a:gd name="connsiteY4-356" fmla="*/ 2742002 h 3285620"/>
              <a:gd name="connsiteX5-357" fmla="*/ 2652668 w 3284805"/>
              <a:gd name="connsiteY5-358" fmla="*/ 3285620 h 3285620"/>
              <a:gd name="connsiteX6-359" fmla="*/ 1262 w 3284805"/>
              <a:gd name="connsiteY6-360" fmla="*/ 3284043 h 3285620"/>
              <a:gd name="connsiteX7-361" fmla="*/ 1262 w 3284805"/>
              <a:gd name="connsiteY7-362" fmla="*/ 650739 h 3285620"/>
              <a:gd name="connsiteX0-363" fmla="*/ 11666 w 3295209"/>
              <a:gd name="connsiteY0-364" fmla="*/ 650739 h 3285620"/>
              <a:gd name="connsiteX1-365" fmla="*/ 763152 w 3295209"/>
              <a:gd name="connsiteY1-366" fmla="*/ 798 h 3285620"/>
              <a:gd name="connsiteX2-367" fmla="*/ 2444335 w 3295209"/>
              <a:gd name="connsiteY2-368" fmla="*/ 5213 h 3285620"/>
              <a:gd name="connsiteX3-369" fmla="*/ 3287912 w 3295209"/>
              <a:gd name="connsiteY3-370" fmla="*/ 711998 h 3285620"/>
              <a:gd name="connsiteX4-371" fmla="*/ 3295209 w 3295209"/>
              <a:gd name="connsiteY4-372" fmla="*/ 2742002 h 3285620"/>
              <a:gd name="connsiteX5-373" fmla="*/ 2663072 w 3295209"/>
              <a:gd name="connsiteY5-374" fmla="*/ 3285620 h 3285620"/>
              <a:gd name="connsiteX6-375" fmla="*/ 11666 w 3295209"/>
              <a:gd name="connsiteY6-376" fmla="*/ 3284043 h 3285620"/>
              <a:gd name="connsiteX7-377" fmla="*/ 0 w 3295209"/>
              <a:gd name="connsiteY7-378" fmla="*/ 2687017 h 3285620"/>
              <a:gd name="connsiteX8" fmla="*/ 11666 w 3295209"/>
              <a:gd name="connsiteY8" fmla="*/ 650739 h 3285620"/>
              <a:gd name="connsiteX0-379" fmla="*/ 11666 w 3295209"/>
              <a:gd name="connsiteY0-380" fmla="*/ 650739 h 3285620"/>
              <a:gd name="connsiteX1-381" fmla="*/ 763152 w 3295209"/>
              <a:gd name="connsiteY1-382" fmla="*/ 798 h 3285620"/>
              <a:gd name="connsiteX2-383" fmla="*/ 2444335 w 3295209"/>
              <a:gd name="connsiteY2-384" fmla="*/ 5213 h 3285620"/>
              <a:gd name="connsiteX3-385" fmla="*/ 3287912 w 3295209"/>
              <a:gd name="connsiteY3-386" fmla="*/ 711998 h 3285620"/>
              <a:gd name="connsiteX4-387" fmla="*/ 3295209 w 3295209"/>
              <a:gd name="connsiteY4-388" fmla="*/ 2742002 h 3285620"/>
              <a:gd name="connsiteX5-389" fmla="*/ 2663072 w 3295209"/>
              <a:gd name="connsiteY5-390" fmla="*/ 3285620 h 3285620"/>
              <a:gd name="connsiteX6-391" fmla="*/ 11666 w 3295209"/>
              <a:gd name="connsiteY6-392" fmla="*/ 3284043 h 3285620"/>
              <a:gd name="connsiteX7-393" fmla="*/ 0 w 3295209"/>
              <a:gd name="connsiteY7-394" fmla="*/ 2715297 h 3285620"/>
              <a:gd name="connsiteX8-395" fmla="*/ 11666 w 3295209"/>
              <a:gd name="connsiteY8-396" fmla="*/ 650739 h 3285620"/>
              <a:gd name="connsiteX0-397" fmla="*/ 11666 w 3295209"/>
              <a:gd name="connsiteY0-398" fmla="*/ 650739 h 3285620"/>
              <a:gd name="connsiteX1-399" fmla="*/ 763152 w 3295209"/>
              <a:gd name="connsiteY1-400" fmla="*/ 798 h 3285620"/>
              <a:gd name="connsiteX2-401" fmla="*/ 2444335 w 3295209"/>
              <a:gd name="connsiteY2-402" fmla="*/ 5213 h 3285620"/>
              <a:gd name="connsiteX3-403" fmla="*/ 3287912 w 3295209"/>
              <a:gd name="connsiteY3-404" fmla="*/ 711998 h 3285620"/>
              <a:gd name="connsiteX4-405" fmla="*/ 3295209 w 3295209"/>
              <a:gd name="connsiteY4-406" fmla="*/ 2742002 h 3285620"/>
              <a:gd name="connsiteX5-407" fmla="*/ 2663072 w 3295209"/>
              <a:gd name="connsiteY5-408" fmla="*/ 3285620 h 3285620"/>
              <a:gd name="connsiteX6-409" fmla="*/ 633835 w 3295209"/>
              <a:gd name="connsiteY6-410" fmla="*/ 3284043 h 3285620"/>
              <a:gd name="connsiteX7-411" fmla="*/ 0 w 3295209"/>
              <a:gd name="connsiteY7-412" fmla="*/ 2715297 h 3285620"/>
              <a:gd name="connsiteX8-413" fmla="*/ 11666 w 3295209"/>
              <a:gd name="connsiteY8-414" fmla="*/ 650739 h 3285620"/>
              <a:gd name="connsiteX0-415" fmla="*/ 6952 w 3290495"/>
              <a:gd name="connsiteY0-416" fmla="*/ 650739 h 3285620"/>
              <a:gd name="connsiteX1-417" fmla="*/ 758438 w 3290495"/>
              <a:gd name="connsiteY1-418" fmla="*/ 798 h 3285620"/>
              <a:gd name="connsiteX2-419" fmla="*/ 2439621 w 3290495"/>
              <a:gd name="connsiteY2-420" fmla="*/ 5213 h 3285620"/>
              <a:gd name="connsiteX3-421" fmla="*/ 3283198 w 3290495"/>
              <a:gd name="connsiteY3-422" fmla="*/ 711998 h 3285620"/>
              <a:gd name="connsiteX4-423" fmla="*/ 3290495 w 3290495"/>
              <a:gd name="connsiteY4-424" fmla="*/ 2742002 h 3285620"/>
              <a:gd name="connsiteX5-425" fmla="*/ 2658358 w 3290495"/>
              <a:gd name="connsiteY5-426" fmla="*/ 3285620 h 3285620"/>
              <a:gd name="connsiteX6-427" fmla="*/ 629121 w 3290495"/>
              <a:gd name="connsiteY6-428" fmla="*/ 3284043 h 3285620"/>
              <a:gd name="connsiteX7-429" fmla="*/ 0 w 3290495"/>
              <a:gd name="connsiteY7-430" fmla="*/ 2672876 h 3285620"/>
              <a:gd name="connsiteX8-431" fmla="*/ 6952 w 3290495"/>
              <a:gd name="connsiteY8-432" fmla="*/ 650739 h 3285620"/>
              <a:gd name="connsiteX0-433" fmla="*/ 6952 w 3290495"/>
              <a:gd name="connsiteY0-434" fmla="*/ 650739 h 3285620"/>
              <a:gd name="connsiteX1-435" fmla="*/ 758438 w 3290495"/>
              <a:gd name="connsiteY1-436" fmla="*/ 798 h 3285620"/>
              <a:gd name="connsiteX2-437" fmla="*/ 2439621 w 3290495"/>
              <a:gd name="connsiteY2-438" fmla="*/ 5213 h 3285620"/>
              <a:gd name="connsiteX3-439" fmla="*/ 3283198 w 3290495"/>
              <a:gd name="connsiteY3-440" fmla="*/ 711998 h 3285620"/>
              <a:gd name="connsiteX4-441" fmla="*/ 3290495 w 3290495"/>
              <a:gd name="connsiteY4-442" fmla="*/ 2742002 h 3285620"/>
              <a:gd name="connsiteX5-443" fmla="*/ 2658358 w 3290495"/>
              <a:gd name="connsiteY5-444" fmla="*/ 3285620 h 3285620"/>
              <a:gd name="connsiteX6-445" fmla="*/ 629121 w 3290495"/>
              <a:gd name="connsiteY6-446" fmla="*/ 3284043 h 3285620"/>
              <a:gd name="connsiteX7-447" fmla="*/ 0 w 3290495"/>
              <a:gd name="connsiteY7-448" fmla="*/ 2672876 h 3285620"/>
              <a:gd name="connsiteX8-449" fmla="*/ 6952 w 3290495"/>
              <a:gd name="connsiteY8-450" fmla="*/ 650739 h 3285620"/>
              <a:gd name="connsiteX0-451" fmla="*/ 6952 w 3290495"/>
              <a:gd name="connsiteY0-452" fmla="*/ 650739 h 3285620"/>
              <a:gd name="connsiteX1-453" fmla="*/ 758438 w 3290495"/>
              <a:gd name="connsiteY1-454" fmla="*/ 798 h 3285620"/>
              <a:gd name="connsiteX2-455" fmla="*/ 2439621 w 3290495"/>
              <a:gd name="connsiteY2-456" fmla="*/ 5213 h 3285620"/>
              <a:gd name="connsiteX3-457" fmla="*/ 3283198 w 3290495"/>
              <a:gd name="connsiteY3-458" fmla="*/ 711998 h 3285620"/>
              <a:gd name="connsiteX4-459" fmla="*/ 3290495 w 3290495"/>
              <a:gd name="connsiteY4-460" fmla="*/ 2742002 h 3285620"/>
              <a:gd name="connsiteX5-461" fmla="*/ 2658358 w 3290495"/>
              <a:gd name="connsiteY5-462" fmla="*/ 3285620 h 3285620"/>
              <a:gd name="connsiteX6-463" fmla="*/ 629121 w 3290495"/>
              <a:gd name="connsiteY6-464" fmla="*/ 3284043 h 3285620"/>
              <a:gd name="connsiteX7-465" fmla="*/ 0 w 3290495"/>
              <a:gd name="connsiteY7-466" fmla="*/ 2672876 h 3285620"/>
              <a:gd name="connsiteX8-467" fmla="*/ 6952 w 3290495"/>
              <a:gd name="connsiteY8-468" fmla="*/ 650739 h 3285620"/>
              <a:gd name="connsiteX0-469" fmla="*/ 1263 w 3284806"/>
              <a:gd name="connsiteY0-470" fmla="*/ 650739 h 3285620"/>
              <a:gd name="connsiteX1-471" fmla="*/ 752749 w 3284806"/>
              <a:gd name="connsiteY1-472" fmla="*/ 798 h 3285620"/>
              <a:gd name="connsiteX2-473" fmla="*/ 2433932 w 3284806"/>
              <a:gd name="connsiteY2-474" fmla="*/ 5213 h 3285620"/>
              <a:gd name="connsiteX3-475" fmla="*/ 3277509 w 3284806"/>
              <a:gd name="connsiteY3-476" fmla="*/ 711998 h 3285620"/>
              <a:gd name="connsiteX4-477" fmla="*/ 3284806 w 3284806"/>
              <a:gd name="connsiteY4-478" fmla="*/ 2742002 h 3285620"/>
              <a:gd name="connsiteX5-479" fmla="*/ 2652669 w 3284806"/>
              <a:gd name="connsiteY5-480" fmla="*/ 3285620 h 3285620"/>
              <a:gd name="connsiteX6-481" fmla="*/ 623432 w 3284806"/>
              <a:gd name="connsiteY6-482" fmla="*/ 3284043 h 3285620"/>
              <a:gd name="connsiteX7-483" fmla="*/ 3738 w 3284806"/>
              <a:gd name="connsiteY7-484" fmla="*/ 2668162 h 3285620"/>
              <a:gd name="connsiteX8-485" fmla="*/ 1263 w 3284806"/>
              <a:gd name="connsiteY8-486" fmla="*/ 650739 h 3285620"/>
              <a:gd name="connsiteX0-487" fmla="*/ 1263 w 3284806"/>
              <a:gd name="connsiteY0-488" fmla="*/ 650739 h 3285620"/>
              <a:gd name="connsiteX1-489" fmla="*/ 752749 w 3284806"/>
              <a:gd name="connsiteY1-490" fmla="*/ 798 h 3285620"/>
              <a:gd name="connsiteX2-491" fmla="*/ 2433932 w 3284806"/>
              <a:gd name="connsiteY2-492" fmla="*/ 5213 h 3285620"/>
              <a:gd name="connsiteX3-493" fmla="*/ 3277509 w 3284806"/>
              <a:gd name="connsiteY3-494" fmla="*/ 711998 h 3285620"/>
              <a:gd name="connsiteX4-495" fmla="*/ 3284806 w 3284806"/>
              <a:gd name="connsiteY4-496" fmla="*/ 2742002 h 3285620"/>
              <a:gd name="connsiteX5-497" fmla="*/ 2652669 w 3284806"/>
              <a:gd name="connsiteY5-498" fmla="*/ 3285620 h 3285620"/>
              <a:gd name="connsiteX6-499" fmla="*/ 623432 w 3284806"/>
              <a:gd name="connsiteY6-500" fmla="*/ 3284043 h 3285620"/>
              <a:gd name="connsiteX7-501" fmla="*/ 3738 w 3284806"/>
              <a:gd name="connsiteY7-502" fmla="*/ 2668162 h 3285620"/>
              <a:gd name="connsiteX8-503" fmla="*/ 1263 w 3284806"/>
              <a:gd name="connsiteY8-504" fmla="*/ 650739 h 32856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131" y="connsiteY6-132"/>
              </a:cxn>
              <a:cxn ang="0">
                <a:pos x="connsiteX7-329" y="connsiteY7-330"/>
              </a:cxn>
              <a:cxn ang="0">
                <a:pos x="connsiteX8-395" y="connsiteY8-396"/>
              </a:cxn>
            </a:cxnLst>
            <a:rect l="l" t="t" r="r" b="b"/>
            <a:pathLst>
              <a:path w="3284806" h="3285620">
                <a:moveTo>
                  <a:pt x="1263" y="650739"/>
                </a:moveTo>
                <a:cubicBezTo>
                  <a:pt x="-27642" y="17532"/>
                  <a:pt x="446374" y="-6075"/>
                  <a:pt x="752749" y="798"/>
                </a:cubicBezTo>
                <a:lnTo>
                  <a:pt x="2433932" y="5213"/>
                </a:lnTo>
                <a:cubicBezTo>
                  <a:pt x="2759587" y="-4021"/>
                  <a:pt x="3302690" y="-30502"/>
                  <a:pt x="3277509" y="711998"/>
                </a:cubicBezTo>
                <a:cubicBezTo>
                  <a:pt x="3279941" y="1632000"/>
                  <a:pt x="3282374" y="1822000"/>
                  <a:pt x="3284806" y="2742002"/>
                </a:cubicBezTo>
                <a:cubicBezTo>
                  <a:pt x="3248490" y="3286140"/>
                  <a:pt x="2778540" y="3283524"/>
                  <a:pt x="2652669" y="3285620"/>
                </a:cubicBezTo>
                <a:lnTo>
                  <a:pt x="623432" y="3284043"/>
                </a:lnTo>
                <a:cubicBezTo>
                  <a:pt x="432579" y="3268857"/>
                  <a:pt x="10769" y="3267810"/>
                  <a:pt x="3738" y="2668162"/>
                </a:cubicBezTo>
                <a:cubicBezTo>
                  <a:pt x="7627" y="1989403"/>
                  <a:pt x="-2626" y="1329498"/>
                  <a:pt x="1263" y="65073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8257838" y="6013923"/>
            <a:ext cx="3284806" cy="3285620"/>
          </a:xfrm>
          <a:custGeom>
            <a:avLst/>
            <a:gdLst>
              <a:gd name="connsiteX0" fmla="*/ 0 w 3283543"/>
              <a:gd name="connsiteY0" fmla="*/ 0 h 3283544"/>
              <a:gd name="connsiteX1" fmla="*/ 3283543 w 3283543"/>
              <a:gd name="connsiteY1" fmla="*/ 0 h 3283544"/>
              <a:gd name="connsiteX2" fmla="*/ 3283543 w 3283543"/>
              <a:gd name="connsiteY2" fmla="*/ 3283544 h 3283544"/>
              <a:gd name="connsiteX3" fmla="*/ 0 w 3283543"/>
              <a:gd name="connsiteY3" fmla="*/ 3283544 h 3283544"/>
              <a:gd name="connsiteX4" fmla="*/ 0 w 3283543"/>
              <a:gd name="connsiteY4" fmla="*/ 0 h 3283544"/>
              <a:gd name="connsiteX0-1" fmla="*/ 0 w 3283543"/>
              <a:gd name="connsiteY0-2" fmla="*/ 0 h 3283544"/>
              <a:gd name="connsiteX1-3" fmla="*/ 461926 w 3283543"/>
              <a:gd name="connsiteY1-4" fmla="*/ 299 h 3283544"/>
              <a:gd name="connsiteX2-5" fmla="*/ 3283543 w 3283543"/>
              <a:gd name="connsiteY2-6" fmla="*/ 0 h 3283544"/>
              <a:gd name="connsiteX3-7" fmla="*/ 3283543 w 3283543"/>
              <a:gd name="connsiteY3-8" fmla="*/ 3283544 h 3283544"/>
              <a:gd name="connsiteX4-9" fmla="*/ 0 w 3283543"/>
              <a:gd name="connsiteY4-10" fmla="*/ 3283544 h 3283544"/>
              <a:gd name="connsiteX5" fmla="*/ 0 w 3283543"/>
              <a:gd name="connsiteY5" fmla="*/ 0 h 3283544"/>
              <a:gd name="connsiteX0-11" fmla="*/ 0 w 3283543"/>
              <a:gd name="connsiteY0-12" fmla="*/ 482600 h 3283544"/>
              <a:gd name="connsiteX1-13" fmla="*/ 461926 w 3283543"/>
              <a:gd name="connsiteY1-14" fmla="*/ 299 h 3283544"/>
              <a:gd name="connsiteX2-15" fmla="*/ 3283543 w 3283543"/>
              <a:gd name="connsiteY2-16" fmla="*/ 0 h 3283544"/>
              <a:gd name="connsiteX3-17" fmla="*/ 3283543 w 3283543"/>
              <a:gd name="connsiteY3-18" fmla="*/ 3283544 h 3283544"/>
              <a:gd name="connsiteX4-19" fmla="*/ 0 w 3283543"/>
              <a:gd name="connsiteY4-20" fmla="*/ 3283544 h 3283544"/>
              <a:gd name="connsiteX5-21" fmla="*/ 0 w 3283543"/>
              <a:gd name="connsiteY5-22" fmla="*/ 482600 h 3283544"/>
              <a:gd name="connsiteX0-23" fmla="*/ 0 w 3283543"/>
              <a:gd name="connsiteY0-24" fmla="*/ 482600 h 3283544"/>
              <a:gd name="connsiteX1-25" fmla="*/ 461926 w 3283543"/>
              <a:gd name="connsiteY1-26" fmla="*/ 299 h 3283544"/>
              <a:gd name="connsiteX2-27" fmla="*/ 3283543 w 3283543"/>
              <a:gd name="connsiteY2-28" fmla="*/ 0 h 3283544"/>
              <a:gd name="connsiteX3-29" fmla="*/ 3283543 w 3283543"/>
              <a:gd name="connsiteY3-30" fmla="*/ 3283544 h 3283544"/>
              <a:gd name="connsiteX4-31" fmla="*/ 0 w 3283543"/>
              <a:gd name="connsiteY4-32" fmla="*/ 3283544 h 3283544"/>
              <a:gd name="connsiteX5-33" fmla="*/ 0 w 3283543"/>
              <a:gd name="connsiteY5-34" fmla="*/ 482600 h 3283544"/>
              <a:gd name="connsiteX0-35" fmla="*/ 0 w 3283543"/>
              <a:gd name="connsiteY0-36" fmla="*/ 492461 h 3293405"/>
              <a:gd name="connsiteX1-37" fmla="*/ 721006 w 3283543"/>
              <a:gd name="connsiteY1-38" fmla="*/ 0 h 3293405"/>
              <a:gd name="connsiteX2-39" fmla="*/ 3283543 w 3283543"/>
              <a:gd name="connsiteY2-40" fmla="*/ 9861 h 3293405"/>
              <a:gd name="connsiteX3-41" fmla="*/ 3283543 w 3283543"/>
              <a:gd name="connsiteY3-42" fmla="*/ 3293405 h 3293405"/>
              <a:gd name="connsiteX4-43" fmla="*/ 0 w 3283543"/>
              <a:gd name="connsiteY4-44" fmla="*/ 3293405 h 3293405"/>
              <a:gd name="connsiteX5-45" fmla="*/ 0 w 3283543"/>
              <a:gd name="connsiteY5-46" fmla="*/ 492461 h 3293405"/>
              <a:gd name="connsiteX0-47" fmla="*/ 0 w 3283543"/>
              <a:gd name="connsiteY0-48" fmla="*/ 482600 h 3283544"/>
              <a:gd name="connsiteX1-49" fmla="*/ 721006 w 3283543"/>
              <a:gd name="connsiteY1-50" fmla="*/ 5379 h 3283544"/>
              <a:gd name="connsiteX2-51" fmla="*/ 3283543 w 3283543"/>
              <a:gd name="connsiteY2-52" fmla="*/ 0 h 3283544"/>
              <a:gd name="connsiteX3-53" fmla="*/ 3283543 w 3283543"/>
              <a:gd name="connsiteY3-54" fmla="*/ 3283544 h 3283544"/>
              <a:gd name="connsiteX4-55" fmla="*/ 0 w 3283543"/>
              <a:gd name="connsiteY4-56" fmla="*/ 3283544 h 3283544"/>
              <a:gd name="connsiteX5-57" fmla="*/ 0 w 3283543"/>
              <a:gd name="connsiteY5-58" fmla="*/ 482600 h 3283544"/>
              <a:gd name="connsiteX0-59" fmla="*/ 0 w 3283543"/>
              <a:gd name="connsiteY0-60" fmla="*/ 482600 h 3283544"/>
              <a:gd name="connsiteX1-61" fmla="*/ 721006 w 3283543"/>
              <a:gd name="connsiteY1-62" fmla="*/ 5379 h 3283544"/>
              <a:gd name="connsiteX2-63" fmla="*/ 3283543 w 3283543"/>
              <a:gd name="connsiteY2-64" fmla="*/ 0 h 3283544"/>
              <a:gd name="connsiteX3-65" fmla="*/ 3283543 w 3283543"/>
              <a:gd name="connsiteY3-66" fmla="*/ 3283544 h 3283544"/>
              <a:gd name="connsiteX4-67" fmla="*/ 0 w 3283543"/>
              <a:gd name="connsiteY4-68" fmla="*/ 3283544 h 3283544"/>
              <a:gd name="connsiteX5-69" fmla="*/ 0 w 3283543"/>
              <a:gd name="connsiteY5-70" fmla="*/ 482600 h 3283544"/>
              <a:gd name="connsiteX0-71" fmla="*/ 0 w 3283543"/>
              <a:gd name="connsiteY0-72" fmla="*/ 483342 h 3284286"/>
              <a:gd name="connsiteX1-73" fmla="*/ 751486 w 3283543"/>
              <a:gd name="connsiteY1-74" fmla="*/ 1041 h 3284286"/>
              <a:gd name="connsiteX2-75" fmla="*/ 3283543 w 3283543"/>
              <a:gd name="connsiteY2-76" fmla="*/ 742 h 3284286"/>
              <a:gd name="connsiteX3-77" fmla="*/ 3283543 w 3283543"/>
              <a:gd name="connsiteY3-78" fmla="*/ 3284286 h 3284286"/>
              <a:gd name="connsiteX4-79" fmla="*/ 0 w 3283543"/>
              <a:gd name="connsiteY4-80" fmla="*/ 3284286 h 3284286"/>
              <a:gd name="connsiteX5-81" fmla="*/ 0 w 3283543"/>
              <a:gd name="connsiteY5-82" fmla="*/ 483342 h 3284286"/>
              <a:gd name="connsiteX0-83" fmla="*/ 0 w 3283543"/>
              <a:gd name="connsiteY0-84" fmla="*/ 650240 h 3283544"/>
              <a:gd name="connsiteX1-85" fmla="*/ 751486 w 3283543"/>
              <a:gd name="connsiteY1-86" fmla="*/ 299 h 3283544"/>
              <a:gd name="connsiteX2-87" fmla="*/ 3283543 w 3283543"/>
              <a:gd name="connsiteY2-88" fmla="*/ 0 h 3283544"/>
              <a:gd name="connsiteX3-89" fmla="*/ 3283543 w 3283543"/>
              <a:gd name="connsiteY3-90" fmla="*/ 3283544 h 3283544"/>
              <a:gd name="connsiteX4-91" fmla="*/ 0 w 3283543"/>
              <a:gd name="connsiteY4-92" fmla="*/ 3283544 h 3283544"/>
              <a:gd name="connsiteX5-93" fmla="*/ 0 w 3283543"/>
              <a:gd name="connsiteY5-94" fmla="*/ 650240 h 3283544"/>
              <a:gd name="connsiteX0-95" fmla="*/ 1262 w 3284805"/>
              <a:gd name="connsiteY0-96" fmla="*/ 650738 h 3284042"/>
              <a:gd name="connsiteX1-97" fmla="*/ 752748 w 3284805"/>
              <a:gd name="connsiteY1-98" fmla="*/ 797 h 3284042"/>
              <a:gd name="connsiteX2-99" fmla="*/ 3284805 w 3284805"/>
              <a:gd name="connsiteY2-100" fmla="*/ 498 h 3284042"/>
              <a:gd name="connsiteX3-101" fmla="*/ 3284805 w 3284805"/>
              <a:gd name="connsiteY3-102" fmla="*/ 3284042 h 3284042"/>
              <a:gd name="connsiteX4-103" fmla="*/ 1262 w 3284805"/>
              <a:gd name="connsiteY4-104" fmla="*/ 3284042 h 3284042"/>
              <a:gd name="connsiteX5-105" fmla="*/ 1262 w 3284805"/>
              <a:gd name="connsiteY5-106" fmla="*/ 650738 h 3284042"/>
              <a:gd name="connsiteX0-107" fmla="*/ 1262 w 3284805"/>
              <a:gd name="connsiteY0-108" fmla="*/ 650738 h 3284042"/>
              <a:gd name="connsiteX1-109" fmla="*/ 752748 w 3284805"/>
              <a:gd name="connsiteY1-110" fmla="*/ 797 h 3284042"/>
              <a:gd name="connsiteX2-111" fmla="*/ 3284805 w 3284805"/>
              <a:gd name="connsiteY2-112" fmla="*/ 498 h 3284042"/>
              <a:gd name="connsiteX3-113" fmla="*/ 3277508 w 3284805"/>
              <a:gd name="connsiteY3-114" fmla="*/ 524037 h 3284042"/>
              <a:gd name="connsiteX4-115" fmla="*/ 3284805 w 3284805"/>
              <a:gd name="connsiteY4-116" fmla="*/ 3284042 h 3284042"/>
              <a:gd name="connsiteX5-117" fmla="*/ 1262 w 3284805"/>
              <a:gd name="connsiteY5-118" fmla="*/ 3284042 h 3284042"/>
              <a:gd name="connsiteX6" fmla="*/ 1262 w 3284805"/>
              <a:gd name="connsiteY6" fmla="*/ 650738 h 3284042"/>
              <a:gd name="connsiteX0-119" fmla="*/ 1262 w 3284805"/>
              <a:gd name="connsiteY0-120" fmla="*/ 650738 h 3284042"/>
              <a:gd name="connsiteX1-121" fmla="*/ 752748 w 3284805"/>
              <a:gd name="connsiteY1-122" fmla="*/ 797 h 3284042"/>
              <a:gd name="connsiteX2-123" fmla="*/ 2720925 w 3284805"/>
              <a:gd name="connsiteY2-124" fmla="*/ 498 h 3284042"/>
              <a:gd name="connsiteX3-125" fmla="*/ 3277508 w 3284805"/>
              <a:gd name="connsiteY3-126" fmla="*/ 524037 h 3284042"/>
              <a:gd name="connsiteX4-127" fmla="*/ 3284805 w 3284805"/>
              <a:gd name="connsiteY4-128" fmla="*/ 3284042 h 3284042"/>
              <a:gd name="connsiteX5-129" fmla="*/ 1262 w 3284805"/>
              <a:gd name="connsiteY5-130" fmla="*/ 3284042 h 3284042"/>
              <a:gd name="connsiteX6-131" fmla="*/ 1262 w 3284805"/>
              <a:gd name="connsiteY6-132" fmla="*/ 650738 h 3284042"/>
              <a:gd name="connsiteX0-133" fmla="*/ 1262 w 3284805"/>
              <a:gd name="connsiteY0-134" fmla="*/ 650738 h 3284042"/>
              <a:gd name="connsiteX1-135" fmla="*/ 752748 w 3284805"/>
              <a:gd name="connsiteY1-136" fmla="*/ 797 h 3284042"/>
              <a:gd name="connsiteX2-137" fmla="*/ 2466925 w 3284805"/>
              <a:gd name="connsiteY2-138" fmla="*/ 498 h 3284042"/>
              <a:gd name="connsiteX3-139" fmla="*/ 3277508 w 3284805"/>
              <a:gd name="connsiteY3-140" fmla="*/ 524037 h 3284042"/>
              <a:gd name="connsiteX4-141" fmla="*/ 3284805 w 3284805"/>
              <a:gd name="connsiteY4-142" fmla="*/ 3284042 h 3284042"/>
              <a:gd name="connsiteX5-143" fmla="*/ 1262 w 3284805"/>
              <a:gd name="connsiteY5-144" fmla="*/ 3284042 h 3284042"/>
              <a:gd name="connsiteX6-145" fmla="*/ 1262 w 3284805"/>
              <a:gd name="connsiteY6-146" fmla="*/ 650738 h 3284042"/>
              <a:gd name="connsiteX0-147" fmla="*/ 1262 w 3284805"/>
              <a:gd name="connsiteY0-148" fmla="*/ 650738 h 3284042"/>
              <a:gd name="connsiteX1-149" fmla="*/ 752748 w 3284805"/>
              <a:gd name="connsiteY1-150" fmla="*/ 797 h 3284042"/>
              <a:gd name="connsiteX2-151" fmla="*/ 2466925 w 3284805"/>
              <a:gd name="connsiteY2-152" fmla="*/ 498 h 3284042"/>
              <a:gd name="connsiteX3-153" fmla="*/ 3277508 w 3284805"/>
              <a:gd name="connsiteY3-154" fmla="*/ 711997 h 3284042"/>
              <a:gd name="connsiteX4-155" fmla="*/ 3284805 w 3284805"/>
              <a:gd name="connsiteY4-156" fmla="*/ 3284042 h 3284042"/>
              <a:gd name="connsiteX5-157" fmla="*/ 1262 w 3284805"/>
              <a:gd name="connsiteY5-158" fmla="*/ 3284042 h 3284042"/>
              <a:gd name="connsiteX6-159" fmla="*/ 1262 w 3284805"/>
              <a:gd name="connsiteY6-160" fmla="*/ 650738 h 3284042"/>
              <a:gd name="connsiteX0-161" fmla="*/ 1262 w 3284805"/>
              <a:gd name="connsiteY0-162" fmla="*/ 650738 h 3284042"/>
              <a:gd name="connsiteX1-163" fmla="*/ 752748 w 3284805"/>
              <a:gd name="connsiteY1-164" fmla="*/ 797 h 3284042"/>
              <a:gd name="connsiteX2-165" fmla="*/ 2466925 w 3284805"/>
              <a:gd name="connsiteY2-166" fmla="*/ 498 h 3284042"/>
              <a:gd name="connsiteX3-167" fmla="*/ 3277508 w 3284805"/>
              <a:gd name="connsiteY3-168" fmla="*/ 711997 h 3284042"/>
              <a:gd name="connsiteX4-169" fmla="*/ 3284805 w 3284805"/>
              <a:gd name="connsiteY4-170" fmla="*/ 3284042 h 3284042"/>
              <a:gd name="connsiteX5-171" fmla="*/ 1262 w 3284805"/>
              <a:gd name="connsiteY5-172" fmla="*/ 3284042 h 3284042"/>
              <a:gd name="connsiteX6-173" fmla="*/ 1262 w 3284805"/>
              <a:gd name="connsiteY6-174" fmla="*/ 650738 h 3284042"/>
              <a:gd name="connsiteX0-175" fmla="*/ 1262 w 3284805"/>
              <a:gd name="connsiteY0-176" fmla="*/ 650738 h 3284042"/>
              <a:gd name="connsiteX1-177" fmla="*/ 752748 w 3284805"/>
              <a:gd name="connsiteY1-178" fmla="*/ 797 h 3284042"/>
              <a:gd name="connsiteX2-179" fmla="*/ 2466925 w 3284805"/>
              <a:gd name="connsiteY2-180" fmla="*/ 498 h 3284042"/>
              <a:gd name="connsiteX3-181" fmla="*/ 3277508 w 3284805"/>
              <a:gd name="connsiteY3-182" fmla="*/ 711997 h 3284042"/>
              <a:gd name="connsiteX4-183" fmla="*/ 3284805 w 3284805"/>
              <a:gd name="connsiteY4-184" fmla="*/ 3284042 h 3284042"/>
              <a:gd name="connsiteX5-185" fmla="*/ 1262 w 3284805"/>
              <a:gd name="connsiteY5-186" fmla="*/ 3284042 h 3284042"/>
              <a:gd name="connsiteX6-187" fmla="*/ 1262 w 3284805"/>
              <a:gd name="connsiteY6-188" fmla="*/ 650738 h 3284042"/>
              <a:gd name="connsiteX0-189" fmla="*/ 1262 w 3284805"/>
              <a:gd name="connsiteY0-190" fmla="*/ 653325 h 3286629"/>
              <a:gd name="connsiteX1-191" fmla="*/ 752748 w 3284805"/>
              <a:gd name="connsiteY1-192" fmla="*/ 3384 h 3286629"/>
              <a:gd name="connsiteX2-193" fmla="*/ 2466925 w 3284805"/>
              <a:gd name="connsiteY2-194" fmla="*/ 3085 h 3286629"/>
              <a:gd name="connsiteX3-195" fmla="*/ 3277508 w 3284805"/>
              <a:gd name="connsiteY3-196" fmla="*/ 714584 h 3286629"/>
              <a:gd name="connsiteX4-197" fmla="*/ 3284805 w 3284805"/>
              <a:gd name="connsiteY4-198" fmla="*/ 3286629 h 3286629"/>
              <a:gd name="connsiteX5-199" fmla="*/ 1262 w 3284805"/>
              <a:gd name="connsiteY5-200" fmla="*/ 3286629 h 3286629"/>
              <a:gd name="connsiteX6-201" fmla="*/ 1262 w 3284805"/>
              <a:gd name="connsiteY6-202" fmla="*/ 653325 h 3286629"/>
              <a:gd name="connsiteX0-203" fmla="*/ 1262 w 3284805"/>
              <a:gd name="connsiteY0-204" fmla="*/ 654491 h 3287795"/>
              <a:gd name="connsiteX1-205" fmla="*/ 752748 w 3284805"/>
              <a:gd name="connsiteY1-206" fmla="*/ 4550 h 3287795"/>
              <a:gd name="connsiteX2-207" fmla="*/ 2466925 w 3284805"/>
              <a:gd name="connsiteY2-208" fmla="*/ 4251 h 3287795"/>
              <a:gd name="connsiteX3-209" fmla="*/ 3277508 w 3284805"/>
              <a:gd name="connsiteY3-210" fmla="*/ 715750 h 3287795"/>
              <a:gd name="connsiteX4-211" fmla="*/ 3284805 w 3284805"/>
              <a:gd name="connsiteY4-212" fmla="*/ 3287795 h 3287795"/>
              <a:gd name="connsiteX5-213" fmla="*/ 1262 w 3284805"/>
              <a:gd name="connsiteY5-214" fmla="*/ 3287795 h 3287795"/>
              <a:gd name="connsiteX6-215" fmla="*/ 1262 w 3284805"/>
              <a:gd name="connsiteY6-216" fmla="*/ 654491 h 3287795"/>
              <a:gd name="connsiteX0-217" fmla="*/ 1262 w 3284805"/>
              <a:gd name="connsiteY0-218" fmla="*/ 652218 h 3285522"/>
              <a:gd name="connsiteX1-219" fmla="*/ 752748 w 3284805"/>
              <a:gd name="connsiteY1-220" fmla="*/ 2277 h 3285522"/>
              <a:gd name="connsiteX2-221" fmla="*/ 2466925 w 3284805"/>
              <a:gd name="connsiteY2-222" fmla="*/ 1978 h 3285522"/>
              <a:gd name="connsiteX3-223" fmla="*/ 3277508 w 3284805"/>
              <a:gd name="connsiteY3-224" fmla="*/ 713477 h 3285522"/>
              <a:gd name="connsiteX4-225" fmla="*/ 3284805 w 3284805"/>
              <a:gd name="connsiteY4-226" fmla="*/ 3285522 h 3285522"/>
              <a:gd name="connsiteX5-227" fmla="*/ 1262 w 3284805"/>
              <a:gd name="connsiteY5-228" fmla="*/ 3285522 h 3285522"/>
              <a:gd name="connsiteX6-229" fmla="*/ 1262 w 3284805"/>
              <a:gd name="connsiteY6-230" fmla="*/ 652218 h 3285522"/>
              <a:gd name="connsiteX0-231" fmla="*/ 1262 w 3284805"/>
              <a:gd name="connsiteY0-232" fmla="*/ 652218 h 3285522"/>
              <a:gd name="connsiteX1-233" fmla="*/ 752748 w 3284805"/>
              <a:gd name="connsiteY1-234" fmla="*/ 2277 h 3285522"/>
              <a:gd name="connsiteX2-235" fmla="*/ 2532913 w 3284805"/>
              <a:gd name="connsiteY2-236" fmla="*/ 1978 h 3285522"/>
              <a:gd name="connsiteX3-237" fmla="*/ 3277508 w 3284805"/>
              <a:gd name="connsiteY3-238" fmla="*/ 713477 h 3285522"/>
              <a:gd name="connsiteX4-239" fmla="*/ 3284805 w 3284805"/>
              <a:gd name="connsiteY4-240" fmla="*/ 3285522 h 3285522"/>
              <a:gd name="connsiteX5-241" fmla="*/ 1262 w 3284805"/>
              <a:gd name="connsiteY5-242" fmla="*/ 3285522 h 3285522"/>
              <a:gd name="connsiteX6-243" fmla="*/ 1262 w 3284805"/>
              <a:gd name="connsiteY6-244" fmla="*/ 652218 h 3285522"/>
              <a:gd name="connsiteX0-245" fmla="*/ 1262 w 3284805"/>
              <a:gd name="connsiteY0-246" fmla="*/ 650739 h 3284043"/>
              <a:gd name="connsiteX1-247" fmla="*/ 752748 w 3284805"/>
              <a:gd name="connsiteY1-248" fmla="*/ 798 h 3284043"/>
              <a:gd name="connsiteX2-249" fmla="*/ 2532913 w 3284805"/>
              <a:gd name="connsiteY2-250" fmla="*/ 499 h 3284043"/>
              <a:gd name="connsiteX3-251" fmla="*/ 3277508 w 3284805"/>
              <a:gd name="connsiteY3-252" fmla="*/ 711998 h 3284043"/>
              <a:gd name="connsiteX4-253" fmla="*/ 3284805 w 3284805"/>
              <a:gd name="connsiteY4-254" fmla="*/ 3284043 h 3284043"/>
              <a:gd name="connsiteX5-255" fmla="*/ 1262 w 3284805"/>
              <a:gd name="connsiteY5-256" fmla="*/ 3284043 h 3284043"/>
              <a:gd name="connsiteX6-257" fmla="*/ 1262 w 3284805"/>
              <a:gd name="connsiteY6-258" fmla="*/ 650739 h 3284043"/>
              <a:gd name="connsiteX0-259" fmla="*/ 1262 w 3284805"/>
              <a:gd name="connsiteY0-260" fmla="*/ 650739 h 3284043"/>
              <a:gd name="connsiteX1-261" fmla="*/ 752748 w 3284805"/>
              <a:gd name="connsiteY1-262" fmla="*/ 798 h 3284043"/>
              <a:gd name="connsiteX2-263" fmla="*/ 2433931 w 3284805"/>
              <a:gd name="connsiteY2-264" fmla="*/ 5213 h 3284043"/>
              <a:gd name="connsiteX3-265" fmla="*/ 3277508 w 3284805"/>
              <a:gd name="connsiteY3-266" fmla="*/ 711998 h 3284043"/>
              <a:gd name="connsiteX4-267" fmla="*/ 3284805 w 3284805"/>
              <a:gd name="connsiteY4-268" fmla="*/ 3284043 h 3284043"/>
              <a:gd name="connsiteX5-269" fmla="*/ 1262 w 3284805"/>
              <a:gd name="connsiteY5-270" fmla="*/ 3284043 h 3284043"/>
              <a:gd name="connsiteX6-271" fmla="*/ 1262 w 3284805"/>
              <a:gd name="connsiteY6-272" fmla="*/ 650739 h 3284043"/>
              <a:gd name="connsiteX0-273" fmla="*/ 1262 w 3284805"/>
              <a:gd name="connsiteY0-274" fmla="*/ 650739 h 3284043"/>
              <a:gd name="connsiteX1-275" fmla="*/ 752748 w 3284805"/>
              <a:gd name="connsiteY1-276" fmla="*/ 798 h 3284043"/>
              <a:gd name="connsiteX2-277" fmla="*/ 2433931 w 3284805"/>
              <a:gd name="connsiteY2-278" fmla="*/ 5213 h 3284043"/>
              <a:gd name="connsiteX3-279" fmla="*/ 3277508 w 3284805"/>
              <a:gd name="connsiteY3-280" fmla="*/ 711998 h 3284043"/>
              <a:gd name="connsiteX4-281" fmla="*/ 3284805 w 3284805"/>
              <a:gd name="connsiteY4-282" fmla="*/ 3284043 h 3284043"/>
              <a:gd name="connsiteX5-283" fmla="*/ 1262 w 3284805"/>
              <a:gd name="connsiteY5-284" fmla="*/ 3284043 h 3284043"/>
              <a:gd name="connsiteX6-285" fmla="*/ 1262 w 3284805"/>
              <a:gd name="connsiteY6-286" fmla="*/ 650739 h 3284043"/>
              <a:gd name="connsiteX0-287" fmla="*/ 1262 w 3284805"/>
              <a:gd name="connsiteY0-288" fmla="*/ 650739 h 3284043"/>
              <a:gd name="connsiteX1-289" fmla="*/ 752748 w 3284805"/>
              <a:gd name="connsiteY1-290" fmla="*/ 798 h 3284043"/>
              <a:gd name="connsiteX2-291" fmla="*/ 2433931 w 3284805"/>
              <a:gd name="connsiteY2-292" fmla="*/ 5213 h 3284043"/>
              <a:gd name="connsiteX3-293" fmla="*/ 3277508 w 3284805"/>
              <a:gd name="connsiteY3-294" fmla="*/ 711998 h 3284043"/>
              <a:gd name="connsiteX4-295" fmla="*/ 3284805 w 3284805"/>
              <a:gd name="connsiteY4-296" fmla="*/ 3284043 h 3284043"/>
              <a:gd name="connsiteX5-297" fmla="*/ 1262 w 3284805"/>
              <a:gd name="connsiteY5-298" fmla="*/ 3284043 h 3284043"/>
              <a:gd name="connsiteX6-299" fmla="*/ 1262 w 3284805"/>
              <a:gd name="connsiteY6-300" fmla="*/ 650739 h 3284043"/>
              <a:gd name="connsiteX0-301" fmla="*/ 1262 w 3284805"/>
              <a:gd name="connsiteY0-302" fmla="*/ 650739 h 3285620"/>
              <a:gd name="connsiteX1-303" fmla="*/ 752748 w 3284805"/>
              <a:gd name="connsiteY1-304" fmla="*/ 798 h 3285620"/>
              <a:gd name="connsiteX2-305" fmla="*/ 2433931 w 3284805"/>
              <a:gd name="connsiteY2-306" fmla="*/ 5213 h 3285620"/>
              <a:gd name="connsiteX3-307" fmla="*/ 3277508 w 3284805"/>
              <a:gd name="connsiteY3-308" fmla="*/ 711998 h 3285620"/>
              <a:gd name="connsiteX4-309" fmla="*/ 3284805 w 3284805"/>
              <a:gd name="connsiteY4-310" fmla="*/ 3284043 h 3285620"/>
              <a:gd name="connsiteX5-311" fmla="*/ 2652668 w 3284805"/>
              <a:gd name="connsiteY5-312" fmla="*/ 3285620 h 3285620"/>
              <a:gd name="connsiteX6-313" fmla="*/ 1262 w 3284805"/>
              <a:gd name="connsiteY6-314" fmla="*/ 3284043 h 3285620"/>
              <a:gd name="connsiteX7" fmla="*/ 1262 w 3284805"/>
              <a:gd name="connsiteY7" fmla="*/ 650739 h 3285620"/>
              <a:gd name="connsiteX0-315" fmla="*/ 1262 w 3284805"/>
              <a:gd name="connsiteY0-316" fmla="*/ 650739 h 3285620"/>
              <a:gd name="connsiteX1-317" fmla="*/ 752748 w 3284805"/>
              <a:gd name="connsiteY1-318" fmla="*/ 798 h 3285620"/>
              <a:gd name="connsiteX2-319" fmla="*/ 2433931 w 3284805"/>
              <a:gd name="connsiteY2-320" fmla="*/ 5213 h 3285620"/>
              <a:gd name="connsiteX3-321" fmla="*/ 3277508 w 3284805"/>
              <a:gd name="connsiteY3-322" fmla="*/ 711998 h 3285620"/>
              <a:gd name="connsiteX4-323" fmla="*/ 3284805 w 3284805"/>
              <a:gd name="connsiteY4-324" fmla="*/ 2742002 h 3285620"/>
              <a:gd name="connsiteX5-325" fmla="*/ 2652668 w 3284805"/>
              <a:gd name="connsiteY5-326" fmla="*/ 3285620 h 3285620"/>
              <a:gd name="connsiteX6-327" fmla="*/ 1262 w 3284805"/>
              <a:gd name="connsiteY6-328" fmla="*/ 3284043 h 3285620"/>
              <a:gd name="connsiteX7-329" fmla="*/ 1262 w 3284805"/>
              <a:gd name="connsiteY7-330" fmla="*/ 650739 h 3285620"/>
              <a:gd name="connsiteX0-331" fmla="*/ 1262 w 3284805"/>
              <a:gd name="connsiteY0-332" fmla="*/ 650739 h 3285620"/>
              <a:gd name="connsiteX1-333" fmla="*/ 752748 w 3284805"/>
              <a:gd name="connsiteY1-334" fmla="*/ 798 h 3285620"/>
              <a:gd name="connsiteX2-335" fmla="*/ 2433931 w 3284805"/>
              <a:gd name="connsiteY2-336" fmla="*/ 5213 h 3285620"/>
              <a:gd name="connsiteX3-337" fmla="*/ 3277508 w 3284805"/>
              <a:gd name="connsiteY3-338" fmla="*/ 711998 h 3285620"/>
              <a:gd name="connsiteX4-339" fmla="*/ 3284805 w 3284805"/>
              <a:gd name="connsiteY4-340" fmla="*/ 2742002 h 3285620"/>
              <a:gd name="connsiteX5-341" fmla="*/ 2652668 w 3284805"/>
              <a:gd name="connsiteY5-342" fmla="*/ 3285620 h 3285620"/>
              <a:gd name="connsiteX6-343" fmla="*/ 1262 w 3284805"/>
              <a:gd name="connsiteY6-344" fmla="*/ 3284043 h 3285620"/>
              <a:gd name="connsiteX7-345" fmla="*/ 1262 w 3284805"/>
              <a:gd name="connsiteY7-346" fmla="*/ 650739 h 3285620"/>
              <a:gd name="connsiteX0-347" fmla="*/ 1262 w 3284805"/>
              <a:gd name="connsiteY0-348" fmla="*/ 650739 h 3285620"/>
              <a:gd name="connsiteX1-349" fmla="*/ 752748 w 3284805"/>
              <a:gd name="connsiteY1-350" fmla="*/ 798 h 3285620"/>
              <a:gd name="connsiteX2-351" fmla="*/ 2433931 w 3284805"/>
              <a:gd name="connsiteY2-352" fmla="*/ 5213 h 3285620"/>
              <a:gd name="connsiteX3-353" fmla="*/ 3277508 w 3284805"/>
              <a:gd name="connsiteY3-354" fmla="*/ 711998 h 3285620"/>
              <a:gd name="connsiteX4-355" fmla="*/ 3284805 w 3284805"/>
              <a:gd name="connsiteY4-356" fmla="*/ 2742002 h 3285620"/>
              <a:gd name="connsiteX5-357" fmla="*/ 2652668 w 3284805"/>
              <a:gd name="connsiteY5-358" fmla="*/ 3285620 h 3285620"/>
              <a:gd name="connsiteX6-359" fmla="*/ 1262 w 3284805"/>
              <a:gd name="connsiteY6-360" fmla="*/ 3284043 h 3285620"/>
              <a:gd name="connsiteX7-361" fmla="*/ 1262 w 3284805"/>
              <a:gd name="connsiteY7-362" fmla="*/ 650739 h 3285620"/>
              <a:gd name="connsiteX0-363" fmla="*/ 11666 w 3295209"/>
              <a:gd name="connsiteY0-364" fmla="*/ 650739 h 3285620"/>
              <a:gd name="connsiteX1-365" fmla="*/ 763152 w 3295209"/>
              <a:gd name="connsiteY1-366" fmla="*/ 798 h 3285620"/>
              <a:gd name="connsiteX2-367" fmla="*/ 2444335 w 3295209"/>
              <a:gd name="connsiteY2-368" fmla="*/ 5213 h 3285620"/>
              <a:gd name="connsiteX3-369" fmla="*/ 3287912 w 3295209"/>
              <a:gd name="connsiteY3-370" fmla="*/ 711998 h 3285620"/>
              <a:gd name="connsiteX4-371" fmla="*/ 3295209 w 3295209"/>
              <a:gd name="connsiteY4-372" fmla="*/ 2742002 h 3285620"/>
              <a:gd name="connsiteX5-373" fmla="*/ 2663072 w 3295209"/>
              <a:gd name="connsiteY5-374" fmla="*/ 3285620 h 3285620"/>
              <a:gd name="connsiteX6-375" fmla="*/ 11666 w 3295209"/>
              <a:gd name="connsiteY6-376" fmla="*/ 3284043 h 3285620"/>
              <a:gd name="connsiteX7-377" fmla="*/ 0 w 3295209"/>
              <a:gd name="connsiteY7-378" fmla="*/ 2687017 h 3285620"/>
              <a:gd name="connsiteX8" fmla="*/ 11666 w 3295209"/>
              <a:gd name="connsiteY8" fmla="*/ 650739 h 3285620"/>
              <a:gd name="connsiteX0-379" fmla="*/ 11666 w 3295209"/>
              <a:gd name="connsiteY0-380" fmla="*/ 650739 h 3285620"/>
              <a:gd name="connsiteX1-381" fmla="*/ 763152 w 3295209"/>
              <a:gd name="connsiteY1-382" fmla="*/ 798 h 3285620"/>
              <a:gd name="connsiteX2-383" fmla="*/ 2444335 w 3295209"/>
              <a:gd name="connsiteY2-384" fmla="*/ 5213 h 3285620"/>
              <a:gd name="connsiteX3-385" fmla="*/ 3287912 w 3295209"/>
              <a:gd name="connsiteY3-386" fmla="*/ 711998 h 3285620"/>
              <a:gd name="connsiteX4-387" fmla="*/ 3295209 w 3295209"/>
              <a:gd name="connsiteY4-388" fmla="*/ 2742002 h 3285620"/>
              <a:gd name="connsiteX5-389" fmla="*/ 2663072 w 3295209"/>
              <a:gd name="connsiteY5-390" fmla="*/ 3285620 h 3285620"/>
              <a:gd name="connsiteX6-391" fmla="*/ 11666 w 3295209"/>
              <a:gd name="connsiteY6-392" fmla="*/ 3284043 h 3285620"/>
              <a:gd name="connsiteX7-393" fmla="*/ 0 w 3295209"/>
              <a:gd name="connsiteY7-394" fmla="*/ 2715297 h 3285620"/>
              <a:gd name="connsiteX8-395" fmla="*/ 11666 w 3295209"/>
              <a:gd name="connsiteY8-396" fmla="*/ 650739 h 3285620"/>
              <a:gd name="connsiteX0-397" fmla="*/ 11666 w 3295209"/>
              <a:gd name="connsiteY0-398" fmla="*/ 650739 h 3285620"/>
              <a:gd name="connsiteX1-399" fmla="*/ 763152 w 3295209"/>
              <a:gd name="connsiteY1-400" fmla="*/ 798 h 3285620"/>
              <a:gd name="connsiteX2-401" fmla="*/ 2444335 w 3295209"/>
              <a:gd name="connsiteY2-402" fmla="*/ 5213 h 3285620"/>
              <a:gd name="connsiteX3-403" fmla="*/ 3287912 w 3295209"/>
              <a:gd name="connsiteY3-404" fmla="*/ 711998 h 3285620"/>
              <a:gd name="connsiteX4-405" fmla="*/ 3295209 w 3295209"/>
              <a:gd name="connsiteY4-406" fmla="*/ 2742002 h 3285620"/>
              <a:gd name="connsiteX5-407" fmla="*/ 2663072 w 3295209"/>
              <a:gd name="connsiteY5-408" fmla="*/ 3285620 h 3285620"/>
              <a:gd name="connsiteX6-409" fmla="*/ 633835 w 3295209"/>
              <a:gd name="connsiteY6-410" fmla="*/ 3284043 h 3285620"/>
              <a:gd name="connsiteX7-411" fmla="*/ 0 w 3295209"/>
              <a:gd name="connsiteY7-412" fmla="*/ 2715297 h 3285620"/>
              <a:gd name="connsiteX8-413" fmla="*/ 11666 w 3295209"/>
              <a:gd name="connsiteY8-414" fmla="*/ 650739 h 3285620"/>
              <a:gd name="connsiteX0-415" fmla="*/ 6952 w 3290495"/>
              <a:gd name="connsiteY0-416" fmla="*/ 650739 h 3285620"/>
              <a:gd name="connsiteX1-417" fmla="*/ 758438 w 3290495"/>
              <a:gd name="connsiteY1-418" fmla="*/ 798 h 3285620"/>
              <a:gd name="connsiteX2-419" fmla="*/ 2439621 w 3290495"/>
              <a:gd name="connsiteY2-420" fmla="*/ 5213 h 3285620"/>
              <a:gd name="connsiteX3-421" fmla="*/ 3283198 w 3290495"/>
              <a:gd name="connsiteY3-422" fmla="*/ 711998 h 3285620"/>
              <a:gd name="connsiteX4-423" fmla="*/ 3290495 w 3290495"/>
              <a:gd name="connsiteY4-424" fmla="*/ 2742002 h 3285620"/>
              <a:gd name="connsiteX5-425" fmla="*/ 2658358 w 3290495"/>
              <a:gd name="connsiteY5-426" fmla="*/ 3285620 h 3285620"/>
              <a:gd name="connsiteX6-427" fmla="*/ 629121 w 3290495"/>
              <a:gd name="connsiteY6-428" fmla="*/ 3284043 h 3285620"/>
              <a:gd name="connsiteX7-429" fmla="*/ 0 w 3290495"/>
              <a:gd name="connsiteY7-430" fmla="*/ 2672876 h 3285620"/>
              <a:gd name="connsiteX8-431" fmla="*/ 6952 w 3290495"/>
              <a:gd name="connsiteY8-432" fmla="*/ 650739 h 3285620"/>
              <a:gd name="connsiteX0-433" fmla="*/ 6952 w 3290495"/>
              <a:gd name="connsiteY0-434" fmla="*/ 650739 h 3285620"/>
              <a:gd name="connsiteX1-435" fmla="*/ 758438 w 3290495"/>
              <a:gd name="connsiteY1-436" fmla="*/ 798 h 3285620"/>
              <a:gd name="connsiteX2-437" fmla="*/ 2439621 w 3290495"/>
              <a:gd name="connsiteY2-438" fmla="*/ 5213 h 3285620"/>
              <a:gd name="connsiteX3-439" fmla="*/ 3283198 w 3290495"/>
              <a:gd name="connsiteY3-440" fmla="*/ 711998 h 3285620"/>
              <a:gd name="connsiteX4-441" fmla="*/ 3290495 w 3290495"/>
              <a:gd name="connsiteY4-442" fmla="*/ 2742002 h 3285620"/>
              <a:gd name="connsiteX5-443" fmla="*/ 2658358 w 3290495"/>
              <a:gd name="connsiteY5-444" fmla="*/ 3285620 h 3285620"/>
              <a:gd name="connsiteX6-445" fmla="*/ 629121 w 3290495"/>
              <a:gd name="connsiteY6-446" fmla="*/ 3284043 h 3285620"/>
              <a:gd name="connsiteX7-447" fmla="*/ 0 w 3290495"/>
              <a:gd name="connsiteY7-448" fmla="*/ 2672876 h 3285620"/>
              <a:gd name="connsiteX8-449" fmla="*/ 6952 w 3290495"/>
              <a:gd name="connsiteY8-450" fmla="*/ 650739 h 3285620"/>
              <a:gd name="connsiteX0-451" fmla="*/ 6952 w 3290495"/>
              <a:gd name="connsiteY0-452" fmla="*/ 650739 h 3285620"/>
              <a:gd name="connsiteX1-453" fmla="*/ 758438 w 3290495"/>
              <a:gd name="connsiteY1-454" fmla="*/ 798 h 3285620"/>
              <a:gd name="connsiteX2-455" fmla="*/ 2439621 w 3290495"/>
              <a:gd name="connsiteY2-456" fmla="*/ 5213 h 3285620"/>
              <a:gd name="connsiteX3-457" fmla="*/ 3283198 w 3290495"/>
              <a:gd name="connsiteY3-458" fmla="*/ 711998 h 3285620"/>
              <a:gd name="connsiteX4-459" fmla="*/ 3290495 w 3290495"/>
              <a:gd name="connsiteY4-460" fmla="*/ 2742002 h 3285620"/>
              <a:gd name="connsiteX5-461" fmla="*/ 2658358 w 3290495"/>
              <a:gd name="connsiteY5-462" fmla="*/ 3285620 h 3285620"/>
              <a:gd name="connsiteX6-463" fmla="*/ 629121 w 3290495"/>
              <a:gd name="connsiteY6-464" fmla="*/ 3284043 h 3285620"/>
              <a:gd name="connsiteX7-465" fmla="*/ 0 w 3290495"/>
              <a:gd name="connsiteY7-466" fmla="*/ 2672876 h 3285620"/>
              <a:gd name="connsiteX8-467" fmla="*/ 6952 w 3290495"/>
              <a:gd name="connsiteY8-468" fmla="*/ 650739 h 3285620"/>
              <a:gd name="connsiteX0-469" fmla="*/ 1263 w 3284806"/>
              <a:gd name="connsiteY0-470" fmla="*/ 650739 h 3285620"/>
              <a:gd name="connsiteX1-471" fmla="*/ 752749 w 3284806"/>
              <a:gd name="connsiteY1-472" fmla="*/ 798 h 3285620"/>
              <a:gd name="connsiteX2-473" fmla="*/ 2433932 w 3284806"/>
              <a:gd name="connsiteY2-474" fmla="*/ 5213 h 3285620"/>
              <a:gd name="connsiteX3-475" fmla="*/ 3277509 w 3284806"/>
              <a:gd name="connsiteY3-476" fmla="*/ 711998 h 3285620"/>
              <a:gd name="connsiteX4-477" fmla="*/ 3284806 w 3284806"/>
              <a:gd name="connsiteY4-478" fmla="*/ 2742002 h 3285620"/>
              <a:gd name="connsiteX5-479" fmla="*/ 2652669 w 3284806"/>
              <a:gd name="connsiteY5-480" fmla="*/ 3285620 h 3285620"/>
              <a:gd name="connsiteX6-481" fmla="*/ 623432 w 3284806"/>
              <a:gd name="connsiteY6-482" fmla="*/ 3284043 h 3285620"/>
              <a:gd name="connsiteX7-483" fmla="*/ 3738 w 3284806"/>
              <a:gd name="connsiteY7-484" fmla="*/ 2668162 h 3285620"/>
              <a:gd name="connsiteX8-485" fmla="*/ 1263 w 3284806"/>
              <a:gd name="connsiteY8-486" fmla="*/ 650739 h 3285620"/>
              <a:gd name="connsiteX0-487" fmla="*/ 1263 w 3284806"/>
              <a:gd name="connsiteY0-488" fmla="*/ 650739 h 3285620"/>
              <a:gd name="connsiteX1-489" fmla="*/ 752749 w 3284806"/>
              <a:gd name="connsiteY1-490" fmla="*/ 798 h 3285620"/>
              <a:gd name="connsiteX2-491" fmla="*/ 2433932 w 3284806"/>
              <a:gd name="connsiteY2-492" fmla="*/ 5213 h 3285620"/>
              <a:gd name="connsiteX3-493" fmla="*/ 3277509 w 3284806"/>
              <a:gd name="connsiteY3-494" fmla="*/ 711998 h 3285620"/>
              <a:gd name="connsiteX4-495" fmla="*/ 3284806 w 3284806"/>
              <a:gd name="connsiteY4-496" fmla="*/ 2742002 h 3285620"/>
              <a:gd name="connsiteX5-497" fmla="*/ 2652669 w 3284806"/>
              <a:gd name="connsiteY5-498" fmla="*/ 3285620 h 3285620"/>
              <a:gd name="connsiteX6-499" fmla="*/ 623432 w 3284806"/>
              <a:gd name="connsiteY6-500" fmla="*/ 3284043 h 3285620"/>
              <a:gd name="connsiteX7-501" fmla="*/ 3738 w 3284806"/>
              <a:gd name="connsiteY7-502" fmla="*/ 2668162 h 3285620"/>
              <a:gd name="connsiteX8-503" fmla="*/ 1263 w 3284806"/>
              <a:gd name="connsiteY8-504" fmla="*/ 650739 h 328562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131" y="connsiteY6-132"/>
              </a:cxn>
              <a:cxn ang="0">
                <a:pos x="connsiteX7-329" y="connsiteY7-330"/>
              </a:cxn>
              <a:cxn ang="0">
                <a:pos x="connsiteX8-395" y="connsiteY8-396"/>
              </a:cxn>
            </a:cxnLst>
            <a:rect l="l" t="t" r="r" b="b"/>
            <a:pathLst>
              <a:path w="3284806" h="3285620">
                <a:moveTo>
                  <a:pt x="1263" y="650739"/>
                </a:moveTo>
                <a:cubicBezTo>
                  <a:pt x="-27642" y="17532"/>
                  <a:pt x="446374" y="-6075"/>
                  <a:pt x="752749" y="798"/>
                </a:cubicBezTo>
                <a:lnTo>
                  <a:pt x="2433932" y="5213"/>
                </a:lnTo>
                <a:cubicBezTo>
                  <a:pt x="2759587" y="-4021"/>
                  <a:pt x="3302690" y="-30502"/>
                  <a:pt x="3277509" y="711998"/>
                </a:cubicBezTo>
                <a:cubicBezTo>
                  <a:pt x="3279941" y="1632000"/>
                  <a:pt x="3282374" y="1822000"/>
                  <a:pt x="3284806" y="2742002"/>
                </a:cubicBezTo>
                <a:cubicBezTo>
                  <a:pt x="3248490" y="3286140"/>
                  <a:pt x="2778540" y="3283524"/>
                  <a:pt x="2652669" y="3285620"/>
                </a:cubicBezTo>
                <a:lnTo>
                  <a:pt x="623432" y="3284043"/>
                </a:lnTo>
                <a:cubicBezTo>
                  <a:pt x="432579" y="3268857"/>
                  <a:pt x="10769" y="3267810"/>
                  <a:pt x="3738" y="2668162"/>
                </a:cubicBezTo>
                <a:cubicBezTo>
                  <a:pt x="7627" y="1989403"/>
                  <a:pt x="-2626" y="1329498"/>
                  <a:pt x="1263" y="65073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627064" y="4590686"/>
            <a:ext cx="2004059" cy="200405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2599864" y="4590686"/>
            <a:ext cx="2004059" cy="200405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1627064" y="8606095"/>
            <a:ext cx="2004059" cy="200405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 dirty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2599864" y="8606095"/>
            <a:ext cx="2004059" cy="200405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2188825" y="0"/>
            <a:ext cx="12188825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-271391" y="-238538"/>
            <a:ext cx="24920434" cy="7553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507623" y="5308369"/>
            <a:ext cx="3723389" cy="1549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763385" y="5308369"/>
            <a:ext cx="3723389" cy="1549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3019146" y="5308369"/>
            <a:ext cx="3723389" cy="1549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18274906" y="5308369"/>
            <a:ext cx="3723389" cy="1549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507623" y="8258435"/>
            <a:ext cx="3723389" cy="1549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7763385" y="8258435"/>
            <a:ext cx="3723389" cy="1549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13019146" y="8258435"/>
            <a:ext cx="3723389" cy="1549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18274906" y="8258435"/>
            <a:ext cx="3723389" cy="1549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507623" y="5703149"/>
            <a:ext cx="3723389" cy="1549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763385" y="5703149"/>
            <a:ext cx="3723389" cy="1549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3019146" y="5703149"/>
            <a:ext cx="3723389" cy="1549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18274906" y="5703149"/>
            <a:ext cx="3723389" cy="1549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3652066" y="610541"/>
            <a:ext cx="609293" cy="800183"/>
          </a:xfrm>
          <a:prstGeom prst="rect">
            <a:avLst/>
          </a:prstGeom>
          <a:noFill/>
        </p:spPr>
        <p:txBody>
          <a:bodyPr wrap="squar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000" b="0" i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</a:fld>
            <a:r>
              <a:rPr lang="id-ID" sz="2000" b="1" i="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  <a:endParaRPr lang="id-ID" sz="2000" b="1" i="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1828165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165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165" indent="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65" indent="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65" indent="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79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330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09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495" indent="-457200" algn="l" defTabSz="18281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1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5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96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07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130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88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295" algn="l" defTabSz="1828165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 rot="18900000">
            <a:off x="-3151047" y="-1674943"/>
            <a:ext cx="16906240" cy="17542510"/>
          </a:xfrm>
          <a:custGeom>
            <a:avLst/>
            <a:gdLst>
              <a:gd name="connsiteX0" fmla="*/ 0 w 26624"/>
              <a:gd name="connsiteY0" fmla="*/ 15196 h 27626"/>
              <a:gd name="connsiteX1" fmla="*/ 15339 w 26624"/>
              <a:gd name="connsiteY1" fmla="*/ 0 h 27626"/>
              <a:gd name="connsiteX2" fmla="*/ 26497 w 26624"/>
              <a:gd name="connsiteY2" fmla="*/ 11084 h 27626"/>
              <a:gd name="connsiteX3" fmla="*/ 26624 w 26624"/>
              <a:gd name="connsiteY3" fmla="*/ 22611 h 27626"/>
              <a:gd name="connsiteX4" fmla="*/ 21850 w 26624"/>
              <a:gd name="connsiteY4" fmla="*/ 27626 h 27626"/>
              <a:gd name="connsiteX5" fmla="*/ 12031 w 26624"/>
              <a:gd name="connsiteY5" fmla="*/ 27398 h 27626"/>
              <a:gd name="connsiteX6" fmla="*/ 0 w 26624"/>
              <a:gd name="connsiteY6" fmla="*/ 15196 h 2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24" h="27626">
                <a:moveTo>
                  <a:pt x="0" y="15196"/>
                </a:moveTo>
                <a:lnTo>
                  <a:pt x="15339" y="0"/>
                </a:lnTo>
                <a:lnTo>
                  <a:pt x="26497" y="11084"/>
                </a:lnTo>
                <a:cubicBezTo>
                  <a:pt x="26504" y="15074"/>
                  <a:pt x="26617" y="18622"/>
                  <a:pt x="26624" y="22611"/>
                </a:cubicBezTo>
                <a:cubicBezTo>
                  <a:pt x="26624" y="25381"/>
                  <a:pt x="24487" y="27626"/>
                  <a:pt x="21850" y="27626"/>
                </a:cubicBezTo>
                <a:lnTo>
                  <a:pt x="12031" y="27398"/>
                </a:lnTo>
                <a:lnTo>
                  <a:pt x="0" y="1519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373737"/>
                </a:solidFill>
              </a:ln>
              <a:solidFill>
                <a:srgbClr val="373737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03212" y="1226449"/>
            <a:ext cx="13667778" cy="3803995"/>
            <a:chOff x="693382" y="5600329"/>
            <a:chExt cx="13667778" cy="3803995"/>
          </a:xfrm>
        </p:grpSpPr>
        <p:sp>
          <p:nvSpPr>
            <p:cNvPr id="13" name="TextBox 12"/>
            <p:cNvSpPr txBox="1"/>
            <p:nvPr/>
          </p:nvSpPr>
          <p:spPr>
            <a:xfrm>
              <a:off x="693420" y="5600329"/>
              <a:ext cx="13667740" cy="27381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en-US" sz="8600" b="1" dirty="0">
                  <a:ln>
                    <a:solidFill>
                      <a:srgbClr val="373737"/>
                    </a:solidFill>
                  </a:ln>
                  <a:solidFill>
                    <a:srgbClr val="000000"/>
                  </a:solidFill>
                  <a:latin typeface="Segoe UI" panose="020B0502040204020203" charset="0"/>
                  <a:ea typeface="Roboto Medium" panose="02000000000000000000" pitchFamily="2" charset="0"/>
                  <a:cs typeface="Segoe UI" panose="020B0502040204020203" charset="0"/>
                </a:rPr>
                <a:t>Amazon E-Commerce Performance Analysis</a:t>
              </a:r>
              <a:endParaRPr lang="en-US" altLang="en-US" sz="8600" b="1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Roboto Medium" panose="02000000000000000000" pitchFamily="2" charset="0"/>
                <a:cs typeface="Segoe UI" panose="020B0502040204020203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3382" y="8759164"/>
              <a:ext cx="8228330" cy="6451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spc="300" dirty="0">
                  <a:ln>
                    <a:solidFill>
                      <a:srgbClr val="373737"/>
                    </a:solidFill>
                  </a:ln>
                  <a:solidFill>
                    <a:srgbClr val="000000"/>
                  </a:solidFill>
                  <a:latin typeface="Segoe UI" panose="020B0502040204020203" charset="0"/>
                  <a:ea typeface="Lato Medium" panose="020F0502020204030203" pitchFamily="34" charset="0"/>
                  <a:cs typeface="Segoe UI" panose="020B0502040204020203" charset="0"/>
                </a:rPr>
                <a:t>Insights from Power BI Dashboard</a:t>
              </a:r>
              <a:endPara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endParaRPr>
            </a:p>
          </p:txBody>
        </p:sp>
      </p:grpSp>
      <p:sp>
        <p:nvSpPr>
          <p:cNvPr id="3" name="TextBox 15"/>
          <p:cNvSpPr txBox="1"/>
          <p:nvPr/>
        </p:nvSpPr>
        <p:spPr>
          <a:xfrm>
            <a:off x="603404" y="10314807"/>
            <a:ext cx="10008006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en-US" sz="3800" b="1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Light" panose="020F0502020204030203" pitchFamily="34" charset="0"/>
                <a:cs typeface="Segoe UI" panose="020B0502040204020203" charset="0"/>
              </a:rPr>
              <a:t>Presented by: Naveen Varjani</a:t>
            </a:r>
            <a:endParaRPr lang="en-US" altLang="en-US" sz="3800" b="1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Light" panose="020F0502020204030203" pitchFamily="34" charset="0"/>
              <a:cs typeface="Segoe UI" panose="020B0502040204020203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3800" b="1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Light" panose="020F0502020204030203" pitchFamily="34" charset="0"/>
                <a:cs typeface="Segoe UI" panose="020B0502040204020203" charset="0"/>
              </a:rPr>
              <a:t>Date: 18th July 2025</a:t>
            </a:r>
            <a:endParaRPr lang="en-US" altLang="en-US" sz="3800" b="1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Light" panose="020F0502020204030203" pitchFamily="34" charset="0"/>
              <a:cs typeface="Segoe UI" panose="020B0502040204020203" charset="0"/>
            </a:endParaRPr>
          </a:p>
        </p:txBody>
      </p:sp>
      <p:pic>
        <p:nvPicPr>
          <p:cNvPr id="12" name="Picture 11" descr="amaz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19985" y="1054735"/>
            <a:ext cx="3895725" cy="1227455"/>
          </a:xfrm>
          <a:prstGeom prst="rect">
            <a:avLst/>
          </a:prstGeom>
        </p:spPr>
      </p:pic>
      <p:pic>
        <p:nvPicPr>
          <p:cNvPr id="17" name="Picture 16" descr="power b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430" y="821055"/>
            <a:ext cx="3896360" cy="11709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9"/>
          <p:cNvSpPr/>
          <p:nvPr/>
        </p:nvSpPr>
        <p:spPr>
          <a:xfrm rot="12000000">
            <a:off x="-1231900" y="-259715"/>
            <a:ext cx="2089785" cy="4685030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9"/>
          <p:cNvSpPr/>
          <p:nvPr/>
        </p:nvSpPr>
        <p:spPr>
          <a:xfrm rot="8580000">
            <a:off x="-509270" y="12153900"/>
            <a:ext cx="4222750" cy="3296920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3250" y="464185"/>
            <a:ext cx="20480655" cy="27381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en-US" sz="8600" b="1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Roboto Medium" panose="02000000000000000000" pitchFamily="2" charset="0"/>
                <a:cs typeface="Segoe UI" panose="020B0502040204020203" charset="0"/>
              </a:rPr>
              <a:t>How Do Delivery Types Affect Wait Time and Timeliness?</a:t>
            </a:r>
            <a:endParaRPr lang="en-US" altLang="en-US" sz="8600" b="1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Roboto Medium" panose="02000000000000000000" pitchFamily="2" charset="0"/>
              <a:cs typeface="Segoe UI" panose="020B0502040204020203" charset="0"/>
            </a:endParaRPr>
          </a:p>
        </p:txBody>
      </p:sp>
      <p:sp>
        <p:nvSpPr>
          <p:cNvPr id="4" name="Rounded Rectangle 9"/>
          <p:cNvSpPr/>
          <p:nvPr/>
        </p:nvSpPr>
        <p:spPr>
          <a:xfrm rot="2400000">
            <a:off x="21866225" y="-1056640"/>
            <a:ext cx="5284470" cy="5781040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177925" y="4566920"/>
            <a:ext cx="8068945" cy="6785610"/>
            <a:chOff x="1855" y="6498"/>
            <a:chExt cx="12707" cy="10686"/>
          </a:xfrm>
        </p:grpSpPr>
        <p:sp>
          <p:nvSpPr>
            <p:cNvPr id="38" name="Oval 37"/>
            <p:cNvSpPr/>
            <p:nvPr/>
          </p:nvSpPr>
          <p:spPr>
            <a:xfrm>
              <a:off x="1855" y="6498"/>
              <a:ext cx="7286" cy="728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902" y="8497"/>
              <a:ext cx="6661" cy="666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07" y="11786"/>
              <a:ext cx="5398" cy="5398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Text Box 5"/>
            <p:cNvSpPr txBox="1"/>
            <p:nvPr/>
          </p:nvSpPr>
          <p:spPr>
            <a:xfrm>
              <a:off x="2331" y="9488"/>
              <a:ext cx="6334" cy="150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ctr">
                <a:buFont typeface="Arial" panose="020B0604020202020204" pitchFamily="34" charset="0"/>
                <a:buNone/>
              </a:pPr>
              <a:r>
                <a:rPr lang="en-US" altLang="en-US" sz="2400" spc="300" dirty="0">
                  <a:ln>
                    <a:solidFill>
                      <a:srgbClr val="373737"/>
                    </a:solidFill>
                  </a:ln>
                  <a:solidFill>
                    <a:srgbClr val="000000"/>
                  </a:solidFill>
                  <a:latin typeface="Segoe UI" panose="020B0502040204020203" charset="0"/>
                  <a:ea typeface="Lato Medium" panose="020F0502020204030203" pitchFamily="34" charset="0"/>
                  <a:cs typeface="Segoe UI" panose="020B0502040204020203" charset="0"/>
                  <a:sym typeface="+mn-ea"/>
                </a:rPr>
                <a:t>Shipped from Abroad</a:t>
              </a:r>
              <a:endParaRPr lang="en-US" altLang="en-US" sz="2400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  <a:sym typeface="+mn-ea"/>
              </a:endParaRPr>
            </a:p>
            <a:p>
              <a:pPr indent="0" algn="ctr">
                <a:buFont typeface="Arial" panose="020B0604020202020204" pitchFamily="34" charset="0"/>
                <a:buNone/>
              </a:pPr>
              <a:r>
                <a:rPr lang="en-US" altLang="en-US" sz="3200" b="1" spc="300" dirty="0">
                  <a:ln>
                    <a:solidFill>
                      <a:srgbClr val="373737"/>
                    </a:solidFill>
                  </a:ln>
                  <a:solidFill>
                    <a:srgbClr val="000000"/>
                  </a:solidFill>
                  <a:latin typeface="Segoe UI" panose="020B0502040204020203" charset="0"/>
                  <a:ea typeface="Lato Medium" panose="020F0502020204030203" pitchFamily="34" charset="0"/>
                  <a:cs typeface="Segoe UI" panose="020B0502040204020203" charset="0"/>
                  <a:sym typeface="+mn-ea"/>
                </a:rPr>
                <a:t>~15.03 days</a:t>
              </a:r>
              <a:endParaRPr lang="en-US" altLang="en-US" sz="3200" b="1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  <a:sym typeface="+mn-ea"/>
              </a:endParaRPr>
            </a:p>
          </p:txBody>
        </p:sp>
        <p:sp>
          <p:nvSpPr>
            <p:cNvPr id="5" name="Text Box 4"/>
            <p:cNvSpPr txBox="1"/>
            <p:nvPr/>
          </p:nvSpPr>
          <p:spPr>
            <a:xfrm>
              <a:off x="8616" y="11174"/>
              <a:ext cx="5233" cy="150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ctr">
                <a:buFont typeface="Arial" panose="020B0604020202020204" pitchFamily="34" charset="0"/>
                <a:buNone/>
              </a:pPr>
              <a:r>
                <a:rPr lang="en-US" altLang="en-US" sz="2400" spc="300" dirty="0">
                  <a:ln>
                    <a:solidFill>
                      <a:srgbClr val="373737"/>
                    </a:solidFill>
                  </a:ln>
                  <a:solidFill>
                    <a:srgbClr val="000000"/>
                  </a:solidFill>
                  <a:latin typeface="Segoe UI" panose="020B0502040204020203" charset="0"/>
                  <a:ea typeface="Lato Medium" panose="020F0502020204030203" pitchFamily="34" charset="0"/>
                  <a:cs typeface="Segoe UI" panose="020B0502040204020203" charset="0"/>
                  <a:sym typeface="+mn-ea"/>
                </a:rPr>
                <a:t>Standard Delivery</a:t>
              </a:r>
              <a:endParaRPr lang="en-US" altLang="en-US" sz="2400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  <a:sym typeface="+mn-ea"/>
              </a:endParaRPr>
            </a:p>
            <a:p>
              <a:pPr indent="0" algn="ctr">
                <a:buFont typeface="Arial" panose="020B0604020202020204" pitchFamily="34" charset="0"/>
                <a:buNone/>
              </a:pPr>
              <a:r>
                <a:rPr lang="en-US" altLang="en-US" sz="3200" b="1" spc="300" dirty="0">
                  <a:ln>
                    <a:solidFill>
                      <a:srgbClr val="373737"/>
                    </a:solidFill>
                  </a:ln>
                  <a:solidFill>
                    <a:srgbClr val="000000"/>
                  </a:solidFill>
                  <a:latin typeface="Segoe UI" panose="020B0502040204020203" charset="0"/>
                  <a:ea typeface="Lato Medium" panose="020F0502020204030203" pitchFamily="34" charset="0"/>
                  <a:cs typeface="Segoe UI" panose="020B0502040204020203" charset="0"/>
                  <a:sym typeface="+mn-ea"/>
                </a:rPr>
                <a:t>~10 days</a:t>
              </a:r>
              <a:endParaRPr lang="en-US" altLang="en-US" sz="3200" b="1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  <a:sym typeface="+mn-ea"/>
              </a:endParaRP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4187" y="13832"/>
              <a:ext cx="6837" cy="150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algn="ctr">
                <a:buFont typeface="Arial" panose="020B0604020202020204" pitchFamily="34" charset="0"/>
                <a:buNone/>
              </a:pPr>
              <a:r>
                <a:rPr lang="en-US" altLang="en-US" sz="2400" spc="300" dirty="0">
                  <a:ln>
                    <a:solidFill>
                      <a:srgbClr val="373737"/>
                    </a:solidFill>
                  </a:ln>
                  <a:solidFill>
                    <a:srgbClr val="000000"/>
                  </a:solidFill>
                  <a:latin typeface="Segoe UI" panose="020B0502040204020203" charset="0"/>
                  <a:ea typeface="Lato Medium" panose="020F0502020204030203" pitchFamily="34" charset="0"/>
                  <a:cs typeface="Segoe UI" panose="020B0502040204020203" charset="0"/>
                  <a:sym typeface="+mn-ea"/>
                </a:rPr>
                <a:t>Express Delivery</a:t>
              </a:r>
              <a:endParaRPr lang="en-US" altLang="en-US" sz="2400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  <a:sym typeface="+mn-ea"/>
              </a:endParaRPr>
            </a:p>
            <a:p>
              <a:pPr indent="0" algn="ctr">
                <a:buFont typeface="Arial" panose="020B0604020202020204" pitchFamily="34" charset="0"/>
                <a:buNone/>
              </a:pPr>
              <a:r>
                <a:rPr lang="en-US" altLang="en-US" sz="3200" b="1" spc="300" dirty="0">
                  <a:ln>
                    <a:solidFill>
                      <a:srgbClr val="373737"/>
                    </a:solidFill>
                  </a:ln>
                  <a:solidFill>
                    <a:srgbClr val="000000"/>
                  </a:solidFill>
                  <a:latin typeface="Segoe UI" panose="020B0502040204020203" charset="0"/>
                  <a:ea typeface="Lato Medium" panose="020F0502020204030203" pitchFamily="34" charset="0"/>
                  <a:cs typeface="Segoe UI" panose="020B0502040204020203" charset="0"/>
                  <a:sym typeface="+mn-ea"/>
                </a:rPr>
                <a:t>~3.5 days</a:t>
              </a:r>
              <a:endParaRPr lang="en-US" altLang="en-US" sz="3200" b="1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  <a:sym typeface="+mn-ea"/>
              </a:endParaRPr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9648825" y="3580765"/>
            <a:ext cx="13180695" cy="4650740"/>
          </a:xfrm>
          <a:prstGeom prst="rect">
            <a:avLst/>
          </a:prstGeom>
        </p:spPr>
        <p:txBody>
          <a:bodyPr>
            <a:no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On average, customers wait 15 days for orders shipped from abroad — the longest among all types.</a:t>
            </a:r>
            <a:endParaRPr lang="en-US" altLang="en-US" sz="3600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en-US" sz="3600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Standard delivery takes 10 days, while Express keeps wait time low at 3.5 days.</a:t>
            </a:r>
            <a:endParaRPr lang="en-US" altLang="en-US" sz="3600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en-US" sz="3600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Faster delivery types can significantly enhance customer experience.</a:t>
            </a:r>
            <a:endParaRPr lang="en-US" altLang="en-US" sz="3600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</p:txBody>
      </p:sp>
      <p:pic>
        <p:nvPicPr>
          <p:cNvPr id="12" name="Picture 11" descr="Screenshot 2025-07-18 143416"/>
          <p:cNvPicPr>
            <a:picLocks noChangeAspect="1"/>
          </p:cNvPicPr>
          <p:nvPr/>
        </p:nvPicPr>
        <p:blipFill>
          <a:blip r:embed="rId1"/>
          <a:srcRect b="49976"/>
          <a:stretch>
            <a:fillRect/>
          </a:stretch>
        </p:blipFill>
        <p:spPr>
          <a:xfrm>
            <a:off x="10023475" y="8352790"/>
            <a:ext cx="12103735" cy="4994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9"/>
          <p:cNvSpPr/>
          <p:nvPr/>
        </p:nvSpPr>
        <p:spPr>
          <a:xfrm rot="12240000">
            <a:off x="-1243330" y="43815"/>
            <a:ext cx="2089785" cy="4685030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ounded Rectangle 9"/>
          <p:cNvSpPr/>
          <p:nvPr/>
        </p:nvSpPr>
        <p:spPr>
          <a:xfrm rot="9300000">
            <a:off x="18155285" y="12701270"/>
            <a:ext cx="6154420" cy="2825115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ounded Rectangle 9"/>
          <p:cNvSpPr/>
          <p:nvPr/>
        </p:nvSpPr>
        <p:spPr>
          <a:xfrm rot="480000">
            <a:off x="21916390" y="-2775585"/>
            <a:ext cx="5567045" cy="6245225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2" name="Picture 11" descr="Screenshot 2025-07-18 143416"/>
          <p:cNvPicPr>
            <a:picLocks noChangeAspect="1"/>
          </p:cNvPicPr>
          <p:nvPr/>
        </p:nvPicPr>
        <p:blipFill>
          <a:blip r:embed="rId1"/>
          <a:srcRect t="50534"/>
          <a:stretch>
            <a:fillRect/>
          </a:stretch>
        </p:blipFill>
        <p:spPr>
          <a:xfrm>
            <a:off x="6074410" y="6292850"/>
            <a:ext cx="12228830" cy="704088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1278255" y="864870"/>
            <a:ext cx="21420455" cy="5751195"/>
          </a:xfrm>
          <a:prstGeom prst="rect">
            <a:avLst/>
          </a:prstGeom>
        </p:spPr>
        <p:txBody>
          <a:bodyPr>
            <a:no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Shipped from Abroad has the highest number of late deliveries — over 45% of its orders are delayed.</a:t>
            </a:r>
            <a:endParaRPr lang="en-US" altLang="en-US" sz="3600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 sz="3600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Express performs similar and shows delays in ~50% of deliveries.</a:t>
            </a:r>
            <a:endParaRPr lang="en-US" altLang="en-US" sz="3600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 sz="3600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Standard Delivery is most balanced, but late deliveries still affect over 40% of its orders.</a:t>
            </a:r>
            <a:endParaRPr lang="en-US" altLang="en-US" sz="3600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 sz="3600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Improving delivery timelines — especially for cross-border shipments — is crucial to reduce churn.</a:t>
            </a:r>
            <a:endParaRPr lang="en-US" altLang="en-US" sz="3600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9"/>
          <p:cNvSpPr/>
          <p:nvPr/>
        </p:nvSpPr>
        <p:spPr>
          <a:xfrm rot="17160000" flipV="1">
            <a:off x="22186900" y="-2054225"/>
            <a:ext cx="4257675" cy="3641090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ounded Rectangle 9"/>
          <p:cNvSpPr/>
          <p:nvPr/>
        </p:nvSpPr>
        <p:spPr>
          <a:xfrm rot="4140000">
            <a:off x="21506815" y="10153015"/>
            <a:ext cx="6438265" cy="4603115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Freeform 438"/>
          <p:cNvSpPr>
            <a:spLocks noChangeArrowheads="1"/>
          </p:cNvSpPr>
          <p:nvPr/>
        </p:nvSpPr>
        <p:spPr bwMode="auto">
          <a:xfrm>
            <a:off x="784225" y="4120833"/>
            <a:ext cx="5021580" cy="4503420"/>
          </a:xfrm>
          <a:custGeom>
            <a:avLst/>
            <a:gdLst>
              <a:gd name="T0" fmla="*/ 48071 w 562"/>
              <a:gd name="T1" fmla="*/ 0 h 562"/>
              <a:gd name="T2" fmla="*/ 154258 w 562"/>
              <a:gd name="T3" fmla="*/ 0 h 562"/>
              <a:gd name="T4" fmla="*/ 154258 w 562"/>
              <a:gd name="T5" fmla="*/ 0 h 562"/>
              <a:gd name="T6" fmla="*/ 201253 w 562"/>
              <a:gd name="T7" fmla="*/ 47354 h 562"/>
              <a:gd name="T8" fmla="*/ 201253 w 562"/>
              <a:gd name="T9" fmla="*/ 154259 h 562"/>
              <a:gd name="T10" fmla="*/ 201253 w 562"/>
              <a:gd name="T11" fmla="*/ 154259 h 562"/>
              <a:gd name="T12" fmla="*/ 154258 w 562"/>
              <a:gd name="T13" fmla="*/ 201254 h 562"/>
              <a:gd name="T14" fmla="*/ 48071 w 562"/>
              <a:gd name="T15" fmla="*/ 201254 h 562"/>
              <a:gd name="T16" fmla="*/ 48071 w 562"/>
              <a:gd name="T17" fmla="*/ 201254 h 562"/>
              <a:gd name="T18" fmla="*/ 0 w 562"/>
              <a:gd name="T19" fmla="*/ 154259 h 562"/>
              <a:gd name="T20" fmla="*/ 0 w 562"/>
              <a:gd name="T21" fmla="*/ 47354 h 562"/>
              <a:gd name="T22" fmla="*/ 0 w 562"/>
              <a:gd name="T23" fmla="*/ 47354 h 562"/>
              <a:gd name="T24" fmla="*/ 48071 w 562"/>
              <a:gd name="T25" fmla="*/ 0 h 56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62" h="562">
                <a:moveTo>
                  <a:pt x="134" y="0"/>
                </a:moveTo>
                <a:lnTo>
                  <a:pt x="430" y="0"/>
                </a:lnTo>
                <a:cubicBezTo>
                  <a:pt x="502" y="0"/>
                  <a:pt x="561" y="60"/>
                  <a:pt x="561" y="132"/>
                </a:cubicBezTo>
                <a:lnTo>
                  <a:pt x="561" y="430"/>
                </a:lnTo>
                <a:cubicBezTo>
                  <a:pt x="561" y="503"/>
                  <a:pt x="502" y="561"/>
                  <a:pt x="430" y="561"/>
                </a:cubicBezTo>
                <a:lnTo>
                  <a:pt x="134" y="561"/>
                </a:lnTo>
                <a:cubicBezTo>
                  <a:pt x="61" y="561"/>
                  <a:pt x="0" y="503"/>
                  <a:pt x="0" y="430"/>
                </a:cubicBezTo>
                <a:lnTo>
                  <a:pt x="0" y="132"/>
                </a:lnTo>
                <a:cubicBezTo>
                  <a:pt x="0" y="60"/>
                  <a:pt x="61" y="0"/>
                  <a:pt x="134" y="0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439"/>
          <p:cNvSpPr>
            <a:spLocks noChangeArrowheads="1"/>
          </p:cNvSpPr>
          <p:nvPr/>
        </p:nvSpPr>
        <p:spPr bwMode="auto">
          <a:xfrm>
            <a:off x="6271895" y="4120833"/>
            <a:ext cx="4932680" cy="4503420"/>
          </a:xfrm>
          <a:custGeom>
            <a:avLst/>
            <a:gdLst>
              <a:gd name="T0" fmla="*/ 47354 w 562"/>
              <a:gd name="T1" fmla="*/ 0 h 562"/>
              <a:gd name="T2" fmla="*/ 153900 w 562"/>
              <a:gd name="T3" fmla="*/ 0 h 562"/>
              <a:gd name="T4" fmla="*/ 153900 w 562"/>
              <a:gd name="T5" fmla="*/ 0 h 562"/>
              <a:gd name="T6" fmla="*/ 201254 w 562"/>
              <a:gd name="T7" fmla="*/ 47354 h 562"/>
              <a:gd name="T8" fmla="*/ 201254 w 562"/>
              <a:gd name="T9" fmla="*/ 154259 h 562"/>
              <a:gd name="T10" fmla="*/ 201254 w 562"/>
              <a:gd name="T11" fmla="*/ 154259 h 562"/>
              <a:gd name="T12" fmla="*/ 153900 w 562"/>
              <a:gd name="T13" fmla="*/ 201254 h 562"/>
              <a:gd name="T14" fmla="*/ 47354 w 562"/>
              <a:gd name="T15" fmla="*/ 201254 h 562"/>
              <a:gd name="T16" fmla="*/ 47354 w 562"/>
              <a:gd name="T17" fmla="*/ 201254 h 562"/>
              <a:gd name="T18" fmla="*/ 0 w 562"/>
              <a:gd name="T19" fmla="*/ 154259 h 562"/>
              <a:gd name="T20" fmla="*/ 0 w 562"/>
              <a:gd name="T21" fmla="*/ 47354 h 562"/>
              <a:gd name="T22" fmla="*/ 0 w 562"/>
              <a:gd name="T23" fmla="*/ 47354 h 562"/>
              <a:gd name="T24" fmla="*/ 47354 w 562"/>
              <a:gd name="T25" fmla="*/ 0 h 56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62" h="562">
                <a:moveTo>
                  <a:pt x="132" y="0"/>
                </a:moveTo>
                <a:lnTo>
                  <a:pt x="429" y="0"/>
                </a:lnTo>
                <a:cubicBezTo>
                  <a:pt x="502" y="0"/>
                  <a:pt x="561" y="60"/>
                  <a:pt x="561" y="132"/>
                </a:cubicBezTo>
                <a:lnTo>
                  <a:pt x="561" y="430"/>
                </a:lnTo>
                <a:cubicBezTo>
                  <a:pt x="561" y="503"/>
                  <a:pt x="502" y="561"/>
                  <a:pt x="429" y="561"/>
                </a:cubicBezTo>
                <a:lnTo>
                  <a:pt x="132" y="561"/>
                </a:lnTo>
                <a:cubicBezTo>
                  <a:pt x="59" y="561"/>
                  <a:pt x="0" y="503"/>
                  <a:pt x="0" y="430"/>
                </a:cubicBezTo>
                <a:lnTo>
                  <a:pt x="0" y="132"/>
                </a:lnTo>
                <a:cubicBezTo>
                  <a:pt x="0" y="60"/>
                  <a:pt x="59" y="0"/>
                  <a:pt x="13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84225" y="9229725"/>
            <a:ext cx="23211155" cy="3789680"/>
          </a:xfrm>
          <a:prstGeom prst="rect">
            <a:avLst/>
          </a:prstGeom>
        </p:spPr>
        <p:txBody>
          <a:bodyPr>
            <a:no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Out of 113,000 total customers, over 110064 (≈97.4%) have not placed an order in the last 60 days.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These customers are flagged as “At Risk” based on their last order date.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Targeted re-engagement campaigns (emails, discounts, or reminders) may help win them back.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</p:txBody>
      </p:sp>
      <p:pic>
        <p:nvPicPr>
          <p:cNvPr id="4" name="Picture 3" descr="Screenshot 2025-07-18 1647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62740" y="2077085"/>
            <a:ext cx="12262485" cy="62884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018983" y="4711065"/>
            <a:ext cx="255206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sz="5400" b="1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Roboto Medium" panose="02000000000000000000" pitchFamily="2" charset="0"/>
                <a:cs typeface="Segoe UI" panose="020B0502040204020203" charset="0"/>
                <a:sym typeface="+mn-ea"/>
              </a:rPr>
              <a:t>At Risk</a:t>
            </a:r>
            <a:endParaRPr lang="en-US" altLang="en-US" sz="5400" b="1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Roboto Medium" panose="02000000000000000000" pitchFamily="2" charset="0"/>
              <a:cs typeface="Segoe UI" panose="020B0502040204020203" charset="0"/>
              <a:sym typeface="+mn-ea"/>
            </a:endParaRPr>
          </a:p>
          <a:p>
            <a:pPr algn="ctr"/>
            <a:endParaRPr lang="en-US" altLang="en-US" sz="5400" b="1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Roboto Medium" panose="02000000000000000000" pitchFamily="2" charset="0"/>
              <a:cs typeface="Segoe UI" panose="020B0502040204020203" charset="0"/>
              <a:sym typeface="+mn-ea"/>
            </a:endParaRPr>
          </a:p>
          <a:p>
            <a:pPr algn="ctr"/>
            <a:r>
              <a:rPr lang="en-US" altLang="en-US" sz="5400" b="1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Roboto Medium" panose="02000000000000000000" pitchFamily="2" charset="0"/>
                <a:cs typeface="Segoe UI" panose="020B0502040204020203" charset="0"/>
                <a:sym typeface="+mn-ea"/>
              </a:rPr>
              <a:t>110064</a:t>
            </a:r>
            <a:endParaRPr lang="en-US" altLang="en-US" sz="5400" b="1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Roboto Medium" panose="02000000000000000000" pitchFamily="2" charset="0"/>
              <a:cs typeface="Segoe UI" panose="020B0502040204020203" charset="0"/>
              <a:sym typeface="+mn-ea"/>
            </a:endParaRPr>
          </a:p>
          <a:p>
            <a:pPr algn="ctr"/>
            <a:r>
              <a:rPr lang="en-US" altLang="en-US" sz="4800" b="1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Roboto Medium" panose="02000000000000000000" pitchFamily="2" charset="0"/>
                <a:cs typeface="Segoe UI" panose="020B0502040204020203" charset="0"/>
                <a:sym typeface="+mn-ea"/>
              </a:rPr>
              <a:t>(97.4%)</a:t>
            </a:r>
            <a:endParaRPr lang="en-US" altLang="en-US" sz="4800" b="1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Roboto Medium" panose="02000000000000000000" pitchFamily="2" charset="0"/>
              <a:cs typeface="Segoe UI" panose="020B0502040204020203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462203" y="4711065"/>
            <a:ext cx="255206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sz="5400" b="1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Roboto Medium" panose="02000000000000000000" pitchFamily="2" charset="0"/>
                <a:cs typeface="Segoe UI" panose="020B0502040204020203" charset="0"/>
                <a:sym typeface="+mn-ea"/>
              </a:rPr>
              <a:t>Active</a:t>
            </a:r>
            <a:endParaRPr lang="en-US" altLang="en-US" sz="5400" b="1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Roboto Medium" panose="02000000000000000000" pitchFamily="2" charset="0"/>
              <a:cs typeface="Segoe UI" panose="020B0502040204020203" charset="0"/>
              <a:sym typeface="+mn-ea"/>
            </a:endParaRPr>
          </a:p>
          <a:p>
            <a:pPr algn="ctr"/>
            <a:endParaRPr lang="en-US" altLang="en-US" sz="5400" b="1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Roboto Medium" panose="02000000000000000000" pitchFamily="2" charset="0"/>
              <a:cs typeface="Segoe UI" panose="020B0502040204020203" charset="0"/>
              <a:sym typeface="+mn-ea"/>
            </a:endParaRPr>
          </a:p>
          <a:p>
            <a:pPr algn="ctr"/>
            <a:r>
              <a:rPr lang="en-US" altLang="en-US" sz="5400" b="1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Roboto Medium" panose="02000000000000000000" pitchFamily="2" charset="0"/>
                <a:cs typeface="Segoe UI" panose="020B0502040204020203" charset="0"/>
                <a:sym typeface="+mn-ea"/>
              </a:rPr>
              <a:t>2936</a:t>
            </a:r>
            <a:endParaRPr lang="en-US" altLang="en-US" sz="5400" b="1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Roboto Medium" panose="02000000000000000000" pitchFamily="2" charset="0"/>
              <a:cs typeface="Segoe UI" panose="020B0502040204020203" charset="0"/>
              <a:sym typeface="+mn-ea"/>
            </a:endParaRPr>
          </a:p>
          <a:p>
            <a:pPr algn="ctr"/>
            <a:r>
              <a:rPr lang="en-US" altLang="en-US" sz="4800" b="1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Roboto Medium" panose="02000000000000000000" pitchFamily="2" charset="0"/>
                <a:cs typeface="Segoe UI" panose="020B0502040204020203" charset="0"/>
                <a:sym typeface="+mn-ea"/>
              </a:rPr>
              <a:t>(2.6%)</a:t>
            </a:r>
            <a:endParaRPr lang="en-US" altLang="en-US" sz="4800" b="1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Roboto Medium" panose="02000000000000000000" pitchFamily="2" charset="0"/>
              <a:cs typeface="Segoe UI" panose="020B0502040204020203" charset="0"/>
              <a:sym typeface="+mn-ea"/>
            </a:endParaRPr>
          </a:p>
        </p:txBody>
      </p:sp>
      <p:sp>
        <p:nvSpPr>
          <p:cNvPr id="12" name="Rounded Rectangle 9"/>
          <p:cNvSpPr/>
          <p:nvPr/>
        </p:nvSpPr>
        <p:spPr>
          <a:xfrm rot="13200000">
            <a:off x="-2576195" y="-1895475"/>
            <a:ext cx="4565015" cy="5253355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3250" y="464185"/>
            <a:ext cx="20480655" cy="27381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en-US" sz="8600" b="1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Roboto Medium" panose="02000000000000000000" pitchFamily="2" charset="0"/>
                <a:cs typeface="Segoe UI" panose="020B0502040204020203" charset="0"/>
              </a:rPr>
              <a:t>How Many Customers Are at Risk of Churning?</a:t>
            </a:r>
            <a:endParaRPr lang="en-US" altLang="en-US" sz="8600" b="1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Roboto Medium" panose="02000000000000000000" pitchFamily="2" charset="0"/>
              <a:cs typeface="Segoe UI" panose="020B050204020402020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9"/>
          <p:cNvSpPr/>
          <p:nvPr/>
        </p:nvSpPr>
        <p:spPr>
          <a:xfrm rot="17160000" flipV="1">
            <a:off x="22186900" y="-2054225"/>
            <a:ext cx="4257675" cy="3641090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ounded Rectangle 9"/>
          <p:cNvSpPr/>
          <p:nvPr/>
        </p:nvSpPr>
        <p:spPr>
          <a:xfrm rot="7440000">
            <a:off x="18971895" y="10744200"/>
            <a:ext cx="6438265" cy="6919595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231900" y="3877310"/>
            <a:ext cx="11203940" cy="9359265"/>
          </a:xfrm>
          <a:prstGeom prst="rect">
            <a:avLst/>
          </a:prstGeom>
        </p:spPr>
        <p:txBody>
          <a:bodyPr>
            <a:no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Most ratings cluster around 1 to 3, with the average rating being 2.73.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Very few products receive ratings above average, indicating room for improvement in customer experience.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The left-skewed distribution suggests that customers are moderately satisfied but not delighted.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3800" b="1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Why This Matters:</a:t>
            </a:r>
            <a:endParaRPr lang="en-US" altLang="en-US" sz="3800" b="1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Ratings influence repeat purchases and customer trust. Low ratings can harm both product reputation and long-term loyalty.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</p:txBody>
      </p:sp>
      <p:sp>
        <p:nvSpPr>
          <p:cNvPr id="12" name="Rounded Rectangle 9"/>
          <p:cNvSpPr/>
          <p:nvPr/>
        </p:nvSpPr>
        <p:spPr>
          <a:xfrm rot="13200000">
            <a:off x="-2576195" y="-1895475"/>
            <a:ext cx="4565015" cy="5253355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3250" y="464185"/>
            <a:ext cx="20480655" cy="27381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en-US" sz="8600" b="1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Roboto Medium" panose="02000000000000000000" pitchFamily="2" charset="0"/>
                <a:cs typeface="Segoe UI" panose="020B0502040204020203" charset="0"/>
              </a:rPr>
              <a:t>How Are Customers Rating Their Purchases?</a:t>
            </a:r>
            <a:endParaRPr lang="en-US" altLang="en-US" sz="8600" b="1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Roboto Medium" panose="02000000000000000000" pitchFamily="2" charset="0"/>
              <a:cs typeface="Segoe UI" panose="020B0502040204020203" charset="0"/>
            </a:endParaRPr>
          </a:p>
        </p:txBody>
      </p:sp>
      <p:pic>
        <p:nvPicPr>
          <p:cNvPr id="2" name="Picture 1" descr="Screenshot 2025-07-18 1732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9355" y="4210685"/>
            <a:ext cx="11614785" cy="65131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9"/>
          <p:cNvSpPr/>
          <p:nvPr/>
        </p:nvSpPr>
        <p:spPr>
          <a:xfrm rot="13140000" flipV="1">
            <a:off x="19521805" y="-2090420"/>
            <a:ext cx="5009515" cy="3519170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ed Rectangle 9"/>
          <p:cNvSpPr/>
          <p:nvPr/>
        </p:nvSpPr>
        <p:spPr>
          <a:xfrm rot="13800000">
            <a:off x="-2354580" y="3141980"/>
            <a:ext cx="3749040" cy="4370705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ounded Rectangle 9"/>
          <p:cNvSpPr/>
          <p:nvPr/>
        </p:nvSpPr>
        <p:spPr>
          <a:xfrm rot="7740000">
            <a:off x="13195935" y="10744200"/>
            <a:ext cx="6438265" cy="6919595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231900" y="2520950"/>
            <a:ext cx="11899265" cy="16372840"/>
          </a:xfrm>
          <a:prstGeom prst="rect">
            <a:avLst/>
          </a:prstGeom>
        </p:spPr>
        <p:txBody>
          <a:bodyPr>
            <a:no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Most common return reason is “Quality-Defective Item” — 6065 returns.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Followed by “Delivery-Missing item/part” and “Product-Not fitting expectation” as major contributors.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Returns due to quality issues and miscellaneous reasons are fewer but still notable.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3800" b="1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Why This Matters:</a:t>
            </a:r>
            <a:endParaRPr lang="en-US" altLang="en-US" sz="3800" b="1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High returns not only hurt profitability but also reduce customer satisfaction. Addressing top reasons like fulfillment errors and packaging issues can reduce return rate.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3800" b="1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Actionable Takeaways: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Improve picking &amp; packing accuracy.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Introduce better quality checks before dispatch.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3250" y="464185"/>
            <a:ext cx="22240875" cy="1414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en-US" sz="8600" b="1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Roboto Medium" panose="02000000000000000000" pitchFamily="2" charset="0"/>
                <a:cs typeface="Segoe UI" panose="020B0502040204020203" charset="0"/>
              </a:rPr>
              <a:t>Why Are Customers Returning Products?</a:t>
            </a:r>
            <a:endParaRPr lang="en-US" altLang="en-US" sz="8600" b="1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Roboto Medium" panose="02000000000000000000" pitchFamily="2" charset="0"/>
              <a:cs typeface="Segoe UI" panose="020B0502040204020203" charset="0"/>
            </a:endParaRPr>
          </a:p>
        </p:txBody>
      </p:sp>
      <p:pic>
        <p:nvPicPr>
          <p:cNvPr id="4" name="Picture 3" descr="Screenshot 2025-07-18 1752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51510" y="2076450"/>
            <a:ext cx="10771505" cy="113176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9"/>
          <p:cNvSpPr/>
          <p:nvPr/>
        </p:nvSpPr>
        <p:spPr>
          <a:xfrm rot="14880000" flipV="1">
            <a:off x="20661630" y="-4613910"/>
            <a:ext cx="6215380" cy="8659495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ed Rectangle 9"/>
          <p:cNvSpPr/>
          <p:nvPr/>
        </p:nvSpPr>
        <p:spPr>
          <a:xfrm rot="7980000">
            <a:off x="4594225" y="11714480"/>
            <a:ext cx="3749040" cy="4370705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ounded Rectangle 9"/>
          <p:cNvSpPr/>
          <p:nvPr/>
        </p:nvSpPr>
        <p:spPr>
          <a:xfrm rot="13500000">
            <a:off x="-2399665" y="3810635"/>
            <a:ext cx="4140835" cy="4481195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3250" y="464185"/>
            <a:ext cx="22240875" cy="1414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en-US" sz="8600" b="1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Roboto Medium" panose="02000000000000000000" pitchFamily="2" charset="0"/>
                <a:cs typeface="Segoe UI" panose="020B0502040204020203" charset="0"/>
              </a:rPr>
              <a:t>How Do Returns Impact Net Revenue?</a:t>
            </a:r>
            <a:endParaRPr lang="en-US" altLang="en-US" sz="8600" b="1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Roboto Medium" panose="02000000000000000000" pitchFamily="2" charset="0"/>
              <a:cs typeface="Segoe UI" panose="020B0502040204020203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530350" y="2336800"/>
            <a:ext cx="11963400" cy="9895205"/>
          </a:xfrm>
          <a:prstGeom prst="rect">
            <a:avLst/>
          </a:prstGeom>
        </p:spPr>
        <p:txBody>
          <a:bodyPr wrap="square">
            <a:noAutofit/>
          </a:bodyPr>
          <a:p>
            <a:pPr marL="571500" indent="-571500" algn="l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Roboto Medium" panose="02000000000000000000" pitchFamily="2" charset="0"/>
                <a:cs typeface="Segoe UI" panose="020B0502040204020203" charset="0"/>
              </a:rPr>
              <a:t>Returns account for nearly 29,015,716 in lost revenue — about 27.38% of the total.</a:t>
            </a:r>
            <a:endParaRPr lang="en-US" altLang="en-US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Roboto Medium" panose="02000000000000000000" pitchFamily="2" charset="0"/>
              <a:cs typeface="Segoe UI" panose="020B0502040204020203" charset="0"/>
            </a:endParaRPr>
          </a:p>
          <a:p>
            <a:pPr indent="0" algn="l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</a:pPr>
            <a:endParaRPr lang="en-US" altLang="en-US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Roboto Medium" panose="02000000000000000000" pitchFamily="2" charset="0"/>
              <a:cs typeface="Segoe UI" panose="020B0502040204020203" charset="0"/>
            </a:endParaRPr>
          </a:p>
          <a:p>
            <a:pPr marL="571500" indent="-571500" algn="l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Roboto Medium" panose="02000000000000000000" pitchFamily="2" charset="0"/>
                <a:cs typeface="Segoe UI" panose="020B0502040204020203" charset="0"/>
              </a:rPr>
              <a:t>Net revenue gives a more realistic picture of business performance.</a:t>
            </a:r>
            <a:endParaRPr lang="en-US" altLang="en-US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Roboto Medium" panose="02000000000000000000" pitchFamily="2" charset="0"/>
              <a:cs typeface="Segoe UI" panose="020B0502040204020203" charset="0"/>
            </a:endParaRPr>
          </a:p>
          <a:p>
            <a:pPr indent="0" algn="l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</a:pPr>
            <a:endParaRPr lang="en-US" altLang="en-US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Roboto Medium" panose="02000000000000000000" pitchFamily="2" charset="0"/>
              <a:cs typeface="Segoe UI" panose="020B0502040204020203" charset="0"/>
            </a:endParaRPr>
          </a:p>
          <a:p>
            <a:pPr marL="571500" indent="-571500" algn="l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Roboto Medium" panose="02000000000000000000" pitchFamily="2" charset="0"/>
                <a:cs typeface="Segoe UI" panose="020B0502040204020203" charset="0"/>
              </a:rPr>
              <a:t>Phone and Tablet dispite being the lowest return rate category contributes most in return loss.</a:t>
            </a:r>
            <a:endParaRPr lang="en-US" altLang="en-US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Roboto Medium" panose="02000000000000000000" pitchFamily="2" charset="0"/>
              <a:cs typeface="Segoe UI" panose="020B0502040204020203" charset="0"/>
            </a:endParaRPr>
          </a:p>
          <a:p>
            <a:pPr indent="0" algn="l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</a:pPr>
            <a:endParaRPr lang="en-US" altLang="en-US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Roboto Medium" panose="02000000000000000000" pitchFamily="2" charset="0"/>
              <a:cs typeface="Segoe UI" panose="020B0502040204020203" charset="0"/>
            </a:endParaRPr>
          </a:p>
          <a:p>
            <a:pPr>
              <a:spcAft>
                <a:spcPct val="60000"/>
              </a:spcAft>
            </a:pPr>
            <a:r>
              <a:rPr lang="en-US" altLang="en-US" sz="3800" b="1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Roboto Medium" panose="02000000000000000000" pitchFamily="2" charset="0"/>
                <a:cs typeface="Segoe UI" panose="020B0502040204020203" charset="0"/>
              </a:rPr>
              <a:t>Actionable Insight:</a:t>
            </a:r>
            <a:endParaRPr lang="en-US" altLang="en-US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Roboto Medium" panose="02000000000000000000" pitchFamily="2" charset="0"/>
              <a:cs typeface="Segoe UI" panose="020B0502040204020203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Roboto Medium" panose="02000000000000000000" pitchFamily="2" charset="0"/>
                <a:cs typeface="Segoe UI" panose="020B0502040204020203" charset="0"/>
              </a:rPr>
              <a:t>Conduct deeper audits of top return reasons in high-return categories.</a:t>
            </a:r>
            <a:endParaRPr lang="en-US" altLang="en-US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Roboto Medium" panose="02000000000000000000" pitchFamily="2" charset="0"/>
              <a:cs typeface="Segoe UI" panose="020B0502040204020203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Roboto Medium" panose="02000000000000000000" pitchFamily="2" charset="0"/>
                <a:cs typeface="Segoe UI" panose="020B0502040204020203" charset="0"/>
              </a:rPr>
              <a:t>Improve fulfillment accuracy and packaging quality to reduce return volume.</a:t>
            </a:r>
            <a:endParaRPr lang="en-US" altLang="en-US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Roboto Medium" panose="02000000000000000000" pitchFamily="2" charset="0"/>
              <a:cs typeface="Segoe UI" panose="020B0502040204020203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Roboto Medium" panose="02000000000000000000" pitchFamily="2" charset="0"/>
                <a:cs typeface="Segoe UI" panose="020B0502040204020203" charset="0"/>
              </a:rPr>
              <a:t>Explore offering store credits or partial refunds as alternatives to full returns.</a:t>
            </a:r>
            <a:endParaRPr lang="en-US" altLang="en-US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Roboto Medium" panose="02000000000000000000" pitchFamily="2" charset="0"/>
              <a:cs typeface="Segoe UI" panose="020B0502040204020203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4082395" y="2636520"/>
            <a:ext cx="9801225" cy="10426700"/>
            <a:chOff x="24330" y="3296"/>
            <a:chExt cx="13260" cy="12915"/>
          </a:xfrm>
        </p:grpSpPr>
        <p:pic>
          <p:nvPicPr>
            <p:cNvPr id="2" name="Picture 1" descr="Screenshot 2025-07-18 190523"/>
            <p:cNvPicPr>
              <a:picLocks noChangeAspect="1"/>
            </p:cNvPicPr>
            <p:nvPr/>
          </p:nvPicPr>
          <p:blipFill>
            <a:blip r:embed="rId1"/>
            <a:srcRect b="74417"/>
            <a:stretch>
              <a:fillRect/>
            </a:stretch>
          </p:blipFill>
          <p:spPr>
            <a:xfrm>
              <a:off x="24330" y="3296"/>
              <a:ext cx="13260" cy="2007"/>
            </a:xfrm>
            <a:prstGeom prst="rect">
              <a:avLst/>
            </a:prstGeom>
          </p:spPr>
        </p:pic>
        <p:pic>
          <p:nvPicPr>
            <p:cNvPr id="6" name="Picture 5" descr="Screenshot 2025-07-18 19243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30" y="5427"/>
              <a:ext cx="13248" cy="107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9"/>
          <p:cNvSpPr/>
          <p:nvPr/>
        </p:nvSpPr>
        <p:spPr>
          <a:xfrm rot="12540000">
            <a:off x="-1602740" y="1994535"/>
            <a:ext cx="3180715" cy="5687695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9"/>
          <p:cNvSpPr/>
          <p:nvPr/>
        </p:nvSpPr>
        <p:spPr>
          <a:xfrm rot="8520000">
            <a:off x="5090160" y="12088495"/>
            <a:ext cx="4222750" cy="3296920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3250" y="464185"/>
            <a:ext cx="20480655" cy="1414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en-US" sz="8600" b="1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Roboto Medium" panose="02000000000000000000" pitchFamily="2" charset="0"/>
                <a:cs typeface="Segoe UI" panose="020B0502040204020203" charset="0"/>
              </a:rPr>
              <a:t>Who Are Our Customers?</a:t>
            </a:r>
            <a:endParaRPr lang="en-US" altLang="en-US" sz="8600" b="1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Roboto Medium" panose="02000000000000000000" pitchFamily="2" charset="0"/>
              <a:cs typeface="Segoe UI" panose="020B0502040204020203" charset="0"/>
            </a:endParaRPr>
          </a:p>
        </p:txBody>
      </p:sp>
      <p:sp>
        <p:nvSpPr>
          <p:cNvPr id="4" name="Rounded Rectangle 9"/>
          <p:cNvSpPr/>
          <p:nvPr/>
        </p:nvSpPr>
        <p:spPr>
          <a:xfrm rot="19080000">
            <a:off x="17670145" y="-4559300"/>
            <a:ext cx="6500495" cy="7392035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61795" y="2287270"/>
            <a:ext cx="12169140" cy="88563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Male and female customers are nearly evenly distributed, with a slight skew toward males.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The age group 26–35 forms the largest customer segment, followed by 36–45.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Customers above 60 contribute lower order volume and revenue.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r>
              <a:rPr lang="en-US" altLang="en-US" sz="3800" b="1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Why This Matters:</a:t>
            </a:r>
            <a:endParaRPr lang="en-US" altLang="en-US" sz="3800" b="1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Understanding who our customers are helps tailor product offerings, marketing communication, and delivery expectations based on age and gender patterns.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r>
              <a:rPr lang="en-US" altLang="en-US" sz="3800" b="1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Actionable Insight:</a:t>
            </a:r>
            <a:endParaRPr lang="en-US" altLang="en-US" sz="3800" b="1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Target 25–44 age group for promotional campaigns — they form the bulk of our customer base.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Introduce youth-oriented marketing for under-25 customers to expand reach.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</p:txBody>
      </p:sp>
      <p:pic>
        <p:nvPicPr>
          <p:cNvPr id="2" name="Picture 1" descr="Screenshot 2025-07-18 2029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57655" y="2132330"/>
            <a:ext cx="9913620" cy="114585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9"/>
          <p:cNvSpPr/>
          <p:nvPr/>
        </p:nvSpPr>
        <p:spPr>
          <a:xfrm rot="7020000">
            <a:off x="19331940" y="10712450"/>
            <a:ext cx="3211195" cy="6085840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9"/>
          <p:cNvSpPr/>
          <p:nvPr/>
        </p:nvSpPr>
        <p:spPr>
          <a:xfrm rot="13620000">
            <a:off x="-2335530" y="4663440"/>
            <a:ext cx="4222750" cy="3296920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3250" y="464185"/>
            <a:ext cx="20480655" cy="27381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en-US" sz="8600" b="1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Roboto Medium" panose="02000000000000000000" pitchFamily="2" charset="0"/>
                <a:cs typeface="Segoe UI" panose="020B0502040204020203" charset="0"/>
              </a:rPr>
              <a:t>Overall Findings and Suggested Actions Based on Data</a:t>
            </a:r>
            <a:endParaRPr lang="en-US" altLang="en-US" sz="8600" b="1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Roboto Medium" panose="02000000000000000000" pitchFamily="2" charset="0"/>
              <a:cs typeface="Segoe UI" panose="020B0502040204020203" charset="0"/>
            </a:endParaRPr>
          </a:p>
        </p:txBody>
      </p:sp>
      <p:sp>
        <p:nvSpPr>
          <p:cNvPr id="4" name="Rounded Rectangle 9"/>
          <p:cNvSpPr/>
          <p:nvPr/>
        </p:nvSpPr>
        <p:spPr>
          <a:xfrm rot="18720000">
            <a:off x="18295620" y="-3144520"/>
            <a:ext cx="5284470" cy="5781040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99895" y="3643630"/>
            <a:ext cx="21954490" cy="81876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pPr algn="l"/>
            <a:r>
              <a:rPr lang="en-US" altLang="en-US" sz="3800" b="1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Business Summary: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Total Revenue: ₹105,939,748 from 113,000 orders.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Total Returns: ₹29,015,203, representing 27.38% of total revenue.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Active Customers: Only 2.6% placed an order in the last 60 days; 97.4% are inactive or at risk.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Average Customer Rating: 2.73 — most ratings lie between 2.5 and 3.0.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Longest Average Wait Time: 15.03 days for “Shipped from Abroad”.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Categories with Highest Return Rates: Health &amp; Beauty and Fashion.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9"/>
          <p:cNvSpPr/>
          <p:nvPr/>
        </p:nvSpPr>
        <p:spPr>
          <a:xfrm rot="1800000">
            <a:off x="22995890" y="-284480"/>
            <a:ext cx="3211195" cy="6085840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9"/>
          <p:cNvSpPr/>
          <p:nvPr/>
        </p:nvSpPr>
        <p:spPr>
          <a:xfrm rot="13620000">
            <a:off x="-2408555" y="9109710"/>
            <a:ext cx="4604385" cy="4044950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ounded Rectangle 9"/>
          <p:cNvSpPr/>
          <p:nvPr/>
        </p:nvSpPr>
        <p:spPr>
          <a:xfrm rot="8040000">
            <a:off x="19484340" y="12176125"/>
            <a:ext cx="4674870" cy="4544060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11580" y="1142365"/>
            <a:ext cx="22618065" cy="12027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pPr algn="l"/>
            <a:r>
              <a:rPr lang="en-US" altLang="en-US" sz="3800" b="1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Strategic Recommendations</a:t>
            </a:r>
            <a:endParaRPr lang="en-US" altLang="en-US" sz="3800" b="1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Reduce Return-Related Revenue Loss: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Focus quality checks on categories with highest return loss (e.g., Health &amp; Beauty).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Address top return reasons like “Wrong item delivered” and “Damaged product”.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Improve Delivery Timeliness: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Optimize timelines for “Shipped from Abroad” and “Standard Delivery”.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Use delivery type–specific SLAs and tracking to reduce delays.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Recover At-Risk Customers: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Design re-engagement strategies (personalized recommendations, limited-time offers).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Track customer inactivity and automate follow-up within 45–60 days.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Increase Product Ratings: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Improve customer experience around packaging, delivery, and support.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Encourage feedback from recent buyers to increase review volume.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Focused Marketing: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Age group 25–44 is the largest segment; tailor offers and ads toward this demographic.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Evaluate underperforming customer segments and explore expansion opportunities.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9"/>
          <p:cNvSpPr/>
          <p:nvPr/>
        </p:nvSpPr>
        <p:spPr>
          <a:xfrm rot="1800000">
            <a:off x="22995890" y="-284480"/>
            <a:ext cx="3211195" cy="6085840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9"/>
          <p:cNvSpPr/>
          <p:nvPr/>
        </p:nvSpPr>
        <p:spPr>
          <a:xfrm rot="13620000">
            <a:off x="-4892675" y="6583045"/>
            <a:ext cx="8187055" cy="5491480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ounded Rectangle 9"/>
          <p:cNvSpPr/>
          <p:nvPr/>
        </p:nvSpPr>
        <p:spPr>
          <a:xfrm rot="8040000">
            <a:off x="19484340" y="12176125"/>
            <a:ext cx="4674870" cy="4544060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464185"/>
            <a:ext cx="24377015" cy="1245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en-US" sz="7500" b="1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Roboto Medium" panose="02000000000000000000" pitchFamily="2" charset="0"/>
                <a:cs typeface="Segoe UI" panose="020B0502040204020203" charset="0"/>
              </a:rPr>
              <a:t>Power BI Dashboard - Main Tab Part 1</a:t>
            </a:r>
            <a:endParaRPr lang="en-US" altLang="en-US" sz="7500" b="1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Roboto Medium" panose="02000000000000000000" pitchFamily="2" charset="0"/>
              <a:cs typeface="Segoe UI" panose="020B0502040204020203" charset="0"/>
            </a:endParaRPr>
          </a:p>
        </p:txBody>
      </p:sp>
      <p:pic>
        <p:nvPicPr>
          <p:cNvPr id="2" name="Picture 1" descr="Screenshot 2025-07-18 2134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3325" y="2344420"/>
            <a:ext cx="19655155" cy="110794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9"/>
          <p:cNvSpPr/>
          <p:nvPr/>
        </p:nvSpPr>
        <p:spPr>
          <a:xfrm rot="14160000">
            <a:off x="-4426585" y="8435975"/>
            <a:ext cx="6813550" cy="4681855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9"/>
          <p:cNvSpPr/>
          <p:nvPr/>
        </p:nvSpPr>
        <p:spPr>
          <a:xfrm rot="2640000">
            <a:off x="22458045" y="-336550"/>
            <a:ext cx="4222750" cy="3296920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3250" y="418729"/>
            <a:ext cx="13667740" cy="27381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en-US" sz="8600" b="1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Roboto Medium" panose="02000000000000000000" pitchFamily="2" charset="0"/>
                <a:cs typeface="Segoe UI" panose="020B0502040204020203" charset="0"/>
              </a:rPr>
              <a:t>What Business Challenges Are We Solving?</a:t>
            </a:r>
            <a:endParaRPr lang="en-US" altLang="en-US" sz="8600" b="1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Roboto Medium" panose="02000000000000000000" pitchFamily="2" charset="0"/>
              <a:cs typeface="Segoe UI" panose="020B0502040204020203" charset="0"/>
            </a:endParaRPr>
          </a:p>
        </p:txBody>
      </p:sp>
      <p:sp>
        <p:nvSpPr>
          <p:cNvPr id="4" name="Rounded Rectangle 9"/>
          <p:cNvSpPr/>
          <p:nvPr/>
        </p:nvSpPr>
        <p:spPr>
          <a:xfrm rot="7620000">
            <a:off x="19309080" y="11536680"/>
            <a:ext cx="5284470" cy="5781040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38300" y="4142740"/>
            <a:ext cx="19335115" cy="62471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/>
            <a:r>
              <a:rPr lang="en-US" altLang="en-US" sz="3800" b="1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Amazon faces three key challenges in its e-commerce performance:</a:t>
            </a:r>
            <a:endParaRPr lang="en-US" altLang="en-US" b="1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Inconsistent revenue growth across months and categories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High return rates in specific categories, impacting profitability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Mixed customer experience due to delivery delays and product issues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r>
              <a:rPr lang="en-US" altLang="en-US" sz="3800" b="1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Purpose of This Analysis:</a:t>
            </a:r>
            <a:endParaRPr lang="en-US" altLang="en-US" sz="3800" b="1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endParaRPr lang="en-US" altLang="en-US" b="1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To identify actionable insights using order, product, customer, and delivery data — and provide clear recommendations to improve business outcomes.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9"/>
          <p:cNvSpPr/>
          <p:nvPr/>
        </p:nvSpPr>
        <p:spPr>
          <a:xfrm rot="18720000">
            <a:off x="18295620" y="-3144520"/>
            <a:ext cx="5284470" cy="5781040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464185"/>
            <a:ext cx="24378285" cy="1245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en-US" sz="7500" b="1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Roboto Medium" panose="02000000000000000000" pitchFamily="2" charset="0"/>
                <a:cs typeface="Segoe UI" panose="020B0502040204020203" charset="0"/>
              </a:rPr>
              <a:t>Power BI Dashboard - Main Tab Part 2</a:t>
            </a:r>
            <a:endParaRPr lang="en-US" altLang="en-US" sz="7500" b="1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Roboto Medium" panose="02000000000000000000" pitchFamily="2" charset="0"/>
              <a:cs typeface="Segoe UI" panose="020B0502040204020203" charset="0"/>
            </a:endParaRPr>
          </a:p>
        </p:txBody>
      </p:sp>
      <p:sp>
        <p:nvSpPr>
          <p:cNvPr id="5" name="Rounded Rectangle 9"/>
          <p:cNvSpPr/>
          <p:nvPr/>
        </p:nvSpPr>
        <p:spPr>
          <a:xfrm rot="7020000">
            <a:off x="19331940" y="10712450"/>
            <a:ext cx="3211195" cy="6085840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9"/>
          <p:cNvSpPr/>
          <p:nvPr/>
        </p:nvSpPr>
        <p:spPr>
          <a:xfrm rot="13320000">
            <a:off x="-2275840" y="3421380"/>
            <a:ext cx="4222750" cy="5116830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5" name="Picture 14" descr="Screenshot 2025-07-18 2134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3960" y="2344420"/>
            <a:ext cx="19654520" cy="109480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9"/>
          <p:cNvSpPr/>
          <p:nvPr/>
        </p:nvSpPr>
        <p:spPr>
          <a:xfrm rot="14160000">
            <a:off x="-4426585" y="8435975"/>
            <a:ext cx="6813550" cy="4681855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ounded Rectangle 9"/>
          <p:cNvSpPr/>
          <p:nvPr/>
        </p:nvSpPr>
        <p:spPr>
          <a:xfrm rot="2640000">
            <a:off x="22458045" y="-336550"/>
            <a:ext cx="4222750" cy="3296920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ounded Rectangle 9"/>
          <p:cNvSpPr/>
          <p:nvPr/>
        </p:nvSpPr>
        <p:spPr>
          <a:xfrm rot="7620000">
            <a:off x="19309080" y="11536680"/>
            <a:ext cx="5284470" cy="5781040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 descr="Screenshot 2025-07-18 2135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0930" y="2486660"/>
            <a:ext cx="19655155" cy="108064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464185"/>
            <a:ext cx="24377015" cy="1245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en-US" sz="7500" b="1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Roboto Medium" panose="02000000000000000000" pitchFamily="2" charset="0"/>
                <a:cs typeface="Segoe UI" panose="020B0502040204020203" charset="0"/>
              </a:rPr>
              <a:t>Power BI Dashboard - Product Tab Part 1</a:t>
            </a:r>
            <a:endParaRPr lang="en-US" altLang="en-US" sz="7500" b="1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Roboto Medium" panose="02000000000000000000" pitchFamily="2" charset="0"/>
              <a:cs typeface="Segoe UI" panose="020B0502040204020203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9"/>
          <p:cNvSpPr/>
          <p:nvPr/>
        </p:nvSpPr>
        <p:spPr>
          <a:xfrm rot="12540000">
            <a:off x="-1602740" y="1994535"/>
            <a:ext cx="3180715" cy="5687695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ounded Rectangle 9"/>
          <p:cNvSpPr/>
          <p:nvPr/>
        </p:nvSpPr>
        <p:spPr>
          <a:xfrm rot="8520000">
            <a:off x="5090160" y="12088495"/>
            <a:ext cx="4222750" cy="3296920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ounded Rectangle 9"/>
          <p:cNvSpPr/>
          <p:nvPr/>
        </p:nvSpPr>
        <p:spPr>
          <a:xfrm rot="19080000">
            <a:off x="17670145" y="-4559300"/>
            <a:ext cx="6500495" cy="7392035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-635" y="464185"/>
            <a:ext cx="24378285" cy="1245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en-US" sz="7500" b="1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Roboto Medium" panose="02000000000000000000" pitchFamily="2" charset="0"/>
                <a:cs typeface="Segoe UI" panose="020B0502040204020203" charset="0"/>
              </a:rPr>
              <a:t>Power BI Dashboard - Product Tab Part 2</a:t>
            </a:r>
            <a:endParaRPr lang="en-US" altLang="en-US" sz="7500" b="1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Roboto Medium" panose="02000000000000000000" pitchFamily="2" charset="0"/>
              <a:cs typeface="Segoe UI" panose="020B0502040204020203" charset="0"/>
            </a:endParaRPr>
          </a:p>
        </p:txBody>
      </p:sp>
      <p:pic>
        <p:nvPicPr>
          <p:cNvPr id="9" name="Picture 8" descr="Screenshot 2025-07-18 2136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0930" y="2486660"/>
            <a:ext cx="19655790" cy="107772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9"/>
          <p:cNvSpPr/>
          <p:nvPr/>
        </p:nvSpPr>
        <p:spPr>
          <a:xfrm rot="18000000">
            <a:off x="19529425" y="-2919730"/>
            <a:ext cx="3180715" cy="5687695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ounded Rectangle 9"/>
          <p:cNvSpPr/>
          <p:nvPr/>
        </p:nvSpPr>
        <p:spPr>
          <a:xfrm rot="8520000">
            <a:off x="19587210" y="12117070"/>
            <a:ext cx="4222750" cy="3296920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ounded Rectangle 9"/>
          <p:cNvSpPr/>
          <p:nvPr/>
        </p:nvSpPr>
        <p:spPr>
          <a:xfrm rot="12600000">
            <a:off x="-4208145" y="2353310"/>
            <a:ext cx="6500495" cy="7392035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464185"/>
            <a:ext cx="24377015" cy="1245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en-US" sz="7500" b="1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Roboto Medium" panose="02000000000000000000" pitchFamily="2" charset="0"/>
                <a:cs typeface="Segoe UI" panose="020B0502040204020203" charset="0"/>
              </a:rPr>
              <a:t>Power BI Dashboard - Individual Product Tab Part 1</a:t>
            </a:r>
            <a:endParaRPr lang="en-US" altLang="en-US" sz="7500" b="1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Roboto Medium" panose="02000000000000000000" pitchFamily="2" charset="0"/>
              <a:cs typeface="Segoe UI" panose="020B0502040204020203" charset="0"/>
            </a:endParaRPr>
          </a:p>
        </p:txBody>
      </p:sp>
      <p:pic>
        <p:nvPicPr>
          <p:cNvPr id="3" name="Picture 2" descr="Screenshot 2025-07-18 2137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0930" y="2193290"/>
            <a:ext cx="19656425" cy="109486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9"/>
          <p:cNvSpPr/>
          <p:nvPr/>
        </p:nvSpPr>
        <p:spPr>
          <a:xfrm rot="9060000" flipV="1">
            <a:off x="-1602740" y="7614285"/>
            <a:ext cx="3180715" cy="5687695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9"/>
          <p:cNvSpPr/>
          <p:nvPr/>
        </p:nvSpPr>
        <p:spPr>
          <a:xfrm rot="8520000">
            <a:off x="20120610" y="12088495"/>
            <a:ext cx="4222750" cy="3296920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9"/>
          <p:cNvSpPr/>
          <p:nvPr/>
        </p:nvSpPr>
        <p:spPr>
          <a:xfrm rot="18240000">
            <a:off x="529590" y="-2372995"/>
            <a:ext cx="3249295" cy="3565525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ounded Rectangle 9"/>
          <p:cNvSpPr/>
          <p:nvPr/>
        </p:nvSpPr>
        <p:spPr>
          <a:xfrm rot="19980000">
            <a:off x="20511135" y="-3416935"/>
            <a:ext cx="6122670" cy="5687695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-635" y="508635"/>
            <a:ext cx="24378285" cy="1245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en-US" sz="7500" b="1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Roboto Medium" panose="02000000000000000000" pitchFamily="2" charset="0"/>
                <a:cs typeface="Segoe UI" panose="020B0502040204020203" charset="0"/>
              </a:rPr>
              <a:t>Power BI Dashboard - Individual Product Tab Part 2</a:t>
            </a:r>
            <a:endParaRPr lang="en-US" altLang="en-US" sz="7500" b="1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Roboto Medium" panose="02000000000000000000" pitchFamily="2" charset="0"/>
              <a:cs typeface="Segoe UI" panose="020B0502040204020203" charset="0"/>
            </a:endParaRPr>
          </a:p>
        </p:txBody>
      </p:sp>
      <p:pic>
        <p:nvPicPr>
          <p:cNvPr id="5" name="Picture 4" descr="Screenshot 2025-07-18 2137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0930" y="2193290"/>
            <a:ext cx="19656425" cy="1101661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9"/>
          <p:cNvSpPr/>
          <p:nvPr/>
        </p:nvSpPr>
        <p:spPr>
          <a:xfrm rot="9060000" flipV="1">
            <a:off x="-1602740" y="7787640"/>
            <a:ext cx="3180715" cy="5687695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9"/>
          <p:cNvSpPr/>
          <p:nvPr/>
        </p:nvSpPr>
        <p:spPr>
          <a:xfrm rot="5580000">
            <a:off x="22297390" y="5830570"/>
            <a:ext cx="8642350" cy="14096365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9"/>
          <p:cNvSpPr/>
          <p:nvPr/>
        </p:nvSpPr>
        <p:spPr>
          <a:xfrm rot="18240000">
            <a:off x="-2189480" y="-4313555"/>
            <a:ext cx="4387215" cy="7499350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ounded Rectangle 9"/>
          <p:cNvSpPr/>
          <p:nvPr/>
        </p:nvSpPr>
        <p:spPr>
          <a:xfrm rot="19980000">
            <a:off x="20511135" y="-3416935"/>
            <a:ext cx="6122670" cy="5687695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6235065"/>
            <a:ext cx="24378285" cy="15684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en-US" sz="9600" b="1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Roboto Medium" panose="02000000000000000000" pitchFamily="2" charset="0"/>
                <a:cs typeface="Segoe UI" panose="020B0502040204020203" charset="0"/>
              </a:rPr>
              <a:t>Thank You</a:t>
            </a:r>
            <a:endParaRPr lang="en-US" altLang="en-US" sz="9600" b="1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Roboto Medium" panose="02000000000000000000" pitchFamily="2" charset="0"/>
              <a:cs typeface="Segoe UI" panose="020B0502040204020203" charset="0"/>
            </a:endParaRPr>
          </a:p>
        </p:txBody>
      </p:sp>
      <p:sp>
        <p:nvSpPr>
          <p:cNvPr id="2" name="Rounded Rectangle 9"/>
          <p:cNvSpPr/>
          <p:nvPr/>
        </p:nvSpPr>
        <p:spPr>
          <a:xfrm rot="8340000">
            <a:off x="7822565" y="11287125"/>
            <a:ext cx="6122670" cy="5687695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ounded Rectangle 9"/>
          <p:cNvSpPr/>
          <p:nvPr/>
        </p:nvSpPr>
        <p:spPr>
          <a:xfrm rot="19200000">
            <a:off x="10142855" y="-4030980"/>
            <a:ext cx="6122670" cy="5687695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9"/>
          <p:cNvSpPr/>
          <p:nvPr/>
        </p:nvSpPr>
        <p:spPr>
          <a:xfrm rot="12780000">
            <a:off x="-4610100" y="8381365"/>
            <a:ext cx="6813550" cy="5354955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9"/>
          <p:cNvSpPr/>
          <p:nvPr/>
        </p:nvSpPr>
        <p:spPr>
          <a:xfrm rot="840000">
            <a:off x="22458045" y="-1505585"/>
            <a:ext cx="4222750" cy="3296920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3250" y="440954"/>
            <a:ext cx="13667740" cy="1414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en-US" sz="8600" b="1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Roboto Medium" panose="02000000000000000000" pitchFamily="2" charset="0"/>
                <a:cs typeface="Segoe UI" panose="020B0502040204020203" charset="0"/>
              </a:rPr>
              <a:t>What Data Did We Use?</a:t>
            </a:r>
            <a:endParaRPr lang="en-US" altLang="en-US" sz="8600" b="1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Roboto Medium" panose="02000000000000000000" pitchFamily="2" charset="0"/>
              <a:cs typeface="Segoe UI" panose="020B0502040204020203" charset="0"/>
            </a:endParaRPr>
          </a:p>
        </p:txBody>
      </p:sp>
      <p:sp>
        <p:nvSpPr>
          <p:cNvPr id="4" name="Rounded Rectangle 9"/>
          <p:cNvSpPr/>
          <p:nvPr/>
        </p:nvSpPr>
        <p:spPr>
          <a:xfrm rot="2400000">
            <a:off x="21923375" y="6913245"/>
            <a:ext cx="5284470" cy="5781040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38300" y="2717165"/>
            <a:ext cx="16319500" cy="9525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pPr algn="l"/>
            <a:r>
              <a:rPr lang="en-US" altLang="en-US" sz="3800" b="1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The analysis was based on structured data across the following areas:</a:t>
            </a:r>
            <a:endParaRPr lang="en-US" altLang="en-US" b="1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r>
              <a:rPr lang="en-US" altLang="en-US" b="1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Orders:</a:t>
            </a: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 Order date, customer ID, product, category, subcategory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r>
              <a:rPr lang="en-US" altLang="en-US" b="1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Financials:</a:t>
            </a: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 Unit price, sale price, discount, return revenue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r>
              <a:rPr lang="en-US" altLang="en-US" b="1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Customer details:</a:t>
            </a: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 Gender, age group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r>
              <a:rPr lang="en-US" altLang="en-US" b="1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Delivery data:</a:t>
            </a: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 Delivery type, wait time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r>
              <a:rPr lang="en-US" altLang="en-US" b="1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Feedback:</a:t>
            </a: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 Customer rating, return reason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endParaRPr lang="en-US" altLang="en-US" b="1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r>
              <a:rPr lang="en-US" altLang="en-US" sz="3800" b="1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Tools Used:</a:t>
            </a:r>
            <a:endParaRPr lang="en-US" altLang="en-US" sz="3800" b="1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endParaRPr lang="en-US" altLang="en-US" b="1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Power BI Desktop, Power Query, DAX for custom calculations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9"/>
          <p:cNvSpPr/>
          <p:nvPr/>
        </p:nvSpPr>
        <p:spPr>
          <a:xfrm rot="12780000">
            <a:off x="-4610100" y="8381365"/>
            <a:ext cx="6813550" cy="5354955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9"/>
          <p:cNvSpPr/>
          <p:nvPr/>
        </p:nvSpPr>
        <p:spPr>
          <a:xfrm rot="840000">
            <a:off x="22458045" y="-1505585"/>
            <a:ext cx="4222750" cy="3296920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3250" y="418465"/>
            <a:ext cx="16808450" cy="1414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en-US" sz="8600" b="1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Roboto Medium" panose="02000000000000000000" pitchFamily="2" charset="0"/>
                <a:cs typeface="Segoe UI" panose="020B0502040204020203" charset="0"/>
              </a:rPr>
              <a:t>How Did We Analyze the Data?</a:t>
            </a:r>
            <a:endParaRPr lang="en-US" altLang="en-US" sz="8600" b="1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Roboto Medium" panose="02000000000000000000" pitchFamily="2" charset="0"/>
              <a:cs typeface="Segoe UI" panose="020B0502040204020203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38300" y="2252980"/>
            <a:ext cx="20915630" cy="112947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/>
            <a:r>
              <a:rPr lang="en-US" altLang="en-US" sz="3800" b="1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To turn raw data into meaningful insights, we followed this structured process:</a:t>
            </a:r>
            <a:endParaRPr lang="en-US" altLang="en-US" sz="3800" b="1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Data Cleaning and Transformation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Removed missing values, corrected data types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Created new fields like Wait Days, Return Flag, and Rating Bucket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Measure Building with DAX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Built KPIs for Revenue, Orders, Return %, Profitability, and Churn Risk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Defined delivery performance logic based on wait times and delivery type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Dashboard Design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r>
              <a:rPr lang="en-US" altLang="en-US" sz="3800" b="1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Developed three interactive tabs in Power BI:</a:t>
            </a:r>
            <a:endParaRPr lang="en-US" altLang="en-US" sz="3800" b="1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r>
              <a:rPr lang="en-US" altLang="en-US" b="1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Main Tab:</a:t>
            </a: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 Overall sales, trends, and delivery overview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r>
              <a:rPr lang="en-US" altLang="en-US" b="1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Product Tab:</a:t>
            </a: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 Product-level returns, ratings, and subcategory analysis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r>
              <a:rPr lang="en-US" altLang="en-US" b="1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Individual Product Tab:</a:t>
            </a: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 Deep dive into performance by product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r>
              <a:rPr lang="en-US" altLang="en-US" sz="3800" b="1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Outcome:</a:t>
            </a:r>
            <a:endParaRPr lang="en-US" altLang="en-US" sz="3800" b="1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A visual summary that highlights key gaps and growth opportunities in sales, delivery, and product performance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9"/>
          <p:cNvSpPr/>
          <p:nvPr/>
        </p:nvSpPr>
        <p:spPr>
          <a:xfrm rot="13500000">
            <a:off x="-1439545" y="-243840"/>
            <a:ext cx="2670810" cy="2372995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9"/>
          <p:cNvSpPr/>
          <p:nvPr/>
        </p:nvSpPr>
        <p:spPr>
          <a:xfrm rot="12780000">
            <a:off x="-4610100" y="8381365"/>
            <a:ext cx="6813550" cy="5354955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9"/>
          <p:cNvSpPr/>
          <p:nvPr/>
        </p:nvSpPr>
        <p:spPr>
          <a:xfrm rot="840000">
            <a:off x="22458045" y="-1505585"/>
            <a:ext cx="4222750" cy="3296920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Box 12"/>
          <p:cNvSpPr txBox="1"/>
          <p:nvPr/>
        </p:nvSpPr>
        <p:spPr>
          <a:xfrm>
            <a:off x="603250" y="394970"/>
            <a:ext cx="22621875" cy="1414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en-US" sz="8600" b="1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Roboto Medium" panose="02000000000000000000" pitchFamily="2" charset="0"/>
                <a:cs typeface="Segoe UI" panose="020B0502040204020203" charset="0"/>
              </a:rPr>
              <a:t>Key Performance Indicators (KPI Overview)</a:t>
            </a:r>
            <a:endParaRPr lang="en-US" altLang="en-US" sz="8600" b="1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Roboto Medium" panose="02000000000000000000" pitchFamily="2" charset="0"/>
              <a:cs typeface="Segoe UI" panose="020B0502040204020203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55600" y="4790440"/>
            <a:ext cx="23185120" cy="3173095"/>
            <a:chOff x="560" y="7544"/>
            <a:chExt cx="36512" cy="4997"/>
          </a:xfrm>
        </p:grpSpPr>
        <p:sp>
          <p:nvSpPr>
            <p:cNvPr id="68" name="TextBox 67"/>
            <p:cNvSpPr txBox="1"/>
            <p:nvPr/>
          </p:nvSpPr>
          <p:spPr>
            <a:xfrm>
              <a:off x="13275" y="11525"/>
              <a:ext cx="6173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US" b="1" dirty="0">
                  <a:ln>
                    <a:solidFill>
                      <a:srgbClr val="373737"/>
                    </a:solidFill>
                  </a:ln>
                  <a:solidFill>
                    <a:srgbClr val="000000"/>
                  </a:solidFill>
                  <a:latin typeface="Segoe UI" panose="020B0502040204020203" charset="0"/>
                  <a:ea typeface="Roboto Medium" panose="02000000000000000000" pitchFamily="2" charset="0"/>
                  <a:cs typeface="Segoe UI" panose="020B0502040204020203" charset="0"/>
                </a:rPr>
                <a:t>Active Customers</a:t>
              </a:r>
              <a:endParaRPr lang="en-US" altLang="en-US" b="1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Roboto Medium" panose="02000000000000000000" pitchFamily="2" charset="0"/>
                <a:cs typeface="Segoe UI" panose="020B0502040204020203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60" y="7544"/>
              <a:ext cx="36513" cy="4997"/>
              <a:chOff x="560" y="10307"/>
              <a:chExt cx="36513" cy="4997"/>
            </a:xfrm>
          </p:grpSpPr>
          <p:sp>
            <p:nvSpPr>
              <p:cNvPr id="44" name="Freeform 43"/>
              <p:cNvSpPr/>
              <p:nvPr/>
            </p:nvSpPr>
            <p:spPr>
              <a:xfrm>
                <a:off x="592" y="12188"/>
                <a:ext cx="10333" cy="1829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611" h="286">
                    <a:moveTo>
                      <a:pt x="975" y="252"/>
                    </a:moveTo>
                    <a:lnTo>
                      <a:pt x="1611" y="0"/>
                    </a:lnTo>
                    <a:lnTo>
                      <a:pt x="806" y="0"/>
                    </a:lnTo>
                    <a:lnTo>
                      <a:pt x="0" y="0"/>
                    </a:lnTo>
                    <a:lnTo>
                      <a:pt x="637" y="252"/>
                    </a:lnTo>
                    <a:cubicBezTo>
                      <a:pt x="745" y="297"/>
                      <a:pt x="867" y="297"/>
                      <a:pt x="975" y="252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b="0" i="0" u="none" strike="noStrike" kern="1200">
                  <a:ln>
                    <a:noFill/>
                  </a:ln>
                  <a:latin typeface="Arial" panose="020B0604020202020204" pitchFamily="18"/>
                  <a:ea typeface="Arial Unicode MS" panose="020B0604020202020204" pitchFamily="2" charset="-122"/>
                  <a:cs typeface="Arial Unicode MS" panose="020B0604020202020204" pitchFamily="2" charset="-122"/>
                </a:endParaRPr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11361" y="12188"/>
                <a:ext cx="10327" cy="1829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610" h="286">
                    <a:moveTo>
                      <a:pt x="975" y="252"/>
                    </a:moveTo>
                    <a:lnTo>
                      <a:pt x="1610" y="0"/>
                    </a:lnTo>
                    <a:lnTo>
                      <a:pt x="806" y="0"/>
                    </a:lnTo>
                    <a:lnTo>
                      <a:pt x="0" y="0"/>
                    </a:lnTo>
                    <a:lnTo>
                      <a:pt x="637" y="252"/>
                    </a:lnTo>
                    <a:cubicBezTo>
                      <a:pt x="745" y="297"/>
                      <a:pt x="865" y="297"/>
                      <a:pt x="975" y="252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b="0" i="0" u="none" strike="noStrike" kern="1200">
                  <a:ln>
                    <a:noFill/>
                  </a:ln>
                  <a:latin typeface="Arial" panose="020B0604020202020204" pitchFamily="18"/>
                  <a:ea typeface="Arial Unicode MS" panose="020B0604020202020204" pitchFamily="2" charset="-122"/>
                  <a:cs typeface="Arial Unicode MS" panose="020B0604020202020204" pitchFamily="2" charset="-122"/>
                </a:endParaRPr>
              </a:p>
            </p:txBody>
          </p:sp>
          <p:sp>
            <p:nvSpPr>
              <p:cNvPr id="46" name="Freeform 45"/>
              <p:cNvSpPr/>
              <p:nvPr/>
            </p:nvSpPr>
            <p:spPr>
              <a:xfrm>
                <a:off x="16348" y="10307"/>
                <a:ext cx="10321" cy="1765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609" h="276">
                    <a:moveTo>
                      <a:pt x="587" y="42"/>
                    </a:moveTo>
                    <a:lnTo>
                      <a:pt x="0" y="276"/>
                    </a:lnTo>
                    <a:lnTo>
                      <a:pt x="803" y="276"/>
                    </a:lnTo>
                    <a:lnTo>
                      <a:pt x="1609" y="276"/>
                    </a:lnTo>
                    <a:lnTo>
                      <a:pt x="1021" y="42"/>
                    </a:lnTo>
                    <a:cubicBezTo>
                      <a:pt x="882" y="-14"/>
                      <a:pt x="726" y="-14"/>
                      <a:pt x="587" y="42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b="0" i="0" u="none" strike="noStrike" kern="1200">
                  <a:ln>
                    <a:noFill/>
                  </a:ln>
                  <a:latin typeface="Arial" panose="020B0604020202020204" pitchFamily="18"/>
                  <a:ea typeface="Arial Unicode MS" panose="020B0604020202020204" pitchFamily="2" charset="-122"/>
                  <a:cs typeface="Arial Unicode MS" panose="020B0604020202020204" pitchFamily="2" charset="-122"/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>
                <a:off x="5848" y="10307"/>
                <a:ext cx="10340" cy="1765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612" h="276">
                    <a:moveTo>
                      <a:pt x="588" y="42"/>
                    </a:moveTo>
                    <a:lnTo>
                      <a:pt x="0" y="276"/>
                    </a:lnTo>
                    <a:lnTo>
                      <a:pt x="806" y="276"/>
                    </a:lnTo>
                    <a:lnTo>
                      <a:pt x="1612" y="276"/>
                    </a:lnTo>
                    <a:lnTo>
                      <a:pt x="1022" y="42"/>
                    </a:lnTo>
                    <a:cubicBezTo>
                      <a:pt x="883" y="-14"/>
                      <a:pt x="727" y="-14"/>
                      <a:pt x="588" y="42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b="0" i="0" u="none" strike="noStrike" kern="1200">
                  <a:ln>
                    <a:noFill/>
                  </a:ln>
                  <a:latin typeface="Arial" panose="020B0604020202020204" pitchFamily="18"/>
                  <a:ea typeface="Arial Unicode MS" panose="020B0604020202020204" pitchFamily="2" charset="-122"/>
                  <a:cs typeface="Arial Unicode MS" panose="020B0604020202020204" pitchFamily="2" charset="-122"/>
                </a:endParaRPr>
              </a:p>
            </p:txBody>
          </p:sp>
          <p:sp>
            <p:nvSpPr>
              <p:cNvPr id="48" name="Freeform 47"/>
              <p:cNvSpPr/>
              <p:nvPr/>
            </p:nvSpPr>
            <p:spPr>
              <a:xfrm>
                <a:off x="21887" y="12188"/>
                <a:ext cx="10327" cy="1829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610" h="286">
                    <a:moveTo>
                      <a:pt x="974" y="252"/>
                    </a:moveTo>
                    <a:lnTo>
                      <a:pt x="1610" y="0"/>
                    </a:lnTo>
                    <a:lnTo>
                      <a:pt x="805" y="0"/>
                    </a:lnTo>
                    <a:lnTo>
                      <a:pt x="0" y="0"/>
                    </a:lnTo>
                    <a:lnTo>
                      <a:pt x="637" y="252"/>
                    </a:lnTo>
                    <a:cubicBezTo>
                      <a:pt x="744" y="297"/>
                      <a:pt x="866" y="297"/>
                      <a:pt x="974" y="252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b="0" i="0" u="none" strike="noStrike" kern="1200">
                  <a:ln>
                    <a:noFill/>
                  </a:ln>
                  <a:latin typeface="Arial" panose="020B0604020202020204" pitchFamily="18"/>
                  <a:ea typeface="Arial Unicode MS" panose="020B0604020202020204" pitchFamily="2" charset="-122"/>
                  <a:cs typeface="Arial Unicode MS" panose="020B0604020202020204" pitchFamily="2" charset="-122"/>
                </a:endParaRPr>
              </a:p>
            </p:txBody>
          </p:sp>
          <p:sp>
            <p:nvSpPr>
              <p:cNvPr id="49" name="Straight Connector 48"/>
              <p:cNvSpPr/>
              <p:nvPr/>
            </p:nvSpPr>
            <p:spPr>
              <a:xfrm>
                <a:off x="560" y="12130"/>
                <a:ext cx="31604" cy="0"/>
              </a:xfrm>
              <a:prstGeom prst="line">
                <a:avLst/>
              </a:prstGeom>
              <a:noFill/>
              <a:ln w="17640" cap="flat">
                <a:solidFill>
                  <a:srgbClr val="FFFFFF"/>
                </a:solidFill>
                <a:prstDash val="solid"/>
                <a:round/>
              </a:ln>
            </p:spPr>
            <p:txBody>
              <a:bodyPr vert="horz" wrap="none" lIns="8640" tIns="8640" rIns="8640" bIns="864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b="0" i="0" u="none" strike="noStrike" kern="1200">
                  <a:ln>
                    <a:noFill/>
                  </a:ln>
                  <a:latin typeface="Arial" panose="020B0604020202020204" pitchFamily="18"/>
                  <a:ea typeface="Arial Unicode MS" panose="020B0604020202020204" pitchFamily="2" charset="-122"/>
                  <a:cs typeface="Arial Unicode MS" panose="020B0604020202020204" pitchFamily="2" charset="-122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291" y="12289"/>
                <a:ext cx="2936" cy="1534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altLang="en-US" b="1" dirty="0">
                    <a:solidFill>
                      <a:srgbClr val="000000"/>
                    </a:solidFill>
                    <a:latin typeface="Segoe UI Variable Text" charset="0"/>
                    <a:ea typeface="Lato" panose="020F0502020204030203" pitchFamily="34" charset="0"/>
                    <a:cs typeface="Segoe UI Variable Text" charset="0"/>
                  </a:rPr>
                  <a:t>113,000</a:t>
                </a:r>
                <a:endParaRPr lang="en-US" altLang="en-US" b="1" dirty="0">
                  <a:solidFill>
                    <a:srgbClr val="000000"/>
                  </a:solidFill>
                  <a:latin typeface="Segoe UI Variable Text" charset="0"/>
                  <a:ea typeface="Lato" panose="020F0502020204030203" pitchFamily="34" charset="0"/>
                  <a:cs typeface="Segoe UI Variable Text" charset="0"/>
                </a:endParaRPr>
              </a:p>
              <a:p>
                <a:pPr algn="ctr"/>
                <a:endParaRPr lang="en-US" altLang="en-US" b="1" dirty="0">
                  <a:solidFill>
                    <a:srgbClr val="000000"/>
                  </a:solidFill>
                  <a:latin typeface="Segoe UI Variable Text" charset="0"/>
                  <a:ea typeface="Lato" panose="020F0502020204030203" pitchFamily="34" charset="0"/>
                  <a:cs typeface="Segoe UI Variable Text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26752" y="10307"/>
                <a:ext cx="10321" cy="1765"/>
              </a:xfrm>
              <a:custGeom>
                <a:avLst/>
                <a:gdLst/>
                <a:ahLst/>
                <a:cxnLst>
                  <a:cxn ang="3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609" h="276">
                    <a:moveTo>
                      <a:pt x="587" y="42"/>
                    </a:moveTo>
                    <a:lnTo>
                      <a:pt x="0" y="276"/>
                    </a:lnTo>
                    <a:lnTo>
                      <a:pt x="803" y="276"/>
                    </a:lnTo>
                    <a:lnTo>
                      <a:pt x="1609" y="276"/>
                    </a:lnTo>
                    <a:lnTo>
                      <a:pt x="1021" y="42"/>
                    </a:lnTo>
                    <a:cubicBezTo>
                      <a:pt x="882" y="-14"/>
                      <a:pt x="726" y="-14"/>
                      <a:pt x="587" y="42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b="0" i="0" u="none" strike="noStrike" kern="1200">
                  <a:ln>
                    <a:noFill/>
                  </a:ln>
                  <a:latin typeface="Arial" panose="020B0604020202020204" pitchFamily="18"/>
                  <a:ea typeface="Arial Unicode MS" panose="020B0604020202020204" pitchFamily="2" charset="-122"/>
                  <a:cs typeface="Arial Unicode MS" panose="020B0604020202020204" pitchFamily="2" charset="-122"/>
                </a:endParaRPr>
              </a:p>
            </p:txBody>
          </p:sp>
          <p:sp>
            <p:nvSpPr>
              <p:cNvPr id="17" name="TextBox 69"/>
              <p:cNvSpPr txBox="1"/>
              <p:nvPr/>
            </p:nvSpPr>
            <p:spPr>
              <a:xfrm>
                <a:off x="14938" y="12289"/>
                <a:ext cx="2936" cy="1534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p>
                <a:pPr algn="ctr"/>
                <a:r>
                  <a:rPr lang="en-US" altLang="en-US" b="1" dirty="0">
                    <a:solidFill>
                      <a:srgbClr val="000000"/>
                    </a:solidFill>
                    <a:latin typeface="Segoe UI Variable Text" charset="0"/>
                    <a:ea typeface="Lato" panose="020F0502020204030203" pitchFamily="34" charset="0"/>
                    <a:cs typeface="Segoe UI Variable Text" charset="0"/>
                  </a:rPr>
                  <a:t>113,000</a:t>
                </a:r>
                <a:endParaRPr lang="en-US" altLang="en-US" b="1" dirty="0">
                  <a:solidFill>
                    <a:srgbClr val="000000"/>
                  </a:solidFill>
                  <a:latin typeface="Segoe UI Variable Text" charset="0"/>
                  <a:ea typeface="Lato" panose="020F0502020204030203" pitchFamily="34" charset="0"/>
                  <a:cs typeface="Segoe UI Variable Text" charset="0"/>
                </a:endParaRPr>
              </a:p>
            </p:txBody>
          </p:sp>
          <p:sp>
            <p:nvSpPr>
              <p:cNvPr id="18" name="TextBox 69"/>
              <p:cNvSpPr txBox="1"/>
              <p:nvPr/>
            </p:nvSpPr>
            <p:spPr>
              <a:xfrm>
                <a:off x="25585" y="12289"/>
                <a:ext cx="2936" cy="1534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p>
                <a:pPr algn="ctr"/>
                <a:r>
                  <a:rPr lang="en-US" altLang="en-US" b="1" dirty="0">
                    <a:solidFill>
                      <a:srgbClr val="000000"/>
                    </a:solidFill>
                    <a:latin typeface="Segoe UI Variable Text" charset="0"/>
                    <a:ea typeface="Lato" panose="020F0502020204030203" pitchFamily="34" charset="0"/>
                    <a:cs typeface="Segoe UI Variable Text" charset="0"/>
                  </a:rPr>
                  <a:t>12.67%</a:t>
                </a:r>
                <a:endParaRPr lang="en-US" altLang="en-US" b="1" dirty="0">
                  <a:solidFill>
                    <a:srgbClr val="000000"/>
                  </a:solidFill>
                  <a:latin typeface="Segoe UI Variable Text" charset="0"/>
                  <a:ea typeface="Lato" panose="020F0502020204030203" pitchFamily="34" charset="0"/>
                  <a:cs typeface="Segoe UI Variable Text" charset="0"/>
                </a:endParaRPr>
              </a:p>
            </p:txBody>
          </p:sp>
          <p:sp>
            <p:nvSpPr>
              <p:cNvPr id="19" name="TextBox 69"/>
              <p:cNvSpPr txBox="1"/>
              <p:nvPr/>
            </p:nvSpPr>
            <p:spPr>
              <a:xfrm>
                <a:off x="20002" y="10765"/>
                <a:ext cx="2936" cy="1534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p>
                <a:pPr algn="ctr"/>
                <a:r>
                  <a:rPr lang="en-US" altLang="en-US" b="1" dirty="0">
                    <a:solidFill>
                      <a:srgbClr val="000000"/>
                    </a:solidFill>
                    <a:latin typeface="Segoe UI Variable Text" charset="0"/>
                    <a:ea typeface="Lato" panose="020F0502020204030203" pitchFamily="34" charset="0"/>
                    <a:cs typeface="Segoe UI Variable Text" charset="0"/>
                  </a:rPr>
                  <a:t>2.73</a:t>
                </a:r>
                <a:endParaRPr lang="en-US" altLang="en-US" b="1" dirty="0">
                  <a:solidFill>
                    <a:srgbClr val="000000"/>
                  </a:solidFill>
                  <a:latin typeface="Segoe UI Variable Text" charset="0"/>
                  <a:ea typeface="Lato" panose="020F0502020204030203" pitchFamily="34" charset="0"/>
                  <a:cs typeface="Segoe UI Variable Text" charset="0"/>
                </a:endParaRPr>
              </a:p>
            </p:txBody>
          </p:sp>
          <p:sp>
            <p:nvSpPr>
              <p:cNvPr id="20" name="TextBox 69"/>
              <p:cNvSpPr txBox="1"/>
              <p:nvPr/>
            </p:nvSpPr>
            <p:spPr>
              <a:xfrm>
                <a:off x="30444" y="10765"/>
                <a:ext cx="2936" cy="1534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p>
                <a:pPr algn="ctr"/>
                <a:r>
                  <a:rPr lang="en-US" altLang="en-US" b="1" dirty="0">
                    <a:solidFill>
                      <a:srgbClr val="000000"/>
                    </a:solidFill>
                    <a:latin typeface="Segoe UI Variable Text" charset="0"/>
                    <a:ea typeface="Lato" panose="020F0502020204030203" pitchFamily="34" charset="0"/>
                    <a:cs typeface="Segoe UI Variable Text" charset="0"/>
                  </a:rPr>
                  <a:t>938</a:t>
                </a:r>
                <a:endParaRPr lang="en-US" altLang="en-US" b="1" dirty="0">
                  <a:solidFill>
                    <a:srgbClr val="000000"/>
                  </a:solidFill>
                  <a:latin typeface="Segoe UI Variable Text" charset="0"/>
                  <a:ea typeface="Lato" panose="020F0502020204030203" pitchFamily="34" charset="0"/>
                  <a:cs typeface="Segoe UI Variable Text" charset="0"/>
                </a:endParaRPr>
              </a:p>
              <a:p>
                <a:pPr algn="ctr"/>
                <a:endParaRPr lang="en-US" altLang="en-US" b="1" dirty="0">
                  <a:solidFill>
                    <a:srgbClr val="000000"/>
                  </a:solidFill>
                  <a:latin typeface="Segoe UI Variable Text" charset="0"/>
                  <a:ea typeface="Lato" panose="020F0502020204030203" pitchFamily="34" charset="0"/>
                  <a:cs typeface="Segoe UI Variable Text" charset="0"/>
                </a:endParaRPr>
              </a:p>
            </p:txBody>
          </p:sp>
          <p:sp>
            <p:nvSpPr>
              <p:cNvPr id="21" name="TextBox 69"/>
              <p:cNvSpPr txBox="1"/>
              <p:nvPr/>
            </p:nvSpPr>
            <p:spPr>
              <a:xfrm>
                <a:off x="9350" y="10765"/>
                <a:ext cx="2936" cy="1534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p>
                <a:pPr algn="ctr"/>
                <a:r>
                  <a:rPr lang="en-US" altLang="en-US" b="1" dirty="0">
                    <a:solidFill>
                      <a:srgbClr val="000000"/>
                    </a:solidFill>
                    <a:latin typeface="Segoe UI Variable Text" charset="0"/>
                    <a:ea typeface="Lato" panose="020F0502020204030203" pitchFamily="34" charset="0"/>
                    <a:cs typeface="Segoe UI Variable Text" charset="0"/>
                  </a:rPr>
                  <a:t>105,939,748</a:t>
                </a:r>
                <a:endParaRPr lang="en-US" altLang="en-US" b="1" dirty="0">
                  <a:solidFill>
                    <a:srgbClr val="000000"/>
                  </a:solidFill>
                  <a:latin typeface="Segoe UI Variable Text" charset="0"/>
                  <a:ea typeface="Lato" panose="020F0502020204030203" pitchFamily="34" charset="0"/>
                  <a:cs typeface="Segoe UI Variable Text" charset="0"/>
                </a:endParaRPr>
              </a:p>
            </p:txBody>
          </p:sp>
          <p:sp>
            <p:nvSpPr>
              <p:cNvPr id="22" name="TextBox 67"/>
              <p:cNvSpPr txBox="1"/>
              <p:nvPr/>
            </p:nvSpPr>
            <p:spPr>
              <a:xfrm>
                <a:off x="3161" y="14288"/>
                <a:ext cx="4430" cy="1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pPr algn="ctr"/>
                <a:r>
                  <a:rPr lang="en-US" altLang="en-US" b="1" dirty="0">
                    <a:ln>
                      <a:solidFill>
                        <a:srgbClr val="373737"/>
                      </a:solidFill>
                    </a:ln>
                    <a:solidFill>
                      <a:srgbClr val="000000"/>
                    </a:solidFill>
                    <a:latin typeface="Segoe UI" panose="020B0502040204020203" charset="0"/>
                    <a:ea typeface="Roboto Medium" panose="02000000000000000000" pitchFamily="2" charset="0"/>
                    <a:cs typeface="Segoe UI" panose="020B0502040204020203" charset="0"/>
                  </a:rPr>
                  <a:t>Total Orders</a:t>
                </a:r>
                <a:endParaRPr lang="en-US" altLang="en-US" b="1" dirty="0">
                  <a:ln>
                    <a:solidFill>
                      <a:srgbClr val="373737"/>
                    </a:solidFill>
                  </a:ln>
                  <a:solidFill>
                    <a:srgbClr val="000000"/>
                  </a:solidFill>
                  <a:latin typeface="Segoe UI" panose="020B0502040204020203" charset="0"/>
                  <a:ea typeface="Roboto Medium" panose="02000000000000000000" pitchFamily="2" charset="0"/>
                  <a:cs typeface="Segoe UI" panose="020B0502040204020203" charset="0"/>
                </a:endParaRPr>
              </a:p>
            </p:txBody>
          </p:sp>
        </p:grpSp>
        <p:sp>
          <p:nvSpPr>
            <p:cNvPr id="25" name="TextBox 67"/>
            <p:cNvSpPr txBox="1"/>
            <p:nvPr/>
          </p:nvSpPr>
          <p:spPr>
            <a:xfrm>
              <a:off x="24992" y="11525"/>
              <a:ext cx="4294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en-US" b="1" dirty="0">
                  <a:ln>
                    <a:solidFill>
                      <a:srgbClr val="373737"/>
                    </a:solidFill>
                  </a:ln>
                  <a:solidFill>
                    <a:srgbClr val="000000"/>
                  </a:solidFill>
                  <a:latin typeface="Segoe UI" panose="020B0502040204020203" charset="0"/>
                  <a:ea typeface="Roboto Medium" panose="02000000000000000000" pitchFamily="2" charset="0"/>
                  <a:cs typeface="Segoe UI" panose="020B0502040204020203" charset="0"/>
                </a:rPr>
                <a:t>Return Rate</a:t>
              </a:r>
              <a:endParaRPr lang="en-US" altLang="en-US" b="1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Roboto Medium" panose="02000000000000000000" pitchFamily="2" charset="0"/>
                <a:cs typeface="Segoe UI" panose="020B0502040204020203" charset="0"/>
              </a:endParaRPr>
            </a:p>
          </p:txBody>
        </p:sp>
      </p:grpSp>
      <p:sp>
        <p:nvSpPr>
          <p:cNvPr id="28" name="TextBox 67"/>
          <p:cNvSpPr txBox="1"/>
          <p:nvPr/>
        </p:nvSpPr>
        <p:spPr>
          <a:xfrm>
            <a:off x="5468621" y="3805555"/>
            <a:ext cx="31953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b="1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Roboto Medium" panose="02000000000000000000" pitchFamily="2" charset="0"/>
                <a:cs typeface="Segoe UI" panose="020B0502040204020203" charset="0"/>
              </a:rPr>
              <a:t>Total Revenue</a:t>
            </a:r>
            <a:endParaRPr lang="en-US" altLang="en-US" b="1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Roboto Medium" panose="02000000000000000000" pitchFamily="2" charset="0"/>
              <a:cs typeface="Segoe UI" panose="020B0502040204020203" charset="0"/>
            </a:endParaRPr>
          </a:p>
        </p:txBody>
      </p:sp>
      <p:sp>
        <p:nvSpPr>
          <p:cNvPr id="29" name="TextBox 67"/>
          <p:cNvSpPr txBox="1"/>
          <p:nvPr/>
        </p:nvSpPr>
        <p:spPr>
          <a:xfrm>
            <a:off x="11917364" y="3805555"/>
            <a:ext cx="34817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b="1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Roboto Medium" panose="02000000000000000000" pitchFamily="2" charset="0"/>
                <a:cs typeface="Segoe UI" panose="020B0502040204020203" charset="0"/>
              </a:rPr>
              <a:t>Average Rating</a:t>
            </a:r>
            <a:endParaRPr lang="en-US" altLang="en-US" b="1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Roboto Medium" panose="02000000000000000000" pitchFamily="2" charset="0"/>
              <a:cs typeface="Segoe UI" panose="020B0502040204020203" charset="0"/>
            </a:endParaRPr>
          </a:p>
        </p:txBody>
      </p:sp>
      <p:sp>
        <p:nvSpPr>
          <p:cNvPr id="30" name="TextBox 67"/>
          <p:cNvSpPr txBox="1"/>
          <p:nvPr/>
        </p:nvSpPr>
        <p:spPr>
          <a:xfrm>
            <a:off x="18090517" y="3805555"/>
            <a:ext cx="46062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en-US" b="1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Roboto Medium" panose="02000000000000000000" pitchFamily="2" charset="0"/>
                <a:cs typeface="Segoe UI" panose="020B0502040204020203" charset="0"/>
              </a:rPr>
              <a:t>Average Order Value</a:t>
            </a:r>
            <a:endParaRPr lang="en-US" altLang="en-US" b="1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Roboto Medium" panose="02000000000000000000" pitchFamily="2" charset="0"/>
              <a:cs typeface="Segoe UI" panose="020B0502040204020203" charset="0"/>
            </a:endParaRPr>
          </a:p>
        </p:txBody>
      </p:sp>
      <p:sp>
        <p:nvSpPr>
          <p:cNvPr id="31" name="TextBox 14"/>
          <p:cNvSpPr txBox="1"/>
          <p:nvPr/>
        </p:nvSpPr>
        <p:spPr>
          <a:xfrm>
            <a:off x="2007235" y="9556750"/>
            <a:ext cx="2179256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algn="l"/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These indicators provide a snapshot of overall performance, highlighting sales volume, customer activity, satisfaction, and the extent of product returns.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7019250" y="8785860"/>
            <a:ext cx="8126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9"/>
          <p:cNvSpPr/>
          <p:nvPr/>
        </p:nvSpPr>
        <p:spPr>
          <a:xfrm rot="13500000">
            <a:off x="-1439545" y="-243840"/>
            <a:ext cx="2670810" cy="2372995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9"/>
          <p:cNvSpPr/>
          <p:nvPr/>
        </p:nvSpPr>
        <p:spPr>
          <a:xfrm rot="12780000">
            <a:off x="-4610100" y="8381365"/>
            <a:ext cx="6813550" cy="5354955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9"/>
          <p:cNvSpPr/>
          <p:nvPr/>
        </p:nvSpPr>
        <p:spPr>
          <a:xfrm rot="19440000">
            <a:off x="13060680" y="-1759585"/>
            <a:ext cx="4222750" cy="3296920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42" name="Google Shape;942;p60" title="Screenshot 2025-07-04 003748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7619980" y="251460"/>
            <a:ext cx="6711950" cy="1326324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/>
          <p:cNvGraphicFramePr/>
          <p:nvPr>
            <p:custDataLst>
              <p:tags r:id="rId2"/>
            </p:custDataLst>
          </p:nvPr>
        </p:nvGraphicFramePr>
        <p:xfrm>
          <a:off x="1018540" y="582930"/>
          <a:ext cx="16202660" cy="126803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36085"/>
                <a:gridCol w="11966575"/>
              </a:tblGrid>
              <a:tr h="1429385">
                <a:tc>
                  <a:txBody>
                    <a:bodyPr/>
                    <a:p>
                      <a:pPr algn="ctr"/>
                      <a:r>
                        <a:rPr sz="5400" b="1">
                          <a:solidFill>
                            <a:srgbClr val="000000"/>
                          </a:solidFill>
                          <a:latin typeface="Segoe UI Variable Text" charset="0"/>
                          <a:cs typeface="Segoe UI Variable Text" charset="0"/>
                        </a:rPr>
                        <a:t>KPI</a:t>
                      </a:r>
                      <a:endParaRPr sz="5400" b="1">
                        <a:solidFill>
                          <a:srgbClr val="000000"/>
                        </a:solidFill>
                        <a:latin typeface="Segoe UI Variable Text" charset="0"/>
                        <a:cs typeface="Segoe UI Variable Text" charset="0"/>
                      </a:endParaRPr>
                    </a:p>
                  </a:txBody>
                  <a:tcPr marL="0" marR="0" marT="0" marB="0" anchor="ctr" anchorCtr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5400" b="1">
                          <a:solidFill>
                            <a:srgbClr val="000000"/>
                          </a:solidFill>
                          <a:latin typeface="Segoe UI Variable Text" charset="0"/>
                          <a:cs typeface="Segoe UI Variable Text" charset="0"/>
                        </a:rPr>
                        <a:t>Significance</a:t>
                      </a:r>
                      <a:endParaRPr sz="5400" b="1">
                        <a:solidFill>
                          <a:srgbClr val="000000"/>
                        </a:solidFill>
                        <a:latin typeface="Segoe UI Variable Text" charset="0"/>
                        <a:cs typeface="Segoe UI Variable Text" charset="0"/>
                      </a:endParaRPr>
                    </a:p>
                  </a:txBody>
                  <a:tcPr marL="0" marR="0" marT="0" marB="0" anchor="ctr" anchorCtr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57000"/>
                      </a:schemeClr>
                    </a:solidFill>
                  </a:tcPr>
                </a:tc>
              </a:tr>
              <a:tr h="2213610">
                <a:tc>
                  <a:txBody>
                    <a:bodyPr/>
                    <a:p>
                      <a:pPr algn="ctr"/>
                      <a:r>
                        <a:rPr sz="3600">
                          <a:solidFill>
                            <a:srgbClr val="000000"/>
                          </a:solidFill>
                          <a:latin typeface="Segoe UI Variable Text" charset="0"/>
                          <a:cs typeface="Segoe UI Variable Text" charset="0"/>
                        </a:rPr>
                        <a:t>Total Revenue</a:t>
                      </a:r>
                      <a:endParaRPr sz="3600">
                        <a:solidFill>
                          <a:srgbClr val="000000"/>
                        </a:solidFill>
                        <a:latin typeface="Segoe UI Variable Text" charset="0"/>
                        <a:cs typeface="Segoe UI Variable Text" charset="0"/>
                      </a:endParaRPr>
                    </a:p>
                  </a:txBody>
                  <a:tcPr marL="0" marR="0" marT="0" marB="0" anchor="ctr" anchorCtr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3600">
                          <a:solidFill>
                            <a:srgbClr val="000000"/>
                          </a:solidFill>
                          <a:latin typeface="Segoe UI Variable Text" charset="0"/>
                          <a:cs typeface="Segoe UI Variable Text" charset="0"/>
                        </a:rPr>
                        <a:t>Indicates overall sales performance across all products and time periods</a:t>
                      </a:r>
                      <a:endParaRPr sz="3600">
                        <a:solidFill>
                          <a:srgbClr val="000000"/>
                        </a:solidFill>
                        <a:latin typeface="Segoe UI Variable Text" charset="0"/>
                        <a:cs typeface="Segoe UI Variable Text" charset="0"/>
                      </a:endParaRPr>
                    </a:p>
                  </a:txBody>
                  <a:tcPr marL="0" marR="0" marT="0" marB="0" anchor="ctr" anchorCtr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57000"/>
                      </a:schemeClr>
                    </a:solidFill>
                  </a:tcPr>
                </a:tc>
              </a:tr>
              <a:tr h="1198245">
                <a:tc>
                  <a:txBody>
                    <a:bodyPr/>
                    <a:p>
                      <a:pPr algn="ctr"/>
                      <a:r>
                        <a:rPr sz="3600">
                          <a:solidFill>
                            <a:srgbClr val="000000"/>
                          </a:solidFill>
                          <a:latin typeface="Segoe UI Variable Text" charset="0"/>
                          <a:cs typeface="Segoe UI Variable Text" charset="0"/>
                        </a:rPr>
                        <a:t>Total Orders</a:t>
                      </a:r>
                      <a:endParaRPr sz="3600">
                        <a:solidFill>
                          <a:srgbClr val="000000"/>
                        </a:solidFill>
                        <a:latin typeface="Segoe UI Variable Text" charset="0"/>
                        <a:cs typeface="Segoe UI Variable Text" charset="0"/>
                      </a:endParaRPr>
                    </a:p>
                  </a:txBody>
                  <a:tcPr marL="0" marR="0" marT="0" marB="0" anchor="ctr" anchorCtr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3600">
                          <a:solidFill>
                            <a:srgbClr val="000000"/>
                          </a:solidFill>
                          <a:latin typeface="Segoe UI Variable Text" charset="0"/>
                          <a:cs typeface="Segoe UI Variable Text" charset="0"/>
                        </a:rPr>
                        <a:t>Reflects total transaction volume processed</a:t>
                      </a:r>
                      <a:endParaRPr sz="3600">
                        <a:solidFill>
                          <a:srgbClr val="000000"/>
                        </a:solidFill>
                        <a:latin typeface="Segoe UI Variable Text" charset="0"/>
                        <a:cs typeface="Segoe UI Variable Text" charset="0"/>
                      </a:endParaRPr>
                    </a:p>
                  </a:txBody>
                  <a:tcPr marL="0" marR="0" marT="0" marB="0" anchor="ctr" anchorCtr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57000"/>
                      </a:schemeClr>
                    </a:solidFill>
                  </a:tcPr>
                </a:tc>
              </a:tr>
              <a:tr h="1196975">
                <a:tc>
                  <a:txBody>
                    <a:bodyPr/>
                    <a:p>
                      <a:pPr algn="ctr"/>
                      <a:r>
                        <a:rPr sz="3600">
                          <a:solidFill>
                            <a:srgbClr val="000000"/>
                          </a:solidFill>
                          <a:latin typeface="Segoe UI Variable Text" charset="0"/>
                          <a:cs typeface="Segoe UI Variable Text" charset="0"/>
                        </a:rPr>
                        <a:t>Active Customers</a:t>
                      </a:r>
                      <a:endParaRPr sz="3600">
                        <a:solidFill>
                          <a:srgbClr val="000000"/>
                        </a:solidFill>
                        <a:latin typeface="Segoe UI Variable Text" charset="0"/>
                        <a:cs typeface="Segoe UI Variable Text" charset="0"/>
                      </a:endParaRPr>
                    </a:p>
                  </a:txBody>
                  <a:tcPr marL="0" marR="0" marT="0" marB="0" anchor="ctr" anchorCtr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3600">
                          <a:solidFill>
                            <a:srgbClr val="000000"/>
                          </a:solidFill>
                          <a:latin typeface="Segoe UI Variable Text" charset="0"/>
                          <a:cs typeface="Segoe UI Variable Text" charset="0"/>
                        </a:rPr>
                        <a:t>Shows customer base engaged in recent purchases</a:t>
                      </a:r>
                      <a:endParaRPr sz="3600">
                        <a:solidFill>
                          <a:srgbClr val="000000"/>
                        </a:solidFill>
                        <a:latin typeface="Segoe UI Variable Text" charset="0"/>
                        <a:cs typeface="Segoe UI Variable Text" charset="0"/>
                      </a:endParaRPr>
                    </a:p>
                  </a:txBody>
                  <a:tcPr marL="0" marR="0" marT="0" marB="0" anchor="ctr" anchorCtr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57000"/>
                      </a:schemeClr>
                    </a:solidFill>
                  </a:tcPr>
                </a:tc>
              </a:tr>
              <a:tr h="2214880">
                <a:tc>
                  <a:txBody>
                    <a:bodyPr/>
                    <a:p>
                      <a:pPr algn="ctr"/>
                      <a:r>
                        <a:rPr sz="3600">
                          <a:solidFill>
                            <a:srgbClr val="000000"/>
                          </a:solidFill>
                          <a:latin typeface="Segoe UI Variable Text" charset="0"/>
                          <a:cs typeface="Segoe UI Variable Text" charset="0"/>
                        </a:rPr>
                        <a:t>Average Rating</a:t>
                      </a:r>
                      <a:endParaRPr sz="3600">
                        <a:solidFill>
                          <a:srgbClr val="000000"/>
                        </a:solidFill>
                        <a:latin typeface="Segoe UI Variable Text" charset="0"/>
                        <a:cs typeface="Segoe UI Variable Text" charset="0"/>
                      </a:endParaRPr>
                    </a:p>
                  </a:txBody>
                  <a:tcPr marL="0" marR="0" marT="0" marB="0" anchor="ctr" anchorCtr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3600">
                          <a:solidFill>
                            <a:srgbClr val="000000"/>
                          </a:solidFill>
                          <a:latin typeface="Segoe UI Variable Text" charset="0"/>
                          <a:cs typeface="Segoe UI Variable Text" charset="0"/>
                        </a:rPr>
                        <a:t>Suggests scope for improvement in product quality or delivery experience</a:t>
                      </a:r>
                      <a:endParaRPr sz="3600">
                        <a:solidFill>
                          <a:srgbClr val="000000"/>
                        </a:solidFill>
                        <a:latin typeface="Segoe UI Variable Text" charset="0"/>
                        <a:cs typeface="Segoe UI Variable Text" charset="0"/>
                      </a:endParaRPr>
                    </a:p>
                  </a:txBody>
                  <a:tcPr marL="0" marR="0" marT="0" marB="0" anchor="ctr" anchorCtr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57000"/>
                      </a:schemeClr>
                    </a:solidFill>
                  </a:tcPr>
                </a:tc>
              </a:tr>
              <a:tr h="2212975">
                <a:tc>
                  <a:txBody>
                    <a:bodyPr/>
                    <a:p>
                      <a:pPr algn="ctr"/>
                      <a:r>
                        <a:rPr sz="3600">
                          <a:solidFill>
                            <a:srgbClr val="000000"/>
                          </a:solidFill>
                          <a:latin typeface="Segoe UI Variable Text" charset="0"/>
                          <a:cs typeface="Segoe UI Variable Text" charset="0"/>
                        </a:rPr>
                        <a:t>Return Rate</a:t>
                      </a:r>
                      <a:endParaRPr sz="3600">
                        <a:solidFill>
                          <a:srgbClr val="000000"/>
                        </a:solidFill>
                        <a:latin typeface="Segoe UI Variable Text" charset="0"/>
                        <a:cs typeface="Segoe UI Variable Text" charset="0"/>
                      </a:endParaRPr>
                    </a:p>
                  </a:txBody>
                  <a:tcPr marL="0" marR="0" marT="0" marB="0" anchor="ctr" anchorCtr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3600">
                          <a:solidFill>
                            <a:srgbClr val="000000"/>
                          </a:solidFill>
                          <a:latin typeface="Segoe UI Variable Text" charset="0"/>
                          <a:cs typeface="Segoe UI Variable Text" charset="0"/>
                        </a:rPr>
                        <a:t>Higher-than-ideal returns, often due to product mismatch or quality issues</a:t>
                      </a:r>
                      <a:endParaRPr sz="3600">
                        <a:solidFill>
                          <a:srgbClr val="000000"/>
                        </a:solidFill>
                        <a:latin typeface="Segoe UI Variable Text" charset="0"/>
                        <a:cs typeface="Segoe UI Variable Text" charset="0"/>
                      </a:endParaRPr>
                    </a:p>
                  </a:txBody>
                  <a:tcPr marL="0" marR="0" marT="0" marB="0" anchor="ctr" anchorCtr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57000"/>
                      </a:schemeClr>
                    </a:solidFill>
                  </a:tcPr>
                </a:tc>
              </a:tr>
              <a:tr h="2214245">
                <a:tc>
                  <a:txBody>
                    <a:bodyPr/>
                    <a:p>
                      <a:pPr algn="ctr"/>
                      <a:r>
                        <a:rPr sz="3600">
                          <a:solidFill>
                            <a:srgbClr val="000000"/>
                          </a:solidFill>
                          <a:latin typeface="Segoe UI Variable Text" charset="0"/>
                          <a:cs typeface="Segoe UI Variable Text" charset="0"/>
                        </a:rPr>
                        <a:t>Average Order Value</a:t>
                      </a:r>
                      <a:endParaRPr sz="3600">
                        <a:solidFill>
                          <a:srgbClr val="000000"/>
                        </a:solidFill>
                        <a:latin typeface="Segoe UI Variable Text" charset="0"/>
                        <a:cs typeface="Segoe UI Variable Text" charset="0"/>
                      </a:endParaRPr>
                    </a:p>
                  </a:txBody>
                  <a:tcPr marL="0" marR="0" marT="0" marB="0" anchor="ctr" anchorCtr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3600">
                          <a:solidFill>
                            <a:srgbClr val="000000"/>
                          </a:solidFill>
                          <a:latin typeface="Segoe UI Variable Text" charset="0"/>
                          <a:cs typeface="Segoe UI Variable Text" charset="0"/>
                        </a:rPr>
                        <a:t>Represents typical order size; used to assess pricing and bundling strategies</a:t>
                      </a:r>
                      <a:endParaRPr sz="3600">
                        <a:solidFill>
                          <a:srgbClr val="000000"/>
                        </a:solidFill>
                        <a:latin typeface="Segoe UI Variable Text" charset="0"/>
                        <a:cs typeface="Segoe UI Variable Text" charset="0"/>
                      </a:endParaRPr>
                    </a:p>
                  </a:txBody>
                  <a:tcPr marL="0" marR="0" marT="0" marB="0" anchor="ctr" anchorCtr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57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9"/>
          <p:cNvSpPr/>
          <p:nvPr/>
        </p:nvSpPr>
        <p:spPr>
          <a:xfrm rot="1740000">
            <a:off x="22926040" y="7294880"/>
            <a:ext cx="3211195" cy="6085840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9"/>
          <p:cNvSpPr/>
          <p:nvPr/>
        </p:nvSpPr>
        <p:spPr>
          <a:xfrm rot="840000">
            <a:off x="22458045" y="-1505585"/>
            <a:ext cx="4222750" cy="3296920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3250" y="464185"/>
            <a:ext cx="20480655" cy="14147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en-US" sz="8600" b="1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Roboto Medium" panose="02000000000000000000" pitchFamily="2" charset="0"/>
                <a:cs typeface="Segoe UI" panose="020B0502040204020203" charset="0"/>
              </a:rPr>
              <a:t>How Has Revenue Changed Over Time?</a:t>
            </a:r>
            <a:endParaRPr lang="en-US" altLang="en-US" sz="8600" b="1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Roboto Medium" panose="02000000000000000000" pitchFamily="2" charset="0"/>
              <a:cs typeface="Segoe UI" panose="020B0502040204020203" charset="0"/>
            </a:endParaRPr>
          </a:p>
        </p:txBody>
      </p:sp>
      <p:sp>
        <p:nvSpPr>
          <p:cNvPr id="4" name="Rounded Rectangle 9"/>
          <p:cNvSpPr/>
          <p:nvPr/>
        </p:nvSpPr>
        <p:spPr>
          <a:xfrm rot="13320000">
            <a:off x="-3335020" y="2005965"/>
            <a:ext cx="5284470" cy="5781040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85595" y="2252980"/>
            <a:ext cx="11324590" cy="5286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Revenue increased steadily from March to May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Sharp decline observed in June — the lowest-performing month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October and November showed a recovery in sales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Suggests a seasonal dip or marketing gap during September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</p:txBody>
      </p:sp>
      <p:pic>
        <p:nvPicPr>
          <p:cNvPr id="950" name="Google Shape;950;p61" title="Screenshot 2025-07-04 004201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89000" y="6998970"/>
            <a:ext cx="21518880" cy="577278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4"/>
          <p:cNvSpPr txBox="1"/>
          <p:nvPr/>
        </p:nvSpPr>
        <p:spPr>
          <a:xfrm>
            <a:off x="12910185" y="2252980"/>
            <a:ext cx="11008995" cy="63506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pPr algn="l"/>
            <a:r>
              <a:rPr lang="en-US" altLang="en-US" sz="3800" b="1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Why This Matters:</a:t>
            </a:r>
            <a:endParaRPr lang="en-US" altLang="en-US" sz="3800" b="1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endParaRPr lang="en-US" altLang="en-US" sz="3800" b="1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Tracking revenue month-by-month helps identify seasonal trends, plan campaigns better, and ensure consistent cash flow.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9"/>
          <p:cNvSpPr/>
          <p:nvPr/>
        </p:nvSpPr>
        <p:spPr>
          <a:xfrm rot="9060000" flipV="1">
            <a:off x="-1602740" y="7614285"/>
            <a:ext cx="3180715" cy="5687695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9"/>
          <p:cNvSpPr/>
          <p:nvPr/>
        </p:nvSpPr>
        <p:spPr>
          <a:xfrm rot="8520000">
            <a:off x="20120610" y="12088495"/>
            <a:ext cx="4222750" cy="3296920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3250" y="464185"/>
            <a:ext cx="20480655" cy="27381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en-US" sz="8600" b="1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Roboto Medium" panose="02000000000000000000" pitchFamily="2" charset="0"/>
                <a:cs typeface="Segoe UI" panose="020B0502040204020203" charset="0"/>
              </a:rPr>
              <a:t>Which Product Categories Drive the Most Revenue?</a:t>
            </a:r>
            <a:endParaRPr lang="en-US" altLang="en-US" sz="8600" b="1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Roboto Medium" panose="02000000000000000000" pitchFamily="2" charset="0"/>
              <a:cs typeface="Segoe UI" panose="020B0502040204020203" charset="0"/>
            </a:endParaRPr>
          </a:p>
        </p:txBody>
      </p:sp>
      <p:sp>
        <p:nvSpPr>
          <p:cNvPr id="4" name="Rounded Rectangle 9"/>
          <p:cNvSpPr/>
          <p:nvPr/>
        </p:nvSpPr>
        <p:spPr>
          <a:xfrm rot="1320000">
            <a:off x="21689695" y="-2381885"/>
            <a:ext cx="6500495" cy="7392035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85595" y="3823335"/>
            <a:ext cx="20493990" cy="10215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pPr algn="l"/>
            <a:r>
              <a:rPr lang="en-US" altLang="en-US" sz="3800" b="1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1. Top Revenue Contributors:</a:t>
            </a:r>
            <a:endParaRPr lang="en-US" altLang="en-US" sz="3800" b="1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Electronics and Phone and Tablet lead in revenue, followed  by Fashion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These categories are consistently driving sales volume and revenue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r>
              <a:rPr lang="en-US" altLang="en-US" sz="3800" b="1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2. Highest Return Rates:</a:t>
            </a:r>
            <a:endParaRPr lang="en-US" altLang="en-US" sz="3800" b="1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Health &amp; Beauty and Fashion have the highest return rates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Returns are primarily driven by incorrect or damaged items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r>
              <a:rPr lang="en-US" altLang="en-US" sz="3800" b="1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3. Revenue vs Return Mismatch:</a:t>
            </a:r>
            <a:endParaRPr lang="en-US" altLang="en-US" sz="3800" b="1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Health &amp; Beauty generates lower revenue but sees disproportionately high returns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Electronics, despite high revenue, maintains a relatively lower return rate — indicating product satisfaction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9"/>
          <p:cNvSpPr/>
          <p:nvPr/>
        </p:nvSpPr>
        <p:spPr>
          <a:xfrm rot="12540000">
            <a:off x="-1583690" y="27305"/>
            <a:ext cx="3180715" cy="5687695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9"/>
          <p:cNvSpPr/>
          <p:nvPr/>
        </p:nvSpPr>
        <p:spPr>
          <a:xfrm rot="840000">
            <a:off x="22226270" y="-2114550"/>
            <a:ext cx="5066030" cy="4792345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ounded Rectangle 9"/>
          <p:cNvSpPr/>
          <p:nvPr/>
        </p:nvSpPr>
        <p:spPr>
          <a:xfrm rot="2400000">
            <a:off x="21923375" y="6913245"/>
            <a:ext cx="5284470" cy="5781040"/>
          </a:xfrm>
          <a:custGeom>
            <a:avLst/>
            <a:gdLst>
              <a:gd name="connsiteX0" fmla="*/ 0 w 17256369"/>
              <a:gd name="connsiteY0" fmla="*/ 2876119 h 17256369"/>
              <a:gd name="connsiteX1" fmla="*/ 2876119 w 17256369"/>
              <a:gd name="connsiteY1" fmla="*/ 0 h 17256369"/>
              <a:gd name="connsiteX2" fmla="*/ 14380250 w 17256369"/>
              <a:gd name="connsiteY2" fmla="*/ 0 h 17256369"/>
              <a:gd name="connsiteX3" fmla="*/ 17256369 w 17256369"/>
              <a:gd name="connsiteY3" fmla="*/ 2876119 h 17256369"/>
              <a:gd name="connsiteX4" fmla="*/ 17256369 w 17256369"/>
              <a:gd name="connsiteY4" fmla="*/ 14380250 h 17256369"/>
              <a:gd name="connsiteX5" fmla="*/ 14380250 w 17256369"/>
              <a:gd name="connsiteY5" fmla="*/ 17256369 h 17256369"/>
              <a:gd name="connsiteX6" fmla="*/ 2876119 w 17256369"/>
              <a:gd name="connsiteY6" fmla="*/ 17256369 h 17256369"/>
              <a:gd name="connsiteX7" fmla="*/ 0 w 17256369"/>
              <a:gd name="connsiteY7" fmla="*/ 14380250 h 17256369"/>
              <a:gd name="connsiteX8" fmla="*/ 0 w 17256369"/>
              <a:gd name="connsiteY8" fmla="*/ 2876119 h 17256369"/>
              <a:gd name="connsiteX0-1" fmla="*/ 0 w 17256369"/>
              <a:gd name="connsiteY0-2" fmla="*/ 2876119 h 17256369"/>
              <a:gd name="connsiteX1-3" fmla="*/ 2876119 w 17256369"/>
              <a:gd name="connsiteY1-4" fmla="*/ 0 h 17256369"/>
              <a:gd name="connsiteX2-5" fmla="*/ 14380250 w 17256369"/>
              <a:gd name="connsiteY2-6" fmla="*/ 0 h 17256369"/>
              <a:gd name="connsiteX3-7" fmla="*/ 17256369 w 17256369"/>
              <a:gd name="connsiteY3-8" fmla="*/ 2876119 h 17256369"/>
              <a:gd name="connsiteX4-9" fmla="*/ 17256369 w 17256369"/>
              <a:gd name="connsiteY4-10" fmla="*/ 14380250 h 17256369"/>
              <a:gd name="connsiteX5-11" fmla="*/ 14380250 w 17256369"/>
              <a:gd name="connsiteY5-12" fmla="*/ 17256369 h 17256369"/>
              <a:gd name="connsiteX6-13" fmla="*/ 4185806 w 17256369"/>
              <a:gd name="connsiteY6-14" fmla="*/ 17232866 h 17256369"/>
              <a:gd name="connsiteX7-15" fmla="*/ 2876119 w 17256369"/>
              <a:gd name="connsiteY7-16" fmla="*/ 17256369 h 17256369"/>
              <a:gd name="connsiteX8-17" fmla="*/ 0 w 17256369"/>
              <a:gd name="connsiteY8-18" fmla="*/ 14380250 h 17256369"/>
              <a:gd name="connsiteX9" fmla="*/ 0 w 17256369"/>
              <a:gd name="connsiteY9" fmla="*/ 2876119 h 17256369"/>
              <a:gd name="connsiteX0-19" fmla="*/ 16954 w 17273323"/>
              <a:gd name="connsiteY0-20" fmla="*/ 2876119 h 17256369"/>
              <a:gd name="connsiteX1-21" fmla="*/ 2893073 w 17273323"/>
              <a:gd name="connsiteY1-22" fmla="*/ 0 h 17256369"/>
              <a:gd name="connsiteX2-23" fmla="*/ 14397204 w 17273323"/>
              <a:gd name="connsiteY2-24" fmla="*/ 0 h 17256369"/>
              <a:gd name="connsiteX3-25" fmla="*/ 17273323 w 17273323"/>
              <a:gd name="connsiteY3-26" fmla="*/ 2876119 h 17256369"/>
              <a:gd name="connsiteX4-27" fmla="*/ 17273323 w 17273323"/>
              <a:gd name="connsiteY4-28" fmla="*/ 14380250 h 17256369"/>
              <a:gd name="connsiteX5-29" fmla="*/ 14397204 w 17273323"/>
              <a:gd name="connsiteY5-30" fmla="*/ 17256369 h 17256369"/>
              <a:gd name="connsiteX6-31" fmla="*/ 4202760 w 17273323"/>
              <a:gd name="connsiteY6-32" fmla="*/ 17232866 h 17256369"/>
              <a:gd name="connsiteX7-33" fmla="*/ 2893073 w 17273323"/>
              <a:gd name="connsiteY7-34" fmla="*/ 17256369 h 17256369"/>
              <a:gd name="connsiteX8-35" fmla="*/ 16954 w 17273323"/>
              <a:gd name="connsiteY8-36" fmla="*/ 14380250 h 17256369"/>
              <a:gd name="connsiteX9-37" fmla="*/ 0 w 17273323"/>
              <a:gd name="connsiteY9-38" fmla="*/ 13066027 h 17256369"/>
              <a:gd name="connsiteX10" fmla="*/ 16954 w 17273323"/>
              <a:gd name="connsiteY10" fmla="*/ 2876119 h 17256369"/>
              <a:gd name="connsiteX0-39" fmla="*/ 16954 w 17273323"/>
              <a:gd name="connsiteY0-40" fmla="*/ 2876119 h 17256369"/>
              <a:gd name="connsiteX1-41" fmla="*/ 2893073 w 17273323"/>
              <a:gd name="connsiteY1-42" fmla="*/ 0 h 17256369"/>
              <a:gd name="connsiteX2-43" fmla="*/ 14397204 w 17273323"/>
              <a:gd name="connsiteY2-44" fmla="*/ 0 h 17256369"/>
              <a:gd name="connsiteX3-45" fmla="*/ 17273323 w 17273323"/>
              <a:gd name="connsiteY3-46" fmla="*/ 2876119 h 17256369"/>
              <a:gd name="connsiteX4-47" fmla="*/ 17273323 w 17273323"/>
              <a:gd name="connsiteY4-48" fmla="*/ 14380250 h 17256369"/>
              <a:gd name="connsiteX5-49" fmla="*/ 4202760 w 17273323"/>
              <a:gd name="connsiteY5-50" fmla="*/ 17232866 h 17256369"/>
              <a:gd name="connsiteX6-51" fmla="*/ 2893073 w 17273323"/>
              <a:gd name="connsiteY6-52" fmla="*/ 17256369 h 17256369"/>
              <a:gd name="connsiteX7-53" fmla="*/ 16954 w 17273323"/>
              <a:gd name="connsiteY7-54" fmla="*/ 14380250 h 17256369"/>
              <a:gd name="connsiteX8-55" fmla="*/ 0 w 17273323"/>
              <a:gd name="connsiteY8-56" fmla="*/ 13066027 h 17256369"/>
              <a:gd name="connsiteX9-57" fmla="*/ 16954 w 17273323"/>
              <a:gd name="connsiteY9-58" fmla="*/ 2876119 h 17256369"/>
              <a:gd name="connsiteX0-59" fmla="*/ 16954 w 17273323"/>
              <a:gd name="connsiteY0-60" fmla="*/ 2876119 h 17256369"/>
              <a:gd name="connsiteX1-61" fmla="*/ 2893073 w 17273323"/>
              <a:gd name="connsiteY1-62" fmla="*/ 0 h 17256369"/>
              <a:gd name="connsiteX2-63" fmla="*/ 14397204 w 17273323"/>
              <a:gd name="connsiteY2-64" fmla="*/ 0 h 17256369"/>
              <a:gd name="connsiteX3-65" fmla="*/ 17273323 w 17273323"/>
              <a:gd name="connsiteY3-66" fmla="*/ 2876119 h 17256369"/>
              <a:gd name="connsiteX4-67" fmla="*/ 4202760 w 17273323"/>
              <a:gd name="connsiteY4-68" fmla="*/ 17232866 h 17256369"/>
              <a:gd name="connsiteX5-69" fmla="*/ 2893073 w 17273323"/>
              <a:gd name="connsiteY5-70" fmla="*/ 17256369 h 17256369"/>
              <a:gd name="connsiteX6-71" fmla="*/ 16954 w 17273323"/>
              <a:gd name="connsiteY6-72" fmla="*/ 14380250 h 17256369"/>
              <a:gd name="connsiteX7-73" fmla="*/ 0 w 17273323"/>
              <a:gd name="connsiteY7-74" fmla="*/ 13066027 h 17256369"/>
              <a:gd name="connsiteX8-75" fmla="*/ 16954 w 17273323"/>
              <a:gd name="connsiteY8-76" fmla="*/ 2876119 h 17256369"/>
              <a:gd name="connsiteX0-77" fmla="*/ 0 w 17273323"/>
              <a:gd name="connsiteY0-78" fmla="*/ 13066027 h 17256369"/>
              <a:gd name="connsiteX1-79" fmla="*/ 2893073 w 17273323"/>
              <a:gd name="connsiteY1-80" fmla="*/ 0 h 17256369"/>
              <a:gd name="connsiteX2-81" fmla="*/ 14397204 w 17273323"/>
              <a:gd name="connsiteY2-82" fmla="*/ 0 h 17256369"/>
              <a:gd name="connsiteX3-83" fmla="*/ 17273323 w 17273323"/>
              <a:gd name="connsiteY3-84" fmla="*/ 2876119 h 17256369"/>
              <a:gd name="connsiteX4-85" fmla="*/ 4202760 w 17273323"/>
              <a:gd name="connsiteY4-86" fmla="*/ 17232866 h 17256369"/>
              <a:gd name="connsiteX5-87" fmla="*/ 2893073 w 17273323"/>
              <a:gd name="connsiteY5-88" fmla="*/ 17256369 h 17256369"/>
              <a:gd name="connsiteX6-89" fmla="*/ 16954 w 17273323"/>
              <a:gd name="connsiteY6-90" fmla="*/ 14380250 h 17256369"/>
              <a:gd name="connsiteX7-91" fmla="*/ 0 w 17273323"/>
              <a:gd name="connsiteY7-92" fmla="*/ 13066027 h 17256369"/>
              <a:gd name="connsiteX0-93" fmla="*/ 0 w 17273323"/>
              <a:gd name="connsiteY0-94" fmla="*/ 13066027 h 17256369"/>
              <a:gd name="connsiteX1-95" fmla="*/ 14397204 w 17273323"/>
              <a:gd name="connsiteY1-96" fmla="*/ 0 h 17256369"/>
              <a:gd name="connsiteX2-97" fmla="*/ 17273323 w 17273323"/>
              <a:gd name="connsiteY2-98" fmla="*/ 2876119 h 17256369"/>
              <a:gd name="connsiteX3-99" fmla="*/ 4202760 w 17273323"/>
              <a:gd name="connsiteY3-100" fmla="*/ 17232866 h 17256369"/>
              <a:gd name="connsiteX4-101" fmla="*/ 2893073 w 17273323"/>
              <a:gd name="connsiteY4-102" fmla="*/ 17256369 h 17256369"/>
              <a:gd name="connsiteX5-103" fmla="*/ 16954 w 17273323"/>
              <a:gd name="connsiteY5-104" fmla="*/ 14380250 h 17256369"/>
              <a:gd name="connsiteX6-105" fmla="*/ 0 w 17273323"/>
              <a:gd name="connsiteY6-106" fmla="*/ 13066027 h 17256369"/>
              <a:gd name="connsiteX0-107" fmla="*/ 0 w 17273323"/>
              <a:gd name="connsiteY0-108" fmla="*/ 10228162 h 14418504"/>
              <a:gd name="connsiteX1-109" fmla="*/ 17273323 w 17273323"/>
              <a:gd name="connsiteY1-110" fmla="*/ 38254 h 14418504"/>
              <a:gd name="connsiteX2-111" fmla="*/ 4202760 w 17273323"/>
              <a:gd name="connsiteY2-112" fmla="*/ 14395001 h 14418504"/>
              <a:gd name="connsiteX3-113" fmla="*/ 2893073 w 17273323"/>
              <a:gd name="connsiteY3-114" fmla="*/ 14418504 h 14418504"/>
              <a:gd name="connsiteX4-115" fmla="*/ 16954 w 17273323"/>
              <a:gd name="connsiteY4-116" fmla="*/ 11542385 h 14418504"/>
              <a:gd name="connsiteX5-117" fmla="*/ 0 w 17273323"/>
              <a:gd name="connsiteY5-118" fmla="*/ 10228162 h 14418504"/>
              <a:gd name="connsiteX0-119" fmla="*/ 0 w 4202760"/>
              <a:gd name="connsiteY0-120" fmla="*/ 0 h 4190342"/>
              <a:gd name="connsiteX1-121" fmla="*/ 4202760 w 4202760"/>
              <a:gd name="connsiteY1-122" fmla="*/ 4166839 h 4190342"/>
              <a:gd name="connsiteX2-123" fmla="*/ 2893073 w 4202760"/>
              <a:gd name="connsiteY2-124" fmla="*/ 4190342 h 4190342"/>
              <a:gd name="connsiteX3-125" fmla="*/ 16954 w 4202760"/>
              <a:gd name="connsiteY3-126" fmla="*/ 1314223 h 4190342"/>
              <a:gd name="connsiteX4-127" fmla="*/ 0 w 4202760"/>
              <a:gd name="connsiteY4-128" fmla="*/ 0 h 4190342"/>
              <a:gd name="connsiteX0-129" fmla="*/ 0 w 4202760"/>
              <a:gd name="connsiteY0-130" fmla="*/ 0 h 4190342"/>
              <a:gd name="connsiteX1-131" fmla="*/ 4202760 w 4202760"/>
              <a:gd name="connsiteY1-132" fmla="*/ 4166839 h 4190342"/>
              <a:gd name="connsiteX2-133" fmla="*/ 2893073 w 4202760"/>
              <a:gd name="connsiteY2-134" fmla="*/ 4190342 h 4190342"/>
              <a:gd name="connsiteX3-135" fmla="*/ 16954 w 4202760"/>
              <a:gd name="connsiteY3-136" fmla="*/ 1314223 h 4190342"/>
              <a:gd name="connsiteX4-137" fmla="*/ 0 w 4202760"/>
              <a:gd name="connsiteY4-138" fmla="*/ 0 h 4190342"/>
              <a:gd name="connsiteX0-139" fmla="*/ 0 w 4202760"/>
              <a:gd name="connsiteY0-140" fmla="*/ 0 h 4190342"/>
              <a:gd name="connsiteX1-141" fmla="*/ 4202760 w 4202760"/>
              <a:gd name="connsiteY1-142" fmla="*/ 4166839 h 4190342"/>
              <a:gd name="connsiteX2-143" fmla="*/ 2893073 w 4202760"/>
              <a:gd name="connsiteY2-144" fmla="*/ 4190342 h 4190342"/>
              <a:gd name="connsiteX3-145" fmla="*/ 16954 w 4202760"/>
              <a:gd name="connsiteY3-146" fmla="*/ 1314223 h 4190342"/>
              <a:gd name="connsiteX4-147" fmla="*/ 0 w 4202760"/>
              <a:gd name="connsiteY4-148" fmla="*/ 0 h 4190342"/>
              <a:gd name="connsiteX0-149" fmla="*/ 0 w 4202760"/>
              <a:gd name="connsiteY0-150" fmla="*/ 0 h 4190342"/>
              <a:gd name="connsiteX1-151" fmla="*/ 4202760 w 4202760"/>
              <a:gd name="connsiteY1-152" fmla="*/ 4166839 h 4190342"/>
              <a:gd name="connsiteX2-153" fmla="*/ 2893073 w 4202760"/>
              <a:gd name="connsiteY2-154" fmla="*/ 4190342 h 4190342"/>
              <a:gd name="connsiteX3-155" fmla="*/ 16954 w 4202760"/>
              <a:gd name="connsiteY3-156" fmla="*/ 1314223 h 4190342"/>
              <a:gd name="connsiteX4-157" fmla="*/ 0 w 4202760"/>
              <a:gd name="connsiteY4-158" fmla="*/ 0 h 419034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202760" h="4190342">
                <a:moveTo>
                  <a:pt x="0" y="0"/>
                </a:moveTo>
                <a:lnTo>
                  <a:pt x="4202760" y="4166839"/>
                </a:lnTo>
                <a:lnTo>
                  <a:pt x="2893073" y="4190342"/>
                </a:lnTo>
                <a:cubicBezTo>
                  <a:pt x="1304636" y="4190342"/>
                  <a:pt x="16954" y="2902660"/>
                  <a:pt x="16954" y="131422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Box 14"/>
          <p:cNvSpPr txBox="1"/>
          <p:nvPr/>
        </p:nvSpPr>
        <p:spPr>
          <a:xfrm>
            <a:off x="1757045" y="1878965"/>
            <a:ext cx="19783425" cy="425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pPr algn="l"/>
            <a:r>
              <a:rPr lang="en-US" altLang="en-US" sz="3800" b="1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Why This Matters:</a:t>
            </a:r>
            <a:endParaRPr lang="en-US" altLang="en-US" sz="3800" b="1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endParaRPr lang="en-US" altLang="en-US" sz="3800" b="1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  <a:p>
            <a:pPr algn="l"/>
            <a:r>
              <a:rPr lang="en-US" altLang="en-US" spc="300" dirty="0">
                <a:ln>
                  <a:solidFill>
                    <a:srgbClr val="373737"/>
                  </a:solidFill>
                </a:ln>
                <a:solidFill>
                  <a:srgbClr val="000000"/>
                </a:solidFill>
                <a:latin typeface="Segoe UI" panose="020B0502040204020203" charset="0"/>
                <a:ea typeface="Lato Medium" panose="020F0502020204030203" pitchFamily="34" charset="0"/>
                <a:cs typeface="Segoe UI" panose="020B0502040204020203" charset="0"/>
              </a:rPr>
              <a:t>Analyzing revenue alongside returns helps identify product categories that may appear profitable but suffer from underlying issues such as quality, size mismatch, or customer dissatisfaction.</a:t>
            </a:r>
            <a:endParaRPr lang="en-US" altLang="en-US" spc="300" dirty="0">
              <a:ln>
                <a:solidFill>
                  <a:srgbClr val="373737"/>
                </a:solidFill>
              </a:ln>
              <a:solidFill>
                <a:srgbClr val="000000"/>
              </a:solidFill>
              <a:latin typeface="Segoe UI" panose="020B0502040204020203" charset="0"/>
              <a:ea typeface="Lato Medium" panose="020F0502020204030203" pitchFamily="34" charset="0"/>
              <a:cs typeface="Segoe UI" panose="020B0502040204020203" charset="0"/>
            </a:endParaRPr>
          </a:p>
        </p:txBody>
      </p:sp>
      <p:pic>
        <p:nvPicPr>
          <p:cNvPr id="958" name="Google Shape;958;p62" title="Screenshot 2025-07-04 004832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75335" y="5922645"/>
            <a:ext cx="11499850" cy="7160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Google Shape;959;p62" title="Screenshot 2025-07-04 004718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2713335" y="5922010"/>
            <a:ext cx="9994265" cy="7105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1275*998"/>
  <p:tag name="TABLE_ENDDRAG_RECT" val="80*45*1275*998"/>
</p:tagLst>
</file>

<file path=ppt/theme/theme1.xml><?xml version="1.0" encoding="utf-8"?>
<a:theme xmlns:a="http://schemas.openxmlformats.org/drawingml/2006/main" name="Office Theme">
  <a:themeElements>
    <a:clrScheme name="TSQ - Unna Light">
      <a:dk1>
        <a:srgbClr val="737572"/>
      </a:dk1>
      <a:lt1>
        <a:srgbClr val="FFFFFF"/>
      </a:lt1>
      <a:dk2>
        <a:srgbClr val="363E48"/>
      </a:dk2>
      <a:lt2>
        <a:srgbClr val="FFFFFF"/>
      </a:lt2>
      <a:accent1>
        <a:srgbClr val="2CC5D2"/>
      </a:accent1>
      <a:accent2>
        <a:srgbClr val="0BA9E9"/>
      </a:accent2>
      <a:accent3>
        <a:srgbClr val="4BC79F"/>
      </a:accent3>
      <a:accent4>
        <a:srgbClr val="FBB123"/>
      </a:accent4>
      <a:accent5>
        <a:srgbClr val="FA7803"/>
      </a:accent5>
      <a:accent6>
        <a:srgbClr val="E34857"/>
      </a:accent6>
      <a:hlink>
        <a:srgbClr val="1E9272"/>
      </a:hlink>
      <a:folHlink>
        <a:srgbClr val="AC2624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8574</Words>
  <Application>WPS Presentation</Application>
  <PresentationFormat>Custom</PresentationFormat>
  <Paragraphs>291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6" baseType="lpstr">
      <vt:lpstr>Arial</vt:lpstr>
      <vt:lpstr>SimSun</vt:lpstr>
      <vt:lpstr>Wingdings</vt:lpstr>
      <vt:lpstr>Roboto</vt:lpstr>
      <vt:lpstr>Times New Roman</vt:lpstr>
      <vt:lpstr>Montserrat</vt:lpstr>
      <vt:lpstr>Montserrat Light</vt:lpstr>
      <vt:lpstr>Segoe Print</vt:lpstr>
      <vt:lpstr>Segoe UI</vt:lpstr>
      <vt:lpstr>Roboto Medium</vt:lpstr>
      <vt:lpstr>Wide Latin</vt:lpstr>
      <vt:lpstr>Lato Medium</vt:lpstr>
      <vt:lpstr>Lato Light</vt:lpstr>
      <vt:lpstr>Arial</vt:lpstr>
      <vt:lpstr>Arial Unicode MS</vt:lpstr>
      <vt:lpstr>Segoe UI Variable Text</vt:lpstr>
      <vt:lpstr>Lato</vt:lpstr>
      <vt:lpstr>Calibri</vt:lpstr>
      <vt:lpstr>Microsoft YaHei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Naveen Varjani</cp:lastModifiedBy>
  <cp:revision>15101</cp:revision>
  <dcterms:created xsi:type="dcterms:W3CDTF">2014-11-12T21:47:00Z</dcterms:created>
  <dcterms:modified xsi:type="dcterms:W3CDTF">2025-07-28T05:16:14Z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B5309021A16D40FFAE94CF4ECE148A7D_13</vt:lpwstr>
  </property>
  <property fmtid="{D5CDD505-2E9C-101B-9397-08002B2CF9AE}" pid="3" name="KSOProductBuildVer">
    <vt:lpwstr>1033-12.2.0.21931</vt:lpwstr>
  </property>
</Properties>
</file>