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119707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ED40EB-FCB4-424E-A0FC-054CAF963A4E}"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119123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2731028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6596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1786750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2620124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3468578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2846888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78301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2011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311197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ED40EB-FCB4-424E-A0FC-054CAF963A4E}"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318857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ED40EB-FCB4-424E-A0FC-054CAF963A4E}" type="datetimeFigureOut">
              <a:rPr lang="en-IN" smtClean="0"/>
              <a:t>16-11-2019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45160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1449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357865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CED40EB-FCB4-424E-A0FC-054CAF963A4E}" type="datetimeFigureOut">
              <a:rPr lang="en-IN" smtClean="0"/>
              <a:t>16-11-2019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270887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ED40EB-FCB4-424E-A0FC-054CAF963A4E}"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B623C-40E1-43A4-ACE1-07220040EEF5}" type="slidenum">
              <a:rPr lang="en-IN" smtClean="0"/>
              <a:t>‹#›</a:t>
            </a:fld>
            <a:endParaRPr lang="en-IN"/>
          </a:p>
        </p:txBody>
      </p:sp>
    </p:spTree>
    <p:extLst>
      <p:ext uri="{BB962C8B-B14F-4D97-AF65-F5344CB8AC3E}">
        <p14:creationId xmlns:p14="http://schemas.microsoft.com/office/powerpoint/2010/main" val="314217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ED40EB-FCB4-424E-A0FC-054CAF963A4E}" type="datetimeFigureOut">
              <a:rPr lang="en-IN" smtClean="0"/>
              <a:t>16-11-2019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8B623C-40E1-43A4-ACE1-07220040EEF5}" type="slidenum">
              <a:rPr lang="en-IN" smtClean="0"/>
              <a:t>‹#›</a:t>
            </a:fld>
            <a:endParaRPr lang="en-IN"/>
          </a:p>
        </p:txBody>
      </p:sp>
    </p:spTree>
    <p:extLst>
      <p:ext uri="{BB962C8B-B14F-4D97-AF65-F5344CB8AC3E}">
        <p14:creationId xmlns:p14="http://schemas.microsoft.com/office/powerpoint/2010/main" val="160365588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C517-EEAE-4711-8A1A-7301EE9DAEFE}"/>
              </a:ext>
            </a:extLst>
          </p:cNvPr>
          <p:cNvSpPr>
            <a:spLocks noGrp="1"/>
          </p:cNvSpPr>
          <p:nvPr>
            <p:ph type="title"/>
          </p:nvPr>
        </p:nvSpPr>
        <p:spPr/>
        <p:txBody>
          <a:bodyPr>
            <a:noAutofit/>
          </a:bodyPr>
          <a:lstStyle/>
          <a:p>
            <a:pPr algn="ctr"/>
            <a:r>
              <a:rPr lang="en-IN" sz="2000" b="1" dirty="0"/>
              <a:t>RAJIV GANDHI UNIVERSITY OF KNOWLEDGE AND TECHNOLOGIES</a:t>
            </a:r>
            <a:br>
              <a:rPr lang="en-IN" sz="2000" b="1" dirty="0"/>
            </a:br>
            <a:r>
              <a:rPr lang="en-IN" sz="2000" b="1" dirty="0"/>
              <a:t>Department of Computer Science and Engineering(C.S.E)</a:t>
            </a:r>
          </a:p>
        </p:txBody>
      </p:sp>
      <p:sp>
        <p:nvSpPr>
          <p:cNvPr id="4" name="Content Placeholder 3">
            <a:extLst>
              <a:ext uri="{FF2B5EF4-FFF2-40B4-BE49-F238E27FC236}">
                <a16:creationId xmlns:a16="http://schemas.microsoft.com/office/drawing/2014/main" id="{70330187-F4AA-4425-A50B-F498E4B3F58D}"/>
              </a:ext>
            </a:extLst>
          </p:cNvPr>
          <p:cNvSpPr>
            <a:spLocks noGrp="1"/>
          </p:cNvSpPr>
          <p:nvPr>
            <p:ph idx="1"/>
          </p:nvPr>
        </p:nvSpPr>
        <p:spPr/>
        <p:txBody>
          <a:bodyPr>
            <a:normAutofit/>
          </a:bodyPr>
          <a:lstStyle/>
          <a:p>
            <a:pPr marL="0" indent="0" algn="ctr">
              <a:buNone/>
            </a:pPr>
            <a:r>
              <a:rPr lang="en-IN" sz="4000" dirty="0"/>
              <a:t>Signature Forgery Detection using Transfer learning</a:t>
            </a:r>
          </a:p>
        </p:txBody>
      </p:sp>
      <p:sp>
        <p:nvSpPr>
          <p:cNvPr id="13" name="TextBox 12">
            <a:extLst>
              <a:ext uri="{FF2B5EF4-FFF2-40B4-BE49-F238E27FC236}">
                <a16:creationId xmlns:a16="http://schemas.microsoft.com/office/drawing/2014/main" id="{1B65E5E5-6EE6-45AD-A64F-E2315EB226C1}"/>
              </a:ext>
            </a:extLst>
          </p:cNvPr>
          <p:cNvSpPr txBox="1"/>
          <p:nvPr/>
        </p:nvSpPr>
        <p:spPr>
          <a:xfrm>
            <a:off x="627245" y="4835622"/>
            <a:ext cx="3461865" cy="1569660"/>
          </a:xfrm>
          <a:prstGeom prst="rect">
            <a:avLst/>
          </a:prstGeom>
          <a:noFill/>
        </p:spPr>
        <p:txBody>
          <a:bodyPr wrap="square" rtlCol="0">
            <a:spAutoFit/>
          </a:bodyPr>
          <a:lstStyle/>
          <a:p>
            <a:r>
              <a:rPr lang="en-IN" dirty="0"/>
              <a:t>Guided By:</a:t>
            </a:r>
          </a:p>
          <a:p>
            <a:r>
              <a:rPr lang="en-IN" sz="2000" dirty="0"/>
              <a:t>Mrs. </a:t>
            </a:r>
            <a:r>
              <a:rPr lang="en-IN" sz="2000"/>
              <a:t>Blessy</a:t>
            </a:r>
            <a:endParaRPr lang="en-IN" sz="2000" dirty="0"/>
          </a:p>
          <a:p>
            <a:r>
              <a:rPr lang="en-IN" sz="2000" dirty="0"/>
              <a:t>Computer Science and Engineering</a:t>
            </a:r>
            <a:endParaRPr lang="en-IN" dirty="0"/>
          </a:p>
          <a:p>
            <a:endParaRPr lang="en-IN" dirty="0"/>
          </a:p>
        </p:txBody>
      </p:sp>
      <p:sp>
        <p:nvSpPr>
          <p:cNvPr id="15" name="TextBox 14">
            <a:extLst>
              <a:ext uri="{FF2B5EF4-FFF2-40B4-BE49-F238E27FC236}">
                <a16:creationId xmlns:a16="http://schemas.microsoft.com/office/drawing/2014/main" id="{E8946874-8BE0-4206-B1CE-F878B3471960}"/>
              </a:ext>
            </a:extLst>
          </p:cNvPr>
          <p:cNvSpPr txBox="1"/>
          <p:nvPr/>
        </p:nvSpPr>
        <p:spPr>
          <a:xfrm>
            <a:off x="7729734" y="4416744"/>
            <a:ext cx="3657600" cy="2031325"/>
          </a:xfrm>
          <a:prstGeom prst="rect">
            <a:avLst/>
          </a:prstGeom>
          <a:noFill/>
        </p:spPr>
        <p:txBody>
          <a:bodyPr wrap="square" rtlCol="0">
            <a:spAutoFit/>
          </a:bodyPr>
          <a:lstStyle/>
          <a:p>
            <a:pPr algn="r"/>
            <a:r>
              <a:rPr lang="en-IN" dirty="0"/>
              <a:t>Presented By:</a:t>
            </a:r>
          </a:p>
          <a:p>
            <a:pPr algn="r"/>
            <a:r>
              <a:rPr lang="en-IN" dirty="0"/>
              <a:t>V. Naveen</a:t>
            </a:r>
          </a:p>
          <a:p>
            <a:pPr algn="r"/>
            <a:r>
              <a:rPr lang="en-IN" dirty="0"/>
              <a:t>G. Akhil</a:t>
            </a:r>
          </a:p>
          <a:p>
            <a:pPr algn="r"/>
            <a:r>
              <a:rPr lang="en-IN" dirty="0"/>
              <a:t>M. Pavan</a:t>
            </a:r>
          </a:p>
          <a:p>
            <a:pPr algn="r"/>
            <a:r>
              <a:rPr lang="en-IN" dirty="0"/>
              <a:t>M. Deepika</a:t>
            </a:r>
          </a:p>
          <a:p>
            <a:pPr algn="r"/>
            <a:r>
              <a:rPr lang="en-IN" dirty="0"/>
              <a:t>D. Priyanka</a:t>
            </a:r>
          </a:p>
          <a:p>
            <a:pPr algn="r"/>
            <a:endParaRPr lang="en-IN" dirty="0"/>
          </a:p>
        </p:txBody>
      </p:sp>
    </p:spTree>
    <p:extLst>
      <p:ext uri="{BB962C8B-B14F-4D97-AF65-F5344CB8AC3E}">
        <p14:creationId xmlns:p14="http://schemas.microsoft.com/office/powerpoint/2010/main" val="417871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6A6E-D47F-4210-A2C5-AD1E62BC52A5}"/>
              </a:ext>
            </a:extLst>
          </p:cNvPr>
          <p:cNvSpPr>
            <a:spLocks noGrp="1"/>
          </p:cNvSpPr>
          <p:nvPr>
            <p:ph type="title"/>
          </p:nvPr>
        </p:nvSpPr>
        <p:spPr>
          <a:xfrm>
            <a:off x="645130" y="399709"/>
            <a:ext cx="9404723" cy="1400530"/>
          </a:xfrm>
        </p:spPr>
        <p:txBody>
          <a:bodyPr/>
          <a:lstStyle/>
          <a:p>
            <a:pPr algn="ctr"/>
            <a:r>
              <a:rPr lang="en-IN" b="1" dirty="0"/>
              <a:t>Max pooling</a:t>
            </a:r>
          </a:p>
        </p:txBody>
      </p:sp>
      <p:sp>
        <p:nvSpPr>
          <p:cNvPr id="3" name="Content Placeholder 2">
            <a:extLst>
              <a:ext uri="{FF2B5EF4-FFF2-40B4-BE49-F238E27FC236}">
                <a16:creationId xmlns:a16="http://schemas.microsoft.com/office/drawing/2014/main" id="{06EAD1AD-3748-437D-997C-5DE6500B89F7}"/>
              </a:ext>
            </a:extLst>
          </p:cNvPr>
          <p:cNvSpPr>
            <a:spLocks noGrp="1"/>
          </p:cNvSpPr>
          <p:nvPr>
            <p:ph idx="1"/>
          </p:nvPr>
        </p:nvSpPr>
        <p:spPr>
          <a:xfrm>
            <a:off x="1209329" y="1430066"/>
            <a:ext cx="8946541" cy="4195481"/>
          </a:xfrm>
        </p:spPr>
        <p:txBody>
          <a:bodyPr/>
          <a:lstStyle/>
          <a:p>
            <a:r>
              <a:rPr lang="en-US" dirty="0"/>
              <a:t> objective is to down-sample an input representation (image, hidden-layer output matrix, etc.), reducing its dimensionality and allowing for assumptions to be made about features contained in the sub-regions Binned. </a:t>
            </a:r>
          </a:p>
        </p:txBody>
      </p:sp>
      <p:pic>
        <p:nvPicPr>
          <p:cNvPr id="5" name="Picture 4">
            <a:extLst>
              <a:ext uri="{FF2B5EF4-FFF2-40B4-BE49-F238E27FC236}">
                <a16:creationId xmlns:a16="http://schemas.microsoft.com/office/drawing/2014/main" id="{B750E399-BE9D-4CF1-B20B-4DF67B3B2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170" y="3429000"/>
            <a:ext cx="5985013" cy="2663660"/>
          </a:xfrm>
          <a:prstGeom prst="rect">
            <a:avLst/>
          </a:prstGeom>
        </p:spPr>
      </p:pic>
    </p:spTree>
    <p:extLst>
      <p:ext uri="{BB962C8B-B14F-4D97-AF65-F5344CB8AC3E}">
        <p14:creationId xmlns:p14="http://schemas.microsoft.com/office/powerpoint/2010/main" val="15317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E271-DF00-4D0E-8FFE-8AD8F66A38B0}"/>
              </a:ext>
            </a:extLst>
          </p:cNvPr>
          <p:cNvSpPr>
            <a:spLocks noGrp="1"/>
          </p:cNvSpPr>
          <p:nvPr>
            <p:ph type="title"/>
          </p:nvPr>
        </p:nvSpPr>
        <p:spPr/>
        <p:txBody>
          <a:bodyPr/>
          <a:lstStyle/>
          <a:p>
            <a:pPr algn="ctr"/>
            <a:r>
              <a:rPr lang="en-IN" b="1" dirty="0"/>
              <a:t>Fully Connected network</a:t>
            </a:r>
          </a:p>
        </p:txBody>
      </p:sp>
      <p:sp>
        <p:nvSpPr>
          <p:cNvPr id="3" name="Content Placeholder 2">
            <a:extLst>
              <a:ext uri="{FF2B5EF4-FFF2-40B4-BE49-F238E27FC236}">
                <a16:creationId xmlns:a16="http://schemas.microsoft.com/office/drawing/2014/main" id="{1EB53D4D-1427-4585-9BA7-368BDF62F0F9}"/>
              </a:ext>
            </a:extLst>
          </p:cNvPr>
          <p:cNvSpPr>
            <a:spLocks noGrp="1"/>
          </p:cNvSpPr>
          <p:nvPr>
            <p:ph idx="1"/>
          </p:nvPr>
        </p:nvSpPr>
        <p:spPr>
          <a:xfrm>
            <a:off x="1223563" y="1655353"/>
            <a:ext cx="8946541" cy="4195481"/>
          </a:xfrm>
        </p:spPr>
        <p:txBody>
          <a:bodyPr/>
          <a:lstStyle/>
          <a:p>
            <a:r>
              <a:rPr lang="en-IN" dirty="0"/>
              <a:t>In VGG 16,last three layers are collectively called as fully connected network</a:t>
            </a:r>
          </a:p>
          <a:p>
            <a:r>
              <a:rPr lang="en-IN" dirty="0"/>
              <a:t>It contains three dense layers but in our proposed model we have   dense + dropout ,dense+ dropout , output layer(sigmoid).</a:t>
            </a:r>
          </a:p>
        </p:txBody>
      </p:sp>
      <p:pic>
        <p:nvPicPr>
          <p:cNvPr id="1026" name="Picture 2" descr="Image result for fully connected layer in cnn">
            <a:extLst>
              <a:ext uri="{FF2B5EF4-FFF2-40B4-BE49-F238E27FC236}">
                <a16:creationId xmlns:a16="http://schemas.microsoft.com/office/drawing/2014/main" id="{D9A4D4AC-27A1-417B-946C-C5760250C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205" y="3429000"/>
            <a:ext cx="6563590" cy="297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43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78884-0CA3-4621-A5B9-70ED1D25CB9D}"/>
              </a:ext>
            </a:extLst>
          </p:cNvPr>
          <p:cNvSpPr>
            <a:spLocks noGrp="1"/>
          </p:cNvSpPr>
          <p:nvPr>
            <p:ph type="title"/>
          </p:nvPr>
        </p:nvSpPr>
        <p:spPr/>
        <p:txBody>
          <a:bodyPr/>
          <a:lstStyle/>
          <a:p>
            <a:pPr algn="ctr"/>
            <a:r>
              <a:rPr lang="en-IN" b="1" dirty="0"/>
              <a:t>Proposed system</a:t>
            </a:r>
          </a:p>
        </p:txBody>
      </p:sp>
      <p:sp>
        <p:nvSpPr>
          <p:cNvPr id="4" name="Content Placeholder 3">
            <a:extLst>
              <a:ext uri="{FF2B5EF4-FFF2-40B4-BE49-F238E27FC236}">
                <a16:creationId xmlns:a16="http://schemas.microsoft.com/office/drawing/2014/main" id="{47F03710-EDB2-4A82-B386-BDF5697B73EA}"/>
              </a:ext>
            </a:extLst>
          </p:cNvPr>
          <p:cNvSpPr>
            <a:spLocks noGrp="1"/>
          </p:cNvSpPr>
          <p:nvPr>
            <p:ph idx="1"/>
          </p:nvPr>
        </p:nvSpPr>
        <p:spPr>
          <a:xfrm>
            <a:off x="1104293" y="1853248"/>
            <a:ext cx="8946541" cy="4017465"/>
          </a:xfrm>
        </p:spPr>
        <p:txBody>
          <a:bodyPr/>
          <a:lstStyle/>
          <a:p>
            <a:r>
              <a:rPr lang="en-US" dirty="0"/>
              <a:t>The proposed system is based on pretrained model named as VGG16 and it is used as a feature extractor and the fully connected layers was designed for our specification (we have 2 classes to predict). </a:t>
            </a:r>
          </a:p>
          <a:p>
            <a:endParaRPr lang="en-IN" dirty="0"/>
          </a:p>
        </p:txBody>
      </p:sp>
      <p:sp>
        <p:nvSpPr>
          <p:cNvPr id="5" name="Rectangle 4">
            <a:extLst>
              <a:ext uri="{FF2B5EF4-FFF2-40B4-BE49-F238E27FC236}">
                <a16:creationId xmlns:a16="http://schemas.microsoft.com/office/drawing/2014/main" id="{C60A7555-58F6-4176-AB90-987C581BA145}"/>
              </a:ext>
            </a:extLst>
          </p:cNvPr>
          <p:cNvSpPr/>
          <p:nvPr/>
        </p:nvSpPr>
        <p:spPr>
          <a:xfrm>
            <a:off x="691810" y="4076679"/>
            <a:ext cx="2256115" cy="10469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Input Image</a:t>
            </a:r>
          </a:p>
        </p:txBody>
      </p:sp>
      <p:sp>
        <p:nvSpPr>
          <p:cNvPr id="6" name="Rectangle 5">
            <a:extLst>
              <a:ext uri="{FF2B5EF4-FFF2-40B4-BE49-F238E27FC236}">
                <a16:creationId xmlns:a16="http://schemas.microsoft.com/office/drawing/2014/main" id="{47B20A40-C262-4B3E-8D4C-B8D52642EBBF}"/>
              </a:ext>
            </a:extLst>
          </p:cNvPr>
          <p:cNvSpPr/>
          <p:nvPr/>
        </p:nvSpPr>
        <p:spPr>
          <a:xfrm>
            <a:off x="3816626" y="3207026"/>
            <a:ext cx="4558748" cy="2663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6662461-CBD4-4672-92D7-F0C0FD6A2197}"/>
              </a:ext>
            </a:extLst>
          </p:cNvPr>
          <p:cNvSpPr/>
          <p:nvPr/>
        </p:nvSpPr>
        <p:spPr>
          <a:xfrm>
            <a:off x="9696318" y="4045391"/>
            <a:ext cx="1609200" cy="9674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F013B9D-663C-4AD2-B9AE-E7314375E9F0}"/>
              </a:ext>
            </a:extLst>
          </p:cNvPr>
          <p:cNvSpPr txBox="1"/>
          <p:nvPr/>
        </p:nvSpPr>
        <p:spPr>
          <a:xfrm>
            <a:off x="802697" y="4643467"/>
            <a:ext cx="1065860" cy="369332"/>
          </a:xfrm>
          <a:prstGeom prst="rect">
            <a:avLst/>
          </a:prstGeom>
          <a:noFill/>
        </p:spPr>
        <p:txBody>
          <a:bodyPr wrap="square" rtlCol="0">
            <a:spAutoFit/>
          </a:bodyPr>
          <a:lstStyle/>
          <a:p>
            <a:endParaRPr lang="en-IN" dirty="0"/>
          </a:p>
        </p:txBody>
      </p:sp>
      <p:sp>
        <p:nvSpPr>
          <p:cNvPr id="9" name="Rectangle: Rounded Corners 8">
            <a:extLst>
              <a:ext uri="{FF2B5EF4-FFF2-40B4-BE49-F238E27FC236}">
                <a16:creationId xmlns:a16="http://schemas.microsoft.com/office/drawing/2014/main" id="{188F6FEC-4A0B-4960-B0B3-87B2C8F08422}"/>
              </a:ext>
            </a:extLst>
          </p:cNvPr>
          <p:cNvSpPr/>
          <p:nvPr/>
        </p:nvSpPr>
        <p:spPr>
          <a:xfrm>
            <a:off x="4015945" y="3541148"/>
            <a:ext cx="1524000" cy="1825981"/>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5B69AA24-531C-443C-BD88-F1EEC8C177AE}"/>
              </a:ext>
            </a:extLst>
          </p:cNvPr>
          <p:cNvSpPr/>
          <p:nvPr/>
        </p:nvSpPr>
        <p:spPr>
          <a:xfrm>
            <a:off x="6553050" y="3561645"/>
            <a:ext cx="1524000" cy="1805484"/>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6406785-9DD1-4330-BE52-7BD81D7BC7A2}"/>
              </a:ext>
            </a:extLst>
          </p:cNvPr>
          <p:cNvSpPr txBox="1"/>
          <p:nvPr/>
        </p:nvSpPr>
        <p:spPr>
          <a:xfrm>
            <a:off x="4160350" y="3748399"/>
            <a:ext cx="1524000" cy="1477328"/>
          </a:xfrm>
          <a:prstGeom prst="rect">
            <a:avLst/>
          </a:prstGeom>
          <a:noFill/>
        </p:spPr>
        <p:txBody>
          <a:bodyPr wrap="square" rtlCol="0">
            <a:spAutoFit/>
          </a:bodyPr>
          <a:lstStyle/>
          <a:p>
            <a:r>
              <a:rPr lang="en-IN" dirty="0"/>
              <a:t>VGG 16 </a:t>
            </a:r>
          </a:p>
          <a:p>
            <a:r>
              <a:rPr lang="en-IN" dirty="0"/>
              <a:t>(13 layers)</a:t>
            </a:r>
          </a:p>
          <a:p>
            <a:endParaRPr lang="en-IN" dirty="0"/>
          </a:p>
          <a:p>
            <a:r>
              <a:rPr lang="en-IN" dirty="0"/>
              <a:t>Feature extraction</a:t>
            </a:r>
          </a:p>
        </p:txBody>
      </p:sp>
      <p:sp>
        <p:nvSpPr>
          <p:cNvPr id="15" name="Plus Sign 14">
            <a:extLst>
              <a:ext uri="{FF2B5EF4-FFF2-40B4-BE49-F238E27FC236}">
                <a16:creationId xmlns:a16="http://schemas.microsoft.com/office/drawing/2014/main" id="{30526BD9-A50A-454F-8964-392B8F3AD353}"/>
              </a:ext>
            </a:extLst>
          </p:cNvPr>
          <p:cNvSpPr/>
          <p:nvPr/>
        </p:nvSpPr>
        <p:spPr>
          <a:xfrm>
            <a:off x="5785515" y="4163897"/>
            <a:ext cx="569373" cy="646331"/>
          </a:xfrm>
          <a:prstGeom prst="mathPlus">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9EF66E0-A210-4BD7-8D74-A54B2ADF54AE}"/>
              </a:ext>
            </a:extLst>
          </p:cNvPr>
          <p:cNvSpPr txBox="1"/>
          <p:nvPr/>
        </p:nvSpPr>
        <p:spPr>
          <a:xfrm>
            <a:off x="6553050" y="3658781"/>
            <a:ext cx="1699227" cy="1477328"/>
          </a:xfrm>
          <a:prstGeom prst="rect">
            <a:avLst/>
          </a:prstGeom>
          <a:noFill/>
        </p:spPr>
        <p:txBody>
          <a:bodyPr wrap="square" rtlCol="0">
            <a:spAutoFit/>
          </a:bodyPr>
          <a:lstStyle/>
          <a:p>
            <a:r>
              <a:rPr lang="en-IN" dirty="0"/>
              <a:t>FC(3 layers)</a:t>
            </a:r>
          </a:p>
          <a:p>
            <a:endParaRPr lang="en-IN" dirty="0"/>
          </a:p>
          <a:p>
            <a:endParaRPr lang="en-IN" dirty="0"/>
          </a:p>
          <a:p>
            <a:r>
              <a:rPr lang="en-IN" dirty="0"/>
              <a:t>Feature classification</a:t>
            </a:r>
          </a:p>
        </p:txBody>
      </p:sp>
      <p:sp>
        <p:nvSpPr>
          <p:cNvPr id="18" name="TextBox 17">
            <a:extLst>
              <a:ext uri="{FF2B5EF4-FFF2-40B4-BE49-F238E27FC236}">
                <a16:creationId xmlns:a16="http://schemas.microsoft.com/office/drawing/2014/main" id="{0921B725-C60B-4092-9460-22DFCB8964F3}"/>
              </a:ext>
            </a:extLst>
          </p:cNvPr>
          <p:cNvSpPr txBox="1"/>
          <p:nvPr/>
        </p:nvSpPr>
        <p:spPr>
          <a:xfrm>
            <a:off x="9782625" y="4320301"/>
            <a:ext cx="1452781" cy="646331"/>
          </a:xfrm>
          <a:prstGeom prst="rect">
            <a:avLst/>
          </a:prstGeom>
          <a:noFill/>
        </p:spPr>
        <p:txBody>
          <a:bodyPr wrap="square" rtlCol="0">
            <a:spAutoFit/>
          </a:bodyPr>
          <a:lstStyle/>
          <a:p>
            <a:r>
              <a:rPr lang="en-IN" dirty="0">
                <a:solidFill>
                  <a:schemeClr val="bg1"/>
                </a:solidFill>
              </a:rPr>
              <a:t>Is forged /genuine?</a:t>
            </a:r>
          </a:p>
        </p:txBody>
      </p:sp>
      <p:sp>
        <p:nvSpPr>
          <p:cNvPr id="19" name="Arrow: Right 18">
            <a:extLst>
              <a:ext uri="{FF2B5EF4-FFF2-40B4-BE49-F238E27FC236}">
                <a16:creationId xmlns:a16="http://schemas.microsoft.com/office/drawing/2014/main" id="{CCF1957C-426F-46EE-9DA7-7E975E75F886}"/>
              </a:ext>
            </a:extLst>
          </p:cNvPr>
          <p:cNvSpPr/>
          <p:nvPr/>
        </p:nvSpPr>
        <p:spPr>
          <a:xfrm>
            <a:off x="3061252" y="4454138"/>
            <a:ext cx="685262" cy="35609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ED2AA9FA-010C-47A4-ACB0-940E1F51E780}"/>
              </a:ext>
            </a:extLst>
          </p:cNvPr>
          <p:cNvSpPr/>
          <p:nvPr/>
        </p:nvSpPr>
        <p:spPr>
          <a:xfrm>
            <a:off x="8534400" y="4320301"/>
            <a:ext cx="1038821" cy="3231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33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D5C1F-672F-49F1-8581-939A171FAB5D}"/>
              </a:ext>
            </a:extLst>
          </p:cNvPr>
          <p:cNvSpPr>
            <a:spLocks noGrp="1"/>
          </p:cNvSpPr>
          <p:nvPr>
            <p:ph type="title"/>
          </p:nvPr>
        </p:nvSpPr>
        <p:spPr>
          <a:xfrm>
            <a:off x="1016289" y="493644"/>
            <a:ext cx="8825659" cy="1981200"/>
          </a:xfrm>
        </p:spPr>
        <p:txBody>
          <a:bodyPr/>
          <a:lstStyle/>
          <a:p>
            <a:pPr algn="ctr"/>
            <a:r>
              <a:rPr lang="en-IN" b="1" dirty="0"/>
              <a:t>Data collection</a:t>
            </a:r>
          </a:p>
        </p:txBody>
      </p:sp>
      <p:sp>
        <p:nvSpPr>
          <p:cNvPr id="9" name="Text Placeholder 8">
            <a:extLst>
              <a:ext uri="{FF2B5EF4-FFF2-40B4-BE49-F238E27FC236}">
                <a16:creationId xmlns:a16="http://schemas.microsoft.com/office/drawing/2014/main" id="{548EAC8F-2138-48A0-B318-BB151F567FF3}"/>
              </a:ext>
            </a:extLst>
          </p:cNvPr>
          <p:cNvSpPr>
            <a:spLocks noGrp="1"/>
          </p:cNvSpPr>
          <p:nvPr>
            <p:ph type="body" sz="half" idx="2"/>
          </p:nvPr>
        </p:nvSpPr>
        <p:spPr>
          <a:xfrm>
            <a:off x="1016289" y="954158"/>
            <a:ext cx="9943259" cy="2226364"/>
          </a:xfrm>
        </p:spPr>
        <p:txBody>
          <a:bodyPr>
            <a:normAutofit/>
          </a:bodyPr>
          <a:lstStyle/>
          <a:p>
            <a:r>
              <a:rPr lang="en-US" sz="1900" dirty="0"/>
              <a:t>The signatures were taken from various sources and create a dataset named as "my dataset” and in that dataset we were classified the images as shown in the below table:- </a:t>
            </a:r>
          </a:p>
          <a:p>
            <a:r>
              <a:rPr lang="en-US" sz="1900" dirty="0"/>
              <a:t>Dataset contain 7855 signature image files. </a:t>
            </a:r>
            <a:endParaRPr lang="en-IN" sz="1900" dirty="0"/>
          </a:p>
        </p:txBody>
      </p:sp>
      <p:graphicFrame>
        <p:nvGraphicFramePr>
          <p:cNvPr id="5" name="Table 4">
            <a:extLst>
              <a:ext uri="{FF2B5EF4-FFF2-40B4-BE49-F238E27FC236}">
                <a16:creationId xmlns:a16="http://schemas.microsoft.com/office/drawing/2014/main" id="{B3C194CB-7744-4FB9-8614-D4DC8D63A4A0}"/>
              </a:ext>
            </a:extLst>
          </p:cNvPr>
          <p:cNvGraphicFramePr>
            <a:graphicFrameLocks noGrp="1"/>
          </p:cNvGraphicFramePr>
          <p:nvPr>
            <p:extLst>
              <p:ext uri="{D42A27DB-BD31-4B8C-83A1-F6EECF244321}">
                <p14:modId xmlns:p14="http://schemas.microsoft.com/office/powerpoint/2010/main" val="2220138776"/>
              </p:ext>
            </p:extLst>
          </p:nvPr>
        </p:nvGraphicFramePr>
        <p:xfrm>
          <a:off x="1126579" y="3082899"/>
          <a:ext cx="8128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41336334"/>
                    </a:ext>
                  </a:extLst>
                </a:gridCol>
                <a:gridCol w="2032000">
                  <a:extLst>
                    <a:ext uri="{9D8B030D-6E8A-4147-A177-3AD203B41FA5}">
                      <a16:colId xmlns:a16="http://schemas.microsoft.com/office/drawing/2014/main" val="4194253611"/>
                    </a:ext>
                  </a:extLst>
                </a:gridCol>
                <a:gridCol w="2032000">
                  <a:extLst>
                    <a:ext uri="{9D8B030D-6E8A-4147-A177-3AD203B41FA5}">
                      <a16:colId xmlns:a16="http://schemas.microsoft.com/office/drawing/2014/main" val="4111093972"/>
                    </a:ext>
                  </a:extLst>
                </a:gridCol>
                <a:gridCol w="2032000">
                  <a:extLst>
                    <a:ext uri="{9D8B030D-6E8A-4147-A177-3AD203B41FA5}">
                      <a16:colId xmlns:a16="http://schemas.microsoft.com/office/drawing/2014/main" val="1686620626"/>
                    </a:ext>
                  </a:extLst>
                </a:gridCol>
              </a:tblGrid>
              <a:tr h="370840">
                <a:tc>
                  <a:txBody>
                    <a:bodyPr/>
                    <a:lstStyle/>
                    <a:p>
                      <a:r>
                        <a:rPr lang="en-IN" dirty="0"/>
                        <a:t>Dataset</a:t>
                      </a:r>
                    </a:p>
                  </a:txBody>
                  <a:tcPr/>
                </a:tc>
                <a:tc>
                  <a:txBody>
                    <a:bodyPr/>
                    <a:lstStyle/>
                    <a:p>
                      <a:r>
                        <a:rPr lang="en-IN" dirty="0"/>
                        <a:t>Forged signatures</a:t>
                      </a:r>
                    </a:p>
                  </a:txBody>
                  <a:tcPr/>
                </a:tc>
                <a:tc>
                  <a:txBody>
                    <a:bodyPr/>
                    <a:lstStyle/>
                    <a:p>
                      <a:r>
                        <a:rPr lang="en-IN" dirty="0"/>
                        <a:t>Genuine signatures</a:t>
                      </a:r>
                    </a:p>
                  </a:txBody>
                  <a:tcPr/>
                </a:tc>
                <a:tc>
                  <a:txBody>
                    <a:bodyPr/>
                    <a:lstStyle/>
                    <a:p>
                      <a:r>
                        <a:rPr lang="en-IN" dirty="0"/>
                        <a:t>Total</a:t>
                      </a:r>
                    </a:p>
                  </a:txBody>
                  <a:tcPr/>
                </a:tc>
                <a:extLst>
                  <a:ext uri="{0D108BD9-81ED-4DB2-BD59-A6C34878D82A}">
                    <a16:rowId xmlns:a16="http://schemas.microsoft.com/office/drawing/2014/main" val="3563567958"/>
                  </a:ext>
                </a:extLst>
              </a:tr>
              <a:tr h="370840">
                <a:tc>
                  <a:txBody>
                    <a:bodyPr/>
                    <a:lstStyle/>
                    <a:p>
                      <a:r>
                        <a:rPr lang="en-IN" dirty="0"/>
                        <a:t>Train</a:t>
                      </a:r>
                    </a:p>
                  </a:txBody>
                  <a:tcPr/>
                </a:tc>
                <a:tc>
                  <a:txBody>
                    <a:bodyPr/>
                    <a:lstStyle/>
                    <a:p>
                      <a:r>
                        <a:rPr lang="en-IN" dirty="0"/>
                        <a:t>3666</a:t>
                      </a:r>
                    </a:p>
                  </a:txBody>
                  <a:tcPr/>
                </a:tc>
                <a:tc>
                  <a:txBody>
                    <a:bodyPr/>
                    <a:lstStyle/>
                    <a:p>
                      <a:r>
                        <a:rPr lang="en-IN" dirty="0"/>
                        <a:t>2596</a:t>
                      </a:r>
                    </a:p>
                  </a:txBody>
                  <a:tcPr/>
                </a:tc>
                <a:tc>
                  <a:txBody>
                    <a:bodyPr/>
                    <a:lstStyle/>
                    <a:p>
                      <a:r>
                        <a:rPr lang="en-IN" dirty="0"/>
                        <a:t>6262</a:t>
                      </a:r>
                    </a:p>
                  </a:txBody>
                  <a:tcPr/>
                </a:tc>
                <a:extLst>
                  <a:ext uri="{0D108BD9-81ED-4DB2-BD59-A6C34878D82A}">
                    <a16:rowId xmlns:a16="http://schemas.microsoft.com/office/drawing/2014/main" val="2162385401"/>
                  </a:ext>
                </a:extLst>
              </a:tr>
              <a:tr h="370840">
                <a:tc>
                  <a:txBody>
                    <a:bodyPr/>
                    <a:lstStyle/>
                    <a:p>
                      <a:r>
                        <a:rPr lang="en-IN" dirty="0"/>
                        <a:t>Test </a:t>
                      </a:r>
                    </a:p>
                  </a:txBody>
                  <a:tcPr/>
                </a:tc>
                <a:tc>
                  <a:txBody>
                    <a:bodyPr/>
                    <a:lstStyle/>
                    <a:p>
                      <a:r>
                        <a:rPr lang="en-IN" dirty="0"/>
                        <a:t>384</a:t>
                      </a:r>
                    </a:p>
                  </a:txBody>
                  <a:tcPr/>
                </a:tc>
                <a:tc>
                  <a:txBody>
                    <a:bodyPr/>
                    <a:lstStyle/>
                    <a:p>
                      <a:r>
                        <a:rPr lang="en-IN" dirty="0"/>
                        <a:t>1182</a:t>
                      </a:r>
                    </a:p>
                  </a:txBody>
                  <a:tcPr/>
                </a:tc>
                <a:tc>
                  <a:txBody>
                    <a:bodyPr/>
                    <a:lstStyle/>
                    <a:p>
                      <a:r>
                        <a:rPr lang="en-IN" dirty="0"/>
                        <a:t>1566</a:t>
                      </a:r>
                    </a:p>
                  </a:txBody>
                  <a:tcPr/>
                </a:tc>
                <a:extLst>
                  <a:ext uri="{0D108BD9-81ED-4DB2-BD59-A6C34878D82A}">
                    <a16:rowId xmlns:a16="http://schemas.microsoft.com/office/drawing/2014/main" val="909947417"/>
                  </a:ext>
                </a:extLst>
              </a:tr>
              <a:tr h="370840">
                <a:tc>
                  <a:txBody>
                    <a:bodyPr/>
                    <a:lstStyle/>
                    <a:p>
                      <a:r>
                        <a:rPr lang="en-IN" dirty="0"/>
                        <a:t>Validation</a:t>
                      </a:r>
                    </a:p>
                  </a:txBody>
                  <a:tcPr/>
                </a:tc>
                <a:tc>
                  <a:txBody>
                    <a:bodyPr/>
                    <a:lstStyle/>
                    <a:p>
                      <a:r>
                        <a:rPr lang="en-IN" dirty="0"/>
                        <a:t>13</a:t>
                      </a:r>
                    </a:p>
                  </a:txBody>
                  <a:tcPr/>
                </a:tc>
                <a:tc>
                  <a:txBody>
                    <a:bodyPr/>
                    <a:lstStyle/>
                    <a:p>
                      <a:r>
                        <a:rPr lang="en-IN" dirty="0"/>
                        <a:t>14</a:t>
                      </a:r>
                    </a:p>
                  </a:txBody>
                  <a:tcPr/>
                </a:tc>
                <a:tc>
                  <a:txBody>
                    <a:bodyPr/>
                    <a:lstStyle/>
                    <a:p>
                      <a:r>
                        <a:rPr lang="en-IN" dirty="0"/>
                        <a:t>27</a:t>
                      </a:r>
                    </a:p>
                  </a:txBody>
                  <a:tcPr/>
                </a:tc>
                <a:extLst>
                  <a:ext uri="{0D108BD9-81ED-4DB2-BD59-A6C34878D82A}">
                    <a16:rowId xmlns:a16="http://schemas.microsoft.com/office/drawing/2014/main" val="3162014888"/>
                  </a:ext>
                </a:extLst>
              </a:tr>
              <a:tr h="370840">
                <a:tc>
                  <a:txBody>
                    <a:bodyPr/>
                    <a:lstStyle/>
                    <a:p>
                      <a:r>
                        <a:rPr lang="en-IN" dirty="0"/>
                        <a:t>Total signatures</a:t>
                      </a:r>
                    </a:p>
                  </a:txBody>
                  <a:tcPr/>
                </a:tc>
                <a:tc>
                  <a:txBody>
                    <a:bodyPr/>
                    <a:lstStyle/>
                    <a:p>
                      <a:r>
                        <a:rPr lang="en-IN" dirty="0"/>
                        <a:t>4063</a:t>
                      </a:r>
                    </a:p>
                  </a:txBody>
                  <a:tcPr/>
                </a:tc>
                <a:tc>
                  <a:txBody>
                    <a:bodyPr/>
                    <a:lstStyle/>
                    <a:p>
                      <a:r>
                        <a:rPr lang="en-IN" dirty="0"/>
                        <a:t>3792</a:t>
                      </a:r>
                    </a:p>
                  </a:txBody>
                  <a:tcPr/>
                </a:tc>
                <a:tc>
                  <a:txBody>
                    <a:bodyPr/>
                    <a:lstStyle/>
                    <a:p>
                      <a:r>
                        <a:rPr lang="en-IN" dirty="0"/>
                        <a:t>7855</a:t>
                      </a:r>
                    </a:p>
                  </a:txBody>
                  <a:tcPr/>
                </a:tc>
                <a:extLst>
                  <a:ext uri="{0D108BD9-81ED-4DB2-BD59-A6C34878D82A}">
                    <a16:rowId xmlns:a16="http://schemas.microsoft.com/office/drawing/2014/main" val="3674944770"/>
                  </a:ext>
                </a:extLst>
              </a:tr>
            </a:tbl>
          </a:graphicData>
        </a:graphic>
      </p:graphicFrame>
      <p:sp>
        <p:nvSpPr>
          <p:cNvPr id="10" name="TextBox 9">
            <a:extLst>
              <a:ext uri="{FF2B5EF4-FFF2-40B4-BE49-F238E27FC236}">
                <a16:creationId xmlns:a16="http://schemas.microsoft.com/office/drawing/2014/main" id="{069803E6-FBA4-440D-B2DA-6F245C6CA5CD}"/>
              </a:ext>
            </a:extLst>
          </p:cNvPr>
          <p:cNvSpPr txBox="1"/>
          <p:nvPr/>
        </p:nvSpPr>
        <p:spPr>
          <a:xfrm>
            <a:off x="1016289" y="5622033"/>
            <a:ext cx="7580244" cy="384721"/>
          </a:xfrm>
          <a:prstGeom prst="rect">
            <a:avLst/>
          </a:prstGeom>
          <a:noFill/>
        </p:spPr>
        <p:txBody>
          <a:bodyPr wrap="square" rtlCol="0">
            <a:spAutoFit/>
          </a:bodyPr>
          <a:lstStyle/>
          <a:p>
            <a:pPr marL="285750" indent="-285750">
              <a:buFont typeface="Arial" panose="020B0604020202020204" pitchFamily="34" charset="0"/>
              <a:buChar char="•"/>
            </a:pPr>
            <a:r>
              <a:rPr lang="en-US" sz="1900" dirty="0"/>
              <a:t>We split the data (signature dataset) into 70:30 ratio.</a:t>
            </a:r>
          </a:p>
        </p:txBody>
      </p:sp>
    </p:spTree>
    <p:extLst>
      <p:ext uri="{BB962C8B-B14F-4D97-AF65-F5344CB8AC3E}">
        <p14:creationId xmlns:p14="http://schemas.microsoft.com/office/powerpoint/2010/main" val="393559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59F3F5-7B06-47A3-BB9D-3BBB730FB6D4}"/>
              </a:ext>
            </a:extLst>
          </p:cNvPr>
          <p:cNvSpPr>
            <a:spLocks noGrp="1"/>
          </p:cNvSpPr>
          <p:nvPr>
            <p:ph type="title"/>
          </p:nvPr>
        </p:nvSpPr>
        <p:spPr>
          <a:xfrm>
            <a:off x="646111" y="452718"/>
            <a:ext cx="9404723" cy="1111039"/>
          </a:xfrm>
        </p:spPr>
        <p:txBody>
          <a:bodyPr/>
          <a:lstStyle/>
          <a:p>
            <a:pPr algn="ctr"/>
            <a:r>
              <a:rPr lang="en-IN" b="1" dirty="0"/>
              <a:t>Implementation</a:t>
            </a:r>
          </a:p>
        </p:txBody>
      </p:sp>
      <p:sp>
        <p:nvSpPr>
          <p:cNvPr id="5" name="Content Placeholder 4">
            <a:extLst>
              <a:ext uri="{FF2B5EF4-FFF2-40B4-BE49-F238E27FC236}">
                <a16:creationId xmlns:a16="http://schemas.microsoft.com/office/drawing/2014/main" id="{CDC302E5-B938-42D3-A71C-D3E3BCC36504}"/>
              </a:ext>
            </a:extLst>
          </p:cNvPr>
          <p:cNvSpPr>
            <a:spLocks noGrp="1"/>
          </p:cNvSpPr>
          <p:nvPr>
            <p:ph idx="1"/>
          </p:nvPr>
        </p:nvSpPr>
        <p:spPr>
          <a:xfrm>
            <a:off x="1104293" y="1616766"/>
            <a:ext cx="8946541" cy="4395151"/>
          </a:xfrm>
        </p:spPr>
        <p:txBody>
          <a:bodyPr/>
          <a:lstStyle/>
          <a:p>
            <a:pPr marL="0" indent="0">
              <a:buNone/>
            </a:pPr>
            <a:r>
              <a:rPr lang="en-US" sz="2400" dirty="0"/>
              <a:t> </a:t>
            </a:r>
            <a:r>
              <a:rPr lang="en-US" sz="2400" b="1" dirty="0"/>
              <a:t>1.Image preprocessing</a:t>
            </a:r>
          </a:p>
          <a:p>
            <a:pPr>
              <a:buFont typeface="Wingdings" panose="05000000000000000000" pitchFamily="2" charset="2"/>
              <a:buChar char="§"/>
            </a:pPr>
            <a:r>
              <a:rPr lang="en-US" dirty="0"/>
              <a:t>Resizing of images is a crucial step of this project. Because the images have different range of sizes which is not required by the VGG16 model. The VGG16 model has a default input shape is [224,224].so we need to resize all of the images in the dataset with the python code. </a:t>
            </a:r>
            <a:endParaRPr lang="en-IN" dirty="0"/>
          </a:p>
        </p:txBody>
      </p:sp>
      <p:pic>
        <p:nvPicPr>
          <p:cNvPr id="7" name="Picture 6">
            <a:extLst>
              <a:ext uri="{FF2B5EF4-FFF2-40B4-BE49-F238E27FC236}">
                <a16:creationId xmlns:a16="http://schemas.microsoft.com/office/drawing/2014/main" id="{21A96C35-3F18-4F09-8961-2CAEEA7DB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239" y="3734827"/>
            <a:ext cx="3362709" cy="2815833"/>
          </a:xfrm>
          <a:prstGeom prst="rect">
            <a:avLst/>
          </a:prstGeom>
        </p:spPr>
      </p:pic>
    </p:spTree>
    <p:extLst>
      <p:ext uri="{BB962C8B-B14F-4D97-AF65-F5344CB8AC3E}">
        <p14:creationId xmlns:p14="http://schemas.microsoft.com/office/powerpoint/2010/main" val="182876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2B55-F50F-40E3-B95D-8C1D391F28DE}"/>
              </a:ext>
            </a:extLst>
          </p:cNvPr>
          <p:cNvSpPr>
            <a:spLocks noGrp="1"/>
          </p:cNvSpPr>
          <p:nvPr>
            <p:ph type="title"/>
          </p:nvPr>
        </p:nvSpPr>
        <p:spPr>
          <a:xfrm>
            <a:off x="1154954" y="534951"/>
            <a:ext cx="8825659" cy="1813685"/>
          </a:xfrm>
        </p:spPr>
        <p:txBody>
          <a:bodyPr/>
          <a:lstStyle/>
          <a:p>
            <a:r>
              <a:rPr lang="en-IN" sz="2400" b="1" dirty="0"/>
              <a:t>2.Import VGG 16 model</a:t>
            </a:r>
            <a:br>
              <a:rPr lang="en-IN" sz="2400" b="1" dirty="0"/>
            </a:br>
            <a:r>
              <a:rPr lang="en-IN" sz="2000" dirty="0"/>
              <a:t>For feature extraction we have to import the VGG 16 model from </a:t>
            </a:r>
            <a:r>
              <a:rPr lang="en-IN" sz="2000" dirty="0" err="1"/>
              <a:t>keras</a:t>
            </a:r>
            <a:r>
              <a:rPr lang="en-IN" sz="2000" dirty="0"/>
              <a:t> library</a:t>
            </a:r>
            <a:br>
              <a:rPr lang="en-IN" sz="2000" dirty="0"/>
            </a:br>
            <a:r>
              <a:rPr lang="en-IN" sz="2000" dirty="0"/>
              <a:t>VGG 16 model trained on </a:t>
            </a:r>
            <a:r>
              <a:rPr lang="en-IN" sz="2000" dirty="0" err="1"/>
              <a:t>imagenet</a:t>
            </a:r>
            <a:r>
              <a:rPr lang="en-IN" sz="2000" dirty="0"/>
              <a:t> dataset.</a:t>
            </a:r>
            <a:br>
              <a:rPr lang="en-IN" sz="2400" dirty="0"/>
            </a:br>
            <a:endParaRPr lang="en-IN" sz="2400" b="1" dirty="0"/>
          </a:p>
        </p:txBody>
      </p:sp>
      <p:sp>
        <p:nvSpPr>
          <p:cNvPr id="6" name="Text Placeholder 5">
            <a:extLst>
              <a:ext uri="{FF2B5EF4-FFF2-40B4-BE49-F238E27FC236}">
                <a16:creationId xmlns:a16="http://schemas.microsoft.com/office/drawing/2014/main" id="{4EAA4653-BDF9-4ABD-A536-51E8BD867EFB}"/>
              </a:ext>
            </a:extLst>
          </p:cNvPr>
          <p:cNvSpPr>
            <a:spLocks noGrp="1"/>
          </p:cNvSpPr>
          <p:nvPr>
            <p:ph type="body" sz="half" idx="2"/>
          </p:nvPr>
        </p:nvSpPr>
        <p:spPr>
          <a:xfrm>
            <a:off x="1355973" y="3429001"/>
            <a:ext cx="8825659" cy="1461051"/>
          </a:xfrm>
        </p:spPr>
        <p:txBody>
          <a:bodyPr>
            <a:normAutofit/>
          </a:bodyPr>
          <a:lstStyle/>
          <a:p>
            <a:r>
              <a:rPr lang="en-IN" sz="2400" b="1" dirty="0"/>
              <a:t>3.Feature extraction</a:t>
            </a:r>
          </a:p>
          <a:p>
            <a:r>
              <a:rPr lang="en-IN" sz="2000" dirty="0"/>
              <a:t>Extract the features of the image by using VGG 16 model.</a:t>
            </a:r>
          </a:p>
        </p:txBody>
      </p:sp>
      <p:pic>
        <p:nvPicPr>
          <p:cNvPr id="5" name="Content Placeholder 4">
            <a:extLst>
              <a:ext uri="{FF2B5EF4-FFF2-40B4-BE49-F238E27FC236}">
                <a16:creationId xmlns:a16="http://schemas.microsoft.com/office/drawing/2014/main" id="{9A6DEDFD-115D-4DD1-A494-7C2991A4617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55973" y="2175528"/>
            <a:ext cx="9681073" cy="783847"/>
          </a:xfrm>
        </p:spPr>
      </p:pic>
      <p:pic>
        <p:nvPicPr>
          <p:cNvPr id="8" name="Picture 7">
            <a:extLst>
              <a:ext uri="{FF2B5EF4-FFF2-40B4-BE49-F238E27FC236}">
                <a16:creationId xmlns:a16="http://schemas.microsoft.com/office/drawing/2014/main" id="{60453C5B-6112-4B28-A1B2-C5E6D78C3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164" y="4890051"/>
            <a:ext cx="6881368" cy="1432997"/>
          </a:xfrm>
          <a:prstGeom prst="rect">
            <a:avLst/>
          </a:prstGeom>
        </p:spPr>
      </p:pic>
    </p:spTree>
    <p:extLst>
      <p:ext uri="{BB962C8B-B14F-4D97-AF65-F5344CB8AC3E}">
        <p14:creationId xmlns:p14="http://schemas.microsoft.com/office/powerpoint/2010/main" val="44209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BA79-3123-42C3-B51F-5B04F4F245B3}"/>
              </a:ext>
            </a:extLst>
          </p:cNvPr>
          <p:cNvSpPr>
            <a:spLocks noGrp="1"/>
          </p:cNvSpPr>
          <p:nvPr>
            <p:ph type="title"/>
          </p:nvPr>
        </p:nvSpPr>
        <p:spPr/>
        <p:txBody>
          <a:bodyPr/>
          <a:lstStyle/>
          <a:p>
            <a:r>
              <a:rPr lang="en-IN" sz="2400" b="1" dirty="0"/>
              <a:t>4.Fully connected network</a:t>
            </a:r>
            <a:br>
              <a:rPr lang="en-IN" sz="2400" b="1" dirty="0"/>
            </a:br>
            <a:br>
              <a:rPr lang="en-IN" sz="2400" b="1" dirty="0"/>
            </a:br>
            <a:r>
              <a:rPr lang="en-IN" sz="2000" dirty="0"/>
              <a:t>      This network is used for feature classification(output prediction)</a:t>
            </a:r>
          </a:p>
        </p:txBody>
      </p:sp>
      <p:pic>
        <p:nvPicPr>
          <p:cNvPr id="5" name="Picture 4">
            <a:extLst>
              <a:ext uri="{FF2B5EF4-FFF2-40B4-BE49-F238E27FC236}">
                <a16:creationId xmlns:a16="http://schemas.microsoft.com/office/drawing/2014/main" id="{381B64F0-084C-4C21-8B93-814A26794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606" y="2012274"/>
            <a:ext cx="6248994" cy="4523286"/>
          </a:xfrm>
          <a:prstGeom prst="rect">
            <a:avLst/>
          </a:prstGeom>
        </p:spPr>
      </p:pic>
    </p:spTree>
    <p:extLst>
      <p:ext uri="{BB962C8B-B14F-4D97-AF65-F5344CB8AC3E}">
        <p14:creationId xmlns:p14="http://schemas.microsoft.com/office/powerpoint/2010/main" val="286604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58EB-FE9C-4E07-89C3-D2498D09D000}"/>
              </a:ext>
            </a:extLst>
          </p:cNvPr>
          <p:cNvSpPr>
            <a:spLocks noGrp="1"/>
          </p:cNvSpPr>
          <p:nvPr>
            <p:ph type="title"/>
          </p:nvPr>
        </p:nvSpPr>
        <p:spPr>
          <a:xfrm>
            <a:off x="646111" y="132522"/>
            <a:ext cx="9404723" cy="1853248"/>
          </a:xfrm>
        </p:spPr>
        <p:txBody>
          <a:bodyPr/>
          <a:lstStyle/>
          <a:p>
            <a:pPr algn="ctr"/>
            <a:r>
              <a:rPr lang="en-IN" b="1" dirty="0"/>
              <a:t>Sample code</a:t>
            </a:r>
          </a:p>
        </p:txBody>
      </p:sp>
      <p:pic>
        <p:nvPicPr>
          <p:cNvPr id="4" name="Picture 3">
            <a:extLst>
              <a:ext uri="{FF2B5EF4-FFF2-40B4-BE49-F238E27FC236}">
                <a16:creationId xmlns:a16="http://schemas.microsoft.com/office/drawing/2014/main" id="{87F3F074-03DD-4E10-8B1F-43965C819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503" y="1059146"/>
            <a:ext cx="8979192" cy="5474303"/>
          </a:xfrm>
          <a:prstGeom prst="rect">
            <a:avLst/>
          </a:prstGeom>
        </p:spPr>
      </p:pic>
    </p:spTree>
    <p:extLst>
      <p:ext uri="{BB962C8B-B14F-4D97-AF65-F5344CB8AC3E}">
        <p14:creationId xmlns:p14="http://schemas.microsoft.com/office/powerpoint/2010/main" val="293946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965B-3B6B-4974-92F9-93DC3AE43A49}"/>
              </a:ext>
            </a:extLst>
          </p:cNvPr>
          <p:cNvSpPr>
            <a:spLocks noGrp="1"/>
          </p:cNvSpPr>
          <p:nvPr>
            <p:ph type="title"/>
          </p:nvPr>
        </p:nvSpPr>
        <p:spPr>
          <a:xfrm>
            <a:off x="646112" y="452717"/>
            <a:ext cx="3806618" cy="3708465"/>
          </a:xfrm>
        </p:spPr>
        <p:txBody>
          <a:bodyPr/>
          <a:lstStyle/>
          <a:p>
            <a:r>
              <a:rPr lang="en-IN" b="1" dirty="0"/>
              <a:t>Accuracy Visualization</a:t>
            </a:r>
          </a:p>
        </p:txBody>
      </p:sp>
      <p:pic>
        <p:nvPicPr>
          <p:cNvPr id="4" name="Picture 3">
            <a:extLst>
              <a:ext uri="{FF2B5EF4-FFF2-40B4-BE49-F238E27FC236}">
                <a16:creationId xmlns:a16="http://schemas.microsoft.com/office/drawing/2014/main" id="{03627227-A409-4FBA-9A6A-C382C964F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109" y="263356"/>
            <a:ext cx="4878751" cy="6331288"/>
          </a:xfrm>
          <a:prstGeom prst="rect">
            <a:avLst/>
          </a:prstGeom>
        </p:spPr>
      </p:pic>
    </p:spTree>
    <p:extLst>
      <p:ext uri="{BB962C8B-B14F-4D97-AF65-F5344CB8AC3E}">
        <p14:creationId xmlns:p14="http://schemas.microsoft.com/office/powerpoint/2010/main" val="383229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9CC5-1CB2-4CC7-886E-549B9E52DE71}"/>
              </a:ext>
            </a:extLst>
          </p:cNvPr>
          <p:cNvSpPr>
            <a:spLocks noGrp="1"/>
          </p:cNvSpPr>
          <p:nvPr>
            <p:ph type="title"/>
          </p:nvPr>
        </p:nvSpPr>
        <p:spPr/>
        <p:txBody>
          <a:bodyPr/>
          <a:lstStyle/>
          <a:p>
            <a:r>
              <a:rPr lang="en-IN" b="1" dirty="0"/>
              <a:t>Output prediction</a:t>
            </a:r>
            <a:br>
              <a:rPr lang="en-IN" dirty="0"/>
            </a:br>
            <a:endParaRPr lang="en-IN" dirty="0"/>
          </a:p>
        </p:txBody>
      </p:sp>
      <p:pic>
        <p:nvPicPr>
          <p:cNvPr id="4" name="Picture 3">
            <a:extLst>
              <a:ext uri="{FF2B5EF4-FFF2-40B4-BE49-F238E27FC236}">
                <a16:creationId xmlns:a16="http://schemas.microsoft.com/office/drawing/2014/main" id="{EAF82099-D0E7-4BD5-B0DC-3D05E51DF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277" y="1373196"/>
            <a:ext cx="8527687" cy="5173377"/>
          </a:xfrm>
          <a:prstGeom prst="rect">
            <a:avLst/>
          </a:prstGeom>
        </p:spPr>
      </p:pic>
    </p:spTree>
    <p:extLst>
      <p:ext uri="{BB962C8B-B14F-4D97-AF65-F5344CB8AC3E}">
        <p14:creationId xmlns:p14="http://schemas.microsoft.com/office/powerpoint/2010/main" val="202533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1DA7-1FF3-43C0-A084-4986B8810BCC}"/>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9DE458B0-49BC-42CB-A553-53E9B8E4B906}"/>
              </a:ext>
            </a:extLst>
          </p:cNvPr>
          <p:cNvSpPr>
            <a:spLocks noGrp="1"/>
          </p:cNvSpPr>
          <p:nvPr>
            <p:ph idx="1"/>
          </p:nvPr>
        </p:nvSpPr>
        <p:spPr>
          <a:xfrm>
            <a:off x="1103312" y="1746912"/>
            <a:ext cx="9623828" cy="4658369"/>
          </a:xfrm>
        </p:spPr>
        <p:txBody>
          <a:bodyPr/>
          <a:lstStyle/>
          <a:p>
            <a:pPr marL="0" indent="0">
              <a:buNone/>
            </a:pPr>
            <a:r>
              <a:rPr lang="en-US" dirty="0"/>
              <a:t>Handwritten signatures are very important in our social and legal life for verification and authentication</a:t>
            </a:r>
            <a:r>
              <a:rPr lang="en-IN" dirty="0"/>
              <a:t>.</a:t>
            </a:r>
            <a:r>
              <a:rPr lang="en-US" dirty="0"/>
              <a:t> The probability of two signatures made by the same person being the same is very less. Many properties of the signature may vary even when two signatures are made by the same person. So, detecting a forgery becomes a challenging task. </a:t>
            </a:r>
          </a:p>
          <a:p>
            <a:pPr marL="0" indent="0">
              <a:buNone/>
            </a:pPr>
            <a:endParaRPr lang="en-US" dirty="0"/>
          </a:p>
          <a:p>
            <a:pPr marL="0" indent="0">
              <a:buNone/>
            </a:pPr>
            <a:r>
              <a:rPr lang="en-US" dirty="0"/>
              <a:t>In this paper, a solution is based on Deep Convolutional Neural Network [CNN] is presented . We use the concept of transfer learning </a:t>
            </a:r>
            <a:r>
              <a:rPr lang="en-US" dirty="0" err="1"/>
              <a:t>i.e</a:t>
            </a:r>
            <a:r>
              <a:rPr lang="en-US" dirty="0"/>
              <a:t> fine-tuning of VGG16 model means we use the pretrained model (VGG16) as a feature extractor.</a:t>
            </a:r>
          </a:p>
        </p:txBody>
      </p:sp>
    </p:spTree>
    <p:extLst>
      <p:ext uri="{BB962C8B-B14F-4D97-AF65-F5344CB8AC3E}">
        <p14:creationId xmlns:p14="http://schemas.microsoft.com/office/powerpoint/2010/main" val="257703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58BA-410E-494E-A66F-EBA761913CD6}"/>
              </a:ext>
            </a:extLst>
          </p:cNvPr>
          <p:cNvSpPr>
            <a:spLocks noGrp="1"/>
          </p:cNvSpPr>
          <p:nvPr>
            <p:ph type="title"/>
          </p:nvPr>
        </p:nvSpPr>
        <p:spPr/>
        <p:txBody>
          <a:bodyPr/>
          <a:lstStyle/>
          <a:p>
            <a:pPr algn="ctr"/>
            <a:r>
              <a:rPr lang="en-IN" b="1" dirty="0"/>
              <a:t>References</a:t>
            </a:r>
          </a:p>
        </p:txBody>
      </p:sp>
      <p:sp>
        <p:nvSpPr>
          <p:cNvPr id="4" name="Content Placeholder 3">
            <a:extLst>
              <a:ext uri="{FF2B5EF4-FFF2-40B4-BE49-F238E27FC236}">
                <a16:creationId xmlns:a16="http://schemas.microsoft.com/office/drawing/2014/main" id="{75C0DCB9-579C-4AD3-A080-A3CCCE320535}"/>
              </a:ext>
            </a:extLst>
          </p:cNvPr>
          <p:cNvSpPr>
            <a:spLocks noGrp="1"/>
          </p:cNvSpPr>
          <p:nvPr>
            <p:ph idx="1"/>
          </p:nvPr>
        </p:nvSpPr>
        <p:spPr/>
        <p:txBody>
          <a:bodyPr/>
          <a:lstStyle/>
          <a:p>
            <a:r>
              <a:rPr lang="de-DE" dirty="0"/>
              <a:t>. https://arxiv.org/pdf/1409.1556.pdf  </a:t>
            </a:r>
          </a:p>
          <a:p>
            <a:r>
              <a:rPr lang="de-DE" dirty="0"/>
              <a:t>2. https://keras.io/ </a:t>
            </a:r>
          </a:p>
          <a:p>
            <a:r>
              <a:rPr lang="de-DE" dirty="0"/>
              <a:t>3. https://matplotlib.org/ </a:t>
            </a:r>
          </a:p>
          <a:p>
            <a:r>
              <a:rPr lang="de-DE" dirty="0"/>
              <a:t>4. https://machinelearningmastery.com/use-pre-trained-vgg-model-classify-objects-ph otographs/ </a:t>
            </a:r>
            <a:endParaRPr lang="en-IN" dirty="0"/>
          </a:p>
        </p:txBody>
      </p:sp>
    </p:spTree>
    <p:extLst>
      <p:ext uri="{BB962C8B-B14F-4D97-AF65-F5344CB8AC3E}">
        <p14:creationId xmlns:p14="http://schemas.microsoft.com/office/powerpoint/2010/main" val="190039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EC4A12-09AA-46B5-BA81-D0ED3741A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509" y="1676400"/>
            <a:ext cx="7819233" cy="4393096"/>
          </a:xfrm>
          <a:prstGeom prst="rect">
            <a:avLst/>
          </a:prstGeom>
        </p:spPr>
      </p:pic>
      <p:sp>
        <p:nvSpPr>
          <p:cNvPr id="7" name="Rectangle 6">
            <a:extLst>
              <a:ext uri="{FF2B5EF4-FFF2-40B4-BE49-F238E27FC236}">
                <a16:creationId xmlns:a16="http://schemas.microsoft.com/office/drawing/2014/main" id="{00EB3C05-1F21-40BC-914C-132C9118EFF0}"/>
              </a:ext>
            </a:extLst>
          </p:cNvPr>
          <p:cNvSpPr/>
          <p:nvPr/>
        </p:nvSpPr>
        <p:spPr>
          <a:xfrm>
            <a:off x="145774" y="145774"/>
            <a:ext cx="11873948" cy="65333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69B917D-070B-4ED4-9F2A-C547DD068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562" y="1676400"/>
            <a:ext cx="7333629" cy="4120268"/>
          </a:xfrm>
          <a:prstGeom prst="rect">
            <a:avLst/>
          </a:prstGeom>
        </p:spPr>
      </p:pic>
    </p:spTree>
    <p:extLst>
      <p:ext uri="{BB962C8B-B14F-4D97-AF65-F5344CB8AC3E}">
        <p14:creationId xmlns:p14="http://schemas.microsoft.com/office/powerpoint/2010/main" val="313805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A9C31-6ADA-4B37-9BBB-B64A49C2109F}"/>
              </a:ext>
            </a:extLst>
          </p:cNvPr>
          <p:cNvSpPr>
            <a:spLocks noGrp="1"/>
          </p:cNvSpPr>
          <p:nvPr>
            <p:ph type="title"/>
          </p:nvPr>
        </p:nvSpPr>
        <p:spPr>
          <a:xfrm>
            <a:off x="646111" y="452718"/>
            <a:ext cx="9404723" cy="912058"/>
          </a:xfrm>
        </p:spPr>
        <p:txBody>
          <a:bodyPr/>
          <a:lstStyle/>
          <a:p>
            <a:pPr algn="ctr"/>
            <a:r>
              <a:rPr lang="en-IN" b="1" dirty="0"/>
              <a:t>contents</a:t>
            </a:r>
          </a:p>
        </p:txBody>
      </p:sp>
      <p:sp>
        <p:nvSpPr>
          <p:cNvPr id="5" name="Content Placeholder 4">
            <a:extLst>
              <a:ext uri="{FF2B5EF4-FFF2-40B4-BE49-F238E27FC236}">
                <a16:creationId xmlns:a16="http://schemas.microsoft.com/office/drawing/2014/main" id="{7743A7A9-DA74-44B3-ABA4-CACAE870F213}"/>
              </a:ext>
            </a:extLst>
          </p:cNvPr>
          <p:cNvSpPr>
            <a:spLocks noGrp="1"/>
          </p:cNvSpPr>
          <p:nvPr>
            <p:ph idx="1"/>
          </p:nvPr>
        </p:nvSpPr>
        <p:spPr>
          <a:xfrm>
            <a:off x="1762539" y="1616765"/>
            <a:ext cx="8287314" cy="4631634"/>
          </a:xfrm>
        </p:spPr>
        <p:txBody>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Challenges</a:t>
            </a:r>
          </a:p>
          <a:p>
            <a:pPr>
              <a:buFont typeface="Wingdings" panose="05000000000000000000" pitchFamily="2" charset="2"/>
              <a:buChar char="Ø"/>
            </a:pPr>
            <a:r>
              <a:rPr lang="en-IN" dirty="0"/>
              <a:t>Thesis Objective</a:t>
            </a:r>
          </a:p>
          <a:p>
            <a:pPr>
              <a:buFont typeface="Wingdings" panose="05000000000000000000" pitchFamily="2" charset="2"/>
              <a:buChar char="Ø"/>
            </a:pPr>
            <a:r>
              <a:rPr lang="en-IN" dirty="0"/>
              <a:t>VGG 16 model</a:t>
            </a:r>
          </a:p>
          <a:p>
            <a:pPr>
              <a:buFont typeface="Wingdings" panose="05000000000000000000" pitchFamily="2" charset="2"/>
              <a:buChar char="Ø"/>
            </a:pPr>
            <a:r>
              <a:rPr lang="en-IN" dirty="0"/>
              <a:t>Proposed method</a:t>
            </a:r>
          </a:p>
          <a:p>
            <a:pPr>
              <a:buFont typeface="Wingdings" panose="05000000000000000000" pitchFamily="2" charset="2"/>
              <a:buChar char="Ø"/>
            </a:pPr>
            <a:r>
              <a:rPr lang="en-IN" dirty="0"/>
              <a:t>Data collection</a:t>
            </a:r>
          </a:p>
          <a:p>
            <a:pPr>
              <a:buFont typeface="Wingdings" panose="05000000000000000000" pitchFamily="2" charset="2"/>
              <a:buChar char="Ø"/>
            </a:pPr>
            <a:r>
              <a:rPr lang="en-IN" dirty="0"/>
              <a:t>Implementation</a:t>
            </a:r>
          </a:p>
          <a:p>
            <a:pPr>
              <a:buFont typeface="Wingdings" panose="05000000000000000000" pitchFamily="2" charset="2"/>
              <a:buChar char="Ø"/>
            </a:pPr>
            <a:r>
              <a:rPr lang="en-IN" dirty="0"/>
              <a:t>Sample code</a:t>
            </a:r>
          </a:p>
          <a:p>
            <a:pPr>
              <a:buFont typeface="Wingdings" panose="05000000000000000000" pitchFamily="2" charset="2"/>
              <a:buChar char="Ø"/>
            </a:pPr>
            <a:r>
              <a:rPr lang="en-IN" dirty="0"/>
              <a:t>References</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9623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9352-AE2D-4AE5-A28A-995FBA43ADC6}"/>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978802A5-7C07-4C8B-9A13-B36FFCAE8181}"/>
              </a:ext>
            </a:extLst>
          </p:cNvPr>
          <p:cNvSpPr>
            <a:spLocks noGrp="1"/>
          </p:cNvSpPr>
          <p:nvPr>
            <p:ph idx="1"/>
          </p:nvPr>
        </p:nvSpPr>
        <p:spPr>
          <a:xfrm>
            <a:off x="1104293" y="1331258"/>
            <a:ext cx="8946541" cy="4764742"/>
          </a:xfrm>
        </p:spPr>
        <p:txBody>
          <a:bodyPr>
            <a:normAutofit fontScale="92500" lnSpcReduction="10000"/>
          </a:bodyPr>
          <a:lstStyle/>
          <a:p>
            <a:pPr marL="0" indent="0">
              <a:buNone/>
            </a:pPr>
            <a:r>
              <a:rPr lang="en-US" dirty="0"/>
              <a:t>The </a:t>
            </a:r>
            <a:r>
              <a:rPr lang="en-US" b="1" dirty="0"/>
              <a:t>signature</a:t>
            </a:r>
            <a:r>
              <a:rPr lang="en-US" dirty="0"/>
              <a:t> is a legal mark or scripted name of an individual on an instrument or document to signify the approval, acceptance or obligation</a:t>
            </a:r>
          </a:p>
          <a:p>
            <a:pPr marL="0" indent="0">
              <a:buNone/>
            </a:pPr>
            <a:r>
              <a:rPr lang="en-US" b="1" dirty="0"/>
              <a:t>Signature forgery </a:t>
            </a:r>
            <a:r>
              <a:rPr lang="en-US" dirty="0"/>
              <a:t>refers to the act of falsely replicating the signature of another person.</a:t>
            </a:r>
          </a:p>
          <a:p>
            <a:r>
              <a:rPr lang="en-US" dirty="0"/>
              <a:t>Cheque fraud</a:t>
            </a:r>
          </a:p>
          <a:p>
            <a:r>
              <a:rPr lang="en-US" dirty="0"/>
              <a:t>Illegal registrations</a:t>
            </a:r>
          </a:p>
          <a:p>
            <a:endParaRPr lang="en-US" dirty="0"/>
          </a:p>
          <a:p>
            <a:endParaRPr lang="en-US" dirty="0"/>
          </a:p>
          <a:p>
            <a:pPr marL="0" indent="0">
              <a:buNone/>
            </a:pPr>
            <a:r>
              <a:rPr lang="en-US" dirty="0"/>
              <a:t>To handle this type of situations, we made a project named as “Forged Signature Detection” to detect the signatures which are genuine or forged. We scan the image of signature file and give into the model and it can predict the signature is valid or not. </a:t>
            </a:r>
          </a:p>
          <a:p>
            <a:pPr marL="0" indent="0">
              <a:buNone/>
            </a:pPr>
            <a:r>
              <a:rPr lang="en-US" dirty="0"/>
              <a:t> </a:t>
            </a:r>
          </a:p>
          <a:p>
            <a:pPr marL="0" indent="0">
              <a:buNone/>
            </a:pPr>
            <a:r>
              <a:rPr lang="en-US" dirty="0"/>
              <a:t> </a:t>
            </a:r>
            <a:endParaRPr lang="en-IN" dirty="0"/>
          </a:p>
        </p:txBody>
      </p:sp>
    </p:spTree>
    <p:extLst>
      <p:ext uri="{BB962C8B-B14F-4D97-AF65-F5344CB8AC3E}">
        <p14:creationId xmlns:p14="http://schemas.microsoft.com/office/powerpoint/2010/main" val="404580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7149-90D6-421B-BAC1-838641FFDABA}"/>
              </a:ext>
            </a:extLst>
          </p:cNvPr>
          <p:cNvSpPr>
            <a:spLocks noGrp="1"/>
          </p:cNvSpPr>
          <p:nvPr>
            <p:ph type="title"/>
          </p:nvPr>
        </p:nvSpPr>
        <p:spPr/>
        <p:txBody>
          <a:bodyPr/>
          <a:lstStyle/>
          <a:p>
            <a:pPr algn="ctr"/>
            <a:r>
              <a:rPr lang="en-IN" b="1" dirty="0"/>
              <a:t>Challenges</a:t>
            </a:r>
          </a:p>
        </p:txBody>
      </p:sp>
      <p:sp>
        <p:nvSpPr>
          <p:cNvPr id="3" name="Content Placeholder 2">
            <a:extLst>
              <a:ext uri="{FF2B5EF4-FFF2-40B4-BE49-F238E27FC236}">
                <a16:creationId xmlns:a16="http://schemas.microsoft.com/office/drawing/2014/main" id="{346866C7-F74D-459D-895D-3A84B379878D}"/>
              </a:ext>
            </a:extLst>
          </p:cNvPr>
          <p:cNvSpPr>
            <a:spLocks noGrp="1"/>
          </p:cNvSpPr>
          <p:nvPr>
            <p:ph idx="1"/>
          </p:nvPr>
        </p:nvSpPr>
        <p:spPr/>
        <p:txBody>
          <a:bodyPr/>
          <a:lstStyle/>
          <a:p>
            <a:r>
              <a:rPr lang="en-IN" dirty="0"/>
              <a:t>Enlargement of characters</a:t>
            </a:r>
          </a:p>
          <a:p>
            <a:r>
              <a:rPr lang="en-US" dirty="0"/>
              <a:t>Tendency of curves to become angles</a:t>
            </a:r>
          </a:p>
          <a:p>
            <a:r>
              <a:rPr lang="en-IN" dirty="0"/>
              <a:t>Retouching</a:t>
            </a:r>
          </a:p>
          <a:p>
            <a:r>
              <a:rPr lang="en-IN" dirty="0"/>
              <a:t>Punctuation</a:t>
            </a:r>
          </a:p>
          <a:p>
            <a:r>
              <a:rPr lang="en-IN" dirty="0"/>
              <a:t>Differing pressure</a:t>
            </a:r>
          </a:p>
          <a:p>
            <a:r>
              <a:rPr lang="en-IN" dirty="0"/>
              <a:t> Sudden Endings</a:t>
            </a:r>
          </a:p>
          <a:p>
            <a:r>
              <a:rPr lang="en-IN" dirty="0"/>
              <a:t> Baseline Error</a:t>
            </a:r>
          </a:p>
          <a:p>
            <a:r>
              <a:rPr lang="en-IN" dirty="0"/>
              <a:t>Spacing</a:t>
            </a:r>
          </a:p>
          <a:p>
            <a:r>
              <a:rPr lang="en-IN" dirty="0"/>
              <a:t> Bad line quality</a:t>
            </a:r>
          </a:p>
        </p:txBody>
      </p:sp>
    </p:spTree>
    <p:extLst>
      <p:ext uri="{BB962C8B-B14F-4D97-AF65-F5344CB8AC3E}">
        <p14:creationId xmlns:p14="http://schemas.microsoft.com/office/powerpoint/2010/main" val="398369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55AE-E72E-4841-93D9-D25DAF3BD8F4}"/>
              </a:ext>
            </a:extLst>
          </p:cNvPr>
          <p:cNvSpPr>
            <a:spLocks noGrp="1"/>
          </p:cNvSpPr>
          <p:nvPr>
            <p:ph type="title"/>
          </p:nvPr>
        </p:nvSpPr>
        <p:spPr/>
        <p:txBody>
          <a:bodyPr/>
          <a:lstStyle/>
          <a:p>
            <a:pPr algn="ctr"/>
            <a:r>
              <a:rPr lang="en-IN" b="1" dirty="0"/>
              <a:t>Thesis Objective</a:t>
            </a:r>
          </a:p>
        </p:txBody>
      </p:sp>
      <p:sp>
        <p:nvSpPr>
          <p:cNvPr id="3" name="Content Placeholder 2">
            <a:extLst>
              <a:ext uri="{FF2B5EF4-FFF2-40B4-BE49-F238E27FC236}">
                <a16:creationId xmlns:a16="http://schemas.microsoft.com/office/drawing/2014/main" id="{06D5AEBE-E6A3-4EFC-B1C3-8C03CDFFA131}"/>
              </a:ext>
            </a:extLst>
          </p:cNvPr>
          <p:cNvSpPr>
            <a:spLocks noGrp="1"/>
          </p:cNvSpPr>
          <p:nvPr>
            <p:ph idx="1"/>
          </p:nvPr>
        </p:nvSpPr>
        <p:spPr/>
        <p:txBody>
          <a:bodyPr/>
          <a:lstStyle/>
          <a:p>
            <a:r>
              <a:rPr lang="en-IN" dirty="0"/>
              <a:t>Our main objective of this thesis is to develop a model that will find the forged Signature.</a:t>
            </a:r>
          </a:p>
          <a:p>
            <a:r>
              <a:rPr lang="en-IN" dirty="0"/>
              <a:t>There a lot of signature forgery detection models . our goal is to improve the accuracy of the model.so that it can easily detect the forged signatures,</a:t>
            </a:r>
          </a:p>
        </p:txBody>
      </p:sp>
      <p:sp>
        <p:nvSpPr>
          <p:cNvPr id="4" name="Rectangle 3">
            <a:extLst>
              <a:ext uri="{FF2B5EF4-FFF2-40B4-BE49-F238E27FC236}">
                <a16:creationId xmlns:a16="http://schemas.microsoft.com/office/drawing/2014/main" id="{25984ADE-2994-440A-B463-C9C583D579AF}"/>
              </a:ext>
            </a:extLst>
          </p:cNvPr>
          <p:cNvSpPr/>
          <p:nvPr/>
        </p:nvSpPr>
        <p:spPr>
          <a:xfrm>
            <a:off x="1577008" y="4538004"/>
            <a:ext cx="2385391" cy="781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769CDDA-2A11-4524-B234-13AE8CBAA54F}"/>
              </a:ext>
            </a:extLst>
          </p:cNvPr>
          <p:cNvSpPr txBox="1"/>
          <p:nvPr/>
        </p:nvSpPr>
        <p:spPr>
          <a:xfrm>
            <a:off x="1921564" y="4744278"/>
            <a:ext cx="2040835" cy="369332"/>
          </a:xfrm>
          <a:prstGeom prst="rect">
            <a:avLst/>
          </a:prstGeom>
          <a:noFill/>
        </p:spPr>
        <p:txBody>
          <a:bodyPr wrap="square" rtlCol="0">
            <a:spAutoFit/>
          </a:bodyPr>
          <a:lstStyle/>
          <a:p>
            <a:r>
              <a:rPr lang="en-IN" dirty="0"/>
              <a:t>Input signature</a:t>
            </a:r>
          </a:p>
        </p:txBody>
      </p:sp>
      <p:sp>
        <p:nvSpPr>
          <p:cNvPr id="9" name="Arrow: Right 8">
            <a:extLst>
              <a:ext uri="{FF2B5EF4-FFF2-40B4-BE49-F238E27FC236}">
                <a16:creationId xmlns:a16="http://schemas.microsoft.com/office/drawing/2014/main" id="{3318DC41-7E69-442B-8DBC-FC5FCA4D60A2}"/>
              </a:ext>
            </a:extLst>
          </p:cNvPr>
          <p:cNvSpPr/>
          <p:nvPr/>
        </p:nvSpPr>
        <p:spPr>
          <a:xfrm>
            <a:off x="4068418" y="4856056"/>
            <a:ext cx="940904" cy="145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FDB31A8-7C9F-49C0-B301-5EE653A969AC}"/>
              </a:ext>
            </a:extLst>
          </p:cNvPr>
          <p:cNvSpPr/>
          <p:nvPr/>
        </p:nvSpPr>
        <p:spPr>
          <a:xfrm>
            <a:off x="5102087" y="4538003"/>
            <a:ext cx="2040835" cy="781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56A374C-09FB-4387-96CA-DF3781C02840}"/>
              </a:ext>
            </a:extLst>
          </p:cNvPr>
          <p:cNvSpPr txBox="1"/>
          <p:nvPr/>
        </p:nvSpPr>
        <p:spPr>
          <a:xfrm>
            <a:off x="5221357" y="4744278"/>
            <a:ext cx="1775791" cy="369332"/>
          </a:xfrm>
          <a:prstGeom prst="rect">
            <a:avLst/>
          </a:prstGeom>
          <a:noFill/>
        </p:spPr>
        <p:txBody>
          <a:bodyPr wrap="square" rtlCol="0">
            <a:spAutoFit/>
          </a:bodyPr>
          <a:lstStyle/>
          <a:p>
            <a:pPr algn="ctr"/>
            <a:r>
              <a:rPr lang="en-IN" dirty="0"/>
              <a:t>Our model</a:t>
            </a:r>
          </a:p>
        </p:txBody>
      </p:sp>
      <p:sp>
        <p:nvSpPr>
          <p:cNvPr id="12" name="Arrow: Right 11">
            <a:extLst>
              <a:ext uri="{FF2B5EF4-FFF2-40B4-BE49-F238E27FC236}">
                <a16:creationId xmlns:a16="http://schemas.microsoft.com/office/drawing/2014/main" id="{6030C3DE-6E62-47AA-A6F1-4A0AE97AB7B0}"/>
              </a:ext>
            </a:extLst>
          </p:cNvPr>
          <p:cNvSpPr/>
          <p:nvPr/>
        </p:nvSpPr>
        <p:spPr>
          <a:xfrm>
            <a:off x="7262191" y="4847869"/>
            <a:ext cx="1020419" cy="153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B293BC7-CE51-43AC-8E50-026BAE6A3736}"/>
              </a:ext>
            </a:extLst>
          </p:cNvPr>
          <p:cNvSpPr/>
          <p:nvPr/>
        </p:nvSpPr>
        <p:spPr>
          <a:xfrm>
            <a:off x="8478809" y="4538004"/>
            <a:ext cx="2240939" cy="781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005713D-D2E6-44C0-AEF5-30CD2946295D}"/>
              </a:ext>
            </a:extLst>
          </p:cNvPr>
          <p:cNvSpPr txBox="1"/>
          <p:nvPr/>
        </p:nvSpPr>
        <p:spPr>
          <a:xfrm>
            <a:off x="8482713" y="4601683"/>
            <a:ext cx="1911695" cy="646331"/>
          </a:xfrm>
          <a:prstGeom prst="rect">
            <a:avLst/>
          </a:prstGeom>
          <a:noFill/>
        </p:spPr>
        <p:txBody>
          <a:bodyPr wrap="square" rtlCol="0">
            <a:spAutoFit/>
          </a:bodyPr>
          <a:lstStyle/>
          <a:p>
            <a:pPr algn="ctr"/>
            <a:r>
              <a:rPr lang="en-IN" dirty="0"/>
              <a:t>Is Forged /Genuine?</a:t>
            </a:r>
          </a:p>
        </p:txBody>
      </p:sp>
    </p:spTree>
    <p:extLst>
      <p:ext uri="{BB962C8B-B14F-4D97-AF65-F5344CB8AC3E}">
        <p14:creationId xmlns:p14="http://schemas.microsoft.com/office/powerpoint/2010/main" val="392691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A306-C79D-4F1B-A014-E0F924C0EA38}"/>
              </a:ext>
            </a:extLst>
          </p:cNvPr>
          <p:cNvSpPr>
            <a:spLocks noGrp="1"/>
          </p:cNvSpPr>
          <p:nvPr>
            <p:ph type="title"/>
          </p:nvPr>
        </p:nvSpPr>
        <p:spPr/>
        <p:txBody>
          <a:bodyPr/>
          <a:lstStyle/>
          <a:p>
            <a:pPr algn="ctr"/>
            <a:r>
              <a:rPr lang="en-IN" b="1" dirty="0"/>
              <a:t>VGG 16(Feature extractor)</a:t>
            </a:r>
          </a:p>
        </p:txBody>
      </p:sp>
      <p:sp>
        <p:nvSpPr>
          <p:cNvPr id="3" name="Content Placeholder 2">
            <a:extLst>
              <a:ext uri="{FF2B5EF4-FFF2-40B4-BE49-F238E27FC236}">
                <a16:creationId xmlns:a16="http://schemas.microsoft.com/office/drawing/2014/main" id="{D071CEE8-DE99-4111-8000-E07A9214A24A}"/>
              </a:ext>
            </a:extLst>
          </p:cNvPr>
          <p:cNvSpPr>
            <a:spLocks noGrp="1"/>
          </p:cNvSpPr>
          <p:nvPr>
            <p:ph idx="1"/>
          </p:nvPr>
        </p:nvSpPr>
        <p:spPr>
          <a:xfrm>
            <a:off x="1249085" y="1443318"/>
            <a:ext cx="8946541" cy="4961964"/>
          </a:xfrm>
        </p:spPr>
        <p:txBody>
          <a:bodyPr>
            <a:normAutofit fontScale="92500" lnSpcReduction="20000"/>
          </a:bodyPr>
          <a:lstStyle/>
          <a:p>
            <a:r>
              <a:rPr lang="en-US" sz="2200" dirty="0"/>
              <a:t>It is one of the pretrained models. There are many pretrained models for image classification which are trained on </a:t>
            </a:r>
            <a:r>
              <a:rPr lang="en-US" sz="2200" dirty="0" err="1"/>
              <a:t>imagenet</a:t>
            </a:r>
            <a:r>
              <a:rPr lang="en-US" sz="2200" dirty="0"/>
              <a:t> dataset which contains more than 14 million images. Some of the models are given below which are found in </a:t>
            </a:r>
            <a:r>
              <a:rPr lang="en-US" sz="2200" dirty="0" err="1"/>
              <a:t>keras</a:t>
            </a:r>
            <a:r>
              <a:rPr lang="en-US" sz="2200" dirty="0"/>
              <a:t> library.</a:t>
            </a:r>
          </a:p>
          <a:p>
            <a:r>
              <a:rPr lang="en-US" dirty="0"/>
              <a:t>VGG 16 layers</a:t>
            </a:r>
          </a:p>
          <a:p>
            <a:pPr marL="0" indent="0">
              <a:buNone/>
            </a:pPr>
            <a:r>
              <a:rPr lang="en-IN" dirty="0"/>
              <a:t>		1) Conv3D                               10) Conv3D+MaxPooling </a:t>
            </a:r>
          </a:p>
          <a:p>
            <a:pPr marL="0" indent="0">
              <a:buNone/>
            </a:pPr>
            <a:r>
              <a:rPr lang="en-IN" dirty="0"/>
              <a:t>		2) Conv3D+MaxPooling3D   11) Conv3D </a:t>
            </a:r>
          </a:p>
          <a:p>
            <a:pPr marL="0" indent="0">
              <a:buNone/>
            </a:pPr>
            <a:r>
              <a:rPr lang="en-IN" dirty="0"/>
              <a:t>		3) Conv3D                               12) Conv3D </a:t>
            </a:r>
          </a:p>
          <a:p>
            <a:pPr marL="0" indent="0">
              <a:buNone/>
            </a:pPr>
            <a:r>
              <a:rPr lang="en-IN" dirty="0"/>
              <a:t>		4) Conv3D+MaxPooling3D   13) Conv3D+MaxPooling </a:t>
            </a:r>
          </a:p>
          <a:p>
            <a:pPr marL="0" indent="0">
              <a:buNone/>
            </a:pPr>
            <a:r>
              <a:rPr lang="en-IN" dirty="0"/>
              <a:t>		5) Conv3D                               14) Dense </a:t>
            </a:r>
          </a:p>
          <a:p>
            <a:pPr marL="0" indent="0">
              <a:buNone/>
            </a:pPr>
            <a:r>
              <a:rPr lang="en-IN" dirty="0"/>
              <a:t>		6) Conv3D                               15) Dense </a:t>
            </a:r>
          </a:p>
          <a:p>
            <a:pPr marL="0" indent="0">
              <a:buNone/>
            </a:pPr>
            <a:r>
              <a:rPr lang="en-IN" dirty="0"/>
              <a:t>		7) Conv3D+MaxPooling3D   16) Dense </a:t>
            </a:r>
          </a:p>
          <a:p>
            <a:pPr marL="0" indent="0">
              <a:buNone/>
            </a:pPr>
            <a:r>
              <a:rPr lang="en-IN" dirty="0"/>
              <a:t>		8) Conv3D </a:t>
            </a:r>
          </a:p>
          <a:p>
            <a:pPr marL="0" indent="0">
              <a:buNone/>
            </a:pPr>
            <a:r>
              <a:rPr lang="en-IN" dirty="0"/>
              <a:t>		9) Conv3D </a:t>
            </a:r>
          </a:p>
        </p:txBody>
      </p:sp>
    </p:spTree>
    <p:extLst>
      <p:ext uri="{BB962C8B-B14F-4D97-AF65-F5344CB8AC3E}">
        <p14:creationId xmlns:p14="http://schemas.microsoft.com/office/powerpoint/2010/main" val="323748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9A316-0BE1-4B9F-A2DC-886320BD47A4}"/>
              </a:ext>
            </a:extLst>
          </p:cNvPr>
          <p:cNvSpPr>
            <a:spLocks noGrp="1"/>
          </p:cNvSpPr>
          <p:nvPr>
            <p:ph type="title"/>
          </p:nvPr>
        </p:nvSpPr>
        <p:spPr>
          <a:xfrm>
            <a:off x="646111" y="452718"/>
            <a:ext cx="10936289" cy="1400530"/>
          </a:xfrm>
        </p:spPr>
        <p:txBody>
          <a:bodyPr/>
          <a:lstStyle/>
          <a:p>
            <a:pPr algn="ctr"/>
            <a:r>
              <a:rPr lang="en-IN" b="1" dirty="0"/>
              <a:t>VGG16 pretrained model visualization</a:t>
            </a:r>
            <a:r>
              <a:rPr lang="en-IN" dirty="0"/>
              <a:t> </a:t>
            </a:r>
          </a:p>
        </p:txBody>
      </p:sp>
      <p:pic>
        <p:nvPicPr>
          <p:cNvPr id="5" name="Picture 4" descr="IMG_256">
            <a:extLst>
              <a:ext uri="{FF2B5EF4-FFF2-40B4-BE49-F238E27FC236}">
                <a16:creationId xmlns:a16="http://schemas.microsoft.com/office/drawing/2014/main" id="{1A62B17B-7015-404D-A68A-19BEE3BA8ED5}"/>
              </a:ext>
            </a:extLst>
          </p:cNvPr>
          <p:cNvPicPr/>
          <p:nvPr/>
        </p:nvPicPr>
        <p:blipFill>
          <a:blip r:embed="rId2"/>
          <a:stretch>
            <a:fillRect/>
          </a:stretch>
        </p:blipFill>
        <p:spPr>
          <a:xfrm>
            <a:off x="1537252" y="1349664"/>
            <a:ext cx="9117496" cy="5263169"/>
          </a:xfrm>
          <a:prstGeom prst="rect">
            <a:avLst/>
          </a:prstGeom>
          <a:noFill/>
          <a:ln w="9525">
            <a:noFill/>
          </a:ln>
        </p:spPr>
      </p:pic>
    </p:spTree>
    <p:extLst>
      <p:ext uri="{BB962C8B-B14F-4D97-AF65-F5344CB8AC3E}">
        <p14:creationId xmlns:p14="http://schemas.microsoft.com/office/powerpoint/2010/main" val="293948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9828-DC85-4A81-ACE5-52C1A73E3098}"/>
              </a:ext>
            </a:extLst>
          </p:cNvPr>
          <p:cNvSpPr>
            <a:spLocks noGrp="1"/>
          </p:cNvSpPr>
          <p:nvPr>
            <p:ph type="title"/>
          </p:nvPr>
        </p:nvSpPr>
        <p:spPr/>
        <p:txBody>
          <a:bodyPr/>
          <a:lstStyle/>
          <a:p>
            <a:pPr algn="ctr"/>
            <a:r>
              <a:rPr lang="en-IN" b="1" dirty="0"/>
              <a:t>Convolution layer</a:t>
            </a:r>
          </a:p>
        </p:txBody>
      </p:sp>
      <p:sp>
        <p:nvSpPr>
          <p:cNvPr id="3" name="Content Placeholder 2">
            <a:extLst>
              <a:ext uri="{FF2B5EF4-FFF2-40B4-BE49-F238E27FC236}">
                <a16:creationId xmlns:a16="http://schemas.microsoft.com/office/drawing/2014/main" id="{8F3AA5C1-6E8D-4A77-B308-DA1DA2532506}"/>
              </a:ext>
            </a:extLst>
          </p:cNvPr>
          <p:cNvSpPr>
            <a:spLocks noGrp="1"/>
          </p:cNvSpPr>
          <p:nvPr>
            <p:ph idx="1"/>
          </p:nvPr>
        </p:nvSpPr>
        <p:spPr>
          <a:xfrm>
            <a:off x="1104293" y="1331259"/>
            <a:ext cx="8946541" cy="4195481"/>
          </a:xfrm>
        </p:spPr>
        <p:txBody>
          <a:bodyPr/>
          <a:lstStyle/>
          <a:p>
            <a:r>
              <a:rPr lang="en-US" dirty="0"/>
              <a:t>A convolution is a linear operation that involves the multiplication of input matrix with kernel matrix, with the stride and kernel shape. </a:t>
            </a:r>
          </a:p>
          <a:p>
            <a:r>
              <a:rPr lang="en-US" dirty="0"/>
              <a:t>Which is used to extract the features of the image by applying different types of filters. </a:t>
            </a:r>
            <a:endParaRPr lang="en-IN" dirty="0"/>
          </a:p>
        </p:txBody>
      </p:sp>
      <p:pic>
        <p:nvPicPr>
          <p:cNvPr id="5" name="Picture 4">
            <a:extLst>
              <a:ext uri="{FF2B5EF4-FFF2-40B4-BE49-F238E27FC236}">
                <a16:creationId xmlns:a16="http://schemas.microsoft.com/office/drawing/2014/main" id="{5AC5F073-AD56-438A-84A1-EBA016B01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088" y="3013614"/>
            <a:ext cx="6243790" cy="3505200"/>
          </a:xfrm>
          <a:prstGeom prst="rect">
            <a:avLst/>
          </a:prstGeom>
        </p:spPr>
      </p:pic>
    </p:spTree>
    <p:extLst>
      <p:ext uri="{BB962C8B-B14F-4D97-AF65-F5344CB8AC3E}">
        <p14:creationId xmlns:p14="http://schemas.microsoft.com/office/powerpoint/2010/main" val="1011903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173</TotalTime>
  <Words>801</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Ion</vt:lpstr>
      <vt:lpstr>RAJIV GANDHI UNIVERSITY OF KNOWLEDGE AND TECHNOLOGIES Department of Computer Science and Engineering(C.S.E)</vt:lpstr>
      <vt:lpstr>Abstract</vt:lpstr>
      <vt:lpstr>contents</vt:lpstr>
      <vt:lpstr>Introduction</vt:lpstr>
      <vt:lpstr>Challenges</vt:lpstr>
      <vt:lpstr>Thesis Objective</vt:lpstr>
      <vt:lpstr>VGG 16(Feature extractor)</vt:lpstr>
      <vt:lpstr>VGG16 pretrained model visualization </vt:lpstr>
      <vt:lpstr>Convolution layer</vt:lpstr>
      <vt:lpstr>Max pooling</vt:lpstr>
      <vt:lpstr>Fully Connected network</vt:lpstr>
      <vt:lpstr>Proposed system</vt:lpstr>
      <vt:lpstr>Data collection</vt:lpstr>
      <vt:lpstr>Implementation</vt:lpstr>
      <vt:lpstr>2.Import VGG 16 model For feature extraction we have to import the VGG 16 model from keras library VGG 16 model trained on imagenet dataset. </vt:lpstr>
      <vt:lpstr>4.Fully connected network        This network is used for feature classification(output prediction)</vt:lpstr>
      <vt:lpstr>Sample code</vt:lpstr>
      <vt:lpstr>Accuracy Visualization</vt:lpstr>
      <vt:lpstr>Output prediction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RAJIV GANDHI UNIVERSITY OF KNOWLEDGE AND TECHNOLOGIES Department of Computer Science and Engineering(C.S.E)</dc:title>
  <dc:creator>Christan</dc:creator>
  <cp:lastModifiedBy>Christan</cp:lastModifiedBy>
  <cp:revision>37</cp:revision>
  <dcterms:created xsi:type="dcterms:W3CDTF">2019-11-16T03:55:12Z</dcterms:created>
  <dcterms:modified xsi:type="dcterms:W3CDTF">2019-11-16T06:57:12Z</dcterms:modified>
</cp:coreProperties>
</file>