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f760b07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f760b07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f760b071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f760b071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e4e917b7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e4e917b7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e4e917b7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e4e917b7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e4e917b7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e4e917b7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e4e917b7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e4e917b7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e4e917b7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e4e917b7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e4e917b7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e4e917b7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e4e917b7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e4e917b7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e4e917b7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e4e917b7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760b07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760b07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5e4e917b7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5e4e917b7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5e4e917b7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5e4e917b7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e4e917b7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e4e917b7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e4e917b7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e4e917b7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e4e917b7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e4e917b7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e4e917b7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e4e917b7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5e4e917b7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5e4e917b7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e4e917b7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5e4e917b7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f760b071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f760b071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f760b071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f760b071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f760b071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f760b071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f760b071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f760b071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f760b071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f760b071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f760b071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f760b071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f760b071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f760b071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31150" y="306600"/>
            <a:ext cx="8520600" cy="50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500"/>
              <a:t>Multi Agent Architecture</a:t>
            </a:r>
            <a:endParaRPr sz="2500"/>
          </a:p>
        </p:txBody>
      </p:sp>
      <p:pic>
        <p:nvPicPr>
          <p:cNvPr id="55" name="Google Shape;55;p13"/>
          <p:cNvPicPr preferRelativeResize="0"/>
          <p:nvPr/>
        </p:nvPicPr>
        <p:blipFill>
          <a:blip r:embed="rId3">
            <a:alphaModFix/>
          </a:blip>
          <a:stretch>
            <a:fillRect/>
          </a:stretch>
        </p:blipFill>
        <p:spPr>
          <a:xfrm>
            <a:off x="1426075" y="867625"/>
            <a:ext cx="6358899" cy="3917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91325" y="192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Build and Deploy Simple AI Agent</a:t>
            </a:r>
            <a:endParaRPr/>
          </a:p>
        </p:txBody>
      </p:sp>
      <p:sp>
        <p:nvSpPr>
          <p:cNvPr id="109" name="Google Shape;109;p22"/>
          <p:cNvSpPr txBox="1"/>
          <p:nvPr>
            <p:ph type="title"/>
          </p:nvPr>
        </p:nvSpPr>
        <p:spPr>
          <a:xfrm>
            <a:off x="470750" y="823000"/>
            <a:ext cx="8520600" cy="334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88392"/>
              <a:buNone/>
            </a:pPr>
            <a:r>
              <a:rPr lang="en" sz="1120"/>
              <a:t>Tech Stack Used : Langchain, FastAPI, Docker + Preferred LLM Model</a:t>
            </a:r>
            <a:endParaRPr sz="112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91325" y="192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15" name="Google Shape;115;p23"/>
          <p:cNvPicPr preferRelativeResize="0"/>
          <p:nvPr/>
        </p:nvPicPr>
        <p:blipFill>
          <a:blip r:embed="rId3">
            <a:alphaModFix/>
          </a:blip>
          <a:stretch>
            <a:fillRect/>
          </a:stretch>
        </p:blipFill>
        <p:spPr>
          <a:xfrm>
            <a:off x="1734500" y="944425"/>
            <a:ext cx="6032873" cy="407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 Crafting a Prompt That Forces Clarifying Questions</a:t>
            </a:r>
            <a:endParaRPr b="1"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Original Answer:</a:t>
            </a:r>
            <a:br>
              <a:rPr lang="en" sz="1100">
                <a:solidFill>
                  <a:schemeClr val="dk1"/>
                </a:solidFill>
              </a:rPr>
            </a:br>
            <a:r>
              <a:rPr lang="en" sz="1100">
                <a:solidFill>
                  <a:schemeClr val="dk1"/>
                </a:solidFill>
              </a:rPr>
              <a:t> “I’d use a system prompt that instructs the agent to always ask one clarifying question if the user input is vague. For example: ‘You are a helpful support agent. Before answering, always check if you have enough information. If not, ask a clarifying question first.’”</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Evaluation:</a:t>
            </a:r>
            <a:endParaRPr sz="1100">
              <a:solidFill>
                <a:schemeClr val="dk1"/>
              </a:solidFill>
            </a:endParaRPr>
          </a:p>
          <a:p>
            <a:pPr indent="-293211" lvl="0" marL="457200" rtl="0" algn="l">
              <a:spcBef>
                <a:spcPts val="1200"/>
              </a:spcBef>
              <a:spcAft>
                <a:spcPts val="0"/>
              </a:spcAft>
              <a:buClr>
                <a:schemeClr val="dk1"/>
              </a:buClr>
              <a:buSzPct val="100000"/>
              <a:buChar char="●"/>
            </a:pPr>
            <a:r>
              <a:rPr b="1" lang="en" sz="1100">
                <a:solidFill>
                  <a:schemeClr val="dk1"/>
                </a:solidFill>
              </a:rPr>
              <a:t>Correctness:</a:t>
            </a:r>
            <a:r>
              <a:rPr lang="en" sz="1100">
                <a:solidFill>
                  <a:schemeClr val="dk1"/>
                </a:solidFill>
              </a:rPr>
              <a:t> Telling the model in a system prompt to check for ambiguity and ask before answering is a standard and effective strategy.</a:t>
            </a:r>
            <a:br>
              <a:rPr lang="en"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Completeness:</a:t>
            </a:r>
            <a:r>
              <a:rPr lang="en" sz="1100">
                <a:solidFill>
                  <a:schemeClr val="dk1"/>
                </a:solidFill>
              </a:rPr>
              <a:t> In practice, it is helpful to include concrete examples of “vague” inputs (for instance, missing details about a device or context) so the model knows precisely when to prompt the user.</a:t>
            </a:r>
            <a:br>
              <a:rPr lang="en"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Potential Issue:</a:t>
            </a:r>
            <a:r>
              <a:rPr lang="en" sz="1100">
                <a:solidFill>
                  <a:schemeClr val="dk1"/>
                </a:solidFill>
              </a:rPr>
              <a:t> Even with this instruction, some edge cases may slip through if the prompt does not define vagueness clearly. Adding sample questions such as “Which printer model and error message are you seeing?” will guide the agent more reliably.</a:t>
            </a:r>
            <a:br>
              <a:rPr lang="en" sz="1100">
                <a:solidFill>
                  <a:schemeClr val="dk1"/>
                </a:solidFill>
              </a:rPr>
            </a:b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Verdict:</a:t>
            </a:r>
            <a:r>
              <a:rPr lang="en" sz="1100">
                <a:solidFill>
                  <a:schemeClr val="dk1"/>
                </a:solidFill>
              </a:rPr>
              <a:t> The answer is fundamentally correct. For production, enrich the prompt with exemplar clarifying questions and explicit criteria for uncertainty.</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 Preventing Incorrect or Fabricated Information</a:t>
            </a:r>
            <a:endParaRPr b="1"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Original Answer:</a:t>
            </a:r>
            <a:br>
              <a:rPr lang="en" sz="1100">
                <a:solidFill>
                  <a:schemeClr val="dk1"/>
                </a:solidFill>
              </a:rPr>
            </a:br>
            <a:r>
              <a:rPr lang="en" sz="1100">
                <a:solidFill>
                  <a:schemeClr val="dk1"/>
                </a:solidFill>
              </a:rPr>
              <a:t> “I’d use prompt instructions to explicitly say ‘If you are unsure, respond with “I’m not certain” rather than guessing.’ I’d also consider fine‐tuning or using function‐calling to route to trusted tools instead of relying solely on the LLM.”</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Evaluation:</a:t>
            </a:r>
            <a:endParaRPr sz="1100">
              <a:solidFill>
                <a:schemeClr val="dk1"/>
              </a:solidFill>
            </a:endParaRPr>
          </a:p>
          <a:p>
            <a:pPr indent="-287972" lvl="0" marL="457200" rtl="0" algn="l">
              <a:spcBef>
                <a:spcPts val="1200"/>
              </a:spcBef>
              <a:spcAft>
                <a:spcPts val="0"/>
              </a:spcAft>
              <a:buClr>
                <a:schemeClr val="dk1"/>
              </a:buClr>
              <a:buSzPct val="100000"/>
              <a:buChar char="●"/>
            </a:pPr>
            <a:r>
              <a:rPr b="1" lang="en" sz="1100">
                <a:solidFill>
                  <a:schemeClr val="dk1"/>
                </a:solidFill>
              </a:rPr>
              <a:t>Correctness:</a:t>
            </a:r>
            <a:r>
              <a:rPr lang="en" sz="1100">
                <a:solidFill>
                  <a:schemeClr val="dk1"/>
                </a:solidFill>
              </a:rPr>
              <a:t> Instructing the model to defer when it lacks confidence is a proven technique. Fine‐tuning or invoking external tools for factual lookup further reduces hallucinations.</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Char char="●"/>
            </a:pPr>
            <a:r>
              <a:rPr b="1" lang="en" sz="1100">
                <a:solidFill>
                  <a:schemeClr val="dk1"/>
                </a:solidFill>
              </a:rPr>
              <a:t>Enhancements:</a:t>
            </a:r>
            <a:r>
              <a:rPr lang="en" sz="1100">
                <a:solidFill>
                  <a:schemeClr val="dk1"/>
                </a:solidFill>
              </a:rPr>
              <a:t> Adding guardrails like “Always prepend your answer with ‘According to my data…’ or ‘I’m not sure, but here is what I found…’” helps set expectations. You can also lower temperature, employ retrieval‐augmented generation (RAG), or require citations from a knowledge base for crucial facts.</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Char char="●"/>
            </a:pPr>
            <a:r>
              <a:rPr b="1" lang="en" sz="1100">
                <a:solidFill>
                  <a:schemeClr val="dk1"/>
                </a:solidFill>
              </a:rPr>
              <a:t>Caveat:</a:t>
            </a:r>
            <a:r>
              <a:rPr lang="en" sz="1100">
                <a:solidFill>
                  <a:schemeClr val="dk1"/>
                </a:solidFill>
              </a:rPr>
              <a:t> Simple instructions may not eliminate all hallucinations. Combining multiple layers—prompt design, modular tool calls, and confidence checks—yields more robust results.</a:t>
            </a:r>
            <a:br>
              <a:rPr lang="en" sz="1100">
                <a:solidFill>
                  <a:schemeClr val="dk1"/>
                </a:solidFill>
              </a:rPr>
            </a:b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Verdict:</a:t>
            </a:r>
            <a:r>
              <a:rPr lang="en" sz="1100">
                <a:solidFill>
                  <a:schemeClr val="dk1"/>
                </a:solidFill>
              </a:rPr>
              <a:t> Correct in principle. In a real‐world system, you should layer additional verification methods to minimize incorrect outputs.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Making LLM Outputs More Deterministic and Reproducible</a:t>
            </a:r>
            <a:endParaRPr b="1"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Original Answer:</a:t>
            </a:r>
            <a:br>
              <a:rPr lang="en" sz="1100">
                <a:solidFill>
                  <a:schemeClr val="dk1"/>
                </a:solidFill>
              </a:rPr>
            </a:br>
            <a:r>
              <a:rPr lang="en" sz="1100">
                <a:solidFill>
                  <a:schemeClr val="dk1"/>
                </a:solidFill>
              </a:rPr>
              <a:t> “Set a low temperature (e.g., 0.2) to reduce randomness, use consistent prompts, and avoid open‐ended queries. I also log prompt and input pairs to audit and reproduce behaviors.”</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Evaluation:</a:t>
            </a:r>
            <a:endParaRPr sz="1100">
              <a:solidFill>
                <a:schemeClr val="dk1"/>
              </a:solidFill>
            </a:endParaRPr>
          </a:p>
          <a:p>
            <a:pPr indent="-293211" lvl="0" marL="457200" rtl="0" algn="l">
              <a:spcBef>
                <a:spcPts val="1200"/>
              </a:spcBef>
              <a:spcAft>
                <a:spcPts val="0"/>
              </a:spcAft>
              <a:buClr>
                <a:schemeClr val="dk1"/>
              </a:buClr>
              <a:buSzPct val="100000"/>
              <a:buChar char="●"/>
            </a:pPr>
            <a:r>
              <a:rPr b="1" lang="en" sz="1100">
                <a:solidFill>
                  <a:schemeClr val="dk1"/>
                </a:solidFill>
              </a:rPr>
              <a:t>Correctness:</a:t>
            </a:r>
            <a:r>
              <a:rPr lang="en" sz="1100">
                <a:solidFill>
                  <a:schemeClr val="dk1"/>
                </a:solidFill>
              </a:rPr>
              <a:t> Lowering the temperature and using an identical prompt are key to achieving reproducible results. Logging inputs and outputs is essential for auditing and retracing model decisions.</a:t>
            </a:r>
            <a:br>
              <a:rPr lang="en"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Enhancements:</a:t>
            </a:r>
            <a:r>
              <a:rPr lang="en" sz="1100">
                <a:solidFill>
                  <a:schemeClr val="dk1"/>
                </a:solidFill>
              </a:rPr>
              <a:t> You can also fix parameters like </a:t>
            </a:r>
            <a:r>
              <a:rPr lang="en" sz="1100">
                <a:solidFill>
                  <a:srgbClr val="188038"/>
                </a:solidFill>
                <a:latin typeface="Roboto Mono"/>
                <a:ea typeface="Roboto Mono"/>
                <a:cs typeface="Roboto Mono"/>
                <a:sym typeface="Roboto Mono"/>
              </a:rPr>
              <a:t>top_p</a:t>
            </a:r>
            <a:r>
              <a:rPr lang="en" sz="1100">
                <a:solidFill>
                  <a:schemeClr val="dk1"/>
                </a:solidFill>
              </a:rPr>
              <a:t> or </a:t>
            </a:r>
            <a:r>
              <a:rPr lang="en" sz="1100">
                <a:solidFill>
                  <a:srgbClr val="188038"/>
                </a:solidFill>
                <a:latin typeface="Roboto Mono"/>
                <a:ea typeface="Roboto Mono"/>
                <a:cs typeface="Roboto Mono"/>
                <a:sym typeface="Roboto Mono"/>
              </a:rPr>
              <a:t>top_k</a:t>
            </a:r>
            <a:r>
              <a:rPr lang="en" sz="1100">
                <a:solidFill>
                  <a:schemeClr val="dk1"/>
                </a:solidFill>
              </a:rPr>
              <a:t>, or use a random seed (where supported) for full determinism. Some APIs offer a “deterministic mode” flag or “best_of=1” rather than sampling multiple candidates.</a:t>
            </a:r>
            <a:br>
              <a:rPr lang="en"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Clarification:</a:t>
            </a:r>
            <a:r>
              <a:rPr lang="en" sz="1100">
                <a:solidFill>
                  <a:schemeClr val="dk1"/>
                </a:solidFill>
              </a:rPr>
              <a:t> Avoiding open‐ended questions means framing prompts with clear boundaries or requiring specific formats for answers.</a:t>
            </a:r>
            <a:br>
              <a:rPr lang="en" sz="1100">
                <a:solidFill>
                  <a:schemeClr val="dk1"/>
                </a:solidFill>
              </a:rPr>
            </a:b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Verdict:</a:t>
            </a:r>
            <a:r>
              <a:rPr lang="en" sz="1100">
                <a:solidFill>
                  <a:schemeClr val="dk1"/>
                </a:solidFill>
              </a:rPr>
              <a:t> Accurate and covers the main points. Including additional hyperparameter settings or deterministic API features would make reproducibility more reliable.</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1200"/>
              </a:spcBef>
              <a:spcAft>
                <a:spcPts val="0"/>
              </a:spcAft>
              <a:buClr>
                <a:schemeClr val="dk1"/>
              </a:buClr>
              <a:buSzPct val="100000"/>
              <a:buFont typeface="Arial"/>
              <a:buNone/>
            </a:pPr>
            <a:r>
              <a:rPr b="1" lang="en" sz="1100">
                <a:solidFill>
                  <a:schemeClr val="dk1"/>
                </a:solidFill>
              </a:rPr>
              <a:t>4. Use Case for Embeddings Instead of Bare Prompting</a:t>
            </a:r>
            <a:endParaRPr b="1"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Original Answer:</a:t>
            </a:r>
            <a:br>
              <a:rPr lang="en" sz="1100">
                <a:solidFill>
                  <a:schemeClr val="dk1"/>
                </a:solidFill>
              </a:rPr>
            </a:br>
            <a:r>
              <a:rPr lang="en" sz="1100">
                <a:solidFill>
                  <a:schemeClr val="dk1"/>
                </a:solidFill>
              </a:rPr>
              <a:t> “For document search or context retrieval, like creating a chatbot that answers questions from internal documentation. Embeddings allow us to search semantically relevant chunks and insert them as context before querying the LLM.”</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Evaluation:</a:t>
            </a:r>
            <a:endParaRPr sz="1100">
              <a:solidFill>
                <a:schemeClr val="dk1"/>
              </a:solidFill>
            </a:endParaRPr>
          </a:p>
          <a:p>
            <a:pPr indent="-282733" lvl="0" marL="457200" rtl="0" algn="l">
              <a:spcBef>
                <a:spcPts val="1200"/>
              </a:spcBef>
              <a:spcAft>
                <a:spcPts val="0"/>
              </a:spcAft>
              <a:buClr>
                <a:schemeClr val="dk1"/>
              </a:buClr>
              <a:buSzPct val="100000"/>
              <a:buChar char="●"/>
            </a:pPr>
            <a:r>
              <a:rPr b="1" lang="en" sz="1100">
                <a:solidFill>
                  <a:schemeClr val="dk1"/>
                </a:solidFill>
              </a:rPr>
              <a:t>Correctness:</a:t>
            </a:r>
            <a:r>
              <a:rPr lang="en" sz="1100">
                <a:solidFill>
                  <a:schemeClr val="dk1"/>
                </a:solidFill>
              </a:rPr>
              <a:t> This is the archetypal scenario for embeddings: performing semantic searches over a document corpus, retrieving relevant passages, and feeding them into the LLM so it can answer questions accurately.</a:t>
            </a:r>
            <a:br>
              <a:rPr lang="en" sz="1100">
                <a:solidFill>
                  <a:schemeClr val="dk1"/>
                </a:solidFill>
              </a:rPr>
            </a:br>
            <a:endParaRPr sz="1100">
              <a:solidFill>
                <a:schemeClr val="dk1"/>
              </a:solidFill>
            </a:endParaRPr>
          </a:p>
          <a:p>
            <a:pPr indent="-282733" lvl="0" marL="457200" rtl="0" algn="l">
              <a:spcBef>
                <a:spcPts val="0"/>
              </a:spcBef>
              <a:spcAft>
                <a:spcPts val="0"/>
              </a:spcAft>
              <a:buClr>
                <a:schemeClr val="dk1"/>
              </a:buClr>
              <a:buSzPct val="100000"/>
              <a:buChar char="●"/>
            </a:pPr>
            <a:r>
              <a:rPr b="1" lang="en" sz="1100">
                <a:solidFill>
                  <a:schemeClr val="dk1"/>
                </a:solidFill>
              </a:rPr>
              <a:t>Additional Use Cases:</a:t>
            </a:r>
            <a:r>
              <a:rPr lang="en" sz="1100">
                <a:solidFill>
                  <a:schemeClr val="dk1"/>
                </a:solidFill>
              </a:rPr>
              <a:t> Beyond document retrieval, embeddings can power recommendation engines (finding similar products or content), clustering items by similarity, anomaly detection, and vector‐based classification. They enable cosine‐similarity lookups and k‐nearest neighbor searches in high‐dimensional space.</a:t>
            </a:r>
            <a:br>
              <a:rPr lang="en" sz="1100">
                <a:solidFill>
                  <a:schemeClr val="dk1"/>
                </a:solidFill>
              </a:rPr>
            </a:br>
            <a:endParaRPr sz="1100">
              <a:solidFill>
                <a:schemeClr val="dk1"/>
              </a:solidFill>
            </a:endParaRPr>
          </a:p>
          <a:p>
            <a:pPr indent="-282733" lvl="0" marL="457200" rtl="0" algn="l">
              <a:spcBef>
                <a:spcPts val="0"/>
              </a:spcBef>
              <a:spcAft>
                <a:spcPts val="0"/>
              </a:spcAft>
              <a:buClr>
                <a:schemeClr val="dk1"/>
              </a:buClr>
              <a:buSzPct val="100000"/>
              <a:buChar char="●"/>
            </a:pPr>
            <a:r>
              <a:rPr b="1" lang="en" sz="1100">
                <a:solidFill>
                  <a:schemeClr val="dk1"/>
                </a:solidFill>
              </a:rPr>
              <a:t>Clarification:</a:t>
            </a:r>
            <a:r>
              <a:rPr lang="en" sz="1100">
                <a:solidFill>
                  <a:schemeClr val="dk1"/>
                </a:solidFill>
              </a:rPr>
              <a:t> It is not limited to inserting context; embeddings also facilitate advanced analytics such as trend detection or topic modeling over large text collections.</a:t>
            </a:r>
            <a:br>
              <a:rPr lang="en" sz="1100">
                <a:solidFill>
                  <a:schemeClr val="dk1"/>
                </a:solidFill>
              </a:rPr>
            </a:b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Verdict:</a:t>
            </a:r>
            <a:r>
              <a:rPr lang="en" sz="1100">
                <a:solidFill>
                  <a:schemeClr val="dk1"/>
                </a:solidFill>
              </a:rPr>
              <a:t> The provided use case is correct and widely adopted. A fuller answer might mention other domains—recommendations, clustering, or real‐time similarity ranking.</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8"/>
          <p:cNvPicPr preferRelativeResize="0"/>
          <p:nvPr/>
        </p:nvPicPr>
        <p:blipFill>
          <a:blip r:embed="rId3">
            <a:alphaModFix/>
          </a:blip>
          <a:stretch>
            <a:fillRect/>
          </a:stretch>
        </p:blipFill>
        <p:spPr>
          <a:xfrm>
            <a:off x="1702575" y="530000"/>
            <a:ext cx="5184401" cy="3951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Reasoning and Acting</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9"/>
          <p:cNvPicPr preferRelativeResize="0"/>
          <p:nvPr/>
        </p:nvPicPr>
        <p:blipFill>
          <a:blip r:embed="rId3">
            <a:alphaModFix/>
          </a:blip>
          <a:stretch>
            <a:fillRect/>
          </a:stretch>
        </p:blipFill>
        <p:spPr>
          <a:xfrm>
            <a:off x="941350" y="963163"/>
            <a:ext cx="6566726" cy="3693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5. Components for a LangChain agent interacting with an internal knowledge base and a weather API</a:t>
            </a:r>
            <a:endParaRPr b="1" sz="1100">
              <a:solidFill>
                <a:schemeClr val="dk1"/>
              </a:solidFill>
            </a:endParaRPr>
          </a:p>
          <a:p>
            <a:pPr indent="-282733" lvl="0" marL="457200" rtl="0" algn="l">
              <a:spcBef>
                <a:spcPts val="1200"/>
              </a:spcBef>
              <a:spcAft>
                <a:spcPts val="0"/>
              </a:spcAft>
              <a:buClr>
                <a:schemeClr val="dk1"/>
              </a:buClr>
              <a:buSzPct val="100000"/>
              <a:buChar char="●"/>
            </a:pPr>
            <a:r>
              <a:rPr b="1" lang="en" sz="1100">
                <a:solidFill>
                  <a:schemeClr val="dk1"/>
                </a:solidFill>
              </a:rPr>
              <a:t>Original Answer:</a:t>
            </a:r>
            <a:br>
              <a:rPr b="1" lang="en" sz="1100">
                <a:solidFill>
                  <a:schemeClr val="dk1"/>
                </a:solidFill>
              </a:rPr>
            </a:br>
            <a:r>
              <a:rPr lang="en" sz="1100">
                <a:solidFill>
                  <a:schemeClr val="dk1"/>
                </a:solidFill>
              </a:rPr>
              <a:t> “I’d build two tools: one for querying the internal DB (via a retriever or SQL tool), and another wrapping a weather API call. Then I’d register both with an LLM‐powered agent using LangChain’s </a:t>
            </a:r>
            <a:r>
              <a:rPr lang="en" sz="1100">
                <a:solidFill>
                  <a:srgbClr val="188038"/>
                </a:solidFill>
                <a:latin typeface="Roboto Mono"/>
                <a:ea typeface="Roboto Mono"/>
                <a:cs typeface="Roboto Mono"/>
                <a:sym typeface="Roboto Mono"/>
              </a:rPr>
              <a:t>initialize_agent</a:t>
            </a:r>
            <a:r>
              <a:rPr lang="en" sz="1100">
                <a:solidFill>
                  <a:schemeClr val="dk1"/>
                </a:solidFill>
              </a:rPr>
              <a:t> with ReAct or OpenAI Function Agent.”</a:t>
            </a:r>
            <a:br>
              <a:rPr lang="en" sz="1100">
                <a:solidFill>
                  <a:schemeClr val="dk1"/>
                </a:solidFill>
              </a:rPr>
            </a:br>
            <a:endParaRPr sz="1100">
              <a:solidFill>
                <a:schemeClr val="dk1"/>
              </a:solidFill>
            </a:endParaRPr>
          </a:p>
          <a:p>
            <a:pPr indent="-282733" lvl="0" marL="457200" rtl="0" algn="l">
              <a:spcBef>
                <a:spcPts val="0"/>
              </a:spcBef>
              <a:spcAft>
                <a:spcPts val="0"/>
              </a:spcAft>
              <a:buClr>
                <a:schemeClr val="dk1"/>
              </a:buClr>
              <a:buSzPct val="100000"/>
              <a:buChar char="●"/>
            </a:pPr>
            <a:r>
              <a:rPr b="1" lang="en" sz="1100">
                <a:solidFill>
                  <a:schemeClr val="dk1"/>
                </a:solidFill>
              </a:rPr>
              <a:t>Evaluation:</a:t>
            </a:r>
            <a:br>
              <a:rPr b="1" lang="en" sz="1100">
                <a:solidFill>
                  <a:schemeClr val="dk1"/>
                </a:solidFill>
              </a:rPr>
            </a:br>
            <a:endParaRPr b="1"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Correct Components:</a:t>
            </a:r>
            <a:r>
              <a:rPr lang="en" sz="1100">
                <a:solidFill>
                  <a:schemeClr val="dk1"/>
                </a:solidFill>
              </a:rPr>
              <a:t> You do need a tool that wraps your internal knowledge‐base queries (e.g., a retriever + vector store or a SQL wrapper) and a separate tool that wraps the weather API.</a:t>
            </a:r>
            <a:br>
              <a:rPr lang="en" sz="1100">
                <a:solidFill>
                  <a:schemeClr val="dk1"/>
                </a:solidFill>
              </a:rPr>
            </a:br>
            <a:endParaRPr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Correct Registration Step:</a:t>
            </a:r>
            <a:r>
              <a:rPr lang="en" sz="1100">
                <a:solidFill>
                  <a:schemeClr val="dk1"/>
                </a:solidFill>
              </a:rPr>
              <a:t> Registering both tools with </a:t>
            </a:r>
            <a:r>
              <a:rPr lang="en" sz="1100">
                <a:solidFill>
                  <a:srgbClr val="188038"/>
                </a:solidFill>
                <a:latin typeface="Roboto Mono"/>
                <a:ea typeface="Roboto Mono"/>
                <a:cs typeface="Roboto Mono"/>
                <a:sym typeface="Roboto Mono"/>
              </a:rPr>
              <a:t>initialize_agent()</a:t>
            </a:r>
            <a:r>
              <a:rPr lang="en" sz="1100">
                <a:solidFill>
                  <a:schemeClr val="dk1"/>
                </a:solidFill>
              </a:rPr>
              <a:t> (choosing either a ReAct‐style agent or a Function‐Calling agent) is exactly how you integrate them.</a:t>
            </a:r>
            <a:br>
              <a:rPr lang="en" sz="1100">
                <a:solidFill>
                  <a:schemeClr val="dk1"/>
                </a:solidFill>
              </a:rPr>
            </a:br>
            <a:endParaRPr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Enhancement:</a:t>
            </a:r>
            <a:r>
              <a:rPr lang="en" sz="1100">
                <a:solidFill>
                  <a:schemeClr val="dk1"/>
                </a:solidFill>
              </a:rPr>
              <a:t> You might mention specifics like creating a </a:t>
            </a:r>
            <a:r>
              <a:rPr lang="en" sz="1100">
                <a:solidFill>
                  <a:srgbClr val="188038"/>
                </a:solidFill>
                <a:latin typeface="Roboto Mono"/>
                <a:ea typeface="Roboto Mono"/>
                <a:cs typeface="Roboto Mono"/>
                <a:sym typeface="Roboto Mono"/>
              </a:rPr>
              <a:t>VectorStoreRetriever</a:t>
            </a:r>
            <a:r>
              <a:rPr lang="en" sz="1100">
                <a:solidFill>
                  <a:schemeClr val="dk1"/>
                </a:solidFill>
              </a:rPr>
              <a:t> (if using embeddings) or a </a:t>
            </a:r>
            <a:r>
              <a:rPr lang="en" sz="1100">
                <a:solidFill>
                  <a:srgbClr val="188038"/>
                </a:solidFill>
                <a:latin typeface="Roboto Mono"/>
                <a:ea typeface="Roboto Mono"/>
                <a:cs typeface="Roboto Mono"/>
                <a:sym typeface="Roboto Mono"/>
              </a:rPr>
              <a:t>SQLDatabase</a:t>
            </a:r>
            <a:r>
              <a:rPr lang="en" sz="1100">
                <a:solidFill>
                  <a:schemeClr val="dk1"/>
                </a:solidFill>
              </a:rPr>
              <a:t> tool for the internal DB. For the weather API, you would implement a custom Python function that calls the weather endpoint and wraps it in LangChain’s </a:t>
            </a:r>
            <a:r>
              <a:rPr lang="en" sz="1100">
                <a:solidFill>
                  <a:srgbClr val="188038"/>
                </a:solidFill>
                <a:latin typeface="Roboto Mono"/>
                <a:ea typeface="Roboto Mono"/>
                <a:cs typeface="Roboto Mono"/>
                <a:sym typeface="Roboto Mono"/>
              </a:rPr>
              <a:t>Tool</a:t>
            </a:r>
            <a:r>
              <a:rPr lang="en" sz="1100">
                <a:solidFill>
                  <a:schemeClr val="dk1"/>
                </a:solidFill>
              </a:rPr>
              <a:t> class.</a:t>
            </a:r>
            <a:br>
              <a:rPr lang="en" sz="1100">
                <a:solidFill>
                  <a:schemeClr val="dk1"/>
                </a:solidFill>
              </a:rPr>
            </a:br>
            <a:endParaRPr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Caveat:</a:t>
            </a:r>
            <a:r>
              <a:rPr lang="en" sz="1100">
                <a:solidFill>
                  <a:schemeClr val="dk1"/>
                </a:solidFill>
              </a:rPr>
              <a:t> In some setups, you’ll also need a prompt template that guides the agent on when to call which tool (e.g., instructions for “if user asks about weather, call weather_tool; if user asks about internal docs, call db_tool”).</a:t>
            </a:r>
            <a:br>
              <a:rPr lang="en" sz="1100">
                <a:solidFill>
                  <a:schemeClr val="dk1"/>
                </a:solidFill>
              </a:rPr>
            </a:br>
            <a:endParaRPr sz="1100">
              <a:solidFill>
                <a:schemeClr val="dk1"/>
              </a:solidFill>
            </a:endParaRPr>
          </a:p>
          <a:p>
            <a:pPr indent="-282733" lvl="0" marL="457200" rtl="0" algn="l">
              <a:spcBef>
                <a:spcPts val="0"/>
              </a:spcBef>
              <a:spcAft>
                <a:spcPts val="0"/>
              </a:spcAft>
              <a:buClr>
                <a:schemeClr val="dk1"/>
              </a:buClr>
              <a:buSzPct val="100000"/>
              <a:buChar char="●"/>
            </a:pPr>
            <a:r>
              <a:rPr b="1" lang="en" sz="1100">
                <a:solidFill>
                  <a:schemeClr val="dk1"/>
                </a:solidFill>
              </a:rPr>
              <a:t>Conclusion:</a:t>
            </a:r>
            <a:r>
              <a:rPr lang="en" sz="1100">
                <a:solidFill>
                  <a:schemeClr val="dk1"/>
                </a:solidFill>
              </a:rPr>
              <a:t> The answer is fundamentally correct. In a production scenario, you’d simply flesh out the exact retriever or database‐access class and provide a prompt mapping user intents to the appropriate tool.</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6. Difference between ReAct agents and Tool‐Calling agents in LangChain</a:t>
            </a:r>
            <a:endParaRPr b="1" sz="1100">
              <a:solidFill>
                <a:schemeClr val="dk1"/>
              </a:solidFill>
            </a:endParaRPr>
          </a:p>
          <a:p>
            <a:pPr indent="-282733" lvl="0" marL="457200" rtl="0" algn="l">
              <a:spcBef>
                <a:spcPts val="1200"/>
              </a:spcBef>
              <a:spcAft>
                <a:spcPts val="0"/>
              </a:spcAft>
              <a:buClr>
                <a:schemeClr val="dk1"/>
              </a:buClr>
              <a:buSzPct val="100000"/>
              <a:buChar char="●"/>
            </a:pPr>
            <a:r>
              <a:rPr b="1" lang="en" sz="1100">
                <a:solidFill>
                  <a:schemeClr val="dk1"/>
                </a:solidFill>
              </a:rPr>
              <a:t>Original Answer:</a:t>
            </a:r>
            <a:br>
              <a:rPr b="1" lang="en" sz="1100">
                <a:solidFill>
                  <a:schemeClr val="dk1"/>
                </a:solidFill>
              </a:rPr>
            </a:br>
            <a:r>
              <a:rPr lang="en" sz="1100">
                <a:solidFill>
                  <a:schemeClr val="dk1"/>
                </a:solidFill>
              </a:rPr>
              <a:t> “ReAct agents use reasoning steps and intermediate thoughts written out by the LLM. Tool‐calling agents use OpenAI’s structured function call interface. ReAct is more flexible, while tool‐calling is more structured and safer for production use.”</a:t>
            </a:r>
            <a:br>
              <a:rPr lang="en" sz="1100">
                <a:solidFill>
                  <a:schemeClr val="dk1"/>
                </a:solidFill>
              </a:rPr>
            </a:br>
            <a:endParaRPr sz="1100">
              <a:solidFill>
                <a:schemeClr val="dk1"/>
              </a:solidFill>
            </a:endParaRPr>
          </a:p>
          <a:p>
            <a:pPr indent="-282733" lvl="0" marL="457200" rtl="0" algn="l">
              <a:spcBef>
                <a:spcPts val="0"/>
              </a:spcBef>
              <a:spcAft>
                <a:spcPts val="0"/>
              </a:spcAft>
              <a:buClr>
                <a:schemeClr val="dk1"/>
              </a:buClr>
              <a:buSzPct val="100000"/>
              <a:buChar char="●"/>
            </a:pPr>
            <a:r>
              <a:rPr b="1" lang="en" sz="1100">
                <a:solidFill>
                  <a:schemeClr val="dk1"/>
                </a:solidFill>
              </a:rPr>
              <a:t>Evaluation:</a:t>
            </a:r>
            <a:br>
              <a:rPr b="1" lang="en" sz="1100">
                <a:solidFill>
                  <a:schemeClr val="dk1"/>
                </a:solidFill>
              </a:rPr>
            </a:br>
            <a:endParaRPr b="1"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Core Distinction:</a:t>
            </a:r>
            <a:r>
              <a:rPr lang="en" sz="1100">
                <a:solidFill>
                  <a:schemeClr val="dk1"/>
                </a:solidFill>
              </a:rPr>
              <a:t> ReAct interleaves LLM “Thought:” steps and “Action:” steps (calling a tool immediately based on intermediate reasoning). In contrast, Tool-Calling agents simply emit a single JSON-style function call and let your runtime execute it.</a:t>
            </a:r>
            <a:br>
              <a:rPr lang="en" sz="1100">
                <a:solidFill>
                  <a:schemeClr val="dk1"/>
                </a:solidFill>
              </a:rPr>
            </a:br>
            <a:endParaRPr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Flexibility vs. Structure:</a:t>
            </a:r>
            <a:r>
              <a:rPr lang="en" sz="1100">
                <a:solidFill>
                  <a:schemeClr val="dk1"/>
                </a:solidFill>
              </a:rPr>
              <a:t> ReAct gives you a transparent chain of reasoning and can choose tools mid‐step. Tool-Calling enforces a strict schema, making input validation and orchestration simpler.</a:t>
            </a:r>
            <a:br>
              <a:rPr lang="en" sz="1100">
                <a:solidFill>
                  <a:schemeClr val="dk1"/>
                </a:solidFill>
              </a:rPr>
            </a:br>
            <a:endParaRPr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Additional Detail:</a:t>
            </a:r>
            <a:r>
              <a:rPr lang="en" sz="1100">
                <a:solidFill>
                  <a:schemeClr val="dk1"/>
                </a:solidFill>
              </a:rPr>
              <a:t> You could add that ReAct agents typically run in a single prompt loop (“Thought → Action → Observation → …”) whereas Tool-Calling agents often require at least two turns: LLM emits </a:t>
            </a:r>
            <a:r>
              <a:rPr lang="en" sz="1100">
                <a:solidFill>
                  <a:srgbClr val="188038"/>
                </a:solidFill>
                <a:latin typeface="Roboto Mono"/>
                <a:ea typeface="Roboto Mono"/>
                <a:cs typeface="Roboto Mono"/>
                <a:sym typeface="Roboto Mono"/>
              </a:rPr>
              <a:t>function_call</a:t>
            </a:r>
            <a:r>
              <a:rPr lang="en" sz="1100">
                <a:solidFill>
                  <a:schemeClr val="dk1"/>
                </a:solidFill>
              </a:rPr>
              <a:t> → runtime executes → LLM ingests result and continues.</a:t>
            </a:r>
            <a:br>
              <a:rPr lang="en" sz="1100">
                <a:solidFill>
                  <a:schemeClr val="dk1"/>
                </a:solidFill>
              </a:rPr>
            </a:br>
            <a:endParaRPr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Caveat:</a:t>
            </a:r>
            <a:r>
              <a:rPr lang="en" sz="1100">
                <a:solidFill>
                  <a:schemeClr val="dk1"/>
                </a:solidFill>
              </a:rPr>
              <a:t> In some versions of LangChain, the boundary blurs because you can combine ReAct‐style chain‐of‐thought prompts with function-calling under the hood. But the high-level distinction remains accurate.</a:t>
            </a:r>
            <a:br>
              <a:rPr lang="en" sz="1100">
                <a:solidFill>
                  <a:schemeClr val="dk1"/>
                </a:solidFill>
              </a:rPr>
            </a:br>
            <a:endParaRPr sz="1100">
              <a:solidFill>
                <a:schemeClr val="dk1"/>
              </a:solidFill>
            </a:endParaRPr>
          </a:p>
          <a:p>
            <a:pPr indent="-282733" lvl="0" marL="457200" rtl="0" algn="l">
              <a:spcBef>
                <a:spcPts val="0"/>
              </a:spcBef>
              <a:spcAft>
                <a:spcPts val="0"/>
              </a:spcAft>
              <a:buClr>
                <a:schemeClr val="dk1"/>
              </a:buClr>
              <a:buSzPct val="100000"/>
              <a:buChar char="●"/>
            </a:pPr>
            <a:r>
              <a:rPr b="1" lang="en" sz="1100">
                <a:solidFill>
                  <a:schemeClr val="dk1"/>
                </a:solidFill>
              </a:rPr>
              <a:t>Conclusion:</a:t>
            </a:r>
            <a:r>
              <a:rPr lang="en" sz="1100">
                <a:solidFill>
                  <a:schemeClr val="dk1"/>
                </a:solidFill>
              </a:rPr>
              <a:t> The answer captures the essential difference correctly. A fuller explanation might mention the multi-turn loop for Tool-Calling vs. the single‐turn interleaving for ReAct.</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411250" y="192875"/>
            <a:ext cx="8520600" cy="572700"/>
          </a:xfrm>
          <a:prstGeom prst="rect">
            <a:avLst/>
          </a:prstGeom>
        </p:spPr>
        <p:txBody>
          <a:bodyPr anchorCtr="0" anchor="t" bIns="91425" lIns="91425" spcFirstLastPara="1" rIns="91425" wrap="square" tIns="91425">
            <a:normAutofit fontScale="90000"/>
          </a:bodyPr>
          <a:lstStyle/>
          <a:p>
            <a:pPr indent="0" lvl="0" marL="3200400" rtl="0" algn="l">
              <a:spcBef>
                <a:spcPts val="0"/>
              </a:spcBef>
              <a:spcAft>
                <a:spcPts val="0"/>
              </a:spcAft>
              <a:buNone/>
            </a:pPr>
            <a:r>
              <a:rPr lang="en"/>
              <a:t>AI AGENT</a:t>
            </a:r>
            <a:endParaRPr/>
          </a:p>
        </p:txBody>
      </p:sp>
      <p:pic>
        <p:nvPicPr>
          <p:cNvPr id="61" name="Google Shape;61;p14"/>
          <p:cNvPicPr preferRelativeResize="0"/>
          <p:nvPr/>
        </p:nvPicPr>
        <p:blipFill>
          <a:blip r:embed="rId3">
            <a:alphaModFix/>
          </a:blip>
          <a:stretch>
            <a:fillRect/>
          </a:stretch>
        </p:blipFill>
        <p:spPr>
          <a:xfrm>
            <a:off x="1054548" y="935225"/>
            <a:ext cx="6551251" cy="4128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1" name="Google Shape;171;p32"/>
          <p:cNvSpPr txBox="1"/>
          <p:nvPr>
            <p:ph idx="1" type="body"/>
          </p:nvPr>
        </p:nvSpPr>
        <p:spPr>
          <a:xfrm>
            <a:off x="311700" y="1198800"/>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7. Debugging a LangChain agent stuck in a loop between tools</a:t>
            </a:r>
            <a:endParaRPr b="1" sz="1100">
              <a:solidFill>
                <a:schemeClr val="dk1"/>
              </a:solidFill>
            </a:endParaRPr>
          </a:p>
          <a:p>
            <a:pPr indent="-282733" lvl="0" marL="457200" rtl="0" algn="l">
              <a:spcBef>
                <a:spcPts val="1200"/>
              </a:spcBef>
              <a:spcAft>
                <a:spcPts val="0"/>
              </a:spcAft>
              <a:buClr>
                <a:schemeClr val="dk1"/>
              </a:buClr>
              <a:buSzPct val="100000"/>
              <a:buChar char="●"/>
            </a:pPr>
            <a:r>
              <a:rPr b="1" lang="en" sz="1100">
                <a:solidFill>
                  <a:schemeClr val="dk1"/>
                </a:solidFill>
              </a:rPr>
              <a:t>Original Answer:</a:t>
            </a:r>
            <a:br>
              <a:rPr b="1" lang="en" sz="1100">
                <a:solidFill>
                  <a:schemeClr val="dk1"/>
                </a:solidFill>
              </a:rPr>
            </a:br>
            <a:r>
              <a:rPr lang="en" sz="1100">
                <a:solidFill>
                  <a:schemeClr val="dk1"/>
                </a:solidFill>
              </a:rPr>
              <a:t> “I’d enable verbose logging to track the agent’s steps. Then inspect each output to see if the agent is misunderstanding tool outputs or if a tool returns unexpected formats. I’d add guardrails like limiting iterations and post‐processing tool outputs.”</a:t>
            </a:r>
            <a:br>
              <a:rPr lang="en" sz="1100">
                <a:solidFill>
                  <a:schemeClr val="dk1"/>
                </a:solidFill>
              </a:rPr>
            </a:br>
            <a:endParaRPr sz="1100">
              <a:solidFill>
                <a:schemeClr val="dk1"/>
              </a:solidFill>
            </a:endParaRPr>
          </a:p>
          <a:p>
            <a:pPr indent="-282733" lvl="0" marL="457200" rtl="0" algn="l">
              <a:spcBef>
                <a:spcPts val="0"/>
              </a:spcBef>
              <a:spcAft>
                <a:spcPts val="0"/>
              </a:spcAft>
              <a:buClr>
                <a:schemeClr val="dk1"/>
              </a:buClr>
              <a:buSzPct val="100000"/>
              <a:buChar char="●"/>
            </a:pPr>
            <a:r>
              <a:rPr b="1" lang="en" sz="1100">
                <a:solidFill>
                  <a:schemeClr val="dk1"/>
                </a:solidFill>
              </a:rPr>
              <a:t>Evaluation:</a:t>
            </a:r>
            <a:br>
              <a:rPr b="1" lang="en" sz="1100">
                <a:solidFill>
                  <a:schemeClr val="dk1"/>
                </a:solidFill>
              </a:rPr>
            </a:br>
            <a:endParaRPr b="1"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Verbose Logging:</a:t>
            </a:r>
            <a:r>
              <a:rPr lang="en" sz="1100">
                <a:solidFill>
                  <a:schemeClr val="dk1"/>
                </a:solidFill>
              </a:rPr>
              <a:t> Turning on LangChain’s built-in logging (e.g., setting </a:t>
            </a:r>
            <a:r>
              <a:rPr lang="en" sz="1100">
                <a:solidFill>
                  <a:srgbClr val="188038"/>
                </a:solidFill>
                <a:latin typeface="Roboto Mono"/>
                <a:ea typeface="Roboto Mono"/>
                <a:cs typeface="Roboto Mono"/>
                <a:sym typeface="Roboto Mono"/>
              </a:rPr>
              <a:t>verbose=True</a:t>
            </a:r>
            <a:r>
              <a:rPr lang="en" sz="1100">
                <a:solidFill>
                  <a:schemeClr val="dk1"/>
                </a:solidFill>
              </a:rPr>
              <a:t>) is the first step so you can see each “Thought → Action → Observation” or each function call.</a:t>
            </a:r>
            <a:br>
              <a:rPr lang="en" sz="1100">
                <a:solidFill>
                  <a:schemeClr val="dk1"/>
                </a:solidFill>
              </a:rPr>
            </a:br>
            <a:endParaRPr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Inspect Outputs:</a:t>
            </a:r>
            <a:r>
              <a:rPr lang="en" sz="1100">
                <a:solidFill>
                  <a:schemeClr val="dk1"/>
                </a:solidFill>
              </a:rPr>
              <a:t> Checking whether the agent misinterprets an API response (e.g., wrong JSON schema) is exactly how you identify the loop source.</a:t>
            </a:r>
            <a:br>
              <a:rPr lang="en" sz="1100">
                <a:solidFill>
                  <a:schemeClr val="dk1"/>
                </a:solidFill>
              </a:rPr>
            </a:br>
            <a:endParaRPr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Guardrails:</a:t>
            </a:r>
            <a:r>
              <a:rPr lang="en" sz="1100">
                <a:solidFill>
                  <a:schemeClr val="dk1"/>
                </a:solidFill>
              </a:rPr>
              <a:t> Limiting the maximum number of iterations (for ReAct loops) or adding validation/normalization on the tool’s return values prevents infinite circling.</a:t>
            </a:r>
            <a:br>
              <a:rPr lang="en" sz="1100">
                <a:solidFill>
                  <a:schemeClr val="dk1"/>
                </a:solidFill>
              </a:rPr>
            </a:br>
            <a:endParaRPr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Additional Tip:</a:t>
            </a:r>
            <a:r>
              <a:rPr lang="en" sz="1100">
                <a:solidFill>
                  <a:schemeClr val="dk1"/>
                </a:solidFill>
              </a:rPr>
              <a:t> You could also add a fallback in your prompt: “If you’ve called the same tool more than X times without progress, stop and ask the user for clarification.” Or use a token‐based stop condition in your chain.</a:t>
            </a:r>
            <a:br>
              <a:rPr lang="en" sz="1100">
                <a:solidFill>
                  <a:schemeClr val="dk1"/>
                </a:solidFill>
              </a:rPr>
            </a:br>
            <a:endParaRPr sz="1100">
              <a:solidFill>
                <a:schemeClr val="dk1"/>
              </a:solidFill>
            </a:endParaRPr>
          </a:p>
          <a:p>
            <a:pPr indent="-282733" lvl="0" marL="457200" rtl="0" algn="l">
              <a:spcBef>
                <a:spcPts val="0"/>
              </a:spcBef>
              <a:spcAft>
                <a:spcPts val="0"/>
              </a:spcAft>
              <a:buClr>
                <a:schemeClr val="dk1"/>
              </a:buClr>
              <a:buSzPct val="100000"/>
              <a:buChar char="●"/>
            </a:pPr>
            <a:r>
              <a:rPr b="1" lang="en" sz="1100">
                <a:solidFill>
                  <a:schemeClr val="dk1"/>
                </a:solidFill>
              </a:rPr>
              <a:t>Conclusion:</a:t>
            </a:r>
            <a:r>
              <a:rPr lang="en" sz="1100">
                <a:solidFill>
                  <a:schemeClr val="dk1"/>
                </a:solidFill>
              </a:rPr>
              <a:t> This answer is correct and reflects common debugging practices. It could be expanded with specific LangChain settings (e.g., </a:t>
            </a:r>
            <a:r>
              <a:rPr lang="en" sz="1100">
                <a:solidFill>
                  <a:srgbClr val="188038"/>
                </a:solidFill>
                <a:latin typeface="Roboto Mono"/>
                <a:ea typeface="Roboto Mono"/>
                <a:cs typeface="Roboto Mono"/>
                <a:sym typeface="Roboto Mono"/>
              </a:rPr>
              <a:t>agent.run(..., max_iterations=3)</a:t>
            </a:r>
            <a:r>
              <a:rPr lang="en" sz="1100">
                <a:solidFill>
                  <a:schemeClr val="dk1"/>
                </a:solidFill>
              </a:rPr>
              <a:t>).</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8. Integrating LangGraph or other experimental agent frameworks—advantages and disadvantages</a:t>
            </a:r>
            <a:endParaRPr b="1" sz="1100">
              <a:solidFill>
                <a:schemeClr val="dk1"/>
              </a:solidFill>
            </a:endParaRPr>
          </a:p>
          <a:p>
            <a:pPr indent="-282733" lvl="0" marL="457200" rtl="0" algn="l">
              <a:spcBef>
                <a:spcPts val="1200"/>
              </a:spcBef>
              <a:spcAft>
                <a:spcPts val="0"/>
              </a:spcAft>
              <a:buClr>
                <a:schemeClr val="dk1"/>
              </a:buClr>
              <a:buSzPct val="100000"/>
              <a:buChar char="●"/>
            </a:pPr>
            <a:r>
              <a:rPr b="1" lang="en" sz="1100">
                <a:solidFill>
                  <a:schemeClr val="dk1"/>
                </a:solidFill>
              </a:rPr>
              <a:t>Original Answer:</a:t>
            </a:r>
            <a:br>
              <a:rPr b="1" lang="en" sz="1100">
                <a:solidFill>
                  <a:schemeClr val="dk1"/>
                </a:solidFill>
              </a:rPr>
            </a:br>
            <a:r>
              <a:rPr lang="en" sz="1100">
                <a:solidFill>
                  <a:schemeClr val="dk1"/>
                </a:solidFill>
              </a:rPr>
              <a:t> “Yes, LangGraph enables stateful agents with branching logic. It offers better control over long-term conversations and retries. However, it adds complexity and is overkill for short-lived or stateless interactions.”</a:t>
            </a:r>
            <a:br>
              <a:rPr lang="en" sz="1100">
                <a:solidFill>
                  <a:schemeClr val="dk1"/>
                </a:solidFill>
              </a:rPr>
            </a:br>
            <a:endParaRPr sz="1100">
              <a:solidFill>
                <a:schemeClr val="dk1"/>
              </a:solidFill>
            </a:endParaRPr>
          </a:p>
          <a:p>
            <a:pPr indent="-282733" lvl="0" marL="457200" rtl="0" algn="l">
              <a:spcBef>
                <a:spcPts val="0"/>
              </a:spcBef>
              <a:spcAft>
                <a:spcPts val="0"/>
              </a:spcAft>
              <a:buClr>
                <a:schemeClr val="dk1"/>
              </a:buClr>
              <a:buSzPct val="100000"/>
              <a:buChar char="●"/>
            </a:pPr>
            <a:r>
              <a:rPr b="1" lang="en" sz="1100">
                <a:solidFill>
                  <a:schemeClr val="dk1"/>
                </a:solidFill>
              </a:rPr>
              <a:t>Evaluation:</a:t>
            </a:r>
            <a:br>
              <a:rPr b="1" lang="en" sz="1100">
                <a:solidFill>
                  <a:schemeClr val="dk1"/>
                </a:solidFill>
              </a:rPr>
            </a:br>
            <a:endParaRPr b="1"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Stateful Agents with Branching Logic:</a:t>
            </a:r>
            <a:r>
              <a:rPr lang="en" sz="1100">
                <a:solidFill>
                  <a:schemeClr val="dk1"/>
                </a:solidFill>
              </a:rPr>
              <a:t> LangGraph (or similar frameworks) indeed gives you a way to represent multi-turn workflows as a directed graph, which allows you to track state, retry paths, and conditional branches.</a:t>
            </a:r>
            <a:br>
              <a:rPr lang="en" sz="1100">
                <a:solidFill>
                  <a:schemeClr val="dk1"/>
                </a:solidFill>
              </a:rPr>
            </a:br>
            <a:endParaRPr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Better Control vs. Complexity:</a:t>
            </a:r>
            <a:r>
              <a:rPr lang="en" sz="1100">
                <a:solidFill>
                  <a:schemeClr val="dk1"/>
                </a:solidFill>
              </a:rPr>
              <a:t> Because you’re explicitly defining nodes and edges (state transitions), you get fine-grained control—but you also introduce overhead in designing and maintaining that graph.</a:t>
            </a:r>
            <a:br>
              <a:rPr lang="en" sz="1100">
                <a:solidFill>
                  <a:schemeClr val="dk1"/>
                </a:solidFill>
              </a:rPr>
            </a:br>
            <a:endParaRPr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Additional Considerations:</a:t>
            </a:r>
            <a:r>
              <a:rPr lang="en" sz="1100">
                <a:solidFill>
                  <a:schemeClr val="dk1"/>
                </a:solidFill>
              </a:rPr>
              <a:t> You might mention that LangGraph lets you serialize the entire agent state, making it easier to checkpoint or resume long-running tasks. On the flip side, you need to learn a new DSL (domain-specific language) for graph definitions.</a:t>
            </a:r>
            <a:br>
              <a:rPr lang="en" sz="1100">
                <a:solidFill>
                  <a:schemeClr val="dk1"/>
                </a:solidFill>
              </a:rPr>
            </a:br>
            <a:endParaRPr sz="1100">
              <a:solidFill>
                <a:schemeClr val="dk1"/>
              </a:solidFill>
            </a:endParaRPr>
          </a:p>
          <a:p>
            <a:pPr indent="-282733"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Caveat:</a:t>
            </a:r>
            <a:r>
              <a:rPr lang="en" sz="1100">
                <a:solidFill>
                  <a:schemeClr val="dk1"/>
                </a:solidFill>
              </a:rPr>
              <a:t> For simple “ask one question, call one tool” workflows, a full graph framework is unnecessary. That said, if you anticipate many dynamic branches (e.g., conditional retries, fallback flows), LangGraph can pay for itself.</a:t>
            </a:r>
            <a:br>
              <a:rPr lang="en" sz="1100">
                <a:solidFill>
                  <a:schemeClr val="dk1"/>
                </a:solidFill>
              </a:rPr>
            </a:br>
            <a:endParaRPr sz="1100">
              <a:solidFill>
                <a:schemeClr val="dk1"/>
              </a:solidFill>
            </a:endParaRPr>
          </a:p>
          <a:p>
            <a:pPr indent="-282733" lvl="0" marL="457200" rtl="0" algn="l">
              <a:spcBef>
                <a:spcPts val="0"/>
              </a:spcBef>
              <a:spcAft>
                <a:spcPts val="0"/>
              </a:spcAft>
              <a:buClr>
                <a:schemeClr val="dk1"/>
              </a:buClr>
              <a:buSzPct val="100000"/>
              <a:buChar char="●"/>
            </a:pPr>
            <a:r>
              <a:rPr b="1" lang="en" sz="1100">
                <a:solidFill>
                  <a:schemeClr val="dk1"/>
                </a:solidFill>
              </a:rPr>
              <a:t>Conclusion:</a:t>
            </a:r>
            <a:r>
              <a:rPr lang="en" sz="1100">
                <a:solidFill>
                  <a:schemeClr val="dk1"/>
                </a:solidFill>
              </a:rPr>
              <a:t> The answer is correct. It accurately weighs the benefits of stateful branching against the increased engineering complexity</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a:bodyPr>
          <a:lstStyle/>
          <a:p>
            <a:pPr indent="0" lvl="0" marL="0" rtl="0" algn="l">
              <a:spcBef>
                <a:spcPts val="1200"/>
              </a:spcBef>
              <a:spcAft>
                <a:spcPts val="0"/>
              </a:spcAft>
              <a:buClr>
                <a:schemeClr val="dk1"/>
              </a:buClr>
              <a:buSzPct val="100000"/>
              <a:buFont typeface="Arial"/>
              <a:buNone/>
            </a:pPr>
            <a:r>
              <a:rPr b="1" lang="en" sz="1100">
                <a:solidFill>
                  <a:schemeClr val="dk1"/>
                </a:solidFill>
              </a:rPr>
              <a:t>12. Structuring FastAPI Routes to Expose an LLM Agent as an API</a:t>
            </a:r>
            <a:endParaRPr b="1" sz="1100">
              <a:solidFill>
                <a:schemeClr val="dk1"/>
              </a:solidFill>
            </a:endParaRPr>
          </a:p>
          <a:p>
            <a:pPr indent="-251301" lvl="0" marL="457200" rtl="0" algn="l">
              <a:spcBef>
                <a:spcPts val="1200"/>
              </a:spcBef>
              <a:spcAft>
                <a:spcPts val="0"/>
              </a:spcAft>
              <a:buClr>
                <a:schemeClr val="dk1"/>
              </a:buClr>
              <a:buSzPct val="100000"/>
              <a:buChar char="●"/>
            </a:pPr>
            <a:r>
              <a:rPr b="1" lang="en" sz="1100">
                <a:solidFill>
                  <a:schemeClr val="dk1"/>
                </a:solidFill>
              </a:rPr>
              <a:t>Original Answer:</a:t>
            </a:r>
            <a:br>
              <a:rPr b="1" lang="en" sz="1100">
                <a:solidFill>
                  <a:schemeClr val="dk1"/>
                </a:solidFill>
              </a:rPr>
            </a:br>
            <a:br>
              <a:rPr b="1" lang="en" sz="1100">
                <a:solidFill>
                  <a:schemeClr val="dk1"/>
                </a:solidFill>
              </a:rPr>
            </a:br>
            <a:br>
              <a:rPr b="1" lang="en" sz="1100">
                <a:solidFill>
                  <a:schemeClr val="dk1"/>
                </a:solidFill>
              </a:rPr>
            </a:br>
            <a:r>
              <a:rPr lang="en" sz="1100">
                <a:solidFill>
                  <a:schemeClr val="dk1"/>
                </a:solidFill>
              </a:rPr>
              <a:t> “I’d define a </a:t>
            </a:r>
            <a:r>
              <a:rPr lang="en" sz="1100">
                <a:solidFill>
                  <a:srgbClr val="188038"/>
                </a:solidFill>
                <a:latin typeface="Roboto Mono"/>
                <a:ea typeface="Roboto Mono"/>
                <a:cs typeface="Roboto Mono"/>
                <a:sym typeface="Roboto Mono"/>
              </a:rPr>
              <a:t>/chat</a:t>
            </a:r>
            <a:r>
              <a:rPr lang="en" sz="1100">
                <a:solidFill>
                  <a:schemeClr val="dk1"/>
                </a:solidFill>
              </a:rPr>
              <a:t> POST endpoint that accepts a JSON payload with </a:t>
            </a:r>
            <a:r>
              <a:rPr lang="en" sz="1100">
                <a:solidFill>
                  <a:srgbClr val="188038"/>
                </a:solidFill>
                <a:latin typeface="Roboto Mono"/>
                <a:ea typeface="Roboto Mono"/>
                <a:cs typeface="Roboto Mono"/>
                <a:sym typeface="Roboto Mono"/>
              </a:rPr>
              <a:t>user_input</a:t>
            </a:r>
            <a:r>
              <a:rPr lang="en" sz="1100">
                <a:solidFill>
                  <a:schemeClr val="dk1"/>
                </a:solidFill>
              </a:rPr>
              <a:t>, passes it to the LangChain agent, and returns the response. I’d also log errors and handle timeouts.”</a:t>
            </a:r>
            <a:br>
              <a:rPr lang="en" sz="1100">
                <a:solidFill>
                  <a:schemeClr val="dk1"/>
                </a:solidFill>
              </a:rPr>
            </a:br>
            <a:br>
              <a:rPr lang="en" sz="1100">
                <a:solidFill>
                  <a:schemeClr val="dk1"/>
                </a:solidFill>
              </a:rPr>
            </a:br>
            <a:endParaRPr sz="1100">
              <a:solidFill>
                <a:schemeClr val="dk1"/>
              </a:solidFill>
            </a:endParaRPr>
          </a:p>
          <a:p>
            <a:pPr indent="-251301" lvl="0" marL="457200" rtl="0" algn="l">
              <a:spcBef>
                <a:spcPts val="0"/>
              </a:spcBef>
              <a:spcAft>
                <a:spcPts val="0"/>
              </a:spcAft>
              <a:buClr>
                <a:schemeClr val="dk1"/>
              </a:buClr>
              <a:buSzPct val="100000"/>
              <a:buChar char="●"/>
            </a:pPr>
            <a:r>
              <a:rPr b="1" lang="en" sz="1100">
                <a:solidFill>
                  <a:schemeClr val="dk1"/>
                </a:solidFill>
              </a:rPr>
              <a:t>Evaluation:</a:t>
            </a:r>
            <a:br>
              <a:rPr b="1" lang="en" sz="1100">
                <a:solidFill>
                  <a:schemeClr val="dk1"/>
                </a:solidFill>
              </a:rPr>
            </a:br>
            <a:endParaRPr b="1" sz="1100">
              <a:solidFill>
                <a:schemeClr val="dk1"/>
              </a:solidFill>
            </a:endParaRPr>
          </a:p>
          <a:p>
            <a:pPr indent="-251301"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Correct Core Idea:</a:t>
            </a:r>
            <a:r>
              <a:rPr lang="en" sz="1100">
                <a:solidFill>
                  <a:schemeClr val="dk1"/>
                </a:solidFill>
              </a:rPr>
              <a:t> A single POST endpoint (e.g., </a:t>
            </a:r>
            <a:r>
              <a:rPr lang="en" sz="1100">
                <a:solidFill>
                  <a:srgbClr val="188038"/>
                </a:solidFill>
                <a:latin typeface="Roboto Mono"/>
                <a:ea typeface="Roboto Mono"/>
                <a:cs typeface="Roboto Mono"/>
                <a:sym typeface="Roboto Mono"/>
              </a:rPr>
              <a:t>/chat</a:t>
            </a:r>
            <a:r>
              <a:rPr lang="en" sz="1100">
                <a:solidFill>
                  <a:schemeClr val="dk1"/>
                </a:solidFill>
              </a:rPr>
              <a:t>) is standard for sending user requests to the agent and returning its reply.</a:t>
            </a:r>
            <a:br>
              <a:rPr lang="en" sz="1100">
                <a:solidFill>
                  <a:schemeClr val="dk1"/>
                </a:solidFill>
              </a:rPr>
            </a:br>
            <a:endParaRPr sz="1100">
              <a:solidFill>
                <a:schemeClr val="dk1"/>
              </a:solidFill>
            </a:endParaRPr>
          </a:p>
          <a:p>
            <a:pPr indent="-251301"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Accepting JSON &amp; Passing to Agent:</a:t>
            </a:r>
            <a:r>
              <a:rPr lang="en" sz="1100">
                <a:solidFill>
                  <a:schemeClr val="dk1"/>
                </a:solidFill>
              </a:rPr>
              <a:t> Receiving a JSON body with a key like </a:t>
            </a:r>
            <a:r>
              <a:rPr lang="en" sz="1100">
                <a:solidFill>
                  <a:srgbClr val="188038"/>
                </a:solidFill>
                <a:latin typeface="Roboto Mono"/>
                <a:ea typeface="Roboto Mono"/>
                <a:cs typeface="Roboto Mono"/>
                <a:sym typeface="Roboto Mono"/>
              </a:rPr>
              <a:t>user_input</a:t>
            </a:r>
            <a:r>
              <a:rPr lang="en" sz="1100">
                <a:solidFill>
                  <a:schemeClr val="dk1"/>
                </a:solidFill>
              </a:rPr>
              <a:t> (or </a:t>
            </a:r>
            <a:r>
              <a:rPr lang="en" sz="1100">
                <a:solidFill>
                  <a:srgbClr val="188038"/>
                </a:solidFill>
                <a:latin typeface="Roboto Mono"/>
                <a:ea typeface="Roboto Mono"/>
                <a:cs typeface="Roboto Mono"/>
                <a:sym typeface="Roboto Mono"/>
              </a:rPr>
              <a:t>message</a:t>
            </a:r>
            <a:r>
              <a:rPr lang="en" sz="1100">
                <a:solidFill>
                  <a:schemeClr val="dk1"/>
                </a:solidFill>
              </a:rPr>
              <a:t>) and forwarding that to the LangChain or custom agent is exactly how you integrate.</a:t>
            </a:r>
            <a:br>
              <a:rPr lang="en" sz="1100">
                <a:solidFill>
                  <a:schemeClr val="dk1"/>
                </a:solidFill>
              </a:rPr>
            </a:br>
            <a:endParaRPr sz="1100">
              <a:solidFill>
                <a:schemeClr val="dk1"/>
              </a:solidFill>
            </a:endParaRPr>
          </a:p>
          <a:p>
            <a:pPr indent="-251301"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Logging &amp; Timeouts:</a:t>
            </a:r>
            <a:r>
              <a:rPr lang="en" sz="1100">
                <a:solidFill>
                  <a:schemeClr val="dk1"/>
                </a:solidFill>
              </a:rPr>
              <a:t> Mentioning error logging and timeout handling is essential for production reliability.</a:t>
            </a:r>
            <a:br>
              <a:rPr lang="en" sz="1100">
                <a:solidFill>
                  <a:schemeClr val="dk1"/>
                </a:solidFill>
              </a:rPr>
            </a:br>
            <a:endParaRPr sz="1100">
              <a:solidFill>
                <a:schemeClr val="dk1"/>
              </a:solidFill>
            </a:endParaRPr>
          </a:p>
          <a:p>
            <a:pPr indent="-251301"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Enhancements:</a:t>
            </a:r>
            <a:br>
              <a:rPr b="1" lang="en" sz="1100">
                <a:solidFill>
                  <a:schemeClr val="dk1"/>
                </a:solidFill>
              </a:rPr>
            </a:br>
            <a:endParaRPr b="1" sz="1100">
              <a:solidFill>
                <a:schemeClr val="dk1"/>
              </a:solidFill>
            </a:endParaRPr>
          </a:p>
          <a:p>
            <a:pPr indent="0" lvl="0" marL="0" rtl="0" algn="l">
              <a:spcBef>
                <a:spcPts val="1200"/>
              </a:spcBef>
              <a:spcAft>
                <a:spcPts val="0"/>
              </a:spcAft>
              <a:buNone/>
            </a:pPr>
            <a:r>
              <a:rPr lang="en" sz="1100">
                <a:solidFill>
                  <a:schemeClr val="dk1"/>
                </a:solidFill>
              </a:rPr>
              <a:t>You might also include request/response schemas (Pydantic models) for validation—e.g.,</a:t>
            </a:r>
            <a:br>
              <a:rPr lang="en" sz="1100">
                <a:solidFill>
                  <a:schemeClr val="dk1"/>
                </a:solidFill>
              </a:rPr>
            </a:br>
            <a:br>
              <a:rPr lang="en" sz="1100">
                <a:solidFill>
                  <a:schemeClr val="dk1"/>
                </a:solidFill>
              </a:rPr>
            </a:br>
            <a:r>
              <a:rPr lang="en" sz="1100">
                <a:solidFill>
                  <a:schemeClr val="dk1"/>
                </a:solidFill>
              </a:rPr>
              <a:t> python</a:t>
            </a:r>
            <a:br>
              <a:rPr lang="en" sz="1100">
                <a:solidFill>
                  <a:schemeClr val="dk1"/>
                </a:solidFill>
              </a:rPr>
            </a:br>
            <a:r>
              <a:rPr lang="en" sz="1100">
                <a:solidFill>
                  <a:schemeClr val="dk1"/>
                </a:solidFill>
              </a:rPr>
              <a:t>CopyEdit</a:t>
            </a:r>
            <a:br>
              <a:rPr lang="en" sz="1100">
                <a:solidFill>
                  <a:schemeClr val="dk1"/>
                </a:solidFill>
              </a:rPr>
            </a:br>
            <a:r>
              <a:rPr lang="en" sz="1100">
                <a:solidFill>
                  <a:srgbClr val="188038"/>
                </a:solidFill>
                <a:latin typeface="Roboto Mono"/>
                <a:ea typeface="Roboto Mono"/>
                <a:cs typeface="Roboto Mono"/>
                <a:sym typeface="Roboto Mono"/>
              </a:rPr>
              <a:t>class ChatRequest(BaseModel):</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    user_input: str</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class ChatResponse(BaseModel):</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 sz="1100">
                <a:solidFill>
                  <a:srgbClr val="188038"/>
                </a:solidFill>
                <a:latin typeface="Roboto Mono"/>
                <a:ea typeface="Roboto Mono"/>
                <a:cs typeface="Roboto Mono"/>
                <a:sym typeface="Roboto Mono"/>
              </a:rPr>
              <a:t>    reply: str</a:t>
            </a:r>
            <a:endParaRPr sz="1100">
              <a:solidFill>
                <a:srgbClr val="188038"/>
              </a:solidFill>
              <a:latin typeface="Roboto Mono"/>
              <a:ea typeface="Roboto Mono"/>
              <a:cs typeface="Roboto Mono"/>
              <a:sym typeface="Roboto Mono"/>
            </a:endParaRPr>
          </a:p>
          <a:p>
            <a:pPr indent="-251301" lvl="2" marL="1371600" rtl="0" algn="l">
              <a:spcBef>
                <a:spcPts val="1200"/>
              </a:spcBef>
              <a:spcAft>
                <a:spcPts val="0"/>
              </a:spcAft>
              <a:buClr>
                <a:schemeClr val="dk1"/>
              </a:buClr>
              <a:buSzPct val="100000"/>
              <a:buAutoNum type="arabicPeriod"/>
            </a:pPr>
            <a:r>
              <a:t/>
            </a:r>
            <a:endParaRPr sz="1100">
              <a:solidFill>
                <a:schemeClr val="dk1"/>
              </a:solidFill>
            </a:endParaRPr>
          </a:p>
          <a:p>
            <a:pPr indent="-251301" lvl="2" marL="1371600" rtl="0" algn="l">
              <a:spcBef>
                <a:spcPts val="0"/>
              </a:spcBef>
              <a:spcAft>
                <a:spcPts val="0"/>
              </a:spcAft>
              <a:buClr>
                <a:schemeClr val="dk1"/>
              </a:buClr>
              <a:buSzPct val="100000"/>
              <a:buAutoNum type="arabicPeriod"/>
            </a:pPr>
            <a:r>
              <a:rPr lang="en" sz="1100">
                <a:solidFill>
                  <a:schemeClr val="dk1"/>
                </a:solidFill>
              </a:rPr>
              <a:t>If you need to support streaming responses (token-by-token), you could offer an SSE or WebSocket route in addition to </a:t>
            </a:r>
            <a:r>
              <a:rPr lang="en" sz="1100">
                <a:solidFill>
                  <a:srgbClr val="188038"/>
                </a:solidFill>
                <a:latin typeface="Roboto Mono"/>
                <a:ea typeface="Roboto Mono"/>
                <a:cs typeface="Roboto Mono"/>
                <a:sym typeface="Roboto Mono"/>
              </a:rPr>
              <a:t>/chat</a:t>
            </a:r>
            <a:r>
              <a:rPr lang="en" sz="1100">
                <a:solidFill>
                  <a:schemeClr val="dk1"/>
                </a:solidFill>
              </a:rPr>
              <a:t>.</a:t>
            </a:r>
            <a:br>
              <a:rPr lang="en" sz="1100">
                <a:solidFill>
                  <a:schemeClr val="dk1"/>
                </a:solidFill>
              </a:rPr>
            </a:br>
            <a:endParaRPr sz="1100">
              <a:solidFill>
                <a:schemeClr val="dk1"/>
              </a:solidFill>
            </a:endParaRPr>
          </a:p>
          <a:p>
            <a:pPr indent="-251301" lvl="2" marL="1371600" rtl="0" algn="l">
              <a:spcBef>
                <a:spcPts val="0"/>
              </a:spcBef>
              <a:spcAft>
                <a:spcPts val="0"/>
              </a:spcAft>
              <a:buClr>
                <a:schemeClr val="dk1"/>
              </a:buClr>
              <a:buSzPct val="100000"/>
              <a:buAutoNum type="arabicPeriod"/>
            </a:pPr>
            <a:r>
              <a:rPr lang="en" sz="1100">
                <a:solidFill>
                  <a:schemeClr val="dk1"/>
                </a:solidFill>
              </a:rPr>
              <a:t>Consider implementing middleware for rate limiting, authentication, and metrics (Prometheus, OpenTelemetry).</a:t>
            </a:r>
            <a:br>
              <a:rPr lang="en" sz="1100">
                <a:solidFill>
                  <a:schemeClr val="dk1"/>
                </a:solidFill>
              </a:rPr>
            </a:br>
            <a:endParaRPr sz="1100">
              <a:solidFill>
                <a:schemeClr val="dk1"/>
              </a:solidFill>
            </a:endParaRPr>
          </a:p>
          <a:p>
            <a:pPr indent="-251301"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Caveat:</a:t>
            </a:r>
            <a:r>
              <a:rPr lang="en" sz="1100">
                <a:solidFill>
                  <a:schemeClr val="dk1"/>
                </a:solidFill>
              </a:rPr>
              <a:t> The answer is minimal but correct; in a real codebase, you’d typically split routes into routers, add dependency injection for the agent, and configure exception handlers.</a:t>
            </a:r>
            <a:br>
              <a:rPr lang="en" sz="1100">
                <a:solidFill>
                  <a:schemeClr val="dk1"/>
                </a:solidFill>
              </a:rPr>
            </a:br>
            <a:endParaRPr sz="1100">
              <a:solidFill>
                <a:schemeClr val="dk1"/>
              </a:solidFill>
            </a:endParaRPr>
          </a:p>
          <a:p>
            <a:pPr indent="-251301" lvl="0" marL="457200" rtl="0" algn="l">
              <a:spcBef>
                <a:spcPts val="0"/>
              </a:spcBef>
              <a:spcAft>
                <a:spcPts val="0"/>
              </a:spcAft>
              <a:buClr>
                <a:schemeClr val="dk1"/>
              </a:buClr>
              <a:buSzPct val="100000"/>
              <a:buChar char="●"/>
            </a:pPr>
            <a:r>
              <a:rPr b="1" lang="en" sz="1100">
                <a:solidFill>
                  <a:schemeClr val="dk1"/>
                </a:solidFill>
              </a:rPr>
              <a:t>Conclusion:</a:t>
            </a:r>
            <a:r>
              <a:rPr lang="en" sz="1100">
                <a:solidFill>
                  <a:schemeClr val="dk1"/>
                </a:solidFill>
              </a:rPr>
              <a:t> Fundamentally correct. In practice, you’d flesh it out with Pydantic schemas, dependency injection, and any extra middleware you need.</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13. Python Patterns or Design Choices for Managing Asynchronous API Calls and LLM Responses</a:t>
            </a:r>
            <a:endParaRPr b="1" sz="1100">
              <a:solidFill>
                <a:schemeClr val="dk1"/>
              </a:solidFill>
            </a:endParaRPr>
          </a:p>
          <a:p>
            <a:pPr indent="-267017" lvl="0" marL="457200" rtl="0" algn="l">
              <a:spcBef>
                <a:spcPts val="1200"/>
              </a:spcBef>
              <a:spcAft>
                <a:spcPts val="0"/>
              </a:spcAft>
              <a:buClr>
                <a:schemeClr val="dk1"/>
              </a:buClr>
              <a:buSzPct val="100000"/>
              <a:buChar char="●"/>
            </a:pPr>
            <a:r>
              <a:rPr b="1" lang="en" sz="1100">
                <a:solidFill>
                  <a:schemeClr val="dk1"/>
                </a:solidFill>
              </a:rPr>
              <a:t>Original Answer:</a:t>
            </a:r>
            <a:br>
              <a:rPr b="1" lang="en" sz="1100">
                <a:solidFill>
                  <a:schemeClr val="dk1"/>
                </a:solidFill>
              </a:rPr>
            </a:br>
            <a:br>
              <a:rPr b="1" lang="en" sz="1100">
                <a:solidFill>
                  <a:schemeClr val="dk1"/>
                </a:solidFill>
              </a:rPr>
            </a:br>
            <a:br>
              <a:rPr b="1" lang="en" sz="1100">
                <a:solidFill>
                  <a:schemeClr val="dk1"/>
                </a:solidFill>
              </a:rPr>
            </a:br>
            <a:r>
              <a:rPr lang="en" sz="1100">
                <a:solidFill>
                  <a:schemeClr val="dk1"/>
                </a:solidFill>
              </a:rPr>
              <a:t> “I’d use </a:t>
            </a:r>
            <a:r>
              <a:rPr lang="en" sz="1100">
                <a:solidFill>
                  <a:srgbClr val="188038"/>
                </a:solidFill>
                <a:latin typeface="Roboto Mono"/>
                <a:ea typeface="Roboto Mono"/>
                <a:cs typeface="Roboto Mono"/>
                <a:sym typeface="Roboto Mono"/>
              </a:rPr>
              <a:t>async</a:t>
            </a:r>
            <a:r>
              <a:rPr lang="en" sz="1100">
                <a:solidFill>
                  <a:schemeClr val="dk1"/>
                </a:solidFill>
              </a:rPr>
              <a:t>/</a:t>
            </a:r>
            <a:r>
              <a:rPr lang="en" sz="1100">
                <a:solidFill>
                  <a:srgbClr val="188038"/>
                </a:solidFill>
                <a:latin typeface="Roboto Mono"/>
                <a:ea typeface="Roboto Mono"/>
                <a:cs typeface="Roboto Mono"/>
                <a:sym typeface="Roboto Mono"/>
              </a:rPr>
              <a:t>await</a:t>
            </a:r>
            <a:r>
              <a:rPr lang="en" sz="1100">
                <a:solidFill>
                  <a:schemeClr val="dk1"/>
                </a:solidFill>
              </a:rPr>
              <a:t> with FastAPI, handle retries with </a:t>
            </a:r>
            <a:r>
              <a:rPr lang="en" sz="1100">
                <a:solidFill>
                  <a:srgbClr val="188038"/>
                </a:solidFill>
                <a:latin typeface="Roboto Mono"/>
                <a:ea typeface="Roboto Mono"/>
                <a:cs typeface="Roboto Mono"/>
                <a:sym typeface="Roboto Mono"/>
              </a:rPr>
              <a:t>tenacity</a:t>
            </a:r>
            <a:r>
              <a:rPr lang="en" sz="1100">
                <a:solidFill>
                  <a:schemeClr val="dk1"/>
                </a:solidFill>
              </a:rPr>
              <a:t>, and abstract external calls into services or utility classes for testability.”</a:t>
            </a:r>
            <a:br>
              <a:rPr lang="en" sz="1100">
                <a:solidFill>
                  <a:schemeClr val="dk1"/>
                </a:solidFill>
              </a:rPr>
            </a:br>
            <a:br>
              <a:rPr lang="en" sz="1100">
                <a:solidFill>
                  <a:schemeClr val="dk1"/>
                </a:solidFill>
              </a:rPr>
            </a:br>
            <a:endParaRPr sz="1100">
              <a:solidFill>
                <a:schemeClr val="dk1"/>
              </a:solidFill>
            </a:endParaRPr>
          </a:p>
          <a:p>
            <a:pPr indent="-267017" lvl="0" marL="457200" rtl="0" algn="l">
              <a:spcBef>
                <a:spcPts val="0"/>
              </a:spcBef>
              <a:spcAft>
                <a:spcPts val="0"/>
              </a:spcAft>
              <a:buClr>
                <a:schemeClr val="dk1"/>
              </a:buClr>
              <a:buSzPct val="100000"/>
              <a:buChar char="●"/>
            </a:pPr>
            <a:r>
              <a:rPr b="1" lang="en" sz="1100">
                <a:solidFill>
                  <a:schemeClr val="dk1"/>
                </a:solidFill>
              </a:rPr>
              <a:t>Evaluation:</a:t>
            </a:r>
            <a:br>
              <a:rPr b="1" lang="en" sz="1100">
                <a:solidFill>
                  <a:schemeClr val="dk1"/>
                </a:solidFill>
              </a:rPr>
            </a:br>
            <a:endParaRPr b="1"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Async/Await with FastAPI:</a:t>
            </a:r>
            <a:r>
              <a:rPr lang="en" sz="1100">
                <a:solidFill>
                  <a:schemeClr val="dk1"/>
                </a:solidFill>
              </a:rPr>
              <a:t> FastAPI is built on Starlette and fully supports async endpoints. Using </a:t>
            </a:r>
            <a:r>
              <a:rPr lang="en" sz="1100">
                <a:solidFill>
                  <a:srgbClr val="188038"/>
                </a:solidFill>
                <a:latin typeface="Roboto Mono"/>
                <a:ea typeface="Roboto Mono"/>
                <a:cs typeface="Roboto Mono"/>
                <a:sym typeface="Roboto Mono"/>
              </a:rPr>
              <a:t>async def</a:t>
            </a:r>
            <a:r>
              <a:rPr lang="en" sz="1100">
                <a:solidFill>
                  <a:schemeClr val="dk1"/>
                </a:solidFill>
              </a:rPr>
              <a:t> ensures you don’t block the event loop while awaiting LLM calls or external APIs.</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Retries with Tenacity:</a:t>
            </a:r>
            <a:r>
              <a:rPr lang="en" sz="1100">
                <a:solidFill>
                  <a:schemeClr val="dk1"/>
                </a:solidFill>
              </a:rPr>
              <a:t> </a:t>
            </a:r>
            <a:r>
              <a:rPr lang="en" sz="1100">
                <a:solidFill>
                  <a:srgbClr val="188038"/>
                </a:solidFill>
                <a:latin typeface="Roboto Mono"/>
                <a:ea typeface="Roboto Mono"/>
                <a:cs typeface="Roboto Mono"/>
                <a:sym typeface="Roboto Mono"/>
              </a:rPr>
              <a:t>tenacity</a:t>
            </a:r>
            <a:r>
              <a:rPr lang="en" sz="1100">
                <a:solidFill>
                  <a:schemeClr val="dk1"/>
                </a:solidFill>
              </a:rPr>
              <a:t> is a popular library for retry logic (with exponential backoff, jitter, etc.). Wrapping external HTTP calls or LLM client calls in a </a:t>
            </a:r>
            <a:r>
              <a:rPr lang="en" sz="1100">
                <a:solidFill>
                  <a:srgbClr val="188038"/>
                </a:solidFill>
                <a:latin typeface="Roboto Mono"/>
                <a:ea typeface="Roboto Mono"/>
                <a:cs typeface="Roboto Mono"/>
                <a:sym typeface="Roboto Mono"/>
              </a:rPr>
              <a:t>@retry</a:t>
            </a:r>
            <a:r>
              <a:rPr lang="en" sz="1100">
                <a:solidFill>
                  <a:schemeClr val="dk1"/>
                </a:solidFill>
              </a:rPr>
              <a:t> decorator is a best practice.</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Abstraction into Services/Utility Classes:</a:t>
            </a:r>
            <a:r>
              <a:rPr lang="en" sz="1100">
                <a:solidFill>
                  <a:schemeClr val="dk1"/>
                </a:solidFill>
              </a:rPr>
              <a:t> Encapsulating external dependencies (e.g., an OpenAI client or an HTTP weather API client) behind a service layer makes your code more modular, easier to mock in tests, and clearer in production.</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Enhancements:</a:t>
            </a:r>
            <a:br>
              <a:rPr b="1" lang="en" sz="1100">
                <a:solidFill>
                  <a:schemeClr val="dk1"/>
                </a:solidFill>
              </a:rPr>
            </a:br>
            <a:endParaRPr b="1" sz="1100">
              <a:solidFill>
                <a:schemeClr val="dk1"/>
              </a:solidFill>
            </a:endParaRPr>
          </a:p>
          <a:p>
            <a:pPr indent="-267017" lvl="2" marL="1371600" rtl="0" algn="l">
              <a:spcBef>
                <a:spcPts val="0"/>
              </a:spcBef>
              <a:spcAft>
                <a:spcPts val="0"/>
              </a:spcAft>
              <a:buClr>
                <a:schemeClr val="dk1"/>
              </a:buClr>
              <a:buSzPct val="100000"/>
              <a:buAutoNum type="arabicPeriod"/>
            </a:pPr>
            <a:r>
              <a:rPr lang="en" sz="1100">
                <a:solidFill>
                  <a:schemeClr val="dk1"/>
                </a:solidFill>
              </a:rPr>
              <a:t>You might also mention using </a:t>
            </a:r>
            <a:r>
              <a:rPr lang="en" sz="1100">
                <a:solidFill>
                  <a:srgbClr val="188038"/>
                </a:solidFill>
                <a:latin typeface="Roboto Mono"/>
                <a:ea typeface="Roboto Mono"/>
                <a:cs typeface="Roboto Mono"/>
                <a:sym typeface="Roboto Mono"/>
              </a:rPr>
              <a:t>httpx.AsyncClient()</a:t>
            </a:r>
            <a:r>
              <a:rPr lang="en" sz="1100">
                <a:solidFill>
                  <a:schemeClr val="dk1"/>
                </a:solidFill>
              </a:rPr>
              <a:t> (instead of </a:t>
            </a:r>
            <a:r>
              <a:rPr lang="en" sz="1100">
                <a:solidFill>
                  <a:srgbClr val="188038"/>
                </a:solidFill>
                <a:latin typeface="Roboto Mono"/>
                <a:ea typeface="Roboto Mono"/>
                <a:cs typeface="Roboto Mono"/>
                <a:sym typeface="Roboto Mono"/>
              </a:rPr>
              <a:t>requests</a:t>
            </a:r>
            <a:r>
              <a:rPr lang="en" sz="1100">
                <a:solidFill>
                  <a:schemeClr val="dk1"/>
                </a:solidFill>
              </a:rPr>
              <a:t>) for non-blocking HTTP requests.</a:t>
            </a:r>
            <a:br>
              <a:rPr lang="en" sz="1100">
                <a:solidFill>
                  <a:schemeClr val="dk1"/>
                </a:solidFill>
              </a:rPr>
            </a:br>
            <a:endParaRPr sz="1100">
              <a:solidFill>
                <a:schemeClr val="dk1"/>
              </a:solidFill>
            </a:endParaRPr>
          </a:p>
          <a:p>
            <a:pPr indent="-267017" lvl="2" marL="1371600" rtl="0" algn="l">
              <a:spcBef>
                <a:spcPts val="0"/>
              </a:spcBef>
              <a:spcAft>
                <a:spcPts val="0"/>
              </a:spcAft>
              <a:buClr>
                <a:schemeClr val="dk1"/>
              </a:buClr>
              <a:buSzPct val="100000"/>
              <a:buAutoNum type="arabicPeriod"/>
            </a:pPr>
            <a:r>
              <a:rPr lang="en" sz="1100">
                <a:solidFill>
                  <a:schemeClr val="dk1"/>
                </a:solidFill>
              </a:rPr>
              <a:t>Consider using </a:t>
            </a:r>
            <a:r>
              <a:rPr lang="en" sz="1100">
                <a:solidFill>
                  <a:srgbClr val="188038"/>
                </a:solidFill>
                <a:latin typeface="Roboto Mono"/>
                <a:ea typeface="Roboto Mono"/>
                <a:cs typeface="Roboto Mono"/>
                <a:sym typeface="Roboto Mono"/>
              </a:rPr>
              <a:t>asyncio.wait_for()</a:t>
            </a:r>
            <a:r>
              <a:rPr lang="en" sz="1100">
                <a:solidFill>
                  <a:schemeClr val="dk1"/>
                </a:solidFill>
              </a:rPr>
              <a:t> or FastAPI’s built-in timeout utilities to bound how long you’ll wait for an LLM response.</a:t>
            </a:r>
            <a:br>
              <a:rPr lang="en" sz="1100">
                <a:solidFill>
                  <a:schemeClr val="dk1"/>
                </a:solidFill>
              </a:rPr>
            </a:br>
            <a:endParaRPr sz="1100">
              <a:solidFill>
                <a:schemeClr val="dk1"/>
              </a:solidFill>
            </a:endParaRPr>
          </a:p>
          <a:p>
            <a:pPr indent="-267017" lvl="2" marL="1371600" rtl="0" algn="l">
              <a:spcBef>
                <a:spcPts val="0"/>
              </a:spcBef>
              <a:spcAft>
                <a:spcPts val="0"/>
              </a:spcAft>
              <a:buClr>
                <a:schemeClr val="dk1"/>
              </a:buClr>
              <a:buSzPct val="100000"/>
              <a:buAutoNum type="arabicPeriod"/>
            </a:pPr>
            <a:r>
              <a:rPr lang="en" sz="1100">
                <a:solidFill>
                  <a:schemeClr val="dk1"/>
                </a:solidFill>
              </a:rPr>
              <a:t>Leveraging a background task or Celery/RQ for extremely long-running jobs could be relevant if an LLM call might exceed typical HTTP timeouts.</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Caveat:</a:t>
            </a:r>
            <a:r>
              <a:rPr lang="en" sz="1100">
                <a:solidFill>
                  <a:schemeClr val="dk1"/>
                </a:solidFill>
              </a:rPr>
              <a:t> The answer is solid, but you could also mention circuit breakers (e.g., </a:t>
            </a:r>
            <a:r>
              <a:rPr lang="en" sz="1100">
                <a:solidFill>
                  <a:srgbClr val="188038"/>
                </a:solidFill>
                <a:latin typeface="Roboto Mono"/>
                <a:ea typeface="Roboto Mono"/>
                <a:cs typeface="Roboto Mono"/>
                <a:sym typeface="Roboto Mono"/>
              </a:rPr>
              <a:t>pybreaker</a:t>
            </a:r>
            <a:r>
              <a:rPr lang="en" sz="1100">
                <a:solidFill>
                  <a:schemeClr val="dk1"/>
                </a:solidFill>
              </a:rPr>
              <a:t>) or bulkhead patterns if your service needs to isolate failures.</a:t>
            </a:r>
            <a:br>
              <a:rPr lang="en" sz="1100">
                <a:solidFill>
                  <a:schemeClr val="dk1"/>
                </a:solidFill>
              </a:rPr>
            </a:br>
            <a:endParaRPr sz="1100">
              <a:solidFill>
                <a:schemeClr val="dk1"/>
              </a:solidFill>
            </a:endParaRPr>
          </a:p>
          <a:p>
            <a:pPr indent="-267017" lvl="0" marL="457200" rtl="0" algn="l">
              <a:spcBef>
                <a:spcPts val="0"/>
              </a:spcBef>
              <a:spcAft>
                <a:spcPts val="0"/>
              </a:spcAft>
              <a:buClr>
                <a:schemeClr val="dk1"/>
              </a:buClr>
              <a:buSzPct val="100000"/>
              <a:buChar char="●"/>
            </a:pPr>
            <a:r>
              <a:rPr b="1" lang="en" sz="1100">
                <a:solidFill>
                  <a:schemeClr val="dk1"/>
                </a:solidFill>
              </a:rPr>
              <a:t>Conclusion:</a:t>
            </a:r>
            <a:r>
              <a:rPr lang="en" sz="1100">
                <a:solidFill>
                  <a:schemeClr val="dk1"/>
                </a:solidFill>
              </a:rPr>
              <a:t> Correct and aligned with best practices. Adding specifics about non-blocking HTTP clients, timeouts, and monitoring would make it more complete.</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14. Basic Logging Strategy for Tracing Errors in a Multi-Tool AI Agent Pipeline</a:t>
            </a:r>
            <a:endParaRPr b="1" sz="1100">
              <a:solidFill>
                <a:schemeClr val="dk1"/>
              </a:solidFill>
            </a:endParaRPr>
          </a:p>
          <a:p>
            <a:pPr indent="-267017" lvl="0" marL="457200" rtl="0" algn="l">
              <a:spcBef>
                <a:spcPts val="1200"/>
              </a:spcBef>
              <a:spcAft>
                <a:spcPts val="0"/>
              </a:spcAft>
              <a:buClr>
                <a:schemeClr val="dk1"/>
              </a:buClr>
              <a:buSzPct val="100000"/>
              <a:buChar char="●"/>
            </a:pPr>
            <a:r>
              <a:rPr b="1" lang="en" sz="1100">
                <a:solidFill>
                  <a:schemeClr val="dk1"/>
                </a:solidFill>
              </a:rPr>
              <a:t>Original Answer:</a:t>
            </a:r>
            <a:br>
              <a:rPr b="1" lang="en" sz="1100">
                <a:solidFill>
                  <a:schemeClr val="dk1"/>
                </a:solidFill>
              </a:rPr>
            </a:br>
            <a:br>
              <a:rPr b="1" lang="en" sz="1100">
                <a:solidFill>
                  <a:schemeClr val="dk1"/>
                </a:solidFill>
              </a:rPr>
            </a:br>
            <a:br>
              <a:rPr b="1" lang="en" sz="1100">
                <a:solidFill>
                  <a:schemeClr val="dk1"/>
                </a:solidFill>
              </a:rPr>
            </a:br>
            <a:r>
              <a:rPr lang="en" sz="1100">
                <a:solidFill>
                  <a:schemeClr val="dk1"/>
                </a:solidFill>
              </a:rPr>
              <a:t> “I’d log agent steps, tool inputs/outputs, LLM requests/responses, and final outputs. I’d use unique trace IDs per request to trace logs across components.”</a:t>
            </a:r>
            <a:br>
              <a:rPr lang="en" sz="1100">
                <a:solidFill>
                  <a:schemeClr val="dk1"/>
                </a:solidFill>
              </a:rPr>
            </a:br>
            <a:br>
              <a:rPr lang="en" sz="1100">
                <a:solidFill>
                  <a:schemeClr val="dk1"/>
                </a:solidFill>
              </a:rPr>
            </a:br>
            <a:endParaRPr sz="1100">
              <a:solidFill>
                <a:schemeClr val="dk1"/>
              </a:solidFill>
            </a:endParaRPr>
          </a:p>
          <a:p>
            <a:pPr indent="-267017" lvl="0" marL="457200" rtl="0" algn="l">
              <a:spcBef>
                <a:spcPts val="0"/>
              </a:spcBef>
              <a:spcAft>
                <a:spcPts val="0"/>
              </a:spcAft>
              <a:buClr>
                <a:schemeClr val="dk1"/>
              </a:buClr>
              <a:buSzPct val="100000"/>
              <a:buChar char="●"/>
            </a:pPr>
            <a:r>
              <a:rPr b="1" lang="en" sz="1100">
                <a:solidFill>
                  <a:schemeClr val="dk1"/>
                </a:solidFill>
              </a:rPr>
              <a:t>Evaluation:</a:t>
            </a:r>
            <a:br>
              <a:rPr b="1" lang="en" sz="1100">
                <a:solidFill>
                  <a:schemeClr val="dk1"/>
                </a:solidFill>
              </a:rPr>
            </a:br>
            <a:endParaRPr b="1"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Logging Agent Steps &amp; Tool Data:</a:t>
            </a:r>
            <a:r>
              <a:rPr lang="en" sz="1100">
                <a:solidFill>
                  <a:schemeClr val="dk1"/>
                </a:solidFill>
              </a:rPr>
              <a:t> Capturing each step—“Thought,” “Action,” “Observation”—or, at minimum, the tool name, its inputs, and outputs, is crucial for diagnosing where an error occurs in a multi-tool chain.</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LLM Requests/Responses:</a:t>
            </a:r>
            <a:r>
              <a:rPr lang="en" sz="1100">
                <a:solidFill>
                  <a:schemeClr val="dk1"/>
                </a:solidFill>
              </a:rPr>
              <a:t> Recording prompts sent to the LLM (or function calls) and the raw responses (or tokens) allows you to debug hallucinations or misinterpretations.</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Final Outputs:</a:t>
            </a:r>
            <a:r>
              <a:rPr lang="en" sz="1100">
                <a:solidFill>
                  <a:schemeClr val="dk1"/>
                </a:solidFill>
              </a:rPr>
              <a:t> Logging the agent’s final decision or answer helps you trace the end‐to‐user result back to the internal steps.</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Unique Trace IDs:</a:t>
            </a:r>
            <a:r>
              <a:rPr lang="en" sz="1100">
                <a:solidFill>
                  <a:schemeClr val="dk1"/>
                </a:solidFill>
              </a:rPr>
              <a:t> Using a request-scoped trace ID (e.g., a UUID generated at the start of </a:t>
            </a:r>
            <a:r>
              <a:rPr lang="en" sz="1100">
                <a:solidFill>
                  <a:srgbClr val="188038"/>
                </a:solidFill>
                <a:latin typeface="Roboto Mono"/>
                <a:ea typeface="Roboto Mono"/>
                <a:cs typeface="Roboto Mono"/>
                <a:sym typeface="Roboto Mono"/>
              </a:rPr>
              <a:t>/chat</a:t>
            </a:r>
            <a:r>
              <a:rPr lang="en" sz="1100">
                <a:solidFill>
                  <a:schemeClr val="dk1"/>
                </a:solidFill>
              </a:rPr>
              <a:t>) and including it in every log message (across FastAPI, agent logic, tool wrappers, and LLM client) makes it trivial to aggregate logs in a centralized system (ELK, DataDog, etc.).</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Enhancements:</a:t>
            </a:r>
            <a:br>
              <a:rPr b="1" lang="en" sz="1100">
                <a:solidFill>
                  <a:schemeClr val="dk1"/>
                </a:solidFill>
              </a:rPr>
            </a:br>
            <a:endParaRPr b="1" sz="1100">
              <a:solidFill>
                <a:schemeClr val="dk1"/>
              </a:solidFill>
            </a:endParaRPr>
          </a:p>
          <a:p>
            <a:pPr indent="-267017" lvl="2" marL="1371600" rtl="0" algn="l">
              <a:spcBef>
                <a:spcPts val="0"/>
              </a:spcBef>
              <a:spcAft>
                <a:spcPts val="0"/>
              </a:spcAft>
              <a:buClr>
                <a:schemeClr val="dk1"/>
              </a:buClr>
              <a:buSzPct val="100000"/>
              <a:buAutoNum type="arabicPeriod"/>
            </a:pPr>
            <a:r>
              <a:rPr lang="en" sz="1100">
                <a:solidFill>
                  <a:schemeClr val="dk1"/>
                </a:solidFill>
              </a:rPr>
              <a:t>In addition to textual logs, consider structured logging (JSON) so you can query by fields like </a:t>
            </a:r>
            <a:r>
              <a:rPr lang="en" sz="1100">
                <a:solidFill>
                  <a:srgbClr val="188038"/>
                </a:solidFill>
                <a:latin typeface="Roboto Mono"/>
                <a:ea typeface="Roboto Mono"/>
                <a:cs typeface="Roboto Mono"/>
                <a:sym typeface="Roboto Mono"/>
              </a:rPr>
              <a:t>step="tool_call"</a:t>
            </a:r>
            <a:r>
              <a:rPr lang="en" sz="1100">
                <a:solidFill>
                  <a:schemeClr val="dk1"/>
                </a:solidFill>
              </a:rPr>
              <a:t> or </a:t>
            </a:r>
            <a:r>
              <a:rPr lang="en" sz="1100">
                <a:solidFill>
                  <a:srgbClr val="188038"/>
                </a:solidFill>
                <a:latin typeface="Roboto Mono"/>
                <a:ea typeface="Roboto Mono"/>
                <a:cs typeface="Roboto Mono"/>
                <a:sym typeface="Roboto Mono"/>
              </a:rPr>
              <a:t>tool_name="weather_api"</a:t>
            </a:r>
            <a:r>
              <a:rPr lang="en" sz="1100">
                <a:solidFill>
                  <a:schemeClr val="dk1"/>
                </a:solidFill>
              </a:rPr>
              <a:t>.</a:t>
            </a:r>
            <a:br>
              <a:rPr lang="en" sz="1100">
                <a:solidFill>
                  <a:schemeClr val="dk1"/>
                </a:solidFill>
              </a:rPr>
            </a:br>
            <a:endParaRPr sz="1100">
              <a:solidFill>
                <a:schemeClr val="dk1"/>
              </a:solidFill>
            </a:endParaRPr>
          </a:p>
          <a:p>
            <a:pPr indent="-267017" lvl="2" marL="1371600" rtl="0" algn="l">
              <a:spcBef>
                <a:spcPts val="0"/>
              </a:spcBef>
              <a:spcAft>
                <a:spcPts val="0"/>
              </a:spcAft>
              <a:buClr>
                <a:schemeClr val="dk1"/>
              </a:buClr>
              <a:buSzPct val="100000"/>
              <a:buAutoNum type="arabicPeriod"/>
            </a:pPr>
            <a:r>
              <a:rPr lang="en" sz="1100">
                <a:solidFill>
                  <a:schemeClr val="dk1"/>
                </a:solidFill>
              </a:rPr>
              <a:t>Emitting metrics (e.g., histogram of LLM latency, counters for retry attempts) to a monitoring system can complement the logs.</a:t>
            </a:r>
            <a:br>
              <a:rPr lang="en" sz="1100">
                <a:solidFill>
                  <a:schemeClr val="dk1"/>
                </a:solidFill>
              </a:rPr>
            </a:br>
            <a:endParaRPr sz="1100">
              <a:solidFill>
                <a:schemeClr val="dk1"/>
              </a:solidFill>
            </a:endParaRPr>
          </a:p>
          <a:p>
            <a:pPr indent="-267017" lvl="2" marL="1371600" rtl="0" algn="l">
              <a:spcBef>
                <a:spcPts val="0"/>
              </a:spcBef>
              <a:spcAft>
                <a:spcPts val="0"/>
              </a:spcAft>
              <a:buClr>
                <a:schemeClr val="dk1"/>
              </a:buClr>
              <a:buSzPct val="100000"/>
              <a:buAutoNum type="arabicPeriod"/>
            </a:pPr>
            <a:r>
              <a:rPr lang="en" sz="1100">
                <a:solidFill>
                  <a:schemeClr val="dk1"/>
                </a:solidFill>
              </a:rPr>
              <a:t>If using OpenTelemetry, you could instrument spans for each tool invocation and LLM call, automatically propagating context.</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Caveat:</a:t>
            </a:r>
            <a:r>
              <a:rPr lang="en" sz="1100">
                <a:solidFill>
                  <a:schemeClr val="dk1"/>
                </a:solidFill>
              </a:rPr>
              <a:t> The answer is accurate. If you need end‐to‐end distributed tracing (e.g., tracing across multiple microservices), you would also integrate a tracing library.</a:t>
            </a:r>
            <a:br>
              <a:rPr lang="en" sz="1100">
                <a:solidFill>
                  <a:schemeClr val="dk1"/>
                </a:solidFill>
              </a:rPr>
            </a:br>
            <a:endParaRPr sz="1100">
              <a:solidFill>
                <a:schemeClr val="dk1"/>
              </a:solidFill>
            </a:endParaRPr>
          </a:p>
          <a:p>
            <a:pPr indent="-267017" lvl="0" marL="457200" rtl="0" algn="l">
              <a:spcBef>
                <a:spcPts val="0"/>
              </a:spcBef>
              <a:spcAft>
                <a:spcPts val="0"/>
              </a:spcAft>
              <a:buClr>
                <a:schemeClr val="dk1"/>
              </a:buClr>
              <a:buSzPct val="100000"/>
              <a:buChar char="●"/>
            </a:pPr>
            <a:r>
              <a:rPr b="1" lang="en" sz="1100">
                <a:solidFill>
                  <a:schemeClr val="dk1"/>
                </a:solidFill>
              </a:rPr>
              <a:t>Conclusion:</a:t>
            </a:r>
            <a:r>
              <a:rPr lang="en" sz="1100">
                <a:solidFill>
                  <a:schemeClr val="dk1"/>
                </a:solidFill>
              </a:rPr>
              <a:t> Correct and covers the essentials. Adding structured logging and metrics/tracing instrumentation would further strengthen the strategy.</a:t>
            </a:r>
            <a:br>
              <a:rPr lang="en" sz="1100">
                <a:solidFill>
                  <a:schemeClr val="dk1"/>
                </a:solidFill>
              </a:rPr>
            </a:b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15. Documenting Prompt Logic for Team Collaboration</a:t>
            </a:r>
            <a:endParaRPr b="1" sz="1100">
              <a:solidFill>
                <a:schemeClr val="dk1"/>
              </a:solidFill>
            </a:endParaRPr>
          </a:p>
          <a:p>
            <a:pPr indent="-267017" lvl="0" marL="457200" rtl="0" algn="l">
              <a:spcBef>
                <a:spcPts val="1200"/>
              </a:spcBef>
              <a:spcAft>
                <a:spcPts val="0"/>
              </a:spcAft>
              <a:buClr>
                <a:schemeClr val="dk1"/>
              </a:buClr>
              <a:buSzPct val="100000"/>
              <a:buChar char="●"/>
            </a:pPr>
            <a:r>
              <a:rPr b="1" lang="en" sz="1100">
                <a:solidFill>
                  <a:schemeClr val="dk1"/>
                </a:solidFill>
              </a:rPr>
              <a:t>Original Answer:</a:t>
            </a:r>
            <a:br>
              <a:rPr b="1" lang="en" sz="1100">
                <a:solidFill>
                  <a:schemeClr val="dk1"/>
                </a:solidFill>
              </a:rPr>
            </a:br>
            <a:br>
              <a:rPr b="1" lang="en" sz="1100">
                <a:solidFill>
                  <a:schemeClr val="dk1"/>
                </a:solidFill>
              </a:rPr>
            </a:br>
            <a:br>
              <a:rPr b="1" lang="en" sz="1100">
                <a:solidFill>
                  <a:schemeClr val="dk1"/>
                </a:solidFill>
              </a:rPr>
            </a:br>
            <a:r>
              <a:rPr lang="en" sz="1100">
                <a:solidFill>
                  <a:schemeClr val="dk1"/>
                </a:solidFill>
              </a:rPr>
              <a:t> “I maintain a prompt catalog with descriptions, example inputs/outputs, and the goal of each prompt. I version prompts and document changes during testing.”</a:t>
            </a:r>
            <a:br>
              <a:rPr lang="en" sz="1100">
                <a:solidFill>
                  <a:schemeClr val="dk1"/>
                </a:solidFill>
              </a:rPr>
            </a:br>
            <a:br>
              <a:rPr lang="en" sz="1100">
                <a:solidFill>
                  <a:schemeClr val="dk1"/>
                </a:solidFill>
              </a:rPr>
            </a:br>
            <a:endParaRPr sz="1100">
              <a:solidFill>
                <a:schemeClr val="dk1"/>
              </a:solidFill>
            </a:endParaRPr>
          </a:p>
          <a:p>
            <a:pPr indent="-267017" lvl="0" marL="457200" rtl="0" algn="l">
              <a:spcBef>
                <a:spcPts val="0"/>
              </a:spcBef>
              <a:spcAft>
                <a:spcPts val="0"/>
              </a:spcAft>
              <a:buClr>
                <a:schemeClr val="dk1"/>
              </a:buClr>
              <a:buSzPct val="100000"/>
              <a:buChar char="●"/>
            </a:pPr>
            <a:r>
              <a:rPr b="1" lang="en" sz="1100">
                <a:solidFill>
                  <a:schemeClr val="dk1"/>
                </a:solidFill>
              </a:rPr>
              <a:t>Evaluation:</a:t>
            </a:r>
            <a:br>
              <a:rPr b="1" lang="en" sz="1100">
                <a:solidFill>
                  <a:schemeClr val="dk1"/>
                </a:solidFill>
              </a:rPr>
            </a:br>
            <a:endParaRPr b="1"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Prompt Catalog:</a:t>
            </a:r>
            <a:r>
              <a:rPr lang="en" sz="1100">
                <a:solidFill>
                  <a:schemeClr val="dk1"/>
                </a:solidFill>
              </a:rPr>
              <a:t> Keeping a centralized “prompt catalog” (e.g., in Markdown, a shared Google Doc, or a wiki) that lists each prompt template, its intended use, and any relevant parameters is a best practice.</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Example Inputs/Outputs:</a:t>
            </a:r>
            <a:r>
              <a:rPr lang="en" sz="1100">
                <a:solidFill>
                  <a:schemeClr val="dk1"/>
                </a:solidFill>
              </a:rPr>
              <a:t> Including concrete examples (both positive and negative cases) helps team members understand edge cases and expected behaviors.</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Goal of Each Prompt:</a:t>
            </a:r>
            <a:r>
              <a:rPr lang="en" sz="1100">
                <a:solidFill>
                  <a:schemeClr val="dk1"/>
                </a:solidFill>
              </a:rPr>
              <a:t> Stating why a prompt exists—e.g., “This prompt’s goal is to instruct the LLM to summarize meeting notes in bullet form”—prevents ad‐hoc modifications that break assumptions.</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Versioning &amp; Change Log:</a:t>
            </a:r>
            <a:r>
              <a:rPr lang="en" sz="1100">
                <a:solidFill>
                  <a:schemeClr val="dk1"/>
                </a:solidFill>
              </a:rPr>
              <a:t> Tracking how prompts evolve (e.g., v1.0 → v1.1 changes) and noting why changes were made (tuning for clarity, avoiding hallucinations) ensures that regressions can be caught quickly.</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Enhancements:</a:t>
            </a:r>
            <a:br>
              <a:rPr b="1" lang="en" sz="1100">
                <a:solidFill>
                  <a:schemeClr val="dk1"/>
                </a:solidFill>
              </a:rPr>
            </a:br>
            <a:endParaRPr b="1" sz="1100">
              <a:solidFill>
                <a:schemeClr val="dk1"/>
              </a:solidFill>
            </a:endParaRPr>
          </a:p>
          <a:p>
            <a:pPr indent="-267017" lvl="2" marL="1371600" rtl="0" algn="l">
              <a:spcBef>
                <a:spcPts val="0"/>
              </a:spcBef>
              <a:spcAft>
                <a:spcPts val="0"/>
              </a:spcAft>
              <a:buClr>
                <a:schemeClr val="dk1"/>
              </a:buClr>
              <a:buSzPct val="100000"/>
              <a:buAutoNum type="arabicPeriod"/>
            </a:pPr>
            <a:r>
              <a:rPr lang="en" sz="1100">
                <a:solidFill>
                  <a:schemeClr val="dk1"/>
                </a:solidFill>
              </a:rPr>
              <a:t>You could integrate prompt templates directly into a code repository (e.g., as Jinja‐style </a:t>
            </a:r>
            <a:r>
              <a:rPr lang="en" sz="1100">
                <a:solidFill>
                  <a:srgbClr val="188038"/>
                </a:solidFill>
                <a:latin typeface="Roboto Mono"/>
                <a:ea typeface="Roboto Mono"/>
                <a:cs typeface="Roboto Mono"/>
                <a:sym typeface="Roboto Mono"/>
              </a:rPr>
              <a:t>.j2</a:t>
            </a:r>
            <a:r>
              <a:rPr lang="en" sz="1100">
                <a:solidFill>
                  <a:schemeClr val="dk1"/>
                </a:solidFill>
              </a:rPr>
              <a:t> or </a:t>
            </a:r>
            <a:r>
              <a:rPr lang="en" sz="1100">
                <a:solidFill>
                  <a:srgbClr val="188038"/>
                </a:solidFill>
                <a:latin typeface="Roboto Mono"/>
                <a:ea typeface="Roboto Mono"/>
                <a:cs typeface="Roboto Mono"/>
                <a:sym typeface="Roboto Mono"/>
              </a:rPr>
              <a:t>.tmpl</a:t>
            </a:r>
            <a:r>
              <a:rPr lang="en" sz="1100">
                <a:solidFill>
                  <a:schemeClr val="dk1"/>
                </a:solidFill>
              </a:rPr>
              <a:t> files) so that prompts can be tested via unit tests.</a:t>
            </a:r>
            <a:br>
              <a:rPr lang="en" sz="1100">
                <a:solidFill>
                  <a:schemeClr val="dk1"/>
                </a:solidFill>
              </a:rPr>
            </a:br>
            <a:endParaRPr sz="1100">
              <a:solidFill>
                <a:schemeClr val="dk1"/>
              </a:solidFill>
            </a:endParaRPr>
          </a:p>
          <a:p>
            <a:pPr indent="-267017" lvl="2" marL="1371600" rtl="0" algn="l">
              <a:spcBef>
                <a:spcPts val="0"/>
              </a:spcBef>
              <a:spcAft>
                <a:spcPts val="0"/>
              </a:spcAft>
              <a:buClr>
                <a:schemeClr val="dk1"/>
              </a:buClr>
              <a:buSzPct val="100000"/>
              <a:buAutoNum type="arabicPeriod"/>
            </a:pPr>
            <a:r>
              <a:rPr lang="en" sz="1100">
                <a:solidFill>
                  <a:schemeClr val="dk1"/>
                </a:solidFill>
              </a:rPr>
              <a:t>Using a tool like PromptFlow (or a simple CI check that validates prompt variables) can automate checks that no placeholders are missing.</a:t>
            </a:r>
            <a:br>
              <a:rPr lang="en" sz="1100">
                <a:solidFill>
                  <a:schemeClr val="dk1"/>
                </a:solidFill>
              </a:rPr>
            </a:br>
            <a:endParaRPr sz="1100">
              <a:solidFill>
                <a:schemeClr val="dk1"/>
              </a:solidFill>
            </a:endParaRPr>
          </a:p>
          <a:p>
            <a:pPr indent="-267017" lvl="2" marL="1371600" rtl="0" algn="l">
              <a:spcBef>
                <a:spcPts val="0"/>
              </a:spcBef>
              <a:spcAft>
                <a:spcPts val="0"/>
              </a:spcAft>
              <a:buClr>
                <a:schemeClr val="dk1"/>
              </a:buClr>
              <a:buSzPct val="100000"/>
              <a:buAutoNum type="arabicPeriod"/>
            </a:pPr>
            <a:r>
              <a:rPr lang="en" sz="1100">
                <a:solidFill>
                  <a:schemeClr val="dk1"/>
                </a:solidFill>
              </a:rPr>
              <a:t>If you maintain hundreds of prompts, tagging them by domain (e.g., “customer_support,” “product_summary”) can ease navigation.</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Caveat:</a:t>
            </a:r>
            <a:r>
              <a:rPr lang="en" sz="1100">
                <a:solidFill>
                  <a:schemeClr val="dk1"/>
                </a:solidFill>
              </a:rPr>
              <a:t> The answer is solid; teams sometimes also add comments about which LLM model/version the prompt was tested against (e.g., GPT-4 vs. GPT-3.5).</a:t>
            </a:r>
            <a:br>
              <a:rPr lang="en" sz="1100">
                <a:solidFill>
                  <a:schemeClr val="dk1"/>
                </a:solidFill>
              </a:rPr>
            </a:br>
            <a:endParaRPr sz="1100">
              <a:solidFill>
                <a:schemeClr val="dk1"/>
              </a:solidFill>
            </a:endParaRPr>
          </a:p>
          <a:p>
            <a:pPr indent="-267017" lvl="0" marL="457200" rtl="0" algn="l">
              <a:spcBef>
                <a:spcPts val="0"/>
              </a:spcBef>
              <a:spcAft>
                <a:spcPts val="0"/>
              </a:spcAft>
              <a:buClr>
                <a:schemeClr val="dk1"/>
              </a:buClr>
              <a:buSzPct val="100000"/>
              <a:buChar char="●"/>
            </a:pPr>
            <a:r>
              <a:rPr b="1" lang="en" sz="1100">
                <a:solidFill>
                  <a:schemeClr val="dk1"/>
                </a:solidFill>
              </a:rPr>
              <a:t>Conclusion:</a:t>
            </a:r>
            <a:r>
              <a:rPr lang="en" sz="1100">
                <a:solidFill>
                  <a:schemeClr val="dk1"/>
                </a:solidFill>
              </a:rPr>
              <a:t> Correct and reflects industry best practices. Additional automation (CI validation, prompt tests) can further improve collaboration.</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16. Debugging a Failing Agent That You Didn’t Build</a:t>
            </a:r>
            <a:endParaRPr b="1" sz="1100">
              <a:solidFill>
                <a:schemeClr val="dk1"/>
              </a:solidFill>
            </a:endParaRPr>
          </a:p>
          <a:p>
            <a:pPr indent="-267017" lvl="0" marL="457200" rtl="0" algn="l">
              <a:spcBef>
                <a:spcPts val="1200"/>
              </a:spcBef>
              <a:spcAft>
                <a:spcPts val="0"/>
              </a:spcAft>
              <a:buClr>
                <a:schemeClr val="dk1"/>
              </a:buClr>
              <a:buSzPct val="100000"/>
              <a:buChar char="●"/>
            </a:pPr>
            <a:r>
              <a:rPr b="1" lang="en" sz="1100">
                <a:solidFill>
                  <a:schemeClr val="dk1"/>
                </a:solidFill>
              </a:rPr>
              <a:t>Original Answer:</a:t>
            </a:r>
            <a:br>
              <a:rPr b="1" lang="en" sz="1100">
                <a:solidFill>
                  <a:schemeClr val="dk1"/>
                </a:solidFill>
              </a:rPr>
            </a:br>
            <a:br>
              <a:rPr b="1" lang="en" sz="1100">
                <a:solidFill>
                  <a:schemeClr val="dk1"/>
                </a:solidFill>
              </a:rPr>
            </a:br>
            <a:br>
              <a:rPr b="1" lang="en" sz="1100">
                <a:solidFill>
                  <a:schemeClr val="dk1"/>
                </a:solidFill>
              </a:rPr>
            </a:br>
            <a:r>
              <a:rPr lang="en" sz="1100">
                <a:solidFill>
                  <a:schemeClr val="dk1"/>
                </a:solidFill>
              </a:rPr>
              <a:t> “First, I read the README and flow diagram. Then I run it with debug logs on to observe step-by-step behavior. I use test inputs to see where it breaks and isolate faulty components.”</a:t>
            </a:r>
            <a:br>
              <a:rPr lang="en" sz="1100">
                <a:solidFill>
                  <a:schemeClr val="dk1"/>
                </a:solidFill>
              </a:rPr>
            </a:br>
            <a:br>
              <a:rPr lang="en" sz="1100">
                <a:solidFill>
                  <a:schemeClr val="dk1"/>
                </a:solidFill>
              </a:rPr>
            </a:br>
            <a:endParaRPr sz="1100">
              <a:solidFill>
                <a:schemeClr val="dk1"/>
              </a:solidFill>
            </a:endParaRPr>
          </a:p>
          <a:p>
            <a:pPr indent="-267017" lvl="0" marL="457200" rtl="0" algn="l">
              <a:spcBef>
                <a:spcPts val="0"/>
              </a:spcBef>
              <a:spcAft>
                <a:spcPts val="0"/>
              </a:spcAft>
              <a:buClr>
                <a:schemeClr val="dk1"/>
              </a:buClr>
              <a:buSzPct val="100000"/>
              <a:buChar char="●"/>
            </a:pPr>
            <a:r>
              <a:rPr b="1" lang="en" sz="1100">
                <a:solidFill>
                  <a:schemeClr val="dk1"/>
                </a:solidFill>
              </a:rPr>
              <a:t>Evaluation:</a:t>
            </a:r>
            <a:br>
              <a:rPr b="1" lang="en" sz="1100">
                <a:solidFill>
                  <a:schemeClr val="dk1"/>
                </a:solidFill>
              </a:rPr>
            </a:br>
            <a:endParaRPr b="1"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Reading README &amp; Diagrams:</a:t>
            </a:r>
            <a:r>
              <a:rPr lang="en" sz="1100">
                <a:solidFill>
                  <a:schemeClr val="dk1"/>
                </a:solidFill>
              </a:rPr>
              <a:t> Starting by understanding the documented architecture, dependencies, and overall workflow is essential.</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Running with Debug Logs:</a:t>
            </a:r>
            <a:r>
              <a:rPr lang="en" sz="1100">
                <a:solidFill>
                  <a:schemeClr val="dk1"/>
                </a:solidFill>
              </a:rPr>
              <a:t> Enabling verbose logging (e.g., </a:t>
            </a:r>
            <a:r>
              <a:rPr lang="en" sz="1100">
                <a:solidFill>
                  <a:srgbClr val="188038"/>
                </a:solidFill>
                <a:latin typeface="Roboto Mono"/>
                <a:ea typeface="Roboto Mono"/>
                <a:cs typeface="Roboto Mono"/>
                <a:sym typeface="Roboto Mono"/>
              </a:rPr>
              <a:t>logging.DEBUG</a:t>
            </a:r>
            <a:r>
              <a:rPr lang="en" sz="1100">
                <a:solidFill>
                  <a:schemeClr val="dk1"/>
                </a:solidFill>
              </a:rPr>
              <a:t> or LangChain’s </a:t>
            </a:r>
            <a:r>
              <a:rPr lang="en" sz="1100">
                <a:solidFill>
                  <a:srgbClr val="188038"/>
                </a:solidFill>
                <a:latin typeface="Roboto Mono"/>
                <a:ea typeface="Roboto Mono"/>
                <a:cs typeface="Roboto Mono"/>
                <a:sym typeface="Roboto Mono"/>
              </a:rPr>
              <a:t>verbose=True</a:t>
            </a:r>
            <a:r>
              <a:rPr lang="en" sz="1100">
                <a:solidFill>
                  <a:schemeClr val="dk1"/>
                </a:solidFill>
              </a:rPr>
              <a:t>) lets you see the sequence of “Thought → Action → Observation” or function calls, helping pinpoint where errors occur.</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Using Test Inputs to Isolate Failures:</a:t>
            </a:r>
            <a:r>
              <a:rPr lang="en" sz="1100">
                <a:solidFill>
                  <a:schemeClr val="dk1"/>
                </a:solidFill>
              </a:rPr>
              <a:t> Crafting minimal reproducible inputs—such as “Ask the agent to fetch the current weather”—and seeing if it fails on that specific branch is a reliable debugging tactic.</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Enhancements:</a:t>
            </a:r>
            <a:br>
              <a:rPr b="1" lang="en" sz="1100">
                <a:solidFill>
                  <a:schemeClr val="dk1"/>
                </a:solidFill>
              </a:rPr>
            </a:br>
            <a:endParaRPr b="1" sz="1100">
              <a:solidFill>
                <a:schemeClr val="dk1"/>
              </a:solidFill>
            </a:endParaRPr>
          </a:p>
          <a:p>
            <a:pPr indent="-267017" lvl="2" marL="1371600" rtl="0" algn="l">
              <a:spcBef>
                <a:spcPts val="0"/>
              </a:spcBef>
              <a:spcAft>
                <a:spcPts val="0"/>
              </a:spcAft>
              <a:buClr>
                <a:schemeClr val="dk1"/>
              </a:buClr>
              <a:buSzPct val="100000"/>
              <a:buAutoNum type="arabicPeriod"/>
            </a:pPr>
            <a:r>
              <a:rPr lang="en" sz="1100">
                <a:solidFill>
                  <a:schemeClr val="dk1"/>
                </a:solidFill>
              </a:rPr>
              <a:t>You might also step through the code with a debugger (e.g., VS Code’s breakpoint on the agent loop) or insert temporary </a:t>
            </a:r>
            <a:r>
              <a:rPr lang="en" sz="1100">
                <a:solidFill>
                  <a:srgbClr val="188038"/>
                </a:solidFill>
                <a:latin typeface="Roboto Mono"/>
                <a:ea typeface="Roboto Mono"/>
                <a:cs typeface="Roboto Mono"/>
                <a:sym typeface="Roboto Mono"/>
              </a:rPr>
              <a:t>print</a:t>
            </a:r>
            <a:r>
              <a:rPr lang="en" sz="1100">
                <a:solidFill>
                  <a:schemeClr val="dk1"/>
                </a:solidFill>
              </a:rPr>
              <a:t>/</a:t>
            </a:r>
            <a:r>
              <a:rPr lang="en" sz="1100">
                <a:solidFill>
                  <a:srgbClr val="188038"/>
                </a:solidFill>
                <a:latin typeface="Roboto Mono"/>
                <a:ea typeface="Roboto Mono"/>
                <a:cs typeface="Roboto Mono"/>
                <a:sym typeface="Roboto Mono"/>
              </a:rPr>
              <a:t>log</a:t>
            </a:r>
            <a:r>
              <a:rPr lang="en" sz="1100">
                <a:solidFill>
                  <a:schemeClr val="dk1"/>
                </a:solidFill>
              </a:rPr>
              <a:t> statements around the suspected failure point.</a:t>
            </a:r>
            <a:br>
              <a:rPr lang="en" sz="1100">
                <a:solidFill>
                  <a:schemeClr val="dk1"/>
                </a:solidFill>
              </a:rPr>
            </a:br>
            <a:endParaRPr sz="1100">
              <a:solidFill>
                <a:schemeClr val="dk1"/>
              </a:solidFill>
            </a:endParaRPr>
          </a:p>
          <a:p>
            <a:pPr indent="-267017" lvl="2" marL="1371600" rtl="0" algn="l">
              <a:spcBef>
                <a:spcPts val="0"/>
              </a:spcBef>
              <a:spcAft>
                <a:spcPts val="0"/>
              </a:spcAft>
              <a:buClr>
                <a:schemeClr val="dk1"/>
              </a:buClr>
              <a:buSzPct val="100000"/>
              <a:buAutoNum type="arabicPeriod"/>
            </a:pPr>
            <a:r>
              <a:rPr lang="en" sz="1100">
                <a:solidFill>
                  <a:schemeClr val="dk1"/>
                </a:solidFill>
              </a:rPr>
              <a:t>Checking environment variables, API keys, or configuration mismatches (e.g., wrong model name) is often a quick way to find obvious misconfigurations.</a:t>
            </a:r>
            <a:br>
              <a:rPr lang="en" sz="1100">
                <a:solidFill>
                  <a:schemeClr val="dk1"/>
                </a:solidFill>
              </a:rPr>
            </a:br>
            <a:endParaRPr sz="1100">
              <a:solidFill>
                <a:schemeClr val="dk1"/>
              </a:solidFill>
            </a:endParaRPr>
          </a:p>
          <a:p>
            <a:pPr indent="-267017" lvl="2" marL="1371600" rtl="0" algn="l">
              <a:spcBef>
                <a:spcPts val="0"/>
              </a:spcBef>
              <a:spcAft>
                <a:spcPts val="0"/>
              </a:spcAft>
              <a:buClr>
                <a:schemeClr val="dk1"/>
              </a:buClr>
              <a:buSzPct val="100000"/>
              <a:buAutoNum type="arabicPeriod"/>
            </a:pPr>
            <a:r>
              <a:rPr lang="en" sz="1100">
                <a:solidFill>
                  <a:schemeClr val="dk1"/>
                </a:solidFill>
              </a:rPr>
              <a:t>If the agent uses Docker, verifying that all services (e.g., vector store, database) are up and reachable can catch external dependency issues.</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Caveat:</a:t>
            </a:r>
            <a:r>
              <a:rPr lang="en" sz="1100">
                <a:solidFill>
                  <a:schemeClr val="dk1"/>
                </a:solidFill>
              </a:rPr>
              <a:t> A particularly elusive bug might require adding unit or integration tests around individual tool wrappers (mocking external APIs) to see exactly which part throws an exception.</a:t>
            </a:r>
            <a:br>
              <a:rPr lang="en" sz="1100">
                <a:solidFill>
                  <a:schemeClr val="dk1"/>
                </a:solidFill>
              </a:rPr>
            </a:br>
            <a:endParaRPr sz="1100">
              <a:solidFill>
                <a:schemeClr val="dk1"/>
              </a:solidFill>
            </a:endParaRPr>
          </a:p>
          <a:p>
            <a:pPr indent="-267017" lvl="0" marL="457200" rtl="0" algn="l">
              <a:spcBef>
                <a:spcPts val="0"/>
              </a:spcBef>
              <a:spcAft>
                <a:spcPts val="0"/>
              </a:spcAft>
              <a:buClr>
                <a:schemeClr val="dk1"/>
              </a:buClr>
              <a:buSzPct val="100000"/>
              <a:buChar char="●"/>
            </a:pPr>
            <a:r>
              <a:rPr b="1" lang="en" sz="1100">
                <a:solidFill>
                  <a:schemeClr val="dk1"/>
                </a:solidFill>
              </a:rPr>
              <a:t>Conclusion:</a:t>
            </a:r>
            <a:r>
              <a:rPr lang="en" sz="1100">
                <a:solidFill>
                  <a:schemeClr val="dk1"/>
                </a:solidFill>
              </a:rPr>
              <a:t> This is a textbook debugging approach. It’s correct and methodical; you could deepen it by pointing out specific debugging tools or environment checks.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3" name="Google Shape;21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17. Communicating LLM Limitations or Known Bugs to Product Teams or Stakeholders</a:t>
            </a:r>
            <a:endParaRPr b="1" sz="1100">
              <a:solidFill>
                <a:schemeClr val="dk1"/>
              </a:solidFill>
            </a:endParaRPr>
          </a:p>
          <a:p>
            <a:pPr indent="-267017" lvl="0" marL="457200" rtl="0" algn="l">
              <a:spcBef>
                <a:spcPts val="1200"/>
              </a:spcBef>
              <a:spcAft>
                <a:spcPts val="0"/>
              </a:spcAft>
              <a:buClr>
                <a:schemeClr val="dk1"/>
              </a:buClr>
              <a:buSzPct val="100000"/>
              <a:buChar char="●"/>
            </a:pPr>
            <a:r>
              <a:rPr b="1" lang="en" sz="1100">
                <a:solidFill>
                  <a:schemeClr val="dk1"/>
                </a:solidFill>
              </a:rPr>
              <a:t>Original Answer:</a:t>
            </a:r>
            <a:br>
              <a:rPr b="1" lang="en" sz="1100">
                <a:solidFill>
                  <a:schemeClr val="dk1"/>
                </a:solidFill>
              </a:rPr>
            </a:br>
            <a:br>
              <a:rPr b="1" lang="en" sz="1100">
                <a:solidFill>
                  <a:schemeClr val="dk1"/>
                </a:solidFill>
              </a:rPr>
            </a:br>
            <a:br>
              <a:rPr b="1" lang="en" sz="1100">
                <a:solidFill>
                  <a:schemeClr val="dk1"/>
                </a:solidFill>
              </a:rPr>
            </a:br>
            <a:r>
              <a:rPr lang="en" sz="1100">
                <a:solidFill>
                  <a:schemeClr val="dk1"/>
                </a:solidFill>
              </a:rPr>
              <a:t> “I write short memos or tickets with examples of problematic behavior, root cause (if known), and temporary mitigations. I also document known issues in the README or internal wiki.”</a:t>
            </a:r>
            <a:br>
              <a:rPr lang="en" sz="1100">
                <a:solidFill>
                  <a:schemeClr val="dk1"/>
                </a:solidFill>
              </a:rPr>
            </a:br>
            <a:br>
              <a:rPr lang="en" sz="1100">
                <a:solidFill>
                  <a:schemeClr val="dk1"/>
                </a:solidFill>
              </a:rPr>
            </a:br>
            <a:endParaRPr sz="1100">
              <a:solidFill>
                <a:schemeClr val="dk1"/>
              </a:solidFill>
            </a:endParaRPr>
          </a:p>
          <a:p>
            <a:pPr indent="-267017" lvl="0" marL="457200" rtl="0" algn="l">
              <a:spcBef>
                <a:spcPts val="0"/>
              </a:spcBef>
              <a:spcAft>
                <a:spcPts val="0"/>
              </a:spcAft>
              <a:buClr>
                <a:schemeClr val="dk1"/>
              </a:buClr>
              <a:buSzPct val="100000"/>
              <a:buChar char="●"/>
            </a:pPr>
            <a:r>
              <a:rPr b="1" lang="en" sz="1100">
                <a:solidFill>
                  <a:schemeClr val="dk1"/>
                </a:solidFill>
              </a:rPr>
              <a:t>Evaluation:</a:t>
            </a:r>
            <a:br>
              <a:rPr b="1" lang="en" sz="1100">
                <a:solidFill>
                  <a:schemeClr val="dk1"/>
                </a:solidFill>
              </a:rPr>
            </a:br>
            <a:endParaRPr b="1"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Short Memos or Tickets with Examples:</a:t>
            </a:r>
            <a:r>
              <a:rPr lang="en" sz="1100">
                <a:solidFill>
                  <a:schemeClr val="dk1"/>
                </a:solidFill>
              </a:rPr>
              <a:t> Providing a minimal working example (e.g., “When the user asks, ‘Summarize my code,’ the LLM often omits private variables”) helps stakeholders reproduce the issue.</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Root Cause (If Known):</a:t>
            </a:r>
            <a:r>
              <a:rPr lang="en" sz="1100">
                <a:solidFill>
                  <a:schemeClr val="dk1"/>
                </a:solidFill>
              </a:rPr>
              <a:t> If you know it’s due to prompt ambiguity or model hallucination, stating that narrows down where the fix needs to occur.</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Temporary Mitigations:</a:t>
            </a:r>
            <a:r>
              <a:rPr lang="en" sz="1100">
                <a:solidFill>
                  <a:schemeClr val="dk1"/>
                </a:solidFill>
              </a:rPr>
              <a:t> Suggesting “Add a sanity check after the LLM call” or “Lower the temperature to 0.2 until a prompt rewrite is complete” shows you’ve thought of a near-term workaround.</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Documenting in README or Wiki:</a:t>
            </a:r>
            <a:r>
              <a:rPr lang="en" sz="1100">
                <a:solidFill>
                  <a:schemeClr val="dk1"/>
                </a:solidFill>
              </a:rPr>
              <a:t> Persisting a “Known Issues” section ensures new team members know about existing limitations—e.g., “This agent cannot reliably extract dates from free‐form text.”</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Enhancements:</a:t>
            </a:r>
            <a:br>
              <a:rPr b="1" lang="en" sz="1100">
                <a:solidFill>
                  <a:schemeClr val="dk1"/>
                </a:solidFill>
              </a:rPr>
            </a:br>
            <a:endParaRPr b="1" sz="1100">
              <a:solidFill>
                <a:schemeClr val="dk1"/>
              </a:solidFill>
            </a:endParaRPr>
          </a:p>
          <a:p>
            <a:pPr indent="-267017" lvl="2" marL="1371600" rtl="0" algn="l">
              <a:spcBef>
                <a:spcPts val="0"/>
              </a:spcBef>
              <a:spcAft>
                <a:spcPts val="0"/>
              </a:spcAft>
              <a:buClr>
                <a:schemeClr val="dk1"/>
              </a:buClr>
              <a:buSzPct val="100000"/>
              <a:buAutoNum type="arabicPeriod"/>
            </a:pPr>
            <a:r>
              <a:rPr lang="en" sz="1100">
                <a:solidFill>
                  <a:schemeClr val="dk1"/>
                </a:solidFill>
              </a:rPr>
              <a:t>You could also include a “Risks &amp; Impact” section in each ticket: how severe is the bug (e.g., “Misleading billing info could cost $10k/month”)?</a:t>
            </a:r>
            <a:br>
              <a:rPr lang="en" sz="1100">
                <a:solidFill>
                  <a:schemeClr val="dk1"/>
                </a:solidFill>
              </a:rPr>
            </a:br>
            <a:endParaRPr sz="1100">
              <a:solidFill>
                <a:schemeClr val="dk1"/>
              </a:solidFill>
            </a:endParaRPr>
          </a:p>
          <a:p>
            <a:pPr indent="-267017" lvl="2" marL="1371600" rtl="0" algn="l">
              <a:spcBef>
                <a:spcPts val="0"/>
              </a:spcBef>
              <a:spcAft>
                <a:spcPts val="0"/>
              </a:spcAft>
              <a:buClr>
                <a:schemeClr val="dk1"/>
              </a:buClr>
              <a:buSzPct val="100000"/>
              <a:buAutoNum type="arabicPeriod"/>
            </a:pPr>
            <a:r>
              <a:rPr lang="en" sz="1100">
                <a:solidFill>
                  <a:schemeClr val="dk1"/>
                </a:solidFill>
              </a:rPr>
              <a:t>Periodic stakeholder demos (showing examples of misbehavior and discussing mitigation plans) can help maintain alignment.</a:t>
            </a:r>
            <a:br>
              <a:rPr lang="en" sz="1100">
                <a:solidFill>
                  <a:schemeClr val="dk1"/>
                </a:solidFill>
              </a:rPr>
            </a:br>
            <a:endParaRPr sz="1100">
              <a:solidFill>
                <a:schemeClr val="dk1"/>
              </a:solidFill>
            </a:endParaRPr>
          </a:p>
          <a:p>
            <a:pPr indent="-267017" lvl="2" marL="1371600" rtl="0" algn="l">
              <a:spcBef>
                <a:spcPts val="0"/>
              </a:spcBef>
              <a:spcAft>
                <a:spcPts val="0"/>
              </a:spcAft>
              <a:buClr>
                <a:schemeClr val="dk1"/>
              </a:buClr>
              <a:buSzPct val="100000"/>
              <a:buAutoNum type="arabicPeriod"/>
            </a:pPr>
            <a:r>
              <a:rPr lang="en" sz="1100">
                <a:solidFill>
                  <a:schemeClr val="dk1"/>
                </a:solidFill>
              </a:rPr>
              <a:t>If the limitations are model‐specific (e.g., GPT-3.5 fails at reasoning), noting that in the ticket helps future-proof as you upgrade models.</a:t>
            </a:r>
            <a:br>
              <a:rPr lang="en" sz="1100">
                <a:solidFill>
                  <a:schemeClr val="dk1"/>
                </a:solidFill>
              </a:rPr>
            </a:br>
            <a:endParaRPr sz="1100">
              <a:solidFill>
                <a:schemeClr val="dk1"/>
              </a:solidFill>
            </a:endParaRPr>
          </a:p>
          <a:p>
            <a:pPr indent="-267017" lvl="1" marL="914400" rtl="0" algn="l">
              <a:spcBef>
                <a:spcPts val="0"/>
              </a:spcBef>
              <a:spcAft>
                <a:spcPts val="0"/>
              </a:spcAft>
              <a:buClr>
                <a:schemeClr val="dk1"/>
              </a:buClr>
              <a:buSzPct val="100000"/>
              <a:buChar char="○"/>
            </a:pPr>
            <a:r>
              <a:rPr lang="en" sz="1100">
                <a:solidFill>
                  <a:schemeClr val="dk1"/>
                </a:solidFill>
              </a:rPr>
              <a:t>⚠️ </a:t>
            </a:r>
            <a:r>
              <a:rPr b="1" lang="en" sz="1100">
                <a:solidFill>
                  <a:schemeClr val="dk1"/>
                </a:solidFill>
              </a:rPr>
              <a:t>Caveat:</a:t>
            </a:r>
            <a:r>
              <a:rPr lang="en" sz="1100">
                <a:solidFill>
                  <a:schemeClr val="dk1"/>
                </a:solidFill>
              </a:rPr>
              <a:t> For high‐priority or compliance‐related issues, you might escalate via a dedicated “triage channel” or slack alert rather than waiting for the next README update.</a:t>
            </a:r>
            <a:br>
              <a:rPr lang="en" sz="1100">
                <a:solidFill>
                  <a:schemeClr val="dk1"/>
                </a:solidFill>
              </a:rPr>
            </a:br>
            <a:endParaRPr sz="1100">
              <a:solidFill>
                <a:schemeClr val="dk1"/>
              </a:solidFill>
            </a:endParaRPr>
          </a:p>
          <a:p>
            <a:pPr indent="-267017" lvl="0" marL="457200" rtl="0" algn="l">
              <a:spcBef>
                <a:spcPts val="0"/>
              </a:spcBef>
              <a:spcAft>
                <a:spcPts val="0"/>
              </a:spcAft>
              <a:buClr>
                <a:schemeClr val="dk1"/>
              </a:buClr>
              <a:buSzPct val="100000"/>
              <a:buChar char="●"/>
            </a:pPr>
            <a:r>
              <a:rPr b="1" lang="en" sz="1100">
                <a:solidFill>
                  <a:schemeClr val="dk1"/>
                </a:solidFill>
              </a:rPr>
              <a:t>Conclusion:</a:t>
            </a:r>
            <a:r>
              <a:rPr lang="en" sz="1100">
                <a:solidFill>
                  <a:schemeClr val="dk1"/>
                </a:solidFill>
              </a:rPr>
              <a:t> The approach is correct and aligns with cross-functional communication best practices. Adding a formal “impact assessment” can further clarify urgency and guide prioritization.</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91325" y="192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Types of AI AGENT</a:t>
            </a:r>
            <a:endParaRPr/>
          </a:p>
        </p:txBody>
      </p:sp>
      <p:pic>
        <p:nvPicPr>
          <p:cNvPr id="67" name="Google Shape;67;p15"/>
          <p:cNvPicPr preferRelativeResize="0"/>
          <p:nvPr/>
        </p:nvPicPr>
        <p:blipFill>
          <a:blip r:embed="rId3">
            <a:alphaModFix/>
          </a:blip>
          <a:stretch>
            <a:fillRect/>
          </a:stretch>
        </p:blipFill>
        <p:spPr>
          <a:xfrm>
            <a:off x="2899600" y="957775"/>
            <a:ext cx="3437525" cy="404773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3738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 sz="1100"/>
              <a:t>Simple Reflex Agents</a:t>
            </a:r>
            <a:endParaRPr b="1" sz="11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293211" lvl="0" marL="457200" rtl="0" algn="l">
              <a:spcBef>
                <a:spcPts val="1200"/>
              </a:spcBef>
              <a:spcAft>
                <a:spcPts val="0"/>
              </a:spcAft>
              <a:buClr>
                <a:schemeClr val="dk1"/>
              </a:buClr>
              <a:buSzPct val="100000"/>
              <a:buChar char="●"/>
            </a:pPr>
            <a:r>
              <a:rPr b="1" lang="en" sz="1100">
                <a:solidFill>
                  <a:schemeClr val="dk1"/>
                </a:solidFill>
              </a:rPr>
              <a:t>Definition</a:t>
            </a:r>
            <a:r>
              <a:rPr lang="en" sz="1100">
                <a:solidFill>
                  <a:schemeClr val="dk1"/>
                </a:solidFill>
              </a:rPr>
              <a:t>: Operate by mapping current percepts directly to actions, based on a set of predefined condition–action rules (“if … then …”).</a:t>
            </a:r>
            <a:br>
              <a:rPr lang="en"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Key Characteristics</a:t>
            </a:r>
            <a:r>
              <a:rPr lang="en" sz="1100">
                <a:solidFill>
                  <a:schemeClr val="dk1"/>
                </a:solidFill>
              </a:rPr>
              <a:t>:</a:t>
            </a:r>
            <a:br>
              <a:rPr lang="en" sz="1100">
                <a:solidFill>
                  <a:schemeClr val="dk1"/>
                </a:solidFill>
              </a:rPr>
            </a:b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Do not maintain any internal state about the world; decisions are purely reactive to immediate inputs.</a:t>
            </a:r>
            <a:br>
              <a:rPr lang="en" sz="1100">
                <a:solidFill>
                  <a:schemeClr val="dk1"/>
                </a:solidFill>
              </a:rPr>
            </a:b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Suitable when the environment is fully observable and the correct action depends only on the current percept.</a:t>
            </a:r>
            <a:br>
              <a:rPr lang="en"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Advantages &amp; Limitations</a:t>
            </a:r>
            <a:r>
              <a:rPr lang="en" sz="1100">
                <a:solidFill>
                  <a:schemeClr val="dk1"/>
                </a:solidFill>
              </a:rPr>
              <a:t>:</a:t>
            </a:r>
            <a:br>
              <a:rPr lang="en" sz="1100">
                <a:solidFill>
                  <a:schemeClr val="dk1"/>
                </a:solidFill>
              </a:rPr>
            </a:br>
            <a:endParaRPr sz="1100">
              <a:solidFill>
                <a:schemeClr val="dk1"/>
              </a:solidFill>
            </a:endParaRPr>
          </a:p>
          <a:p>
            <a:pPr indent="-293211" lvl="1" marL="914400" rtl="0" algn="l">
              <a:spcBef>
                <a:spcPts val="0"/>
              </a:spcBef>
              <a:spcAft>
                <a:spcPts val="0"/>
              </a:spcAft>
              <a:buClr>
                <a:schemeClr val="dk1"/>
              </a:buClr>
              <a:buSzPct val="100000"/>
              <a:buChar char="○"/>
            </a:pPr>
            <a:r>
              <a:rPr b="1" lang="en" sz="1100">
                <a:solidFill>
                  <a:schemeClr val="dk1"/>
                </a:solidFill>
              </a:rPr>
              <a:t>Advantage</a:t>
            </a:r>
            <a:r>
              <a:rPr lang="en" sz="1100">
                <a:solidFill>
                  <a:schemeClr val="dk1"/>
                </a:solidFill>
              </a:rPr>
              <a:t>: Very fast, easy to implement.</a:t>
            </a:r>
            <a:br>
              <a:rPr lang="en" sz="1100">
                <a:solidFill>
                  <a:schemeClr val="dk1"/>
                </a:solidFill>
              </a:rPr>
            </a:br>
            <a:endParaRPr sz="1100">
              <a:solidFill>
                <a:schemeClr val="dk1"/>
              </a:solidFill>
            </a:endParaRPr>
          </a:p>
          <a:p>
            <a:pPr indent="-293211" lvl="1" marL="914400" rtl="0" algn="l">
              <a:spcBef>
                <a:spcPts val="0"/>
              </a:spcBef>
              <a:spcAft>
                <a:spcPts val="0"/>
              </a:spcAft>
              <a:buClr>
                <a:schemeClr val="dk1"/>
              </a:buClr>
              <a:buSzPct val="100000"/>
              <a:buChar char="○"/>
            </a:pPr>
            <a:r>
              <a:rPr b="1" lang="en" sz="1100">
                <a:solidFill>
                  <a:schemeClr val="dk1"/>
                </a:solidFill>
              </a:rPr>
              <a:t>Limitation</a:t>
            </a:r>
            <a:r>
              <a:rPr lang="en" sz="1100">
                <a:solidFill>
                  <a:schemeClr val="dk1"/>
                </a:solidFill>
              </a:rPr>
              <a:t>: Fail in partially observable or dynamic environments, because they cannot remember past percepts or model unseen aspects.</a:t>
            </a:r>
            <a:br>
              <a:rPr lang="en"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Example</a:t>
            </a:r>
            <a:r>
              <a:rPr lang="en" sz="1100">
                <a:solidFill>
                  <a:schemeClr val="dk1"/>
                </a:solidFill>
              </a:rPr>
              <a:t>: A thermostat that switches heating on/off solely based on current temperature reading.</a:t>
            </a:r>
            <a:br>
              <a:rPr lang="en" sz="1100">
                <a:solidFill>
                  <a:schemeClr val="dk1"/>
                </a:solidFill>
              </a:rPr>
            </a:b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1100"/>
              <a:t>Model-Based Reflex Agents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Clr>
                <a:schemeClr val="dk1"/>
              </a:buClr>
              <a:buSzPct val="100000"/>
              <a:buFont typeface="Arial"/>
              <a:buNone/>
            </a:pPr>
            <a:r>
              <a:t/>
            </a:r>
            <a:endParaRPr b="1" sz="1100">
              <a:solidFill>
                <a:schemeClr val="dk1"/>
              </a:solidFill>
            </a:endParaRPr>
          </a:p>
          <a:p>
            <a:pPr indent="-287972" lvl="0" marL="457200" rtl="0" algn="l">
              <a:spcBef>
                <a:spcPts val="1200"/>
              </a:spcBef>
              <a:spcAft>
                <a:spcPts val="0"/>
              </a:spcAft>
              <a:buClr>
                <a:schemeClr val="dk1"/>
              </a:buClr>
              <a:buSzPct val="100000"/>
              <a:buChar char="●"/>
            </a:pPr>
            <a:r>
              <a:rPr b="1" lang="en" sz="1100">
                <a:solidFill>
                  <a:schemeClr val="dk1"/>
                </a:solidFill>
              </a:rPr>
              <a:t>Definition</a:t>
            </a:r>
            <a:r>
              <a:rPr lang="en" sz="1100">
                <a:solidFill>
                  <a:schemeClr val="dk1"/>
                </a:solidFill>
              </a:rPr>
              <a:t>: Extend simple reflex design by maintaining an internal model (representation) of the world, tracking aspects not immediately visible in the current percept.</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Char char="●"/>
            </a:pPr>
            <a:r>
              <a:rPr b="1" lang="en" sz="1100">
                <a:solidFill>
                  <a:schemeClr val="dk1"/>
                </a:solidFill>
              </a:rPr>
              <a:t>Key Characteristics</a:t>
            </a:r>
            <a:r>
              <a:rPr lang="en" sz="1100">
                <a:solidFill>
                  <a:schemeClr val="dk1"/>
                </a:solidFill>
              </a:rPr>
              <a:t>:</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Store a </a:t>
            </a:r>
            <a:r>
              <a:rPr b="1" lang="en" sz="1100">
                <a:solidFill>
                  <a:schemeClr val="dk1"/>
                </a:solidFill>
              </a:rPr>
              <a:t>state</a:t>
            </a:r>
            <a:r>
              <a:rPr lang="en" sz="1100">
                <a:solidFill>
                  <a:schemeClr val="dk1"/>
                </a:solidFill>
              </a:rPr>
              <a:t> variable that summarizes all relevant history.</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Update the internal model with each new percept to infer unseen details.</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Use condition–action rules compared against both percept and model state.</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Char char="●"/>
            </a:pPr>
            <a:r>
              <a:rPr b="1" lang="en" sz="1100">
                <a:solidFill>
                  <a:schemeClr val="dk1"/>
                </a:solidFill>
              </a:rPr>
              <a:t>Advantages &amp; Limitations</a:t>
            </a:r>
            <a:r>
              <a:rPr lang="en" sz="1100">
                <a:solidFill>
                  <a:schemeClr val="dk1"/>
                </a:solidFill>
              </a:rPr>
              <a:t>:</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b="1" lang="en" sz="1100">
                <a:solidFill>
                  <a:schemeClr val="dk1"/>
                </a:solidFill>
              </a:rPr>
              <a:t>Advantage</a:t>
            </a:r>
            <a:r>
              <a:rPr lang="en" sz="1100">
                <a:solidFill>
                  <a:schemeClr val="dk1"/>
                </a:solidFill>
              </a:rPr>
              <a:t>: Handle partially observable environments better than simple reflex agents, since they reason about hidden state.</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b="1" lang="en" sz="1100">
                <a:solidFill>
                  <a:schemeClr val="dk1"/>
                </a:solidFill>
              </a:rPr>
              <a:t>Limitation</a:t>
            </a:r>
            <a:r>
              <a:rPr lang="en" sz="1100">
                <a:solidFill>
                  <a:schemeClr val="dk1"/>
                </a:solidFill>
              </a:rPr>
              <a:t>: Require accurate modeling of the environment and more computation to update and consult the model.</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Char char="●"/>
            </a:pPr>
            <a:r>
              <a:rPr b="1" lang="en" sz="1100">
                <a:solidFill>
                  <a:schemeClr val="dk1"/>
                </a:solidFill>
              </a:rPr>
              <a:t>Example</a:t>
            </a:r>
            <a:r>
              <a:rPr lang="en" sz="1100">
                <a:solidFill>
                  <a:schemeClr val="dk1"/>
                </a:solidFill>
              </a:rPr>
              <a:t>: A robot vacuum that remembers which rooms it has cleaned (even if it temporarily loses sensor readings).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1100"/>
              <a:t>Goal-Based Agents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293211" lvl="0" marL="457200" rtl="0" algn="l">
              <a:spcBef>
                <a:spcPts val="1200"/>
              </a:spcBef>
              <a:spcAft>
                <a:spcPts val="0"/>
              </a:spcAft>
              <a:buClr>
                <a:schemeClr val="dk1"/>
              </a:buClr>
              <a:buSzPct val="100000"/>
              <a:buChar char="●"/>
            </a:pPr>
            <a:r>
              <a:rPr b="1" lang="en" sz="1100">
                <a:solidFill>
                  <a:schemeClr val="dk1"/>
                </a:solidFill>
              </a:rPr>
              <a:t>Definition</a:t>
            </a:r>
            <a:r>
              <a:rPr lang="en" sz="1100">
                <a:solidFill>
                  <a:schemeClr val="dk1"/>
                </a:solidFill>
              </a:rPr>
              <a:t>: Go further by not only modeling the world but also explicitly representing goals; they choose actions that they predict will bring about goal fulfillment.</a:t>
            </a:r>
            <a:br>
              <a:rPr lang="en"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Key Characteristics</a:t>
            </a:r>
            <a:r>
              <a:rPr lang="en" sz="1100">
                <a:solidFill>
                  <a:schemeClr val="dk1"/>
                </a:solidFill>
              </a:rPr>
              <a:t>:</a:t>
            </a:r>
            <a:br>
              <a:rPr lang="en" sz="1100">
                <a:solidFill>
                  <a:schemeClr val="dk1"/>
                </a:solidFill>
              </a:rPr>
            </a:b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Maintain a representation of </a:t>
            </a:r>
            <a:r>
              <a:rPr b="1" lang="en" sz="1100">
                <a:solidFill>
                  <a:schemeClr val="dk1"/>
                </a:solidFill>
              </a:rPr>
              <a:t>goals</a:t>
            </a:r>
            <a:r>
              <a:rPr lang="en" sz="1100">
                <a:solidFill>
                  <a:schemeClr val="dk1"/>
                </a:solidFill>
              </a:rPr>
              <a:t> (desired states) in addition to model of current state.</a:t>
            </a:r>
            <a:br>
              <a:rPr lang="en" sz="1100">
                <a:solidFill>
                  <a:schemeClr val="dk1"/>
                </a:solidFill>
              </a:rPr>
            </a:b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Use a search or planning procedure to decide which sequence of actions will most likely achieve the goal.</a:t>
            </a:r>
            <a:br>
              <a:rPr lang="en" sz="1100">
                <a:solidFill>
                  <a:schemeClr val="dk1"/>
                </a:solidFill>
              </a:rPr>
            </a:b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Decision criterion: “Which action leads closer to the goal?”</a:t>
            </a:r>
            <a:br>
              <a:rPr lang="en"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Advantages &amp; Limitations</a:t>
            </a:r>
            <a:r>
              <a:rPr lang="en" sz="1100">
                <a:solidFill>
                  <a:schemeClr val="dk1"/>
                </a:solidFill>
              </a:rPr>
              <a:t>:</a:t>
            </a:r>
            <a:br>
              <a:rPr lang="en" sz="1100">
                <a:solidFill>
                  <a:schemeClr val="dk1"/>
                </a:solidFill>
              </a:rPr>
            </a:br>
            <a:endParaRPr sz="1100">
              <a:solidFill>
                <a:schemeClr val="dk1"/>
              </a:solidFill>
            </a:endParaRPr>
          </a:p>
          <a:p>
            <a:pPr indent="-293211" lvl="1" marL="914400" rtl="0" algn="l">
              <a:spcBef>
                <a:spcPts val="0"/>
              </a:spcBef>
              <a:spcAft>
                <a:spcPts val="0"/>
              </a:spcAft>
              <a:buClr>
                <a:schemeClr val="dk1"/>
              </a:buClr>
              <a:buSzPct val="100000"/>
              <a:buChar char="○"/>
            </a:pPr>
            <a:r>
              <a:rPr b="1" lang="en" sz="1100">
                <a:solidFill>
                  <a:schemeClr val="dk1"/>
                </a:solidFill>
              </a:rPr>
              <a:t>Advantage</a:t>
            </a:r>
            <a:r>
              <a:rPr lang="en" sz="1100">
                <a:solidFill>
                  <a:schemeClr val="dk1"/>
                </a:solidFill>
              </a:rPr>
              <a:t>: More flexible than reflex agents; can plan ahead, consider alternatives, and handle dynamic changes.</a:t>
            </a:r>
            <a:br>
              <a:rPr lang="en" sz="1100">
                <a:solidFill>
                  <a:schemeClr val="dk1"/>
                </a:solidFill>
              </a:rPr>
            </a:br>
            <a:endParaRPr sz="1100">
              <a:solidFill>
                <a:schemeClr val="dk1"/>
              </a:solidFill>
            </a:endParaRPr>
          </a:p>
          <a:p>
            <a:pPr indent="-293211" lvl="1" marL="914400" rtl="0" algn="l">
              <a:spcBef>
                <a:spcPts val="0"/>
              </a:spcBef>
              <a:spcAft>
                <a:spcPts val="0"/>
              </a:spcAft>
              <a:buClr>
                <a:schemeClr val="dk1"/>
              </a:buClr>
              <a:buSzPct val="100000"/>
              <a:buChar char="○"/>
            </a:pPr>
            <a:r>
              <a:rPr b="1" lang="en" sz="1100">
                <a:solidFill>
                  <a:schemeClr val="dk1"/>
                </a:solidFill>
              </a:rPr>
              <a:t>Limitation</a:t>
            </a:r>
            <a:r>
              <a:rPr lang="en" sz="1100">
                <a:solidFill>
                  <a:schemeClr val="dk1"/>
                </a:solidFill>
              </a:rPr>
              <a:t>: Planning can be computationally expensive; quality depends on accuracy of the model and goal specification.</a:t>
            </a:r>
            <a:br>
              <a:rPr lang="en"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Example</a:t>
            </a:r>
            <a:r>
              <a:rPr lang="en" sz="1100">
                <a:solidFill>
                  <a:schemeClr val="dk1"/>
                </a:solidFill>
              </a:rPr>
              <a:t>: A navigation system that computes a sequence of turns and routes to reach a destination, adapting if roads close.</a:t>
            </a:r>
            <a:br>
              <a:rPr lang="en" sz="1100">
                <a:solidFill>
                  <a:schemeClr val="dk1"/>
                </a:solidFill>
              </a:rPr>
            </a:b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1100"/>
              <a:t>Utility-Based Agents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293211" lvl="0" marL="457200" rtl="0" algn="l">
              <a:spcBef>
                <a:spcPts val="1200"/>
              </a:spcBef>
              <a:spcAft>
                <a:spcPts val="0"/>
              </a:spcAft>
              <a:buClr>
                <a:schemeClr val="dk1"/>
              </a:buClr>
              <a:buSzPct val="100000"/>
              <a:buChar char="●"/>
            </a:pPr>
            <a:r>
              <a:rPr b="1" lang="en" sz="1100">
                <a:solidFill>
                  <a:schemeClr val="dk1"/>
                </a:solidFill>
              </a:rPr>
              <a:t>Definition</a:t>
            </a:r>
            <a:r>
              <a:rPr lang="en" sz="1100">
                <a:solidFill>
                  <a:schemeClr val="dk1"/>
                </a:solidFill>
              </a:rPr>
              <a:t>: Augment goal-based design by incorporating a </a:t>
            </a:r>
            <a:r>
              <a:rPr b="1" lang="en" sz="1100">
                <a:solidFill>
                  <a:schemeClr val="dk1"/>
                </a:solidFill>
              </a:rPr>
              <a:t>utility function</a:t>
            </a:r>
            <a:r>
              <a:rPr lang="en" sz="1100">
                <a:solidFill>
                  <a:schemeClr val="dk1"/>
                </a:solidFill>
              </a:rPr>
              <a:t> that ranks different possible world states by “happiness” or “preference level.”</a:t>
            </a:r>
            <a:br>
              <a:rPr lang="en"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Key Characteristics</a:t>
            </a:r>
            <a:r>
              <a:rPr lang="en" sz="1100">
                <a:solidFill>
                  <a:schemeClr val="dk1"/>
                </a:solidFill>
              </a:rPr>
              <a:t>:</a:t>
            </a:r>
            <a:br>
              <a:rPr lang="en" sz="1100">
                <a:solidFill>
                  <a:schemeClr val="dk1"/>
                </a:solidFill>
              </a:rPr>
            </a:b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Explicitly evaluate and compare how desirable each world state is, rather than simply “goal vs. non-goal.”</a:t>
            </a:r>
            <a:br>
              <a:rPr lang="en" sz="1100">
                <a:solidFill>
                  <a:schemeClr val="dk1"/>
                </a:solidFill>
              </a:rPr>
            </a:b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Choose actions to maximize expected utility, accounting for trade-offs and partial satisfaction.</a:t>
            </a:r>
            <a:br>
              <a:rPr lang="en" sz="1100">
                <a:solidFill>
                  <a:schemeClr val="dk1"/>
                </a:solidFill>
              </a:rPr>
            </a:b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Better at handling conflicting objectives (e.g., speed vs. safety).</a:t>
            </a:r>
            <a:br>
              <a:rPr lang="en"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Advantages &amp; Limitations</a:t>
            </a:r>
            <a:r>
              <a:rPr lang="en" sz="1100">
                <a:solidFill>
                  <a:schemeClr val="dk1"/>
                </a:solidFill>
              </a:rPr>
              <a:t>:</a:t>
            </a:r>
            <a:br>
              <a:rPr lang="en" sz="1100">
                <a:solidFill>
                  <a:schemeClr val="dk1"/>
                </a:solidFill>
              </a:rPr>
            </a:br>
            <a:endParaRPr sz="1100">
              <a:solidFill>
                <a:schemeClr val="dk1"/>
              </a:solidFill>
            </a:endParaRPr>
          </a:p>
          <a:p>
            <a:pPr indent="-293211" lvl="1" marL="914400" rtl="0" algn="l">
              <a:spcBef>
                <a:spcPts val="0"/>
              </a:spcBef>
              <a:spcAft>
                <a:spcPts val="0"/>
              </a:spcAft>
              <a:buClr>
                <a:schemeClr val="dk1"/>
              </a:buClr>
              <a:buSzPct val="100000"/>
              <a:buChar char="○"/>
            </a:pPr>
            <a:r>
              <a:rPr b="1" lang="en" sz="1100">
                <a:solidFill>
                  <a:schemeClr val="dk1"/>
                </a:solidFill>
              </a:rPr>
              <a:t>Advantage</a:t>
            </a:r>
            <a:r>
              <a:rPr lang="en" sz="1100">
                <a:solidFill>
                  <a:schemeClr val="dk1"/>
                </a:solidFill>
              </a:rPr>
              <a:t>: More nuanced decision-making, especially in uncertain or multi-objective settings.</a:t>
            </a:r>
            <a:br>
              <a:rPr lang="en" sz="1100">
                <a:solidFill>
                  <a:schemeClr val="dk1"/>
                </a:solidFill>
              </a:rPr>
            </a:br>
            <a:endParaRPr sz="1100">
              <a:solidFill>
                <a:schemeClr val="dk1"/>
              </a:solidFill>
            </a:endParaRPr>
          </a:p>
          <a:p>
            <a:pPr indent="-293211" lvl="1" marL="914400" rtl="0" algn="l">
              <a:spcBef>
                <a:spcPts val="0"/>
              </a:spcBef>
              <a:spcAft>
                <a:spcPts val="0"/>
              </a:spcAft>
              <a:buClr>
                <a:schemeClr val="dk1"/>
              </a:buClr>
              <a:buSzPct val="100000"/>
              <a:buChar char="○"/>
            </a:pPr>
            <a:r>
              <a:rPr b="1" lang="en" sz="1100">
                <a:solidFill>
                  <a:schemeClr val="dk1"/>
                </a:solidFill>
              </a:rPr>
              <a:t>Limitation</a:t>
            </a:r>
            <a:r>
              <a:rPr lang="en" sz="1100">
                <a:solidFill>
                  <a:schemeClr val="dk1"/>
                </a:solidFill>
              </a:rPr>
              <a:t>: Requires careful design of a utility function; computational overhead can be high.</a:t>
            </a:r>
            <a:br>
              <a:rPr lang="en"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Example</a:t>
            </a:r>
            <a:r>
              <a:rPr lang="en" sz="1100">
                <a:solidFill>
                  <a:schemeClr val="dk1"/>
                </a:solidFill>
              </a:rPr>
              <a:t>: A self-driving car that balances safety, time-to-destination, passenger comfort, and energy efficiency when selecting a maneuver.</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1100"/>
              <a:t>Learning Agents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287972" lvl="0" marL="457200" rtl="0" algn="l">
              <a:spcBef>
                <a:spcPts val="1200"/>
              </a:spcBef>
              <a:spcAft>
                <a:spcPts val="0"/>
              </a:spcAft>
              <a:buClr>
                <a:schemeClr val="dk1"/>
              </a:buClr>
              <a:buSzPct val="100000"/>
              <a:buChar char="●"/>
            </a:pPr>
            <a:r>
              <a:rPr b="1" lang="en" sz="1100">
                <a:solidFill>
                  <a:schemeClr val="dk1"/>
                </a:solidFill>
              </a:rPr>
              <a:t>Definition</a:t>
            </a:r>
            <a:r>
              <a:rPr lang="en" sz="1100">
                <a:solidFill>
                  <a:schemeClr val="dk1"/>
                </a:solidFill>
              </a:rPr>
              <a:t>: Designed to improve performance over time by learning from experience, rather than relying solely on a fixed set of rules or models.</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Char char="●"/>
            </a:pPr>
            <a:r>
              <a:rPr b="1" lang="en" sz="1100">
                <a:solidFill>
                  <a:schemeClr val="dk1"/>
                </a:solidFill>
              </a:rPr>
              <a:t>Key Components</a:t>
            </a:r>
            <a:r>
              <a:rPr lang="en" sz="1100">
                <a:solidFill>
                  <a:schemeClr val="dk1"/>
                </a:solidFill>
              </a:rPr>
              <a:t> (per standard AI textbooks):</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b="1" lang="en" sz="1100">
                <a:solidFill>
                  <a:schemeClr val="dk1"/>
                </a:solidFill>
              </a:rPr>
              <a:t>Learning Element</a:t>
            </a:r>
            <a:r>
              <a:rPr lang="en" sz="1100">
                <a:solidFill>
                  <a:schemeClr val="dk1"/>
                </a:solidFill>
              </a:rPr>
              <a:t>: Adjusts the agent’s knowledge based on feedback.</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b="1" lang="en" sz="1100">
                <a:solidFill>
                  <a:schemeClr val="dk1"/>
                </a:solidFill>
              </a:rPr>
              <a:t>Performance Element</a:t>
            </a:r>
            <a:r>
              <a:rPr lang="en" sz="1100">
                <a:solidFill>
                  <a:schemeClr val="dk1"/>
                </a:solidFill>
              </a:rPr>
              <a:t>: Selects actions using current knowledge.</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b="1" lang="en" sz="1100">
                <a:solidFill>
                  <a:schemeClr val="dk1"/>
                </a:solidFill>
              </a:rPr>
              <a:t>Critic</a:t>
            </a:r>
            <a:r>
              <a:rPr lang="en" sz="1100">
                <a:solidFill>
                  <a:schemeClr val="dk1"/>
                </a:solidFill>
              </a:rPr>
              <a:t>: Provides feedback on how well the agent is doing relative to some performance standard.</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b="1" lang="en" sz="1100">
                <a:solidFill>
                  <a:schemeClr val="dk1"/>
                </a:solidFill>
              </a:rPr>
              <a:t>Problem Generator</a:t>
            </a:r>
            <a:r>
              <a:rPr lang="en" sz="1100">
                <a:solidFill>
                  <a:schemeClr val="dk1"/>
                </a:solidFill>
              </a:rPr>
              <a:t>: Suggests exploratory actions to learn new information.</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Char char="●"/>
            </a:pPr>
            <a:r>
              <a:rPr b="1" lang="en" sz="1100">
                <a:solidFill>
                  <a:schemeClr val="dk1"/>
                </a:solidFill>
              </a:rPr>
              <a:t>Advantages &amp; Limitations</a:t>
            </a:r>
            <a:r>
              <a:rPr lang="en" sz="1100">
                <a:solidFill>
                  <a:schemeClr val="dk1"/>
                </a:solidFill>
              </a:rPr>
              <a:t>:</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b="1" lang="en" sz="1100">
                <a:solidFill>
                  <a:schemeClr val="dk1"/>
                </a:solidFill>
              </a:rPr>
              <a:t>Advantage</a:t>
            </a:r>
            <a:r>
              <a:rPr lang="en" sz="1100">
                <a:solidFill>
                  <a:schemeClr val="dk1"/>
                </a:solidFill>
              </a:rPr>
              <a:t>: Can adapt to unknown or changing environments, improve over time.</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b="1" lang="en" sz="1100">
                <a:solidFill>
                  <a:schemeClr val="dk1"/>
                </a:solidFill>
              </a:rPr>
              <a:t>Limitation</a:t>
            </a:r>
            <a:r>
              <a:rPr lang="en" sz="1100">
                <a:solidFill>
                  <a:schemeClr val="dk1"/>
                </a:solidFill>
              </a:rPr>
              <a:t>: May require large amounts of data; learning might be slow or unstable; risk of overfitting to specific patterns.</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Char char="●"/>
            </a:pPr>
            <a:r>
              <a:rPr b="1" lang="en" sz="1100">
                <a:solidFill>
                  <a:schemeClr val="dk1"/>
                </a:solidFill>
              </a:rPr>
              <a:t>Example</a:t>
            </a:r>
            <a:r>
              <a:rPr lang="en" sz="1100">
                <a:solidFill>
                  <a:schemeClr val="dk1"/>
                </a:solidFill>
              </a:rPr>
              <a:t>: A recommendation system that refines its suggestions by analyzing users’ click-through and purchase history.</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91325" y="192850"/>
            <a:ext cx="8520600" cy="572700"/>
          </a:xfrm>
          <a:prstGeom prst="rect">
            <a:avLst/>
          </a:prstGeom>
        </p:spPr>
        <p:txBody>
          <a:bodyPr anchorCtr="0" anchor="t" bIns="91425" lIns="91425" spcFirstLastPara="1" rIns="91425" wrap="square" tIns="91425">
            <a:normAutofit fontScale="90000"/>
          </a:bodyPr>
          <a:lstStyle/>
          <a:p>
            <a:pPr indent="457200" lvl="0" marL="1371600" rtl="0" algn="l">
              <a:spcBef>
                <a:spcPts val="0"/>
              </a:spcBef>
              <a:spcAft>
                <a:spcPts val="0"/>
              </a:spcAft>
              <a:buNone/>
            </a:pPr>
            <a:r>
              <a:rPr lang="en"/>
              <a:t>AI Agent Frameworks</a:t>
            </a:r>
            <a:endParaRPr/>
          </a:p>
        </p:txBody>
      </p:sp>
      <p:pic>
        <p:nvPicPr>
          <p:cNvPr id="103" name="Google Shape;103;p21"/>
          <p:cNvPicPr preferRelativeResize="0"/>
          <p:nvPr/>
        </p:nvPicPr>
        <p:blipFill>
          <a:blip r:embed="rId3">
            <a:alphaModFix/>
          </a:blip>
          <a:stretch>
            <a:fillRect/>
          </a:stretch>
        </p:blipFill>
        <p:spPr>
          <a:xfrm>
            <a:off x="798975" y="844950"/>
            <a:ext cx="7546045" cy="4073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