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FE9-2A49-AF8D-5A5A-BA6DA90A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819F8-461A-7CFC-E619-923C9F53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BBD1-F529-6FFF-B063-E7D243AD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F38C-33D0-1C95-4DA5-86EF6D1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BDA5-08D2-5E89-8CA5-64196E5F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8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520D-5141-1685-D50A-3AC7DA2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8A8DA-F764-AD46-9589-C5A2DEFE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A7C-5FDE-48A5-DE72-35342773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E24D-B5F3-E313-62D5-3C34D7BA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09A2-3F34-7CE5-A3AE-D1D7D5BA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7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CA57-BA24-C953-AF96-11A5E86C9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4A38-0F19-D3FD-0389-FE767E2F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C9DF-40A5-577E-D782-2D0AC7D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1D5-0347-0E5C-1CBF-B18CDD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A964-3F12-47B9-B2C5-69B6F8A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2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C28A-CC76-AB5D-9A6F-BB8B935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3BE2-C8F5-D778-9064-752B5CA7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E24C-DAAF-DBB0-7246-8BD32DC5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D270-163B-D090-C08A-BF24CC4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57035-3497-3ACB-433A-07F631D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2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9052-A989-FE10-8194-C74720E0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6BD0-4E8D-FC53-C965-B1F0F063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9F46-023F-EA11-0EF9-E757DCF0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581F-06AD-9836-1C6B-C62D3C5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459-7323-C987-DDA2-1B07255E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59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335D-2321-572A-EC0E-8762A89C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67E7-C34A-8F83-F523-1FDA5542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D08C-486B-C942-5E53-8956DFB8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D4D6C-F317-7E60-2C44-E3B9C425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8E97-7946-A76A-73A0-DFAC89D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A0EC-DB3C-B771-A5BF-01F08236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2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E5D-1664-C4E9-E6F9-6246AD5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9F8E-5C17-185D-907C-E3A8603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61FE4-1474-65DF-CC5C-A846671C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2DDCC-B289-C54B-6F9B-8E7FD0DF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59403-64A2-EB81-B49D-5AA33B10E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2730A-D51F-62D9-4704-B602F1D4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9AEB8-77A2-D09F-4EE0-18984F70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70CA4-85C2-0B9F-2E1B-E28C7F6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1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A63-A5F3-61D9-8883-59DAE9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4B33E-EC6C-B44D-3824-89476D0A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56E7-B502-4981-8920-3CB8FA45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5A0EC-0FF0-40D6-7093-72945989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0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EB048-6E0A-19E5-2A81-D104793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1AD71-DD1B-F5E0-0219-861942FA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7A26-1B91-B5AE-82D0-1C70C7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6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A3D9-3D94-192F-DEAE-F9886BC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A7A5-3BCD-F0F5-DB63-970A1041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A2167-4EF2-ED06-53DD-E13CA2B0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A742E-ECAC-F1FD-7F3A-44ADD58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64DD-6F52-E760-95B4-8F2D9B34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9CDC-CE46-F25D-6D24-4B5DDBB2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7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2D8A-4836-6EE2-D4EA-6E13693F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91F7-DE92-433D-2B7C-09AC69610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FBE5-DD27-8359-C757-D2B9D9FC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A6F1-5BDF-588D-5066-6A74126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645F-919C-F523-E171-D70C62F2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E96C-9057-7F51-0A0C-D37FAC5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5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0D9F-67B8-C283-07E4-E8537D1D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0619-48CF-FC72-9CF6-FB6E7D2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190D-54E3-D856-FC79-12B6C32B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EF73-802D-25BC-7AED-37FB0109B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DFA0-2852-6147-EAB0-1B06CB77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3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1FD782-6259-5BFE-168A-5BA2691D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1" y="1113681"/>
            <a:ext cx="4056394" cy="508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A465C-9B96-70C9-B841-FD5E100BFF10}"/>
              </a:ext>
            </a:extLst>
          </p:cNvPr>
          <p:cNvSpPr txBox="1"/>
          <p:nvPr/>
        </p:nvSpPr>
        <p:spPr>
          <a:xfrm>
            <a:off x="2827606" y="16177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KIRO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6D683-D0EC-AF00-8E2A-5179C47E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4" y="1004464"/>
            <a:ext cx="5152397" cy="22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95F3-6F5E-D4DE-1967-54756F1B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771A2-78DD-23EE-F22E-D366CBA6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96" y="699881"/>
            <a:ext cx="6444452" cy="578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70908-43EF-6DCC-34A5-B2DD3771F88E}"/>
              </a:ext>
            </a:extLst>
          </p:cNvPr>
          <p:cNvSpPr txBox="1"/>
          <p:nvPr/>
        </p:nvSpPr>
        <p:spPr>
          <a:xfrm>
            <a:off x="894522" y="109817"/>
            <a:ext cx="605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Compare and Diff the changes</a:t>
            </a:r>
          </a:p>
        </p:txBody>
      </p:sp>
    </p:spTree>
    <p:extLst>
      <p:ext uri="{BB962C8B-B14F-4D97-AF65-F5344CB8AC3E}">
        <p14:creationId xmlns:p14="http://schemas.microsoft.com/office/powerpoint/2010/main" val="289339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980E2-90CA-5D9F-D4FF-80829D0C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B9B96-E55A-44E7-CDC5-8497B9C3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44" y="1146517"/>
            <a:ext cx="8365894" cy="5261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1862F-452C-59F5-EB9E-DA9A4EB65FBB}"/>
              </a:ext>
            </a:extLst>
          </p:cNvPr>
          <p:cNvSpPr txBox="1"/>
          <p:nvPr/>
        </p:nvSpPr>
        <p:spPr>
          <a:xfrm>
            <a:off x="2433711" y="288388"/>
            <a:ext cx="62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Task completed           | View changes           | View execution</a:t>
            </a:r>
          </a:p>
        </p:txBody>
      </p:sp>
      <p:pic>
        <p:nvPicPr>
          <p:cNvPr id="2050" name="Picture 2" descr="Tick Vector Art, Icons, and Graphics for Free Download">
            <a:extLst>
              <a:ext uri="{FF2B5EF4-FFF2-40B4-BE49-F238E27FC236}">
                <a16:creationId xmlns:a16="http://schemas.microsoft.com/office/drawing/2014/main" id="{CF511037-ECAC-95F0-EBD1-5543CFE8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1" y="288388"/>
            <a:ext cx="348174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w Icons - Free SVG &amp; PNG View Images - Noun Project">
            <a:extLst>
              <a:ext uri="{FF2B5EF4-FFF2-40B4-BE49-F238E27FC236}">
                <a16:creationId xmlns:a16="http://schemas.microsoft.com/office/drawing/2014/main" id="{A1DE1CC8-855A-D50F-2DFC-3A0DBD89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79" y="3006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ew Icons - Free SVG &amp; PNG View Images - Noun Project">
            <a:extLst>
              <a:ext uri="{FF2B5EF4-FFF2-40B4-BE49-F238E27FC236}">
                <a16:creationId xmlns:a16="http://schemas.microsoft.com/office/drawing/2014/main" id="{14B2C343-E537-0848-CFE4-4D5BDF8B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60" y="3006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3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6E72-147B-19B8-B47B-95712F74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1CCD6-0798-40E8-5FDB-2B2AA8C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58" y="1139483"/>
            <a:ext cx="5673194" cy="50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84B81-1254-5B6D-E7B9-D66F963F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6" y="1104314"/>
            <a:ext cx="10328810" cy="479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B7BC6-352B-B192-03C5-6582A8557122}"/>
              </a:ext>
            </a:extLst>
          </p:cNvPr>
          <p:cNvSpPr txBox="1"/>
          <p:nvPr/>
        </p:nvSpPr>
        <p:spPr>
          <a:xfrm>
            <a:off x="1007165" y="401439"/>
            <a:ext cx="1151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Update tasks : </a:t>
            </a:r>
            <a:r>
              <a:rPr lang="en-US" sz="1400" dirty="0"/>
              <a:t>Analyze the current codebase and update the task list to reflect what's actually been completed and what still needs to be done.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98912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B6B0-B8C6-2215-0DD3-B9F1FF64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659C1-C5C3-92E9-D1EB-4B19AD0B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57" y="819677"/>
            <a:ext cx="7463116" cy="556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2BCC4-EE36-D81F-CD27-024E43241A39}"/>
              </a:ext>
            </a:extLst>
          </p:cNvPr>
          <p:cNvSpPr txBox="1"/>
          <p:nvPr/>
        </p:nvSpPr>
        <p:spPr>
          <a:xfrm>
            <a:off x="4730210" y="165040"/>
            <a:ext cx="82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Specs | Agent Hooks | Agent Steering | MCP 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6B36-C6C6-0EF5-9D6E-F82A4444E694}"/>
              </a:ext>
            </a:extLst>
          </p:cNvPr>
          <p:cNvSpPr txBox="1"/>
          <p:nvPr/>
        </p:nvSpPr>
        <p:spPr>
          <a:xfrm>
            <a:off x="231913" y="819677"/>
            <a:ext cx="3299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Specs : </a:t>
            </a:r>
          </a:p>
          <a:p>
            <a:r>
              <a:rPr lang="en-SG" sz="1400" dirty="0"/>
              <a:t>     </a:t>
            </a:r>
            <a:r>
              <a:rPr lang="en-SG" sz="1400" dirty="0" err="1"/>
              <a:t>i</a:t>
            </a:r>
            <a:r>
              <a:rPr lang="en-SG" sz="1400" dirty="0"/>
              <a:t>) Can add more specs and commit</a:t>
            </a:r>
            <a:br>
              <a:rPr lang="en-SG" sz="1400" dirty="0"/>
            </a:br>
            <a:endParaRPr lang="en-SG" sz="1400" dirty="0"/>
          </a:p>
          <a:p>
            <a:r>
              <a:rPr lang="en-SG" sz="1400" b="1" dirty="0"/>
              <a:t>Agent Hooks:</a:t>
            </a:r>
          </a:p>
          <a:p>
            <a:r>
              <a:rPr lang="en-SG" sz="1400" dirty="0"/>
              <a:t>      </a:t>
            </a:r>
            <a:r>
              <a:rPr lang="en-SG" sz="1400" dirty="0" err="1"/>
              <a:t>i</a:t>
            </a:r>
            <a:r>
              <a:rPr lang="en-SG" sz="1400" dirty="0"/>
              <a:t>) Can run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29214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F756-E688-1A26-1102-4B6ACBEA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CF9D8-7CF1-308F-6B83-4614A0E5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49" y="758143"/>
            <a:ext cx="3902550" cy="53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AABF-6834-31AE-1766-7D3F7C15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5730-536C-C6F3-0A7A-3A39FC46E812}"/>
              </a:ext>
            </a:extLst>
          </p:cNvPr>
          <p:cNvSpPr txBox="1"/>
          <p:nvPr/>
        </p:nvSpPr>
        <p:spPr>
          <a:xfrm>
            <a:off x="1272209" y="722243"/>
            <a:ext cx="5393634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E0E46-908E-0868-698F-E5D55C89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10" y="1636643"/>
            <a:ext cx="862658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6AF1A-1378-DC28-E2EA-FF3FED87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8CE40-B724-F19A-D126-D2ED025A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92" y="908900"/>
            <a:ext cx="9076207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04A6-679A-0489-B4AA-8605B3ED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E051E-88F2-54A2-7666-D04A296E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77" y="621367"/>
            <a:ext cx="6840963" cy="5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E724-D54E-83CF-D520-941C331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4F964-EB9B-EAC5-EA12-F28AA823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1028492"/>
            <a:ext cx="9076207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EF70-CE95-C9B6-9121-A2D0AB1E8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43609-9198-5618-A91A-D65D6F0BC9E9}"/>
              </a:ext>
            </a:extLst>
          </p:cNvPr>
          <p:cNvSpPr txBox="1"/>
          <p:nvPr/>
        </p:nvSpPr>
        <p:spPr>
          <a:xfrm>
            <a:off x="3821519" y="55271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from vibe coding to viable code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2F579-2008-51FC-6144-CF78BB64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1594889"/>
            <a:ext cx="10012017" cy="42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7B1B-4FAA-42B4-BBAD-A124ADF0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8BD2-0062-DEC9-41A1-3C2999B3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296908"/>
            <a:ext cx="8900931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A2B4-102E-9CB1-03CA-944F3454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B4277-9857-5020-B7F7-2F391FD2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65" y="464563"/>
            <a:ext cx="8657070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7FFFB-C24B-A522-F5F4-0A1170C47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6E24A-0A8A-3737-5608-6BB0136B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5" y="1194831"/>
            <a:ext cx="10806332" cy="38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7F58-8C8C-C878-7DBC-B963761B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639DCE-7F3A-2258-A1DE-6FBEAF285E14}"/>
              </a:ext>
            </a:extLst>
          </p:cNvPr>
          <p:cNvSpPr txBox="1"/>
          <p:nvPr/>
        </p:nvSpPr>
        <p:spPr>
          <a:xfrm>
            <a:off x="609600" y="443948"/>
            <a:ext cx="1039633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What to use, when</a:t>
            </a:r>
          </a:p>
          <a:p>
            <a:r>
              <a:rPr lang="en-SG" sz="1400" b="1" dirty="0"/>
              <a:t>1) IDE copilots (primary engines)</a:t>
            </a:r>
          </a:p>
          <a:p>
            <a:r>
              <a:rPr lang="en-SG" sz="1400" b="1" dirty="0"/>
              <a:t>IntelliJ Copilot</a:t>
            </a:r>
            <a:r>
              <a:rPr lang="en-SG" sz="1400" dirty="0"/>
              <a:t> → best where you write </a:t>
            </a:r>
            <a:r>
              <a:rPr lang="en-SG" sz="1400" b="1" dirty="0"/>
              <a:t>Java/Spring</a:t>
            </a:r>
            <a:r>
              <a:rPr lang="en-SG" sz="1400" dirty="0"/>
              <a:t>; great refactors, gutter actions, test stubs.</a:t>
            </a:r>
          </a:p>
          <a:p>
            <a:r>
              <a:rPr lang="en-SG" sz="1400" b="1" dirty="0"/>
              <a:t>VS Code Copilot</a:t>
            </a:r>
            <a:r>
              <a:rPr lang="en-SG" sz="1400" dirty="0"/>
              <a:t> → best for </a:t>
            </a:r>
            <a:r>
              <a:rPr lang="en-SG" sz="1400" b="1" dirty="0"/>
              <a:t>TypeScript/</a:t>
            </a:r>
            <a:r>
              <a:rPr lang="en-SG" sz="1400" b="1" dirty="0" err="1"/>
              <a:t>NestJS</a:t>
            </a:r>
            <a:r>
              <a:rPr lang="en-SG" sz="1400" b="1" dirty="0"/>
              <a:t>/infra</a:t>
            </a:r>
            <a:r>
              <a:rPr lang="en-SG" sz="1400" dirty="0"/>
              <a:t>; Agent features and extensions are richer.</a:t>
            </a:r>
          </a:p>
          <a:p>
            <a:r>
              <a:rPr lang="en-SG" sz="1400" dirty="0"/>
              <a:t>Practical rule: </a:t>
            </a:r>
            <a:r>
              <a:rPr lang="en-SG" sz="1400" b="1" dirty="0"/>
              <a:t>Java/Kotlin in IntelliJ</a:t>
            </a:r>
            <a:r>
              <a:rPr lang="en-SG" sz="1400" dirty="0"/>
              <a:t>, </a:t>
            </a:r>
            <a:r>
              <a:rPr lang="en-SG" sz="1400" b="1" dirty="0"/>
              <a:t>TS/Node/Docker/Terraform in VS Code</a:t>
            </a:r>
            <a:r>
              <a:rPr lang="en-SG" sz="1400" dirty="0"/>
              <a:t>. Keep both enabled; context stays local to each IDE.</a:t>
            </a:r>
          </a:p>
          <a:p>
            <a:br>
              <a:rPr lang="en-SG" sz="1400" b="1" dirty="0"/>
            </a:br>
            <a:r>
              <a:rPr lang="en-SG" sz="1400" b="1" dirty="0"/>
              <a:t>2) Jules (planning &amp; gates, not </a:t>
            </a:r>
            <a:r>
              <a:rPr lang="en-SG" sz="1400" b="1" dirty="0" err="1"/>
              <a:t>codegen</a:t>
            </a:r>
            <a:r>
              <a:rPr lang="en-SG" sz="1400" b="1" dirty="0"/>
              <a:t>)</a:t>
            </a:r>
          </a:p>
          <a:p>
            <a:r>
              <a:rPr lang="en-SG" sz="1400" dirty="0"/>
              <a:t>Use it to </a:t>
            </a:r>
            <a:r>
              <a:rPr lang="en-SG" sz="1400" b="1" dirty="0"/>
              <a:t>map requirements ↔ tasks </a:t>
            </a:r>
            <a:r>
              <a:rPr lang="en-SG" sz="1400" dirty="0"/>
              <a:t>, show coverage, and enforce </a:t>
            </a:r>
            <a:r>
              <a:rPr lang="en-SG" sz="1400" b="1" dirty="0"/>
              <a:t>go/no-go gates</a:t>
            </a:r>
            <a:r>
              <a:rPr lang="en-SG" sz="1400" dirty="0"/>
              <a:t> (tests, coverage, contract checks).</a:t>
            </a:r>
          </a:p>
          <a:p>
            <a:r>
              <a:rPr lang="en-SG" sz="1400" dirty="0"/>
              <a:t>Don’t rely on it to write code; rely on it to </a:t>
            </a:r>
            <a:r>
              <a:rPr lang="en-SG" sz="1400" b="1" dirty="0"/>
              <a:t>prove</a:t>
            </a:r>
            <a:r>
              <a:rPr lang="en-SG" sz="1400" dirty="0"/>
              <a:t> the migration is compliant.</a:t>
            </a:r>
          </a:p>
          <a:p>
            <a:br>
              <a:rPr lang="en-SG" sz="1400" b="1" dirty="0"/>
            </a:br>
            <a:br>
              <a:rPr lang="en-SG" sz="1400" b="1" dirty="0"/>
            </a:br>
            <a:r>
              <a:rPr lang="en-SG" sz="1400" b="1" dirty="0"/>
              <a:t>3) Minimal repo-RAG (your secret weapon)</a:t>
            </a:r>
          </a:p>
          <a:p>
            <a:r>
              <a:rPr lang="en-SG" sz="1400" dirty="0"/>
              <a:t>Add a </a:t>
            </a:r>
            <a:r>
              <a:rPr lang="en-SG" sz="1400" b="1" dirty="0"/>
              <a:t>lightweight, local RAG</a:t>
            </a:r>
            <a:r>
              <a:rPr lang="en-SG" sz="1400" dirty="0"/>
              <a:t> index over your repo + ADRs + APIs (e.g., Copilot + MCP server or </a:t>
            </a:r>
            <a:r>
              <a:rPr lang="en-SG" sz="1400" dirty="0" err="1"/>
              <a:t>Continue.dev</a:t>
            </a:r>
            <a:r>
              <a:rPr lang="en-SG" sz="1400" dirty="0"/>
              <a:t>).</a:t>
            </a:r>
          </a:p>
          <a:p>
            <a:r>
              <a:rPr lang="en-SG" sz="1400" dirty="0"/>
              <a:t>Purpose: let AI </a:t>
            </a:r>
            <a:r>
              <a:rPr lang="en-SG" sz="1400" b="1" dirty="0"/>
              <a:t>quote real files/lines</a:t>
            </a:r>
            <a:r>
              <a:rPr lang="en-SG" sz="1400" dirty="0"/>
              <a:t> so translations stay faithful (controllers, DTOs, Kafka headers).</a:t>
            </a:r>
          </a:p>
          <a:p>
            <a:r>
              <a:rPr lang="en-SG" sz="1400" dirty="0"/>
              <a:t>Keep it </a:t>
            </a:r>
            <a:r>
              <a:rPr lang="en-SG" sz="1400" b="1" dirty="0"/>
              <a:t>simple</a:t>
            </a:r>
            <a:r>
              <a:rPr lang="en-SG" sz="1400" dirty="0"/>
              <a:t>: embeddings + vector store; no need for </a:t>
            </a:r>
            <a:r>
              <a:rPr lang="en-SG" sz="1400" dirty="0" err="1"/>
              <a:t>LangChain</a:t>
            </a:r>
            <a:r>
              <a:rPr lang="en-SG" sz="1400" dirty="0"/>
              <a:t>/LangGraph unless you orchestrate multi-step jobs.</a:t>
            </a:r>
          </a:p>
          <a:p>
            <a:br>
              <a:rPr lang="en-SG" sz="1400" b="1" dirty="0"/>
            </a:br>
            <a:br>
              <a:rPr lang="en-SG" sz="1400" b="1" dirty="0"/>
            </a:br>
            <a:r>
              <a:rPr lang="en-SG" sz="1400" b="1" dirty="0"/>
              <a:t>4) Deterministic </a:t>
            </a:r>
            <a:r>
              <a:rPr lang="en-SG" sz="1400" b="1" dirty="0" err="1"/>
              <a:t>codemods</a:t>
            </a:r>
            <a:r>
              <a:rPr lang="en-SG" sz="1400" b="1" dirty="0"/>
              <a:t> first</a:t>
            </a:r>
          </a:p>
          <a:p>
            <a:r>
              <a:rPr lang="en-SG" sz="1400" dirty="0"/>
              <a:t>Use </a:t>
            </a:r>
            <a:r>
              <a:rPr lang="en-SG" sz="1400" b="1" dirty="0"/>
              <a:t>OpenRewrite</a:t>
            </a:r>
            <a:r>
              <a:rPr lang="en-SG" sz="1400" dirty="0"/>
              <a:t> (</a:t>
            </a:r>
            <a:r>
              <a:rPr lang="en-SG" sz="1400" dirty="0" err="1"/>
              <a:t>Java→Boot</a:t>
            </a:r>
            <a:r>
              <a:rPr lang="en-SG" sz="1400" dirty="0"/>
              <a:t> 3, </a:t>
            </a:r>
            <a:r>
              <a:rPr lang="en-SG" sz="1400" dirty="0" err="1"/>
              <a:t>javax→jakarta</a:t>
            </a:r>
            <a:r>
              <a:rPr lang="en-SG" sz="1400" dirty="0"/>
              <a:t>, </a:t>
            </a:r>
            <a:r>
              <a:rPr lang="en-SG" sz="1400" dirty="0" err="1"/>
              <a:t>RestTemplate→WebClient</a:t>
            </a:r>
            <a:r>
              <a:rPr lang="en-SG" sz="1400" dirty="0"/>
              <a:t>).</a:t>
            </a:r>
          </a:p>
          <a:p>
            <a:r>
              <a:rPr lang="en-SG" sz="1400" dirty="0"/>
              <a:t>Use </a:t>
            </a:r>
            <a:r>
              <a:rPr lang="en-SG" sz="1400" b="1" dirty="0" err="1"/>
              <a:t>jscodeshift</a:t>
            </a:r>
            <a:r>
              <a:rPr lang="en-SG" sz="1400" b="1" dirty="0"/>
              <a:t>/</a:t>
            </a:r>
            <a:r>
              <a:rPr lang="en-SG" sz="1400" b="1" dirty="0" err="1"/>
              <a:t>ts</a:t>
            </a:r>
            <a:r>
              <a:rPr lang="en-SG" sz="1400" b="1" dirty="0"/>
              <a:t>-morph</a:t>
            </a:r>
            <a:r>
              <a:rPr lang="en-SG" sz="1400" dirty="0"/>
              <a:t> to scaffold </a:t>
            </a:r>
            <a:r>
              <a:rPr lang="en-SG" sz="1400" dirty="0" err="1"/>
              <a:t>NestJS</a:t>
            </a:r>
            <a:r>
              <a:rPr lang="en-SG" sz="1400" dirty="0"/>
              <a:t> controllers/services from </a:t>
            </a:r>
            <a:r>
              <a:rPr lang="en-SG" sz="1400" dirty="0" err="1"/>
              <a:t>OpenAPI</a:t>
            </a:r>
            <a:r>
              <a:rPr lang="en-SG" sz="1400" dirty="0"/>
              <a:t>.</a:t>
            </a:r>
          </a:p>
          <a:p>
            <a:r>
              <a:rPr lang="en-SG" sz="1400" dirty="0"/>
              <a:t>Then let Copilot fill the </a:t>
            </a:r>
            <a:r>
              <a:rPr lang="en-SG" sz="1400" b="1" dirty="0"/>
              <a:t>business-logic gaps</a:t>
            </a:r>
            <a:r>
              <a:rPr lang="en-SG" sz="1400" dirty="0"/>
              <a:t> and tests.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5922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FE15-F5E7-FC90-23B0-53F06103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67B109-7DD0-FDD0-9C59-9713758D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70" y="1797027"/>
            <a:ext cx="6120252" cy="38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20434-8973-FA78-BE38-3F8C92B25871}"/>
              </a:ext>
            </a:extLst>
          </p:cNvPr>
          <p:cNvSpPr txBox="1"/>
          <p:nvPr/>
        </p:nvSpPr>
        <p:spPr>
          <a:xfrm>
            <a:off x="2384575" y="340988"/>
            <a:ext cx="638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EARS: The Easy Approach to Requirements Syntax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015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14713-BDFC-7933-6196-8E0B6FB5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0FBAD-8BC2-31AD-EEB0-2E407DF0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59" y="683694"/>
            <a:ext cx="9340705" cy="582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C7711-8CBA-D362-1694-1201BB07EABA}"/>
              </a:ext>
            </a:extLst>
          </p:cNvPr>
          <p:cNvSpPr txBox="1"/>
          <p:nvPr/>
        </p:nvSpPr>
        <p:spPr>
          <a:xfrm>
            <a:off x="1341609" y="161405"/>
            <a:ext cx="95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requirements.md</a:t>
            </a:r>
            <a:r>
              <a:rPr lang="en-US" dirty="0"/>
              <a:t> - Captures user stories and acceptance criteria in structured EARS notation</a:t>
            </a:r>
          </a:p>
        </p:txBody>
      </p:sp>
    </p:spTree>
    <p:extLst>
      <p:ext uri="{BB962C8B-B14F-4D97-AF65-F5344CB8AC3E}">
        <p14:creationId xmlns:p14="http://schemas.microsoft.com/office/powerpoint/2010/main" val="25529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7F2B-81AE-0B1B-238F-93416295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F221-A3FE-CFDF-1067-B333932F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7" y="655756"/>
            <a:ext cx="7719788" cy="5960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0D40A-257C-C77A-B511-E6E2C2D9BC7E}"/>
              </a:ext>
            </a:extLst>
          </p:cNvPr>
          <p:cNvSpPr txBox="1"/>
          <p:nvPr/>
        </p:nvSpPr>
        <p:spPr>
          <a:xfrm>
            <a:off x="675267" y="125896"/>
            <a:ext cx="1098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design.md</a:t>
            </a:r>
            <a:r>
              <a:rPr lang="en-SG" dirty="0"/>
              <a:t> - Documents technical architecture, sequence diagrams, and implementation considerations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741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8E3F-4ED3-19FE-38FA-60EF7BD4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2AB35-A0AB-5A2A-6B54-6877960C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89" y="1070470"/>
            <a:ext cx="6895944" cy="5451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9A0EE-8C93-5461-E7B1-3AD154E4969A}"/>
              </a:ext>
            </a:extLst>
          </p:cNvPr>
          <p:cNvSpPr txBox="1"/>
          <p:nvPr/>
        </p:nvSpPr>
        <p:spPr>
          <a:xfrm>
            <a:off x="1179445" y="405959"/>
            <a:ext cx="10330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tasks.md</a:t>
            </a:r>
            <a:r>
              <a:rPr lang="en-US" dirty="0">
                <a:effectLst/>
              </a:rPr>
              <a:t> - Provides a detailed implementation plan with discrete, trackable tasks</a:t>
            </a:r>
          </a:p>
          <a:p>
            <a:br>
              <a:rPr lang="en-US" dirty="0"/>
            </a:br>
            <a:endParaRPr lang="en-S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625E-C629-9B58-A54D-93CA00463C25}"/>
              </a:ext>
            </a:extLst>
          </p:cNvPr>
          <p:cNvSpPr txBox="1"/>
          <p:nvPr/>
        </p:nvSpPr>
        <p:spPr>
          <a:xfrm>
            <a:off x="490330" y="1424609"/>
            <a:ext cx="3955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Plan is </a:t>
            </a:r>
            <a:r>
              <a:rPr lang="en-US" sz="1400" b="1" dirty="0"/>
              <a:t>well-mapped</a:t>
            </a:r>
            <a:r>
              <a:rPr lang="en-US" sz="1400" dirty="0"/>
              <a:t> to the requirements, making it traceable and verifiable.</a:t>
            </a:r>
          </a:p>
          <a:p>
            <a:pPr marL="342900" indent="-342900">
              <a:buAutoNum type="arabicParenR"/>
            </a:pP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56AD4-646A-2FF8-BA8D-392515B7AC91}"/>
              </a:ext>
            </a:extLst>
          </p:cNvPr>
          <p:cNvSpPr txBox="1"/>
          <p:nvPr/>
        </p:nvSpPr>
        <p:spPr>
          <a:xfrm>
            <a:off x="427382" y="2484782"/>
            <a:ext cx="4081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Example : </a:t>
            </a:r>
            <a:br>
              <a:rPr lang="en-SG" sz="1400" dirty="0"/>
            </a:br>
            <a:r>
              <a:rPr lang="en-US" sz="1400" b="1" dirty="0"/>
              <a:t>Task 1</a:t>
            </a:r>
            <a:r>
              <a:rPr lang="en-US" sz="1400" dirty="0"/>
              <a:t> will only be considered </a:t>
            </a:r>
            <a:r>
              <a:rPr lang="en-US" sz="1400" b="1" dirty="0"/>
              <a:t>done</a:t>
            </a:r>
            <a:r>
              <a:rPr lang="en-US" sz="1400" dirty="0"/>
              <a:t> when you’ve satisfied </a:t>
            </a:r>
            <a:r>
              <a:rPr lang="en-US" sz="1400" b="1" dirty="0"/>
              <a:t>all three requirements</a:t>
            </a:r>
            <a:r>
              <a:rPr lang="en-US" sz="1400" dirty="0"/>
              <a:t>:</a:t>
            </a:r>
          </a:p>
          <a:p>
            <a:r>
              <a:rPr lang="en-US" sz="1400" b="1" dirty="0"/>
              <a:t>5.1</a:t>
            </a:r>
            <a:r>
              <a:rPr lang="en-US" sz="1400" dirty="0"/>
              <a:t> → Test dependencies/config must exist</a:t>
            </a:r>
          </a:p>
          <a:p>
            <a:r>
              <a:rPr lang="en-US" sz="1400" b="1" dirty="0"/>
              <a:t>5.4</a:t>
            </a:r>
            <a:r>
              <a:rPr lang="en-US" sz="1400" dirty="0"/>
              <a:t> → Documentation for test execution must exist</a:t>
            </a:r>
          </a:p>
          <a:p>
            <a:r>
              <a:rPr lang="en-US" sz="1400" b="1" dirty="0"/>
              <a:t>5.5</a:t>
            </a:r>
            <a:r>
              <a:rPr lang="en-US" sz="1400" dirty="0"/>
              <a:t> → Coverage gate must be wired into CI/CD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2554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9B8B4-7501-1547-AD5D-97AFE00B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0438E-1C0E-868E-2429-2574DA83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50" y="701326"/>
            <a:ext cx="6719135" cy="54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55BFD-487E-B874-39D9-CC7DB2B0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945025"/>
            <a:ext cx="10370233" cy="4849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A7B8D-8480-FF9F-E27C-2543323D93C8}"/>
              </a:ext>
            </a:extLst>
          </p:cNvPr>
          <p:cNvSpPr txBox="1"/>
          <p:nvPr/>
        </p:nvSpPr>
        <p:spPr>
          <a:xfrm>
            <a:off x="1524000" y="218661"/>
            <a:ext cx="74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Refine : If any step is incorrect or needs refinement </a:t>
            </a:r>
          </a:p>
        </p:txBody>
      </p:sp>
    </p:spTree>
    <p:extLst>
      <p:ext uri="{BB962C8B-B14F-4D97-AF65-F5344CB8AC3E}">
        <p14:creationId xmlns:p14="http://schemas.microsoft.com/office/powerpoint/2010/main" val="41873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00FE-9356-C23E-078F-35FC1B7C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BC66B-C124-A1BB-BF55-8724D9BC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56" y="1626449"/>
            <a:ext cx="10057087" cy="4509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8BE5-8C26-C5E0-4E24-7CCAAB87BCF8}"/>
              </a:ext>
            </a:extLst>
          </p:cNvPr>
          <p:cNvSpPr txBox="1"/>
          <p:nvPr/>
        </p:nvSpPr>
        <p:spPr>
          <a:xfrm>
            <a:off x="2743200" y="430696"/>
            <a:ext cx="587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Task in progress</a:t>
            </a:r>
          </a:p>
        </p:txBody>
      </p:sp>
    </p:spTree>
    <p:extLst>
      <p:ext uri="{BB962C8B-B14F-4D97-AF65-F5344CB8AC3E}">
        <p14:creationId xmlns:p14="http://schemas.microsoft.com/office/powerpoint/2010/main" val="221089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465</Words>
  <Application>Microsoft Office PowerPoint</Application>
  <PresentationFormat>Widescreen</PresentationFormat>
  <Paragraphs>38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</dc:creator>
  <cp:lastModifiedBy>Naveen Kumar</cp:lastModifiedBy>
  <cp:revision>65</cp:revision>
  <dcterms:created xsi:type="dcterms:W3CDTF">2025-09-25T14:34:11Z</dcterms:created>
  <dcterms:modified xsi:type="dcterms:W3CDTF">2025-09-25T16:19:10Z</dcterms:modified>
</cp:coreProperties>
</file>