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989"/>
            <p14:sldId id="1049"/>
          </p14:sldIdLst>
        </p14:section>
      </p14:sectionLst>
    </p:ext>
    <p:ext uri="{EFAFB233-063F-42B5-8137-9DF3F51BA10A}">
      <p15:sldGuideLst xmlns:p15="http://schemas.microsoft.com/office/powerpoint/2012/main" xmlns="">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1" autoAdjust="0"/>
    <p:restoredTop sz="93780" autoAdjust="0"/>
  </p:normalViewPr>
  <p:slideViewPr>
    <p:cSldViewPr>
      <p:cViewPr varScale="1">
        <p:scale>
          <a:sx n="68" d="100"/>
          <a:sy n="68" d="100"/>
        </p:scale>
        <p:origin x="-828" y="-10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xmlns=""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xmlns=""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Notes Placeholder 2">
            <a:extLst>
              <a:ext uri="{FF2B5EF4-FFF2-40B4-BE49-F238E27FC236}">
                <a16:creationId xmlns:a16="http://schemas.microsoft.com/office/drawing/2014/main" xmlns="" id="{9C8E31D1-17D2-4FF9-845C-778BEC26943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xmlns=""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2053" name="think-cell Slide" r:id="rId6"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xmlns=""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xmlns=""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8197" name="think-cell Slide" r:id="rId4"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xmlns=""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9221"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xmlns=""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0245" name="think-cell Slide" r:id="rId4" imgW="360" imgH="360" progId="">
              <p:embed/>
            </p:oleObj>
          </a:graphicData>
        </a:graphic>
      </p:graphicFrame>
    </p:spTree>
    <p:extLst>
      <p:ext uri="{BB962C8B-B14F-4D97-AF65-F5344CB8AC3E}">
        <p14:creationId xmlns:p14="http://schemas.microsoft.com/office/powerpoint/2010/main" xmlns=""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xmlns=""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3077" name="think-cell Slide" r:id="rId7"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xmlns=""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xmlns=""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6389" name="think-cell Slide" r:id="rId4"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xmlns=""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7413"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xmlns=""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xmlns=""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xmlns=""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xmlns=""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xmlns=""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8437" name="think-cell Slide" r:id="rId4" imgW="360" imgH="360" progId="">
              <p:embed/>
            </p:oleObj>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xmlns="" val="1172499700"/>
      </p:ext>
    </p:extLst>
  </p:cSld>
  <p:clrMapOvr>
    <a:masterClrMapping/>
  </p:clrMapOvr>
  <p:extLst>
    <p:ext uri="{DCECCB84-F9BA-43D5-87BE-67443E8EF086}">
      <p15:sldGuideLst xmlns:p15="http://schemas.microsoft.com/office/powerpoint/2012/main" xmlns="">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xmlns="" id="{9D2BDE31-324A-48D9-B4FF-035BEA658753}"/>
              </a:ext>
            </a:extLst>
          </p:cNvPr>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a:extLst>
              <a:ext uri="{FF2B5EF4-FFF2-40B4-BE49-F238E27FC236}">
                <a16:creationId xmlns:a16="http://schemas.microsoft.com/office/drawing/2014/main" xmlns=""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xmlns=""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xmlns=""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xmlns=""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xmlns=""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xmlns=""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xmlns=""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xmlns=""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xmlns=""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xmlns=""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xmlns=""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xmlns=""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4101" name="think-cell Slide" r:id="rId7"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5125" name="think-cell Slide" r:id="rId9"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xmlns=""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6149" name="think-cell Slide" r:id="rId5"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xmlns=""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7173" name="think-cell Slide" r:id="rId4" imgW="360" imgH="360" progId="">
              <p:embed/>
            </p:oleObj>
          </a:graphicData>
        </a:graphic>
      </p:graphicFrame>
    </p:spTree>
    <p:extLst>
      <p:ext uri="{BB962C8B-B14F-4D97-AF65-F5344CB8AC3E}">
        <p14:creationId xmlns:p14="http://schemas.microsoft.com/office/powerpoint/2010/main" xmlns=""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p:oleObj spid="_x0000_s1029" name="think-cell Slide" r:id="rId25" imgW="360" imgH="360" progId="">
              <p:embed/>
            </p:oleObj>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xmlns=""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xmlns=""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xmlns=""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xmlns=""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xmlns=""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xmlns=""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xmlns=""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xmlns=""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xmlns=""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xmlns=""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xmlns=""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xmlns=""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xmlns=""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xmlns=""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xmlns=""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xmlns=""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xmlns=""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xmlns=""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xmlns=""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xmlns=""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xmlns=""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xmlns=""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xmlns=""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xmlns=""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xmlns=""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xmlns=""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xmlns=""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p:oleObj spid="_x0000_s15365" name="think-cell Slide" r:id="rId14"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xmlns=""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https://github.com/naveenyadu/Case-Study"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naveen-yadav-gongati-a14a611a5/" TargetMode="Externa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xmlns="" id="{B8B0DC3D-A319-4B78-A461-3FAC5C106C85}"/>
              </a:ext>
            </a:extLst>
          </p:cNvPr>
          <p:cNvGraphicFramePr>
            <a:graphicFrameLocks noGrp="1"/>
          </p:cNvGraphicFramePr>
          <p:nvPr>
            <p:extLst>
              <p:ext uri="{D42A27DB-BD31-4B8C-83A1-F6EECF244321}">
                <p14:modId xmlns:p14="http://schemas.microsoft.com/office/powerpoint/2010/main" xmlns="" val="1570802806"/>
              </p:ext>
            </p:extLst>
          </p:nvPr>
        </p:nvGraphicFramePr>
        <p:xfrm>
          <a:off x="9242029" y="1143001"/>
          <a:ext cx="2873772" cy="4479523"/>
        </p:xfrm>
        <a:graphic>
          <a:graphicData uri="http://schemas.openxmlformats.org/drawingml/2006/table">
            <a:tbl>
              <a:tblPr firstRow="1" bandRow="1">
                <a:tableStyleId>{0E3FDE45-AF77-4B5C-9715-49D594BDF05E}</a:tableStyleId>
              </a:tblPr>
              <a:tblGrid>
                <a:gridCol w="710303">
                  <a:extLst>
                    <a:ext uri="{9D8B030D-6E8A-4147-A177-3AD203B41FA5}">
                      <a16:colId xmlns:a16="http://schemas.microsoft.com/office/drawing/2014/main" xmlns="" val="3331298770"/>
                    </a:ext>
                  </a:extLst>
                </a:gridCol>
                <a:gridCol w="2163469">
                  <a:extLst>
                    <a:ext uri="{9D8B030D-6E8A-4147-A177-3AD203B41FA5}">
                      <a16:colId xmlns:a16="http://schemas.microsoft.com/office/drawing/2014/main" xmlns="" val="879084521"/>
                    </a:ext>
                  </a:extLst>
                </a:gridCol>
              </a:tblGrid>
              <a:tr h="42437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727898659"/>
                  </a:ext>
                </a:extLst>
              </a:tr>
              <a:tr h="329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294054581"/>
                  </a:ext>
                </a:extLst>
              </a:tr>
              <a:tr h="537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a:t>
                      </a:r>
                      <a:r>
                        <a:rPr lang="en-US" sz="700" dirty="0" smtClean="0"/>
                        <a:t>Handling</a:t>
                      </a:r>
                      <a:endParaRPr lang="en-US" sz="700" dirty="0">
                        <a:solidFill>
                          <a:schemeClr val="tx1"/>
                        </a:solidFill>
                      </a:endParaRPr>
                    </a:p>
                  </a:txBody>
                  <a:tcPr/>
                </a:tc>
                <a:extLst>
                  <a:ext uri="{0D108BD9-81ED-4DB2-BD59-A6C34878D82A}">
                    <a16:rowId xmlns:a16="http://schemas.microsoft.com/office/drawing/2014/main" xmlns="" val="3229840877"/>
                  </a:ext>
                </a:extLst>
              </a:tr>
              <a:tr h="569646">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135133130"/>
                  </a:ext>
                </a:extLst>
              </a:tr>
              <a:tr h="4243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978295346"/>
                  </a:ext>
                </a:extLst>
              </a:tr>
              <a:tr h="509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781158786"/>
                  </a:ext>
                </a:extLst>
              </a:tr>
              <a:tr h="4243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xmlns="" val="3158575213"/>
                  </a:ext>
                </a:extLst>
              </a:tr>
              <a:tr h="4047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700" u="none" strike="noStrike" kern="1200" cap="none" spc="0" normalizeH="0" baseline="0" dirty="0" err="1" smtClean="0">
                          <a:ln>
                            <a:noFill/>
                          </a:ln>
                          <a:solidFill>
                            <a:schemeClr val="tx1"/>
                          </a:solidFill>
                          <a:effectLst/>
                          <a:uLnTx/>
                          <a:uFillTx/>
                          <a:latin typeface="+mn-lt"/>
                          <a:ea typeface="+mn-ea"/>
                          <a:cs typeface="+mn-cs"/>
                        </a:rPr>
                        <a:t>TypeScript</a:t>
                      </a:r>
                      <a:endParaRPr kumimoji="0" lang="en-US" sz="700" u="none" strike="noStrike" kern="1200" cap="none" spc="0" normalizeH="0" baseline="0" dirty="0">
                        <a:ln>
                          <a:noFill/>
                        </a:ln>
                        <a:solidFill>
                          <a:schemeClr val="tx1"/>
                        </a:solidFill>
                        <a:effectLst/>
                        <a:uLnTx/>
                        <a:uFillTx/>
                        <a:latin typeface="+mn-lt"/>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298680090"/>
                  </a:ext>
                </a:extLst>
              </a:tr>
              <a:tr h="3676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spring tool suite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xmlns="" val="9512774"/>
                  </a:ext>
                </a:extLst>
              </a:tr>
              <a:tr h="449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645317192"/>
                  </a:ext>
                </a:extLst>
              </a:tr>
            </a:tbl>
          </a:graphicData>
        </a:graphic>
      </p:graphicFrame>
      <p:sp>
        <p:nvSpPr>
          <p:cNvPr id="7170" name="Text Placeholder 18">
            <a:extLst>
              <a:ext uri="{FF2B5EF4-FFF2-40B4-BE49-F238E27FC236}">
                <a16:creationId xmlns:a16="http://schemas.microsoft.com/office/drawing/2014/main" xmlns="" id="{4EF0A5D5-CB77-4BCF-86BB-EC8AFA4AA0E3}"/>
              </a:ext>
            </a:extLst>
          </p:cNvPr>
          <p:cNvSpPr>
            <a:spLocks noGrp="1"/>
          </p:cNvSpPr>
          <p:nvPr>
            <p:ph type="body" sz="quarter" idx="36"/>
          </p:nvPr>
        </p:nvSpPr>
        <p:spPr>
          <a:xfrm>
            <a:off x="4840534" y="2975195"/>
            <a:ext cx="4151066" cy="2130205"/>
          </a:xfrm>
        </p:spPr>
        <p:txBody>
          <a:bodyPr/>
          <a:lstStyle/>
          <a:p>
            <a:pPr eaLnBrk="1" hangingPunct="1">
              <a:lnSpc>
                <a:spcPct val="114000"/>
              </a:lnSpc>
            </a:pPr>
            <a:r>
              <a:rPr lang="en-US" altLang="en-US" b="1" dirty="0"/>
              <a:t>Coupons and Deals Finder Application</a:t>
            </a:r>
          </a:p>
          <a:p>
            <a:pPr marL="171450" indent="-171450" eaLnBrk="1" hangingPunct="1">
              <a:lnSpc>
                <a:spcPct val="114000"/>
              </a:lnSpc>
              <a:buFont typeface="Arial" panose="020B0604020202020204" pitchFamily="34" charset="0"/>
              <a:buChar char="•"/>
            </a:pPr>
            <a:r>
              <a:rPr lang="en-IN" altLang="en-US" dirty="0"/>
              <a:t>Completed end to end Coupons and </a:t>
            </a:r>
            <a:r>
              <a:rPr lang="en-IN" altLang="en-US" dirty="0" smtClean="0"/>
              <a:t>Deals case </a:t>
            </a:r>
            <a:r>
              <a:rPr lang="en-IN" altLang="en-US" dirty="0"/>
              <a:t>study using Java Full Stack with </a:t>
            </a:r>
            <a:r>
              <a:rPr lang="en-IN" altLang="en-US" dirty="0" smtClean="0"/>
              <a:t>Angular along with JWT Authentication.</a:t>
            </a:r>
            <a:endParaRPr lang="en-IN" altLang="en-US" dirty="0"/>
          </a:p>
          <a:p>
            <a:pPr marL="171450" indent="-171450" eaLnBrk="1" hangingPunct="1">
              <a:lnSpc>
                <a:spcPct val="114000"/>
              </a:lnSpc>
              <a:buFont typeface="Arial" panose="020B0604020202020204" pitchFamily="34" charset="0"/>
              <a:buChar char="•"/>
            </a:pPr>
            <a:r>
              <a:rPr lang="en-IN" altLang="en-US" dirty="0"/>
              <a:t>Implemented Multiple Micro services using Spring Boot and Spring Cloud and connecting them via a Discovery Server i.e. Eureka. Including routing using Netflix </a:t>
            </a:r>
            <a:r>
              <a:rPr lang="en-IN" altLang="en-US" dirty="0" err="1" smtClean="0"/>
              <a:t>Zuul</a:t>
            </a:r>
            <a:r>
              <a:rPr lang="en-IN" altLang="en-US" dirty="0" smtClean="0"/>
              <a:t> </a:t>
            </a:r>
            <a:r>
              <a:rPr lang="en-IN" altLang="en-US" dirty="0"/>
              <a:t>as a API </a:t>
            </a:r>
            <a:r>
              <a:rPr lang="en-IN" altLang="en-US" dirty="0" smtClean="0"/>
              <a:t>Gateway and </a:t>
            </a:r>
            <a:r>
              <a:rPr lang="en-IN" altLang="en-US" dirty="0" err="1" smtClean="0"/>
              <a:t>Config</a:t>
            </a:r>
            <a:r>
              <a:rPr lang="en-IN" altLang="en-US" dirty="0" smtClean="0"/>
              <a:t> Server.</a:t>
            </a:r>
            <a:endParaRPr lang="en-IN" altLang="en-US" dirty="0"/>
          </a:p>
          <a:p>
            <a:pPr marL="171450" indent="-171450" eaLnBrk="1" hangingPunct="1">
              <a:lnSpc>
                <a:spcPct val="114000"/>
              </a:lnSpc>
              <a:buFont typeface="Arial" panose="020B0604020202020204" pitchFamily="34" charset="0"/>
              <a:buChar char="•"/>
            </a:pPr>
            <a:r>
              <a:rPr lang="en-IN" altLang="nl-NL" dirty="0"/>
              <a:t>Frontend </a:t>
            </a:r>
            <a:r>
              <a:rPr lang="en-IN" altLang="nl-NL" dirty="0" smtClean="0"/>
              <a:t>with </a:t>
            </a:r>
            <a:r>
              <a:rPr lang="en-IN" altLang="nl-NL" dirty="0"/>
              <a:t>Angular </a:t>
            </a:r>
            <a:r>
              <a:rPr lang="en-IN" altLang="nl-NL" dirty="0" smtClean="0"/>
              <a:t>, </a:t>
            </a:r>
            <a:r>
              <a:rPr lang="en-IN" altLang="nl-NL" dirty="0"/>
              <a:t>using Angular CLI for creating a user-friendly UI.</a:t>
            </a:r>
          </a:p>
          <a:p>
            <a:pPr marL="171450" indent="-171450" eaLnBrk="1" hangingPunct="1">
              <a:lnSpc>
                <a:spcPct val="114000"/>
              </a:lnSpc>
              <a:buFont typeface="Arial" panose="020B0604020202020204" pitchFamily="34" charset="0"/>
              <a:buChar char="•"/>
            </a:pPr>
            <a:r>
              <a:rPr lang="en-IN" altLang="nl-NL" dirty="0"/>
              <a:t>Backend with Mongo Compass.</a:t>
            </a:r>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xmlns=""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xmlns="" id="{994FC039-D8C9-4401-93CE-88467263C848}"/>
              </a:ext>
            </a:extLst>
          </p:cNvPr>
          <p:cNvSpPr>
            <a:spLocks noGrp="1"/>
          </p:cNvSpPr>
          <p:nvPr>
            <p:ph type="body" sz="quarter" idx="43"/>
          </p:nvPr>
        </p:nvSpPr>
        <p:spPr>
          <a:xfrm>
            <a:off x="3639149" y="1339781"/>
            <a:ext cx="2374900" cy="295275"/>
          </a:xfrm>
        </p:spPr>
        <p:txBody>
          <a:bodyPr/>
          <a:lstStyle/>
          <a:p>
            <a:pPr eaLnBrk="1" hangingPunct="1"/>
            <a:r>
              <a:rPr lang="nl-NL" altLang="nl-NL" dirty="0" smtClean="0"/>
              <a:t>Bangalore</a:t>
            </a:r>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xmlns="" id="{0DF2099D-8FC2-44CE-AB60-E2C2257CB05D}"/>
              </a:ext>
            </a:extLst>
          </p:cNvPr>
          <p:cNvSpPr>
            <a:spLocks noGrp="1"/>
          </p:cNvSpPr>
          <p:nvPr>
            <p:ph type="body" sz="quarter" idx="47"/>
          </p:nvPr>
        </p:nvSpPr>
        <p:spPr>
          <a:xfrm>
            <a:off x="3216345" y="1596139"/>
            <a:ext cx="3432175" cy="301625"/>
          </a:xfrm>
        </p:spPr>
        <p:txBody>
          <a:bodyPr/>
          <a:lstStyle/>
          <a:p>
            <a:r>
              <a:rPr lang="en-US" dirty="0" smtClean="0"/>
              <a:t>gongati-naveen.yadav@capgemini.com</a:t>
            </a:r>
            <a:endParaRPr lang="nl-NL" altLang="nl-NL" dirty="0"/>
          </a:p>
        </p:txBody>
      </p:sp>
      <p:sp>
        <p:nvSpPr>
          <p:cNvPr id="7174" name="Text Placeholder 25">
            <a:extLst>
              <a:ext uri="{FF2B5EF4-FFF2-40B4-BE49-F238E27FC236}">
                <a16:creationId xmlns:a16="http://schemas.microsoft.com/office/drawing/2014/main" xmlns=""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a:t>
            </a:r>
            <a:r>
              <a:rPr lang="nl-NL" altLang="nl-NL" dirty="0" smtClean="0"/>
              <a:t>7989199272</a:t>
            </a:r>
            <a:endParaRPr lang="nl-NL" altLang="nl-NL" dirty="0"/>
          </a:p>
        </p:txBody>
      </p:sp>
      <p:sp>
        <p:nvSpPr>
          <p:cNvPr id="7175" name="Text Placeholder 26">
            <a:extLst>
              <a:ext uri="{FF2B5EF4-FFF2-40B4-BE49-F238E27FC236}">
                <a16:creationId xmlns:a16="http://schemas.microsoft.com/office/drawing/2014/main" xmlns="" id="{BADEA8C0-D1A3-4608-9E63-683339DCC944}"/>
              </a:ext>
            </a:extLst>
          </p:cNvPr>
          <p:cNvSpPr>
            <a:spLocks noGrp="1"/>
          </p:cNvSpPr>
          <p:nvPr>
            <p:ph type="body" sz="quarter" idx="50"/>
          </p:nvPr>
        </p:nvSpPr>
        <p:spPr>
          <a:xfrm>
            <a:off x="439737" y="2785775"/>
            <a:ext cx="4150367" cy="2982888"/>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a:t>
            </a:r>
          </a:p>
          <a:p>
            <a:pPr marL="171450" indent="-171450">
              <a:buFont typeface="Arial" panose="020B0604020202020204" pitchFamily="34" charset="0"/>
              <a:buChar char="•"/>
            </a:pPr>
            <a:r>
              <a:rPr lang="en-US" dirty="0" smtClean="0"/>
              <a:t>Hands on experience in </a:t>
            </a:r>
            <a:r>
              <a:rPr lang="en-US" dirty="0"/>
              <a:t>creating </a:t>
            </a:r>
            <a:r>
              <a:rPr lang="en-US" b="1" dirty="0"/>
              <a:t>Single page Web</a:t>
            </a:r>
            <a:r>
              <a:rPr lang="en-US" dirty="0"/>
              <a:t> Application in </a:t>
            </a:r>
            <a:r>
              <a:rPr lang="en-US" b="1" dirty="0"/>
              <a:t>Angular</a:t>
            </a:r>
            <a:r>
              <a:rPr lang="en-US" dirty="0"/>
              <a:t> with Authentication with route guards, Angular reactive forms, angular routing</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p>
          <a:p>
            <a:pPr marL="171450" indent="-171450">
              <a:buFont typeface="Arial" panose="020B0604020202020204" pitchFamily="34" charset="0"/>
              <a:buChar char="•"/>
            </a:pPr>
            <a:r>
              <a:rPr lang="en-US" altLang="en-US" dirty="0"/>
              <a:t>Team player who communicates </a:t>
            </a:r>
            <a:r>
              <a:rPr lang="en-US" altLang="en-US" dirty="0" smtClean="0"/>
              <a:t>well </a:t>
            </a:r>
            <a:r>
              <a:rPr lang="en-US" altLang="en-US" dirty="0"/>
              <a:t>and </a:t>
            </a:r>
            <a:r>
              <a:rPr lang="en-US" altLang="en-US" dirty="0" smtClean="0"/>
              <a:t>works </a:t>
            </a:r>
            <a:r>
              <a:rPr lang="en-US" altLang="en-US" dirty="0"/>
              <a:t>with others to improve work output.</a:t>
            </a:r>
          </a:p>
          <a:p>
            <a:pPr marL="171450" indent="-171450">
              <a:buFont typeface="Arial" panose="020B0604020202020204" pitchFamily="34" charset="0"/>
              <a:buChar char="•"/>
            </a:pPr>
            <a:r>
              <a:rPr lang="en-US" altLang="en-US" sz="1000" dirty="0"/>
              <a:t>Eager to improve myself by learning new technologies and increasing my overall skills.</a:t>
            </a:r>
          </a:p>
          <a:p>
            <a:endParaRPr lang="en-US" dirty="0"/>
          </a:p>
          <a:p>
            <a:r>
              <a:rPr lang="en-US" altLang="nl-NL" dirty="0"/>
              <a:t/>
            </a:r>
            <a:br>
              <a:rPr lang="en-US" altLang="nl-NL" dirty="0"/>
            </a:br>
            <a:endParaRPr lang="en-US" altLang="nl-NL" dirty="0"/>
          </a:p>
        </p:txBody>
      </p:sp>
      <p:sp>
        <p:nvSpPr>
          <p:cNvPr id="7178" name="Text Placeholder 1">
            <a:extLst>
              <a:ext uri="{FF2B5EF4-FFF2-40B4-BE49-F238E27FC236}">
                <a16:creationId xmlns:a16="http://schemas.microsoft.com/office/drawing/2014/main" xmlns="" id="{3959C7F9-3FBF-4100-BACD-7A75D3D2E90B}"/>
              </a:ext>
            </a:extLst>
          </p:cNvPr>
          <p:cNvSpPr>
            <a:spLocks noGrp="1"/>
          </p:cNvSpPr>
          <p:nvPr>
            <p:ph type="body" sz="quarter" idx="41"/>
          </p:nvPr>
        </p:nvSpPr>
        <p:spPr>
          <a:xfrm>
            <a:off x="2468563" y="290513"/>
            <a:ext cx="6223000" cy="306387"/>
          </a:xfrm>
        </p:spPr>
        <p:txBody>
          <a:bodyPr/>
          <a:lstStyle/>
          <a:p>
            <a:r>
              <a:rPr lang="en-IN" altLang="en-US" dirty="0" err="1" smtClean="0"/>
              <a:t>Gongati</a:t>
            </a:r>
            <a:r>
              <a:rPr lang="en-IN" altLang="en-US" dirty="0" smtClean="0"/>
              <a:t> </a:t>
            </a:r>
            <a:r>
              <a:rPr lang="en-IN" altLang="en-US" dirty="0" err="1" smtClean="0"/>
              <a:t>Naveen</a:t>
            </a:r>
            <a:r>
              <a:rPr lang="en-IN" altLang="en-US" dirty="0" smtClean="0"/>
              <a:t> </a:t>
            </a:r>
            <a:r>
              <a:rPr lang="en-IN" altLang="en-US" dirty="0" err="1" smtClean="0"/>
              <a:t>Yadav</a:t>
            </a:r>
            <a:endParaRPr lang="en-IN" altLang="en-US" dirty="0"/>
          </a:p>
        </p:txBody>
      </p:sp>
      <p:pic>
        <p:nvPicPr>
          <p:cNvPr id="7179" name="Picture 7">
            <a:hlinkClick r:id="rId3"/>
            <a:extLst>
              <a:ext uri="{FF2B5EF4-FFF2-40B4-BE49-F238E27FC236}">
                <a16:creationId xmlns:a16="http://schemas.microsoft.com/office/drawing/2014/main" xmlns=""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l="23582" t="2058" r="24332" b="4875"/>
          <a:stretch>
            <a:fillRect/>
          </a:stretch>
        </p:blipFill>
        <p:spPr bwMode="auto">
          <a:xfrm>
            <a:off x="2576605" y="6328280"/>
            <a:ext cx="471487"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0" name="TextBox 3">
            <a:extLst>
              <a:ext uri="{FF2B5EF4-FFF2-40B4-BE49-F238E27FC236}">
                <a16:creationId xmlns:a16="http://schemas.microsoft.com/office/drawing/2014/main" xmlns="" id="{273FF0AF-5E94-435C-8A2A-7A7CA0FE36A6}"/>
              </a:ext>
            </a:extLst>
          </p:cNvPr>
          <p:cNvSpPr txBox="1">
            <a:spLocks noChangeArrowheads="1"/>
          </p:cNvSpPr>
          <p:nvPr/>
        </p:nvSpPr>
        <p:spPr bwMode="auto">
          <a:xfrm>
            <a:off x="3007993" y="6433055"/>
            <a:ext cx="340995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xmlns="" id="{568E79A1-196A-4599-9F1F-AD39B99F122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43290" y="6324817"/>
            <a:ext cx="473075" cy="4749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xmlns="" id="{89622B52-B834-40D0-9BA5-24EF14F2A61E}"/>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xmlns=""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xmlns=""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xmlns=""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person, clothing, person, wall&#10;&#10;Description automatically generated">
            <a:extLst>
              <a:ext uri="{FF2B5EF4-FFF2-40B4-BE49-F238E27FC236}">
                <a16:creationId xmlns:a16="http://schemas.microsoft.com/office/drawing/2014/main" xmlns="" id="{0169026E-808B-40AF-9219-B96116F5D545}"/>
              </a:ext>
            </a:extLst>
          </p:cNvPr>
          <p:cNvPicPr>
            <a:picLocks noGrp="1" noChangeAspect="1"/>
          </p:cNvPicPr>
          <p:nvPr>
            <p:ph type="pic" sz="quarter" idx="46"/>
          </p:nvPr>
        </p:nvPicPr>
        <p:blipFill>
          <a:blip r:embed="rId8" cstate="print"/>
          <a:stretch>
            <a:fillRect/>
          </a:stretch>
        </p:blipFill>
        <p:spPr>
          <a:xfrm>
            <a:off x="380960" y="214290"/>
            <a:ext cx="1734208" cy="1734208"/>
          </a:xfrm>
        </p:spPr>
      </p:pic>
    </p:spTree>
    <p:extLst>
      <p:ext uri="{BB962C8B-B14F-4D97-AF65-F5344CB8AC3E}">
        <p14:creationId xmlns:p14="http://schemas.microsoft.com/office/powerpoint/2010/main" xmlns=""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2198</TotalTime>
  <Words>332</Words>
  <Application>Microsoft Office PowerPoint</Application>
  <PresentationFormat>Custom</PresentationFormat>
  <Paragraphs>60</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2_Capgemini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chaitanya</cp:lastModifiedBy>
  <cp:revision>104</cp:revision>
  <dcterms:created xsi:type="dcterms:W3CDTF">2020-09-22T06:24:34Z</dcterms:created>
  <dcterms:modified xsi:type="dcterms:W3CDTF">2021-10-04T08:04:12Z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