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 id="2147483957" r:id="rId6"/>
  </p:sldMasterIdLst>
  <p:notesMasterIdLst>
    <p:notesMasterId r:id="rId9"/>
  </p:notesMasterIdLst>
  <p:handoutMasterIdLst>
    <p:handoutMasterId r:id="rId10"/>
  </p:handoutMasterIdLst>
  <p:sldIdLst>
    <p:sldId id="1989" r:id="rId7"/>
    <p:sldId id="1049" r:id="rId8"/>
  </p:sldIdLst>
  <p:sldSz cx="12192000" cy="6858000"/>
  <p:notesSz cx="6858000" cy="9144000"/>
  <p:custDataLst>
    <p:tags r:id="rId1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80" autoAdjust="0"/>
  </p:normalViewPr>
  <p:slideViewPr>
    <p:cSldViewPr>
      <p:cViewPr varScale="1">
        <p:scale>
          <a:sx n="63" d="100"/>
          <a:sy n="63" d="100"/>
        </p:scale>
        <p:origin x="754" y="19"/>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vmlDrawing" Target="../drawings/vmlDrawing16.v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vmlDrawing" Target="../drawings/vmlDrawing17.vml"/><Relationship Id="rId5" Type="http://schemas.openxmlformats.org/officeDocument/2006/relationships/image" Target="../media/image2.emf"/><Relationship Id="rId4" Type="http://schemas.openxmlformats.org/officeDocument/2006/relationships/oleObject" Target="../embeddings/oleObject17.bin"/></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vmlDrawing" Target="../drawings/vmlDrawing18.v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4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ags" Target="../tags/tag3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vmlDrawing" Target="../drawings/vmlDrawing15.v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theme" Target="../theme/theme3.xml"/><Relationship Id="rId5" Type="http://schemas.openxmlformats.org/officeDocument/2006/relationships/slideLayout" Target="../slideLayouts/slideLayout31.xml"/><Relationship Id="rId15" Type="http://schemas.openxmlformats.org/officeDocument/2006/relationships/image" Target="../media/image2.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2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6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hargavi-sameep.kavalanekar@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mailto:raubins.raj@capgemini.com" TargetMode="External"/><Relationship Id="rId7" Type="http://schemas.openxmlformats.org/officeDocument/2006/relationships/hyperlink" Target="https://www.youtube.com/watch?v=bkP4PrlMDfk&amp;t=6s&amp;ab_channel=RaubinsRaj"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github.com/RaubinsRaj" TargetMode="External"/><Relationship Id="rId4" Type="http://schemas.openxmlformats.org/officeDocument/2006/relationships/image" Target="../media/image18.jpe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570802806"/>
              </p:ext>
            </p:extLst>
          </p:nvPr>
        </p:nvGraphicFramePr>
        <p:xfrm>
          <a:off x="9242029" y="1143001"/>
          <a:ext cx="2873772" cy="5859325"/>
        </p:xfrm>
        <a:graphic>
          <a:graphicData uri="http://schemas.openxmlformats.org/drawingml/2006/table">
            <a:tbl>
              <a:tblPr firstRow="1" bandRow="1">
                <a:tableStyleId>{0E3FDE45-AF77-4B5C-9715-49D594BDF05E}</a:tableStyleId>
              </a:tblPr>
              <a:tblGrid>
                <a:gridCol w="710303">
                  <a:extLst>
                    <a:ext uri="{9D8B030D-6E8A-4147-A177-3AD203B41FA5}">
                      <a16:colId xmlns:a16="http://schemas.microsoft.com/office/drawing/2014/main" val="3331298770"/>
                    </a:ext>
                  </a:extLst>
                </a:gridCol>
                <a:gridCol w="2163469">
                  <a:extLst>
                    <a:ext uri="{9D8B030D-6E8A-4147-A177-3AD203B41FA5}">
                      <a16:colId xmlns:a16="http://schemas.microsoft.com/office/drawing/2014/main" val="879084521"/>
                    </a:ext>
                  </a:extLst>
                </a:gridCol>
              </a:tblGrid>
              <a:tr h="424374">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97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375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24374">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9646">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09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243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3158575213"/>
                  </a:ext>
                </a:extLst>
              </a:tr>
              <a:tr h="40474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676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4497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42437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424374">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40534" y="2975195"/>
            <a:ext cx="4151066" cy="2130205"/>
          </a:xfrm>
        </p:spPr>
        <p:txBody>
          <a:bodyPr/>
          <a:lstStyle/>
          <a:p>
            <a:pPr eaLnBrk="1" hangingPunct="1">
              <a:lnSpc>
                <a:spcPct val="114000"/>
              </a:lnSpc>
            </a:pPr>
            <a:r>
              <a:rPr lang="en-US" altLang="en-US" b="1" dirty="0"/>
              <a:t>Coupons and Deals Finder Application</a:t>
            </a:r>
          </a:p>
          <a:p>
            <a:pPr marL="171450" indent="-171450" eaLnBrk="1" hangingPunct="1">
              <a:lnSpc>
                <a:spcPct val="114000"/>
              </a:lnSpc>
              <a:buFont typeface="Arial" panose="020B0604020202020204" pitchFamily="34" charset="0"/>
              <a:buChar char="•"/>
            </a:pPr>
            <a:r>
              <a:rPr lang="en-IN" altLang="en-US" dirty="0"/>
              <a:t>Completed end to end Coupons and Deal case study using Java Full Stack with Angular.</a:t>
            </a:r>
          </a:p>
          <a:p>
            <a:pPr marL="171450" indent="-171450" eaLnBrk="1" hangingPunct="1">
              <a:lnSpc>
                <a:spcPct val="114000"/>
              </a:lnSpc>
              <a:buFont typeface="Arial" panose="020B0604020202020204" pitchFamily="34" charset="0"/>
              <a:buChar char="•"/>
            </a:pPr>
            <a:r>
              <a:rPr lang="en-IN" altLang="en-US" dirty="0"/>
              <a:t>Implemented Multiple Micro services using Spring Boot and Spring Cloud and connecting them via a Discovery Server i.e. Eureka. Including routing using Netflix </a:t>
            </a:r>
            <a:r>
              <a:rPr lang="en-IN" altLang="en-US" dirty="0" err="1"/>
              <a:t>Zuul</a:t>
            </a:r>
            <a:r>
              <a:rPr lang="en-IN" altLang="en-US" dirty="0"/>
              <a:t> as a API Gateway.</a:t>
            </a:r>
          </a:p>
          <a:p>
            <a:pPr marL="171450" indent="-171450" eaLnBrk="1" hangingPunct="1">
              <a:lnSpc>
                <a:spcPct val="114000"/>
              </a:lnSpc>
              <a:buFont typeface="Arial" panose="020B0604020202020204" pitchFamily="34" charset="0"/>
              <a:buChar char="•"/>
            </a:pPr>
            <a:r>
              <a:rPr lang="en-IN" altLang="nl-NL" dirty="0"/>
              <a:t>Frontend with Angular 12, using Angular CLI for creating a user-friendly UI.</a:t>
            </a:r>
          </a:p>
          <a:p>
            <a:pPr marL="171450" indent="-171450" eaLnBrk="1" hangingPunct="1">
              <a:lnSpc>
                <a:spcPct val="114000"/>
              </a:lnSpc>
              <a:buFont typeface="Arial" panose="020B0604020202020204" pitchFamily="34" charset="0"/>
              <a:buChar char="•"/>
            </a:pPr>
            <a:r>
              <a:rPr lang="en-IN" altLang="nl-NL" dirty="0"/>
              <a:t>Backend with Mongo Compass.</a:t>
            </a:r>
          </a:p>
          <a:p>
            <a:pPr marL="171450" indent="-171450" eaLnBrk="1" hangingPunct="1">
              <a:lnSpc>
                <a:spcPct val="114000"/>
              </a:lnSpc>
              <a:buFont typeface="Arial" panose="020B0604020202020204" pitchFamily="34" charset="0"/>
              <a:buChar char="•"/>
            </a:pPr>
            <a:r>
              <a:rPr lang="en-IN" altLang="nl-NL" b="1" dirty="0"/>
              <a:t>Completed the </a:t>
            </a:r>
            <a:r>
              <a:rPr lang="en-IN" altLang="nl-NL" b="1" dirty="0" err="1"/>
              <a:t>i</a:t>
            </a:r>
            <a:r>
              <a:rPr lang="en-IN" altLang="nl-NL" b="1" dirty="0"/>
              <a:t>-Transform Java Full Stack Angular training</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39149" y="1339781"/>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6345" y="1596139"/>
            <a:ext cx="3432175" cy="301625"/>
          </a:xfrm>
        </p:spPr>
        <p:txBody>
          <a:bodyPr/>
          <a:lstStyle/>
          <a:p>
            <a:pPr eaLnBrk="1" hangingPunct="1"/>
            <a:r>
              <a:rPr lang="nl-NL" altLang="nl-NL" dirty="0">
                <a:hlinkClick r:id="rId3"/>
              </a:rPr>
              <a:t>bhargavi-sameep.kavalanekar@capgemini.com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+91 9004674742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9737" y="2785775"/>
            <a:ext cx="4150367" cy="2982888"/>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err="1"/>
              <a:t>Springboot</a:t>
            </a:r>
            <a:r>
              <a:rPr lang="en-US" b="1" dirty="0"/>
              <a:t>, Spring Security, Spring Cloud API Gateway,</a:t>
            </a:r>
            <a:r>
              <a:rPr lang="en-US" dirty="0"/>
              <a:t> Eureka server</a:t>
            </a:r>
          </a:p>
          <a:p>
            <a:pPr marL="171450" indent="-171450">
              <a:buFont typeface="Arial" panose="020B0604020202020204" pitchFamily="34" charset="0"/>
              <a:buChar char="•"/>
            </a:pPr>
            <a:r>
              <a:rPr lang="en-US" dirty="0"/>
              <a:t>Proficient in creating </a:t>
            </a:r>
            <a:r>
              <a:rPr lang="en-US" b="1" dirty="0"/>
              <a:t>Single page Web</a:t>
            </a:r>
            <a:r>
              <a:rPr lang="en-US" dirty="0"/>
              <a:t> Application in </a:t>
            </a:r>
            <a:r>
              <a:rPr lang="en-US" b="1" dirty="0"/>
              <a:t>Angular</a:t>
            </a:r>
            <a:r>
              <a:rPr lang="en-US" dirty="0"/>
              <a:t> with Authentication with route guards, Angular reactive forms, angular routing</a:t>
            </a:r>
          </a:p>
          <a:p>
            <a:pPr marL="171450" indent="-171450">
              <a:buFont typeface="Arial" panose="020B0604020202020204" pitchFamily="34" charset="0"/>
              <a:buChar char="•"/>
            </a:pPr>
            <a:r>
              <a:rPr lang="en-US" altLang="en-US" sz="1000" b="1" dirty="0"/>
              <a:t>Java Microservice</a:t>
            </a:r>
            <a:r>
              <a:rPr lang="en-US" altLang="en-US" sz="1000" dirty="0"/>
              <a:t> Development knowledge using </a:t>
            </a:r>
            <a:r>
              <a:rPr lang="en-US" altLang="en-US" sz="1000" b="1" dirty="0"/>
              <a:t>Spring boot and spring cloud</a:t>
            </a:r>
            <a:r>
              <a:rPr lang="en-US" altLang="en-US" sz="1000" dirty="0"/>
              <a:t> framework on an intermediate level.</a:t>
            </a:r>
          </a:p>
          <a:p>
            <a:pPr marL="171450" indent="-171450">
              <a:buFont typeface="Arial" panose="020B0604020202020204" pitchFamily="34" charset="0"/>
              <a:buChar char="•"/>
            </a:pPr>
            <a:r>
              <a:rPr lang="en-US" altLang="en-US" dirty="0"/>
              <a:t>Team player who communicates effectively and works well with others to improve work output.</a:t>
            </a:r>
          </a:p>
          <a:p>
            <a:pPr marL="171450" indent="-171450">
              <a:buFont typeface="Arial" panose="020B0604020202020204" pitchFamily="34" charset="0"/>
              <a:buChar char="•"/>
            </a:pPr>
            <a:r>
              <a:rPr lang="en-US" altLang="en-US" sz="1000" dirty="0"/>
              <a:t>Eager to improve myself by learning new technologies and increasing my </a:t>
            </a:r>
            <a:r>
              <a:rPr lang="en-US" altLang="en-US" sz="1000"/>
              <a:t>overall skills.</a:t>
            </a:r>
            <a:endParaRPr lang="en-US" altLang="en-US" sz="1000" dirty="0"/>
          </a:p>
          <a:p>
            <a:endParaRPr lang="en-US"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Bhargavi Sameep Kavalanekar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2576605" y="632828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3007993" y="643305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43290" y="6324817"/>
            <a:ext cx="473075" cy="474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person, clothing, person, wall&#10;&#10;Description automatically generated">
            <a:extLst>
              <a:ext uri="{FF2B5EF4-FFF2-40B4-BE49-F238E27FC236}">
                <a16:creationId xmlns:a16="http://schemas.microsoft.com/office/drawing/2014/main" id="{0169026E-808B-40AF-9219-B96116F5D545}"/>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2227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testing using Braintree in MERN Stack.</a:t>
            </a:r>
            <a:r>
              <a:rPr lang="en-US" altLang="en-US" dirty="0"/>
              <a:t> Material-UI and React Bootstrap used for user interface.</a:t>
            </a:r>
            <a:endParaRPr lang="en-US" altLang="nl-NL" b="1" dirty="0"/>
          </a:p>
          <a:p>
            <a:pPr eaLnBrk="1" hangingPunct="1">
              <a:lnSpc>
                <a:spcPct val="114000"/>
              </a:lnSpc>
            </a:pPr>
            <a:r>
              <a:rPr lang="en-IN" altLang="nl-NL" b="1" dirty="0"/>
              <a:t>Online Bus Booking Application</a:t>
            </a:r>
            <a:endParaRPr lang="en-US" altLang="nl-NL" b="1" dirty="0"/>
          </a:p>
          <a:p>
            <a:pPr eaLnBrk="1" hangingPunct="1">
              <a:lnSpc>
                <a:spcPct val="114000"/>
              </a:lnSpc>
            </a:pPr>
            <a:r>
              <a:rPr lang="en-IN" altLang="en-US" dirty="0"/>
              <a:t>Developed Online Bus Booking Application Using spring microservices and </a:t>
            </a:r>
            <a:r>
              <a:rPr lang="en-IN" altLang="en-US" dirty="0" err="1"/>
              <a:t>AngularJs</a:t>
            </a:r>
            <a:r>
              <a:rPr lang="en-IN" altLang="en-US" dirty="0"/>
              <a:t> with </a:t>
            </a:r>
            <a:r>
              <a:rPr lang="en-IN" altLang="en-US" dirty="0" err="1"/>
              <a:t>MYSQl</a:t>
            </a:r>
            <a:r>
              <a:rPr lang="en-IN" altLang="en-US" dirty="0"/>
              <a:t> as database in agile methodology of software development model.</a:t>
            </a:r>
          </a:p>
          <a:p>
            <a:pPr eaLnBrk="1" hangingPunct="1">
              <a:lnSpc>
                <a:spcPct val="114000"/>
              </a:lnSpc>
            </a:pPr>
            <a:r>
              <a:rPr lang="en-IN" altLang="nl-NL" b="1" dirty="0"/>
              <a:t>HTML CSS JAVASCRIPT for web developers at Coursera</a:t>
            </a:r>
          </a:p>
          <a:p>
            <a:pPr eaLnBrk="1" hangingPunct="1">
              <a:lnSpc>
                <a:spcPct val="114000"/>
              </a:lnSpc>
            </a:pPr>
            <a:r>
              <a:rPr lang="en-IN" altLang="en-US" dirty="0"/>
              <a:t>Completed this course with 98.6% and Designed responsive Restaurant website using HTML5 CSS3 Bootstrap and </a:t>
            </a:r>
            <a:r>
              <a:rPr lang="en-IN" altLang="en-US" dirty="0" err="1"/>
              <a:t>Javascript</a:t>
            </a:r>
            <a:endParaRPr lang="en-IN" altLang="en-US" dirty="0"/>
          </a:p>
          <a:p>
            <a:pPr eaLnBrk="1" hangingPunct="1">
              <a:lnSpc>
                <a:spcPct val="114000"/>
              </a:lnSpc>
            </a:pPr>
            <a:r>
              <a:rPr lang="en-IN" altLang="nl-NL" b="1" dirty="0"/>
              <a:t>Completed ”Build your first React website“ course at Coursera</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xxxxxxxxxxxx</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altLang="en-US" sz="1050" dirty="0"/>
              <a:t>MERN (Mongo, React, Express and Node) developer</a:t>
            </a:r>
          </a:p>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a:t>
            </a:r>
            <a:r>
              <a:rPr lang="en-US" sz="1050" b="1" dirty="0" err="1"/>
              <a:t>JQuery</a:t>
            </a:r>
            <a:r>
              <a:rPr lang="en-US" sz="1050" b="1" dirty="0"/>
              <a:t>, AJAX,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IN" sz="1050" b="1" dirty="0"/>
              <a:t>advanced </a:t>
            </a:r>
            <a:r>
              <a:rPr lang="en-IN" sz="1050" b="1" dirty="0" err="1"/>
              <a:t>Javascript</a:t>
            </a:r>
            <a:r>
              <a:rPr lang="en-IN" sz="1050" dirty="0"/>
              <a:t> concepts, such as </a:t>
            </a:r>
            <a:r>
              <a:rPr lang="en-IN" sz="1050" b="1" dirty="0"/>
              <a:t>Prototype</a:t>
            </a:r>
            <a:r>
              <a:rPr lang="en-IN" sz="1050" dirty="0"/>
              <a:t>, Closure, Scope Chain and </a:t>
            </a:r>
            <a:r>
              <a:rPr lang="en-IN" sz="1050" b="1" dirty="0"/>
              <a:t>Promise</a:t>
            </a:r>
            <a:r>
              <a:rPr lang="en-IN" sz="1050"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and </a:t>
            </a:r>
            <a:r>
              <a:rPr lang="en-US" altLang="nl-NL" sz="1050" b="1" dirty="0" err="1"/>
              <a:t>ExpressJs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pic>
        <p:nvPicPr>
          <p:cNvPr id="3" name="Picture Placeholder 2">
            <a:extLst>
              <a:ext uri="{FF2B5EF4-FFF2-40B4-BE49-F238E27FC236}">
                <a16:creationId xmlns:a16="http://schemas.microsoft.com/office/drawing/2014/main" id="{88A863AC-00F4-4515-A946-F381545BD0F9}"/>
              </a:ext>
            </a:extLst>
          </p:cNvPr>
          <p:cNvPicPr>
            <a:picLocks noGrp="1" noChangeAspect="1"/>
          </p:cNvPicPr>
          <p:nvPr>
            <p:ph type="pic" sz="quarter" idx="46"/>
          </p:nvPr>
        </p:nvPicPr>
        <p:blipFill>
          <a:blip r:embed="rId4" cstate="print"/>
          <a:stretch>
            <a:fillRect/>
          </a:stretch>
        </p:blipFill>
        <p:spPr>
          <a:xfrm>
            <a:off x="382588" y="142043"/>
            <a:ext cx="1604832" cy="1882700"/>
          </a:xfrm>
        </p:spPr>
      </p:pic>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a:t>Raubins Raj</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780768630"/>
              </p:ext>
            </p:extLst>
          </p:nvPr>
        </p:nvGraphicFramePr>
        <p:xfrm>
          <a:off x="9164830" y="1147050"/>
          <a:ext cx="3179570" cy="5208030"/>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0">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29515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29515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Netflix Ribbon, Feign Client,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13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Build Pipelines, notifications, quality gate understanding</a:t>
                      </a:r>
                    </a:p>
                  </a:txBody>
                  <a:tcPr/>
                </a:tc>
                <a:extLst>
                  <a:ext uri="{0D108BD9-81ED-4DB2-BD59-A6C34878D82A}">
                    <a16:rowId xmlns:a16="http://schemas.microsoft.com/office/drawing/2014/main" val="3653916308"/>
                  </a:ext>
                </a:extLst>
              </a:tr>
              <a:tr h="2951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2141</TotalTime>
  <Words>850</Words>
  <Application>Microsoft Office PowerPoint</Application>
  <PresentationFormat>Widescreen</PresentationFormat>
  <Paragraphs>132</Paragraphs>
  <Slides>2</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9" baseType="lpstr">
      <vt:lpstr>Arial</vt:lpstr>
      <vt:lpstr>Verdana</vt:lpstr>
      <vt:lpstr>Wingdings</vt:lpstr>
      <vt:lpstr>1_CG_2012_Template</vt:lpstr>
      <vt:lpstr>1_Capgemini Master</vt:lpstr>
      <vt:lpstr>2_Capgemini Master</vt:lpstr>
      <vt:lpstr>think-cell Slide</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Bhargavi Kavalanekar</cp:lastModifiedBy>
  <cp:revision>101</cp:revision>
  <dcterms:created xsi:type="dcterms:W3CDTF">2020-09-22T06:24:34Z</dcterms:created>
  <dcterms:modified xsi:type="dcterms:W3CDTF">2021-10-04T07:03:21Z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