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8" r:id="rId2"/>
  </p:sldMasterIdLst>
  <p:notesMasterIdLst>
    <p:notesMasterId r:id="rId26"/>
  </p:notesMasterIdLst>
  <p:handoutMasterIdLst>
    <p:handoutMasterId r:id="rId27"/>
  </p:handoutMasterIdLst>
  <p:sldIdLst>
    <p:sldId id="256" r:id="rId3"/>
    <p:sldId id="462" r:id="rId4"/>
    <p:sldId id="330" r:id="rId5"/>
    <p:sldId id="557" r:id="rId6"/>
    <p:sldId id="712" r:id="rId7"/>
    <p:sldId id="713" r:id="rId8"/>
    <p:sldId id="715" r:id="rId9"/>
    <p:sldId id="707" r:id="rId10"/>
    <p:sldId id="714" r:id="rId11"/>
    <p:sldId id="716" r:id="rId12"/>
    <p:sldId id="717" r:id="rId13"/>
    <p:sldId id="718" r:id="rId14"/>
    <p:sldId id="719" r:id="rId15"/>
    <p:sldId id="720" r:id="rId16"/>
    <p:sldId id="721" r:id="rId17"/>
    <p:sldId id="722" r:id="rId18"/>
    <p:sldId id="723" r:id="rId19"/>
    <p:sldId id="724" r:id="rId20"/>
    <p:sldId id="725" r:id="rId21"/>
    <p:sldId id="729" r:id="rId22"/>
    <p:sldId id="726" r:id="rId23"/>
    <p:sldId id="727" r:id="rId24"/>
    <p:sldId id="728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eh-Zion Porat" initials="NZP" lastIdx="2" clrIdx="0">
    <p:extLst>
      <p:ext uri="{19B8F6BF-5375-455C-9EA6-DF929625EA0E}">
        <p15:presenceInfo xmlns:p15="http://schemas.microsoft.com/office/powerpoint/2012/main" userId="S::navehp@campus.technion.ac.il::b25518d8-a02d-4513-a17e-06180e690f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CC0000"/>
    <a:srgbClr val="FF0000"/>
    <a:srgbClr val="00B050"/>
    <a:srgbClr val="92D05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51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901F81-D635-4D5B-A799-8FE19D2C02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40FFC-4F1A-4D45-B792-D9A05AA9BD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942FA-8387-4A30-B9F4-05DFC0745AA9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BFC5B-B4B9-4C46-9228-05EC201D24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070A0-7F86-4360-BAB2-839BAB6603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9CFD-A793-47E6-931D-BFE860B7F0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51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BB70A-6307-4757-AD04-F4CE4710ECB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9436B-07F1-4C85-92E1-F2C8F787055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9352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7600" y="4211200"/>
            <a:ext cx="12319600" cy="267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4936200" y="4111956"/>
            <a:ext cx="2319600" cy="19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06000" y="1031000"/>
            <a:ext cx="9980000" cy="21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0167" y="4750467"/>
            <a:ext cx="3892000" cy="15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3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450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8331200" y="-106400"/>
            <a:ext cx="3860800" cy="70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 flipH="1">
            <a:off x="2126767" y="67"/>
            <a:ext cx="4322800" cy="68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69329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 flipH="1">
            <a:off x="8438000" y="2283000"/>
            <a:ext cx="2914000" cy="2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-5402642">
            <a:off x="7033809" y="3133300"/>
            <a:ext cx="520400" cy="195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04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flipH="1">
            <a:off x="-155767" y="-138300"/>
            <a:ext cx="4016400" cy="713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839833" y="2283000"/>
            <a:ext cx="3019200" cy="2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5832167" y="531867"/>
            <a:ext cx="4735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5832167" y="1124208"/>
            <a:ext cx="47416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3"/>
          </p:nvPr>
        </p:nvSpPr>
        <p:spPr>
          <a:xfrm>
            <a:off x="5832167" y="4868160"/>
            <a:ext cx="4735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4"/>
          </p:nvPr>
        </p:nvSpPr>
        <p:spPr>
          <a:xfrm>
            <a:off x="5832167" y="5465601"/>
            <a:ext cx="47416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5"/>
          </p:nvPr>
        </p:nvSpPr>
        <p:spPr>
          <a:xfrm>
            <a:off x="5832167" y="2699480"/>
            <a:ext cx="4735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6"/>
          </p:nvPr>
        </p:nvSpPr>
        <p:spPr>
          <a:xfrm>
            <a:off x="5832167" y="3291888"/>
            <a:ext cx="47416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9258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 preserve="1">
  <p:cSld name="1_One column text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 rot="10800000" flipH="1">
            <a:off x="-63800" y="-127600"/>
            <a:ext cx="12319600" cy="112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458452" y="-110200"/>
            <a:ext cx="9275097" cy="10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733" b="1">
                <a:solidFill>
                  <a:schemeClr val="bg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Google Shape;90;p16">
            <a:extLst>
              <a:ext uri="{FF2B5EF4-FFF2-40B4-BE49-F238E27FC236}">
                <a16:creationId xmlns:a16="http://schemas.microsoft.com/office/drawing/2014/main" id="{640CA3EF-5E4E-488A-86CC-1236EB2B9C0F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2824066" y="1530220"/>
            <a:ext cx="6543869" cy="4839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ADD9F78-CE0B-43BE-A11E-4591DFD8E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3201" y="6343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D609-5E62-406B-841E-66A7FD8A97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30473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 preserve="1">
  <p:cSld name="1_One column text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 rot="10800000" flipH="1">
            <a:off x="-63800" y="-127600"/>
            <a:ext cx="12319600" cy="112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881337" y="-110200"/>
            <a:ext cx="4429327" cy="10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733" b="1">
                <a:solidFill>
                  <a:schemeClr val="bg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Google Shape;90;p16">
            <a:extLst>
              <a:ext uri="{FF2B5EF4-FFF2-40B4-BE49-F238E27FC236}">
                <a16:creationId xmlns:a16="http://schemas.microsoft.com/office/drawing/2014/main" id="{186CAF3F-41DF-489A-B392-E5E7D7F5FEE1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597160" y="1560543"/>
            <a:ext cx="5268685" cy="4839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14DAB-BEAA-4F09-BC56-D88D604443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02397" y="1561322"/>
            <a:ext cx="5336116" cy="4838700"/>
          </a:xfrm>
        </p:spPr>
        <p:txBody>
          <a:bodyPr/>
          <a:lstStyle>
            <a:lvl1pPr marL="186262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05630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">
  <p:cSld name="Number and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 hasCustomPrompt="1"/>
          </p:nvPr>
        </p:nvSpPr>
        <p:spPr>
          <a:xfrm>
            <a:off x="4693533" y="896316"/>
            <a:ext cx="4304400" cy="6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4693533" y="1565767"/>
            <a:ext cx="4304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2" hasCustomPrompt="1"/>
          </p:nvPr>
        </p:nvSpPr>
        <p:spPr>
          <a:xfrm>
            <a:off x="4693533" y="2854367"/>
            <a:ext cx="4304400" cy="6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3"/>
          </p:nvPr>
        </p:nvSpPr>
        <p:spPr>
          <a:xfrm>
            <a:off x="4693533" y="3519733"/>
            <a:ext cx="4304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4" hasCustomPrompt="1"/>
          </p:nvPr>
        </p:nvSpPr>
        <p:spPr>
          <a:xfrm>
            <a:off x="4693533" y="4813127"/>
            <a:ext cx="4304400" cy="6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5"/>
          </p:nvPr>
        </p:nvSpPr>
        <p:spPr>
          <a:xfrm>
            <a:off x="4693533" y="5473607"/>
            <a:ext cx="4304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-155767" y="-106400"/>
            <a:ext cx="4016400" cy="70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 idx="6"/>
          </p:nvPr>
        </p:nvSpPr>
        <p:spPr>
          <a:xfrm>
            <a:off x="839833" y="2283067"/>
            <a:ext cx="2821200" cy="2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3451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 rot="10800000" flipH="1">
            <a:off x="-26067" y="3907600"/>
            <a:ext cx="12319600" cy="309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2568200" y="4470565"/>
            <a:ext cx="7055600" cy="9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1"/>
          </p:nvPr>
        </p:nvSpPr>
        <p:spPr>
          <a:xfrm>
            <a:off x="2568200" y="5264232"/>
            <a:ext cx="70556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9083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4684867" y="1130612"/>
            <a:ext cx="6539200" cy="5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marL="1219170" lvl="1" indent="-4402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○"/>
              <a:defRPr sz="1600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Font typeface="Montserra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2"/>
          </p:nvPr>
        </p:nvSpPr>
        <p:spPr>
          <a:xfrm>
            <a:off x="4684867" y="536200"/>
            <a:ext cx="5872800" cy="4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 flipH="1">
            <a:off x="-155767" y="-138300"/>
            <a:ext cx="4016400" cy="713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811600" y="2575467"/>
            <a:ext cx="3045600" cy="1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2154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4684867" y="2638379"/>
            <a:ext cx="6539200" cy="28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marL="1219170" lvl="1" indent="-4402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○"/>
              <a:defRPr sz="1600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Font typeface="Montserra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2"/>
          </p:nvPr>
        </p:nvSpPr>
        <p:spPr>
          <a:xfrm>
            <a:off x="4684867" y="2043967"/>
            <a:ext cx="5872400" cy="4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 flipH="1">
            <a:off x="-155767" y="-138300"/>
            <a:ext cx="4016400" cy="713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811600" y="2575467"/>
            <a:ext cx="3045600" cy="1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1607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 rot="10800000" flipH="1">
            <a:off x="-127667" y="3907600"/>
            <a:ext cx="12319600" cy="309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1"/>
          </p:nvPr>
        </p:nvSpPr>
        <p:spPr>
          <a:xfrm>
            <a:off x="1311600" y="4218400"/>
            <a:ext cx="4784400" cy="1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6096000" y="4218400"/>
            <a:ext cx="4432800" cy="1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-118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None/>
            </a:pPr>
            <a:r>
              <a:rPr lang="en" sz="24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CREDITS: This presentation template was created by </a:t>
            </a:r>
            <a:r>
              <a:rPr lang="en" sz="2400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4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including icons by </a:t>
            </a:r>
            <a:r>
              <a:rPr lang="en" sz="2400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4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and infographics &amp; images by </a:t>
            </a:r>
            <a:r>
              <a:rPr lang="en" sz="2400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24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</a:t>
            </a:r>
            <a:endParaRPr sz="24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4936100" y="3813000"/>
            <a:ext cx="2319600" cy="19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5"/>
          <p:cNvSpPr txBox="1">
            <a:spLocks noGrp="1"/>
          </p:cNvSpPr>
          <p:nvPr>
            <p:ph type="ctrTitle"/>
          </p:nvPr>
        </p:nvSpPr>
        <p:spPr>
          <a:xfrm>
            <a:off x="3064633" y="0"/>
            <a:ext cx="6062800" cy="39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666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7914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295400" y="503853"/>
            <a:ext cx="9601200" cy="114238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 hasCustomPrompt="1"/>
          </p:nvPr>
        </p:nvSpPr>
        <p:spPr>
          <a:xfrm flipH="1">
            <a:off x="6324600" y="1981199"/>
            <a:ext cx="4572000" cy="3810001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800"/>
            </a:lvl6pPr>
            <a:lvl7pPr algn="r" rtl="1">
              <a:defRPr sz="1800"/>
            </a:lvl7pPr>
            <a:lvl8pPr algn="r" rtl="1">
              <a:defRPr sz="1800"/>
            </a:lvl8pPr>
            <a:lvl9pPr algn="r" rtl="1">
              <a:defRPr sz="18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1295400" y="1981199"/>
            <a:ext cx="4572000" cy="3810001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800"/>
            </a:lvl6pPr>
            <a:lvl7pPr algn="r" rtl="1">
              <a:defRPr sz="1800"/>
            </a:lvl7pPr>
            <a:lvl8pPr algn="r" rtl="1">
              <a:defRPr sz="1800"/>
            </a:lvl8pPr>
            <a:lvl9pPr algn="r" rtl="1">
              <a:defRPr sz="18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5454369" y="6289679"/>
            <a:ext cx="6128030" cy="22243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932012" y="6289679"/>
            <a:ext cx="1224000" cy="222436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607807" y="6289679"/>
            <a:ext cx="918882" cy="222436"/>
          </a:xfrm>
        </p:spPr>
        <p:txBody>
          <a:bodyPr rtlCol="1"/>
          <a:lstStyle>
            <a:lvl1pPr algn="l" rtl="1">
              <a:defRPr/>
            </a:lvl1pPr>
          </a:lstStyle>
          <a:p>
            <a:fld id="{E31375A4-56A4-47D6-9801-1991572033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882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3858000" y="-106400"/>
            <a:ext cx="8334000" cy="70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/>
          <p:nvPr/>
        </p:nvSpPr>
        <p:spPr>
          <a:xfrm rot="5400000">
            <a:off x="2703100" y="3330000"/>
            <a:ext cx="2319600" cy="19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5062233" y="2381900"/>
            <a:ext cx="46400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0" y="2683800"/>
            <a:ext cx="3858000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666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062233" y="3345543"/>
            <a:ext cx="4640000" cy="11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14220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C065-8D49-4DBB-948E-563E1DEE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122D-EADD-4B88-AF7A-1CE56CC3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9BDA1-79FC-4493-8BD4-58F991AA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0F2C4-C82C-49C6-A6A5-7D4D5427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1B0D7-DA9A-4EB8-9E43-370A7D37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56FE-BF49-4D2F-AEB4-33BBEE4CC5C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5048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flipH="1">
            <a:off x="-155767" y="-138300"/>
            <a:ext cx="4016400" cy="713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839833" y="2283000"/>
            <a:ext cx="2633200" cy="2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4682933" y="1022933"/>
            <a:ext cx="3151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2"/>
          </p:nvPr>
        </p:nvSpPr>
        <p:spPr>
          <a:xfrm>
            <a:off x="4682933" y="1615267"/>
            <a:ext cx="31516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3"/>
          </p:nvPr>
        </p:nvSpPr>
        <p:spPr>
          <a:xfrm>
            <a:off x="4682933" y="4610025"/>
            <a:ext cx="3151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4"/>
          </p:nvPr>
        </p:nvSpPr>
        <p:spPr>
          <a:xfrm>
            <a:off x="4682933" y="5206467"/>
            <a:ext cx="31516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5"/>
          </p:nvPr>
        </p:nvSpPr>
        <p:spPr>
          <a:xfrm>
            <a:off x="4682933" y="2823296"/>
            <a:ext cx="3151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6"/>
          </p:nvPr>
        </p:nvSpPr>
        <p:spPr>
          <a:xfrm>
            <a:off x="4682933" y="3419867"/>
            <a:ext cx="31516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7"/>
          </p:nvPr>
        </p:nvSpPr>
        <p:spPr>
          <a:xfrm>
            <a:off x="8308785" y="1022933"/>
            <a:ext cx="3149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8"/>
          </p:nvPr>
        </p:nvSpPr>
        <p:spPr>
          <a:xfrm>
            <a:off x="8307033" y="1615267"/>
            <a:ext cx="31480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9"/>
          </p:nvPr>
        </p:nvSpPr>
        <p:spPr>
          <a:xfrm>
            <a:off x="8307035" y="4610025"/>
            <a:ext cx="3149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13"/>
          </p:nvPr>
        </p:nvSpPr>
        <p:spPr>
          <a:xfrm>
            <a:off x="8307033" y="5206467"/>
            <a:ext cx="31480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4"/>
          </p:nvPr>
        </p:nvSpPr>
        <p:spPr>
          <a:xfrm>
            <a:off x="8308779" y="2823296"/>
            <a:ext cx="3149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5"/>
          </p:nvPr>
        </p:nvSpPr>
        <p:spPr>
          <a:xfrm>
            <a:off x="8308773" y="3419867"/>
            <a:ext cx="31480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3596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0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1057470" y="-106400"/>
            <a:ext cx="9840685" cy="70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/>
          <p:nvPr/>
        </p:nvSpPr>
        <p:spPr>
          <a:xfrm rot="5400000">
            <a:off x="9719429" y="3330000"/>
            <a:ext cx="2319600" cy="19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Google Shape;22;p4">
            <a:extLst>
              <a:ext uri="{FF2B5EF4-FFF2-40B4-BE49-F238E27FC236}">
                <a16:creationId xmlns:a16="http://schemas.microsoft.com/office/drawing/2014/main" id="{1825E2E3-88B5-48D3-9EAA-9258DE9DA8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3761" y="1845156"/>
            <a:ext cx="5844479" cy="31676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867"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Google Shape;15;p3">
            <a:extLst>
              <a:ext uri="{FF2B5EF4-FFF2-40B4-BE49-F238E27FC236}">
                <a16:creationId xmlns:a16="http://schemas.microsoft.com/office/drawing/2014/main" id="{E7A03679-845B-4C3E-AB56-756888BD4D3F}"/>
              </a:ext>
            </a:extLst>
          </p:cNvPr>
          <p:cNvSpPr/>
          <p:nvPr/>
        </p:nvSpPr>
        <p:spPr>
          <a:xfrm rot="5400000">
            <a:off x="-102331" y="3330000"/>
            <a:ext cx="2319600" cy="19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1493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>
            <a:off x="-155767" y="-106400"/>
            <a:ext cx="4016400" cy="70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39833" y="2283000"/>
            <a:ext cx="2914000" cy="2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836465" y="1249800"/>
            <a:ext cx="3483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832167" y="1842133"/>
            <a:ext cx="3488000" cy="14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5836460" y="3813933"/>
            <a:ext cx="34868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5832167" y="4406300"/>
            <a:ext cx="3483600" cy="1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666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>
            <a:off x="-155767" y="-106400"/>
            <a:ext cx="4016400" cy="70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39833" y="2283000"/>
            <a:ext cx="2914000" cy="2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329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rot="10800000" flipH="1">
            <a:off x="-63800" y="5467367"/>
            <a:ext cx="12319600" cy="160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6205267" y="1086700"/>
            <a:ext cx="44600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6205267" y="3485233"/>
            <a:ext cx="5124400" cy="11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-5402319">
            <a:off x="4915532" y="1804633"/>
            <a:ext cx="1186000" cy="195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2208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rot="10800000" flipH="1">
            <a:off x="-63800" y="-255200"/>
            <a:ext cx="12319600" cy="315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67000" y="0"/>
            <a:ext cx="6458000" cy="29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3822200" y="2903600"/>
            <a:ext cx="4547600" cy="39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70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 flipH="1">
            <a:off x="-155767" y="-106400"/>
            <a:ext cx="4016400" cy="70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839833" y="1955767"/>
            <a:ext cx="2821200" cy="29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61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 flipH="1">
            <a:off x="-155767" y="-138300"/>
            <a:ext cx="4016400" cy="713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839833" y="2283000"/>
            <a:ext cx="2914000" cy="2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title" idx="2" hasCustomPrompt="1"/>
          </p:nvPr>
        </p:nvSpPr>
        <p:spPr>
          <a:xfrm>
            <a:off x="4686300" y="2488900"/>
            <a:ext cx="5480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686300" y="3775133"/>
            <a:ext cx="5480000" cy="1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385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8133" y="593367"/>
            <a:ext cx="1025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8133" y="1536633"/>
            <a:ext cx="10255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2F38A8-7712-4B64-AE2B-DFE488686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3201" y="6343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D609-5E62-406B-841E-66A7FD8A97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44598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9" r:id="rId7"/>
    <p:sldLayoutId id="2147483670" r:id="rId8"/>
    <p:sldLayoutId id="2147483671" r:id="rId9"/>
    <p:sldLayoutId id="2147483674" r:id="rId10"/>
    <p:sldLayoutId id="2147483675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90" r:id="rId19"/>
    <p:sldLayoutId id="2147483693" r:id="rId20"/>
    <p:sldLayoutId id="2147483694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7656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orchlightning.ai/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optuna.org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ehp/seq2seq_tutorial.git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1D18-59E8-4FA0-8582-DDD702D93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593" y="389851"/>
            <a:ext cx="10328813" cy="3435364"/>
          </a:xfrm>
        </p:spPr>
        <p:txBody>
          <a:bodyPr/>
          <a:lstStyle/>
          <a:p>
            <a:r>
              <a:rPr lang="en-US" dirty="0"/>
              <a:t>Extra Tutorial - Seq2Seq &amp; Advanced </a:t>
            </a:r>
            <a:r>
              <a:rPr lang="en-US" dirty="0" err="1"/>
              <a:t>Huggingface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AE499-0297-4151-8C1D-A8060A21C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Naveh Porat</a:t>
            </a:r>
          </a:p>
          <a:p>
            <a:r>
              <a:rPr lang="en-US" sz="2000" dirty="0"/>
              <a:t>November 2022</a:t>
            </a:r>
            <a:endParaRPr lang="LID4096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0BE49-70FF-4E89-86CF-3CBB0D3C3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635" y="2368633"/>
            <a:ext cx="757238" cy="7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37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E77C-C63A-4FD3-8CD1-0C3AC74C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3719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9F22-2C74-4319-A127-DDDE5251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3A0C9-F0FA-4900-AF56-22A8949CED7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fontAlgn="base">
              <a:buClr>
                <a:srgbClr val="000000"/>
              </a:buClr>
              <a:buFont typeface="Arial"/>
            </a:pPr>
            <a:r>
              <a:rPr lang="en-US" dirty="0">
                <a:cs typeface="Arial"/>
                <a:sym typeface="Arial"/>
              </a:rPr>
              <a:t>Try and implement a method that freezes the encoder of any T5 HF module:</a:t>
            </a:r>
          </a:p>
          <a:p>
            <a:pPr fontAlgn="base">
              <a:buClr>
                <a:srgbClr val="000000"/>
              </a:buClr>
              <a:buFont typeface="Arial"/>
            </a:pPr>
            <a:endParaRPr lang="en-US" dirty="0">
              <a:cs typeface="Arial"/>
              <a:sym typeface="Arial"/>
            </a:endParaRPr>
          </a:p>
          <a:p>
            <a:pPr marL="643462" indent="-457200" fontAlgn="base">
              <a:buClr>
                <a:srgbClr val="000000"/>
              </a:buClr>
              <a:buFont typeface="+mj-lt"/>
              <a:buAutoNum type="arabicPeriod"/>
            </a:pPr>
            <a:r>
              <a:rPr lang="en-US" dirty="0">
                <a:cs typeface="Arial"/>
                <a:sym typeface="Arial"/>
              </a:rPr>
              <a:t>Implement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highlight>
                  <a:srgbClr val="800000"/>
                </a:highlight>
                <a:latin typeface="JetBrains Mono"/>
              </a:rPr>
              <a:t>freeze_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highlight>
                  <a:srgbClr val="800000"/>
                </a:highlight>
                <a:latin typeface="JetBrains Mono"/>
              </a:rPr>
              <a:t>encoder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800000"/>
                </a:highlight>
                <a:latin typeface="JetBrains Mono"/>
              </a:rPr>
              <a:t>(model)</a:t>
            </a:r>
            <a:r>
              <a:rPr lang="en-US" altLang="LID4096" dirty="0">
                <a:cs typeface="Arial"/>
              </a:rPr>
              <a:t> that freezes the encoder of a T5-small model.</a:t>
            </a:r>
          </a:p>
          <a:p>
            <a:pPr marL="643462" indent="-457200" fontAlgn="base">
              <a:buClr>
                <a:srgbClr val="000000"/>
              </a:buClr>
              <a:buFont typeface="+mj-lt"/>
              <a:buAutoNum type="arabicPeriod"/>
            </a:pPr>
            <a:r>
              <a:rPr lang="en-US" altLang="LID4096" dirty="0">
                <a:cs typeface="Arial"/>
              </a:rPr>
              <a:t>Add an argument to </a:t>
            </a:r>
            <a:r>
              <a:rPr lang="LID4096" altLang="LID4096" dirty="0">
                <a:solidFill>
                  <a:srgbClr val="FFC66D"/>
                </a:solidFill>
                <a:highlight>
                  <a:srgbClr val="800000"/>
                </a:highlight>
                <a:latin typeface="JetBrains Mono"/>
              </a:rPr>
              <a:t>training_args</a:t>
            </a:r>
            <a:r>
              <a:rPr lang="en-US" altLang="LID4096" dirty="0">
                <a:cs typeface="Arial"/>
              </a:rPr>
              <a:t> called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highlight>
                  <a:srgbClr val="800000"/>
                </a:highlight>
                <a:latin typeface="JetBrains Mono"/>
              </a:rPr>
              <a:t>freeze_e</a:t>
            </a:r>
            <a:r>
              <a:rPr kumimoji="0" lang="en-US" altLang="LID4096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highlight>
                  <a:srgbClr val="800000"/>
                </a:highlight>
                <a:latin typeface="JetBrains Mono"/>
              </a:rPr>
              <a:t>ncoder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rgbClr val="FFC66D"/>
              </a:solidFill>
              <a:effectLst/>
              <a:highlight>
                <a:srgbClr val="800000"/>
              </a:highlight>
              <a:latin typeface="JetBrains Mono"/>
            </a:endParaRPr>
          </a:p>
          <a:p>
            <a:pPr marL="643462" indent="-457200" fontAlgn="base">
              <a:buClr>
                <a:srgbClr val="000000"/>
              </a:buClr>
              <a:buFont typeface="+mj-lt"/>
              <a:buAutoNum type="arabicPeriod"/>
            </a:pPr>
            <a:r>
              <a:rPr lang="en-US" altLang="LID4096" dirty="0">
                <a:cs typeface="Arial"/>
              </a:rPr>
              <a:t>After loading the model in the </a:t>
            </a:r>
            <a:r>
              <a:rPr lang="en-US" altLang="LID4096" dirty="0" err="1">
                <a:cs typeface="Arial"/>
              </a:rPr>
              <a:t>train_model</a:t>
            </a:r>
            <a:r>
              <a:rPr lang="en-US" altLang="LID4096" dirty="0">
                <a:cs typeface="Arial"/>
              </a:rPr>
              <a:t> method, add an if clause that </a:t>
            </a:r>
            <a:r>
              <a:rPr lang="en-US" altLang="LID4096" dirty="0" err="1">
                <a:cs typeface="Arial"/>
              </a:rPr>
              <a:t>freezed</a:t>
            </a:r>
            <a:r>
              <a:rPr lang="en-US" altLang="LID4096" dirty="0">
                <a:cs typeface="Arial"/>
              </a:rPr>
              <a:t> that calls </a:t>
            </a:r>
            <a:r>
              <a:rPr lang="en-US" altLang="LID4096" dirty="0" err="1">
                <a:solidFill>
                  <a:srgbClr val="FFC66D"/>
                </a:solidFill>
                <a:highlight>
                  <a:srgbClr val="800000"/>
                </a:highlight>
                <a:latin typeface="JetBrains Mono"/>
              </a:rPr>
              <a:t>freeze_encoder</a:t>
            </a:r>
            <a:r>
              <a:rPr lang="en-US" altLang="LID4096" dirty="0">
                <a:solidFill>
                  <a:srgbClr val="FFC66D"/>
                </a:solidFill>
                <a:highlight>
                  <a:srgbClr val="800000"/>
                </a:highlight>
                <a:latin typeface="JetBrains Mono"/>
              </a:rPr>
              <a:t>(model)</a:t>
            </a:r>
            <a:r>
              <a:rPr lang="en-US" altLang="LID4096" dirty="0">
                <a:cs typeface="Arial"/>
              </a:rPr>
              <a:t> if </a:t>
            </a:r>
            <a:r>
              <a:rPr lang="LID4096" altLang="LID4096" dirty="0">
                <a:solidFill>
                  <a:srgbClr val="FFC66D"/>
                </a:solidFill>
                <a:highlight>
                  <a:srgbClr val="800000"/>
                </a:highlight>
                <a:latin typeface="JetBrains Mono"/>
              </a:rPr>
              <a:t>training_args</a:t>
            </a:r>
            <a:r>
              <a:rPr lang="en-US" altLang="LID4096" dirty="0">
                <a:solidFill>
                  <a:srgbClr val="FFC66D"/>
                </a:solidFill>
                <a:highlight>
                  <a:srgbClr val="800000"/>
                </a:highlight>
                <a:latin typeface="JetBrains Mono"/>
              </a:rPr>
              <a:t>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highlight>
                  <a:srgbClr val="800000"/>
                </a:highlight>
                <a:latin typeface="JetBrains Mono"/>
              </a:rPr>
              <a:t> freeze_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highlight>
                  <a:srgbClr val="800000"/>
                </a:highlight>
                <a:latin typeface="JetBrains Mono"/>
              </a:rPr>
              <a:t>encoder</a:t>
            </a:r>
            <a:r>
              <a:rPr lang="en-US" altLang="LID4096" dirty="0">
                <a:cs typeface="Arial"/>
              </a:rPr>
              <a:t> is </a:t>
            </a:r>
            <a:r>
              <a:rPr lang="en-US" altLang="LID4096" dirty="0">
                <a:solidFill>
                  <a:srgbClr val="FFC66D"/>
                </a:solidFill>
                <a:highlight>
                  <a:srgbClr val="800000"/>
                </a:highlight>
                <a:latin typeface="JetBrains Mono"/>
              </a:rPr>
              <a:t>True</a:t>
            </a:r>
            <a:r>
              <a:rPr lang="en-US" altLang="LID4096" dirty="0">
                <a:cs typeface="Arial"/>
              </a:rPr>
              <a:t>.</a:t>
            </a:r>
            <a:endParaRPr lang="LID4096" altLang="LID4096" dirty="0">
              <a:cs typeface="Arial"/>
            </a:endParaRPr>
          </a:p>
          <a:p>
            <a:pPr marL="643462" indent="-457200" fontAlgn="base">
              <a:buClr>
                <a:srgbClr val="000000"/>
              </a:buClr>
              <a:buFont typeface="+mj-lt"/>
              <a:buAutoNum type="arabicPeriod"/>
            </a:pPr>
            <a:endParaRPr lang="LID4096" altLang="LID4096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60CC9-D02F-44D9-A0D1-A36D36674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4CD609-5E62-406B-841E-66A7FD8A976C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835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9F22-2C74-4319-A127-DDDE5251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3A0C9-F0FA-4900-AF56-22A8949CED7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fontAlgn="base">
              <a:buClr>
                <a:srgbClr val="000000"/>
              </a:buClr>
              <a:buFont typeface="Arial"/>
            </a:pPr>
            <a:r>
              <a:rPr lang="en-US" dirty="0">
                <a:cs typeface="Arial"/>
                <a:sym typeface="Arial"/>
              </a:rPr>
              <a:t>Try and implement a method that freezes the last layer of any T5 HF module:</a:t>
            </a:r>
          </a:p>
          <a:p>
            <a:pPr fontAlgn="base">
              <a:buClr>
                <a:srgbClr val="000000"/>
              </a:buClr>
              <a:buFont typeface="Arial"/>
            </a:pPr>
            <a:endParaRPr lang="en-US" dirty="0">
              <a:cs typeface="Arial"/>
              <a:sym typeface="Arial"/>
            </a:endParaRPr>
          </a:p>
          <a:p>
            <a:pPr marL="643462" indent="-457200" fontAlgn="base">
              <a:buClr>
                <a:srgbClr val="000000"/>
              </a:buClr>
              <a:buFont typeface="+mj-lt"/>
              <a:buAutoNum type="arabicPeriod"/>
            </a:pPr>
            <a:r>
              <a:rPr lang="en-US" dirty="0">
                <a:cs typeface="Arial"/>
                <a:sym typeface="Arial"/>
              </a:rPr>
              <a:t>Implement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highlight>
                  <a:srgbClr val="800000"/>
                </a:highlight>
                <a:latin typeface="JetBrains Mono"/>
              </a:rPr>
              <a:t>freeze_</a:t>
            </a:r>
            <a:r>
              <a:rPr kumimoji="0" lang="en-US" altLang="LID4096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highlight>
                  <a:srgbClr val="800000"/>
                </a:highlight>
                <a:latin typeface="JetBrains Mono"/>
              </a:rPr>
              <a:t>last_layer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800000"/>
                </a:highlight>
                <a:latin typeface="JetBrains Mono"/>
              </a:rPr>
              <a:t>(model)</a:t>
            </a:r>
            <a:r>
              <a:rPr lang="en-US" altLang="LID4096" dirty="0">
                <a:cs typeface="Arial"/>
              </a:rPr>
              <a:t> that freezes the last layer of a T5-small model.</a:t>
            </a:r>
          </a:p>
          <a:p>
            <a:pPr marL="643462" indent="-457200" fontAlgn="base">
              <a:buClr>
                <a:srgbClr val="000000"/>
              </a:buClr>
              <a:buFont typeface="+mj-lt"/>
              <a:buAutoNum type="arabicPeriod"/>
            </a:pPr>
            <a:r>
              <a:rPr lang="en-US" altLang="LID4096" dirty="0">
                <a:cs typeface="Arial"/>
              </a:rPr>
              <a:t>Add an argument to </a:t>
            </a:r>
            <a:r>
              <a:rPr lang="LID4096" altLang="LID4096" dirty="0">
                <a:solidFill>
                  <a:srgbClr val="FFC66D"/>
                </a:solidFill>
                <a:highlight>
                  <a:srgbClr val="800000"/>
                </a:highlight>
                <a:latin typeface="JetBrains Mono"/>
              </a:rPr>
              <a:t>training_args</a:t>
            </a:r>
            <a:r>
              <a:rPr lang="en-US" altLang="LID4096" dirty="0">
                <a:cs typeface="Arial"/>
              </a:rPr>
              <a:t> called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highlight>
                  <a:srgbClr val="800000"/>
                </a:highlight>
                <a:latin typeface="JetBrains Mono"/>
              </a:rPr>
              <a:t>freeze_</a:t>
            </a:r>
            <a:r>
              <a:rPr kumimoji="0" lang="en-US" altLang="LID4096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highlight>
                  <a:srgbClr val="800000"/>
                </a:highlight>
                <a:latin typeface="JetBrains Mono"/>
              </a:rPr>
              <a:t>last_layer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rgbClr val="FFC66D"/>
              </a:solidFill>
              <a:effectLst/>
              <a:highlight>
                <a:srgbClr val="800000"/>
              </a:highlight>
              <a:latin typeface="JetBrains Mono"/>
            </a:endParaRPr>
          </a:p>
          <a:p>
            <a:pPr marL="643462" indent="-457200" fontAlgn="base">
              <a:buClr>
                <a:srgbClr val="000000"/>
              </a:buClr>
              <a:buFont typeface="+mj-lt"/>
              <a:buAutoNum type="arabicPeriod"/>
            </a:pPr>
            <a:r>
              <a:rPr lang="en-US" altLang="LID4096" dirty="0">
                <a:cs typeface="Arial"/>
              </a:rPr>
              <a:t>After loading the model in the </a:t>
            </a:r>
            <a:r>
              <a:rPr lang="en-US" altLang="LID4096" dirty="0" err="1">
                <a:cs typeface="Arial"/>
              </a:rPr>
              <a:t>train_model</a:t>
            </a:r>
            <a:r>
              <a:rPr lang="en-US" altLang="LID4096" dirty="0">
                <a:cs typeface="Arial"/>
              </a:rPr>
              <a:t> method, add an if clause that </a:t>
            </a:r>
            <a:r>
              <a:rPr lang="en-US" altLang="LID4096" dirty="0" err="1">
                <a:cs typeface="Arial"/>
              </a:rPr>
              <a:t>freezed</a:t>
            </a:r>
            <a:r>
              <a:rPr lang="en-US" altLang="LID4096" dirty="0">
                <a:cs typeface="Arial"/>
              </a:rPr>
              <a:t> that calls </a:t>
            </a:r>
            <a:r>
              <a:rPr lang="en-US" altLang="LID4096" dirty="0" err="1">
                <a:solidFill>
                  <a:srgbClr val="FFC66D"/>
                </a:solidFill>
                <a:highlight>
                  <a:srgbClr val="800000"/>
                </a:highlight>
                <a:latin typeface="JetBrains Mono"/>
              </a:rPr>
              <a:t>freeze_last_layer</a:t>
            </a:r>
            <a:r>
              <a:rPr lang="en-US" altLang="LID4096" dirty="0">
                <a:solidFill>
                  <a:srgbClr val="FFC66D"/>
                </a:solidFill>
                <a:highlight>
                  <a:srgbClr val="800000"/>
                </a:highlight>
                <a:latin typeface="JetBrains Mono"/>
              </a:rPr>
              <a:t>(model)</a:t>
            </a:r>
            <a:r>
              <a:rPr lang="en-US" altLang="LID4096" dirty="0">
                <a:cs typeface="Arial"/>
              </a:rPr>
              <a:t> if </a:t>
            </a:r>
            <a:r>
              <a:rPr lang="LID4096" altLang="LID4096" dirty="0">
                <a:solidFill>
                  <a:srgbClr val="FFC66D"/>
                </a:solidFill>
                <a:highlight>
                  <a:srgbClr val="800000"/>
                </a:highlight>
                <a:latin typeface="JetBrains Mono"/>
              </a:rPr>
              <a:t>training_args</a:t>
            </a:r>
            <a:r>
              <a:rPr lang="en-US" altLang="LID4096" dirty="0">
                <a:solidFill>
                  <a:srgbClr val="FFC66D"/>
                </a:solidFill>
                <a:highlight>
                  <a:srgbClr val="800000"/>
                </a:highlight>
                <a:latin typeface="JetBrains Mono"/>
              </a:rPr>
              <a:t>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highlight>
                  <a:srgbClr val="800000"/>
                </a:highlight>
                <a:latin typeface="JetBrains Mono"/>
              </a:rPr>
              <a:t> freeze_</a:t>
            </a:r>
            <a:r>
              <a:rPr kumimoji="0" lang="en-US" altLang="LID4096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highlight>
                  <a:srgbClr val="800000"/>
                </a:highlight>
                <a:latin typeface="JetBrains Mono"/>
              </a:rPr>
              <a:t>last_layer</a:t>
            </a:r>
            <a:r>
              <a:rPr lang="en-US" altLang="LID4096" dirty="0">
                <a:cs typeface="Arial"/>
              </a:rPr>
              <a:t> is </a:t>
            </a:r>
            <a:r>
              <a:rPr lang="en-US" altLang="LID4096" dirty="0">
                <a:solidFill>
                  <a:srgbClr val="FFC66D"/>
                </a:solidFill>
                <a:highlight>
                  <a:srgbClr val="800000"/>
                </a:highlight>
                <a:latin typeface="JetBrains Mono"/>
              </a:rPr>
              <a:t>True</a:t>
            </a:r>
            <a:r>
              <a:rPr lang="en-US" altLang="LID4096" dirty="0">
                <a:cs typeface="Arial"/>
              </a:rPr>
              <a:t>.</a:t>
            </a:r>
            <a:endParaRPr lang="LID4096" altLang="LID4096" dirty="0">
              <a:cs typeface="Arial"/>
            </a:endParaRPr>
          </a:p>
          <a:p>
            <a:pPr marL="643462" indent="-457200" fontAlgn="base">
              <a:buClr>
                <a:srgbClr val="000000"/>
              </a:buClr>
              <a:buFont typeface="+mj-lt"/>
              <a:buAutoNum type="arabicPeriod"/>
            </a:pPr>
            <a:endParaRPr lang="LID4096" altLang="LID4096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60CC9-D02F-44D9-A0D1-A36D36674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4CD609-5E62-406B-841E-66A7FD8A976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400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E77C-C63A-4FD3-8CD1-0C3AC74C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&amp; Overriding HF Model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0855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9F22-2C74-4319-A127-DDDE5251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&amp; Overriding HF Model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3A0C9-F0FA-4900-AF56-22A8949CED7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fontAlgn="base">
              <a:buClr>
                <a:srgbClr val="000000"/>
              </a:buClr>
              <a:buFont typeface="Arial"/>
            </a:pPr>
            <a:r>
              <a:rPr lang="en-US" dirty="0">
                <a:cs typeface="Arial"/>
                <a:sym typeface="Arial"/>
              </a:rPr>
              <a:t>Sometimes we wish to modify the behavior of a HF model.</a:t>
            </a:r>
          </a:p>
          <a:p>
            <a:pPr fontAlgn="base">
              <a:buClr>
                <a:srgbClr val="000000"/>
              </a:buClr>
              <a:buFont typeface="Arial"/>
            </a:pPr>
            <a:r>
              <a:rPr lang="en-US" altLang="LID4096" dirty="0">
                <a:cs typeface="Arial"/>
                <a:sym typeface="Arial"/>
              </a:rPr>
              <a:t>For example, this code segment is taken from the forward method of the </a:t>
            </a:r>
            <a:r>
              <a:rPr lang="en-US" altLang="LID4096" dirty="0">
                <a:solidFill>
                  <a:srgbClr val="FFC66D"/>
                </a:solidFill>
                <a:highlight>
                  <a:srgbClr val="800000"/>
                </a:highlight>
                <a:latin typeface="JetBrains Mono"/>
                <a:sym typeface="Arial"/>
              </a:rPr>
              <a:t>T5ForConditionalGeneration</a:t>
            </a:r>
            <a:r>
              <a:rPr lang="en-US" altLang="LID4096" dirty="0">
                <a:cs typeface="Arial"/>
                <a:sym typeface="Arial"/>
              </a:rPr>
              <a:t> class:</a:t>
            </a:r>
          </a:p>
          <a:p>
            <a:pPr fontAlgn="base">
              <a:buClr>
                <a:srgbClr val="000000"/>
              </a:buClr>
              <a:buFont typeface="Arial"/>
            </a:pPr>
            <a:endParaRPr lang="en-US" altLang="LID4096" dirty="0">
              <a:cs typeface="Arial"/>
              <a:sym typeface="Arial"/>
            </a:endParaRPr>
          </a:p>
          <a:p>
            <a:pPr fontAlgn="base">
              <a:buClr>
                <a:srgbClr val="000000"/>
              </a:buClr>
              <a:buFont typeface="Arial"/>
            </a:pPr>
            <a:endParaRPr lang="en-US" altLang="LID4096" dirty="0">
              <a:cs typeface="Arial"/>
              <a:sym typeface="Arial"/>
            </a:endParaRPr>
          </a:p>
          <a:p>
            <a:pPr fontAlgn="base">
              <a:buClr>
                <a:srgbClr val="000000"/>
              </a:buClr>
              <a:buFont typeface="Arial"/>
            </a:pPr>
            <a:endParaRPr lang="en-US" altLang="LID4096" dirty="0">
              <a:cs typeface="Arial"/>
              <a:sym typeface="Arial"/>
            </a:endParaRPr>
          </a:p>
          <a:p>
            <a:pPr fontAlgn="base">
              <a:buClr>
                <a:srgbClr val="000000"/>
              </a:buClr>
              <a:buFont typeface="Arial"/>
            </a:pPr>
            <a:endParaRPr lang="en-US" altLang="LID4096" dirty="0">
              <a:cs typeface="Arial"/>
              <a:sym typeface="Arial"/>
            </a:endParaRPr>
          </a:p>
          <a:p>
            <a:pPr fontAlgn="base">
              <a:buClr>
                <a:srgbClr val="000000"/>
              </a:buClr>
              <a:buFont typeface="Arial"/>
            </a:pPr>
            <a:r>
              <a:rPr lang="en-US" altLang="LID4096" dirty="0">
                <a:cs typeface="Arial"/>
                <a:sym typeface="Arial"/>
              </a:rPr>
              <a:t>What would we do if we want to add weights to the loss?</a:t>
            </a:r>
          </a:p>
          <a:p>
            <a:pPr marL="186262" indent="0" fontAlgn="base">
              <a:buClr>
                <a:srgbClr val="000000"/>
              </a:buClr>
              <a:buNone/>
            </a:pPr>
            <a:endParaRPr lang="en-US" altLang="LID4096" dirty="0">
              <a:cs typeface="Arial"/>
              <a:sym typeface="Arial"/>
            </a:endParaRPr>
          </a:p>
          <a:p>
            <a:pPr fontAlgn="base">
              <a:buClr>
                <a:srgbClr val="000000"/>
              </a:buClr>
              <a:buFont typeface="Arial"/>
            </a:pPr>
            <a:endParaRPr lang="LID4096" altLang="LID4096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60CC9-D02F-44D9-A0D1-A36D36674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4CD609-5E62-406B-841E-66A7FD8A976C}" type="slidenum">
              <a:rPr lang="LID4096" smtClean="0"/>
              <a:t>14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BC9D0C-524A-4C4B-8477-2559B232D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612" y="3636674"/>
            <a:ext cx="6425556" cy="10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8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9F22-2C74-4319-A127-DDDE5251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&amp; Overriding HF Model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3A0C9-F0FA-4900-AF56-22A8949CED7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643462" indent="-457200" fontAlgn="base">
              <a:buClr>
                <a:srgbClr val="000000"/>
              </a:buClr>
              <a:buFont typeface="+mj-lt"/>
              <a:buAutoNum type="arabicPeriod"/>
            </a:pPr>
            <a:r>
              <a:rPr lang="en-US" altLang="LID4096" dirty="0">
                <a:cs typeface="Arial"/>
              </a:rPr>
              <a:t>Find the code of the class we want to modify its behavior. This can be found in </a:t>
            </a:r>
            <a:r>
              <a:rPr lang="en-US" altLang="LID4096" sz="1800" dirty="0" err="1">
                <a:solidFill>
                  <a:srgbClr val="FFC66D"/>
                </a:solidFill>
                <a:highlight>
                  <a:srgbClr val="800000"/>
                </a:highlight>
                <a:latin typeface="JetBrains Mono"/>
              </a:rPr>
              <a:t>transformers.models.</a:t>
            </a:r>
            <a:r>
              <a:rPr lang="en-US" altLang="LID4096" sz="1800" i="1" dirty="0" err="1">
                <a:solidFill>
                  <a:srgbClr val="FFC66D"/>
                </a:solidFill>
                <a:highlight>
                  <a:srgbClr val="800000"/>
                </a:highlight>
                <a:latin typeface="JetBrains Mono"/>
              </a:rPr>
              <a:t>model_name</a:t>
            </a:r>
            <a:r>
              <a:rPr lang="en-US" altLang="LID4096" sz="1800" dirty="0" err="1">
                <a:solidFill>
                  <a:srgbClr val="FFC66D"/>
                </a:solidFill>
                <a:highlight>
                  <a:srgbClr val="800000"/>
                </a:highlight>
                <a:latin typeface="JetBrains Mono"/>
              </a:rPr>
              <a:t>.modeling_</a:t>
            </a:r>
            <a:r>
              <a:rPr lang="en-US" altLang="LID4096" sz="1800" i="1" dirty="0" err="1">
                <a:solidFill>
                  <a:srgbClr val="FFC66D"/>
                </a:solidFill>
                <a:highlight>
                  <a:srgbClr val="800000"/>
                </a:highlight>
                <a:latin typeface="JetBrains Mono"/>
              </a:rPr>
              <a:t>model_name</a:t>
            </a:r>
            <a:r>
              <a:rPr lang="en-US" altLang="LID4096" dirty="0">
                <a:cs typeface="Arial"/>
              </a:rPr>
              <a:t>.</a:t>
            </a:r>
          </a:p>
          <a:p>
            <a:pPr marL="643462" indent="-457200" fontAlgn="base">
              <a:buClr>
                <a:srgbClr val="000000"/>
              </a:buClr>
              <a:buFont typeface="+mj-lt"/>
              <a:buAutoNum type="arabicPeriod"/>
            </a:pPr>
            <a:r>
              <a:rPr lang="en-US" altLang="LID4096" dirty="0">
                <a:cs typeface="Arial"/>
              </a:rPr>
              <a:t>Create a new class that inherits from it.</a:t>
            </a:r>
          </a:p>
          <a:p>
            <a:pPr marL="643462" indent="-457200" fontAlgn="base">
              <a:buClr>
                <a:srgbClr val="000000"/>
              </a:buClr>
              <a:buFont typeface="+mj-lt"/>
              <a:buAutoNum type="arabicPeriod"/>
            </a:pPr>
            <a:r>
              <a:rPr lang="en-US" altLang="LID4096" dirty="0">
                <a:cs typeface="Arial"/>
              </a:rPr>
              <a:t>Copy the code of the method we want to override to the new class.</a:t>
            </a:r>
          </a:p>
          <a:p>
            <a:pPr marL="643462" indent="-457200" fontAlgn="base">
              <a:buClr>
                <a:srgbClr val="000000"/>
              </a:buClr>
              <a:buFont typeface="+mj-lt"/>
              <a:buAutoNum type="arabicPeriod"/>
            </a:pPr>
            <a:r>
              <a:rPr lang="en-US" altLang="LID4096" dirty="0">
                <a:cs typeface="Arial"/>
              </a:rPr>
              <a:t>Make our modifications.</a:t>
            </a:r>
            <a:endParaRPr lang="LID4096" altLang="LID4096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60CC9-D02F-44D9-A0D1-A36D36674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4CD609-5E62-406B-841E-66A7FD8A976C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565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E77C-C63A-4FD3-8CD1-0C3AC74C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49474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E77C-C63A-4FD3-8CD1-0C3AC74C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&amp; Overriding HF Trainers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13997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9F22-2C74-4319-A127-DDDE5251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&amp; Overriding HF Model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3A0C9-F0FA-4900-AF56-22A8949CED7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93681" y="1755851"/>
            <a:ext cx="6543869" cy="4839477"/>
          </a:xfrm>
        </p:spPr>
        <p:txBody>
          <a:bodyPr/>
          <a:lstStyle/>
          <a:p>
            <a:pPr fontAlgn="base">
              <a:buClr>
                <a:srgbClr val="000000"/>
              </a:buClr>
              <a:buFont typeface="Arial"/>
            </a:pPr>
            <a:r>
              <a:rPr lang="en-US" dirty="0">
                <a:cs typeface="Arial"/>
                <a:sym typeface="Arial"/>
              </a:rPr>
              <a:t>Sometimes we wish to modify the behavior of a HF trainer.</a:t>
            </a:r>
          </a:p>
          <a:p>
            <a:pPr fontAlgn="base">
              <a:buClr>
                <a:srgbClr val="000000"/>
              </a:buClr>
              <a:buFont typeface="Arial"/>
            </a:pPr>
            <a:r>
              <a:rPr lang="en-US" altLang="LID4096" dirty="0">
                <a:cs typeface="Arial"/>
                <a:sym typeface="Arial"/>
              </a:rPr>
              <a:t>For example, this code segment is the default </a:t>
            </a:r>
            <a:r>
              <a:rPr lang="en-US" altLang="LID4096" dirty="0" err="1">
                <a:solidFill>
                  <a:srgbClr val="FFC66D"/>
                </a:solidFill>
                <a:highlight>
                  <a:srgbClr val="800000"/>
                </a:highlight>
                <a:latin typeface="JetBrains Mono"/>
                <a:sym typeface="Arial"/>
              </a:rPr>
              <a:t>compute_loss</a:t>
            </a:r>
            <a:r>
              <a:rPr lang="en-US" altLang="LID4096" dirty="0">
                <a:cs typeface="Arial"/>
                <a:sym typeface="Arial"/>
              </a:rPr>
              <a:t> method of HF’s </a:t>
            </a:r>
            <a:r>
              <a:rPr lang="en-US" altLang="LID4096" dirty="0">
                <a:solidFill>
                  <a:srgbClr val="FFC66D"/>
                </a:solidFill>
                <a:highlight>
                  <a:srgbClr val="800000"/>
                </a:highlight>
                <a:latin typeface="JetBrains Mono"/>
                <a:sym typeface="Arial"/>
              </a:rPr>
              <a:t>Trainer</a:t>
            </a:r>
            <a:r>
              <a:rPr lang="en-US" altLang="LID4096" dirty="0">
                <a:cs typeface="Arial"/>
                <a:sym typeface="Arial"/>
              </a:rPr>
              <a:t> class:</a:t>
            </a:r>
          </a:p>
          <a:p>
            <a:pPr marL="186262" indent="0" fontAlgn="base">
              <a:buClr>
                <a:srgbClr val="000000"/>
              </a:buClr>
              <a:buNone/>
            </a:pPr>
            <a:endParaRPr lang="en-US" altLang="LID4096" dirty="0">
              <a:cs typeface="Arial"/>
              <a:sym typeface="Arial"/>
            </a:endParaRPr>
          </a:p>
          <a:p>
            <a:pPr fontAlgn="base">
              <a:buClr>
                <a:srgbClr val="000000"/>
              </a:buClr>
              <a:buFont typeface="Arial"/>
            </a:pPr>
            <a:r>
              <a:rPr lang="en-US" altLang="LID4096" dirty="0">
                <a:cs typeface="Arial"/>
                <a:sym typeface="Arial"/>
              </a:rPr>
              <a:t>What would we do if we wanted to compute a different loss by ourselves? Or perhaps something in the training process?</a:t>
            </a:r>
          </a:p>
          <a:p>
            <a:pPr marL="186262" indent="0" fontAlgn="base">
              <a:buClr>
                <a:srgbClr val="000000"/>
              </a:buClr>
              <a:buNone/>
            </a:pPr>
            <a:endParaRPr lang="en-US" altLang="LID4096" dirty="0">
              <a:cs typeface="Arial"/>
              <a:sym typeface="Arial"/>
            </a:endParaRPr>
          </a:p>
          <a:p>
            <a:pPr fontAlgn="base">
              <a:buClr>
                <a:srgbClr val="000000"/>
              </a:buClr>
              <a:buFont typeface="Arial"/>
            </a:pPr>
            <a:endParaRPr lang="LID4096" altLang="LID4096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60CC9-D02F-44D9-A0D1-A36D36674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4CD609-5E62-406B-841E-66A7FD8A976C}" type="slidenum">
              <a:rPr lang="LID4096" smtClean="0"/>
              <a:t>18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59F6F0-E494-47A6-B00C-92AB9BCE5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118" y="3144383"/>
            <a:ext cx="5402283" cy="33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97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9F22-2C74-4319-A127-DDDE5251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&amp; Overriding HF Trainer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3A0C9-F0FA-4900-AF56-22A8949CED7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643462" indent="-457200" fontAlgn="base">
              <a:buClr>
                <a:srgbClr val="000000"/>
              </a:buClr>
              <a:buFont typeface="+mj-lt"/>
              <a:buAutoNum type="arabicPeriod"/>
            </a:pPr>
            <a:r>
              <a:rPr lang="en-US" altLang="LID4096" dirty="0">
                <a:cs typeface="Arial"/>
              </a:rPr>
              <a:t>Find the code of the method we want to modify. This can be found in </a:t>
            </a:r>
            <a:r>
              <a:rPr lang="en-US" altLang="LID4096" sz="1800" dirty="0" err="1">
                <a:solidFill>
                  <a:srgbClr val="FFC66D"/>
                </a:solidFill>
                <a:highlight>
                  <a:srgbClr val="800000"/>
                </a:highlight>
                <a:latin typeface="JetBrains Mono"/>
              </a:rPr>
              <a:t>transformers.trainer</a:t>
            </a:r>
            <a:r>
              <a:rPr lang="en-US" altLang="LID4096" dirty="0">
                <a:cs typeface="Arial"/>
              </a:rPr>
              <a:t>.</a:t>
            </a:r>
          </a:p>
          <a:p>
            <a:pPr marL="643462" indent="-457200" fontAlgn="base">
              <a:buClr>
                <a:srgbClr val="000000"/>
              </a:buClr>
              <a:buFont typeface="+mj-lt"/>
              <a:buAutoNum type="arabicPeriod"/>
            </a:pPr>
            <a:r>
              <a:rPr lang="en-US" altLang="LID4096" dirty="0">
                <a:cs typeface="Arial"/>
              </a:rPr>
              <a:t>Create a new class that inherits from </a:t>
            </a:r>
            <a:r>
              <a:rPr lang="en-US" altLang="LID4096" dirty="0">
                <a:solidFill>
                  <a:srgbClr val="FFC66D"/>
                </a:solidFill>
                <a:highlight>
                  <a:srgbClr val="800000"/>
                </a:highlight>
                <a:latin typeface="JetBrains Mono"/>
              </a:rPr>
              <a:t>Trainer</a:t>
            </a:r>
            <a:r>
              <a:rPr lang="en-US" altLang="LID4096" dirty="0">
                <a:cs typeface="Arial"/>
              </a:rPr>
              <a:t>.</a:t>
            </a:r>
          </a:p>
          <a:p>
            <a:pPr marL="643462" indent="-457200" fontAlgn="base">
              <a:buClr>
                <a:srgbClr val="000000"/>
              </a:buClr>
              <a:buFont typeface="+mj-lt"/>
              <a:buAutoNum type="arabicPeriod"/>
            </a:pPr>
            <a:r>
              <a:rPr lang="en-US" altLang="LID4096" dirty="0">
                <a:cs typeface="Arial"/>
              </a:rPr>
              <a:t>Copy the code of the method we want to override to the new class.</a:t>
            </a:r>
          </a:p>
          <a:p>
            <a:pPr marL="643462" indent="-457200" fontAlgn="base">
              <a:buClr>
                <a:srgbClr val="000000"/>
              </a:buClr>
              <a:buFont typeface="+mj-lt"/>
              <a:buAutoNum type="arabicPeriod"/>
            </a:pPr>
            <a:r>
              <a:rPr lang="en-US" altLang="LID4096" dirty="0">
                <a:cs typeface="Arial"/>
              </a:rPr>
              <a:t>Make our modifications.</a:t>
            </a:r>
            <a:endParaRPr lang="LID4096" altLang="LID4096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60CC9-D02F-44D9-A0D1-A36D36674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4CD609-5E62-406B-841E-66A7FD8A976C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6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0271-90E6-4D93-8FC5-4A2AD61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10" y="2318025"/>
            <a:ext cx="2633200" cy="2292000"/>
          </a:xfrm>
        </p:spPr>
        <p:txBody>
          <a:bodyPr/>
          <a:lstStyle/>
          <a:p>
            <a:pPr algn="ctr"/>
            <a:r>
              <a:rPr lang="en-US" dirty="0"/>
              <a:t>Table of Contents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AC0A7-7D51-4E19-BB17-2306635EF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LID4096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D71A85-0915-4D93-B4A9-729324B00BF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sz="2800" dirty="0"/>
              <a:t>Training Seq2Seq Models</a:t>
            </a:r>
            <a:endParaRPr lang="LID4096" sz="2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BB6EDE-11BE-4300-BF9F-A1307D0BE06A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LID4096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2AA7D6D-A321-420B-867D-A15E2AC2B17B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sz="2400" dirty="0"/>
              <a:t>Inheriting &amp; Overriding HF Models</a:t>
            </a:r>
            <a:endParaRPr lang="LID4096" sz="2400" dirty="0"/>
          </a:p>
          <a:p>
            <a:endParaRPr lang="LID4096" sz="24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6A5D2A8-C5DE-4DA4-9B08-487452FDCE0C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LID4096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A68864E-DF8D-41C3-B8CF-F2F68E345928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sz="2800" dirty="0"/>
              <a:t>Freezing HF Models</a:t>
            </a:r>
            <a:endParaRPr lang="LID4096" sz="28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D3421E3-6B68-4E69-BE15-E5E9F363DF1E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04</a:t>
            </a:r>
            <a:endParaRPr lang="LID4096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1772614-4BE7-4C3A-8796-6FA19C7BE036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sz="2400" dirty="0"/>
              <a:t>Inheriting &amp; Overriding HF Trainers</a:t>
            </a:r>
            <a:endParaRPr lang="LID4096" sz="2400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310E6CC-924D-4085-B102-5183870F6BA3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05</a:t>
            </a:r>
            <a:endParaRPr lang="LID4096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5218BE9E-CB19-41E7-9088-9CC22D081601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08772" y="3419867"/>
            <a:ext cx="3508853" cy="808800"/>
          </a:xfrm>
        </p:spPr>
        <p:txBody>
          <a:bodyPr/>
          <a:lstStyle/>
          <a:p>
            <a:r>
              <a:rPr lang="en-US" sz="2800" dirty="0"/>
              <a:t>Hyperparameter Tuning with W&amp;B</a:t>
            </a:r>
            <a:endParaRPr lang="LID4096" sz="2800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9304A1AE-3BD7-4CFB-9B36-986E0726FD09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D6F98E9A-0B85-4ED2-82FF-349161FD687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8576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9F22-2C74-4319-A127-DDDE5251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HF Trainer Limitations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3A0C9-F0FA-4900-AF56-22A8949CED7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fontAlgn="base">
              <a:buClr>
                <a:srgbClr val="000000"/>
              </a:buClr>
            </a:pPr>
            <a:r>
              <a:rPr lang="en-US" altLang="LID4096" dirty="0" err="1">
                <a:cs typeface="Arial"/>
              </a:rPr>
              <a:t>Huggingface</a:t>
            </a:r>
            <a:r>
              <a:rPr lang="en-US" altLang="LID4096" dirty="0">
                <a:cs typeface="Arial"/>
              </a:rPr>
              <a:t> trainer is very rigid. This means it’s very useful for the basic usage, and contains only some advanced features.</a:t>
            </a:r>
          </a:p>
          <a:p>
            <a:pPr fontAlgn="base">
              <a:buClr>
                <a:srgbClr val="000000"/>
              </a:buClr>
            </a:pPr>
            <a:r>
              <a:rPr lang="en-US" altLang="LID4096" dirty="0">
                <a:cs typeface="Arial"/>
              </a:rPr>
              <a:t>If we want to employ an irregular training process, or seek a feature that HF trainer does not provide, we should seek a more flexible alternative.</a:t>
            </a:r>
          </a:p>
          <a:p>
            <a:pPr fontAlgn="base">
              <a:buClr>
                <a:srgbClr val="000000"/>
              </a:buClr>
            </a:pPr>
            <a:r>
              <a:rPr lang="en-US" altLang="LID4096" dirty="0">
                <a:cs typeface="Arial"/>
              </a:rPr>
              <a:t>Many people use </a:t>
            </a:r>
            <a:r>
              <a:rPr lang="en-US" altLang="LID4096" dirty="0" err="1">
                <a:cs typeface="Arial"/>
                <a:hlinkClick r:id="rId2"/>
              </a:rPr>
              <a:t>Pytorch</a:t>
            </a:r>
            <a:r>
              <a:rPr lang="en-US" altLang="LID4096" dirty="0">
                <a:cs typeface="Arial"/>
                <a:hlinkClick r:id="rId2"/>
              </a:rPr>
              <a:t> Lightning</a:t>
            </a:r>
            <a:r>
              <a:rPr lang="en-US" altLang="LID4096" dirty="0">
                <a:cs typeface="Arial"/>
              </a:rPr>
              <a:t>.                 It’s similar to HF’s trainer in some ways, but way more generic.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60CC9-D02F-44D9-A0D1-A36D36674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4CD609-5E62-406B-841E-66A7FD8A976C}" type="slidenum">
              <a:rPr lang="LID4096" smtClean="0"/>
              <a:t>20</a:t>
            </a:fld>
            <a:endParaRPr lang="LID4096"/>
          </a:p>
        </p:txBody>
      </p:sp>
      <p:pic>
        <p:nvPicPr>
          <p:cNvPr id="3074" name="Picture 2" descr="Image result for pytorch lightning">
            <a:extLst>
              <a:ext uri="{FF2B5EF4-FFF2-40B4-BE49-F238E27FC236}">
                <a16:creationId xmlns:a16="http://schemas.microsoft.com/office/drawing/2014/main" id="{4EC0AD69-47F6-4AD0-8A7E-59A425BB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370" y="4175590"/>
            <a:ext cx="420425" cy="42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36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E77C-C63A-4FD3-8CD1-0C3AC74C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15529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E77C-C63A-4FD3-8CD1-0C3AC74C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with W&amp;B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7230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9F22-2C74-4319-A127-DDDE5251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with W&amp;B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3A0C9-F0FA-4900-AF56-22A8949CED7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fontAlgn="base">
              <a:buClr>
                <a:srgbClr val="000000"/>
              </a:buClr>
            </a:pPr>
            <a:r>
              <a:rPr lang="en-US" altLang="LID4096" dirty="0">
                <a:cs typeface="Arial"/>
              </a:rPr>
              <a:t>In order to perform hyperparameter </a:t>
            </a:r>
            <a:r>
              <a:rPr lang="en-US" altLang="LID4096" dirty="0" err="1">
                <a:cs typeface="Arial"/>
              </a:rPr>
              <a:t>tunining</a:t>
            </a:r>
            <a:r>
              <a:rPr lang="en-US" altLang="LID4096" dirty="0">
                <a:cs typeface="Arial"/>
              </a:rPr>
              <a:t> efficiently we will use weights &amp; biases </a:t>
            </a:r>
            <a:r>
              <a:rPr lang="en-US" altLang="LID4096" b="1" dirty="0">
                <a:cs typeface="Arial"/>
              </a:rPr>
              <a:t>sweep</a:t>
            </a:r>
            <a:r>
              <a:rPr lang="en-US" altLang="LID4096" dirty="0">
                <a:cs typeface="Arial"/>
              </a:rPr>
              <a:t>.</a:t>
            </a:r>
          </a:p>
          <a:p>
            <a:pPr fontAlgn="base">
              <a:buClr>
                <a:srgbClr val="000000"/>
              </a:buClr>
            </a:pPr>
            <a:r>
              <a:rPr lang="en-US" altLang="LID4096" dirty="0">
                <a:cs typeface="Arial"/>
              </a:rPr>
              <a:t>Another alternative is running </a:t>
            </a:r>
            <a:r>
              <a:rPr lang="en-US" altLang="LID4096" b="1" dirty="0">
                <a:cs typeface="Arial"/>
              </a:rPr>
              <a:t>bash scripts</a:t>
            </a:r>
            <a:r>
              <a:rPr lang="en-US" altLang="LID4096" dirty="0">
                <a:cs typeface="Arial"/>
              </a:rPr>
              <a:t> of all the experiments.</a:t>
            </a:r>
          </a:p>
          <a:p>
            <a:pPr fontAlgn="base">
              <a:buClr>
                <a:srgbClr val="000000"/>
              </a:buClr>
            </a:pPr>
            <a:r>
              <a:rPr lang="en-US" altLang="LID4096" dirty="0">
                <a:cs typeface="Arial"/>
              </a:rPr>
              <a:t>Another library for hyperparameter optimization that does not include a logger is </a:t>
            </a:r>
            <a:r>
              <a:rPr lang="en-US" altLang="LID4096" b="1" dirty="0" err="1">
                <a:cs typeface="Arial"/>
              </a:rPr>
              <a:t>O</a:t>
            </a:r>
            <a:r>
              <a:rPr lang="en-US" altLang="LID4096" b="1" dirty="0" err="1">
                <a:cs typeface="Arial"/>
                <a:hlinkClick r:id="rId2"/>
              </a:rPr>
              <a:t>ptuna</a:t>
            </a:r>
            <a:r>
              <a:rPr lang="en-US" altLang="LID4096" dirty="0">
                <a:cs typeface="Arial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60CC9-D02F-44D9-A0D1-A36D36674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4CD609-5E62-406B-841E-66A7FD8A976C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54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56AC-78C3-4379-891E-931F2FCA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756" y="1845156"/>
            <a:ext cx="5792488" cy="3167688"/>
          </a:xfrm>
        </p:spPr>
        <p:txBody>
          <a:bodyPr/>
          <a:lstStyle/>
          <a:p>
            <a:r>
              <a:rPr lang="en-US" dirty="0"/>
              <a:t>Recap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6580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2A2A-2035-4DA7-B900-FD875B3E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</a:t>
            </a:r>
            <a:endParaRPr lang="LID4096" dirty="0"/>
          </a:p>
        </p:txBody>
      </p:sp>
      <p:pic>
        <p:nvPicPr>
          <p:cNvPr id="5" name="Picture 2" descr="Understanding T5 Model : Text to Text Transfer Transformer Model | by  Prakhar Mishra | Towards Data Science">
            <a:extLst>
              <a:ext uri="{FF2B5EF4-FFF2-40B4-BE49-F238E27FC236}">
                <a16:creationId xmlns:a16="http://schemas.microsoft.com/office/drawing/2014/main" id="{6B92601E-977C-48F4-A9A5-B4F92C3EA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9" y="1568955"/>
            <a:ext cx="11680723" cy="441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48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9F22-2C74-4319-A127-DDDE5251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Dataset - </a:t>
            </a:r>
            <a:r>
              <a:rPr lang="en-US" dirty="0" err="1"/>
              <a:t>XSum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3A0C9-F0FA-4900-AF56-22A8949CED7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fontAlgn="base">
              <a:buClr>
                <a:srgbClr val="000000"/>
              </a:buClr>
              <a:buFont typeface="Arial"/>
            </a:pPr>
            <a:r>
              <a:rPr lang="en-US" dirty="0">
                <a:cs typeface="Arial"/>
                <a:sym typeface="Arial"/>
              </a:rPr>
              <a:t>The Extreme Summarization (</a:t>
            </a:r>
            <a:r>
              <a:rPr lang="en-US" b="1" dirty="0" err="1">
                <a:cs typeface="Arial"/>
                <a:sym typeface="Arial"/>
              </a:rPr>
              <a:t>XSum</a:t>
            </a:r>
            <a:r>
              <a:rPr lang="en-US" dirty="0">
                <a:cs typeface="Arial"/>
                <a:sym typeface="Arial"/>
              </a:rPr>
              <a:t>) dataset is a dataset for evaluation of abstractive single-document summarization systems. </a:t>
            </a:r>
          </a:p>
          <a:p>
            <a:pPr fontAlgn="base">
              <a:buClr>
                <a:srgbClr val="000000"/>
              </a:buClr>
              <a:buFont typeface="Arial"/>
            </a:pPr>
            <a:r>
              <a:rPr lang="en-US" dirty="0">
                <a:cs typeface="Arial"/>
                <a:sym typeface="Arial"/>
              </a:rPr>
              <a:t>The goal is to create a short, one-sentence new summary answering the question “What is the article about?”. </a:t>
            </a:r>
          </a:p>
          <a:p>
            <a:pPr fontAlgn="base">
              <a:buClr>
                <a:srgbClr val="000000"/>
              </a:buClr>
              <a:buFont typeface="Arial"/>
            </a:pPr>
            <a:r>
              <a:rPr lang="en-US" dirty="0">
                <a:cs typeface="Arial"/>
                <a:sym typeface="Arial"/>
              </a:rPr>
              <a:t>The dataset consists of 226,711 news articles accompanied with a one-sentence summary. The articles are collected from BBC articles (2010 to 2017) and cover a wide variety of domains</a:t>
            </a:r>
            <a:endParaRPr lang="LID4096" dirty="0">
              <a:cs typeface="Arial"/>
              <a:sym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60CC9-D02F-44D9-A0D1-A36D36674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4CD609-5E62-406B-841E-66A7FD8A976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76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9F22-2C74-4319-A127-DDDE5251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Code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3A0C9-F0FA-4900-AF56-22A8949CED7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fontAlgn="base">
              <a:buClr>
                <a:srgbClr val="000000"/>
              </a:buClr>
              <a:buFont typeface="Arial"/>
            </a:pPr>
            <a:r>
              <a:rPr lang="en-US" dirty="0">
                <a:cs typeface="Arial"/>
                <a:sym typeface="Arial"/>
              </a:rPr>
              <a:t>Today we sill use a </a:t>
            </a:r>
            <a:r>
              <a:rPr lang="en-US" dirty="0" err="1">
                <a:cs typeface="Arial"/>
                <a:sym typeface="Arial"/>
                <a:hlinkClick r:id="rId2"/>
              </a:rPr>
              <a:t>Github</a:t>
            </a:r>
            <a:r>
              <a:rPr lang="en-US" dirty="0">
                <a:cs typeface="Arial"/>
                <a:sym typeface="Arial"/>
                <a:hlinkClick r:id="rId2"/>
              </a:rPr>
              <a:t> repo</a:t>
            </a:r>
            <a:r>
              <a:rPr lang="en-US" dirty="0">
                <a:cs typeface="Arial"/>
                <a:sym typeface="Arial"/>
              </a:rPr>
              <a:t> I created.</a:t>
            </a:r>
          </a:p>
          <a:p>
            <a:pPr fontAlgn="base">
              <a:buClr>
                <a:srgbClr val="000000"/>
              </a:buClr>
              <a:buFont typeface="Arial"/>
            </a:pPr>
            <a:r>
              <a:rPr lang="en-US" dirty="0">
                <a:cs typeface="Arial"/>
                <a:sym typeface="Arial"/>
              </a:rPr>
              <a:t>The code is very similar to the project template I shared with you in the past, only adapted to Seq2Seq training and a bit simplified.</a:t>
            </a:r>
          </a:p>
          <a:p>
            <a:pPr fontAlgn="base">
              <a:buClr>
                <a:srgbClr val="000000"/>
              </a:buClr>
              <a:buFont typeface="Arial"/>
            </a:pPr>
            <a:r>
              <a:rPr lang="en-US" dirty="0">
                <a:cs typeface="Arial"/>
                <a:sym typeface="Arial"/>
              </a:rPr>
              <a:t>In the repo we have different branches for different concepts we would like to see today.</a:t>
            </a:r>
          </a:p>
          <a:p>
            <a:pPr fontAlgn="base">
              <a:buClr>
                <a:srgbClr val="000000"/>
              </a:buClr>
              <a:buFont typeface="Arial"/>
            </a:pPr>
            <a:r>
              <a:rPr lang="en-US" b="1" dirty="0">
                <a:cs typeface="Arial"/>
                <a:sym typeface="Arial"/>
              </a:rPr>
              <a:t>Try to follow along with the code!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60CC9-D02F-44D9-A0D1-A36D36674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4CD609-5E62-406B-841E-66A7FD8A976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412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E77C-C63A-4FD3-8CD1-0C3AC74C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1610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E77C-C63A-4FD3-8CD1-0C3AC74C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Freezing Layers of a HF Model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6897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9F22-2C74-4319-A127-DDDE5251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3A0C9-F0FA-4900-AF56-22A8949CED7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fontAlgn="base">
              <a:buClr>
                <a:srgbClr val="000000"/>
              </a:buClr>
              <a:buFont typeface="Arial"/>
            </a:pPr>
            <a:r>
              <a:rPr lang="en-US" dirty="0">
                <a:cs typeface="Arial"/>
                <a:sym typeface="Arial"/>
              </a:rPr>
              <a:t>We save that sometimes we might want to freeze some of the model’s parameters so they won’t change in the fine-tuning stage.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60CC9-D02F-44D9-A0D1-A36D36674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4CD609-5E62-406B-841E-66A7FD8A976C}" type="slidenum">
              <a:rPr lang="LID4096" smtClean="0"/>
              <a:t>9</a:t>
            </a:fld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AD5D2B-F78F-4547-9902-720ADE914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200" y="3128932"/>
            <a:ext cx="4475600" cy="321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72399"/>
      </p:ext>
    </p:extLst>
  </p:cSld>
  <p:clrMapOvr>
    <a:masterClrMapping/>
  </p:clrMapOvr>
</p:sld>
</file>

<file path=ppt/theme/theme1.xml><?xml version="1.0" encoding="utf-8"?>
<a:theme xmlns:a="http://schemas.openxmlformats.org/drawingml/2006/main" name="NLP Rafael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LP Rafael" id="{07990B1F-7375-41CC-B430-B63E39638124}" vid="{F1D0326A-1C77-4413-888A-FAF1873BD003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NLP Rafael</Template>
  <TotalTime>7223</TotalTime>
  <Words>767</Words>
  <Application>Microsoft Office PowerPoint</Application>
  <PresentationFormat>Widescreen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Encode Sans Semi Condensed</vt:lpstr>
      <vt:lpstr>JetBrains Mono</vt:lpstr>
      <vt:lpstr>Montserrat</vt:lpstr>
      <vt:lpstr>Muli</vt:lpstr>
      <vt:lpstr>Proxima Nova</vt:lpstr>
      <vt:lpstr>Proxima Nova Semibold</vt:lpstr>
      <vt:lpstr>NLP Rafael</vt:lpstr>
      <vt:lpstr>Slidesgo Final Pages</vt:lpstr>
      <vt:lpstr>Extra Tutorial - Seq2Seq &amp; Advanced Huggingface</vt:lpstr>
      <vt:lpstr>Table of Contents</vt:lpstr>
      <vt:lpstr>Recap</vt:lpstr>
      <vt:lpstr>Seq2Seq</vt:lpstr>
      <vt:lpstr>Today’s Dataset - XSum</vt:lpstr>
      <vt:lpstr>Today’s Code</vt:lpstr>
      <vt:lpstr>Code Demo!</vt:lpstr>
      <vt:lpstr>Freezing Layers of a HF Model</vt:lpstr>
      <vt:lpstr>Recap</vt:lpstr>
      <vt:lpstr>Code Demo!</vt:lpstr>
      <vt:lpstr>Task 1</vt:lpstr>
      <vt:lpstr>Task 2</vt:lpstr>
      <vt:lpstr>Inheriting &amp; Overriding HF Model</vt:lpstr>
      <vt:lpstr>Inheriting &amp; Overriding HF Model</vt:lpstr>
      <vt:lpstr>Inheriting &amp; Overriding HF Model</vt:lpstr>
      <vt:lpstr>Code Demo!</vt:lpstr>
      <vt:lpstr>Inheriting &amp; Overriding HF Trainers</vt:lpstr>
      <vt:lpstr>Inheriting &amp; Overriding HF Model</vt:lpstr>
      <vt:lpstr>Inheriting &amp; Overriding HF Trainer</vt:lpstr>
      <vt:lpstr>HF Trainer Limitations</vt:lpstr>
      <vt:lpstr>Code Demo!</vt:lpstr>
      <vt:lpstr>Hyperparameter Tuning with W&amp;B</vt:lpstr>
      <vt:lpstr>Hyperparameter Tuning with W&amp;B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– NLP with Manual Features</dc:title>
  <dc:creator>Naveh-Zion Porat</dc:creator>
  <cp:lastModifiedBy>Naveh Porat</cp:lastModifiedBy>
  <cp:revision>301</cp:revision>
  <dcterms:created xsi:type="dcterms:W3CDTF">2022-06-07T12:45:29Z</dcterms:created>
  <dcterms:modified xsi:type="dcterms:W3CDTF">2022-11-08T15:43:22Z</dcterms:modified>
</cp:coreProperties>
</file>