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  <p:sldMasterId id="2147483656" r:id="rId3"/>
  </p:sldMasterIdLst>
  <p:notesMasterIdLst>
    <p:notesMasterId r:id="rId28"/>
  </p:notesMasterIdLst>
  <p:handoutMasterIdLst>
    <p:handoutMasterId r:id="rId29"/>
  </p:handoutMasterIdLst>
  <p:sldIdLst>
    <p:sldId id="272" r:id="rId4"/>
    <p:sldId id="291" r:id="rId5"/>
    <p:sldId id="289" r:id="rId6"/>
    <p:sldId id="311" r:id="rId7"/>
    <p:sldId id="312" r:id="rId8"/>
    <p:sldId id="290" r:id="rId9"/>
    <p:sldId id="292" r:id="rId10"/>
    <p:sldId id="293" r:id="rId11"/>
    <p:sldId id="297" r:id="rId12"/>
    <p:sldId id="294" r:id="rId13"/>
    <p:sldId id="296" r:id="rId14"/>
    <p:sldId id="308" r:id="rId15"/>
    <p:sldId id="309" r:id="rId16"/>
    <p:sldId id="295" r:id="rId17"/>
    <p:sldId id="286" r:id="rId18"/>
    <p:sldId id="300" r:id="rId19"/>
    <p:sldId id="305" r:id="rId20"/>
    <p:sldId id="301" r:id="rId21"/>
    <p:sldId id="310" r:id="rId22"/>
    <p:sldId id="302" r:id="rId23"/>
    <p:sldId id="303" r:id="rId24"/>
    <p:sldId id="306" r:id="rId25"/>
    <p:sldId id="307" r:id="rId26"/>
    <p:sldId id="304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 autoAdjust="0"/>
    <p:restoredTop sz="84933" autoAdjust="0"/>
  </p:normalViewPr>
  <p:slideViewPr>
    <p:cSldViewPr>
      <p:cViewPr>
        <p:scale>
          <a:sx n="126" d="100"/>
          <a:sy n="126" d="100"/>
        </p:scale>
        <p:origin x="-181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107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BA26-29F9-4D06-8D8E-B66C9F8FC136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AC39-D377-4F66-B2DF-88595F71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DF24B-3C1B-5D4F-ADB4-2A077FFEE87E}" type="datetimeFigureOut">
              <a:rPr kumimoji="1" lang="ko-KR" altLang="en-US" smtClean="0"/>
              <a:t>2016-03-11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7092B-9F58-F44D-9578-39ABC7D416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3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63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69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폴더 구조를 보여주며 설명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mysql_mon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60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renderer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이전은 발표자가 </a:t>
            </a:r>
            <a:r>
              <a:rPr lang="en-US" altLang="ko-KR" baseline="0" dirty="0" smtClean="0"/>
              <a:t>ASAP</a:t>
            </a:r>
            <a:r>
              <a:rPr lang="ko-KR" altLang="en-US" baseline="0" dirty="0" smtClean="0"/>
              <a:t> 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839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94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plugin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서버사이드 </a:t>
            </a:r>
            <a:r>
              <a:rPr lang="ko-KR" altLang="en-US" baseline="0" dirty="0" err="1" smtClean="0"/>
              <a:t>세팅하도록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하는것도</a:t>
            </a:r>
            <a:r>
              <a:rPr lang="ko-KR" altLang="en-US" baseline="0" dirty="0" smtClean="0"/>
              <a:t> 발표자가 </a:t>
            </a:r>
            <a:r>
              <a:rPr lang="en-US" altLang="ko-KR" baseline="0" dirty="0" smtClean="0"/>
              <a:t>ASAP</a:t>
            </a:r>
            <a:r>
              <a:rPr lang="ko-KR" altLang="en-US" baseline="0" dirty="0" smtClean="0"/>
              <a:t> 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244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1854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746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15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215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147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666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208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373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929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458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748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39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3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147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42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collect</a:t>
            </a:r>
            <a:r>
              <a:rPr lang="en-US" altLang="ko-KR" baseline="0" dirty="0" smtClean="0"/>
              <a:t> client plugin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RRA </a:t>
            </a:r>
            <a:r>
              <a:rPr lang="ko-KR" altLang="en-US" baseline="0" dirty="0" smtClean="0"/>
              <a:t>를 보여주며 추가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303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7092B-9F58-F44D-9578-39ABC7D4165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59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9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kern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일반</a:t>
            </a:r>
            <a:endParaRPr lang="ko-KR" altLang="en-US" sz="1200" b="1" kern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 hasCustomPrompt="1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kern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대외비</a:t>
            </a:r>
            <a:endParaRPr lang="ko-KR" altLang="en-US" sz="1200" b="1" kern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 hasCustomPrompt="1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나눔바른고딕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kern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기밀</a:t>
            </a:r>
            <a:endParaRPr lang="ko-KR" altLang="en-US" sz="1200" b="1" kern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432000" y="1206000"/>
            <a:ext cx="7596384" cy="4527256"/>
          </a:xfrm>
          <a:prstGeom prst="rect">
            <a:avLst/>
          </a:prstGeom>
        </p:spPr>
        <p:txBody>
          <a:bodyPr lIns="0" tIns="0" rIns="0" bIns="0"/>
          <a:lstStyle>
            <a:lvl1pPr marL="266700" indent="-2667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266700" indent="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446087" indent="0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25475" indent="0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smtClean="0"/>
              <a:t>마스터 텍스트  스타일 </a:t>
            </a:r>
            <a:r>
              <a:rPr lang="en-US" altLang="ko-KR" smtClean="0"/>
              <a:t>: </a:t>
            </a:r>
            <a:r>
              <a:rPr lang="ko-KR" altLang="en-US" smtClean="0"/>
              <a:t>나눔바른고딕 </a:t>
            </a:r>
            <a:r>
              <a:rPr lang="en-US" altLang="ko-KR" smtClean="0"/>
              <a:t>B, 14pt</a:t>
            </a:r>
            <a:endParaRPr lang="ko-KR" altLang="en-US" smtClean="0"/>
          </a:p>
          <a:p>
            <a:pPr lvl="1"/>
            <a:r>
              <a:rPr lang="ko-KR" altLang="en-US" smtClean="0"/>
              <a:t>둘째 수준  </a:t>
            </a:r>
            <a:r>
              <a:rPr lang="en-US" altLang="ko-KR" smtClean="0"/>
              <a:t>:  </a:t>
            </a:r>
            <a:r>
              <a:rPr lang="ko-KR" altLang="en-US" smtClean="0"/>
              <a:t>나눔바른고딕 </a:t>
            </a:r>
            <a:r>
              <a:rPr lang="en-US" altLang="ko-KR" smtClean="0"/>
              <a:t>R, 11pt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en-US" altLang="ko-KR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endParaRPr lang="en-US" altLang="ko-KR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24800" y="40320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028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392400" y="338400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1.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챕터 제목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: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R, 36pt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85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30604" y="274875"/>
            <a:ext cx="4723264" cy="201622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2000" b="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Of Document.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You.</a:t>
            </a:r>
            <a:b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2000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1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40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31200"/>
            <a:ext cx="7161585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06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40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31200"/>
            <a:ext cx="7161585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40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31200"/>
            <a:ext cx="7161585" cy="244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나눔바른고딕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20pt</a:t>
            </a:r>
            <a:endParaRPr lang="ko-KR" altLang="en-US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6382800"/>
            <a:ext cx="853563" cy="1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4292" y="6516739"/>
            <a:ext cx="57708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ⓒ  NAVER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386400"/>
            <a:ext cx="853563" cy="1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4292" y="6516739"/>
            <a:ext cx="57708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ⓒ  NAVER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04573" y="846931"/>
            <a:ext cx="833485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tcharts.org/flot/examples/series-pie/index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s.cytoscape.org/demos/173313aba1f31cae49a5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hubblem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2.naver.com/helloworld/730702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ctd.org/wiki/index.php/Table_of_Plugin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_series_databas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b-engines.com/en/ranking/time+series+dbm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ss.oetiker.ch/rrdtoo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js.cytoscape.org/" TargetMode="External"/><Relationship Id="rId4" Type="http://schemas.openxmlformats.org/officeDocument/2006/relationships/hyperlink" Target="http://www.flotchart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 smtClean="0"/>
              <a:t>Hubblemon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이기</a:t>
            </a:r>
            <a:r>
              <a:rPr lang="ko-KR" altLang="en-US" dirty="0"/>
              <a:t>열</a:t>
            </a:r>
            <a:endParaRPr lang="en-US" altLang="ko-KR" dirty="0"/>
          </a:p>
          <a:p>
            <a:r>
              <a:rPr lang="ko-KR" altLang="en-US" dirty="0"/>
              <a:t>소속팀 </a:t>
            </a:r>
            <a:r>
              <a:rPr lang="en-US" altLang="ko-KR" dirty="0"/>
              <a:t>/ </a:t>
            </a:r>
            <a:r>
              <a:rPr lang="ko-KR" altLang="en-US" dirty="0"/>
              <a:t>상위부서 </a:t>
            </a:r>
            <a:r>
              <a:rPr lang="en-US" altLang="ko-KR" dirty="0"/>
              <a:t>: </a:t>
            </a:r>
            <a:r>
              <a:rPr lang="ko-KR" altLang="en-US" dirty="0" smtClean="0"/>
              <a:t>서비스플랫폼개발센터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83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관점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8" name="Picture 4" descr="그림 9 Hubblemon 인스턴스 구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6" y="1340768"/>
            <a:ext cx="7058050" cy="489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7810587" cy="5027332"/>
          </a:xfrm>
        </p:spPr>
        <p:txBody>
          <a:bodyPr/>
          <a:lstStyle/>
          <a:p>
            <a:r>
              <a:rPr lang="en-US" altLang="ko-KR" dirty="0" smtClean="0"/>
              <a:t>hostname/</a:t>
            </a:r>
            <a:r>
              <a:rPr lang="en-US" altLang="ko-KR" dirty="0" err="1" smtClean="0"/>
              <a:t>pluginname_instance.rrd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패스로 저장</a:t>
            </a:r>
            <a:endParaRPr lang="en-US" altLang="ko-KR" dirty="0" smtClean="0"/>
          </a:p>
          <a:p>
            <a:r>
              <a:rPr lang="en-US" altLang="ko-KR" dirty="0" smtClean="0"/>
              <a:t>hostname </a:t>
            </a:r>
            <a:r>
              <a:rPr lang="ko-KR" altLang="en-US" dirty="0" smtClean="0"/>
              <a:t>기반 분배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pluginname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구분</a:t>
            </a:r>
            <a:endParaRPr lang="en-US" altLang="ko-KR" dirty="0" smtClean="0"/>
          </a:p>
          <a:p>
            <a:r>
              <a:rPr lang="en-US" altLang="ko-KR" dirty="0" smtClean="0"/>
              <a:t>cloud </a:t>
            </a:r>
            <a:r>
              <a:rPr lang="ko-KR" altLang="en-US" dirty="0" smtClean="0"/>
              <a:t>일 경우 별도 </a:t>
            </a:r>
            <a:r>
              <a:rPr lang="ko-KR" altLang="en-US" dirty="0" err="1" smtClean="0"/>
              <a:t>매핑</a:t>
            </a:r>
            <a:r>
              <a:rPr lang="ko-KR" altLang="en-US" dirty="0"/>
              <a:t> </a:t>
            </a:r>
            <a:r>
              <a:rPr lang="ko-KR" altLang="en-US" dirty="0" smtClean="0"/>
              <a:t>정</a:t>
            </a:r>
            <a:r>
              <a:rPr lang="ko-KR" altLang="en-US" dirty="0"/>
              <a:t>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78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 호출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96136" y="1700808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06109" y="4031890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common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40152" y="1844824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84168" y="1988840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arcus_mon.arcus_view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68144" y="3212976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12160" y="3356992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56176" y="3501008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redis_mon.redis_view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70103" y="4725144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14119" y="4869160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Arcus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58135" y="5013176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mysql_mon.mysql_view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2906" y="2395109"/>
            <a:ext cx="1584176" cy="62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views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14" idx="0"/>
          </p:cNvCxnSpPr>
          <p:nvPr/>
        </p:nvCxnSpPr>
        <p:spPr>
          <a:xfrm>
            <a:off x="362866" y="1078514"/>
            <a:ext cx="1152128" cy="1316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99592" y="1419945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/chart/?type=</a:t>
            </a:r>
            <a:r>
              <a:rPr lang="en-US" altLang="ko-KR" sz="1400" dirty="0" err="1" smtClean="0"/>
              <a:t>arcus_stat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54778" y="2050975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chart_page</a:t>
            </a:r>
            <a:r>
              <a:rPr lang="en-US" altLang="ko-KR" sz="1400" dirty="0" smtClean="0"/>
              <a:t>() (or </a:t>
            </a:r>
            <a:r>
              <a:rPr lang="en-US" altLang="ko-KR" sz="1400" dirty="0" err="1" smtClean="0"/>
              <a:t>graph_page</a:t>
            </a:r>
            <a:r>
              <a:rPr lang="en-US" altLang="ko-KR" sz="1400" dirty="0" smtClean="0"/>
              <a:t>())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endCxn id="5" idx="0"/>
          </p:cNvCxnSpPr>
          <p:nvPr/>
        </p:nvCxnSpPr>
        <p:spPr>
          <a:xfrm>
            <a:off x="1619672" y="3022730"/>
            <a:ext cx="1678525" cy="100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4121" y="2906941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get_chart_list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get_chart_data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get_graph_list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get_graph_data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>
            <a:endCxn id="4" idx="1"/>
          </p:cNvCxnSpPr>
          <p:nvPr/>
        </p:nvCxnSpPr>
        <p:spPr>
          <a:xfrm flipV="1">
            <a:off x="4090057" y="2060848"/>
            <a:ext cx="1706079" cy="23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72200" y="429309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283968" y="1610797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get_chart_list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get_chart_data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get_graph_list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 err="1" smtClean="0"/>
              <a:t>get_graph_data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94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6057095" y="2933394"/>
            <a:ext cx="237626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chart_js_renderer.render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차트 </a:t>
            </a:r>
            <a:r>
              <a:rPr lang="ko-KR" altLang="en-US" dirty="0" err="1" smtClean="0"/>
              <a:t>렌더링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3276" y="3572454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basic_loader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9127" y="3499586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make_chart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430193" y="3917412"/>
            <a:ext cx="1202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733283" y="3470291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chart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77299" y="3624179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chart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21315" y="3789676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chart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65331" y="3987513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chart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619" y="4449819"/>
            <a:ext cx="268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load(</a:t>
            </a:r>
            <a:r>
              <a:rPr lang="en-US" altLang="ko-KR" sz="1400" dirty="0" err="1" smtClean="0"/>
              <a:t>t_start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ts_end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원통 14"/>
          <p:cNvSpPr/>
          <p:nvPr/>
        </p:nvSpPr>
        <p:spPr>
          <a:xfrm>
            <a:off x="744951" y="5022345"/>
            <a:ext cx="1368152" cy="57606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handle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5" idx="2"/>
            <a:endCxn id="15" idx="1"/>
          </p:cNvCxnSpPr>
          <p:nvPr/>
        </p:nvCxnSpPr>
        <p:spPr>
          <a:xfrm>
            <a:off x="1415364" y="4292534"/>
            <a:ext cx="13663" cy="729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236296" y="1916832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flot.js code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5868144" y="2708921"/>
            <a:ext cx="2088232" cy="120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3528" y="1412776"/>
            <a:ext cx="6997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loader, chart, renderer </a:t>
            </a:r>
            <a:r>
              <a:rPr lang="ko-KR" altLang="en-US" sz="1400" dirty="0" smtClean="0"/>
              <a:t>로 구분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현재는 </a:t>
            </a:r>
            <a:r>
              <a:rPr lang="en-US" altLang="ko-KR" sz="1400" dirty="0" err="1" smtClean="0"/>
              <a:t>views.chart_page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하게 </a:t>
            </a:r>
            <a:r>
              <a:rPr lang="en-US" altLang="ko-KR" sz="1400" dirty="0" err="1" smtClean="0"/>
              <a:t>chart_js_renderer</a:t>
            </a:r>
            <a:r>
              <a:rPr lang="ko-KR" altLang="en-US" sz="1400" dirty="0" smtClean="0"/>
              <a:t>를 사용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flot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기반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handle </a:t>
            </a:r>
            <a:r>
              <a:rPr lang="ko-KR" altLang="en-US" sz="1400" dirty="0" smtClean="0"/>
              <a:t>처럼 </a:t>
            </a:r>
            <a:r>
              <a:rPr lang="en-US" altLang="ko-KR" sz="1400" dirty="0" smtClean="0"/>
              <a:t>renderer </a:t>
            </a:r>
            <a:r>
              <a:rPr lang="ko-KR" altLang="en-US" sz="1400" dirty="0"/>
              <a:t>를 </a:t>
            </a:r>
            <a:r>
              <a:rPr lang="en-US" altLang="ko-KR" sz="1400" dirty="0" err="1" smtClean="0"/>
              <a:t>basic_loader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등록하고 </a:t>
            </a:r>
            <a:r>
              <a:rPr lang="ko-KR" altLang="en-US" sz="1400" dirty="0" err="1" smtClean="0"/>
              <a:t>마킹으</a:t>
            </a:r>
            <a:r>
              <a:rPr lang="ko-KR" altLang="en-US" sz="1400" dirty="0" err="1"/>
              <a:t>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선택하여 </a:t>
            </a:r>
            <a:r>
              <a:rPr lang="en-US" altLang="ko-KR" sz="1400" dirty="0" smtClean="0"/>
              <a:t>chart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set</a:t>
            </a:r>
            <a:endParaRPr lang="en-US" altLang="ko-KR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83483" y="3264677"/>
            <a:ext cx="200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get_chart_data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결과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7513" y="5598409"/>
            <a:ext cx="410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chart_page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 가 </a:t>
            </a:r>
            <a:r>
              <a:rPr lang="ko-KR" altLang="en-US" sz="1400" dirty="0" smtClean="0"/>
              <a:t>수행하</a:t>
            </a:r>
            <a:r>
              <a:rPr lang="ko-KR" altLang="en-US" sz="1400" dirty="0"/>
              <a:t>는 </a:t>
            </a:r>
            <a:r>
              <a:rPr lang="ko-KR" altLang="en-US" sz="1400" dirty="0" smtClean="0"/>
              <a:t>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3300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그래프 </a:t>
            </a:r>
            <a:r>
              <a:rPr lang="ko-KR" altLang="en-US" dirty="0" err="1" smtClean="0"/>
              <a:t>렌더링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412776"/>
            <a:ext cx="6997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chart </a:t>
            </a:r>
            <a:r>
              <a:rPr lang="ko-KR" altLang="en-US" sz="1400" dirty="0" smtClean="0"/>
              <a:t>와 같은 식으로 </a:t>
            </a:r>
            <a:r>
              <a:rPr lang="ko-KR" altLang="en-US" sz="1400" dirty="0" err="1" smtClean="0"/>
              <a:t>간접층이</a:t>
            </a:r>
            <a:r>
              <a:rPr lang="ko-KR" altLang="en-US" sz="1400" dirty="0" smtClean="0"/>
              <a:t> 없는 상태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현재까지는 </a:t>
            </a:r>
            <a:r>
              <a:rPr lang="en-US" altLang="ko-KR" sz="1400" dirty="0" err="1" smtClean="0"/>
              <a:t>graph_node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link </a:t>
            </a:r>
            <a:r>
              <a:rPr lang="ko-KR" altLang="en-US" sz="1400" dirty="0" smtClean="0"/>
              <a:t>로 일반화 할 수 있었음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common.core.get_graph_data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완성</a:t>
            </a:r>
            <a:r>
              <a:rPr lang="ko-KR" altLang="en-US" sz="1400" dirty="0"/>
              <a:t>된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, html </a:t>
            </a:r>
            <a:r>
              <a:rPr lang="ko-KR" altLang="en-US" sz="1400" dirty="0" smtClean="0"/>
              <a:t>결과를 </a:t>
            </a:r>
            <a:r>
              <a:rPr lang="ko-KR" altLang="en-US" sz="1400" dirty="0" err="1" smtClean="0"/>
              <a:t>렌더링해서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리턴한다고</a:t>
            </a:r>
            <a:r>
              <a:rPr lang="ko-KR" altLang="en-US" sz="1400" dirty="0" smtClean="0"/>
              <a:t> 가정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graph 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graph_pool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단위의 </a:t>
            </a:r>
            <a:r>
              <a:rPr lang="en-US" altLang="ko-KR" sz="1400" dirty="0" smtClean="0"/>
              <a:t>renderer </a:t>
            </a:r>
            <a:r>
              <a:rPr lang="ko-KR" altLang="en-US" sz="1400" dirty="0" err="1" smtClean="0"/>
              <a:t>간접층이</a:t>
            </a:r>
            <a:r>
              <a:rPr lang="ko-KR" altLang="en-US" sz="1400" dirty="0" smtClean="0"/>
              <a:t> 있고 기본은 </a:t>
            </a:r>
            <a:r>
              <a:rPr lang="en-US" altLang="ko-KR" sz="1400" dirty="0" err="1" smtClean="0"/>
              <a:t>cytoscape_renderer</a:t>
            </a:r>
            <a:endParaRPr lang="en-US" altLang="ko-KR" sz="14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9507" y="3175289"/>
            <a:ext cx="5112568" cy="3024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graph_pool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get_node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renerer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600" y="5270474"/>
            <a:ext cx="144016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graph_node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07704" y="4346960"/>
            <a:ext cx="144016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graph_node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83676" y="5270474"/>
            <a:ext cx="144016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graph_node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19780" y="4346960"/>
            <a:ext cx="1440160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graph_node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0" idx="3"/>
            <a:endCxn id="25" idx="1"/>
          </p:cNvCxnSpPr>
          <p:nvPr/>
        </p:nvCxnSpPr>
        <p:spPr>
          <a:xfrm>
            <a:off x="3347864" y="4562984"/>
            <a:ext cx="5719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2"/>
            <a:endCxn id="21" idx="0"/>
          </p:cNvCxnSpPr>
          <p:nvPr/>
        </p:nvCxnSpPr>
        <p:spPr>
          <a:xfrm>
            <a:off x="2627784" y="4779008"/>
            <a:ext cx="1075972" cy="491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9" idx="0"/>
          </p:cNvCxnSpPr>
          <p:nvPr/>
        </p:nvCxnSpPr>
        <p:spPr>
          <a:xfrm flipH="1">
            <a:off x="1691680" y="4779008"/>
            <a:ext cx="936104" cy="491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903329" y="3259080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cytoscape.js code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535177" y="4051169"/>
            <a:ext cx="2088232" cy="120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93007" y="4340085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render()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749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 client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34002" y="2420326"/>
            <a:ext cx="1584176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collectd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9853" y="2347458"/>
            <a:ext cx="1404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collect()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340919" y="2765284"/>
            <a:ext cx="1202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644008" y="2318163"/>
            <a:ext cx="2494901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collect_psutil_plugin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32889" y="3140406"/>
            <a:ext cx="2494901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collect_redis_plugin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5354" y="19168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collectd.plugins</a:t>
            </a:r>
            <a:r>
              <a:rPr lang="en-US" altLang="ko-KR" sz="1400" dirty="0" smtClean="0"/>
              <a:t>[]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734" y="3871025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412776"/>
            <a:ext cx="699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collectd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주기적으로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plugins </a:t>
            </a:r>
            <a:r>
              <a:rPr lang="ko-KR" altLang="en-US" sz="1400" dirty="0" smtClean="0"/>
              <a:t>의 각각에 대해 </a:t>
            </a:r>
            <a:r>
              <a:rPr lang="en-US" altLang="ko-KR" sz="1400" dirty="0" smtClean="0"/>
              <a:t>collect() </a:t>
            </a:r>
            <a:r>
              <a:rPr lang="ko-KR" altLang="en-US" sz="1400" dirty="0" smtClean="0"/>
              <a:t>를 호출하</a:t>
            </a:r>
            <a:r>
              <a:rPr lang="ko-KR" altLang="en-US" sz="1400" dirty="0"/>
              <a:t>여 </a:t>
            </a:r>
            <a:r>
              <a:rPr lang="en-US" altLang="ko-KR" sz="1400" dirty="0" smtClean="0"/>
              <a:t>stat </a:t>
            </a:r>
            <a:r>
              <a:rPr lang="en-US" altLang="ko-KR" sz="1400" dirty="0" err="1" smtClean="0"/>
              <a:t>dict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에 취합하여 </a:t>
            </a:r>
            <a:r>
              <a:rPr lang="en-US" altLang="ko-KR" sz="1400" dirty="0" smtClean="0"/>
              <a:t>listener </a:t>
            </a:r>
            <a:r>
              <a:rPr lang="ko-KR" altLang="en-US" sz="1400" dirty="0" smtClean="0"/>
              <a:t>로 전송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44253" y="4158996"/>
            <a:ext cx="69973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stat = {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‘</a:t>
            </a:r>
            <a:r>
              <a:rPr lang="en-US" altLang="ko-KR" sz="1400" dirty="0" err="1" smtClean="0"/>
              <a:t>client’:hostname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‘</a:t>
            </a:r>
            <a:r>
              <a:rPr lang="en-US" altLang="ko-KR" sz="1400" dirty="0" err="1" smtClean="0"/>
              <a:t>datetime</a:t>
            </a:r>
            <a:r>
              <a:rPr lang="en-US" altLang="ko-KR" sz="1400" dirty="0" smtClean="0"/>
              <a:t>’:</a:t>
            </a:r>
            <a:r>
              <a:rPr lang="en-US" altLang="ko-KR" sz="1400" dirty="0" err="1" smtClean="0"/>
              <a:t>datetime</a:t>
            </a:r>
            <a:r>
              <a:rPr lang="en-US" altLang="ko-KR" sz="1400" dirty="0" smtClean="0"/>
              <a:t>, </a:t>
            </a:r>
            <a:r>
              <a:rPr lang="en-US" altLang="ko-KR" sz="1400" i="1" dirty="0" smtClean="0"/>
              <a:t>‘</a:t>
            </a:r>
          </a:p>
          <a:p>
            <a:r>
              <a:rPr lang="en-US" altLang="ko-KR" sz="1400" i="1" dirty="0"/>
              <a:t> </a:t>
            </a:r>
            <a:r>
              <a:rPr lang="en-US" altLang="ko-KR" sz="1400" i="1" dirty="0" smtClean="0"/>
              <a:t>          </a:t>
            </a:r>
            <a:r>
              <a:rPr lang="en-US" altLang="ko-KR" sz="1400" i="1" dirty="0" err="1" smtClean="0"/>
              <a:t>create’:True</a:t>
            </a:r>
            <a:r>
              <a:rPr lang="en-US" altLang="ko-KR" sz="1400" i="1" dirty="0" smtClean="0"/>
              <a:t>  (</a:t>
            </a:r>
            <a:r>
              <a:rPr lang="ko-KR" altLang="en-US" sz="1400" i="1" dirty="0" smtClean="0"/>
              <a:t>최초 한번 설정</a:t>
            </a:r>
            <a:r>
              <a:rPr lang="en-US" altLang="ko-KR" sz="1400" i="1" dirty="0" smtClean="0"/>
              <a:t>)</a:t>
            </a:r>
            <a:br>
              <a:rPr lang="en-US" altLang="ko-KR" sz="1400" i="1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      ‘</a:t>
            </a:r>
            <a:r>
              <a:rPr lang="en-US" altLang="ko-KR" sz="1400" dirty="0" err="1" smtClean="0"/>
              <a:t>rrd</a:t>
            </a:r>
            <a:r>
              <a:rPr lang="en-US" altLang="ko-KR" sz="1400" dirty="0" smtClean="0"/>
              <a:t>’:{ ‘</a:t>
            </a:r>
            <a:r>
              <a:rPr lang="en-US" altLang="ko-KR" sz="1400" dirty="0" err="1" smtClean="0"/>
              <a:t>psutil_cpu</a:t>
            </a:r>
            <a:r>
              <a:rPr lang="en-US" altLang="ko-KR" sz="1400" dirty="0" smtClean="0"/>
              <a:t>’: {‘user’:100, ‘system’:200, ‘idle’:300 ....}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‘</a:t>
            </a:r>
            <a:r>
              <a:rPr lang="en-US" altLang="ko-KR" sz="1400" dirty="0" err="1" smtClean="0"/>
              <a:t>psutil_mem</a:t>
            </a:r>
            <a:r>
              <a:rPr lang="en-US" altLang="ko-KR" sz="1400" dirty="0" smtClean="0"/>
              <a:t>’: {‘total’:10000, ‘used’:20000’, ....}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‘arcus_11211’: {‘cmd_get’:3000, ‘cmd_set’:2000, ....}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......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39461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- </a:t>
            </a:r>
            <a:r>
              <a:rPr kumimoji="1" lang="ko-KR" altLang="en-US" dirty="0" smtClean="0"/>
              <a:t>차트개선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flot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으로 구현된 </a:t>
            </a:r>
            <a:r>
              <a:rPr kumimoji="1" lang="en-US" altLang="ko-KR" dirty="0" smtClean="0"/>
              <a:t>chart </a:t>
            </a:r>
            <a:r>
              <a:rPr kumimoji="1" lang="en-US" altLang="ko-KR" dirty="0" err="1" smtClean="0"/>
              <a:t>renering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을 개선하는 이슈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35.</a:t>
            </a:r>
            <a:r>
              <a:rPr kumimoji="1" lang="ko-KR" altLang="en-US" dirty="0" smtClean="0"/>
              <a:t> 누적 그래프 차트 추가</a:t>
            </a:r>
            <a:endParaRPr kumimoji="1" lang="en-US" altLang="ko-KR" dirty="0" smtClean="0"/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</a:t>
            </a:r>
            <a:r>
              <a:rPr kumimoji="1" lang="ko-KR" altLang="en-US" dirty="0" smtClean="0"/>
              <a:t> 여러 항목의 누적 값을 한 차트에 보여주도록 구현</a:t>
            </a:r>
            <a:endParaRPr kumimoji="1" lang="en-US" altLang="ko-KR" dirty="0" smtClean="0"/>
          </a:p>
          <a:p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chart filter expression </a:t>
            </a:r>
            <a:r>
              <a:rPr kumimoji="1" lang="ko-KR" altLang="en-US" dirty="0" smtClean="0"/>
              <a:t>의 확장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ex) [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‘</a:t>
            </a:r>
            <a:r>
              <a:rPr kumimoji="1" lang="en-US" altLang="ko-KR" dirty="0" err="1" smtClean="0"/>
              <a:t>cpu_user</a:t>
            </a:r>
            <a:r>
              <a:rPr kumimoji="1" lang="en-US" altLang="ko-KR" dirty="0" smtClean="0"/>
              <a:t>’, ‘</a:t>
            </a:r>
            <a:r>
              <a:rPr kumimoji="1" lang="en-US" altLang="ko-KR" dirty="0" err="1" smtClean="0"/>
              <a:t>cpu_system</a:t>
            </a:r>
            <a:r>
              <a:rPr kumimoji="1" lang="en-US" altLang="ko-KR" dirty="0" smtClean="0"/>
              <a:t>’ ]  =&gt; [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‘#stack’, </a:t>
            </a:r>
            <a:r>
              <a:rPr kumimoji="1" lang="en-US" altLang="ko-KR" dirty="0" smtClean="0"/>
              <a:t>‘</a:t>
            </a:r>
            <a:r>
              <a:rPr kumimoji="1" lang="en-US" altLang="ko-KR" dirty="0" err="1" smtClean="0"/>
              <a:t>cpu_user</a:t>
            </a:r>
            <a:r>
              <a:rPr kumimoji="1" lang="en-US" altLang="ko-KR" dirty="0" smtClean="0"/>
              <a:t>’, ‘</a:t>
            </a:r>
            <a:r>
              <a:rPr kumimoji="1" lang="en-US" altLang="ko-KR" dirty="0" err="1" smtClean="0"/>
              <a:t>cpu_system</a:t>
            </a:r>
            <a:r>
              <a:rPr kumimoji="1" lang="en-US" altLang="ko-KR" dirty="0" smtClean="0"/>
              <a:t>’ ] </a:t>
            </a:r>
          </a:p>
          <a:p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loader 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filter expression </a:t>
            </a:r>
            <a:r>
              <a:rPr kumimoji="1" lang="ko-KR" altLang="en-US" dirty="0"/>
              <a:t>의 </a:t>
            </a:r>
            <a:r>
              <a:rPr kumimoji="1" lang="ko-KR" altLang="en-US" dirty="0" smtClean="0"/>
              <a:t>마크를 보고 차례로 데이터를 합치도록 변경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36.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plotting </a:t>
            </a:r>
            <a:r>
              <a:rPr kumimoji="1" lang="ko-KR" altLang="en-US" dirty="0" smtClean="0"/>
              <a:t>기능 추가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mouse over </a:t>
            </a:r>
            <a:r>
              <a:rPr kumimoji="1" lang="ko-KR" altLang="en-US" dirty="0" smtClean="0"/>
              <a:t>시 차트의 </a:t>
            </a:r>
            <a:r>
              <a:rPr kumimoji="1" lang="en-US" altLang="ko-KR" dirty="0" smtClean="0"/>
              <a:t>x, y </a:t>
            </a:r>
            <a:r>
              <a:rPr kumimoji="1" lang="ko-KR" altLang="en-US" dirty="0" smtClean="0"/>
              <a:t>값을 출력하도록 함</a:t>
            </a:r>
            <a:endParaRPr kumimoji="1" lang="en-US" altLang="ko-KR" dirty="0"/>
          </a:p>
          <a:p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flot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의 기능 중 </a:t>
            </a:r>
            <a:r>
              <a:rPr kumimoji="1" lang="en-US" altLang="ko-KR" dirty="0" smtClean="0"/>
              <a:t>plotting </a:t>
            </a:r>
            <a:r>
              <a:rPr kumimoji="1" lang="ko-KR" altLang="en-US" dirty="0" smtClean="0"/>
              <a:t>기능을 사용하도록 </a:t>
            </a:r>
            <a:r>
              <a:rPr kumimoji="1" lang="en-US" altLang="ko-KR" dirty="0" err="1" smtClean="0"/>
              <a:t>js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rendering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8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err="1" smtClean="0"/>
              <a:t>대쉬보드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 smtClean="0"/>
              <a:t>시계</a:t>
            </a:r>
            <a:r>
              <a:rPr kumimoji="1" lang="ko-KR" altLang="en-US" dirty="0" err="1"/>
              <a:t>열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차트 외에 현재 값을 보여주는 </a:t>
            </a:r>
            <a:r>
              <a:rPr kumimoji="1" lang="en-US" altLang="ko-KR" dirty="0" smtClean="0"/>
              <a:t>dash board </a:t>
            </a:r>
            <a:r>
              <a:rPr kumimoji="1" lang="ko-KR" altLang="en-US" dirty="0" smtClean="0"/>
              <a:t>기능을 구현하는 이슈</a:t>
            </a:r>
            <a:endParaRPr kumimoji="1" lang="en-US" altLang="ko-KR" dirty="0" smtClean="0"/>
          </a:p>
          <a:p>
            <a:r>
              <a:rPr kumimoji="1" lang="en-US" altLang="ko-KR" dirty="0" smtClean="0"/>
              <a:t>#37.</a:t>
            </a:r>
            <a:r>
              <a:rPr kumimoji="1" lang="ko-KR" altLang="en-US" dirty="0" smtClean="0"/>
              <a:t> 파</a:t>
            </a:r>
            <a:r>
              <a:rPr kumimoji="1" lang="ko-KR" altLang="en-US" dirty="0"/>
              <a:t>이 </a:t>
            </a:r>
            <a:r>
              <a:rPr kumimoji="1" lang="ko-KR" altLang="en-US" dirty="0" smtClean="0"/>
              <a:t>차트 추가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현 상태의 값을 표시</a:t>
            </a:r>
            <a:endParaRPr kumimoji="1" lang="en-US" altLang="ko-KR" dirty="0" smtClean="0"/>
          </a:p>
          <a:p>
            <a:r>
              <a:rPr kumimoji="1" lang="en-US" altLang="ko-KR" dirty="0" smtClean="0"/>
              <a:t>   -</a:t>
            </a:r>
            <a:r>
              <a:rPr kumimoji="1" lang="ko-KR" altLang="en-US" dirty="0" smtClean="0"/>
              <a:t> 역시 </a:t>
            </a:r>
            <a:r>
              <a:rPr kumimoji="1" lang="en-US" altLang="ko-KR" dirty="0" smtClean="0"/>
              <a:t>chart </a:t>
            </a:r>
            <a:r>
              <a:rPr kumimoji="1" lang="en-US" altLang="ko-KR" dirty="0"/>
              <a:t>filter expression </a:t>
            </a:r>
            <a:r>
              <a:rPr kumimoji="1" lang="ko-KR" altLang="en-US" dirty="0"/>
              <a:t>의 </a:t>
            </a:r>
            <a:r>
              <a:rPr kumimoji="1" lang="ko-KR" altLang="en-US" dirty="0" smtClean="0"/>
              <a:t>확장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ex) [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en-US" altLang="ko-KR" dirty="0" err="1"/>
              <a:t>cpu_user</a:t>
            </a:r>
            <a:r>
              <a:rPr kumimoji="1" lang="en-US" altLang="ko-KR" dirty="0"/>
              <a:t>’, ‘</a:t>
            </a:r>
            <a:r>
              <a:rPr kumimoji="1" lang="en-US" altLang="ko-KR" dirty="0" err="1"/>
              <a:t>cpu_system</a:t>
            </a:r>
            <a:r>
              <a:rPr kumimoji="1" lang="en-US" altLang="ko-KR" dirty="0"/>
              <a:t>’ ]  =&gt; [</a:t>
            </a:r>
            <a:r>
              <a:rPr kumimoji="1" lang="ko-KR" altLang="en-US" dirty="0"/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‘#pie’, </a:t>
            </a:r>
            <a:r>
              <a:rPr kumimoji="1" lang="en-US" altLang="ko-KR" dirty="0"/>
              <a:t>‘</a:t>
            </a:r>
            <a:r>
              <a:rPr kumimoji="1" lang="en-US" altLang="ko-KR" dirty="0" err="1"/>
              <a:t>cpu_user</a:t>
            </a:r>
            <a:r>
              <a:rPr kumimoji="1" lang="en-US" altLang="ko-KR" dirty="0"/>
              <a:t>’, ‘</a:t>
            </a:r>
            <a:r>
              <a:rPr kumimoji="1" lang="en-US" altLang="ko-KR" dirty="0" err="1"/>
              <a:t>cpu_system</a:t>
            </a:r>
            <a:r>
              <a:rPr kumimoji="1" lang="en-US" altLang="ko-KR" dirty="0"/>
              <a:t>’ ] </a:t>
            </a:r>
          </a:p>
          <a:p>
            <a:r>
              <a:rPr kumimoji="1" lang="en-US" altLang="ko-KR" dirty="0" smtClean="0"/>
              <a:t>   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loader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filter expression </a:t>
            </a:r>
            <a:r>
              <a:rPr kumimoji="1" lang="ko-KR" altLang="en-US" dirty="0"/>
              <a:t>의 </a:t>
            </a:r>
            <a:r>
              <a:rPr kumimoji="1" lang="ko-KR" altLang="en-US" dirty="0" smtClean="0"/>
              <a:t>마크를 </a:t>
            </a:r>
            <a:r>
              <a:rPr kumimoji="1" lang="ko-KR" altLang="en-US" dirty="0"/>
              <a:t>보고 </a:t>
            </a:r>
            <a:r>
              <a:rPr kumimoji="1" lang="en-US" altLang="ko-KR" dirty="0" smtClean="0"/>
              <a:t>pie chart </a:t>
            </a:r>
            <a:r>
              <a:rPr kumimoji="1" lang="ko-KR" altLang="en-US" dirty="0" smtClean="0"/>
              <a:t>를 </a:t>
            </a:r>
            <a:r>
              <a:rPr kumimoji="1" lang="ko-KR" altLang="en-US" dirty="0" err="1" smtClean="0"/>
              <a:t>렌더링</a:t>
            </a:r>
            <a:r>
              <a:rPr kumimoji="1" lang="ko-KR" altLang="en-US" dirty="0" smtClean="0"/>
              <a:t> 하도록 확장</a:t>
            </a:r>
            <a:endParaRPr kumimoji="1" lang="en-US" altLang="ko-KR" dirty="0"/>
          </a:p>
          <a:p>
            <a:r>
              <a:rPr kumimoji="1" lang="ko-KR" altLang="en-US" dirty="0" smtClean="0"/>
              <a:t> 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time series </a:t>
            </a:r>
            <a:r>
              <a:rPr kumimoji="1" lang="ko-KR" altLang="en-US" dirty="0" smtClean="0"/>
              <a:t>의 가</a:t>
            </a:r>
            <a:r>
              <a:rPr kumimoji="1" lang="ko-KR" altLang="en-US" dirty="0"/>
              <a:t>장 </a:t>
            </a:r>
            <a:r>
              <a:rPr kumimoji="1" lang="ko-KR" altLang="en-US" dirty="0" err="1" smtClean="0"/>
              <a:t>마지막값</a:t>
            </a:r>
            <a:r>
              <a:rPr kumimoji="1" lang="ko-KR" altLang="en-US" dirty="0" smtClean="0"/>
              <a:t> 사용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    </a:t>
            </a:r>
            <a:r>
              <a:rPr kumimoji="1" lang="en-US" altLang="ko-KR" dirty="0">
                <a:hlinkClick r:id="rId3"/>
              </a:rPr>
              <a:t>http://</a:t>
            </a:r>
            <a:r>
              <a:rPr kumimoji="1" lang="en-US" altLang="ko-KR" dirty="0" smtClean="0">
                <a:hlinkClick r:id="rId3"/>
              </a:rPr>
              <a:t>www.flotcharts.org/flot/examples/series-pie/index.html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38.</a:t>
            </a:r>
            <a:r>
              <a:rPr kumimoji="1" lang="ko-KR" altLang="en-US" dirty="0" smtClean="0"/>
              <a:t> 막</a:t>
            </a:r>
            <a:r>
              <a:rPr kumimoji="1" lang="ko-KR" altLang="en-US" dirty="0"/>
              <a:t>대 </a:t>
            </a:r>
            <a:r>
              <a:rPr kumimoji="1" lang="ko-KR" altLang="en-US" dirty="0" smtClean="0"/>
              <a:t>그래프 차트 추가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#37</a:t>
            </a:r>
            <a:r>
              <a:rPr kumimoji="1" lang="ko-KR" altLang="en-US" dirty="0" smtClean="0"/>
              <a:t> 과 유사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filter expression </a:t>
            </a:r>
            <a:r>
              <a:rPr kumimoji="1" lang="ko-KR" altLang="en-US" dirty="0" smtClean="0"/>
              <a:t>을 </a:t>
            </a:r>
            <a:r>
              <a:rPr kumimoji="1" lang="en-US" altLang="ko-KR" dirty="0"/>
              <a:t>[</a:t>
            </a:r>
            <a:r>
              <a:rPr kumimoji="1" lang="ko-KR" altLang="en-US" dirty="0"/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‘#bar’, </a:t>
            </a:r>
            <a:r>
              <a:rPr kumimoji="1" lang="en-US" altLang="ko-KR" dirty="0"/>
              <a:t>‘</a:t>
            </a:r>
            <a:r>
              <a:rPr kumimoji="1" lang="en-US" altLang="ko-KR" dirty="0" err="1"/>
              <a:t>cpu_user</a:t>
            </a:r>
            <a:r>
              <a:rPr kumimoji="1" lang="en-US" altLang="ko-KR" dirty="0"/>
              <a:t>’, ‘</a:t>
            </a:r>
            <a:r>
              <a:rPr kumimoji="1" lang="en-US" altLang="ko-KR" dirty="0" err="1"/>
              <a:t>cpu_system</a:t>
            </a:r>
            <a:r>
              <a:rPr kumimoji="1" lang="en-US" altLang="ko-KR" dirty="0"/>
              <a:t>’ </a:t>
            </a:r>
            <a:r>
              <a:rPr kumimoji="1" lang="en-US" altLang="ko-KR" dirty="0" smtClean="0"/>
              <a:t>]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를 </a:t>
            </a:r>
            <a:r>
              <a:rPr kumimoji="1" lang="ko-KR" altLang="en-US" dirty="0" smtClean="0"/>
              <a:t>인식하도록 확장</a:t>
            </a:r>
            <a:endParaRPr kumimoji="1" lang="en-US" altLang="ko-KR" dirty="0" smtClean="0"/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 - </a:t>
            </a:r>
            <a:r>
              <a:rPr kumimoji="1" lang="ko-KR" altLang="en-US" dirty="0" smtClean="0"/>
              <a:t>중첩 막대 그래프도 고려</a:t>
            </a:r>
            <a:endParaRPr kumimoji="1" lang="en-US" altLang="ko-KR" dirty="0"/>
          </a:p>
          <a:p>
            <a:r>
              <a:rPr kumimoji="1" lang="en-US" altLang="ko-KR" dirty="0" smtClean="0"/>
              <a:t> 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시계열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&amp;</a:t>
            </a:r>
            <a:r>
              <a:rPr kumimoji="1" lang="ko-KR" altLang="en-US" dirty="0" smtClean="0"/>
              <a:t> 현재 구분</a:t>
            </a:r>
            <a:r>
              <a:rPr kumimoji="1"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12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err="1" smtClean="0"/>
              <a:t>대쉬보드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#39.</a:t>
            </a:r>
            <a:r>
              <a:rPr kumimoji="1" lang="ko-KR" altLang="en-US" dirty="0" smtClean="0"/>
              <a:t> 주기</a:t>
            </a:r>
            <a:r>
              <a:rPr kumimoji="1" lang="ko-KR" altLang="en-US" dirty="0"/>
              <a:t>적 </a:t>
            </a:r>
            <a:r>
              <a:rPr kumimoji="1" lang="ko-KR" altLang="en-US" dirty="0" smtClean="0"/>
              <a:t>업데이트 기능</a:t>
            </a:r>
            <a:endParaRPr kumimoji="1" lang="en-US" altLang="ko-KR" dirty="0" smtClean="0"/>
          </a:p>
          <a:p>
            <a:r>
              <a:rPr kumimoji="1" lang="ko-KR" altLang="en-US" dirty="0" smtClean="0"/>
              <a:t>   </a:t>
            </a:r>
            <a:r>
              <a:rPr kumimoji="1" lang="en-US" altLang="ko-KR" dirty="0" smtClean="0"/>
              <a:t>- </a:t>
            </a:r>
            <a:r>
              <a:rPr kumimoji="1" lang="ko-KR" altLang="en-US" dirty="0" err="1" smtClean="0"/>
              <a:t>대쉬보드나</a:t>
            </a:r>
            <a:r>
              <a:rPr kumimoji="1" lang="ko-KR" altLang="en-US" dirty="0" smtClean="0"/>
              <a:t> 차트의 시간을 주기적으로 업데이트 하도록 수정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전체 업데이트는 </a:t>
            </a:r>
            <a:r>
              <a:rPr kumimoji="1" lang="en-US" altLang="ko-KR" dirty="0" err="1" smtClean="0"/>
              <a:t>js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refresh </a:t>
            </a:r>
            <a:r>
              <a:rPr kumimoji="1" lang="ko-KR" altLang="en-US" dirty="0" smtClean="0"/>
              <a:t>하되 </a:t>
            </a:r>
            <a:r>
              <a:rPr kumimoji="1" lang="en-US" altLang="ko-KR" dirty="0" smtClean="0"/>
              <a:t>next refresh </a:t>
            </a:r>
            <a:r>
              <a:rPr kumimoji="1" lang="ko-KR" altLang="en-US" dirty="0" smtClean="0"/>
              <a:t>시</a:t>
            </a:r>
            <a:r>
              <a:rPr kumimoji="1" lang="ko-KR" altLang="en-US" dirty="0"/>
              <a:t>의 </a:t>
            </a:r>
            <a:r>
              <a:rPr kumimoji="1" lang="en-US" altLang="ko-KR" dirty="0" smtClean="0"/>
              <a:t>start, end </a:t>
            </a:r>
            <a:r>
              <a:rPr kumimoji="1" lang="ko-KR" altLang="en-US" dirty="0" smtClean="0"/>
              <a:t>를 변경하도록 구현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차트 </a:t>
            </a:r>
            <a:r>
              <a:rPr kumimoji="1" lang="en-US" altLang="ko-KR" dirty="0" smtClean="0"/>
              <a:t>expression </a:t>
            </a:r>
            <a:r>
              <a:rPr kumimoji="1" lang="ko-KR" altLang="en-US" dirty="0" smtClean="0"/>
              <a:t>에 특정 값을 주어 개별 </a:t>
            </a:r>
            <a:r>
              <a:rPr kumimoji="1" lang="en-US" altLang="ko-KR" dirty="0" smtClean="0"/>
              <a:t>chart </a:t>
            </a:r>
            <a:r>
              <a:rPr kumimoji="1" lang="ko-KR" altLang="en-US" dirty="0" smtClean="0"/>
              <a:t>의 부분 갱신이 가능하게 할 수도 있음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  * </a:t>
            </a:r>
            <a:r>
              <a:rPr kumimoji="1" lang="en-US" altLang="ko-KR" dirty="0" smtClean="0"/>
              <a:t>div id </a:t>
            </a:r>
            <a:r>
              <a:rPr kumimoji="1" lang="ko-KR" altLang="en-US" dirty="0" smtClean="0"/>
              <a:t>로 갱신이 필요한 개별 차트 구분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   * 해당 개별 차트의 단</a:t>
            </a:r>
            <a:r>
              <a:rPr kumimoji="1" lang="ko-KR" altLang="en-US" dirty="0"/>
              <a:t>일 </a:t>
            </a:r>
            <a:r>
              <a:rPr kumimoji="1" lang="en-US" altLang="ko-KR" dirty="0" smtClean="0"/>
              <a:t>rendering </a:t>
            </a:r>
            <a:r>
              <a:rPr kumimoji="1" lang="ko-KR" altLang="en-US" dirty="0" smtClean="0"/>
              <a:t>결과를 받는 </a:t>
            </a:r>
            <a:r>
              <a:rPr kumimoji="1" lang="en-US" altLang="ko-KR" dirty="0" smtClean="0"/>
              <a:t>ajax </a:t>
            </a:r>
            <a:r>
              <a:rPr kumimoji="1" lang="ko-KR" altLang="en-US" dirty="0" smtClean="0"/>
              <a:t>요</a:t>
            </a:r>
            <a:r>
              <a:rPr kumimoji="1" lang="ko-KR" altLang="en-US" dirty="0"/>
              <a:t>청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응답을 구현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44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그래프 개선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토폴로</a:t>
            </a:r>
            <a:r>
              <a:rPr kumimoji="1" lang="ko-KR" altLang="en-US" dirty="0"/>
              <a:t>지 </a:t>
            </a:r>
            <a:r>
              <a:rPr kumimoji="1" lang="ko-KR" altLang="en-US" dirty="0" smtClean="0"/>
              <a:t>그래프의 표현 능력을 향상시키는 이슈이다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# 40.  node </a:t>
            </a:r>
            <a:r>
              <a:rPr kumimoji="1" lang="ko-KR" altLang="en-US" dirty="0" smtClean="0"/>
              <a:t>에 파이차트 그리는 기능 추가</a:t>
            </a:r>
            <a:endParaRPr kumimoji="1" lang="en-US" altLang="ko-KR" dirty="0" smtClean="0"/>
          </a:p>
          <a:p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  모니터링 대상 플랫폼을 나타내는 </a:t>
            </a:r>
            <a:r>
              <a:rPr kumimoji="1" lang="ko-KR" altLang="en-US" dirty="0" err="1" smtClean="0"/>
              <a:t>노드에</a:t>
            </a:r>
            <a:r>
              <a:rPr kumimoji="1" lang="ko-KR" altLang="en-US" dirty="0" smtClean="0"/>
              <a:t> 파이차트 형태로 데이터</a:t>
            </a:r>
            <a:r>
              <a:rPr kumimoji="1" lang="ko-KR" altLang="en-US" dirty="0"/>
              <a:t>를 </a:t>
            </a:r>
            <a:r>
              <a:rPr kumimoji="1" lang="ko-KR" altLang="en-US" dirty="0" smtClean="0"/>
              <a:t>표현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메모리 </a:t>
            </a:r>
            <a:r>
              <a:rPr kumimoji="1" lang="ko-KR" altLang="en-US" dirty="0" err="1" smtClean="0"/>
              <a:t>사용율등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  </a:t>
            </a:r>
            <a:r>
              <a:rPr kumimoji="1" lang="en-US" altLang="ko-KR" dirty="0" smtClean="0"/>
              <a:t>class </a:t>
            </a:r>
            <a:r>
              <a:rPr kumimoji="1" lang="en-US" altLang="ko-KR" dirty="0" err="1" smtClean="0"/>
              <a:t>graph_node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self.pie</a:t>
            </a:r>
            <a:r>
              <a:rPr kumimoji="1" lang="en-US" altLang="ko-KR" dirty="0" smtClean="0"/>
              <a:t> = [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(‘</a:t>
            </a:r>
            <a:r>
              <a:rPr kumimoji="1" lang="en-US" altLang="ko-KR" dirty="0" err="1" smtClean="0"/>
              <a:t>alloc</a:t>
            </a:r>
            <a:r>
              <a:rPr kumimoji="1" lang="en-US" altLang="ko-KR" dirty="0" smtClean="0"/>
              <a:t>’, 32,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‘red’), (‘free’, 68, ‘green’) ]  </a:t>
            </a:r>
            <a:r>
              <a:rPr kumimoji="1" lang="ko-KR" altLang="en-US" dirty="0" smtClean="0"/>
              <a:t>과 같은 형태로 기록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 </a:t>
            </a:r>
            <a:r>
              <a:rPr kumimoji="1" lang="en-US" altLang="ko-KR" dirty="0" err="1" smtClean="0"/>
              <a:t>self.pie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 있을 경우 </a:t>
            </a:r>
            <a:r>
              <a:rPr kumimoji="1" lang="en-US" altLang="ko-KR" dirty="0" err="1" smtClean="0"/>
              <a:t>cytoscape</a:t>
            </a:r>
            <a:r>
              <a:rPr kumimoji="1" lang="en-US" altLang="ko-KR" dirty="0" smtClean="0"/>
              <a:t> renderer </a:t>
            </a:r>
            <a:r>
              <a:rPr kumimoji="1" lang="ko-KR" altLang="en-US" dirty="0" smtClean="0"/>
              <a:t>가 해당 부분 표현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cytoscape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기능 사용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ko-KR" altLang="en-US" dirty="0" smtClean="0"/>
              <a:t>     </a:t>
            </a:r>
            <a:r>
              <a:rPr kumimoji="1" lang="en-US" altLang="ko-KR" dirty="0" smtClean="0">
                <a:hlinkClick r:id="rId3"/>
              </a:rPr>
              <a:t>http</a:t>
            </a:r>
            <a:r>
              <a:rPr kumimoji="1" lang="en-US" altLang="ko-KR" dirty="0">
                <a:hlinkClick r:id="rId3"/>
              </a:rPr>
              <a:t>://js.cytoscape.org/demos/173313aba1f31cae49a5</a:t>
            </a:r>
            <a:r>
              <a:rPr kumimoji="1" lang="en-US" altLang="ko-KR" dirty="0" smtClean="0">
                <a:hlinkClick r:id="rId3"/>
              </a:rPr>
              <a:t>/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# 41.  node </a:t>
            </a:r>
            <a:r>
              <a:rPr kumimoji="1" lang="ko-KR" altLang="en-US" dirty="0" smtClean="0"/>
              <a:t>에 아이콘 표시 기능 추가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유사하</a:t>
            </a:r>
            <a:r>
              <a:rPr kumimoji="1" lang="ko-KR" altLang="en-US" dirty="0"/>
              <a:t>게 </a:t>
            </a:r>
            <a:r>
              <a:rPr kumimoji="1" lang="ko-KR" altLang="en-US" dirty="0" err="1" smtClean="0"/>
              <a:t>노드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해당 플랫폼 아이콘을 표시할 수 있게 한다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class </a:t>
            </a:r>
            <a:r>
              <a:rPr kumimoji="1" lang="en-US" altLang="ko-KR" dirty="0" err="1" smtClean="0"/>
              <a:t>graph_node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self.icon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이 설정될 경우 </a:t>
            </a:r>
            <a:r>
              <a:rPr kumimoji="1" lang="en-US" altLang="ko-KR" dirty="0" err="1" smtClean="0"/>
              <a:t>cytoscape</a:t>
            </a:r>
            <a:r>
              <a:rPr kumimoji="1" lang="en-US" altLang="ko-KR" dirty="0" smtClean="0"/>
              <a:t> renderer </a:t>
            </a:r>
            <a:r>
              <a:rPr kumimoji="1" lang="ko-KR" altLang="en-US" dirty="0" smtClean="0"/>
              <a:t>가 해당 부분 표현하게 한다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87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그래프 개선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# 42. </a:t>
            </a:r>
            <a:r>
              <a:rPr kumimoji="1" lang="ko-KR" altLang="en-US" dirty="0" smtClean="0"/>
              <a:t> 그래프 </a:t>
            </a:r>
            <a:r>
              <a:rPr kumimoji="1" lang="ko-KR" altLang="en-US" dirty="0" err="1" smtClean="0"/>
              <a:t>네비게이션</a:t>
            </a:r>
            <a:r>
              <a:rPr kumimoji="1" lang="ko-KR" altLang="en-US" dirty="0" smtClean="0"/>
              <a:t> 기능 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지하철 </a:t>
            </a:r>
            <a:r>
              <a:rPr kumimoji="1" lang="ko-KR" altLang="en-US" dirty="0" err="1" smtClean="0"/>
              <a:t>노선도앱과</a:t>
            </a:r>
            <a:r>
              <a:rPr kumimoji="1" lang="ko-KR" altLang="en-US" dirty="0" smtClean="0"/>
              <a:t> 같은 형식으로 그래</a:t>
            </a:r>
            <a:r>
              <a:rPr kumimoji="1" lang="ko-KR" altLang="en-US" dirty="0"/>
              <a:t>프 </a:t>
            </a:r>
            <a:r>
              <a:rPr kumimoji="1" lang="ko-KR" altLang="en-US" dirty="0" smtClean="0"/>
              <a:t>화면과 축소화면이 나타나게 구현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핀포인트</a:t>
            </a:r>
            <a:r>
              <a:rPr kumimoji="1" lang="ko-KR" altLang="en-US" dirty="0" smtClean="0"/>
              <a:t> 참조 가능</a:t>
            </a:r>
            <a:r>
              <a:rPr kumimoji="1" lang="en-US" altLang="ko-KR" dirty="0" smtClean="0"/>
              <a:t>)</a:t>
            </a:r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축소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확대의 최대크기를 제한할 수 있도록 함</a:t>
            </a:r>
            <a:r>
              <a:rPr kumimoji="1" lang="en-US" altLang="ko-KR" dirty="0" smtClean="0"/>
              <a:t> </a:t>
            </a:r>
            <a:endParaRPr kumimoji="1" lang="en-US" altLang="ko-KR" dirty="0"/>
          </a:p>
          <a:p>
            <a:r>
              <a:rPr kumimoji="1" lang="en-US" altLang="ko-KR" dirty="0" smtClean="0"/>
              <a:t>    =&gt; </a:t>
            </a:r>
            <a:r>
              <a:rPr kumimoji="1" lang="ko-KR" altLang="en-US" dirty="0" err="1" smtClean="0"/>
              <a:t>설정가능하게</a:t>
            </a:r>
            <a:r>
              <a:rPr kumimoji="1" lang="ko-KR" altLang="en-US" dirty="0" smtClean="0"/>
              <a:t> 하려면 </a:t>
            </a:r>
            <a:r>
              <a:rPr kumimoji="1" lang="en-US" altLang="ko-KR" dirty="0" err="1" smtClean="0"/>
              <a:t>graph_pool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min, max </a:t>
            </a:r>
            <a:r>
              <a:rPr kumimoji="1" lang="ko-KR" altLang="en-US" dirty="0" smtClean="0"/>
              <a:t>값을 넣고 </a:t>
            </a:r>
            <a:r>
              <a:rPr kumimoji="1" lang="en-US" altLang="ko-KR" dirty="0" smtClean="0"/>
              <a:t>renderer </a:t>
            </a:r>
            <a:r>
              <a:rPr kumimoji="1" lang="ko-KR" altLang="en-US" dirty="0" smtClean="0"/>
              <a:t>가 확인하도록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노드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 smtClean="0"/>
              <a:t>클릭했을때</a:t>
            </a:r>
            <a:r>
              <a:rPr kumimoji="1" lang="ko-KR" altLang="en-US" dirty="0" smtClean="0"/>
              <a:t> 특정 링크고 갈 수 있도록 수정</a:t>
            </a:r>
            <a:endParaRPr kumimoji="1" lang="en-US" altLang="ko-KR" dirty="0"/>
          </a:p>
          <a:p>
            <a:r>
              <a:rPr kumimoji="1" lang="en-US" altLang="ko-KR" dirty="0" smtClean="0"/>
              <a:t>    class </a:t>
            </a:r>
            <a:r>
              <a:rPr kumimoji="1" lang="en-US" altLang="ko-KR" dirty="0" err="1" smtClean="0"/>
              <a:t>graph_node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</a:t>
            </a:r>
            <a:r>
              <a:rPr kumimoji="1" lang="en-US" altLang="ko-KR" dirty="0" err="1" smtClean="0"/>
              <a:t>self.click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self.double_click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값이 설정될 경우 </a:t>
            </a:r>
            <a:r>
              <a:rPr kumimoji="1" lang="en-US" altLang="ko-KR" dirty="0" err="1" smtClean="0"/>
              <a:t>renerer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가 해</a:t>
            </a:r>
            <a:r>
              <a:rPr kumimoji="1" lang="ko-KR" altLang="en-US" dirty="0"/>
              <a:t>당 </a:t>
            </a:r>
            <a:r>
              <a:rPr kumimoji="1" lang="ko-KR" altLang="en-US" dirty="0" smtClean="0"/>
              <a:t>코드를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 구성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 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  </a:t>
            </a:r>
            <a:r>
              <a:rPr kumimoji="1" lang="ko-KR" altLang="en-US" dirty="0" err="1" smtClean="0"/>
              <a:t>확장</a:t>
            </a:r>
            <a:r>
              <a:rPr kumimoji="1" lang="ko-KR" altLang="en-US" dirty="0" err="1"/>
              <a:t>성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있게 </a:t>
            </a:r>
            <a:r>
              <a:rPr kumimoji="1" lang="en-US" altLang="ko-KR" dirty="0" err="1" smtClean="0"/>
              <a:t>self.click</a:t>
            </a:r>
            <a:r>
              <a:rPr kumimoji="1" lang="en-US" altLang="ko-KR" dirty="0" smtClean="0"/>
              <a:t> = (‘</a:t>
            </a:r>
            <a:r>
              <a:rPr kumimoji="1" lang="en-US" altLang="ko-KR" dirty="0" err="1" smtClean="0"/>
              <a:t>url</a:t>
            </a:r>
            <a:r>
              <a:rPr kumimoji="1" lang="en-US" altLang="ko-KR" dirty="0" smtClean="0"/>
              <a:t>’, ‘/</a:t>
            </a:r>
            <a:r>
              <a:rPr kumimoji="1" lang="en-US" altLang="ko-KR" dirty="0" err="1" smtClean="0"/>
              <a:t>chart?type</a:t>
            </a:r>
            <a:r>
              <a:rPr kumimoji="1" lang="en-US" altLang="ko-KR" dirty="0" smtClean="0"/>
              <a:t>=</a:t>
            </a:r>
            <a:r>
              <a:rPr kumimoji="1" lang="en-US" altLang="ko-KR" dirty="0" err="1" smtClean="0"/>
              <a:t>arcus_stat</a:t>
            </a:r>
            <a:r>
              <a:rPr kumimoji="1" lang="en-US" altLang="ko-KR" dirty="0" smtClean="0"/>
              <a:t>...’) </a:t>
            </a:r>
            <a:r>
              <a:rPr kumimoji="1" lang="ko-KR" altLang="en-US" dirty="0" smtClean="0"/>
              <a:t>과 같은 형식 지정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  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26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Hubblemon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 smtClean="0"/>
              <a:t>파이</a:t>
            </a:r>
            <a:r>
              <a:rPr kumimoji="1" lang="ko-KR" altLang="en-US" dirty="0" err="1"/>
              <a:t>썬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장고 기반의 범용 모니터링 툴</a:t>
            </a:r>
            <a:endParaRPr kumimoji="1" lang="en-US" altLang="ko-KR" dirty="0"/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기본 시스템 모니터링 외 </a:t>
            </a:r>
            <a:r>
              <a:rPr kumimoji="1" lang="ko-KR" altLang="en-US" dirty="0" err="1" smtClean="0"/>
              <a:t>플러그인을</a:t>
            </a:r>
            <a:r>
              <a:rPr kumimoji="1" lang="ko-KR" altLang="en-US" dirty="0" smtClean="0"/>
              <a:t> 만들어 추가적인 플랫폼이나 </a:t>
            </a:r>
            <a:r>
              <a:rPr kumimoji="1" lang="ko-KR" altLang="en-US" dirty="0" err="1" smtClean="0"/>
              <a:t>클라우드</a:t>
            </a:r>
            <a:r>
              <a:rPr kumimoji="1" lang="ko-KR" altLang="en-US" dirty="0" smtClean="0"/>
              <a:t> 모니터링이 가능함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현</a:t>
            </a:r>
            <a:r>
              <a:rPr kumimoji="1" lang="ko-KR" altLang="en-US" dirty="0"/>
              <a:t>재 </a:t>
            </a:r>
            <a:r>
              <a:rPr kumimoji="1" lang="ko-KR" altLang="en-US" dirty="0" smtClean="0"/>
              <a:t>지원하는 플러그인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System, Arcus, </a:t>
            </a:r>
            <a:r>
              <a:rPr kumimoji="1" lang="en-US" altLang="ko-KR" dirty="0" err="1" smtClean="0"/>
              <a:t>memcached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redis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mySql</a:t>
            </a:r>
            <a:r>
              <a:rPr kumimoji="1" lang="en-US" altLang="ko-KR" dirty="0" smtClean="0"/>
              <a:t>, CUBRID, </a:t>
            </a:r>
            <a:r>
              <a:rPr kumimoji="1" lang="en-US" altLang="ko-KR" dirty="0" err="1" smtClean="0"/>
              <a:t>jstat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smtClean="0"/>
              <a:t>모니터링 </a:t>
            </a:r>
            <a:r>
              <a:rPr kumimoji="1" lang="ko-KR" altLang="en-US" dirty="0" err="1" smtClean="0"/>
              <a:t>챠트를</a:t>
            </a:r>
            <a:r>
              <a:rPr kumimoji="1" lang="ko-KR" altLang="en-US" dirty="0" smtClean="0"/>
              <a:t> 보여주</a:t>
            </a:r>
            <a:r>
              <a:rPr kumimoji="1" lang="ko-KR" altLang="en-US" dirty="0"/>
              <a:t>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해당 플랫폼에 쿼리를 날리고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해당 </a:t>
            </a:r>
            <a:r>
              <a:rPr kumimoji="1" lang="ko-KR" altLang="en-US" dirty="0" err="1" smtClean="0"/>
              <a:t>클라우드</a:t>
            </a:r>
            <a:r>
              <a:rPr kumimoji="1" lang="ko-KR" altLang="en-US" dirty="0" err="1"/>
              <a:t>의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토폴로지를 보여주는 기능 제공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err="1" smtClean="0"/>
              <a:t>오픈소스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github.com/naver/hubblemon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dirty="0" err="1" smtClean="0"/>
              <a:t>소개</a:t>
            </a:r>
            <a:r>
              <a:rPr kumimoji="1" lang="ko-KR" altLang="en-US" dirty="0" err="1"/>
              <a:t>글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>
                <a:hlinkClick r:id="rId4"/>
              </a:rPr>
              <a:t>http://</a:t>
            </a:r>
            <a:r>
              <a:rPr kumimoji="1" lang="en-US" altLang="ko-KR" dirty="0" smtClean="0">
                <a:hlinkClick r:id="rId4"/>
              </a:rPr>
              <a:t>d2.naver.com/helloworld/7307029</a:t>
            </a: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40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수집 클라이언트 추가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현재 지원하는 클라이언트 외의 타 클라이언트 </a:t>
            </a:r>
            <a:r>
              <a:rPr kumimoji="1" lang="en-US" altLang="ko-KR" dirty="0" smtClean="0"/>
              <a:t>stat </a:t>
            </a:r>
            <a:r>
              <a:rPr kumimoji="1" lang="ko-KR" altLang="en-US" dirty="0" smtClean="0"/>
              <a:t>을 수집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전송하는 이슈이다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적용</a:t>
            </a:r>
            <a:r>
              <a:rPr kumimoji="1" lang="ko-KR" altLang="en-US" dirty="0"/>
              <a:t>할 </a:t>
            </a:r>
            <a:r>
              <a:rPr kumimoji="1" lang="ko-KR" altLang="en-US" dirty="0" smtClean="0"/>
              <a:t>수 있</a:t>
            </a:r>
            <a:r>
              <a:rPr kumimoji="1" lang="ko-KR" altLang="en-US" dirty="0"/>
              <a:t>는 </a:t>
            </a:r>
            <a:r>
              <a:rPr kumimoji="1" lang="ko-KR" altLang="en-US" dirty="0" smtClean="0"/>
              <a:t>플랫폼 대상은 기존 </a:t>
            </a:r>
            <a:r>
              <a:rPr kumimoji="1" lang="en-US" altLang="ko-KR" dirty="0" smtClean="0"/>
              <a:t>RRD</a:t>
            </a:r>
            <a:r>
              <a:rPr kumimoji="1" lang="ko-KR" altLang="en-US" dirty="0" smtClean="0"/>
              <a:t> 기반 수집 클라이언트인 </a:t>
            </a:r>
            <a:r>
              <a:rPr kumimoji="1" lang="en-US" altLang="ko-KR" dirty="0" err="1" smtClean="0"/>
              <a:t>collectd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의 지원 클라이언트 목록을 참조할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collectd.org/wiki/index.php/Table_of_Plugins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01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저장구</a:t>
            </a:r>
            <a:r>
              <a:rPr kumimoji="1" lang="ko-KR" altLang="en-US" dirty="0"/>
              <a:t>조 </a:t>
            </a:r>
            <a:r>
              <a:rPr kumimoji="1" lang="ko-KR" altLang="en-US" dirty="0" smtClean="0"/>
              <a:t>확장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RRD</a:t>
            </a:r>
            <a:r>
              <a:rPr kumimoji="1" lang="ko-KR" altLang="en-US" dirty="0" smtClean="0"/>
              <a:t>의 단점으로 인해 타 플랫폼으로 모니터링 데이터를 저장하는 흐름이 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/>
              <a:t>본 </a:t>
            </a:r>
            <a:r>
              <a:rPr kumimoji="1" lang="ko-KR" altLang="en-US" dirty="0" smtClean="0"/>
              <a:t>이슈는 이중 </a:t>
            </a:r>
            <a:r>
              <a:rPr kumimoji="1" lang="en-US" altLang="ko-KR" dirty="0" smtClean="0"/>
              <a:t>TSDB</a:t>
            </a:r>
            <a:r>
              <a:rPr kumimoji="1" lang="ko-KR" altLang="en-US" dirty="0" smtClean="0"/>
              <a:t>에 대한 설명이다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smtClean="0"/>
              <a:t>time series database )</a:t>
            </a:r>
            <a:r>
              <a:rPr kumimoji="1" lang="ko-KR" altLang="en-US" dirty="0" smtClean="0"/>
              <a:t>는 </a:t>
            </a:r>
            <a:r>
              <a:rPr kumimoji="1" lang="ko-KR" altLang="en-US" dirty="0" err="1" smtClean="0"/>
              <a:t>시계열</a:t>
            </a:r>
            <a:r>
              <a:rPr kumimoji="1" lang="ko-KR" altLang="en-US" dirty="0" smtClean="0"/>
              <a:t> 데이터를 저장하는 플랫폼이다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(RRD</a:t>
            </a:r>
            <a:r>
              <a:rPr kumimoji="1" lang="ko-KR" altLang="en-US" dirty="0" smtClean="0"/>
              <a:t>도 </a:t>
            </a:r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의 일종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의 개념 및 종류는 아래를 참조 할 수 있으며</a:t>
            </a:r>
            <a:r>
              <a:rPr kumimoji="1" lang="en-US" altLang="ko-KR" dirty="0"/>
              <a:t>, </a:t>
            </a:r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smtClean="0">
                <a:hlinkClick r:id="rId3"/>
              </a:rPr>
              <a:t>en.wikipedia.org/wiki/Time_series_database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 rank </a:t>
            </a:r>
            <a:r>
              <a:rPr kumimoji="1" lang="ko-KR" altLang="en-US" dirty="0" smtClean="0"/>
              <a:t>도 고려하여 지원할 </a:t>
            </a:r>
            <a:r>
              <a:rPr kumimoji="1" lang="en-US" altLang="ko-KR" dirty="0" smtClean="0"/>
              <a:t>TSDB</a:t>
            </a:r>
            <a:r>
              <a:rPr kumimoji="1" lang="ko-KR" altLang="en-US" dirty="0" smtClean="0"/>
              <a:t>를 선정할 수 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>
                <a:hlinkClick r:id="rId4"/>
              </a:rPr>
              <a:t>http://</a:t>
            </a:r>
            <a:r>
              <a:rPr kumimoji="1" lang="en-US" altLang="ko-KR" dirty="0" smtClean="0">
                <a:hlinkClick r:id="rId4"/>
              </a:rPr>
              <a:t>db-engines.com/en/ranking/time+series+dbms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기</a:t>
            </a:r>
            <a:r>
              <a:rPr kumimoji="1" lang="ko-KR" altLang="en-US" dirty="0"/>
              <a:t>존 </a:t>
            </a:r>
            <a:r>
              <a:rPr kumimoji="1" lang="en-US" altLang="ko-KR" dirty="0" smtClean="0"/>
              <a:t>collect client </a:t>
            </a:r>
            <a:r>
              <a:rPr kumimoji="1" lang="ko-KR" altLang="en-US" dirty="0" smtClean="0"/>
              <a:t>가 보내오는 </a:t>
            </a:r>
            <a:r>
              <a:rPr kumimoji="1" lang="en-US" altLang="ko-KR" dirty="0" smtClean="0"/>
              <a:t>stat </a:t>
            </a:r>
            <a:r>
              <a:rPr kumimoji="1" lang="ko-KR" altLang="en-US" dirty="0" smtClean="0"/>
              <a:t>정보를 </a:t>
            </a:r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저장하는 식으로 구현한다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err="1" smtClean="0"/>
              <a:t>tsdb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는 표준 </a:t>
            </a:r>
            <a:r>
              <a:rPr kumimoji="1" lang="en-US" altLang="ko-KR" dirty="0" smtClean="0"/>
              <a:t>Query </a:t>
            </a:r>
            <a:r>
              <a:rPr kumimoji="1" lang="ko-KR" altLang="en-US" dirty="0" smtClean="0"/>
              <a:t>가 없기 때문에 모두 개별 이슈이다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86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저장구</a:t>
            </a:r>
            <a:r>
              <a:rPr kumimoji="1" lang="ko-KR" altLang="en-US" dirty="0"/>
              <a:t>조 </a:t>
            </a:r>
            <a:r>
              <a:rPr kumimoji="1" lang="ko-KR" altLang="en-US" dirty="0" smtClean="0"/>
              <a:t>확장 </a:t>
            </a:r>
            <a:r>
              <a:rPr kumimoji="1" lang="en-US" altLang="ko-KR" dirty="0" smtClean="0"/>
              <a:t>(RDBMS)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RDBMS </a:t>
            </a:r>
            <a:r>
              <a:rPr kumimoji="1" lang="ko-KR" altLang="en-US" dirty="0" smtClean="0"/>
              <a:t>는 범용저장소이</a:t>
            </a:r>
            <a:r>
              <a:rPr kumimoji="1" lang="ko-KR" altLang="en-US" dirty="0"/>
              <a:t>기 </a:t>
            </a:r>
            <a:r>
              <a:rPr kumimoji="1" lang="ko-KR" altLang="en-US" dirty="0" smtClean="0"/>
              <a:t>때문에 파편화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샘플링 및 효율성 측면에서 </a:t>
            </a:r>
            <a:r>
              <a:rPr kumimoji="1" lang="en-US" altLang="ko-KR" dirty="0" smtClean="0"/>
              <a:t>TSDB</a:t>
            </a:r>
            <a:r>
              <a:rPr kumimoji="1" lang="ko-KR" altLang="en-US" dirty="0" smtClean="0"/>
              <a:t>보다 못한 경우가 많지만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구축 및 </a:t>
            </a:r>
            <a:r>
              <a:rPr kumimoji="1" lang="ko-KR" altLang="en-US" dirty="0" err="1" smtClean="0"/>
              <a:t>접근성이</a:t>
            </a:r>
            <a:r>
              <a:rPr kumimoji="1" lang="ko-KR" altLang="en-US" dirty="0" smtClean="0"/>
              <a:t> 쉽고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Query Power </a:t>
            </a:r>
            <a:r>
              <a:rPr kumimoji="1" lang="ko-KR" altLang="en-US" dirty="0" smtClean="0"/>
              <a:t>가 강력하기 때문에 지원되는 저장소로 확장할 필요가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table name </a:t>
            </a:r>
            <a:r>
              <a:rPr kumimoji="1" lang="ko-KR" altLang="en-US" dirty="0" smtClean="0"/>
              <a:t>이 </a:t>
            </a:r>
            <a:r>
              <a:rPr kumimoji="1" lang="en-US" altLang="ko-KR" dirty="0" err="1" smtClean="0"/>
              <a:t>machine_instance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이고 </a:t>
            </a:r>
            <a:r>
              <a:rPr kumimoji="1" lang="en-US" altLang="ko-KR" dirty="0" smtClean="0"/>
              <a:t>PK 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timestamp </a:t>
            </a:r>
            <a:r>
              <a:rPr kumimoji="1" lang="ko-KR" altLang="en-US" dirty="0" smtClean="0"/>
              <a:t>인 테이블에 표준 </a:t>
            </a:r>
            <a:r>
              <a:rPr kumimoji="1" lang="en-US" altLang="ko-KR" dirty="0" smtClean="0"/>
              <a:t>SQL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insert, select </a:t>
            </a:r>
            <a:r>
              <a:rPr kumimoji="1" lang="ko-KR" altLang="en-US" dirty="0" smtClean="0"/>
              <a:t>하는 구조로 구현한다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4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저장구</a:t>
            </a:r>
            <a:r>
              <a:rPr kumimoji="1" lang="ko-KR" altLang="en-US" dirty="0"/>
              <a:t>조 </a:t>
            </a:r>
            <a:r>
              <a:rPr kumimoji="1" lang="ko-KR" altLang="en-US" dirty="0" smtClean="0"/>
              <a:t>확장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nosql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모니터</a:t>
            </a:r>
            <a:r>
              <a:rPr kumimoji="1" lang="ko-KR" altLang="en-US" dirty="0"/>
              <a:t>링 </a:t>
            </a:r>
            <a:r>
              <a:rPr kumimoji="1" lang="ko-KR" altLang="en-US" dirty="0" smtClean="0"/>
              <a:t>데이터를 누적해서 쌓고 싶은 경우 </a:t>
            </a:r>
            <a:r>
              <a:rPr kumimoji="1" lang="en-US" altLang="ko-KR" dirty="0" smtClean="0"/>
              <a:t>no-</a:t>
            </a:r>
            <a:r>
              <a:rPr kumimoji="1" lang="en-US" altLang="ko-KR" dirty="0" err="1" smtClean="0"/>
              <a:t>sql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이 대안이 될 수 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TSDB </a:t>
            </a:r>
            <a:r>
              <a:rPr kumimoji="1" lang="ko-KR" altLang="en-US" dirty="0" smtClean="0"/>
              <a:t>와 유사하게 표준 인터페이스가 없어 개별적으로 구현되어야 한다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kumimoji="1" lang="ko-KR" altLang="en-US" dirty="0" smtClean="0"/>
              <a:t>이슈설명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자유주제 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47.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render </a:t>
            </a:r>
            <a:r>
              <a:rPr kumimoji="1" lang="ko-KR" altLang="en-US" dirty="0" smtClean="0"/>
              <a:t>기능을 응용하여 다른 유용한 화면 구성하기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graph_page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도 </a:t>
            </a:r>
            <a:r>
              <a:rPr kumimoji="1" lang="en-US" altLang="ko-KR" dirty="0" err="1" smtClean="0"/>
              <a:t>chart_page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loader </a:t>
            </a:r>
            <a:r>
              <a:rPr kumimoji="1" lang="ko-KR" altLang="en-US" dirty="0" smtClean="0"/>
              <a:t>를 사용하여 구성</a:t>
            </a:r>
            <a:r>
              <a:rPr kumimoji="1" lang="ko-KR" altLang="en-US" dirty="0"/>
              <a:t>할 </a:t>
            </a:r>
            <a:r>
              <a:rPr kumimoji="1" lang="ko-KR" altLang="en-US" dirty="0" smtClean="0"/>
              <a:t>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  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ts_start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ts_end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를 무시하고 </a:t>
            </a:r>
            <a:r>
              <a:rPr kumimoji="1" lang="en-US" altLang="ko-KR" dirty="0" smtClean="0"/>
              <a:t>filter </a:t>
            </a:r>
            <a:r>
              <a:rPr kumimoji="1" lang="ko-KR" altLang="en-US" dirty="0" smtClean="0"/>
              <a:t>만 참조하여 그래프 구성</a:t>
            </a:r>
            <a:r>
              <a:rPr kumimoji="1" lang="en-US" altLang="ko-KR" dirty="0" smtClean="0"/>
              <a:t>)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  - </a:t>
            </a:r>
            <a:r>
              <a:rPr kumimoji="1" lang="ko-KR" altLang="en-US" dirty="0" smtClean="0"/>
              <a:t>마찬가지로 </a:t>
            </a:r>
            <a:r>
              <a:rPr kumimoji="1" lang="ko-KR" altLang="en-US" dirty="0"/>
              <a:t>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알람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메세지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지도 등을 </a:t>
            </a:r>
            <a:r>
              <a:rPr kumimoji="1" lang="ko-KR" altLang="en-US" dirty="0" smtClean="0"/>
              <a:t>보여주는 </a:t>
            </a:r>
            <a:r>
              <a:rPr kumimoji="1" lang="en-US" altLang="ko-KR" dirty="0" smtClean="0"/>
              <a:t>loader </a:t>
            </a:r>
            <a:r>
              <a:rPr kumimoji="1" lang="ko-KR" altLang="en-US" dirty="0" smtClean="0"/>
              <a:t>를 만들 수 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48. refactoring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ko-KR" altLang="en-US" dirty="0" smtClean="0"/>
              <a:t>확장성과 유연함을 갖출 수 있도록 구조를 변경해보자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etc. </a:t>
            </a:r>
          </a:p>
          <a:p>
            <a:r>
              <a:rPr kumimoji="1" lang="en-US" altLang="ko-KR" dirty="0" smtClean="0"/>
              <a:t>  - </a:t>
            </a:r>
            <a:r>
              <a:rPr kumimoji="1" lang="en-US" altLang="ko-KR" dirty="0" err="1" smtClean="0"/>
              <a:t>nbase</a:t>
            </a:r>
            <a:r>
              <a:rPr kumimoji="1" lang="en-US" altLang="ko-KR" dirty="0" smtClean="0"/>
              <a:t>-arc </a:t>
            </a:r>
            <a:r>
              <a:rPr kumimoji="1" lang="en-US" altLang="ko-KR" dirty="0" smtClean="0"/>
              <a:t>view </a:t>
            </a:r>
            <a:r>
              <a:rPr kumimoji="1" lang="ko-KR" altLang="en-US" dirty="0" smtClean="0"/>
              <a:t>만들기</a:t>
            </a:r>
            <a:endParaRPr kumimoji="1" lang="en-US" altLang="ko-KR" dirty="0" smtClean="0"/>
          </a:p>
          <a:p>
            <a:r>
              <a:rPr kumimoji="1" lang="ko-KR" altLang="en-US" dirty="0"/>
              <a:t> 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차트 계열을 </a:t>
            </a:r>
            <a:r>
              <a:rPr kumimoji="1" lang="en-US" altLang="ko-KR" dirty="0" smtClean="0"/>
              <a:t>on/off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 </a:t>
            </a:r>
            <a:r>
              <a:rPr kumimoji="1" lang="ko-KR" altLang="en-US" dirty="0" smtClean="0"/>
              <a:t>안전한 </a:t>
            </a:r>
            <a:r>
              <a:rPr kumimoji="1" lang="en-US" altLang="ko-KR" dirty="0" err="1" smtClean="0"/>
              <a:t>eval</a:t>
            </a:r>
            <a:endParaRPr kumimoji="1" lang="en-US" altLang="ko-KR" dirty="0" smtClean="0"/>
          </a:p>
          <a:p>
            <a:r>
              <a:rPr kumimoji="1" lang="en-US" altLang="ko-KR" dirty="0"/>
              <a:t> </a:t>
            </a:r>
            <a:r>
              <a:rPr kumimoji="1" lang="en-US" altLang="ko-KR" dirty="0" smtClean="0"/>
              <a:t> -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기</a:t>
            </a:r>
            <a:r>
              <a:rPr kumimoji="1" lang="ko-KR" altLang="en-US" dirty="0"/>
              <a:t>타 </a:t>
            </a:r>
            <a:r>
              <a:rPr kumimoji="1" lang="ko-KR" altLang="en-US" dirty="0" smtClean="0"/>
              <a:t>어</a:t>
            </a:r>
            <a:r>
              <a:rPr kumimoji="1" lang="ko-KR" altLang="en-US" dirty="0"/>
              <a:t>느 </a:t>
            </a:r>
            <a:r>
              <a:rPr kumimoji="1" lang="ko-KR" altLang="en-US" dirty="0" smtClean="0"/>
              <a:t>자유주제 제안</a:t>
            </a:r>
            <a:r>
              <a:rPr kumimoji="1" lang="ko-KR" altLang="en-US" dirty="0"/>
              <a:t>도 </a:t>
            </a:r>
            <a:r>
              <a:rPr kumimoji="1" lang="ko-KR" altLang="en-US" dirty="0" smtClean="0"/>
              <a:t>환영합니다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4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모니터링</a:t>
            </a:r>
            <a:endParaRPr lang="ko-KR" altLang="en-US" dirty="0"/>
          </a:p>
        </p:txBody>
      </p:sp>
      <p:pic>
        <p:nvPicPr>
          <p:cNvPr id="1029" name="Picture 5" descr="arc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191778" cy="50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7810587" cy="5027332"/>
          </a:xfrm>
        </p:spPr>
        <p:txBody>
          <a:bodyPr/>
          <a:lstStyle/>
          <a:p>
            <a:r>
              <a:rPr lang="ko-KR" altLang="en-US" dirty="0"/>
              <a:t>실습 화면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7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– chart make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530667" cy="5315364"/>
          </a:xfrm>
        </p:spPr>
        <p:txBody>
          <a:bodyPr/>
          <a:lstStyle/>
          <a:p>
            <a:r>
              <a:rPr lang="en-US" altLang="ko-KR" dirty="0" smtClean="0"/>
              <a:t>loader</a:t>
            </a:r>
            <a:r>
              <a:rPr lang="en-US" altLang="ko-KR" dirty="0"/>
              <a:t>('ccon01.arcus/</a:t>
            </a:r>
            <a:r>
              <a:rPr lang="en-US" altLang="ko-KR" dirty="0" err="1"/>
              <a:t>psutil_cpu</a:t>
            </a:r>
            <a:r>
              <a:rPr lang="en-US" altLang="ko-KR" dirty="0"/>
              <a:t>', ['system', 'user</a:t>
            </a:r>
            <a:r>
              <a:rPr lang="en-US" altLang="ko-KR" dirty="0" smtClean="0"/>
              <a:t>'])</a:t>
            </a:r>
          </a:p>
          <a:p>
            <a:endParaRPr lang="en-US" altLang="ko-KR" dirty="0"/>
          </a:p>
          <a:p>
            <a:r>
              <a:rPr lang="en-US" altLang="ko-KR" dirty="0" err="1"/>
              <a:t>arcus_view</a:t>
            </a:r>
            <a:r>
              <a:rPr lang="en-US" altLang="ko-KR" dirty="0"/>
              <a:t>('ccon01.arcus/arcus_11211')</a:t>
            </a:r>
          </a:p>
          <a:p>
            <a:endParaRPr lang="en-US" altLang="ko-KR" dirty="0"/>
          </a:p>
          <a:p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arcus_preset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= [['bytes', 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total_malloced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', 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engine_maxbytes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'], (lambda x: x['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get_hits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'] / x['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cmd_get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'] * 100, 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hit_ratio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'), ['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hb_count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', 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hb_latency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'], ['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rusage_user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', 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rusage_system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'], '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curr_items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', 'evictions', ... ] </a:t>
            </a:r>
            <a:endParaRPr lang="en-US" altLang="ko-KR" b="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arcus_view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(path, title = ''): </a:t>
            </a:r>
            <a:b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common.core.loader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(path, </a:t>
            </a:r>
            <a:r>
              <a:rPr lang="en-US" altLang="ko-KR" b="0" i="1" dirty="0" err="1">
                <a:solidFill>
                  <a:schemeClr val="bg1">
                    <a:lumMod val="50000"/>
                  </a:schemeClr>
                </a:solidFill>
              </a:rPr>
              <a:t>arcus_preset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, title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altLang="ko-KR" b="0" i="1" dirty="0" smtClean="0"/>
          </a:p>
          <a:p>
            <a:r>
              <a:rPr lang="en-US" altLang="ko-KR" dirty="0" smtClean="0"/>
              <a:t>loader('ccon01.arcus/arcus_11211</a:t>
            </a:r>
            <a:r>
              <a:rPr lang="en-US" altLang="ko-KR" dirty="0"/>
              <a:t>'</a:t>
            </a:r>
            <a:r>
              <a:rPr lang="en-US" altLang="ko-KR" dirty="0" smtClean="0"/>
              <a:t>, [</a:t>
            </a:r>
            <a:r>
              <a:rPr lang="en-US" altLang="ko-KR" dirty="0"/>
              <a:t>(lambda x: x['</a:t>
            </a:r>
            <a:r>
              <a:rPr lang="en-US" altLang="ko-KR" dirty="0" err="1"/>
              <a:t>get_hits</a:t>
            </a:r>
            <a:r>
              <a:rPr lang="en-US" altLang="ko-KR" dirty="0"/>
              <a:t>'] / x['</a:t>
            </a:r>
            <a:r>
              <a:rPr lang="en-US" altLang="ko-KR" dirty="0" err="1"/>
              <a:t>cmd_get</a:t>
            </a:r>
            <a:r>
              <a:rPr lang="en-US" altLang="ko-KR" dirty="0"/>
              <a:t>'] * 100, '</a:t>
            </a:r>
            <a:r>
              <a:rPr lang="en-US" altLang="ko-KR" dirty="0" err="1"/>
              <a:t>hit_ratio</a:t>
            </a:r>
            <a:r>
              <a:rPr lang="en-US" altLang="ko-KR" dirty="0" smtClean="0"/>
              <a:t>')])</a:t>
            </a:r>
          </a:p>
          <a:p>
            <a:endParaRPr lang="en-US" altLang="ko-KR" dirty="0"/>
          </a:p>
          <a:p>
            <a:r>
              <a:rPr lang="en-US" altLang="ko-KR" dirty="0" smtClean="0"/>
              <a:t>merge([loader(</a:t>
            </a:r>
            <a:r>
              <a:rPr lang="en-US" altLang="ko-KR" dirty="0"/>
              <a:t>'</a:t>
            </a:r>
            <a:r>
              <a:rPr lang="en-US" altLang="ko-KR" dirty="0" smtClean="0"/>
              <a:t>ccon01.arcus/</a:t>
            </a:r>
            <a:r>
              <a:rPr lang="en-US" altLang="ko-KR" dirty="0" err="1" smtClean="0"/>
              <a:t>psutil_cpu</a:t>
            </a:r>
            <a:r>
              <a:rPr lang="en-US" altLang="ko-KR" dirty="0"/>
              <a:t>'</a:t>
            </a:r>
            <a:r>
              <a:rPr lang="en-US" altLang="ko-KR" dirty="0" smtClean="0"/>
              <a:t>, ['system</a:t>
            </a:r>
            <a:r>
              <a:rPr lang="en-US" altLang="ko-KR" dirty="0"/>
              <a:t>'</a:t>
            </a:r>
            <a:r>
              <a:rPr lang="en-US" altLang="ko-KR" dirty="0" smtClean="0"/>
              <a:t>, 'user']), loader('ccon02.arcus/</a:t>
            </a:r>
            <a:r>
              <a:rPr lang="en-US" altLang="ko-KR" dirty="0" err="1" smtClean="0"/>
              <a:t>psutil_cpu</a:t>
            </a:r>
            <a:r>
              <a:rPr lang="en-US" altLang="ko-KR" dirty="0"/>
              <a:t>'</a:t>
            </a:r>
            <a:r>
              <a:rPr lang="en-US" altLang="ko-KR" dirty="0" smtClean="0"/>
              <a:t>, ['system</a:t>
            </a:r>
            <a:r>
              <a:rPr lang="en-US" altLang="ko-KR" dirty="0"/>
              <a:t>'</a:t>
            </a:r>
            <a:r>
              <a:rPr lang="en-US" altLang="ko-KR" dirty="0" smtClean="0"/>
              <a:t>, </a:t>
            </a:r>
            <a:r>
              <a:rPr lang="en-US" altLang="ko-KR" dirty="0"/>
              <a:t>'</a:t>
            </a:r>
            <a:r>
              <a:rPr lang="en-US" altLang="ko-KR" dirty="0" smtClean="0"/>
              <a:t>user</a:t>
            </a:r>
            <a:r>
              <a:rPr lang="en-US" altLang="ko-KR" dirty="0"/>
              <a:t>'</a:t>
            </a:r>
            <a:r>
              <a:rPr lang="en-US" altLang="ko-KR" dirty="0" smtClean="0"/>
              <a:t>])])</a:t>
            </a:r>
          </a:p>
          <a:p>
            <a:endParaRPr lang="en-US" altLang="ko-KR" dirty="0" smtClean="0"/>
          </a:p>
          <a:p>
            <a:r>
              <a:rPr lang="en-US" altLang="ko-KR" dirty="0"/>
              <a:t>draw(range(0, 100), range(100, 200</a:t>
            </a:r>
            <a:r>
              <a:rPr lang="en-US" altLang="ko-KR" dirty="0" smtClean="0"/>
              <a:t>))</a:t>
            </a:r>
          </a:p>
          <a:p>
            <a:r>
              <a:rPr lang="en-US" altLang="ko-KR" dirty="0"/>
              <a:t>draw(range(-100, 100), lambda x: x**3)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006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161585" cy="244800"/>
          </a:xfrm>
        </p:spPr>
        <p:txBody>
          <a:bodyPr/>
          <a:lstStyle/>
          <a:p>
            <a:r>
              <a:rPr lang="ko-KR" altLang="en-US" dirty="0" smtClean="0"/>
              <a:t>모니터링 </a:t>
            </a:r>
            <a:r>
              <a:rPr lang="en-US" altLang="ko-KR" dirty="0" smtClean="0"/>
              <a:t>-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loader</a:t>
            </a:r>
            <a:r>
              <a:rPr lang="en-US" altLang="ko-KR" dirty="0"/>
              <a:t>(</a:t>
            </a:r>
            <a:r>
              <a:rPr lang="en-US" altLang="ko-KR" dirty="0" smtClean="0"/>
              <a:t>'ccon01.arcus/arcus_11211</a:t>
            </a:r>
            <a:r>
              <a:rPr lang="en-US" altLang="ko-KR" dirty="0"/>
              <a:t>', [['</a:t>
            </a:r>
            <a:r>
              <a:rPr lang="en-US" altLang="ko-KR" dirty="0" err="1"/>
              <a:t>cmd_get</a:t>
            </a:r>
            <a:r>
              <a:rPr lang="en-US" altLang="ko-KR" dirty="0"/>
              <a:t>', (lambda x: </a:t>
            </a:r>
            <a:r>
              <a:rPr lang="en-US" altLang="ko-KR" dirty="0" smtClean="0"/>
              <a:t>sum(x['</a:t>
            </a:r>
            <a:r>
              <a:rPr lang="en-US" altLang="ko-KR" dirty="0" err="1" smtClean="0"/>
              <a:t>prev</a:t>
            </a:r>
            <a:r>
              <a:rPr lang="en-US" altLang="ko-KR" dirty="0"/>
              <a:t>']['</a:t>
            </a:r>
            <a:r>
              <a:rPr lang="en-US" altLang="ko-KR" dirty="0" err="1"/>
              <a:t>cmd_get</a:t>
            </a:r>
            <a:r>
              <a:rPr lang="en-US" altLang="ko-KR" dirty="0"/>
              <a:t>'][-10:])/10, 'average 10'), (lambda x: sum(x['</a:t>
            </a:r>
            <a:r>
              <a:rPr lang="en-US" altLang="ko-KR" dirty="0" err="1"/>
              <a:t>prev</a:t>
            </a:r>
            <a:r>
              <a:rPr lang="en-US" altLang="ko-KR" dirty="0" smtClean="0"/>
              <a:t>']['</a:t>
            </a:r>
            <a:r>
              <a:rPr lang="en-US" altLang="ko-KR" dirty="0" err="1" smtClean="0"/>
              <a:t>cmd_get</a:t>
            </a:r>
            <a:r>
              <a:rPr lang="en-US" altLang="ko-KR" dirty="0" smtClean="0"/>
              <a:t>'][-100:])/100, 'average 100')]])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for_each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get_all_data_list</a:t>
            </a:r>
            <a:r>
              <a:rPr lang="en-US" altLang="ko-KR" dirty="0"/>
              <a:t>('</a:t>
            </a:r>
            <a:r>
              <a:rPr lang="en-US" altLang="ko-KR" dirty="0" err="1"/>
              <a:t>psutil_net</a:t>
            </a:r>
            <a:r>
              <a:rPr lang="en-US" altLang="ko-KR" dirty="0"/>
              <a:t>'),lambda x: </a:t>
            </a:r>
            <a:r>
              <a:rPr lang="en-US" altLang="ko-KR" dirty="0" err="1"/>
              <a:t>x.max</a:t>
            </a:r>
            <a:r>
              <a:rPr lang="en-US" altLang="ko-KR" dirty="0"/>
              <a:t>('</a:t>
            </a:r>
            <a:r>
              <a:rPr lang="en-US" altLang="ko-KR" dirty="0" err="1"/>
              <a:t>bytes_sent</a:t>
            </a:r>
            <a:r>
              <a:rPr lang="en-US" altLang="ko-KR" dirty="0"/>
              <a:t>') + </a:t>
            </a:r>
            <a:r>
              <a:rPr lang="en-US" altLang="ko-KR" dirty="0" err="1"/>
              <a:t>x.max</a:t>
            </a:r>
            <a:r>
              <a:rPr lang="en-US" altLang="ko-KR" dirty="0"/>
              <a:t>('</a:t>
            </a:r>
            <a:r>
              <a:rPr lang="en-US" altLang="ko-KR" dirty="0" err="1"/>
              <a:t>bytes_recv</a:t>
            </a:r>
            <a:r>
              <a:rPr lang="en-US" altLang="ko-KR" dirty="0"/>
              <a:t>') &gt; 1000000 * 60, lambda x: loader(x, [['</a:t>
            </a:r>
            <a:r>
              <a:rPr lang="en-US" altLang="ko-KR" dirty="0" err="1"/>
              <a:t>bytes_sent</a:t>
            </a:r>
            <a:r>
              <a:rPr lang="en-US" altLang="ko-KR" dirty="0"/>
              <a:t>', '</a:t>
            </a:r>
            <a:r>
              <a:rPr lang="en-US" altLang="ko-KR" dirty="0" err="1"/>
              <a:t>bytes_recv</a:t>
            </a:r>
            <a:r>
              <a:rPr lang="en-US" altLang="ko-KR" dirty="0"/>
              <a:t>']], title=x))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for_each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arcus_instance_list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arcus_cloud_list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()), lambda x: </a:t>
            </a:r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x.avg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('</a:t>
            </a:r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cmd_get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) &lt; 100, lambda x: loader(x, ['</a:t>
            </a:r>
            <a:r>
              <a:rPr lang="en-US" altLang="ko-KR" b="0" i="1" dirty="0" err="1" smtClean="0">
                <a:solidFill>
                  <a:schemeClr val="bg1">
                    <a:lumMod val="50000"/>
                  </a:schemeClr>
                </a:solidFill>
              </a:rPr>
              <a:t>cmd_get</a:t>
            </a:r>
            <a:r>
              <a:rPr lang="en-US" altLang="ko-KR" b="0" i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en-US" altLang="ko-KR" b="0" i="1" dirty="0" smtClean="0">
                <a:solidFill>
                  <a:schemeClr val="bg1">
                    <a:lumMod val="50000"/>
                  </a:schemeClr>
                </a:solidFill>
              </a:rPr>
              <a:t>], title = x))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for_each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arcus_instance_list</a:t>
            </a:r>
            <a:r>
              <a:rPr lang="en-US" altLang="ko-KR" dirty="0" smtClean="0"/>
              <a:t>(</a:t>
            </a:r>
            <a:r>
              <a:rPr lang="en-US" altLang="ko-KR" dirty="0"/>
              <a:t>'</a:t>
            </a:r>
            <a:r>
              <a:rPr lang="en-US" altLang="ko-KR" dirty="0" smtClean="0"/>
              <a:t>comic-</a:t>
            </a:r>
            <a:r>
              <a:rPr lang="en-US" altLang="ko-KR" dirty="0" err="1" smtClean="0"/>
              <a:t>gasan</a:t>
            </a:r>
            <a:r>
              <a:rPr lang="en-US" altLang="ko-KR" dirty="0"/>
              <a:t>'</a:t>
            </a:r>
            <a:r>
              <a:rPr lang="en-US" altLang="ko-KR" dirty="0" smtClean="0"/>
              <a:t>), </a:t>
            </a:r>
            <a:r>
              <a:rPr lang="en-US" altLang="ko-KR" dirty="0"/>
              <a:t>lambda x: </a:t>
            </a:r>
            <a:r>
              <a:rPr lang="en-US" altLang="ko-KR" dirty="0" err="1"/>
              <a:t>x.avg</a:t>
            </a:r>
            <a:r>
              <a:rPr lang="en-US" altLang="ko-KR" dirty="0"/>
              <a:t>('</a:t>
            </a:r>
            <a:r>
              <a:rPr lang="en-US" altLang="ko-KR" dirty="0" err="1"/>
              <a:t>cmd_get</a:t>
            </a:r>
            <a:r>
              <a:rPr lang="en-US" altLang="ko-KR" dirty="0"/>
              <a:t>') &lt; </a:t>
            </a:r>
            <a:r>
              <a:rPr lang="en-US" altLang="ko-KR" dirty="0" smtClean="0"/>
              <a:t>10000, </a:t>
            </a:r>
            <a:r>
              <a:rPr lang="en-US" altLang="ko-KR" dirty="0"/>
              <a:t>lambda x: loader(x, ['</a:t>
            </a:r>
            <a:r>
              <a:rPr lang="en-US" altLang="ko-KR" dirty="0" err="1"/>
              <a:t>cmd_get</a:t>
            </a:r>
            <a:r>
              <a:rPr lang="en-US" altLang="ko-KR" dirty="0"/>
              <a:t>'], title = x))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81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토폴로지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7810587" cy="5027332"/>
          </a:xfrm>
        </p:spPr>
        <p:txBody>
          <a:bodyPr/>
          <a:lstStyle/>
          <a:p>
            <a:r>
              <a:rPr lang="ko-KR" altLang="en-US" dirty="0"/>
              <a:t>실습 화면 사용</a:t>
            </a:r>
          </a:p>
          <a:p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2" y="1196752"/>
            <a:ext cx="7058190" cy="512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2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7810587" cy="5027332"/>
          </a:xfrm>
        </p:spPr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 </a:t>
            </a:r>
            <a:r>
              <a:rPr lang="ko-KR" altLang="en-US" dirty="0" smtClean="0"/>
              <a:t>화면 사용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</a:t>
            </a:r>
            <a:endParaRPr lang="ko-KR" altLang="en-US" dirty="0"/>
          </a:p>
        </p:txBody>
      </p:sp>
      <p:pic>
        <p:nvPicPr>
          <p:cNvPr id="3074" name="Picture 2" descr="rm_query_my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5" y="1124744"/>
            <a:ext cx="7197602" cy="21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96" y="3573016"/>
            <a:ext cx="7273430" cy="271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9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http://oss.oetiker.ch/rrdtool</a:t>
            </a:r>
            <a:endParaRPr lang="en-US" altLang="ko-KR" dirty="0" smtClean="0"/>
          </a:p>
          <a:p>
            <a:r>
              <a:rPr lang="en-US" altLang="ko-KR" dirty="0" err="1" smtClean="0"/>
              <a:t>RRDtool</a:t>
            </a:r>
            <a:r>
              <a:rPr lang="en-US" altLang="ko-KR" dirty="0" smtClean="0"/>
              <a:t> </a:t>
            </a:r>
            <a:r>
              <a:rPr lang="en-US" altLang="ko-KR" dirty="0"/>
              <a:t>is the </a:t>
            </a:r>
            <a:r>
              <a:rPr lang="en-US" altLang="ko-KR" dirty="0" err="1"/>
              <a:t>OpenSource</a:t>
            </a:r>
            <a:r>
              <a:rPr lang="en-US" altLang="ko-KR" dirty="0"/>
              <a:t> industry standard, high performance data logging and graphing system for time series data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사전 정의된 주기 별 </a:t>
            </a:r>
            <a:r>
              <a:rPr lang="en-US" altLang="ko-KR" dirty="0" smtClean="0"/>
              <a:t>Cyclic file </a:t>
            </a:r>
            <a:r>
              <a:rPr lang="ko-KR" altLang="en-US" dirty="0" smtClean="0"/>
              <a:t>을 만들어 모니터링 데이터를 저장하는 방식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장점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 공</a:t>
            </a:r>
            <a:r>
              <a:rPr lang="ko-KR" altLang="en-US" dirty="0"/>
              <a:t>간 </a:t>
            </a:r>
            <a:r>
              <a:rPr lang="ko-KR" altLang="en-US" dirty="0" smtClean="0"/>
              <a:t>사용 효율성이 높음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사</a:t>
            </a:r>
            <a:r>
              <a:rPr lang="ko-KR" altLang="en-US" dirty="0"/>
              <a:t>전 </a:t>
            </a:r>
            <a:r>
              <a:rPr lang="ko-KR" altLang="en-US" dirty="0" smtClean="0"/>
              <a:t>정의한 주기대로 자동 </a:t>
            </a:r>
            <a:r>
              <a:rPr lang="en-US" altLang="ko-KR" dirty="0" smtClean="0"/>
              <a:t>Sampling &amp; Select</a:t>
            </a:r>
          </a:p>
          <a:p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사전 정의한 주기대로 </a:t>
            </a:r>
            <a:r>
              <a:rPr lang="en-US" altLang="ko-KR" dirty="0" smtClean="0"/>
              <a:t>Min, Max or Average </a:t>
            </a:r>
            <a:r>
              <a:rPr lang="ko-KR" altLang="en-US" dirty="0" smtClean="0"/>
              <a:t>자동 치환</a:t>
            </a:r>
            <a:endParaRPr lang="en-US" altLang="ko-KR" dirty="0" smtClean="0"/>
          </a:p>
          <a:p>
            <a:endParaRPr lang="en-US" altLang="ko-KR" sz="1100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단점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데이터 포맷변화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가변적인 데이터 타입 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CPU-</a:t>
            </a:r>
            <a:r>
              <a:rPr lang="ko-KR" altLang="en-US" dirty="0" smtClean="0"/>
              <a:t>*</a:t>
            </a:r>
            <a:r>
              <a:rPr lang="en-US" altLang="ko-KR" dirty="0" smtClean="0"/>
              <a:t>, prefix,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사용자</a:t>
            </a:r>
            <a:r>
              <a:rPr lang="ko-KR" altLang="en-US" dirty="0" err="1"/>
              <a:t>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취약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 I/O </a:t>
            </a:r>
            <a:r>
              <a:rPr lang="ko-KR" altLang="en-US" dirty="0" smtClean="0"/>
              <a:t>다량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38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 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front end </a:t>
            </a:r>
            <a:r>
              <a:rPr lang="ko-KR" altLang="en-US" dirty="0" smtClean="0"/>
              <a:t>단은 크</a:t>
            </a:r>
            <a:r>
              <a:rPr lang="ko-KR" altLang="en-US" dirty="0"/>
              <a:t>게 </a:t>
            </a:r>
            <a:r>
              <a:rPr lang="en-US" altLang="ko-KR" dirty="0" err="1" smtClean="0"/>
              <a:t>jquery-ui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cytoscape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사용하여 구현되어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jquery-ui</a:t>
            </a:r>
            <a:endParaRPr lang="en-US" altLang="ko-KR" dirty="0" smtClean="0"/>
          </a:p>
          <a:p>
            <a:r>
              <a:rPr lang="ko-KR" altLang="en-US" dirty="0" smtClean="0"/>
              <a:t>차트목록이 완성되면 </a:t>
            </a:r>
            <a:r>
              <a:rPr lang="en-US" altLang="ko-KR" dirty="0" err="1" smtClean="0"/>
              <a:t>jquery-ui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autocoplete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선택할 수 있게 되어 있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3"/>
              </a:rPr>
              <a:t>https://jqueryui.com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flot</a:t>
            </a:r>
            <a:endParaRPr lang="en-US" altLang="ko-KR" dirty="0" smtClean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데이터의 </a:t>
            </a:r>
            <a:r>
              <a:rPr lang="ko-KR" altLang="en-US" dirty="0" err="1" smtClean="0"/>
              <a:t>챠트를</a:t>
            </a:r>
            <a:r>
              <a:rPr lang="ko-KR" altLang="en-US" dirty="0" smtClean="0"/>
              <a:t> 그리는 역할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http://www.flotcharts.org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 err="1" smtClean="0"/>
              <a:t>cytoscape</a:t>
            </a:r>
            <a:endParaRPr lang="en-US" altLang="ko-KR" dirty="0" smtClean="0"/>
          </a:p>
          <a:p>
            <a:r>
              <a:rPr lang="en-US" altLang="ko-KR" dirty="0" smtClean="0"/>
              <a:t>node, edge </a:t>
            </a:r>
            <a:r>
              <a:rPr lang="ko-KR" altLang="en-US" dirty="0" smtClean="0"/>
              <a:t>로 이루어진 </a:t>
            </a:r>
            <a:r>
              <a:rPr lang="en-US" altLang="ko-KR" dirty="0" smtClean="0"/>
              <a:t>graph </a:t>
            </a:r>
            <a:r>
              <a:rPr lang="ko-KR" altLang="en-US" dirty="0" smtClean="0"/>
              <a:t>를 그리는 역할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http://js.cytoscape.org/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871496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챕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1326</Words>
  <Application>Microsoft Office PowerPoint</Application>
  <PresentationFormat>화면 슬라이드 쇼(4:3)</PresentationFormat>
  <Paragraphs>265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표지</vt:lpstr>
      <vt:lpstr>챕터</vt:lpstr>
      <vt:lpstr>본문</vt:lpstr>
      <vt:lpstr>Hubblemon</vt:lpstr>
      <vt:lpstr>Hubblemon</vt:lpstr>
      <vt:lpstr>모니터링</vt:lpstr>
      <vt:lpstr>모니터링 – chart make</vt:lpstr>
      <vt:lpstr>모니터링 - evaluation</vt:lpstr>
      <vt:lpstr>토폴로지</vt:lpstr>
      <vt:lpstr>Query</vt:lpstr>
      <vt:lpstr>RRD</vt:lpstr>
      <vt:lpstr>front end</vt:lpstr>
      <vt:lpstr>구조 – 인스턴스 관점 </vt:lpstr>
      <vt:lpstr>구조 – 모듈 호출</vt:lpstr>
      <vt:lpstr>구조 – 차트 렌더링</vt:lpstr>
      <vt:lpstr>구조 – 그래프 렌더링</vt:lpstr>
      <vt:lpstr>collect client</vt:lpstr>
      <vt:lpstr>이슈설명 - 차트개선</vt:lpstr>
      <vt:lpstr>이슈설명 – 대쉬보드</vt:lpstr>
      <vt:lpstr>이슈설명 – 대쉬보드</vt:lpstr>
      <vt:lpstr>이슈설명 – 그래프 개선</vt:lpstr>
      <vt:lpstr>이슈설명 – 그래프 개선</vt:lpstr>
      <vt:lpstr>이슈설명 – 수집 클라이언트 추가</vt:lpstr>
      <vt:lpstr>이슈설명 – 저장구조 확장 (tsdb)</vt:lpstr>
      <vt:lpstr>이슈설명 – 저장구조 확장 (RDBMS)</vt:lpstr>
      <vt:lpstr>이슈설명 – 저장구조 확장 (nosql)</vt:lpstr>
      <vt:lpstr>이슈설명 – 자유주제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Naver</cp:lastModifiedBy>
  <cp:revision>331</cp:revision>
  <cp:lastPrinted>2016-03-11T00:51:22Z</cp:lastPrinted>
  <dcterms:created xsi:type="dcterms:W3CDTF">2015-06-03T10:01:02Z</dcterms:created>
  <dcterms:modified xsi:type="dcterms:W3CDTF">2016-03-11T00:53:04Z</dcterms:modified>
</cp:coreProperties>
</file>