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2" r:id="rId2"/>
    <p:sldId id="263" r:id="rId3"/>
    <p:sldId id="332" r:id="rId4"/>
    <p:sldId id="333" r:id="rId5"/>
    <p:sldId id="335" r:id="rId6"/>
    <p:sldId id="295" r:id="rId7"/>
    <p:sldId id="322" r:id="rId8"/>
    <p:sldId id="323" r:id="rId9"/>
    <p:sldId id="296" r:id="rId10"/>
    <p:sldId id="339" r:id="rId11"/>
    <p:sldId id="297" r:id="rId12"/>
    <p:sldId id="298" r:id="rId13"/>
    <p:sldId id="303" r:id="rId14"/>
    <p:sldId id="304" r:id="rId15"/>
    <p:sldId id="307" r:id="rId16"/>
    <p:sldId id="328" r:id="rId17"/>
    <p:sldId id="340" r:id="rId18"/>
    <p:sldId id="308" r:id="rId19"/>
    <p:sldId id="336" r:id="rId20"/>
    <p:sldId id="337" r:id="rId21"/>
    <p:sldId id="338" r:id="rId22"/>
    <p:sldId id="312" r:id="rId23"/>
    <p:sldId id="313" r:id="rId24"/>
    <p:sldId id="310" r:id="rId25"/>
    <p:sldId id="306" r:id="rId26"/>
    <p:sldId id="316" r:id="rId27"/>
    <p:sldId id="318" r:id="rId28"/>
    <p:sldId id="319" r:id="rId29"/>
    <p:sldId id="320" r:id="rId30"/>
    <p:sldId id="321" r:id="rId31"/>
    <p:sldId id="260" r:id="rId3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3E154"/>
    <a:srgbClr val="0000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77" autoAdjust="0"/>
    <p:restoredTop sz="86437" autoAdjust="0"/>
  </p:normalViewPr>
  <p:slideViewPr>
    <p:cSldViewPr>
      <p:cViewPr>
        <p:scale>
          <a:sx n="120" d="100"/>
          <a:sy n="120" d="100"/>
        </p:scale>
        <p:origin x="-3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53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O:\Redis%20cluster\06%20&#49548;&#44060;&#51088;&#47308;\02%200927%20DEVIEW%20&#48156;&#54364;\ycsb_test_1k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O:\Redis%20cluster\06%20&#49548;&#44060;&#51088;&#47308;\02%200927%20DEVIEW%20&#48156;&#54364;\ycsb_test_1k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O:\Redis%20cluster\06%20&#49548;&#44060;&#51088;&#47308;\02%200927%20DEVIEW%20&#48156;&#54364;\ycsb_test_1k_data%20-%20rev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O:\Redis%20cluster\06%20&#49548;&#44060;&#51088;&#47308;\02%200927%20DEVIEW%20&#48156;&#54364;\ycsb_test_1k_data%20-%20re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OPS (RC)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192</c:v>
                </c:pt>
                <c:pt idx="9">
                  <c:v>256</c:v>
                </c:pt>
                <c:pt idx="10">
                  <c:v>320</c:v>
                </c:pt>
                <c:pt idx="11">
                  <c:v>384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4200</c:v>
                </c:pt>
                <c:pt idx="1">
                  <c:v>9000</c:v>
                </c:pt>
                <c:pt idx="2">
                  <c:v>18500</c:v>
                </c:pt>
                <c:pt idx="3">
                  <c:v>35500</c:v>
                </c:pt>
                <c:pt idx="4">
                  <c:v>64000</c:v>
                </c:pt>
                <c:pt idx="5">
                  <c:v>94000</c:v>
                </c:pt>
                <c:pt idx="6">
                  <c:v>160000</c:v>
                </c:pt>
                <c:pt idx="7">
                  <c:v>200000</c:v>
                </c:pt>
                <c:pt idx="8">
                  <c:v>190000</c:v>
                </c:pt>
                <c:pt idx="9">
                  <c:v>165000</c:v>
                </c:pt>
                <c:pt idx="10">
                  <c:v>170000</c:v>
                </c:pt>
                <c:pt idx="11">
                  <c:v>168000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OPS(ARC)</c:v>
                </c:pt>
              </c:strCache>
            </c:strRef>
          </c:tx>
          <c:marker>
            <c:spPr>
              <a:ln w="9525">
                <a:noFill/>
              </a:ln>
            </c:spPr>
          </c:marker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192</c:v>
                </c:pt>
                <c:pt idx="9">
                  <c:v>256</c:v>
                </c:pt>
                <c:pt idx="10">
                  <c:v>320</c:v>
                </c:pt>
                <c:pt idx="11">
                  <c:v>384</c:v>
                </c:pt>
              </c:numCache>
            </c:numRef>
          </c:xVal>
          <c:yVal>
            <c:numRef>
              <c:f>Sheet1!$E$2:$E$13</c:f>
              <c:numCache>
                <c:formatCode>General</c:formatCode>
                <c:ptCount val="12"/>
                <c:pt idx="0">
                  <c:v>1300</c:v>
                </c:pt>
                <c:pt idx="1">
                  <c:v>3000</c:v>
                </c:pt>
                <c:pt idx="2">
                  <c:v>6200</c:v>
                </c:pt>
                <c:pt idx="3">
                  <c:v>12000</c:v>
                </c:pt>
                <c:pt idx="4">
                  <c:v>23000</c:v>
                </c:pt>
                <c:pt idx="5">
                  <c:v>42000</c:v>
                </c:pt>
                <c:pt idx="6">
                  <c:v>70000</c:v>
                </c:pt>
                <c:pt idx="7">
                  <c:v>110000</c:v>
                </c:pt>
                <c:pt idx="8">
                  <c:v>135000</c:v>
                </c:pt>
                <c:pt idx="9">
                  <c:v>145000</c:v>
                </c:pt>
                <c:pt idx="10">
                  <c:v>160000</c:v>
                </c:pt>
                <c:pt idx="11">
                  <c:v>170000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468864"/>
        <c:axId val="88500864"/>
      </c:scatterChart>
      <c:valAx>
        <c:axId val="88468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8500864"/>
        <c:crosses val="autoZero"/>
        <c:crossBetween val="midCat"/>
      </c:valAx>
      <c:valAx>
        <c:axId val="88500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84688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Latency (RC) (ms)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192</c:v>
                </c:pt>
                <c:pt idx="9">
                  <c:v>256</c:v>
                </c:pt>
                <c:pt idx="10">
                  <c:v>320</c:v>
                </c:pt>
                <c:pt idx="11">
                  <c:v>384</c:v>
                </c:pt>
              </c:numCache>
            </c:numRef>
          </c:xVal>
          <c:yVal>
            <c:numRef>
              <c:f>Sheet1!$D$2:$D$13</c:f>
              <c:numCache>
                <c:formatCode>General</c:formatCode>
                <c:ptCount val="12"/>
                <c:pt idx="0">
                  <c:v>0.23300000000000001</c:v>
                </c:pt>
                <c:pt idx="1">
                  <c:v>0.217</c:v>
                </c:pt>
                <c:pt idx="2">
                  <c:v>0.21199999999999999</c:v>
                </c:pt>
                <c:pt idx="3">
                  <c:v>0.221</c:v>
                </c:pt>
                <c:pt idx="4">
                  <c:v>0.24199999999999999</c:v>
                </c:pt>
                <c:pt idx="5">
                  <c:v>0.33500000000000002</c:v>
                </c:pt>
                <c:pt idx="6">
                  <c:v>0.39200000000000002</c:v>
                </c:pt>
                <c:pt idx="7">
                  <c:v>0.628</c:v>
                </c:pt>
                <c:pt idx="8">
                  <c:v>0.97499999999999998</c:v>
                </c:pt>
                <c:pt idx="9">
                  <c:v>1.526</c:v>
                </c:pt>
                <c:pt idx="10">
                  <c:v>1.8620000000000001</c:v>
                </c:pt>
                <c:pt idx="11">
                  <c:v>2.2400000000000002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Latency(ARC)(ms)</c:v>
                </c:pt>
              </c:strCache>
            </c:strRef>
          </c:tx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192</c:v>
                </c:pt>
                <c:pt idx="9">
                  <c:v>256</c:v>
                </c:pt>
                <c:pt idx="10">
                  <c:v>320</c:v>
                </c:pt>
                <c:pt idx="11">
                  <c:v>384</c:v>
                </c:pt>
              </c:numCache>
            </c:numRef>
          </c:xVal>
          <c:yVal>
            <c:numRef>
              <c:f>Sheet1!$G$2:$G$13</c:f>
              <c:numCache>
                <c:formatCode>General</c:formatCode>
                <c:ptCount val="12"/>
                <c:pt idx="0">
                  <c:v>0.76100000000000001</c:v>
                </c:pt>
                <c:pt idx="1">
                  <c:v>0.66200000000000003</c:v>
                </c:pt>
                <c:pt idx="2">
                  <c:v>0.63800000000000001</c:v>
                </c:pt>
                <c:pt idx="3">
                  <c:v>0.66100000000000003</c:v>
                </c:pt>
                <c:pt idx="4">
                  <c:v>0.69099999999999995</c:v>
                </c:pt>
                <c:pt idx="5">
                  <c:v>0.75900000000000001</c:v>
                </c:pt>
                <c:pt idx="6">
                  <c:v>0.90300000000000002</c:v>
                </c:pt>
                <c:pt idx="7">
                  <c:v>1.1439999999999999</c:v>
                </c:pt>
                <c:pt idx="8">
                  <c:v>1.4159999999999999</c:v>
                </c:pt>
                <c:pt idx="9">
                  <c:v>1.738</c:v>
                </c:pt>
                <c:pt idx="10">
                  <c:v>1.99</c:v>
                </c:pt>
                <c:pt idx="11">
                  <c:v>2.286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516480"/>
        <c:axId val="88518016"/>
      </c:scatterChart>
      <c:valAx>
        <c:axId val="88516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8518016"/>
        <c:crosses val="autoZero"/>
        <c:crossBetween val="midCat"/>
      </c:valAx>
      <c:valAx>
        <c:axId val="88518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85164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OPS (RC)</c:v>
                </c:pt>
              </c:strCache>
            </c:strRef>
          </c:tx>
          <c:xVal>
            <c:numRef>
              <c:f>Sheet1!$A$35:$A$46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192</c:v>
                </c:pt>
                <c:pt idx="9">
                  <c:v>256</c:v>
                </c:pt>
                <c:pt idx="10">
                  <c:v>320</c:v>
                </c:pt>
                <c:pt idx="11">
                  <c:v>384</c:v>
                </c:pt>
              </c:numCache>
            </c:numRef>
          </c:xVal>
          <c:yVal>
            <c:numRef>
              <c:f>Sheet1!$B$35:$B$46</c:f>
              <c:numCache>
                <c:formatCode>General</c:formatCode>
                <c:ptCount val="12"/>
                <c:pt idx="0">
                  <c:v>4300</c:v>
                </c:pt>
                <c:pt idx="1">
                  <c:v>10500</c:v>
                </c:pt>
                <c:pt idx="2">
                  <c:v>22000</c:v>
                </c:pt>
                <c:pt idx="3">
                  <c:v>43500</c:v>
                </c:pt>
                <c:pt idx="4">
                  <c:v>80000</c:v>
                </c:pt>
                <c:pt idx="5">
                  <c:v>97000</c:v>
                </c:pt>
                <c:pt idx="6">
                  <c:v>196000</c:v>
                </c:pt>
                <c:pt idx="7">
                  <c:v>384000</c:v>
                </c:pt>
                <c:pt idx="8">
                  <c:v>384000</c:v>
                </c:pt>
                <c:pt idx="9">
                  <c:v>380000</c:v>
                </c:pt>
                <c:pt idx="10">
                  <c:v>385000</c:v>
                </c:pt>
                <c:pt idx="11">
                  <c:v>370000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Sheet1!$E$34</c:f>
              <c:strCache>
                <c:ptCount val="1"/>
                <c:pt idx="0">
                  <c:v>OPS(ARC)</c:v>
                </c:pt>
              </c:strCache>
            </c:strRef>
          </c:tx>
          <c:xVal>
            <c:numRef>
              <c:f>Sheet1!$A$35:$A$46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192</c:v>
                </c:pt>
                <c:pt idx="9">
                  <c:v>256</c:v>
                </c:pt>
                <c:pt idx="10">
                  <c:v>320</c:v>
                </c:pt>
                <c:pt idx="11">
                  <c:v>384</c:v>
                </c:pt>
              </c:numCache>
            </c:numRef>
          </c:xVal>
          <c:yVal>
            <c:numRef>
              <c:f>Sheet1!$E$35:$E$46</c:f>
              <c:numCache>
                <c:formatCode>General</c:formatCode>
                <c:ptCount val="12"/>
                <c:pt idx="0">
                  <c:v>1550</c:v>
                </c:pt>
                <c:pt idx="1">
                  <c:v>3550</c:v>
                </c:pt>
                <c:pt idx="2">
                  <c:v>7500</c:v>
                </c:pt>
                <c:pt idx="3">
                  <c:v>14500</c:v>
                </c:pt>
                <c:pt idx="4">
                  <c:v>28300</c:v>
                </c:pt>
                <c:pt idx="5">
                  <c:v>53800</c:v>
                </c:pt>
                <c:pt idx="6">
                  <c:v>95000</c:v>
                </c:pt>
                <c:pt idx="7">
                  <c:v>170000</c:v>
                </c:pt>
                <c:pt idx="8">
                  <c:v>240000</c:v>
                </c:pt>
                <c:pt idx="9">
                  <c:v>290000</c:v>
                </c:pt>
                <c:pt idx="10">
                  <c:v>330000</c:v>
                </c:pt>
                <c:pt idx="11">
                  <c:v>360000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360064"/>
        <c:axId val="90370048"/>
      </c:scatterChart>
      <c:valAx>
        <c:axId val="90360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0370048"/>
        <c:crosses val="autoZero"/>
        <c:crossBetween val="midCat"/>
      </c:valAx>
      <c:valAx>
        <c:axId val="90370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03600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Sheet1!$D$34</c:f>
              <c:strCache>
                <c:ptCount val="1"/>
                <c:pt idx="0">
                  <c:v>Latency (RC) (ms)</c:v>
                </c:pt>
              </c:strCache>
            </c:strRef>
          </c:tx>
          <c:xVal>
            <c:numRef>
              <c:f>Sheet1!$A$35:$A$46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192</c:v>
                </c:pt>
                <c:pt idx="9">
                  <c:v>256</c:v>
                </c:pt>
                <c:pt idx="10">
                  <c:v>320</c:v>
                </c:pt>
                <c:pt idx="11">
                  <c:v>384</c:v>
                </c:pt>
              </c:numCache>
            </c:numRef>
          </c:xVal>
          <c:yVal>
            <c:numRef>
              <c:f>Sheet1!$D$35:$D$46</c:f>
              <c:numCache>
                <c:formatCode>General</c:formatCode>
                <c:ptCount val="12"/>
                <c:pt idx="0">
                  <c:v>0.22500000000000001</c:v>
                </c:pt>
                <c:pt idx="1">
                  <c:v>0.186</c:v>
                </c:pt>
                <c:pt idx="2">
                  <c:v>0.17799999999999999</c:v>
                </c:pt>
                <c:pt idx="3">
                  <c:v>0.18</c:v>
                </c:pt>
                <c:pt idx="4">
                  <c:v>0.19500000000000001</c:v>
                </c:pt>
                <c:pt idx="5">
                  <c:v>0.32400000000000001</c:v>
                </c:pt>
                <c:pt idx="6">
                  <c:v>0.32500000000000001</c:v>
                </c:pt>
                <c:pt idx="7">
                  <c:v>0.32900000000000001</c:v>
                </c:pt>
                <c:pt idx="8">
                  <c:v>0.501</c:v>
                </c:pt>
                <c:pt idx="9">
                  <c:v>0.66300000000000003</c:v>
                </c:pt>
                <c:pt idx="10">
                  <c:v>0.82</c:v>
                </c:pt>
                <c:pt idx="11">
                  <c:v>1.0289999999999999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Sheet1!$G$34</c:f>
              <c:strCache>
                <c:ptCount val="1"/>
                <c:pt idx="0">
                  <c:v>Latency(ARC)(ms)</c:v>
                </c:pt>
              </c:strCache>
            </c:strRef>
          </c:tx>
          <c:xVal>
            <c:numRef>
              <c:f>Sheet1!$A$35:$A$46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192</c:v>
                </c:pt>
                <c:pt idx="9">
                  <c:v>256</c:v>
                </c:pt>
                <c:pt idx="10">
                  <c:v>320</c:v>
                </c:pt>
                <c:pt idx="11">
                  <c:v>384</c:v>
                </c:pt>
              </c:numCache>
            </c:numRef>
          </c:xVal>
          <c:yVal>
            <c:numRef>
              <c:f>Sheet1!$G$35:$G$46</c:f>
              <c:numCache>
                <c:formatCode>General</c:formatCode>
                <c:ptCount val="12"/>
                <c:pt idx="0">
                  <c:v>0.63900000000000001</c:v>
                </c:pt>
                <c:pt idx="1">
                  <c:v>0.56000000000000005</c:v>
                </c:pt>
                <c:pt idx="2">
                  <c:v>0.53300000000000003</c:v>
                </c:pt>
                <c:pt idx="3">
                  <c:v>0.54500000000000004</c:v>
                </c:pt>
                <c:pt idx="4">
                  <c:v>0.56000000000000005</c:v>
                </c:pt>
                <c:pt idx="5">
                  <c:v>0.59</c:v>
                </c:pt>
                <c:pt idx="6">
                  <c:v>0.66900000000000004</c:v>
                </c:pt>
                <c:pt idx="7">
                  <c:v>0.72299999999999998</c:v>
                </c:pt>
                <c:pt idx="8">
                  <c:v>0.78900000000000003</c:v>
                </c:pt>
                <c:pt idx="9">
                  <c:v>0.86799999999999999</c:v>
                </c:pt>
                <c:pt idx="10">
                  <c:v>0.96199999999999997</c:v>
                </c:pt>
                <c:pt idx="11">
                  <c:v>1.07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997696"/>
        <c:axId val="89999232"/>
      </c:scatterChart>
      <c:valAx>
        <c:axId val="89997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9999232"/>
        <c:crosses val="autoZero"/>
        <c:crossBetween val="midCat"/>
      </c:valAx>
      <c:valAx>
        <c:axId val="89999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9976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16-03-10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16-03-10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5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58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478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9AC02-91DB-48BE-812C-37A3B945B1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5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 spc="-2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나눔고딕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L,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 spc="-2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작성자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R, 12pt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소속부서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R, 12pt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대외비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0D04E2-EB28-4FC0-971A-FDFC5F805C66}" type="datetimeFigureOut">
              <a:rPr lang="ko-KR" altLang="en-US" smtClean="0"/>
              <a:pPr/>
              <a:t>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0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285750" indent="-285750" rtl="0" eaLnBrk="1" latinLnBrk="1" hangingPunct="1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ü"/>
              <a:defRPr sz="1800" b="1" spc="-20" baseline="0">
                <a:ln>
                  <a:noFill/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65750" indent="-285750" rtl="0" eaLnBrk="1" latinLnBrk="1" hangingPunct="1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600" kern="1200" spc="-20" baseline="0">
                <a:ln>
                  <a:noFill/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645750" indent="-285750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  <a:defRPr sz="14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711450" indent="-17145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2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819450" indent="-17145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1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999450" indent="-17145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0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094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spc="-20" baseline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슬라이드일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436602"/>
            <a:ext cx="86400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페이지제목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4481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-2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  <a:endParaRPr lang="en-US" altLang="ko-KR" sz="750" spc="-20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-2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</a:t>
            </a:r>
            <a:r>
              <a:rPr kumimoji="0" lang="ko-KR" altLang="en-US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서비스플랫폼개발센터</a:t>
            </a:r>
            <a:endParaRPr kumimoji="0" lang="ko-KR" altLang="en-US" sz="800" b="0" i="0" u="none" strike="noStrike" kern="1200" cap="none" spc="-2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285750" indent="-285750" rtl="0" eaLnBrk="1" latinLnBrk="1" hangingPunct="1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ü"/>
              <a:defRPr sz="1800" b="0" spc="-20" baseline="0">
                <a:ln>
                  <a:noFill/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65750" indent="-285750" rtl="0" eaLnBrk="1" latinLnBrk="1" hangingPunct="1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600" kern="1200" spc="-20" baseline="0">
                <a:ln>
                  <a:noFill/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645750" indent="-285750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  <a:defRPr sz="14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711450" indent="-17145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2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819450" indent="-17145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1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999450" indent="-17145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0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660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슬라이드대외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436602"/>
            <a:ext cx="86400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페이지제목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4481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-2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대외비</a:t>
            </a:r>
            <a:endParaRPr lang="en-US" altLang="ko-KR" sz="750" spc="-20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-2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</a:t>
            </a:r>
            <a:r>
              <a:rPr kumimoji="0" lang="ko-KR" altLang="en-US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서비스플랫폼개발센터</a:t>
            </a:r>
            <a:endParaRPr kumimoji="0" lang="ko-KR" altLang="en-US" sz="800" b="0" i="0" u="none" strike="noStrike" kern="1200" cap="none" spc="-2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285750" indent="-285750" rtl="0" eaLnBrk="1" latinLnBrk="1" hangingPunct="1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ü"/>
              <a:defRPr sz="1800" b="0" spc="-20" baseline="0">
                <a:ln>
                  <a:noFill/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65750" indent="-285750" rtl="0" eaLnBrk="1" latinLnBrk="1" hangingPunct="1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600" kern="1200" spc="-20" baseline="0">
                <a:ln>
                  <a:noFill/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645750" indent="-285750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  <a:defRPr sz="14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711450" indent="-17145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2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819450" indent="-17145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1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999450" indent="-17145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0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5467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슬라이드기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436602"/>
            <a:ext cx="86400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페이지제목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4481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-2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기밀</a:t>
            </a:r>
            <a:endParaRPr lang="en-US" altLang="ko-KR" sz="750" spc="-20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-2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</a:t>
            </a:r>
            <a:r>
              <a:rPr kumimoji="0" lang="ko-KR" altLang="en-US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서비스플랫폼개발센터</a:t>
            </a:r>
            <a:endParaRPr kumimoji="0" lang="ko-KR" altLang="en-US" sz="800" b="0" i="0" u="none" strike="noStrike" kern="1200" cap="none" spc="-2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285750" indent="-285750" rtl="0" eaLnBrk="1" latinLnBrk="1" hangingPunct="1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ü"/>
              <a:defRPr sz="1800" b="0" spc="-20" baseline="0">
                <a:ln>
                  <a:noFill/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65750" indent="-285750" rtl="0" eaLnBrk="1" latinLnBrk="1" hangingPunct="1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600" kern="1200" spc="-20" baseline="0">
                <a:ln>
                  <a:noFill/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645750" indent="-285750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  <a:defRPr sz="14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711450" indent="-17145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2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819450" indent="-17145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1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999450" indent="-17145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  <a:defRPr sz="10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373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4500" spc="-20" baseline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4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of Document</a:t>
            </a:r>
            <a:endParaRPr lang="ko-KR" altLang="en-US" sz="4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2E467A-9B32-4DD2-8AB7-D952F3A1471E}" type="datetimeFigureOut">
              <a:rPr lang="ko-KR" altLang="en-US" smtClean="0"/>
              <a:pPr/>
              <a:t>16-03-10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20C482-4925-4B96-8A38-2133924FC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6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7B7DB3-72CF-452A-A787-1A60B8A84902}" type="datetimeFigureOut">
              <a:rPr lang="ko-KR" altLang="en-US" smtClean="0"/>
              <a:t>16-03-10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BF0A97-07C9-43D1-851D-B8B0F8D04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2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4" r:id="rId4"/>
    <p:sldLayoutId id="2147483676" r:id="rId5"/>
    <p:sldLayoutId id="2147483675" r:id="rId6"/>
    <p:sldLayoutId id="2147483661" r:id="rId7"/>
    <p:sldLayoutId id="2147483677" r:id="rId8"/>
    <p:sldLayoutId id="2147483678" r:id="rId9"/>
    <p:sldLayoutId id="2147483679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er/nbase-arc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nbase</a:t>
            </a:r>
            <a:r>
              <a:rPr lang="en-US" altLang="ko-KR" dirty="0" smtClean="0"/>
              <a:t>-arc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 smtClean="0"/>
              <a:t>An </a:t>
            </a:r>
            <a:r>
              <a:rPr lang="en-US" altLang="ko-KR" sz="2000" dirty="0"/>
              <a:t>open source distributed memory store based on </a:t>
            </a:r>
            <a:r>
              <a:rPr lang="en-US" altLang="ko-KR" sz="2000" dirty="0" err="1"/>
              <a:t>Redis</a:t>
            </a:r>
            <a:r>
              <a:rPr lang="en-US" altLang="ko-KR" sz="2000" dirty="0" smtClean="0"/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pc="-20" dirty="0">
                <a:solidFill>
                  <a:schemeClr val="tx1"/>
                </a:solidFill>
              </a:rPr>
              <a:t>작성자</a:t>
            </a:r>
            <a:r>
              <a:rPr lang="en-US" altLang="ko-KR" spc="-20" dirty="0">
                <a:solidFill>
                  <a:schemeClr val="tx1"/>
                </a:solidFill>
              </a:rPr>
              <a:t>: </a:t>
            </a:r>
            <a:r>
              <a:rPr lang="ko-KR" altLang="en-US" dirty="0" err="1" smtClean="0"/>
              <a:t>한승</a:t>
            </a:r>
            <a:r>
              <a:rPr lang="ko-KR" altLang="en-US" dirty="0" err="1"/>
              <a:t>후</a:t>
            </a:r>
            <a:endParaRPr lang="en-US" altLang="ko-KR" spc="-2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pc="-20" dirty="0" smtClean="0">
                <a:solidFill>
                  <a:schemeClr val="tx1"/>
                </a:solidFill>
              </a:rPr>
              <a:t>소속팀</a:t>
            </a:r>
            <a:r>
              <a:rPr lang="en-US" altLang="ko-KR" spc="-20" dirty="0" smtClean="0">
                <a:solidFill>
                  <a:schemeClr val="tx1"/>
                </a:solidFill>
              </a:rPr>
              <a:t>/ </a:t>
            </a:r>
            <a:r>
              <a:rPr lang="ko-KR" altLang="en-US" spc="-20" dirty="0" smtClean="0">
                <a:solidFill>
                  <a:schemeClr val="tx1"/>
                </a:solidFill>
              </a:rPr>
              <a:t>상위부서 </a:t>
            </a:r>
            <a:r>
              <a:rPr lang="en-US" altLang="ko-KR" spc="-20" dirty="0">
                <a:solidFill>
                  <a:schemeClr val="tx1"/>
                </a:solidFill>
              </a:rPr>
              <a:t>: </a:t>
            </a:r>
            <a:r>
              <a:rPr lang="ko-KR" altLang="en-US" spc="-20" dirty="0" smtClean="0">
                <a:solidFill>
                  <a:schemeClr val="tx1"/>
                </a:solidFill>
              </a:rPr>
              <a:t>서비스플랫폼개발센터</a:t>
            </a:r>
            <a:endParaRPr lang="en-US" altLang="ko-KR" spc="-2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51499" y="2214554"/>
            <a:ext cx="34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NAVER Corp</a:t>
            </a:r>
            <a:r>
              <a:rPr lang="en-US" altLang="ko-KR" sz="8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spc="-2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방식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836712"/>
            <a:ext cx="835292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804248" y="3563724"/>
            <a:ext cx="1005925" cy="689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6435" y="2483604"/>
            <a:ext cx="1005925" cy="973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1840" y="2843644"/>
            <a:ext cx="764393" cy="22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0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1840" y="3201556"/>
            <a:ext cx="764393" cy="22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31840" y="3566739"/>
            <a:ext cx="764393" cy="22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2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50337" y="3909823"/>
            <a:ext cx="127399" cy="114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450337" y="4138546"/>
            <a:ext cx="127399" cy="114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450337" y="4367269"/>
            <a:ext cx="127399" cy="114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1840" y="4595992"/>
            <a:ext cx="764393" cy="22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8191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31912" y="2994932"/>
            <a:ext cx="764393" cy="2859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PG 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31912" y="3539813"/>
            <a:ext cx="764393" cy="2859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PG 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29564" y="4580865"/>
            <a:ext cx="764393" cy="259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PG N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8" name="직선 화살표 연결선 17"/>
          <p:cNvCxnSpPr>
            <a:stCxn id="8" idx="3"/>
            <a:endCxn id="15" idx="1"/>
          </p:cNvCxnSpPr>
          <p:nvPr/>
        </p:nvCxnSpPr>
        <p:spPr>
          <a:xfrm>
            <a:off x="3896233" y="2958006"/>
            <a:ext cx="1135679" cy="179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3"/>
            <a:endCxn id="15" idx="1"/>
          </p:cNvCxnSpPr>
          <p:nvPr/>
        </p:nvCxnSpPr>
        <p:spPr>
          <a:xfrm flipV="1">
            <a:off x="3896233" y="3137884"/>
            <a:ext cx="1135679" cy="17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6" idx="1"/>
          </p:cNvCxnSpPr>
          <p:nvPr/>
        </p:nvCxnSpPr>
        <p:spPr>
          <a:xfrm>
            <a:off x="3896233" y="3681101"/>
            <a:ext cx="1135679" cy="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  <a:endCxn id="17" idx="1"/>
          </p:cNvCxnSpPr>
          <p:nvPr/>
        </p:nvCxnSpPr>
        <p:spPr>
          <a:xfrm>
            <a:off x="3896233" y="4710354"/>
            <a:ext cx="1133331" cy="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870044" y="2594667"/>
            <a:ext cx="891791" cy="2287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PGS 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70044" y="2880571"/>
            <a:ext cx="891791" cy="2287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PGS 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0044" y="3166474"/>
            <a:ext cx="891791" cy="2287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PGS 3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50408" y="3909823"/>
            <a:ext cx="127399" cy="1143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350408" y="4138546"/>
            <a:ext cx="127399" cy="1143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50408" y="4367269"/>
            <a:ext cx="127399" cy="1143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8" name="직선 화살표 연결선 27"/>
          <p:cNvCxnSpPr>
            <a:stCxn id="15" idx="3"/>
            <a:endCxn id="22" idx="1"/>
          </p:cNvCxnSpPr>
          <p:nvPr/>
        </p:nvCxnSpPr>
        <p:spPr>
          <a:xfrm flipV="1">
            <a:off x="5796305" y="2709029"/>
            <a:ext cx="1073739" cy="428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3"/>
            <a:endCxn id="23" idx="1"/>
          </p:cNvCxnSpPr>
          <p:nvPr/>
        </p:nvCxnSpPr>
        <p:spPr>
          <a:xfrm flipV="1">
            <a:off x="5796305" y="2994933"/>
            <a:ext cx="1073739" cy="142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5" idx="3"/>
            <a:endCxn id="24" idx="1"/>
          </p:cNvCxnSpPr>
          <p:nvPr/>
        </p:nvCxnSpPr>
        <p:spPr>
          <a:xfrm>
            <a:off x="5796305" y="3137884"/>
            <a:ext cx="1073739" cy="142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870044" y="3665919"/>
            <a:ext cx="891791" cy="2287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PGS 4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70044" y="3951823"/>
            <a:ext cx="891791" cy="2287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PGS 5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3" name="직선 화살표 연결선 32"/>
          <p:cNvCxnSpPr>
            <a:stCxn id="16" idx="3"/>
            <a:endCxn id="31" idx="1"/>
          </p:cNvCxnSpPr>
          <p:nvPr/>
        </p:nvCxnSpPr>
        <p:spPr>
          <a:xfrm>
            <a:off x="5796305" y="3682765"/>
            <a:ext cx="1073739" cy="9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6" idx="3"/>
            <a:endCxn id="32" idx="1"/>
          </p:cNvCxnSpPr>
          <p:nvPr/>
        </p:nvCxnSpPr>
        <p:spPr>
          <a:xfrm>
            <a:off x="5796305" y="3682765"/>
            <a:ext cx="1073739" cy="383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7252240" y="4571836"/>
            <a:ext cx="127399" cy="11436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252240" y="4800559"/>
            <a:ext cx="127399" cy="11436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7" name="직선 화살표 연결선 36"/>
          <p:cNvCxnSpPr>
            <a:stCxn id="38" idx="3"/>
          </p:cNvCxnSpPr>
          <p:nvPr/>
        </p:nvCxnSpPr>
        <p:spPr>
          <a:xfrm>
            <a:off x="2470267" y="3795717"/>
            <a:ext cx="463357" cy="1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610" y="3626440"/>
            <a:ext cx="2306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CRC16(key) % 8192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84368" y="2834352"/>
            <a:ext cx="1077539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복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그룹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23716" y="4931876"/>
            <a:ext cx="1744195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Partition Group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14738" y="2339697"/>
            <a:ext cx="1936556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Partition Number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528" y="980728"/>
            <a:ext cx="8540352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Key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에 대한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hash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값을 기반으로 하는 분할 방식 채택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3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가용성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  <a:latin typeface="+mn-ea"/>
              </a:rPr>
              <a:t>복제를 통해 서비스 및 데이터 가용성 확보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하지만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Redis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복제는 문제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Redis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복제는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비 동기 복제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master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장애 발생하면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데이터 유실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Slave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읽기를 하면 이전 데이터를 읽을 수 있음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복제 동기화는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sync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방식과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(RDB + replication buffer),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psync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일시적 단절 대비 버퍼 유지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방식을 지원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설정이 어려움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4005064"/>
            <a:ext cx="1872208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Client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9632" y="5445224"/>
            <a:ext cx="1872208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Master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445224"/>
            <a:ext cx="1872208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Slave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>
          <a:xfrm>
            <a:off x="3131840" y="5769260"/>
            <a:ext cx="194421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691680" y="465313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627784" y="465313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7624" y="4859868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request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9875" y="4859868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response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65926" y="5780070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request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0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가용성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복제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5AB4"/>
                </a:solidFill>
                <a:latin typeface="+mn-ea"/>
              </a:rPr>
              <a:t>Consensus </a:t>
            </a:r>
            <a:r>
              <a:rPr lang="ko-KR" altLang="en-US" sz="2000" dirty="0">
                <a:solidFill>
                  <a:srgbClr val="005AB4"/>
                </a:solidFill>
                <a:latin typeface="+mn-ea"/>
              </a:rPr>
              <a:t>기반의 복제 방식 구현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(State Machine Replicator)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Master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명령어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commit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메시지로 구성된 복제 로그 생성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명령어 복제와 실행을 분리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명령어의 가용성이 확보된 경우 실행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어떤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Redis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읽기를 해도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consistent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한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결과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2829083"/>
            <a:ext cx="1872208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Client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79712" y="4269243"/>
            <a:ext cx="1872208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Redis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64088" y="4269243"/>
            <a:ext cx="1872208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Redis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11760" y="347715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347864" y="347715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7704" y="3467863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request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955" y="3899911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response</a:t>
            </a:r>
            <a:endParaRPr lang="ko-KR" altLang="en-US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2" y="5517232"/>
            <a:ext cx="1872208" cy="6480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Master SMR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64088" y="5493379"/>
            <a:ext cx="1872208" cy="6480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Slave SMR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11" idx="3"/>
            <a:endCxn id="12" idx="1"/>
          </p:cNvCxnSpPr>
          <p:nvPr/>
        </p:nvCxnSpPr>
        <p:spPr>
          <a:xfrm flipV="1">
            <a:off x="3851920" y="5817415"/>
            <a:ext cx="1512168" cy="2385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411760" y="4917315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7704" y="4845307"/>
            <a:ext cx="106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replicate</a:t>
            </a:r>
            <a:endParaRPr lang="ko-KR" altLang="en-US" dirty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347864" y="4917315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4329" y="519605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commit</a:t>
            </a:r>
            <a:endParaRPr lang="ko-KR" altLang="en-US" dirty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794884" y="4917315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1349" y="519605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commit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32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가용성 </a:t>
            </a:r>
            <a:r>
              <a:rPr lang="en-US" altLang="ko-KR" dirty="0"/>
              <a:t>– </a:t>
            </a:r>
            <a:r>
              <a:rPr lang="ko-KR" altLang="en-US" dirty="0"/>
              <a:t>복제 </a:t>
            </a:r>
            <a:r>
              <a:rPr lang="ko-KR" altLang="en-US" dirty="0" smtClean="0"/>
              <a:t>동기화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35292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388" y="980728"/>
            <a:ext cx="8486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로그와 결합된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checkpoint (RDB)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를 이용해 로컬 데이터를 복구함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1628800"/>
            <a:ext cx="2664296" cy="9134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Checkpoint</a:t>
            </a:r>
          </a:p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(RDB + log seq.)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76056" y="1635615"/>
            <a:ext cx="2664296" cy="9066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2478" y="1704215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2"/>
                </a:solidFill>
                <a:latin typeface="+mn-ea"/>
              </a:rPr>
              <a:t>+</a:t>
            </a:r>
            <a:endParaRPr lang="ko-KR" altLang="en-US" sz="4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388" y="2852936"/>
            <a:ext cx="8486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다른 복제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node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로 부터 복구된 부분 이후의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log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를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받아서 복제 동기화 가능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67744" y="3624382"/>
            <a:ext cx="1584176" cy="74072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Master</a:t>
            </a:r>
            <a:endParaRPr lang="en-US" altLang="ko-KR" sz="320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55672" y="3624382"/>
            <a:ext cx="1608616" cy="74072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Slave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84373" y="4869160"/>
            <a:ext cx="1368152" cy="64807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Redis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03844" y="5034662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Checkpoint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복구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12" idx="0"/>
            <a:endCxn id="11" idx="2"/>
          </p:cNvCxnSpPr>
          <p:nvPr/>
        </p:nvCxnSpPr>
        <p:spPr>
          <a:xfrm flipH="1" flipV="1">
            <a:off x="6359980" y="4365104"/>
            <a:ext cx="846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95328" y="4458598"/>
            <a:ext cx="95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LOGSEQ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851920" y="3861048"/>
            <a:ext cx="1703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93572" y="3571405"/>
            <a:ext cx="1002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LOGSEQ’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851920" y="4084753"/>
            <a:ext cx="1703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장애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268760"/>
            <a:ext cx="3024336" cy="913457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Failure Detection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6056" y="1275575"/>
            <a:ext cx="2664296" cy="9066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Fail over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2478" y="1344175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2"/>
                </a:solidFill>
                <a:latin typeface="+mn-ea"/>
              </a:rPr>
              <a:t>+</a:t>
            </a:r>
            <a:endParaRPr lang="ko-KR" altLang="en-US" sz="4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388" y="2383720"/>
            <a:ext cx="82700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Failure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Heartbeat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module(HB)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 응용 레벨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(L7) ping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메시지 전송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다수의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HB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운영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Fail over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Cluster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controller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의해 수행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복수의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instance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두며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장애 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leader election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통해 새로운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cluster controller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동작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68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Scale-out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36712"/>
            <a:ext cx="835292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388" y="1052736"/>
            <a:ext cx="8270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Migration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에 의한 데이터 처리 부분 이동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3" y="1867471"/>
            <a:ext cx="2376263" cy="769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Dump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420" y="2875583"/>
            <a:ext cx="2376427" cy="769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Load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3883695"/>
            <a:ext cx="2376264" cy="769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Log catchup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7584" y="4941168"/>
            <a:ext cx="2376264" cy="769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70C0"/>
                </a:solidFill>
                <a:latin typeface="+mn-ea"/>
              </a:rPr>
              <a:t>2PC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6055" y="2492896"/>
            <a:ext cx="1254714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Gateway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06633" y="1700808"/>
            <a:ext cx="1224136" cy="38268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Client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83967" y="3323311"/>
            <a:ext cx="1127573" cy="41582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Source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08722" y="3326080"/>
            <a:ext cx="1127573" cy="41582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Target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4" name="직선 화살표 연결선 13"/>
          <p:cNvCxnSpPr>
            <a:stCxn id="11" idx="2"/>
            <a:endCxn id="10" idx="0"/>
          </p:cNvCxnSpPr>
          <p:nvPr/>
        </p:nvCxnSpPr>
        <p:spPr>
          <a:xfrm flipH="1">
            <a:off x="5703412" y="2083495"/>
            <a:ext cx="15289" cy="409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82494" y="2101052"/>
            <a:ext cx="7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query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0" idx="2"/>
            <a:endCxn id="12" idx="0"/>
          </p:cNvCxnSpPr>
          <p:nvPr/>
        </p:nvCxnSpPr>
        <p:spPr>
          <a:xfrm flipH="1">
            <a:off x="4847754" y="2852936"/>
            <a:ext cx="855658" cy="47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  <a:endCxn id="13" idx="0"/>
          </p:cNvCxnSpPr>
          <p:nvPr/>
        </p:nvCxnSpPr>
        <p:spPr>
          <a:xfrm>
            <a:off x="5703412" y="2852936"/>
            <a:ext cx="969097" cy="473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3"/>
            <a:endCxn id="13" idx="1"/>
          </p:cNvCxnSpPr>
          <p:nvPr/>
        </p:nvCxnSpPr>
        <p:spPr>
          <a:xfrm>
            <a:off x="5411540" y="3531224"/>
            <a:ext cx="697182" cy="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65326" y="234888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delay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8263" y="2574196"/>
            <a:ext cx="9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redirect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87056" y="1741458"/>
            <a:ext cx="1346551" cy="59271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Cluster Controller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94068" y="321297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1"/>
            <a:endCxn id="10" idx="3"/>
          </p:cNvCxnSpPr>
          <p:nvPr/>
        </p:nvCxnSpPr>
        <p:spPr>
          <a:xfrm flipH="1">
            <a:off x="6330769" y="2037816"/>
            <a:ext cx="556287" cy="63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78572" y="283748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x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3897" y="3861048"/>
            <a:ext cx="50945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Migration 2PC (two phase commit)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클러스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터 키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분산구조 변경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Cluster controller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gateway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간의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atomic commitment</a:t>
            </a:r>
          </a:p>
        </p:txBody>
      </p:sp>
    </p:spTree>
    <p:extLst>
      <p:ext uri="{BB962C8B-B14F-4D97-AF65-F5344CB8AC3E}">
        <p14:creationId xmlns:p14="http://schemas.microsoft.com/office/powerpoint/2010/main" val="4440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2971147" y="4319221"/>
            <a:ext cx="720080" cy="6909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Scale-out - </a:t>
            </a:r>
            <a:r>
              <a:rPr lang="en-US" altLang="ko-KR" dirty="0" smtClean="0"/>
              <a:t>Migration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2054" y="1340768"/>
            <a:ext cx="1252029" cy="670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Gateway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778286" y="2011053"/>
            <a:ext cx="1085792" cy="1910112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037900" y="2011053"/>
            <a:ext cx="1107384" cy="1910112"/>
          </a:xfrm>
          <a:prstGeom prst="straightConnector1">
            <a:avLst/>
          </a:prstGeom>
          <a:ln w="1905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/>
          <p:cNvSpPr/>
          <p:nvPr/>
        </p:nvSpPr>
        <p:spPr>
          <a:xfrm>
            <a:off x="6803590" y="5415789"/>
            <a:ext cx="84026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Disk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49" idx="3"/>
            <a:endCxn id="12" idx="2"/>
          </p:cNvCxnSpPr>
          <p:nvPr/>
        </p:nvCxnSpPr>
        <p:spPr>
          <a:xfrm>
            <a:off x="3691227" y="4664699"/>
            <a:ext cx="3112363" cy="10558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0560" y="53512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Dump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12" idx="1"/>
            <a:endCxn id="3" idx="2"/>
          </p:cNvCxnSpPr>
          <p:nvPr/>
        </p:nvCxnSpPr>
        <p:spPr>
          <a:xfrm flipV="1">
            <a:off x="7223720" y="5005886"/>
            <a:ext cx="14196" cy="4099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6" idx="3"/>
            <a:endCxn id="28" idx="1"/>
          </p:cNvCxnSpPr>
          <p:nvPr/>
        </p:nvCxnSpPr>
        <p:spPr>
          <a:xfrm flipV="1">
            <a:off x="3691523" y="4660409"/>
            <a:ext cx="2823313" cy="4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64483" y="4313184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 catchup</a:t>
            </a:r>
          </a:p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(SMR)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>
            <a:stCxn id="6" idx="0"/>
          </p:cNvCxnSpPr>
          <p:nvPr/>
        </p:nvCxnSpPr>
        <p:spPr>
          <a:xfrm flipH="1" flipV="1">
            <a:off x="4168878" y="2011054"/>
            <a:ext cx="3065806" cy="1933418"/>
          </a:xfrm>
          <a:prstGeom prst="straightConnector1">
            <a:avLst/>
          </a:prstGeom>
          <a:ln w="1905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등호 21"/>
          <p:cNvSpPr/>
          <p:nvPr/>
        </p:nvSpPr>
        <p:spPr>
          <a:xfrm>
            <a:off x="4530649" y="4410631"/>
            <a:ext cx="1145059" cy="58818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4709" y="41107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equal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37446" y="4576410"/>
            <a:ext cx="718930" cy="4291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234684" y="4409281"/>
            <a:ext cx="721692" cy="5966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34916" y="4318980"/>
            <a:ext cx="721460" cy="6861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1972" y="3944472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14836" y="4314931"/>
            <a:ext cx="720080" cy="690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236296" y="4314570"/>
            <a:ext cx="720080" cy="6909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02283" y="4314623"/>
            <a:ext cx="871265" cy="69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Redis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3128" y="394995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Source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45812" y="4319288"/>
            <a:ext cx="720080" cy="690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64242" y="4319288"/>
            <a:ext cx="727281" cy="6909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33259" y="4318980"/>
            <a:ext cx="871265" cy="69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Redis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1453" y="1393837"/>
            <a:ext cx="1192748" cy="5641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94201" y="1772816"/>
            <a:ext cx="1347853" cy="0"/>
          </a:xfrm>
          <a:prstGeom prst="straightConnector1">
            <a:avLst/>
          </a:prstGeom>
          <a:ln w="1905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094201" y="1556792"/>
            <a:ext cx="1347853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93888" y="502617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5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404"/>
    </mc:Choice>
    <mc:Fallback xmlns="">
      <p:transition spd="slow" advTm="168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/>
      <p:bldP spid="14" grpId="1"/>
      <p:bldP spid="17" grpId="0"/>
      <p:bldP spid="17" grpId="1"/>
      <p:bldP spid="22" grpId="0" animBg="1"/>
      <p:bldP spid="22" grpId="1" animBg="1"/>
      <p:bldP spid="23" grpId="0"/>
      <p:bldP spid="23" grpId="1"/>
      <p:bldP spid="45" grpId="0" animBg="1"/>
      <p:bldP spid="45" grpId="1" animBg="1"/>
      <p:bldP spid="46" grpId="0" animBg="1"/>
      <p:bldP spid="46" grpId="1" animBg="1"/>
      <p:bldP spid="48" grpId="0" animBg="1"/>
      <p:bldP spid="36" grpId="0" animBg="1"/>
      <p:bldP spid="34" grpId="0"/>
      <p:bldP spid="3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95536" y="836712"/>
            <a:ext cx="835292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6388" y="1052736"/>
            <a:ext cx="8270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존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Redis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클라이언트를 그대로 사용할 수 있어야 한다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00B0F0"/>
                </a:solidFill>
                <a:latin typeface="+mn-ea"/>
              </a:rPr>
              <a:t>Gateway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7" y="2150715"/>
            <a:ext cx="8248650" cy="34385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4391025" cy="8572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0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</a:t>
            </a:r>
            <a:r>
              <a:rPr lang="ko-KR" altLang="en-US" dirty="0" smtClean="0"/>
              <a:t>연속성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388" y="1052736"/>
            <a:ext cx="8270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장비 추가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제거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scale-out,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소프트웨어 업그레이드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rgbClr val="00B0F0"/>
                </a:solidFill>
                <a:latin typeface="+mn-ea"/>
              </a:rPr>
              <a:t>복제 추가</a:t>
            </a:r>
            <a:r>
              <a:rPr lang="en-US" altLang="ko-KR" sz="2000" b="1" dirty="0" smtClean="0">
                <a:solidFill>
                  <a:srgbClr val="00B0F0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00B0F0"/>
                </a:solidFill>
                <a:latin typeface="+mn-ea"/>
              </a:rPr>
              <a:t>제거</a:t>
            </a:r>
            <a:r>
              <a:rPr lang="en-US" altLang="ko-KR" sz="2000" b="1" dirty="0" smtClean="0">
                <a:solidFill>
                  <a:srgbClr val="00B0F0"/>
                </a:solidFill>
                <a:latin typeface="+mn-ea"/>
              </a:rPr>
              <a:t>, migration</a:t>
            </a:r>
            <a:r>
              <a:rPr lang="ko-KR" altLang="en-US" sz="2000" b="1" dirty="0" smtClean="0">
                <a:solidFill>
                  <a:srgbClr val="00B0F0"/>
                </a:solidFill>
                <a:latin typeface="+mn-ea"/>
              </a:rPr>
              <a:t>으</a:t>
            </a:r>
            <a:r>
              <a:rPr lang="ko-KR" altLang="en-US" sz="2000" b="1" dirty="0">
                <a:solidFill>
                  <a:srgbClr val="00B0F0"/>
                </a:solidFill>
                <a:latin typeface="+mn-ea"/>
              </a:rPr>
              <a:t>로 </a:t>
            </a:r>
            <a:r>
              <a:rPr lang="ko-KR" altLang="en-US" sz="2000" b="1" dirty="0" smtClean="0">
                <a:solidFill>
                  <a:srgbClr val="00B0F0"/>
                </a:solidFill>
                <a:latin typeface="+mn-ea"/>
              </a:rPr>
              <a:t>해결됨</a:t>
            </a:r>
            <a:endParaRPr lang="en-US" altLang="ko-KR" sz="2000" b="1" dirty="0" smtClean="0">
              <a:solidFill>
                <a:srgbClr val="00B0F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Gateway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업그레이드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추가 삭제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00B0F0"/>
                </a:solidFill>
                <a:latin typeface="+mn-ea"/>
              </a:rPr>
              <a:t>Gateway 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lookup </a:t>
            </a:r>
            <a:r>
              <a:rPr lang="ko-KR" altLang="en-US" sz="2000" b="1" dirty="0" smtClean="0">
                <a:solidFill>
                  <a:srgbClr val="00B0F0"/>
                </a:solidFill>
                <a:latin typeface="+mn-ea"/>
              </a:rPr>
              <a:t>서비스</a:t>
            </a:r>
            <a:endParaRPr lang="en-US" altLang="ko-KR" sz="2000" b="1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컴포넌트별</a:t>
            </a:r>
            <a:r>
              <a:rPr lang="ko-KR" altLang="en-US" dirty="0" smtClean="0"/>
              <a:t> 역할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4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85700" y="1124744"/>
            <a:ext cx="7430716" cy="5044083"/>
            <a:chOff x="885700" y="692696"/>
            <a:chExt cx="7430716" cy="5044083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368976" y="3501008"/>
              <a:ext cx="4493257" cy="2235771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368976" y="692696"/>
              <a:ext cx="4493257" cy="2272318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569587" y="854232"/>
              <a:ext cx="3932143" cy="432048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Zookeeper Ensemble</a:t>
              </a:r>
              <a:endParaRPr lang="ko-KR" altLang="en-US" sz="1000" b="1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071618" y="1317795"/>
              <a:ext cx="0" cy="576064"/>
            </a:xfrm>
            <a:prstGeom prst="straightConnector1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45345" y="1482717"/>
              <a:ext cx="1072730" cy="2462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Leader Election</a:t>
              </a:r>
              <a:endParaRPr lang="ko-KR" altLang="en-US" sz="1000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246069" y="1317795"/>
              <a:ext cx="0" cy="576064"/>
            </a:xfrm>
            <a:prstGeom prst="straightConnector1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241184" y="1482717"/>
              <a:ext cx="1266693" cy="2462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Gathering Opinion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3071618" y="2669823"/>
              <a:ext cx="15701" cy="871255"/>
            </a:xfrm>
            <a:prstGeom prst="straightConnector1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5345" y="3049998"/>
              <a:ext cx="1106393" cy="2462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Reconfiguration</a:t>
              </a:r>
              <a:endParaRPr lang="ko-KR" altLang="en-US" sz="1000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4419655" y="2669823"/>
              <a:ext cx="4885" cy="871255"/>
            </a:xfrm>
            <a:prstGeom prst="straightConnector1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19655" y="3049998"/>
              <a:ext cx="633507" cy="2462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Failover</a:t>
              </a:r>
              <a:endParaRPr lang="ko-KR" altLang="en-US" sz="10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5554069" y="1317796"/>
              <a:ext cx="0" cy="576063"/>
            </a:xfrm>
            <a:prstGeom prst="straightConnector1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37328" y="1482717"/>
              <a:ext cx="1295547" cy="2462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Publishing Opinion</a:t>
              </a:r>
              <a:endParaRPr lang="ko-KR" altLang="en-US" sz="1000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5770690" y="2669823"/>
              <a:ext cx="0" cy="871255"/>
            </a:xfrm>
            <a:prstGeom prst="straightConnector1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756707" y="3049998"/>
              <a:ext cx="761747" cy="2462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Heartbeat</a:t>
              </a:r>
              <a:endParaRPr lang="ko-KR" altLang="en-US" sz="1000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569588" y="1939693"/>
              <a:ext cx="3932142" cy="80748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Configuration master process</a:t>
              </a:r>
            </a:p>
            <a:p>
              <a:pPr algn="ctr"/>
              <a:endParaRPr lang="en-US" altLang="ko-KR" sz="1000" b="1" dirty="0" smtClean="0"/>
            </a:p>
            <a:p>
              <a:pPr algn="ctr"/>
              <a:endParaRPr lang="en-US" altLang="ko-KR" sz="1000" b="1" dirty="0" smtClean="0"/>
            </a:p>
            <a:p>
              <a:pPr algn="ctr"/>
              <a:endParaRPr lang="en-US" altLang="ko-KR" sz="1000" b="1" dirty="0" smtClean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744330" y="2237776"/>
              <a:ext cx="1081960" cy="36004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Leader</a:t>
              </a:r>
              <a:endParaRPr lang="ko-KR" altLang="en-US" sz="1000" b="1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74037" y="2237776"/>
              <a:ext cx="1081960" cy="36004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Follower</a:t>
              </a:r>
              <a:endParaRPr lang="ko-KR" altLang="en-US" sz="1000" b="1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203745" y="2237776"/>
              <a:ext cx="1081960" cy="36004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Follower</a:t>
              </a:r>
              <a:endParaRPr lang="ko-KR" altLang="en-US" sz="1000" b="1" dirty="0"/>
            </a:p>
          </p:txBody>
        </p:sp>
        <p:cxnSp>
          <p:nvCxnSpPr>
            <p:cNvPr id="37" name="직선 화살표 연결선 36"/>
            <p:cNvCxnSpPr>
              <a:stCxn id="38" idx="1"/>
              <a:endCxn id="33" idx="3"/>
            </p:cNvCxnSpPr>
            <p:nvPr/>
          </p:nvCxnSpPr>
          <p:spPr>
            <a:xfrm flipH="1">
              <a:off x="6501730" y="2343433"/>
              <a:ext cx="835798" cy="0"/>
            </a:xfrm>
            <a:prstGeom prst="straightConnector1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7337528" y="2089050"/>
              <a:ext cx="978888" cy="508766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Admin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886032" y="2032045"/>
              <a:ext cx="978888" cy="508766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Client</a:t>
              </a:r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en-US" altLang="ko-KR" sz="1000" b="1" dirty="0" err="1" smtClean="0"/>
                <a:t>nbase</a:t>
              </a:r>
              <a:r>
                <a:rPr lang="en-US" altLang="ko-KR" sz="1000" b="1" dirty="0" smtClean="0"/>
                <a:t>-arc C/Java)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92428" y="1117741"/>
              <a:ext cx="976549" cy="40011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Gateway info.</a:t>
              </a:r>
            </a:p>
            <a:p>
              <a:pPr algn="ctr"/>
              <a:r>
                <a:rPr lang="en-US" altLang="ko-KR" sz="1000" dirty="0" smtClean="0"/>
                <a:t>(C/Java)</a:t>
              </a:r>
            </a:p>
          </p:txBody>
        </p:sp>
        <p:cxnSp>
          <p:nvCxnSpPr>
            <p:cNvPr id="41" name="꺾인 연결선 40"/>
            <p:cNvCxnSpPr>
              <a:stCxn id="16" idx="1"/>
              <a:endCxn id="39" idx="0"/>
            </p:cNvCxnSpPr>
            <p:nvPr/>
          </p:nvCxnSpPr>
          <p:spPr>
            <a:xfrm rot="10800000" flipV="1">
              <a:off x="1375477" y="1070255"/>
              <a:ext cx="1194111" cy="961789"/>
            </a:xfrm>
            <a:prstGeom prst="bentConnector2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꺾인 연결선 41"/>
            <p:cNvCxnSpPr>
              <a:stCxn id="39" idx="2"/>
            </p:cNvCxnSpPr>
            <p:nvPr/>
          </p:nvCxnSpPr>
          <p:spPr>
            <a:xfrm rot="16200000" flipH="1">
              <a:off x="1479340" y="2436947"/>
              <a:ext cx="1413646" cy="1621374"/>
            </a:xfrm>
            <a:prstGeom prst="bentConnector2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810774" y="2070721"/>
              <a:ext cx="564578" cy="2462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Mgmt.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8548" y="3614827"/>
              <a:ext cx="652743" cy="2462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Request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555776" y="4487328"/>
              <a:ext cx="1652740" cy="110191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dk1"/>
                  </a:solidFill>
                </a:rPr>
                <a:t>…</a:t>
              </a:r>
              <a:endParaRPr lang="ko-KR" altLang="en-US" sz="800" b="1" dirty="0">
                <a:solidFill>
                  <a:schemeClr val="dk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893" y="4784636"/>
              <a:ext cx="519912" cy="3277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SMR</a:t>
              </a:r>
              <a:endParaRPr lang="ko-KR" altLang="en-US" sz="800" b="1" dirty="0">
                <a:solidFill>
                  <a:schemeClr val="dk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36894" y="5167694"/>
              <a:ext cx="519912" cy="3277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Redis</a:t>
              </a:r>
              <a:endParaRPr lang="ko-KR" altLang="en-US" sz="800" b="1" dirty="0">
                <a:solidFill>
                  <a:schemeClr val="dk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28981" y="4775360"/>
              <a:ext cx="519912" cy="3277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SMR</a:t>
              </a:r>
              <a:endParaRPr lang="ko-KR" altLang="en-US" sz="800" b="1" dirty="0">
                <a:solidFill>
                  <a:schemeClr val="dk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28982" y="5158418"/>
              <a:ext cx="519912" cy="3277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Redis</a:t>
              </a:r>
              <a:endParaRPr lang="ko-KR" altLang="en-US" sz="800" b="1" dirty="0">
                <a:solidFill>
                  <a:schemeClr val="dk1"/>
                </a:solidFill>
              </a:endParaRPr>
            </a:p>
          </p:txBody>
        </p:sp>
        <p:cxnSp>
          <p:nvCxnSpPr>
            <p:cNvPr id="50" name="꺾인 연결선 49"/>
            <p:cNvCxnSpPr>
              <a:stCxn id="46" idx="0"/>
              <a:endCxn id="48" idx="0"/>
            </p:cNvCxnSpPr>
            <p:nvPr/>
          </p:nvCxnSpPr>
          <p:spPr>
            <a:xfrm rot="5400000" flipH="1" flipV="1">
              <a:off x="3388255" y="4383954"/>
              <a:ext cx="9276" cy="792088"/>
            </a:xfrm>
            <a:prstGeom prst="bentConnector3">
              <a:avLst>
                <a:gd name="adj1" fmla="val 2564424"/>
              </a:avLst>
            </a:prstGeom>
            <a:ln w="9525"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4860032" y="4509120"/>
              <a:ext cx="1652740" cy="110191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dk1"/>
                  </a:solidFill>
                </a:rPr>
                <a:t>…</a:t>
              </a:r>
              <a:endParaRPr lang="ko-KR" altLang="en-US" sz="800" b="1" dirty="0">
                <a:solidFill>
                  <a:schemeClr val="dk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060199" y="4806428"/>
              <a:ext cx="519912" cy="3277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SMR</a:t>
              </a:r>
              <a:endParaRPr lang="ko-KR" altLang="en-US" sz="800" b="1" dirty="0">
                <a:solidFill>
                  <a:schemeClr val="dk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060200" y="5189486"/>
              <a:ext cx="519912" cy="3277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Redis</a:t>
              </a:r>
              <a:endParaRPr lang="ko-KR" altLang="en-US" sz="800" b="1" dirty="0">
                <a:solidFill>
                  <a:schemeClr val="dk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52287" y="4797152"/>
              <a:ext cx="519912" cy="3277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SMR</a:t>
              </a:r>
              <a:endParaRPr lang="ko-KR" altLang="en-US" sz="800" b="1" dirty="0">
                <a:solidFill>
                  <a:schemeClr val="dk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52288" y="5180210"/>
              <a:ext cx="519912" cy="3277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Redis</a:t>
              </a:r>
              <a:endParaRPr lang="ko-KR" altLang="en-US" sz="800" b="1" dirty="0">
                <a:solidFill>
                  <a:schemeClr val="dk1"/>
                </a:solidFill>
              </a:endParaRPr>
            </a:p>
          </p:txBody>
        </p:sp>
        <p:cxnSp>
          <p:nvCxnSpPr>
            <p:cNvPr id="56" name="꺾인 연결선 55"/>
            <p:cNvCxnSpPr>
              <a:stCxn id="52" idx="0"/>
              <a:endCxn id="54" idx="0"/>
            </p:cNvCxnSpPr>
            <p:nvPr/>
          </p:nvCxnSpPr>
          <p:spPr>
            <a:xfrm rot="5400000" flipH="1" flipV="1">
              <a:off x="5711561" y="4405746"/>
              <a:ext cx="9276" cy="792088"/>
            </a:xfrm>
            <a:prstGeom prst="bentConnector3">
              <a:avLst>
                <a:gd name="adj1" fmla="val 2564424"/>
              </a:avLst>
            </a:prstGeom>
            <a:ln w="9525"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직선 연결선 56"/>
            <p:cNvCxnSpPr>
              <a:stCxn id="63" idx="2"/>
              <a:endCxn id="45" idx="0"/>
            </p:cNvCxnSpPr>
            <p:nvPr/>
          </p:nvCxnSpPr>
          <p:spPr>
            <a:xfrm flipH="1">
              <a:off x="3382146" y="4161940"/>
              <a:ext cx="169219" cy="325388"/>
            </a:xfrm>
            <a:prstGeom prst="line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직선 연결선 57"/>
            <p:cNvCxnSpPr>
              <a:stCxn id="63" idx="2"/>
              <a:endCxn id="51" idx="0"/>
            </p:cNvCxnSpPr>
            <p:nvPr/>
          </p:nvCxnSpPr>
          <p:spPr>
            <a:xfrm>
              <a:off x="3551365" y="4161940"/>
              <a:ext cx="2135037" cy="347180"/>
            </a:xfrm>
            <a:prstGeom prst="line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직선 연결선 58"/>
            <p:cNvCxnSpPr>
              <a:stCxn id="64" idx="2"/>
              <a:endCxn id="45" idx="0"/>
            </p:cNvCxnSpPr>
            <p:nvPr/>
          </p:nvCxnSpPr>
          <p:spPr>
            <a:xfrm flipH="1">
              <a:off x="3382146" y="4161940"/>
              <a:ext cx="2061388" cy="325388"/>
            </a:xfrm>
            <a:prstGeom prst="line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직선 연결선 59"/>
            <p:cNvCxnSpPr>
              <a:stCxn id="64" idx="2"/>
              <a:endCxn id="51" idx="0"/>
            </p:cNvCxnSpPr>
            <p:nvPr/>
          </p:nvCxnSpPr>
          <p:spPr>
            <a:xfrm>
              <a:off x="5443534" y="4161940"/>
              <a:ext cx="242868" cy="347180"/>
            </a:xfrm>
            <a:prstGeom prst="line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246069" y="3502749"/>
              <a:ext cx="5261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/>
                <a:t>…</a:t>
              </a:r>
              <a:endParaRPr lang="ko-KR" altLang="en-US" sz="3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02636" y="4582869"/>
              <a:ext cx="5261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/>
                <a:t>…</a:t>
              </a:r>
              <a:endParaRPr lang="ko-KR" altLang="en-US" sz="3600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061921" y="3746974"/>
              <a:ext cx="978888" cy="414966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Gateway</a:t>
              </a: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4954090" y="3746974"/>
              <a:ext cx="978888" cy="414966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Gateway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885700" y="4530253"/>
              <a:ext cx="978888" cy="508766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Client</a:t>
              </a:r>
            </a:p>
          </p:txBody>
        </p:sp>
        <p:cxnSp>
          <p:nvCxnSpPr>
            <p:cNvPr id="66" name="꺾인 연결선 65"/>
            <p:cNvCxnSpPr>
              <a:stCxn id="65" idx="0"/>
            </p:cNvCxnSpPr>
            <p:nvPr/>
          </p:nvCxnSpPr>
          <p:spPr>
            <a:xfrm rot="5400000" flipH="1" flipV="1">
              <a:off x="1925749" y="3459152"/>
              <a:ext cx="520496" cy="1621706"/>
            </a:xfrm>
            <a:prstGeom prst="bentConnector2">
              <a:avLst/>
            </a:prstGeom>
            <a:ln w="19050">
              <a:prstDash val="sysDot"/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2702967" y="4696209"/>
              <a:ext cx="585518" cy="864096"/>
            </a:xfrm>
            <a:prstGeom prst="rect">
              <a:avLst/>
            </a:prstGeom>
            <a:solidFill>
              <a:schemeClr val="bg1">
                <a:lumMod val="75000"/>
                <a:alpha val="48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>
                <a:solidFill>
                  <a:schemeClr val="dk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495126" y="4696569"/>
              <a:ext cx="585518" cy="864096"/>
            </a:xfrm>
            <a:prstGeom prst="rect">
              <a:avLst/>
            </a:prstGeom>
            <a:solidFill>
              <a:schemeClr val="bg1">
                <a:lumMod val="75000"/>
                <a:alpha val="48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>
                <a:solidFill>
                  <a:schemeClr val="dk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26344" y="4722986"/>
              <a:ext cx="585518" cy="864096"/>
            </a:xfrm>
            <a:prstGeom prst="rect">
              <a:avLst/>
            </a:prstGeom>
            <a:solidFill>
              <a:schemeClr val="bg1">
                <a:lumMod val="75000"/>
                <a:alpha val="48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>
                <a:solidFill>
                  <a:schemeClr val="dk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818432" y="4725144"/>
              <a:ext cx="585518" cy="864096"/>
            </a:xfrm>
            <a:prstGeom prst="rect">
              <a:avLst/>
            </a:prstGeom>
            <a:solidFill>
              <a:schemeClr val="bg1">
                <a:lumMod val="75000"/>
                <a:alpha val="48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>
                <a:solidFill>
                  <a:schemeClr val="dk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948264" y="4581128"/>
              <a:ext cx="5261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/>
                <a:t>…</a:t>
              </a:r>
              <a:endParaRPr lang="ko-KR" altLang="en-US" sz="3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2367697" y="1124744"/>
            <a:ext cx="4494536" cy="2272318"/>
          </a:xfrm>
          <a:prstGeom prst="rect">
            <a:avLst/>
          </a:prstGeom>
          <a:solidFill>
            <a:schemeClr val="bg1">
              <a:lumMod val="75000"/>
              <a:alpha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클러스터 관리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73152" y="4756683"/>
            <a:ext cx="4494536" cy="1425486"/>
          </a:xfrm>
          <a:prstGeom prst="rect">
            <a:avLst/>
          </a:prstGeom>
          <a:solidFill>
            <a:schemeClr val="bg1">
              <a:lumMod val="75000"/>
              <a:alpha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데이터 저장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67697" y="3933056"/>
            <a:ext cx="4494536" cy="826562"/>
          </a:xfrm>
          <a:prstGeom prst="rect">
            <a:avLst/>
          </a:prstGeom>
          <a:solidFill>
            <a:schemeClr val="bg1">
              <a:lumMod val="75000"/>
              <a:alpha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데이터 중계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50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5616624"/>
          </a:xfrm>
        </p:spPr>
        <p:txBody>
          <a:bodyPr/>
          <a:lstStyle/>
          <a:p>
            <a:r>
              <a:rPr lang="en-US" altLang="ko-KR" dirty="0" err="1" smtClean="0"/>
              <a:t>nBase</a:t>
            </a:r>
            <a:r>
              <a:rPr lang="en-US" altLang="ko-KR" dirty="0" smtClean="0"/>
              <a:t>-ARC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err="1" smtClean="0"/>
              <a:t>nBase</a:t>
            </a:r>
            <a:r>
              <a:rPr lang="en-US" altLang="ko-KR" dirty="0" smtClean="0"/>
              <a:t>-ARC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ko-KR" altLang="en-US" dirty="0"/>
              <a:t>분산 방식</a:t>
            </a:r>
          </a:p>
          <a:p>
            <a:pPr lvl="1"/>
            <a:r>
              <a:rPr lang="ko-KR" altLang="en-US" dirty="0"/>
              <a:t>가용성</a:t>
            </a:r>
          </a:p>
          <a:p>
            <a:pPr lvl="1"/>
            <a:r>
              <a:rPr lang="ko-KR" altLang="en-US" dirty="0"/>
              <a:t>장애 처리</a:t>
            </a:r>
          </a:p>
          <a:p>
            <a:pPr lvl="1"/>
            <a:r>
              <a:rPr lang="en-US" altLang="ko-KR" dirty="0"/>
              <a:t>Scale-out</a:t>
            </a:r>
          </a:p>
          <a:p>
            <a:pPr lvl="1"/>
            <a:r>
              <a:rPr lang="en-US" altLang="ko-KR" dirty="0"/>
              <a:t>API</a:t>
            </a:r>
          </a:p>
          <a:p>
            <a:pPr lvl="1"/>
            <a:r>
              <a:rPr lang="ko-KR" altLang="en-US" dirty="0"/>
              <a:t>서비스 연속성</a:t>
            </a:r>
            <a:endParaRPr lang="en-US" altLang="ko-KR" dirty="0" smtClean="0"/>
          </a:p>
          <a:p>
            <a:r>
              <a:rPr lang="ko-KR" altLang="en-US" dirty="0"/>
              <a:t>오픈 소스 제품과 비교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80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2368976" y="3933056"/>
            <a:ext cx="4493257" cy="223577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2368976" y="1124744"/>
            <a:ext cx="4493257" cy="2272318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69587" y="1286280"/>
            <a:ext cx="3932143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Zookeeper Ensemble</a:t>
            </a:r>
            <a:endParaRPr lang="ko-KR" altLang="en-US" sz="1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569588" y="2371741"/>
            <a:ext cx="3932142" cy="80748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Configuration master process</a:t>
            </a:r>
          </a:p>
          <a:p>
            <a:pPr algn="ctr"/>
            <a:endParaRPr lang="en-US" altLang="ko-KR" sz="1000" b="1" dirty="0" smtClean="0"/>
          </a:p>
          <a:p>
            <a:pPr algn="ctr"/>
            <a:endParaRPr lang="en-US" altLang="ko-KR" sz="1000" b="1" dirty="0" smtClean="0"/>
          </a:p>
          <a:p>
            <a:pPr algn="ctr"/>
            <a:endParaRPr lang="en-US" altLang="ko-KR" sz="1000" b="1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44330" y="2669824"/>
            <a:ext cx="1081960" cy="36004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Leader</a:t>
            </a:r>
            <a:endParaRPr lang="ko-KR" altLang="en-US" sz="10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974037" y="2669824"/>
            <a:ext cx="1081960" cy="36004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Follower</a:t>
            </a:r>
            <a:endParaRPr lang="ko-KR" altLang="en-US" sz="10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203745" y="2669824"/>
            <a:ext cx="1081960" cy="36004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Follower</a:t>
            </a:r>
            <a:endParaRPr lang="ko-KR" altLang="en-US" sz="10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37528" y="2521098"/>
            <a:ext cx="978888" cy="5087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Admin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86032" y="2464093"/>
            <a:ext cx="978888" cy="5087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Client</a:t>
            </a:r>
          </a:p>
          <a:p>
            <a:pPr algn="ctr"/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nbase</a:t>
            </a:r>
            <a:r>
              <a:rPr lang="en-US" altLang="ko-KR" sz="1000" b="1" dirty="0" smtClean="0"/>
              <a:t>-arc C/Java)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92428" y="1549789"/>
            <a:ext cx="976549" cy="4001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Gateway info.</a:t>
            </a:r>
          </a:p>
          <a:p>
            <a:pPr algn="ctr"/>
            <a:r>
              <a:rPr lang="en-US" altLang="ko-KR" sz="1000" dirty="0" smtClean="0"/>
              <a:t>(C/Java)</a:t>
            </a:r>
          </a:p>
        </p:txBody>
      </p:sp>
      <p:cxnSp>
        <p:nvCxnSpPr>
          <p:cNvPr id="54" name="꺾인 연결선 53"/>
          <p:cNvCxnSpPr>
            <a:stCxn id="33" idx="1"/>
            <a:endCxn id="52" idx="0"/>
          </p:cNvCxnSpPr>
          <p:nvPr/>
        </p:nvCxnSpPr>
        <p:spPr>
          <a:xfrm rot="10800000" flipV="1">
            <a:off x="1375477" y="1502303"/>
            <a:ext cx="1194111" cy="961789"/>
          </a:xfrm>
          <a:prstGeom prst="bentConnector2">
            <a:avLst/>
          </a:prstGeom>
          <a:ln w="19050">
            <a:prstDash val="sysDot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직사각형 57"/>
          <p:cNvSpPr/>
          <p:nvPr/>
        </p:nvSpPr>
        <p:spPr>
          <a:xfrm>
            <a:off x="2555776" y="4919376"/>
            <a:ext cx="1652740" cy="11019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…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36893" y="5216684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SMR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36894" y="5599742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Redis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28981" y="5207408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SMR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28982" y="5590466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Redis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cxnSp>
        <p:nvCxnSpPr>
          <p:cNvPr id="63" name="꺾인 연결선 62"/>
          <p:cNvCxnSpPr>
            <a:stCxn id="59" idx="0"/>
            <a:endCxn id="61" idx="0"/>
          </p:cNvCxnSpPr>
          <p:nvPr/>
        </p:nvCxnSpPr>
        <p:spPr>
          <a:xfrm rot="5400000" flipH="1" flipV="1">
            <a:off x="3388255" y="4816002"/>
            <a:ext cx="9276" cy="792088"/>
          </a:xfrm>
          <a:prstGeom prst="bentConnector3">
            <a:avLst>
              <a:gd name="adj1" fmla="val 2564424"/>
            </a:avLst>
          </a:prstGeom>
          <a:ln w="9525"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직사각형 63"/>
          <p:cNvSpPr/>
          <p:nvPr/>
        </p:nvSpPr>
        <p:spPr>
          <a:xfrm>
            <a:off x="4860032" y="4941168"/>
            <a:ext cx="1652740" cy="11019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…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60199" y="5238476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SMR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0200" y="5621534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Redis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852287" y="5229200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SMR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852288" y="5612258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Redis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cxnSp>
        <p:nvCxnSpPr>
          <p:cNvPr id="69" name="꺾인 연결선 68"/>
          <p:cNvCxnSpPr>
            <a:stCxn id="65" idx="0"/>
            <a:endCxn id="67" idx="0"/>
          </p:cNvCxnSpPr>
          <p:nvPr/>
        </p:nvCxnSpPr>
        <p:spPr>
          <a:xfrm rot="5400000" flipH="1" flipV="1">
            <a:off x="5711561" y="4837794"/>
            <a:ext cx="9276" cy="792088"/>
          </a:xfrm>
          <a:prstGeom prst="bentConnector3">
            <a:avLst>
              <a:gd name="adj1" fmla="val 2564424"/>
            </a:avLst>
          </a:prstGeom>
          <a:ln w="9525"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TextBox 73"/>
          <p:cNvSpPr txBox="1"/>
          <p:nvPr/>
        </p:nvSpPr>
        <p:spPr>
          <a:xfrm>
            <a:off x="4246069" y="3934797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…</a:t>
            </a:r>
            <a:endParaRPr lang="ko-KR" altLang="en-US" sz="3600" dirty="0"/>
          </a:p>
        </p:txBody>
      </p:sp>
      <p:sp>
        <p:nvSpPr>
          <p:cNvPr id="75" name="TextBox 74"/>
          <p:cNvSpPr txBox="1"/>
          <p:nvPr/>
        </p:nvSpPr>
        <p:spPr>
          <a:xfrm>
            <a:off x="4302636" y="5014917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…</a:t>
            </a:r>
            <a:endParaRPr lang="ko-KR" altLang="en-US" sz="36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61921" y="4179022"/>
            <a:ext cx="978888" cy="4149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Gateway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954090" y="4179022"/>
            <a:ext cx="978888" cy="4149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Gateway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702967" y="5128257"/>
            <a:ext cx="585518" cy="864096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95126" y="5128617"/>
            <a:ext cx="585518" cy="864096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26344" y="5155034"/>
            <a:ext cx="585518" cy="864096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818432" y="5157192"/>
            <a:ext cx="585518" cy="864096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48264" y="5013176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…</a:t>
            </a:r>
            <a:endParaRPr lang="ko-KR" altLang="en-US" sz="3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altLang="ko-KR" dirty="0" smtClean="0"/>
          </a:p>
          <a:p>
            <a:pPr lvl="8"/>
            <a:endParaRPr lang="ko-KR" altLang="en-US" dirty="0"/>
          </a:p>
        </p:txBody>
      </p:sp>
      <p:cxnSp>
        <p:nvCxnSpPr>
          <p:cNvPr id="3" name="꺾인 연결선 2"/>
          <p:cNvCxnSpPr/>
          <p:nvPr/>
        </p:nvCxnSpPr>
        <p:spPr>
          <a:xfrm>
            <a:off x="1349472" y="2972859"/>
            <a:ext cx="1646254" cy="1413646"/>
          </a:xfrm>
          <a:prstGeom prst="bentConnector3">
            <a:avLst>
              <a:gd name="adj1" fmla="val -231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5400000">
            <a:off x="2982562" y="4607152"/>
            <a:ext cx="534271" cy="507942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203848" y="5365285"/>
            <a:ext cx="41089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59472" y="4041088"/>
            <a:ext cx="180000" cy="18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3297834" y="5265224"/>
            <a:ext cx="180000" cy="18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</a:t>
            </a:r>
            <a:endParaRPr lang="ko-KR" altLang="en-US" sz="1100" dirty="0"/>
          </a:p>
        </p:txBody>
      </p:sp>
      <p:cxnSp>
        <p:nvCxnSpPr>
          <p:cNvPr id="88" name="꺾인 연결선 87"/>
          <p:cNvCxnSpPr>
            <a:endCxn id="52" idx="0"/>
          </p:cNvCxnSpPr>
          <p:nvPr/>
        </p:nvCxnSpPr>
        <p:spPr>
          <a:xfrm rot="10800000" flipV="1">
            <a:off x="1375477" y="1501013"/>
            <a:ext cx="1194111" cy="963080"/>
          </a:xfrm>
          <a:prstGeom prst="bentConnector2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538548" y="4046875"/>
            <a:ext cx="652743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Request</a:t>
            </a:r>
          </a:p>
        </p:txBody>
      </p:sp>
      <p:sp>
        <p:nvSpPr>
          <p:cNvPr id="26" name="타원 25"/>
          <p:cNvSpPr/>
          <p:nvPr/>
        </p:nvSpPr>
        <p:spPr>
          <a:xfrm>
            <a:off x="1259632" y="1592816"/>
            <a:ext cx="180000" cy="18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3159697" y="4755549"/>
            <a:ext cx="180000" cy="18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623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2368976" y="3933056"/>
            <a:ext cx="4493257" cy="223577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2368976" y="1124744"/>
            <a:ext cx="4493257" cy="2272318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69587" y="1286280"/>
            <a:ext cx="3932143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Zookeeper Ensemble</a:t>
            </a:r>
            <a:endParaRPr lang="ko-KR" altLang="en-US" sz="1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569588" y="2371741"/>
            <a:ext cx="3932142" cy="80748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Configuration master process</a:t>
            </a:r>
          </a:p>
          <a:p>
            <a:pPr algn="ctr"/>
            <a:endParaRPr lang="en-US" altLang="ko-KR" sz="1000" b="1" dirty="0" smtClean="0"/>
          </a:p>
          <a:p>
            <a:pPr algn="ctr"/>
            <a:endParaRPr lang="en-US" altLang="ko-KR" sz="1000" b="1" dirty="0" smtClean="0"/>
          </a:p>
          <a:p>
            <a:pPr algn="ctr"/>
            <a:endParaRPr lang="en-US" altLang="ko-KR" sz="1000" b="1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44330" y="2669824"/>
            <a:ext cx="1081960" cy="36004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Leader</a:t>
            </a:r>
            <a:endParaRPr lang="ko-KR" altLang="en-US" sz="10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974037" y="2669824"/>
            <a:ext cx="1081960" cy="36004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Follower</a:t>
            </a:r>
            <a:endParaRPr lang="ko-KR" altLang="en-US" sz="10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203745" y="2669824"/>
            <a:ext cx="1081960" cy="36004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Follower</a:t>
            </a:r>
            <a:endParaRPr lang="ko-KR" altLang="en-US" sz="10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37528" y="2521098"/>
            <a:ext cx="978888" cy="5087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Admin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86032" y="2464093"/>
            <a:ext cx="978888" cy="5087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Client</a:t>
            </a:r>
          </a:p>
          <a:p>
            <a:pPr algn="ctr"/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nbase</a:t>
            </a:r>
            <a:r>
              <a:rPr lang="en-US" altLang="ko-KR" sz="1000" b="1" dirty="0" smtClean="0"/>
              <a:t>-arc C/Java)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555776" y="4919376"/>
            <a:ext cx="1652740" cy="11019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…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36893" y="5216684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SMR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36894" y="5599742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Redis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28981" y="5207408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SMR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28982" y="5590466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Redis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cxnSp>
        <p:nvCxnSpPr>
          <p:cNvPr id="63" name="꺾인 연결선 62"/>
          <p:cNvCxnSpPr>
            <a:stCxn id="59" idx="0"/>
            <a:endCxn id="61" idx="0"/>
          </p:cNvCxnSpPr>
          <p:nvPr/>
        </p:nvCxnSpPr>
        <p:spPr>
          <a:xfrm rot="5400000" flipH="1" flipV="1">
            <a:off x="3388255" y="4816002"/>
            <a:ext cx="9276" cy="792088"/>
          </a:xfrm>
          <a:prstGeom prst="bentConnector3">
            <a:avLst>
              <a:gd name="adj1" fmla="val 2564424"/>
            </a:avLst>
          </a:prstGeom>
          <a:ln w="9525"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직사각형 63"/>
          <p:cNvSpPr/>
          <p:nvPr/>
        </p:nvSpPr>
        <p:spPr>
          <a:xfrm>
            <a:off x="4860032" y="4941168"/>
            <a:ext cx="1652740" cy="11019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…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60199" y="5238476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SMR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0200" y="5621534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Redis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852287" y="5229200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SMR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852288" y="5612258"/>
            <a:ext cx="519912" cy="3277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Redis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cxnSp>
        <p:nvCxnSpPr>
          <p:cNvPr id="69" name="꺾인 연결선 68"/>
          <p:cNvCxnSpPr>
            <a:stCxn id="65" idx="0"/>
            <a:endCxn id="67" idx="0"/>
          </p:cNvCxnSpPr>
          <p:nvPr/>
        </p:nvCxnSpPr>
        <p:spPr>
          <a:xfrm rot="5400000" flipH="1" flipV="1">
            <a:off x="5711561" y="4837794"/>
            <a:ext cx="9276" cy="792088"/>
          </a:xfrm>
          <a:prstGeom prst="bentConnector3">
            <a:avLst>
              <a:gd name="adj1" fmla="val 2564424"/>
            </a:avLst>
          </a:prstGeom>
          <a:ln w="9525"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TextBox 73"/>
          <p:cNvSpPr txBox="1"/>
          <p:nvPr/>
        </p:nvSpPr>
        <p:spPr>
          <a:xfrm>
            <a:off x="4246069" y="3934797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…</a:t>
            </a:r>
            <a:endParaRPr lang="ko-KR" altLang="en-US" sz="3600" dirty="0"/>
          </a:p>
        </p:txBody>
      </p:sp>
      <p:sp>
        <p:nvSpPr>
          <p:cNvPr id="75" name="TextBox 74"/>
          <p:cNvSpPr txBox="1"/>
          <p:nvPr/>
        </p:nvSpPr>
        <p:spPr>
          <a:xfrm>
            <a:off x="4302636" y="5014917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…</a:t>
            </a:r>
            <a:endParaRPr lang="ko-KR" altLang="en-US" sz="36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61921" y="4179022"/>
            <a:ext cx="978888" cy="4149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Gateway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954090" y="4179022"/>
            <a:ext cx="978888" cy="4149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Gateway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702967" y="5128257"/>
            <a:ext cx="585518" cy="864096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95126" y="5128617"/>
            <a:ext cx="585518" cy="864096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26344" y="5155034"/>
            <a:ext cx="585518" cy="864096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818432" y="5157192"/>
            <a:ext cx="585518" cy="864096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48264" y="5013176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…</a:t>
            </a:r>
            <a:endParaRPr lang="ko-KR" altLang="en-US" sz="3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altLang="ko-KR" dirty="0" smtClean="0"/>
          </a:p>
          <a:p>
            <a:pPr lvl="8"/>
            <a:endParaRPr lang="ko-KR" altLang="en-US" dirty="0"/>
          </a:p>
        </p:txBody>
      </p:sp>
      <p:cxnSp>
        <p:nvCxnSpPr>
          <p:cNvPr id="3" name="꺾인 연결선 2"/>
          <p:cNvCxnSpPr/>
          <p:nvPr/>
        </p:nvCxnSpPr>
        <p:spPr>
          <a:xfrm>
            <a:off x="1349472" y="2972859"/>
            <a:ext cx="1646254" cy="1413646"/>
          </a:xfrm>
          <a:prstGeom prst="bentConnector3">
            <a:avLst>
              <a:gd name="adj1" fmla="val -231"/>
            </a:avLst>
          </a:prstGeom>
          <a:ln w="2540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5400000">
            <a:off x="2982562" y="4607152"/>
            <a:ext cx="534271" cy="50794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2994" y="5365285"/>
            <a:ext cx="410894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59472" y="4041088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7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3297834" y="5265224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3159697" y="4755549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553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오픈 소스 제품과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8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Cluster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3" y="1210047"/>
            <a:ext cx="8504449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3528" y="4437112"/>
            <a:ext cx="8540352" cy="1152128"/>
          </a:xfrm>
          <a:prstGeom prst="rect">
            <a:avLst/>
          </a:prstGeom>
          <a:ln/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Redis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개발자가 만들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고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있는 제품과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의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차이점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에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대해 설명</a:t>
            </a:r>
            <a:endParaRPr lang="en-US" altLang="ko-KR" sz="2000" dirty="0" smtClean="0">
              <a:solidFill>
                <a:srgbClr val="0070C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ARC: </a:t>
            </a:r>
            <a:r>
              <a:rPr lang="en-US" altLang="ko-KR" sz="2000" dirty="0" err="1" smtClean="0">
                <a:solidFill>
                  <a:srgbClr val="0070C0"/>
                </a:solidFill>
                <a:latin typeface="+mn-ea"/>
              </a:rPr>
              <a:t>nBase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-ARC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RC: Redis Cluster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Redis</a:t>
            </a:r>
            <a:r>
              <a:rPr lang="ko-KR" altLang="en-US" dirty="0" smtClean="0"/>
              <a:t>와 비교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05845"/>
              </p:ext>
            </p:extLst>
          </p:nvPr>
        </p:nvGraphicFramePr>
        <p:xfrm>
          <a:off x="1187624" y="1196752"/>
          <a:ext cx="7272808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505"/>
                <a:gridCol w="2323505"/>
                <a:gridCol w="2625798"/>
              </a:tblGrid>
              <a:tr h="4050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ARC</a:t>
                      </a:r>
                      <a:endParaRPr lang="ko-KR" altLang="en-US" dirty="0"/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키 분산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   동일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복제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Asynchronous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Consensus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Node </a:t>
                      </a:r>
                      <a:r>
                        <a:rPr lang="ko-KR" alt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복구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RDB or AOF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RDB + LOG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클라이언트 연결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REDIS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Gateway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Migration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Key</a:t>
                      </a:r>
                      <a:r>
                        <a:rPr lang="en-US" altLang="ko-KR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단위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Key </a:t>
                      </a:r>
                      <a:r>
                        <a:rPr lang="ko-KR" alt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영역 단위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Fault detection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Node</a:t>
                      </a:r>
                      <a:r>
                        <a:rPr lang="ko-KR" alt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간의 </a:t>
                      </a:r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gossip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복수의 </a:t>
                      </a:r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HB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5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CAP </a:t>
                      </a:r>
                      <a:r>
                        <a:rPr lang="ko-KR" alt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측면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CP</a:t>
                      </a:r>
                      <a:endParaRPr lang="ko-KR" alt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4538444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RC: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고성능</a:t>
            </a:r>
            <a:r>
              <a:rPr lang="en-US" altLang="ko-KR" sz="2400" b="1" dirty="0">
                <a:solidFill>
                  <a:srgbClr val="00B0F0"/>
                </a:solidFill>
                <a:latin typeface="+mn-ea"/>
              </a:rPr>
              <a:t>+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장애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단절 발생 시 데이터 유실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ARC: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고성능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rgbClr val="00B0F0"/>
                </a:solidFill>
                <a:latin typeface="+mn-ea"/>
              </a:rPr>
              <a:t>DB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67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 Perspective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23728" y="2564904"/>
            <a:ext cx="1008112" cy="99780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A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881" y="1124744"/>
            <a:ext cx="5400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Partition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 발생하지 않도록 소프트웨어를 만들 수 없음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할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발생시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consistency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유지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할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발생시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availability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유지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후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merge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해야 함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5536" y="2564903"/>
            <a:ext cx="1008112" cy="99780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+mn-ea"/>
              </a:rPr>
              <a:t>C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259631" y="1216401"/>
            <a:ext cx="1008112" cy="99780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+mn-ea"/>
              </a:rPr>
              <a:t>P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구부러진 연결선 7"/>
          <p:cNvCxnSpPr>
            <a:stCxn id="7" idx="4"/>
          </p:cNvCxnSpPr>
          <p:nvPr/>
        </p:nvCxnSpPr>
        <p:spPr>
          <a:xfrm rot="16200000" flipH="1">
            <a:off x="1875324" y="2102571"/>
            <a:ext cx="424799" cy="648073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7" idx="4"/>
          </p:cNvCxnSpPr>
          <p:nvPr/>
        </p:nvCxnSpPr>
        <p:spPr>
          <a:xfrm rot="5400000">
            <a:off x="1234179" y="2095647"/>
            <a:ext cx="410947" cy="64807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018645" y="4005064"/>
            <a:ext cx="753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rgbClr val="0070C0"/>
                </a:solidFill>
                <a:latin typeface="+mn-ea"/>
              </a:rPr>
              <a:t>RC</a:t>
            </a:r>
            <a:endParaRPr lang="ko-KR" altLang="en-US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02507" y="4006805"/>
            <a:ext cx="1057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rgbClr val="0070C0"/>
                </a:solidFill>
                <a:latin typeface="+mn-ea"/>
              </a:rPr>
              <a:t>ARC</a:t>
            </a:r>
            <a:endParaRPr lang="ko-KR" altLang="en-US" sz="36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4693704"/>
            <a:ext cx="3672408" cy="1615616"/>
          </a:xfrm>
          <a:prstGeom prst="rect">
            <a:avLst/>
          </a:prstGeom>
          <a:ln/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Not AP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+mn-ea"/>
              </a:rPr>
              <a:t> Major partition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만 </a:t>
            </a:r>
            <a:r>
              <a:rPr lang="ko-KR" altLang="en-US" sz="1600" dirty="0" smtClean="0">
                <a:solidFill>
                  <a:srgbClr val="0070C0"/>
                </a:solidFill>
                <a:latin typeface="+mn-ea"/>
              </a:rPr>
              <a:t>살아 남음</a:t>
            </a:r>
            <a:endParaRPr lang="en-US" altLang="ko-KR" sz="1600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Not CP</a:t>
            </a:r>
          </a:p>
          <a:p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Write 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에 대한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consensus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가 없음</a:t>
            </a:r>
            <a:endParaRPr lang="en-US" altLang="ko-KR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4008" y="4725144"/>
            <a:ext cx="3389896" cy="1584176"/>
          </a:xfrm>
          <a:prstGeom prst="rect">
            <a:avLst/>
          </a:prstGeom>
          <a:ln/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2085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ARC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latency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더 크다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Gateway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의한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hop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복제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ARC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의 경우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CPU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더 사용한다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Gateway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Replicator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성능상의 병목은 네트워크에서 생김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네트워크로 전송되는 데이터의 양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네트워크로 전송되는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packet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의 개수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(interrupt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처리 능력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RPS (Receive Packet Steering)/RFS (Receive Flow Steering)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등의 네트워크 최적화 설정이 필요함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테스트 환경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95536" y="828761"/>
            <a:ext cx="835292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11560" y="1784236"/>
            <a:ext cx="1080120" cy="19327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1784236"/>
            <a:ext cx="1080120" cy="19327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3848" y="1784236"/>
            <a:ext cx="1080120" cy="1908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9992" y="1784236"/>
            <a:ext cx="1080120" cy="1908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784236"/>
            <a:ext cx="1080120" cy="1908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92280" y="1784236"/>
            <a:ext cx="1080120" cy="1908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9271" y="1846952"/>
            <a:ext cx="1078757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Gateway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5415" y="1856244"/>
            <a:ext cx="1078757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Gateway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211559" y="1831942"/>
            <a:ext cx="1078757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Gateway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07703" y="1832391"/>
            <a:ext cx="1078757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Gateway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03847" y="1832391"/>
            <a:ext cx="1078757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Gateway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092280" y="1840342"/>
            <a:ext cx="1078757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Gateway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560" y="2265170"/>
            <a:ext cx="2368553" cy="3240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  M      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9852" y="2625210"/>
            <a:ext cx="2368553" cy="3240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  S      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M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9852" y="2985250"/>
            <a:ext cx="2368553" cy="3240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  M                </a:t>
            </a:r>
            <a:r>
              <a:rPr lang="en-US" altLang="ko-KR" sz="1600" dirty="0">
                <a:solidFill>
                  <a:srgbClr val="0070C0"/>
                </a:solidFill>
              </a:rPr>
              <a:t>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9852" y="3345290"/>
            <a:ext cx="2368553" cy="3240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  S      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M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05556" y="2240586"/>
            <a:ext cx="2368553" cy="3240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en-US" altLang="ko-KR" sz="1600" dirty="0" smtClean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M 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03848" y="2600626"/>
            <a:ext cx="2368553" cy="3240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</a:t>
            </a:r>
            <a:r>
              <a:rPr lang="en-US" altLang="ko-KR" sz="1600" dirty="0" smtClean="0">
                <a:solidFill>
                  <a:srgbClr val="0070C0"/>
                </a:solidFill>
              </a:rPr>
              <a:t>S   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M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03848" y="2960666"/>
            <a:ext cx="2368553" cy="3240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</a:rPr>
              <a:t>M   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   </a:t>
            </a:r>
            <a:r>
              <a:rPr lang="en-US" altLang="ko-KR" sz="1600" dirty="0">
                <a:solidFill>
                  <a:srgbClr val="0070C0"/>
                </a:solidFill>
              </a:rPr>
              <a:t>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03848" y="3320706"/>
            <a:ext cx="2368553" cy="3240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en-US" altLang="ko-KR" sz="1600" dirty="0" smtClean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S                M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03847" y="2240586"/>
            <a:ext cx="2368553" cy="3240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  M                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802139" y="2600626"/>
            <a:ext cx="2368553" cy="3240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en-US" altLang="ko-KR" sz="1600" dirty="0" smtClean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S     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 M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02139" y="2960666"/>
            <a:ext cx="2368553" cy="3240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  M                </a:t>
            </a:r>
            <a:r>
              <a:rPr lang="en-US" altLang="ko-KR" sz="1600" dirty="0">
                <a:solidFill>
                  <a:srgbClr val="0070C0"/>
                </a:solidFill>
              </a:rPr>
              <a:t>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02139" y="3320706"/>
            <a:ext cx="2368553" cy="32403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en-US" altLang="ko-KR" sz="1600" dirty="0" smtClean="0">
                <a:solidFill>
                  <a:srgbClr val="0070C0"/>
                </a:solidFill>
              </a:rPr>
              <a:t>   </a:t>
            </a:r>
            <a:r>
              <a:rPr lang="en-US" altLang="ko-KR" sz="1600" dirty="0" smtClean="0">
                <a:solidFill>
                  <a:srgbClr val="0070C0"/>
                </a:solidFill>
              </a:rPr>
              <a:t>S                M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1560" y="1052736"/>
            <a:ext cx="1080120" cy="5760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YCSB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07704" y="1052736"/>
            <a:ext cx="1080120" cy="5760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YCSB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31840" y="1052736"/>
            <a:ext cx="1080120" cy="5760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YCSB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499992" y="1052736"/>
            <a:ext cx="1080120" cy="5760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YCSB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796136" y="1052736"/>
            <a:ext cx="1080120" cy="5760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YCSB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92280" y="1052736"/>
            <a:ext cx="1080120" cy="5760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YCSB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9552" y="3789040"/>
            <a:ext cx="792088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Load generator 6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장비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클러스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6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24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Redis instance (master 12, slave 12)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YCSB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Scan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명령 제외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단일 키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sorted set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Driver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Jedis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nBase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-ARC java client,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Jedis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Client)</a:t>
            </a:r>
          </a:p>
        </p:txBody>
      </p:sp>
    </p:spTree>
    <p:extLst>
      <p:ext uri="{BB962C8B-B14F-4D97-AF65-F5344CB8AC3E}">
        <p14:creationId xmlns:p14="http://schemas.microsoft.com/office/powerpoint/2010/main" val="22977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시험 결과 </a:t>
            </a:r>
            <a:r>
              <a:rPr lang="en-US" altLang="ko-KR" dirty="0" smtClean="0"/>
              <a:t>– 1K 100% Write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147891"/>
              </p:ext>
            </p:extLst>
          </p:nvPr>
        </p:nvGraphicFramePr>
        <p:xfrm>
          <a:off x="539552" y="1052736"/>
          <a:ext cx="3794398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487899"/>
              </p:ext>
            </p:extLst>
          </p:nvPr>
        </p:nvGraphicFramePr>
        <p:xfrm>
          <a:off x="4477966" y="1052736"/>
          <a:ext cx="381642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/>
          <p:cNvSpPr/>
          <p:nvPr/>
        </p:nvSpPr>
        <p:spPr>
          <a:xfrm>
            <a:off x="539552" y="3618890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Client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개수를 많이 늘릴 수 없는 문제가 있었음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(RC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용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Jedis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CPU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사용량은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RC (10%), ARC (20%)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RC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클라이언트 개수가 늘어나면 성능이 저하 된다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각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client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Redis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에 직접 연결하기 때문에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connection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개수가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증가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ARC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의 성능 최대치가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RC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의 성능 최대치에 미치지 못하는 이유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복제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layer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에 의해서 작은 크기의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packet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전송이 추가됨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105273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85 %</a:t>
            </a:r>
            <a:endParaRPr lang="ko-KR" altLang="en-US" sz="3600" dirty="0"/>
          </a:p>
        </p:txBody>
      </p:sp>
      <p:sp>
        <p:nvSpPr>
          <p:cNvPr id="8" name="타원 7"/>
          <p:cNvSpPr/>
          <p:nvPr/>
        </p:nvSpPr>
        <p:spPr>
          <a:xfrm>
            <a:off x="1475656" y="1249451"/>
            <a:ext cx="216024" cy="2528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13768" y="1844824"/>
            <a:ext cx="216024" cy="25289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2916993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client </a:t>
            </a:r>
            <a:r>
              <a:rPr lang="ko-KR" altLang="en-US" sz="800" dirty="0" smtClean="0"/>
              <a:t>개수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2322" y="2916993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client </a:t>
            </a:r>
            <a:r>
              <a:rPr lang="ko-KR" altLang="en-US" sz="800" dirty="0" smtClean="0"/>
              <a:t>개수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791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시험 결과 </a:t>
            </a:r>
            <a:r>
              <a:rPr lang="en-US" altLang="ko-KR" dirty="0" smtClean="0"/>
              <a:t>– 1K 100% Read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618890"/>
            <a:ext cx="792088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CPU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사용량은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RC (10%), ARC (20%)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ARC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의 경우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Consistent read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를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위한 복제 상의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overhead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Operation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자체는 복제로 전송되지 않지만 순서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맞추기 위한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reference data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는 전송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Read offloading</a:t>
            </a: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764168"/>
              </p:ext>
            </p:extLst>
          </p:nvPr>
        </p:nvGraphicFramePr>
        <p:xfrm>
          <a:off x="755576" y="1196752"/>
          <a:ext cx="3402210" cy="229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954668"/>
              </p:ext>
            </p:extLst>
          </p:nvPr>
        </p:nvGraphicFramePr>
        <p:xfrm>
          <a:off x="4860032" y="1196752"/>
          <a:ext cx="3402210" cy="229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59832" y="105273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93 %</a:t>
            </a:r>
            <a:endParaRPr lang="ko-KR" altLang="en-US" sz="3600" dirty="0"/>
          </a:p>
        </p:txBody>
      </p:sp>
      <p:sp>
        <p:nvSpPr>
          <p:cNvPr id="8" name="타원 7"/>
          <p:cNvSpPr/>
          <p:nvPr/>
        </p:nvSpPr>
        <p:spPr>
          <a:xfrm>
            <a:off x="1583668" y="1464583"/>
            <a:ext cx="216024" cy="2528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466181" y="1772816"/>
            <a:ext cx="216024" cy="25289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7637" y="3053638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client </a:t>
            </a:r>
            <a:r>
              <a:rPr lang="ko-KR" altLang="en-US" sz="800" dirty="0" smtClean="0"/>
              <a:t>개수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756542" y="3053638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client </a:t>
            </a:r>
            <a:r>
              <a:rPr lang="ko-KR" altLang="en-US" sz="800" dirty="0" smtClean="0"/>
              <a:t>개수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370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nBase</a:t>
            </a:r>
            <a:r>
              <a:rPr lang="en-US" altLang="ko-KR" dirty="0" smtClean="0"/>
              <a:t>-ARC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>
                <a:solidFill>
                  <a:srgbClr val="0096D7"/>
                </a:solidFill>
                <a:latin typeface="+mn-ea"/>
              </a:rPr>
              <a:t>nBase</a:t>
            </a:r>
            <a:endParaRPr lang="en-US" altLang="ko-KR" sz="2800" dirty="0">
              <a:solidFill>
                <a:srgbClr val="0096D7"/>
              </a:solidFill>
              <a:latin typeface="+mn-ea"/>
            </a:endParaRPr>
          </a:p>
          <a:p>
            <a:pPr lvl="1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NAVER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만드는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Scale-out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클러스터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시리즈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코드 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u="sng" dirty="0">
                <a:solidFill>
                  <a:srgbClr val="0000FF"/>
                </a:solidFill>
                <a:hlinkClick r:id="rId2"/>
              </a:rPr>
              <a:t>https://github.com/naver/nbase-arc</a:t>
            </a:r>
            <a:endParaRPr lang="ko-KR" altLang="en-US" u="sng" dirty="0">
              <a:solidFill>
                <a:srgbClr val="0000FF"/>
              </a:solidFill>
            </a:endParaRPr>
          </a:p>
          <a:p>
            <a:pPr marL="180000" lvl="1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492896"/>
            <a:ext cx="2808312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ko-KR" sz="3200" dirty="0" smtClean="0">
                <a:solidFill>
                  <a:srgbClr val="0070C0"/>
                </a:solidFill>
                <a:latin typeface="+mn-ea"/>
              </a:rPr>
              <a:t>utonomous</a:t>
            </a:r>
            <a:endParaRPr lang="ko-KR" altLang="en-US" sz="3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3429000"/>
            <a:ext cx="2808312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ko-KR" sz="3200" dirty="0" smtClean="0">
                <a:solidFill>
                  <a:srgbClr val="0070C0"/>
                </a:solidFill>
                <a:latin typeface="+mn-ea"/>
              </a:rPr>
              <a:t>edis</a:t>
            </a:r>
            <a:endParaRPr lang="ko-KR" altLang="en-US" sz="3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4365104"/>
            <a:ext cx="2808312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ko-KR" sz="3200" dirty="0" smtClean="0">
                <a:solidFill>
                  <a:srgbClr val="0070C0"/>
                </a:solidFill>
                <a:latin typeface="+mn-ea"/>
              </a:rPr>
              <a:t>luster</a:t>
            </a:r>
            <a:endParaRPr lang="ko-KR" altLang="en-US" sz="3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2348880"/>
            <a:ext cx="5005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운영자의 개입 없이 동작하는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장애 탐지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장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애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처리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3523074"/>
            <a:ext cx="50058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고속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의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In-Memory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연산이 가능한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4437112"/>
            <a:ext cx="50058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Scale-out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클러스터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74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시험 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2000" y="991269"/>
            <a:ext cx="8640000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RC: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고성능</a:t>
            </a:r>
            <a:r>
              <a:rPr lang="en-US" altLang="ko-KR" b="1" dirty="0">
                <a:solidFill>
                  <a:srgbClr val="00B0F0"/>
                </a:solidFill>
                <a:latin typeface="+mn-ea"/>
              </a:rPr>
              <a:t>+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장애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단절 발생 시 데이터 유실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ARC: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고성능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latin typeface="+mn-ea"/>
              </a:rPr>
              <a:t>DB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2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5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sz="45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5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Scale-out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스케일 서비스에 필요한 분산 저장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59" y="2588167"/>
            <a:ext cx="2808312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0070C0"/>
                </a:solidFill>
              </a:rPr>
              <a:t>비용 효율성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59" y="3596279"/>
            <a:ext cx="2808312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0070C0"/>
                </a:solidFill>
              </a:rPr>
              <a:t>서비스 연속성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59" y="1580055"/>
            <a:ext cx="2808312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0070C0"/>
                </a:solidFill>
              </a:rPr>
              <a:t>확장</a:t>
            </a:r>
            <a:r>
              <a:rPr lang="en-US" altLang="ko-KR" sz="3200" dirty="0" smtClean="0">
                <a:solidFill>
                  <a:srgbClr val="0070C0"/>
                </a:solidFill>
              </a:rPr>
              <a:t>/</a:t>
            </a:r>
            <a:r>
              <a:rPr lang="ko-KR" altLang="en-US" sz="3200" dirty="0" smtClean="0">
                <a:solidFill>
                  <a:srgbClr val="0070C0"/>
                </a:solidFill>
              </a:rPr>
              <a:t>축소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7" y="2732183"/>
            <a:ext cx="50058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일반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서버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컴퓨터를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이용해 시스템 구축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7" y="1673999"/>
            <a:ext cx="50058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작게 시작해서 크게 성공할 수 있어야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…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7" y="3690223"/>
            <a:ext cx="50058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운영 작업이 서비스에 영향을 주어선 안됨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4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탄생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많은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쓰기 부하를 일정한 응답 속도로 처리해야 하는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요구사항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비용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효율적으로 해결 해야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됨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Caching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 도움이 되질 않음</a:t>
            </a: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8153" y="2420888"/>
            <a:ext cx="8540352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In-memory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기반의 고성능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고가용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scale-out 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클러스터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</a:rPr>
              <a:t>DB</a:t>
            </a:r>
            <a:r>
              <a:rPr lang="ko-KR" altLang="en-US" sz="2000" dirty="0" smtClean="0">
                <a:solidFill>
                  <a:srgbClr val="0070C0"/>
                </a:solidFill>
                <a:latin typeface="+mn-ea"/>
              </a:rPr>
              <a:t>가 필요해짐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51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Redis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3153" y="1124744"/>
            <a:ext cx="352839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Simple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Fast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Persistent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Available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NoSQL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Picture 4" descr="Redis News Fe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0126"/>
            <a:ext cx="1923562" cy="192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980728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key</a:t>
            </a:r>
            <a:r>
              <a:rPr lang="ko-KR" altLang="en-US" dirty="0" smtClean="0"/>
              <a:t>에 대응하는 데이터를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value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hash, list, set, sorted set, string, </a:t>
            </a:r>
            <a:r>
              <a:rPr lang="en-US" altLang="ko-KR" dirty="0" err="1" smtClean="0"/>
              <a:t>tripleS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자료구조 저장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66324" y="3532397"/>
            <a:ext cx="342279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set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08792" y="4841074"/>
            <a:ext cx="506337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hash</a:t>
            </a:r>
            <a:endParaRPr lang="ko-KR" altLang="en-US" sz="14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151566" y="5303347"/>
            <a:ext cx="476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151566" y="5632867"/>
            <a:ext cx="476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151566" y="5962387"/>
            <a:ext cx="476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40152" y="3502938"/>
            <a:ext cx="526546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string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4876" y="3532818"/>
            <a:ext cx="336257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list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269826" y="3942483"/>
            <a:ext cx="860154" cy="475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정렬 </a:t>
            </a:r>
            <a:r>
              <a:rPr lang="en-US" altLang="ko-KR" sz="1400" dirty="0" smtClean="0"/>
              <a:t>: </a:t>
            </a:r>
          </a:p>
          <a:p>
            <a:r>
              <a:rPr lang="ko-KR" altLang="en-US" sz="1400" dirty="0" smtClean="0"/>
              <a:t>추가된 순서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932040" y="4877395"/>
            <a:ext cx="1133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sorted set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418266" y="5307754"/>
            <a:ext cx="815593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정렬 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score </a:t>
            </a:r>
            <a:r>
              <a:rPr lang="ko-KR" altLang="en-US" sz="1400" dirty="0" smtClean="0"/>
              <a:t>기준</a:t>
            </a:r>
            <a:endParaRPr lang="ko-KR" altLang="en-US" sz="14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418806" y="5242292"/>
            <a:ext cx="0" cy="789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 smtClean="0">
                <a:latin typeface="+mj-ea"/>
                <a:ea typeface="+mj-ea"/>
              </a:rPr>
              <a:t>Redis</a:t>
            </a:r>
            <a:r>
              <a:rPr lang="en-US" altLang="ko-KR" b="0" dirty="0" smtClean="0">
                <a:latin typeface="+mj-ea"/>
                <a:ea typeface="+mj-ea"/>
              </a:rPr>
              <a:t> - key/value </a:t>
            </a:r>
            <a:r>
              <a:rPr lang="ko-KR" altLang="en-US" b="0" dirty="0">
                <a:latin typeface="+mj-ea"/>
                <a:ea typeface="+mj-ea"/>
              </a:rPr>
              <a:t>형태의 데이터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7996" y="3856747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97996" y="4165975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97996" y="4475204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6518" y="3856747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6518" y="4165975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76518" y="4475204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56628" y="3797257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97996" y="5212391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elem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key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97996" y="5521619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elem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key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97996" y="5830848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elem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key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17504" y="5212391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elem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value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17504" y="5521619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elem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value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17504" y="5830848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elem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value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04589" y="5222047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score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904589" y="5531275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score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904589" y="5840504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score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147020" y="5211316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47020" y="5520544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47020" y="5829773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2153162" y="1607389"/>
            <a:ext cx="476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153162" y="1936909"/>
            <a:ext cx="476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2153162" y="2266429"/>
            <a:ext cx="476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99592" y="1516433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key 1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99592" y="1825661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key 2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99592" y="2134890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key 3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9100" y="1516433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value 1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719100" y="1825661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value 2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719100" y="2134890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value 3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66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화살표 연결선 39"/>
          <p:cNvCxnSpPr>
            <a:stCxn id="76" idx="3"/>
            <a:endCxn id="81" idx="1"/>
          </p:cNvCxnSpPr>
          <p:nvPr/>
        </p:nvCxnSpPr>
        <p:spPr>
          <a:xfrm flipV="1">
            <a:off x="1259632" y="1120627"/>
            <a:ext cx="898293" cy="1568033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77" idx="3"/>
            <a:endCxn id="87" idx="1"/>
          </p:cNvCxnSpPr>
          <p:nvPr/>
        </p:nvCxnSpPr>
        <p:spPr>
          <a:xfrm flipV="1">
            <a:off x="1259632" y="2344763"/>
            <a:ext cx="898293" cy="669519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78" idx="3"/>
            <a:endCxn id="89" idx="1"/>
          </p:cNvCxnSpPr>
          <p:nvPr/>
        </p:nvCxnSpPr>
        <p:spPr>
          <a:xfrm>
            <a:off x="1259632" y="3339904"/>
            <a:ext cx="898293" cy="188238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79" idx="3"/>
            <a:endCxn id="82" idx="1"/>
          </p:cNvCxnSpPr>
          <p:nvPr/>
        </p:nvCxnSpPr>
        <p:spPr>
          <a:xfrm>
            <a:off x="1259632" y="3665526"/>
            <a:ext cx="898293" cy="1127509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80" idx="3"/>
            <a:endCxn id="86" idx="1"/>
          </p:cNvCxnSpPr>
          <p:nvPr/>
        </p:nvCxnSpPr>
        <p:spPr>
          <a:xfrm>
            <a:off x="1259632" y="3991147"/>
            <a:ext cx="898293" cy="2016297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868144" y="1124744"/>
            <a:ext cx="2558962" cy="2677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049044" y="1449642"/>
            <a:ext cx="137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table scheme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056995" y="2588552"/>
            <a:ext cx="141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table scheme</a:t>
            </a:r>
            <a:endParaRPr lang="ko-KR" altLang="en-US" sz="1400" b="1" dirty="0"/>
          </a:p>
        </p:txBody>
      </p:sp>
      <p:cxnSp>
        <p:nvCxnSpPr>
          <p:cNvPr id="74" name="직선 화살표 연결선 73"/>
          <p:cNvCxnSpPr>
            <a:stCxn id="118" idx="3"/>
            <a:endCxn id="68" idx="1"/>
          </p:cNvCxnSpPr>
          <p:nvPr/>
        </p:nvCxnSpPr>
        <p:spPr>
          <a:xfrm>
            <a:off x="6733325" y="1600679"/>
            <a:ext cx="315719" cy="285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19" idx="3"/>
            <a:endCxn id="73" idx="1"/>
          </p:cNvCxnSpPr>
          <p:nvPr/>
        </p:nvCxnSpPr>
        <p:spPr>
          <a:xfrm>
            <a:off x="6733325" y="1909907"/>
            <a:ext cx="323670" cy="832534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8144" y="1176575"/>
            <a:ext cx="471893" cy="25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RDB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68144" y="4328360"/>
            <a:ext cx="3023585" cy="1169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RDB</a:t>
            </a:r>
          </a:p>
          <a:p>
            <a:r>
              <a:rPr lang="en-US" altLang="ko-KR" sz="1400" dirty="0" smtClean="0"/>
              <a:t>select * from </a:t>
            </a:r>
            <a:r>
              <a:rPr lang="ko-KR" altLang="en-US" sz="1400" dirty="0" smtClean="0"/>
              <a:t>주문 </a:t>
            </a:r>
            <a:r>
              <a:rPr lang="en-US" altLang="ko-KR" sz="1400" dirty="0" smtClean="0"/>
              <a:t>where ID=1;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key/value</a:t>
            </a:r>
          </a:p>
          <a:p>
            <a:r>
              <a:rPr lang="en-US" altLang="ko-KR" sz="1400" dirty="0" smtClean="0"/>
              <a:t>get </a:t>
            </a:r>
            <a:r>
              <a:rPr lang="ko-KR" altLang="en-US" sz="1400" dirty="0" smtClean="0"/>
              <a:t>주문</a:t>
            </a:r>
            <a:r>
              <a:rPr lang="en-US" altLang="ko-KR" sz="1400" dirty="0" smtClean="0"/>
              <a:t>_1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+mj-ea"/>
              </a:rPr>
              <a:t>Redis</a:t>
            </a:r>
            <a:r>
              <a:rPr lang="en-US" altLang="ko-KR" b="0" dirty="0">
                <a:latin typeface="+mj-ea"/>
              </a:rPr>
              <a:t> - </a:t>
            </a:r>
            <a:r>
              <a:rPr lang="en-US" altLang="ko-KR" b="0" dirty="0" smtClean="0">
                <a:ea typeface="나눔바른고딕"/>
                <a:cs typeface="나눔바른고딕"/>
              </a:rPr>
              <a:t>key/value </a:t>
            </a:r>
            <a:r>
              <a:rPr lang="ko-KR" altLang="en-US" b="0" dirty="0">
                <a:ea typeface="나눔바른고딕"/>
                <a:cs typeface="나눔바른고딕"/>
              </a:rPr>
              <a:t>형태의 </a:t>
            </a:r>
            <a:r>
              <a:rPr lang="ko-KR" altLang="en-US" b="0" dirty="0" smtClean="0">
                <a:ea typeface="나눔바른고딕"/>
                <a:cs typeface="나눔바른고딕"/>
              </a:rPr>
              <a:t>데이터 </a:t>
            </a:r>
            <a:r>
              <a:rPr lang="en-US" altLang="ko-KR" b="0" dirty="0" smtClean="0">
                <a:ea typeface="나눔바른고딕"/>
                <a:cs typeface="나눔바른고딕"/>
              </a:rPr>
              <a:t>(</a:t>
            </a:r>
            <a:r>
              <a:rPr lang="ko-KR" altLang="en-US" b="0" dirty="0" smtClean="0">
                <a:ea typeface="나눔바른고딕"/>
                <a:cs typeface="나눔바른고딕"/>
              </a:rPr>
              <a:t>계속</a:t>
            </a:r>
            <a:r>
              <a:rPr lang="en-US" altLang="ko-KR" b="0" dirty="0" smtClean="0">
                <a:ea typeface="나눔바른고딕"/>
                <a:cs typeface="나눔바른고딕"/>
              </a:rPr>
              <a:t>)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87142" y="2566777"/>
            <a:ext cx="872490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key 1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87142" y="2892399"/>
            <a:ext cx="872490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key 2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7142" y="3218021"/>
            <a:ext cx="872490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key 3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87142" y="3543643"/>
            <a:ext cx="872490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key 4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7142" y="3869264"/>
            <a:ext cx="872490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key 5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57925" y="980728"/>
            <a:ext cx="342279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set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157925" y="4653136"/>
            <a:ext cx="506337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hash</a:t>
            </a:r>
            <a:endParaRPr lang="ko-KR" altLang="en-US" sz="1400" b="1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3375702" y="5019548"/>
            <a:ext cx="476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3375702" y="5349068"/>
            <a:ext cx="476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3375702" y="5678588"/>
            <a:ext cx="476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157925" y="5867545"/>
            <a:ext cx="526546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string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157925" y="2204864"/>
            <a:ext cx="336257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list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420686" y="2542521"/>
            <a:ext cx="860154" cy="475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정렬 </a:t>
            </a:r>
            <a:r>
              <a:rPr lang="en-US" altLang="ko-KR" sz="1400" dirty="0" smtClean="0"/>
              <a:t>: </a:t>
            </a:r>
          </a:p>
          <a:p>
            <a:r>
              <a:rPr lang="ko-KR" altLang="en-US" sz="1400" dirty="0" smtClean="0"/>
              <a:t>추가된 순서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2157925" y="3374253"/>
            <a:ext cx="1133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sorted set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709413" y="3724653"/>
            <a:ext cx="815593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정렬 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score </a:t>
            </a:r>
            <a:r>
              <a:rPr lang="ko-KR" altLang="en-US" sz="1400" dirty="0" smtClean="0"/>
              <a:t>기준</a:t>
            </a:r>
            <a:endParaRPr lang="ko-KR" altLang="en-US" sz="1400" dirty="0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4709953" y="3659191"/>
            <a:ext cx="0" cy="789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2186580" y="1233070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86580" y="1542298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86580" y="1851527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86580" y="2456785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186580" y="2766013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186580" y="3075242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186580" y="6137562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186580" y="4928592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elem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key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186580" y="5237820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elem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key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186580" y="5547049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elem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key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914772" y="4928592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elem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value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914772" y="5237820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elem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value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14772" y="5547049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elem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value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186580" y="3638946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score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86580" y="3948174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score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186580" y="4257403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score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38167" y="3628215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38167" y="3937443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438167" y="4246672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element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158527" y="1737680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row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158527" y="2046908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row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158527" y="2356137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row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147625" y="2859037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row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147625" y="3168265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row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147625" y="3477494"/>
            <a:ext cx="1161284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row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940152" y="1478796"/>
            <a:ext cx="793173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손님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940152" y="1788024"/>
            <a:ext cx="793173" cy="2437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주문</a:t>
            </a:r>
            <a:endParaRPr lang="ko-KR" altLang="en-US" sz="1400" b="1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53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Required Feature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3324" y="2413207"/>
            <a:ext cx="2488476" cy="4599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장애 처리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7661" y="2348880"/>
            <a:ext cx="5732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장애를 감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해 자동으로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fail-over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해야 한다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3155353"/>
            <a:ext cx="2488476" cy="4599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Scale-out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1758" y="3068830"/>
            <a:ext cx="5673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장비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투입해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rebalancing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할 수 있다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883114"/>
            <a:ext cx="2488476" cy="4599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API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3810976"/>
            <a:ext cx="5243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기존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Redis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클라이언트를 그대로 사용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225" y="1045055"/>
            <a:ext cx="2488476" cy="4599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분산 방식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4660" y="980728"/>
            <a:ext cx="5821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여러 장비에 데이터를 나누어 처리해야 한다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6225" y="1715193"/>
            <a:ext cx="2488476" cy="4599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가용성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4660" y="1628800"/>
            <a:ext cx="5850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데이터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durability,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서비스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availability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3808" y="4509120"/>
            <a:ext cx="5243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장애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운영 작업 등에 의해 서비스가 영향을 받지 않아야 한다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4581128"/>
            <a:ext cx="2488476" cy="4599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서비스 연속성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84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1|29|36.1|17.4|9.5|1.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 sz="2000" b="1" dirty="0" smtClean="0">
            <a:solidFill>
              <a:srgbClr val="0070C0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</TotalTime>
  <Words>1258</Words>
  <Application>Microsoft Office PowerPoint</Application>
  <PresentationFormat>화면 슬라이드 쇼(4:3)</PresentationFormat>
  <Paragraphs>481</Paragraphs>
  <Slides>31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nbase-arc An open source distributed memory store based on Redis.</vt:lpstr>
      <vt:lpstr>Contents</vt:lpstr>
      <vt:lpstr>nBase-ARC</vt:lpstr>
      <vt:lpstr>Scale-out 클러스터</vt:lpstr>
      <vt:lpstr>탄생 배경</vt:lpstr>
      <vt:lpstr>Redis</vt:lpstr>
      <vt:lpstr>Redis - key/value 형태의 데이터</vt:lpstr>
      <vt:lpstr>Redis - key/value 형태의 데이터 (계속)</vt:lpstr>
      <vt:lpstr>Required Feature</vt:lpstr>
      <vt:lpstr>분산 방식</vt:lpstr>
      <vt:lpstr>가용성 – redis 복제</vt:lpstr>
      <vt:lpstr>가용성 - 복제</vt:lpstr>
      <vt:lpstr>가용성 – 복제 동기화</vt:lpstr>
      <vt:lpstr>장애 처리</vt:lpstr>
      <vt:lpstr>Scale-out</vt:lpstr>
      <vt:lpstr>Scale-out - Migration</vt:lpstr>
      <vt:lpstr>API</vt:lpstr>
      <vt:lpstr>서비스 연속성</vt:lpstr>
      <vt:lpstr>컴포넌트별 역할</vt:lpstr>
      <vt:lpstr>Request</vt:lpstr>
      <vt:lpstr>Response</vt:lpstr>
      <vt:lpstr>오픈 소스 제품과 비교</vt:lpstr>
      <vt:lpstr>Redis Cluster</vt:lpstr>
      <vt:lpstr>Redis와 비교</vt:lpstr>
      <vt:lpstr>CAP Perspective</vt:lpstr>
      <vt:lpstr>성능</vt:lpstr>
      <vt:lpstr>성능 테스트 환경</vt:lpstr>
      <vt:lpstr>시험 결과 – 1K 100% Write</vt:lpstr>
      <vt:lpstr>시험 결과 – 1K 100% Read</vt:lpstr>
      <vt:lpstr>시험 결론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n</cp:lastModifiedBy>
  <cp:revision>344</cp:revision>
  <cp:lastPrinted>2016-02-14T10:56:40Z</cp:lastPrinted>
  <dcterms:created xsi:type="dcterms:W3CDTF">2013-11-30T07:53:32Z</dcterms:created>
  <dcterms:modified xsi:type="dcterms:W3CDTF">2016-03-10T09:52:12Z</dcterms:modified>
</cp:coreProperties>
</file>