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9906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035" descr="Picture 10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887" y="5692775"/>
            <a:ext cx="950913" cy="804863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Rectangle 1026"/>
          <p:cNvSpPr/>
          <p:nvPr/>
        </p:nvSpPr>
        <p:spPr>
          <a:xfrm>
            <a:off x="1719263" y="6413500"/>
            <a:ext cx="8186737" cy="444500"/>
          </a:xfrm>
          <a:prstGeom prst="rect">
            <a:avLst/>
          </a:prstGeom>
          <a:solidFill>
            <a:srgbClr val="E8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+mj-lt"/>
                <a:ea typeface="+mj-ea"/>
                <a:cs typeface="+mj-cs"/>
                <a:sym typeface="Times Roman"/>
              </a:defRPr>
            </a:pPr>
          </a:p>
        </p:txBody>
      </p:sp>
      <p:sp>
        <p:nvSpPr>
          <p:cNvPr id="14" name="Texte du titre"/>
          <p:cNvSpPr txBox="1"/>
          <p:nvPr>
            <p:ph type="title"/>
          </p:nvPr>
        </p:nvSpPr>
        <p:spPr>
          <a:xfrm>
            <a:off x="742950" y="2286000"/>
            <a:ext cx="8420100" cy="1143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5" name="Texte niveau 1…"/>
          <p:cNvSpPr txBox="1"/>
          <p:nvPr>
            <p:ph type="body" sz="quarter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6" name="Rectangle 1033"/>
          <p:cNvSpPr/>
          <p:nvPr/>
        </p:nvSpPr>
        <p:spPr>
          <a:xfrm>
            <a:off x="0" y="6413500"/>
            <a:ext cx="481013" cy="444500"/>
          </a:xfrm>
          <a:prstGeom prst="rect">
            <a:avLst/>
          </a:prstGeom>
          <a:solidFill>
            <a:srgbClr val="E8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+mj-lt"/>
                <a:ea typeface="+mj-ea"/>
                <a:cs typeface="+mj-cs"/>
                <a:sym typeface="Times Roman"/>
              </a:defRPr>
            </a:pPr>
          </a:p>
        </p:txBody>
      </p:sp>
      <p:pic>
        <p:nvPicPr>
          <p:cNvPr id="17" name="Picture 1051" descr="Picture 10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3050" y="260350"/>
            <a:ext cx="2519364" cy="617538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Numéro de diapositive"/>
          <p:cNvSpPr txBox="1"/>
          <p:nvPr>
            <p:ph type="sldNum" sz="quarter" idx="2"/>
          </p:nvPr>
        </p:nvSpPr>
        <p:spPr>
          <a:xfrm>
            <a:off x="4787900" y="6356350"/>
            <a:ext cx="2311400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98" name="Texte niveau 1…"/>
          <p:cNvSpPr txBox="1"/>
          <p:nvPr>
            <p:ph type="body" idx="1"/>
          </p:nvPr>
        </p:nvSpPr>
        <p:spPr>
          <a:xfrm>
            <a:off x="742950" y="1778000"/>
            <a:ext cx="8420100" cy="4114800"/>
          </a:xfrm>
          <a:prstGeom prst="rect">
            <a:avLst/>
          </a:prstGeom>
        </p:spPr>
        <p:txBody>
          <a:bodyPr vert="eaVert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du titre"/>
          <p:cNvSpPr txBox="1"/>
          <p:nvPr>
            <p:ph type="title"/>
          </p:nvPr>
        </p:nvSpPr>
        <p:spPr>
          <a:xfrm>
            <a:off x="7058025" y="0"/>
            <a:ext cx="2105025" cy="5892800"/>
          </a:xfrm>
          <a:prstGeom prst="rect">
            <a:avLst/>
          </a:prstGeom>
        </p:spPr>
        <p:txBody>
          <a:bodyPr vert="eaVert"/>
          <a:lstStyle/>
          <a:p>
            <a:pPr/>
            <a:r>
              <a:t>Texte du titre</a:t>
            </a:r>
          </a:p>
        </p:txBody>
      </p:sp>
      <p:sp>
        <p:nvSpPr>
          <p:cNvPr id="107" name="Texte niveau 1…"/>
          <p:cNvSpPr txBox="1"/>
          <p:nvPr>
            <p:ph type="body" idx="1"/>
          </p:nvPr>
        </p:nvSpPr>
        <p:spPr>
          <a:xfrm>
            <a:off x="742950" y="0"/>
            <a:ext cx="6162675" cy="5892800"/>
          </a:xfrm>
          <a:prstGeom prst="rect">
            <a:avLst/>
          </a:prstGeom>
        </p:spPr>
        <p:txBody>
          <a:bodyPr vert="eaVert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16" name="Texte niveau 1…"/>
          <p:cNvSpPr txBox="1"/>
          <p:nvPr>
            <p:ph type="body" sz="half" idx="1"/>
          </p:nvPr>
        </p:nvSpPr>
        <p:spPr>
          <a:xfrm>
            <a:off x="742950" y="1778000"/>
            <a:ext cx="413385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125" name="Texte niveau 1…"/>
          <p:cNvSpPr txBox="1"/>
          <p:nvPr>
            <p:ph type="body" sz="half" idx="1"/>
          </p:nvPr>
        </p:nvSpPr>
        <p:spPr>
          <a:xfrm>
            <a:off x="742950" y="1778000"/>
            <a:ext cx="413385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2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6" name="Texte niveau 1…"/>
          <p:cNvSpPr txBox="1"/>
          <p:nvPr>
            <p:ph type="body" idx="1"/>
          </p:nvPr>
        </p:nvSpPr>
        <p:spPr>
          <a:xfrm>
            <a:off x="742950" y="1778000"/>
            <a:ext cx="84201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e du titre"/>
          <p:cNvSpPr txBox="1"/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35" name="Texte niveau 1…"/>
          <p:cNvSpPr txBox="1"/>
          <p:nvPr>
            <p:ph type="body" sz="quarter" idx="1"/>
          </p:nvPr>
        </p:nvSpPr>
        <p:spPr>
          <a:xfrm>
            <a:off x="676275" y="4589462"/>
            <a:ext cx="8543925" cy="15001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4" name="Texte niveau 1…"/>
          <p:cNvSpPr txBox="1"/>
          <p:nvPr>
            <p:ph type="body" sz="half" idx="1"/>
          </p:nvPr>
        </p:nvSpPr>
        <p:spPr>
          <a:xfrm>
            <a:off x="742950" y="1778000"/>
            <a:ext cx="413385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du titre"/>
          <p:cNvSpPr txBox="1"/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3" name="Texte niveau 1…"/>
          <p:cNvSpPr txBox="1"/>
          <p:nvPr>
            <p:ph type="body" sz="quarter" idx="1"/>
          </p:nvPr>
        </p:nvSpPr>
        <p:spPr>
          <a:xfrm>
            <a:off x="682625" y="1681163"/>
            <a:ext cx="4191000" cy="82391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b="1"/>
            </a:lvl1pPr>
            <a:lvl2pPr marL="0" indent="457200">
              <a:buSzTx/>
              <a:buNone/>
              <a:defRPr b="1"/>
            </a:lvl2pPr>
            <a:lvl3pPr marL="0" indent="914400">
              <a:buSzTx/>
              <a:buNone/>
              <a:defRPr b="1"/>
            </a:lvl3pPr>
            <a:lvl4pPr marL="0" indent="1371600">
              <a:buSzTx/>
              <a:buNone/>
              <a:defRPr b="1"/>
            </a:lvl4pPr>
            <a:lvl5pPr marL="0" indent="1828800">
              <a:buSzTx/>
              <a:buNone/>
              <a:defRPr b="1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4" name="Espace réservé du texte 4"/>
          <p:cNvSpPr/>
          <p:nvPr>
            <p:ph type="body" sz="quarter" idx="21"/>
          </p:nvPr>
        </p:nvSpPr>
        <p:spPr>
          <a:xfrm>
            <a:off x="5014912" y="1681163"/>
            <a:ext cx="4211638" cy="82391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>
              <a:defRPr b="1"/>
            </a:pPr>
          </a:p>
        </p:txBody>
      </p:sp>
      <p:sp>
        <p:nvSpPr>
          <p:cNvPr id="5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e du titre"/>
          <p:cNvSpPr txBox="1"/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Texte du titre</a:t>
            </a:r>
          </a:p>
        </p:txBody>
      </p:sp>
      <p:sp>
        <p:nvSpPr>
          <p:cNvPr id="78" name="Texte niveau 1…"/>
          <p:cNvSpPr txBox="1"/>
          <p:nvPr>
            <p:ph type="body" sz="half" idx="1"/>
          </p:nvPr>
        </p:nvSpPr>
        <p:spPr>
          <a:xfrm>
            <a:off x="4211637" y="987425"/>
            <a:ext cx="5014913" cy="48736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/>
            </a:lvl1pPr>
            <a:lvl2pPr marL="604157" indent="-261257">
              <a:defRPr sz="3200"/>
            </a:lvl2pPr>
            <a:lvl3pPr marL="922866" indent="-237066">
              <a:defRPr sz="3200"/>
            </a:lvl3pPr>
            <a:lvl4pPr marL="1356360" indent="-264160">
              <a:defRPr sz="3200"/>
            </a:lvl4pPr>
            <a:lvl5pPr marL="1770379" indent="-284479">
              <a:defRPr sz="32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9" name="Espace réservé du texte 3"/>
          <p:cNvSpPr/>
          <p:nvPr>
            <p:ph type="body" sz="quarter" idx="21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1600"/>
            </a:pPr>
          </a:p>
        </p:txBody>
      </p:sp>
      <p:sp>
        <p:nvSpPr>
          <p:cNvPr id="8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e du titre"/>
          <p:cNvSpPr txBox="1"/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Texte du titre</a:t>
            </a:r>
          </a:p>
        </p:txBody>
      </p:sp>
      <p:sp>
        <p:nvSpPr>
          <p:cNvPr id="88" name="Espace réservé pour une image  2"/>
          <p:cNvSpPr/>
          <p:nvPr>
            <p:ph type="pic" sz="half" idx="21"/>
          </p:nvPr>
        </p:nvSpPr>
        <p:spPr>
          <a:xfrm>
            <a:off x="4211637" y="987425"/>
            <a:ext cx="5014913" cy="487362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9" name="Texte niveau 1…"/>
          <p:cNvSpPr txBox="1"/>
          <p:nvPr>
            <p:ph type="body" sz="quarter" idx="1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600"/>
            </a:lvl1pPr>
            <a:lvl2pPr marL="0" indent="457200">
              <a:buSzTx/>
              <a:buNone/>
              <a:defRPr sz="1600"/>
            </a:lvl2pPr>
            <a:lvl3pPr marL="0" indent="914400">
              <a:buSzTx/>
              <a:buNone/>
              <a:defRPr sz="1600"/>
            </a:lvl3pPr>
            <a:lvl4pPr marL="0" indent="1371600">
              <a:buSzTx/>
              <a:buNone/>
              <a:defRPr sz="1600"/>
            </a:lvl4pPr>
            <a:lvl5pPr marL="0" indent="1828800">
              <a:buSzTx/>
              <a:buNone/>
              <a:defRPr sz="1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0" y="6413500"/>
            <a:ext cx="9906000" cy="444500"/>
          </a:xfrm>
          <a:prstGeom prst="rect">
            <a:avLst/>
          </a:prstGeom>
          <a:solidFill>
            <a:srgbClr val="E8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+mj-lt"/>
                <a:ea typeface="+mj-ea"/>
                <a:cs typeface="+mj-cs"/>
                <a:sym typeface="Times Roman"/>
              </a:defRPr>
            </a:pPr>
          </a:p>
        </p:txBody>
      </p:sp>
      <p:sp>
        <p:nvSpPr>
          <p:cNvPr id="3" name="Texte du titre"/>
          <p:cNvSpPr txBox="1"/>
          <p:nvPr>
            <p:ph type="title"/>
          </p:nvPr>
        </p:nvSpPr>
        <p:spPr>
          <a:xfrm>
            <a:off x="742950" y="0"/>
            <a:ext cx="84201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Texte niveau 1…"/>
          <p:cNvSpPr txBox="1"/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0" marR="0" indent="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715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75000"/>
        <a:buFontTx/>
        <a:buChar char=""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889000" marR="0" indent="-2032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70000"/>
        <a:buFontTx/>
        <a:buChar char=""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290319" marR="0" indent="-198119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50000"/>
        <a:buFontTx/>
        <a:buChar char=""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710489" marR="0" indent="-224589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75000"/>
        <a:buFontTx/>
        <a:buChar char=""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uman-r.com/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</a:t>
            </a:r>
            <a:r>
              <a:t>erox Incremental Parser</a:t>
            </a:r>
          </a:p>
        </p:txBody>
      </p:sp>
      <p:sp>
        <p:nvSpPr>
          <p:cNvPr id="136" name="Rectangle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000"/>
            </a:pPr>
            <a:r>
              <a:t>Claude ROUX</a:t>
            </a:r>
          </a:p>
          <a:p>
            <a:pPr>
              <a:lnSpc>
                <a:spcPct val="100000"/>
              </a:lnSpc>
              <a:defRPr sz="2000"/>
            </a:pPr>
            <a:r>
              <a:t>Claude.roux@xrce.xerox.com</a:t>
            </a:r>
          </a:p>
          <a:p>
            <a:pPr>
              <a:lnSpc>
                <a:spcPct val="100000"/>
              </a:lnSpc>
              <a:defRPr sz="2000"/>
            </a:pPr>
            <a:r>
              <a:t>Xerox Reseach Centre Europe</a:t>
            </a:r>
          </a:p>
          <a:p>
            <a:pPr>
              <a:lnSpc>
                <a:spcPct val="100000"/>
              </a:lnSpc>
              <a:defRPr sz="2000"/>
            </a:pPr>
            <a:r>
              <a:t>Meylan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352" name="Espace réservé du numéro de diapositive 5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3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Quelques Heuristiques</a:t>
            </a:r>
          </a:p>
        </p:txBody>
      </p:sp>
      <p:sp>
        <p:nvSpPr>
          <p:cNvPr id="354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Char char="•"/>
            </a:pPr>
            <a:r>
              <a:t> Les stratégies d’analyse ne sont pas tout: Il est nécessaire d’utiliser des heuristiques pour accélérer les traitements.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Pré-compilation des règles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Accélération du choix des règles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Accélération de la gestion des structures de traits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Filtrage amont des règles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357" name="Espace réservé du numéro de diapositive 5"/>
          <p:cNvSpPr txBox="1"/>
          <p:nvPr>
            <p:ph type="sldNum" sz="quarter" idx="2"/>
          </p:nvPr>
        </p:nvSpPr>
        <p:spPr>
          <a:xfrm>
            <a:off x="9310417" y="6515100"/>
            <a:ext cx="238397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8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Pré-compilation</a:t>
            </a:r>
          </a:p>
        </p:txBody>
      </p:sp>
      <p:sp>
        <p:nvSpPr>
          <p:cNvPr id="359" name="Rectangle 3"/>
          <p:cNvSpPr txBox="1"/>
          <p:nvPr>
            <p:ph type="body" idx="1"/>
          </p:nvPr>
        </p:nvSpPr>
        <p:spPr>
          <a:xfrm>
            <a:off x="344487" y="1412875"/>
            <a:ext cx="9145589" cy="4968875"/>
          </a:xfrm>
          <a:prstGeom prst="rect">
            <a:avLst/>
          </a:prstGeom>
        </p:spPr>
        <p:txBody>
          <a:bodyPr/>
          <a:lstStyle/>
          <a:p>
            <a:pPr>
              <a:buSzPct val="100000"/>
              <a:buChar char="•"/>
            </a:pPr>
            <a:r>
              <a:t> Imposer une description de l’ensemble des éléments linguistiques: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Description de tous les traits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Description de toutes les catégories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</a:p>
          <a:p>
            <a:pPr>
              <a:buSzPct val="100000"/>
              <a:buChar char="•"/>
            </a:pPr>
            <a:r>
              <a:t> Pour des raisons d’efficacité, on utilise des codages binaires.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Compact, prend peu de place en mémoire.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Rapide: les opérateurs d’ensemble peuvent être projetés sur les opérations binaires primitives tels que: AND, OR et XOR.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362" name="Espace réservé du numéro de diapositive 5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3" name="Rectangle 2"/>
          <p:cNvSpPr txBox="1"/>
          <p:nvPr>
            <p:ph type="title"/>
          </p:nvPr>
        </p:nvSpPr>
        <p:spPr>
          <a:xfrm>
            <a:off x="742950" y="260647"/>
            <a:ext cx="8420100" cy="1143001"/>
          </a:xfrm>
          <a:prstGeom prst="rect">
            <a:avLst/>
          </a:prstGeom>
        </p:spPr>
        <p:txBody>
          <a:bodyPr/>
          <a:lstStyle/>
          <a:p>
            <a:pPr/>
            <a:r>
              <a:t>Codage binaire des catégories</a:t>
            </a:r>
          </a:p>
        </p:txBody>
      </p:sp>
      <p:graphicFrame>
        <p:nvGraphicFramePr>
          <p:cNvPr id="364" name="Group 111"/>
          <p:cNvGraphicFramePr/>
          <p:nvPr/>
        </p:nvGraphicFramePr>
        <p:xfrm>
          <a:off x="849312" y="1268412"/>
          <a:ext cx="8567738" cy="46085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28750"/>
                <a:gridCol w="1427162"/>
                <a:gridCol w="1428750"/>
                <a:gridCol w="1427163"/>
                <a:gridCol w="1428750"/>
                <a:gridCol w="1427162"/>
              </a:tblGrid>
              <a:tr h="57626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Catégorie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P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SN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SV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SA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SP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Puissance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Décimal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16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Binaire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1000"/>
                        </a:spcBef>
                        <a:defRPr b="1" sz="1600"/>
                      </a:pPr>
                      <a:r>
                        <a:t>0000000001</a:t>
                      </a:r>
                      <a:r>
                        <a:t> 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600"/>
                        <a:t>0000000010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600"/>
                        <a:t>0000000100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600"/>
                        <a:t>0000001000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600"/>
                        <a:t>0000010000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Catégorie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V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A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Pro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Dét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Puissance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Décimal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16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32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64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128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256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400"/>
                        <a:t>Binaire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600"/>
                        <a:t>0000100000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600"/>
                        <a:t>0001000000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600"/>
                        <a:t>0010000000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600"/>
                        <a:t>0100000000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b="1" sz="1600"/>
                        <a:t>1000000000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367" name="Espace réservé du numéro de diapositive 5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8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Codage d’une règle</a:t>
            </a:r>
          </a:p>
        </p:txBody>
      </p:sp>
      <p:sp>
        <p:nvSpPr>
          <p:cNvPr id="369" name="Rectangle 3"/>
          <p:cNvSpPr txBox="1"/>
          <p:nvPr>
            <p:ph type="body" idx="1"/>
          </p:nvPr>
        </p:nvSpPr>
        <p:spPr>
          <a:xfrm>
            <a:off x="560387" y="1052512"/>
            <a:ext cx="9345614" cy="5184776"/>
          </a:xfrm>
          <a:prstGeom prst="rect">
            <a:avLst/>
          </a:prstGeom>
        </p:spPr>
        <p:txBody>
          <a:bodyPr/>
          <a:lstStyle/>
          <a:p>
            <a:pPr/>
            <a:r>
              <a:t>Soit les règles suivantes: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 sz="22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SN -&gt; Det, A,N.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 sz="22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SN -&gt; Pro.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 sz="22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SV -&gt; Pro, V, SN.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 sz="22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 -&gt; SN, SV.</a:t>
            </a:r>
          </a:p>
          <a:p>
            <a:pPr/>
            <a:r>
              <a:t>Chacune de ces règles peut-être ré-analysée comme était une union de position binaire.</a:t>
            </a:r>
          </a:p>
          <a:p>
            <a:pPr/>
            <a:r>
              <a:t>Par exemple, la règle: </a:t>
            </a:r>
            <a:r>
              <a:rPr i="1"/>
              <a:t>SN -&gt; Dét, A, N</a:t>
            </a:r>
            <a:r>
              <a:t> correspond à: 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 sz="26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256 OR 64 OR 32 = </a:t>
            </a:r>
            <a:r>
              <a:rPr b="1"/>
              <a:t>1101000000 = 352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372" name="Espace réservé du numéro de diapositive 5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3" name="Rectangle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Index</a:t>
            </a:r>
          </a:p>
        </p:txBody>
      </p:sp>
      <p:sp>
        <p:nvSpPr>
          <p:cNvPr id="374" name="Text Box 7"/>
          <p:cNvSpPr txBox="1"/>
          <p:nvPr/>
        </p:nvSpPr>
        <p:spPr>
          <a:xfrm>
            <a:off x="677544" y="1125537"/>
            <a:ext cx="840645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</a:lvl1pPr>
          </a:lstStyle>
          <a:p>
            <a:pPr/>
            <a:r>
              <a:t>On dispose donc d’un index pour chaque règle:</a:t>
            </a:r>
          </a:p>
        </p:txBody>
      </p:sp>
      <p:sp>
        <p:nvSpPr>
          <p:cNvPr id="375" name="Text Box 8"/>
          <p:cNvSpPr txBox="1"/>
          <p:nvPr/>
        </p:nvSpPr>
        <p:spPr>
          <a:xfrm>
            <a:off x="606108" y="5013325"/>
            <a:ext cx="8044496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</a:lvl1pPr>
          </a:lstStyle>
          <a:p>
            <a:pPr/>
            <a:r>
              <a:t>Cet index code le contenu de la règle tout en l’identifiant.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378" name="Espace réservé du numéro de diapositive 5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9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Recherche d’une règle</a:t>
            </a:r>
          </a:p>
        </p:txBody>
      </p:sp>
      <p:sp>
        <p:nvSpPr>
          <p:cNvPr id="380" name="Rectangle 3"/>
          <p:cNvSpPr txBox="1"/>
          <p:nvPr>
            <p:ph type="body" idx="1"/>
          </p:nvPr>
        </p:nvSpPr>
        <p:spPr>
          <a:xfrm>
            <a:off x="344488" y="1773238"/>
            <a:ext cx="9163051" cy="4114801"/>
          </a:xfrm>
          <a:prstGeom prst="rect">
            <a:avLst/>
          </a:prstGeom>
        </p:spPr>
        <p:txBody>
          <a:bodyPr/>
          <a:lstStyle/>
          <a:p>
            <a:pPr>
              <a:defRPr b="1" sz="2200"/>
            </a:pPr>
            <a:r>
              <a:t>Nous pouvons supposer que les indexes des règles sont stockés dans un arbre AVL ou dans une table de hachage.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Analysons: </a:t>
            </a:r>
            <a:r>
              <a:rPr i="1"/>
              <a:t>la dame</a:t>
            </a:r>
          </a:p>
          <a:p>
            <a:pPr>
              <a:defRPr sz="2200"/>
            </a:pPr>
            <a:r>
              <a:t>soit donc la liste de catégorie: </a:t>
            </a:r>
            <a:r>
              <a:rPr i="1"/>
              <a:t>Dét,N</a:t>
            </a:r>
          </a:p>
          <a:p>
            <a:pPr>
              <a:defRPr sz="2200"/>
            </a:pPr>
            <a:r>
              <a:t>soit 512 OU 64= 1000000000 OU 0001000000 = 1001000000= 576</a:t>
            </a:r>
          </a:p>
          <a:p>
            <a:pPr>
              <a:defRPr sz="2200"/>
            </a:pPr>
            <a:r>
              <a:t>soit donc la règle: 1.b)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383" name="Espace réservé du numéro de diapositive 5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4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Filtrage des règles</a:t>
            </a:r>
          </a:p>
        </p:txBody>
      </p:sp>
      <p:sp>
        <p:nvSpPr>
          <p:cNvPr id="385" name="Rectangle 3"/>
          <p:cNvSpPr txBox="1"/>
          <p:nvPr>
            <p:ph type="body" idx="1"/>
          </p:nvPr>
        </p:nvSpPr>
        <p:spPr>
          <a:xfrm>
            <a:off x="488950" y="1341437"/>
            <a:ext cx="8420100" cy="4551364"/>
          </a:xfrm>
          <a:prstGeom prst="rect">
            <a:avLst/>
          </a:prstGeom>
        </p:spPr>
        <p:txBody>
          <a:bodyPr/>
          <a:lstStyle/>
          <a:p>
            <a:pPr>
              <a:buSzPct val="100000"/>
              <a:buChar char="•"/>
              <a:defRPr sz="2000"/>
            </a:pPr>
            <a:r>
              <a:t>L’utilisation d’un codage binaire permet aussi de prévoir rapidement si une règle peut ou non s’appliquer.</a:t>
            </a:r>
          </a:p>
          <a:p>
            <a:pPr>
              <a:buSzPct val="100000"/>
              <a:buChar char="•"/>
              <a:defRPr sz="2000"/>
            </a:pPr>
            <a:r>
              <a:t> En examinant notre tableau de règle, nous pouvons calculer à l’avance, les éléments suivants: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 sz="2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Un </a:t>
            </a:r>
            <a:r>
              <a:rPr i="1"/>
              <a:t>N</a:t>
            </a:r>
            <a:r>
              <a:t> peut apparaître avec un </a:t>
            </a:r>
            <a:r>
              <a:rPr i="1"/>
              <a:t>Dét </a:t>
            </a:r>
            <a:r>
              <a:t>et un </a:t>
            </a:r>
            <a:r>
              <a:rPr i="1"/>
              <a:t>A</a:t>
            </a:r>
            <a:r>
              <a:t>.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 sz="2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Un </a:t>
            </a:r>
            <a:r>
              <a:rPr i="1"/>
              <a:t>V </a:t>
            </a:r>
            <a:r>
              <a:t>peut apparaître avec un </a:t>
            </a:r>
            <a:r>
              <a:rPr i="1"/>
              <a:t>Pro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 sz="2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Un </a:t>
            </a:r>
            <a:r>
              <a:rPr i="1"/>
              <a:t>SN </a:t>
            </a:r>
            <a:r>
              <a:t>peut apparaître avec un </a:t>
            </a:r>
            <a:r>
              <a:rPr i="1"/>
              <a:t>SV</a:t>
            </a:r>
          </a:p>
          <a:p>
            <a:pPr>
              <a:buSzPct val="100000"/>
              <a:buChar char="•"/>
              <a:defRPr sz="2000"/>
            </a:pPr>
          </a:p>
          <a:p>
            <a:pPr>
              <a:buSzPct val="100000"/>
              <a:buChar char="•"/>
              <a:defRPr sz="2000"/>
            </a:pPr>
            <a:r>
              <a:t> Nous allons traduire ces possibilités sous la forme de vecteurs binaires de filtrage.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Espace réservé de la date 4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388" name="Espace réservé du numéro de diapositive 6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9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Exemple de filtre</a:t>
            </a:r>
          </a:p>
        </p:txBody>
      </p:sp>
      <p:sp>
        <p:nvSpPr>
          <p:cNvPr id="390" name="Rectangle 3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Char char="•"/>
              <a:defRPr sz="2000"/>
            </a:pPr>
            <a:r>
              <a:t> Un filtre est donc composé des catégories qui peuvent être associées sous un même nœud syntagmatique.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 sz="2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Le filtre de </a:t>
            </a:r>
            <a:r>
              <a:rPr i="1"/>
              <a:t>N </a:t>
            </a:r>
            <a:r>
              <a:t>comprend aussi bien un </a:t>
            </a:r>
            <a:r>
              <a:rPr i="1"/>
              <a:t>A </a:t>
            </a:r>
            <a:r>
              <a:t>qu’un </a:t>
            </a:r>
            <a:r>
              <a:rPr i="1"/>
              <a:t>Dét</a:t>
            </a:r>
            <a:r>
              <a:t>.</a:t>
            </a:r>
          </a:p>
          <a:p>
            <a:pPr>
              <a:buSzPct val="100000"/>
              <a:buChar char="•"/>
              <a:defRPr sz="2000"/>
            </a:pPr>
            <a:r>
              <a:t> Nous pouvons traduire ce filtre sous une forme binaire.</a:t>
            </a:r>
          </a:p>
        </p:txBody>
      </p:sp>
      <p:graphicFrame>
        <p:nvGraphicFramePr>
          <p:cNvPr id="391" name="Group 131"/>
          <p:cNvGraphicFramePr/>
          <p:nvPr/>
        </p:nvGraphicFramePr>
        <p:xfrm>
          <a:off x="4808537" y="1700213"/>
          <a:ext cx="4876801" cy="38576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439862"/>
                <a:gridCol w="1296988"/>
                <a:gridCol w="2139950"/>
              </a:tblGrid>
              <a:tr h="54451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2000"/>
                        <a:t>Catégories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2000"/>
                        <a:t>Filtre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2000"/>
                        <a:t>Binaire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2000"/>
                        <a:t>N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2000"/>
                        <a:t>A,Dét,N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600"/>
                      </a:pPr>
                      <a:r>
                        <a:t>1011000000</a:t>
                      </a:r>
                      <a:r>
                        <a:t> = 704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2000"/>
                        <a:t>A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2000"/>
                        <a:t>A,N,Dét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600"/>
                      </a:pPr>
                      <a:r>
                        <a:t>	</a:t>
                      </a:r>
                      <a:r>
                        <a:t> = 704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2000"/>
                        <a:t>Dét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2000"/>
                        <a:t>Dét,A,N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600"/>
                      </a:pPr>
                      <a:r>
                        <a:t>1011000000</a:t>
                      </a:r>
                      <a:r>
                        <a:t> = 704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2000"/>
                        <a:t>V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2000"/>
                        <a:t>Pro,V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0100100000 = 288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2000"/>
                        <a:t>SN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2000"/>
                        <a:t>SV,SN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0000000110 = 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2000"/>
                        <a:t>SV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2000"/>
                        <a:t>SN,SV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1000"/>
                        </a:spcBef>
                        <a:defRPr sz="1800"/>
                      </a:pPr>
                      <a:r>
                        <a:rPr sz="1600"/>
                        <a:t>0000000110 = 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394" name="Espace réservé du numéro de diapositive 5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5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Utilisation du filtre (1)</a:t>
            </a:r>
          </a:p>
        </p:txBody>
      </p:sp>
      <p:sp>
        <p:nvSpPr>
          <p:cNvPr id="396" name="Rectangle 3"/>
          <p:cNvSpPr txBox="1"/>
          <p:nvPr>
            <p:ph type="body" idx="1"/>
          </p:nvPr>
        </p:nvSpPr>
        <p:spPr>
          <a:xfrm>
            <a:off x="704850" y="1125537"/>
            <a:ext cx="8420100" cy="49672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 sz="2000"/>
            </a:pPr>
            <a:r>
              <a:t>Ces filtres sont utilisés lorsque l’on parcourt la phrase de la droite vers la gauche:</a:t>
            </a:r>
          </a:p>
          <a:p>
            <a:pPr>
              <a:lnSpc>
                <a:spcPct val="110000"/>
              </a:lnSpc>
              <a:defRPr b="1" i="1" sz="2000"/>
            </a:pPr>
            <a:r>
              <a:t>			La dame lui lit une histoire</a:t>
            </a:r>
          </a:p>
          <a:p>
            <a:pPr>
              <a:lnSpc>
                <a:spcPct val="110000"/>
              </a:lnSpc>
              <a:defRPr b="1" i="1" sz="2000"/>
            </a:pPr>
            <a:r>
              <a:t>			</a:t>
            </a:r>
            <a:r>
              <a:rPr b="0" i="0"/>
              <a:t>Dét</a:t>
            </a:r>
            <a:r>
              <a:rPr b="0" baseline="30000" i="0"/>
              <a:t>1</a:t>
            </a:r>
            <a:r>
              <a:rPr b="0" i="0"/>
              <a:t>,N</a:t>
            </a:r>
            <a:r>
              <a:rPr b="0" baseline="30000" i="0"/>
              <a:t>2</a:t>
            </a:r>
            <a:r>
              <a:rPr b="0" i="0"/>
              <a:t>, Pro</a:t>
            </a:r>
            <a:r>
              <a:rPr b="0" baseline="30000" i="0"/>
              <a:t>3</a:t>
            </a:r>
            <a:r>
              <a:rPr b="0" i="0"/>
              <a:t>, V</a:t>
            </a:r>
            <a:r>
              <a:rPr b="0" baseline="30000" i="0"/>
              <a:t>4</a:t>
            </a:r>
            <a:r>
              <a:rPr b="0" i="0"/>
              <a:t>, Dét</a:t>
            </a:r>
            <a:r>
              <a:rPr b="0" baseline="30000" i="0"/>
              <a:t>5</a:t>
            </a:r>
            <a:r>
              <a:rPr b="0" i="0"/>
              <a:t>, N</a:t>
            </a:r>
            <a:r>
              <a:rPr b="0" baseline="30000" i="0"/>
              <a:t>6</a:t>
            </a:r>
            <a:endParaRPr b="0" baseline="30000" i="0"/>
          </a:p>
          <a:p>
            <a:pPr>
              <a:lnSpc>
                <a:spcPct val="110000"/>
              </a:lnSpc>
              <a:defRPr sz="2000"/>
            </a:pPr>
            <a:r>
              <a:t> </a:t>
            </a:r>
          </a:p>
          <a:p>
            <a:pPr>
              <a:lnSpc>
                <a:spcPct val="110000"/>
              </a:lnSpc>
              <a:defRPr sz="2000"/>
            </a:pPr>
            <a:r>
              <a:t>A chaque étape on construit la liste des catégories sous la forme d’un vecteur de bits:</a:t>
            </a:r>
          </a:p>
          <a:p>
            <a:pPr>
              <a:lnSpc>
                <a:spcPct val="110000"/>
              </a:lnSpc>
              <a:defRPr sz="2000"/>
            </a:pPr>
            <a:r>
              <a:t>On rencontre d’abord </a:t>
            </a:r>
            <a:r>
              <a:rPr>
                <a:solidFill>
                  <a:srgbClr val="F51038"/>
                </a:solidFill>
              </a:rPr>
              <a:t>N</a:t>
            </a:r>
            <a:r>
              <a:rPr baseline="30000">
                <a:solidFill>
                  <a:srgbClr val="F51038"/>
                </a:solidFill>
              </a:rPr>
              <a:t>6</a:t>
            </a:r>
            <a:r>
              <a:t> notre liste vaut: </a:t>
            </a:r>
            <a:r>
              <a:rPr b="1"/>
              <a:t>0001000000</a:t>
            </a:r>
            <a:endParaRPr b="1"/>
          </a:p>
          <a:p>
            <a:pPr>
              <a:lnSpc>
                <a:spcPct val="110000"/>
              </a:lnSpc>
              <a:defRPr sz="2000"/>
            </a:pPr>
            <a:r>
              <a:t>Puis on rajoute </a:t>
            </a:r>
            <a:r>
              <a:rPr>
                <a:solidFill>
                  <a:srgbClr val="F51038"/>
                </a:solidFill>
              </a:rPr>
              <a:t>Dét</a:t>
            </a:r>
            <a:r>
              <a:rPr baseline="30000">
                <a:solidFill>
                  <a:srgbClr val="F51038"/>
                </a:solidFill>
              </a:rPr>
              <a:t>5</a:t>
            </a:r>
            <a:r>
              <a:t>. On compare la liste avec le filtre de Dét:</a:t>
            </a:r>
          </a:p>
          <a:p>
            <a:pPr algn="ctr">
              <a:lnSpc>
                <a:spcPct val="110000"/>
              </a:lnSpc>
              <a:defRPr b="1" sz="2000"/>
            </a:pPr>
            <a:r>
              <a:t>0001000000</a:t>
            </a:r>
            <a:r>
              <a:rPr b="0" sz="1600"/>
              <a:t> </a:t>
            </a:r>
            <a:r>
              <a:rPr b="0" sz="1600"/>
              <a:t>&amp; </a:t>
            </a:r>
            <a:r>
              <a:rPr b="0" i="1">
                <a:solidFill>
                  <a:srgbClr val="F51038"/>
                </a:solidFill>
              </a:rPr>
              <a:t>1011000000</a:t>
            </a:r>
            <a:r>
              <a:rPr b="0" sz="1600"/>
              <a:t> = </a:t>
            </a:r>
            <a:r>
              <a:rPr b="0"/>
              <a:t>0001000000</a:t>
            </a:r>
            <a:r>
              <a:rPr b="0" sz="1600"/>
              <a:t> </a:t>
            </a:r>
            <a:endParaRPr b="0" sz="1600"/>
          </a:p>
          <a:p>
            <a:pPr>
              <a:lnSpc>
                <a:spcPct val="110000"/>
              </a:lnSpc>
              <a:defRPr sz="2000"/>
            </a:pPr>
            <a:r>
              <a:t>On retrouve le filtre, par conséquent Dét est compatible avec la liste.</a:t>
            </a:r>
          </a:p>
        </p:txBody>
      </p:sp>
      <p:sp>
        <p:nvSpPr>
          <p:cNvPr id="397" name="Line 4"/>
          <p:cNvSpPr/>
          <p:nvPr/>
        </p:nvSpPr>
        <p:spPr>
          <a:xfrm flipH="1" flipV="1">
            <a:off x="3513137" y="2997200"/>
            <a:ext cx="3024188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400" name="Espace réservé du numéro de diapositive 5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1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Utilisation du filtre (2)</a:t>
            </a:r>
          </a:p>
        </p:txBody>
      </p:sp>
      <p:sp>
        <p:nvSpPr>
          <p:cNvPr id="402" name="Rectangle 3"/>
          <p:cNvSpPr txBox="1"/>
          <p:nvPr>
            <p:ph type="body" idx="1"/>
          </p:nvPr>
        </p:nvSpPr>
        <p:spPr>
          <a:xfrm>
            <a:off x="704850" y="1341437"/>
            <a:ext cx="8420100" cy="4608514"/>
          </a:xfrm>
          <a:prstGeom prst="rect">
            <a:avLst/>
          </a:prstGeom>
        </p:spPr>
        <p:txBody>
          <a:bodyPr/>
          <a:lstStyle/>
          <a:p>
            <a:pPr>
              <a:defRPr b="1" i="1" sz="2000"/>
            </a:pPr>
            <a:r>
              <a:t>		La dame lui lit une histoire</a:t>
            </a:r>
          </a:p>
          <a:p>
            <a:pPr>
              <a:defRPr sz="2000"/>
            </a:pPr>
            <a:r>
              <a:t>		Dét</a:t>
            </a:r>
            <a:r>
              <a:rPr baseline="30000"/>
              <a:t>1</a:t>
            </a:r>
            <a:r>
              <a:t>,N</a:t>
            </a:r>
            <a:r>
              <a:rPr baseline="30000"/>
              <a:t>2</a:t>
            </a:r>
            <a:r>
              <a:t>, Pro</a:t>
            </a:r>
            <a:r>
              <a:rPr baseline="30000"/>
              <a:t>3</a:t>
            </a:r>
            <a:r>
              <a:t>, V</a:t>
            </a:r>
            <a:r>
              <a:rPr baseline="30000"/>
              <a:t>4</a:t>
            </a:r>
            <a:r>
              <a:t>, Dét</a:t>
            </a:r>
            <a:r>
              <a:rPr baseline="30000"/>
              <a:t>5</a:t>
            </a:r>
            <a:r>
              <a:t>, N</a:t>
            </a:r>
            <a:r>
              <a:rPr baseline="30000"/>
              <a:t>6</a:t>
            </a:r>
            <a:endParaRPr baseline="30000"/>
          </a:p>
          <a:p>
            <a:pPr/>
            <a:r>
              <a:t>La liste vaut désormais:</a:t>
            </a:r>
            <a:r>
              <a:rPr sz="1600"/>
              <a:t> </a:t>
            </a:r>
            <a:r>
              <a:rPr b="1" sz="2000"/>
              <a:t>1001000000</a:t>
            </a:r>
            <a:r>
              <a:rPr sz="1600"/>
              <a:t> </a:t>
            </a:r>
            <a:r>
              <a:t>(Dét+N)</a:t>
            </a:r>
          </a:p>
          <a:p>
            <a:pPr>
              <a:defRPr sz="2000"/>
            </a:pPr>
            <a:r>
              <a:t>Peut-on rajouter le verbe </a:t>
            </a:r>
            <a:r>
              <a:rPr>
                <a:solidFill>
                  <a:srgbClr val="F51038"/>
                </a:solidFill>
              </a:rPr>
              <a:t>V</a:t>
            </a:r>
            <a:r>
              <a:rPr baseline="30000">
                <a:solidFill>
                  <a:srgbClr val="F51038"/>
                </a:solidFill>
              </a:rPr>
              <a:t>5 </a:t>
            </a:r>
            <a:r>
              <a:t>à cette liste:</a:t>
            </a:r>
            <a:r>
              <a:rPr sz="1600"/>
              <a:t> </a:t>
            </a:r>
            <a:endParaRPr sz="1600"/>
          </a:p>
          <a:p>
            <a:pPr algn="ctr">
              <a:defRPr b="1" sz="2000"/>
            </a:pPr>
            <a:r>
              <a:t>1001000000</a:t>
            </a:r>
            <a:r>
              <a:rPr b="0" sz="1600"/>
              <a:t> &amp; </a:t>
            </a:r>
            <a:r>
              <a:rPr b="0" i="1">
                <a:solidFill>
                  <a:srgbClr val="F51038"/>
                </a:solidFill>
              </a:rPr>
              <a:t>0100100000</a:t>
            </a:r>
            <a:r>
              <a:rPr b="0" sz="1600"/>
              <a:t> = </a:t>
            </a:r>
            <a:r>
              <a:rPr b="0"/>
              <a:t>00000000</a:t>
            </a:r>
            <a:endParaRPr b="0"/>
          </a:p>
          <a:p>
            <a:pPr>
              <a:defRPr i="1" sz="2000"/>
            </a:pPr>
            <a:r>
              <a:t>Nous ne retrouvons pas notre filtre</a:t>
            </a:r>
            <a:r>
              <a:rPr i="0"/>
              <a:t>.</a:t>
            </a:r>
            <a:endParaRPr i="0"/>
          </a:p>
          <a:p>
            <a:pPr>
              <a:defRPr sz="2000"/>
            </a:pPr>
            <a:r>
              <a:t> Le verbe n’est donc pas compatible avec notre liste. </a:t>
            </a:r>
          </a:p>
          <a:p>
            <a:pPr>
              <a:defRPr sz="2000"/>
            </a:pPr>
            <a:r>
              <a:t>Nous recherchons alors la règle qui correspond à la règle: Sx -&gt; Dét, N. </a:t>
            </a:r>
          </a:p>
          <a:p>
            <a:pPr>
              <a:defRPr sz="2000"/>
            </a:pPr>
            <a:r>
              <a:t>Ce qui nous donne donc SN.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139" name="Espace réservé du numéro de diapositive 5"/>
          <p:cNvSpPr txBox="1"/>
          <p:nvPr>
            <p:ph type="sldNum" sz="quarter" idx="2"/>
          </p:nvPr>
        </p:nvSpPr>
        <p:spPr>
          <a:xfrm>
            <a:off x="9374041" y="6515100"/>
            <a:ext cx="174773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Vitesse d’analyse syntaxique</a:t>
            </a:r>
          </a:p>
        </p:txBody>
      </p:sp>
      <p:sp>
        <p:nvSpPr>
          <p:cNvPr id="141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Char char="•"/>
            </a:pPr>
            <a:r>
              <a:t> Élément crucial: la vitesse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Pour utiliser un analyseur dans le monde industriel, il faut au moins pouvoir traiter 1000 mots/s.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La complexité d’un analyseur syntaxique est exponentielle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La vitesse des machines croît de façon linéaire. Il est difficile dès lors espérer résoudre les problèmes d’efficacité en tablant sur une plus grande vitesse des machines.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405" name="Espace réservé du numéro de diapositive 5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6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 traits</a:t>
            </a:r>
          </a:p>
        </p:txBody>
      </p:sp>
      <p:sp>
        <p:nvSpPr>
          <p:cNvPr id="407" name="Text Box 7"/>
          <p:cNvSpPr txBox="1"/>
          <p:nvPr/>
        </p:nvSpPr>
        <p:spPr>
          <a:xfrm>
            <a:off x="606108" y="981075"/>
            <a:ext cx="8622347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</a:lvl1pPr>
          </a:lstStyle>
          <a:p>
            <a:pPr/>
            <a:r>
              <a:t>Nous pouvons appliquer le même type de codage au structure de traits.</a:t>
            </a:r>
          </a:p>
        </p:txBody>
      </p:sp>
      <p:sp>
        <p:nvSpPr>
          <p:cNvPr id="408" name="Text Box 8"/>
          <p:cNvSpPr txBox="1"/>
          <p:nvPr/>
        </p:nvSpPr>
        <p:spPr>
          <a:xfrm>
            <a:off x="534669" y="5516562"/>
            <a:ext cx="8549325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</a:lvl1pPr>
          </a:lstStyle>
          <a:p>
            <a:pPr/>
            <a:r>
              <a:t>Une structure de traits devient alors une suite d’entiers chacun codant un ensemble de traits.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411" name="Espace réservé du numéro de diapositive 5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2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Calcul sur les traits</a:t>
            </a:r>
          </a:p>
        </p:txBody>
      </p:sp>
      <p:sp>
        <p:nvSpPr>
          <p:cNvPr id="413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b="1" sz="1800"/>
            </a:pPr>
            <a:r>
              <a:t>Filtrage et valeurs communes</a:t>
            </a:r>
          </a:p>
          <a:p>
            <a:pPr>
              <a:lnSpc>
                <a:spcPct val="100000"/>
              </a:lnSpc>
              <a:defRPr sz="1800"/>
            </a:pPr>
            <a:r>
              <a:t>	E1={[genre:masc,pers:3], [genre,pers]}</a:t>
            </a:r>
          </a:p>
          <a:p>
            <a:pPr>
              <a:lnSpc>
                <a:spcPct val="100000"/>
              </a:lnSpc>
              <a:defRPr sz="1800"/>
            </a:pPr>
            <a:r>
              <a:t>	E2={[genre:fem,nombre:sing],[genre,nombre]}</a:t>
            </a:r>
          </a:p>
          <a:p>
            <a:pPr>
              <a:lnSpc>
                <a:spcPct val="100000"/>
              </a:lnSpc>
              <a:defRPr sz="1800"/>
            </a:pPr>
            <a:r>
              <a:t>Codons E1 et E2:</a:t>
            </a:r>
          </a:p>
          <a:p>
            <a:pPr>
              <a:lnSpc>
                <a:spcPct val="100000"/>
              </a:lnSpc>
              <a:defRPr sz="1800"/>
            </a:pPr>
            <a:r>
              <a:t>	E1={00 100 01,00 111 11}</a:t>
            </a:r>
          </a:p>
          <a:p>
            <a:pPr>
              <a:lnSpc>
                <a:spcPct val="100000"/>
              </a:lnSpc>
              <a:defRPr sz="1800"/>
            </a:pPr>
            <a:r>
              <a:t>	</a:t>
            </a:r>
            <a:r>
              <a:t>E2={01 000 10,11 000 11}</a:t>
            </a:r>
          </a:p>
          <a:p>
            <a:pPr>
              <a:lnSpc>
                <a:spcPct val="100000"/>
              </a:lnSpc>
              <a:defRPr sz="1800"/>
            </a:pPr>
            <a:r>
              <a:t>Attributs communs:  Commun= 00 111 11 ET 11 000 11=</a:t>
            </a:r>
            <a:r>
              <a:rPr b="1"/>
              <a:t>00 000 11=3</a:t>
            </a:r>
          </a:p>
          <a:p>
            <a:pPr>
              <a:lnSpc>
                <a:spcPct val="100000"/>
              </a:lnSpc>
              <a:defRPr sz="1800"/>
            </a:pPr>
            <a:r>
              <a:t>Soit:	Genre de E1	= 00 100 01 ET 00 000 11 = </a:t>
            </a:r>
            <a:r>
              <a:rPr b="1"/>
              <a:t>00 000 01</a:t>
            </a:r>
            <a:endParaRPr b="1"/>
          </a:p>
          <a:p>
            <a:pPr>
              <a:lnSpc>
                <a:spcPct val="100000"/>
              </a:lnSpc>
              <a:defRPr sz="1800"/>
            </a:pPr>
            <a:r>
              <a:t>	Genre de E2	= 01 000 10 ET 00 000 11 = </a:t>
            </a:r>
            <a:r>
              <a:rPr b="1"/>
              <a:t>00 000 10</a:t>
            </a:r>
            <a:endParaRPr b="1"/>
          </a:p>
          <a:p>
            <a:pPr>
              <a:lnSpc>
                <a:spcPct val="100000"/>
              </a:lnSpc>
              <a:defRPr sz="1800"/>
            </a:pPr>
            <a:r>
              <a:t>Échec: les deux valeurs sont différentes…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416" name="Espace réservé du numéro de diapositive 5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7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quoi sert une grammaire?</a:t>
            </a:r>
          </a:p>
        </p:txBody>
      </p:sp>
      <p:sp>
        <p:nvSpPr>
          <p:cNvPr id="418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buSzPct val="100000"/>
              <a:buChar char="•"/>
            </a:pPr>
            <a:r>
              <a:t> Le formalisme de XIP est très riche. Il permet de spécialiser une grammaire pour des cas particuliers: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On peut par exemple extraire des entités d’un texte:</a:t>
            </a:r>
          </a:p>
          <a:p>
            <a:pPr lvl="2" marL="863600" indent="-177800">
              <a:lnSpc>
                <a:spcPct val="110000"/>
              </a:lnSpc>
              <a:spcBef>
                <a:spcPts val="400"/>
              </a:spcBef>
              <a:defRPr sz="2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Les noms propres</a:t>
            </a:r>
          </a:p>
          <a:p>
            <a:pPr lvl="2" marL="863600" indent="-177800">
              <a:lnSpc>
                <a:spcPct val="110000"/>
              </a:lnSpc>
              <a:spcBef>
                <a:spcPts val="400"/>
              </a:spcBef>
              <a:defRPr sz="2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Les noms de compagnie</a:t>
            </a:r>
          </a:p>
          <a:p>
            <a:pPr lvl="2" marL="863600" indent="-177800">
              <a:lnSpc>
                <a:spcPct val="110000"/>
              </a:lnSpc>
              <a:spcBef>
                <a:spcPts val="400"/>
              </a:spcBef>
              <a:defRPr sz="2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Les noms de lieu</a:t>
            </a:r>
          </a:p>
          <a:p>
            <a:pPr lvl="2" marL="863600" indent="-177800">
              <a:lnSpc>
                <a:spcPct val="110000"/>
              </a:lnSpc>
              <a:spcBef>
                <a:spcPts val="400"/>
              </a:spcBef>
              <a:defRPr sz="2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Les dates</a:t>
            </a:r>
          </a:p>
          <a:p>
            <a:pPr lvl="2" marL="863600" indent="-177800">
              <a:lnSpc>
                <a:spcPct val="110000"/>
              </a:lnSpc>
              <a:spcBef>
                <a:spcPts val="400"/>
              </a:spcBef>
              <a:defRPr sz="2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Les quantités et autres mesures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On peut détecter des tournures stylistiques particulières: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421" name="Espace réservé du numéro de diapositive 5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2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Exemple d’une lettre type</a:t>
            </a:r>
          </a:p>
        </p:txBody>
      </p:sp>
      <p:sp>
        <p:nvSpPr>
          <p:cNvPr id="423" name="Rectangle 3"/>
          <p:cNvSpPr txBox="1"/>
          <p:nvPr>
            <p:ph type="body" sz="half" idx="1"/>
          </p:nvPr>
        </p:nvSpPr>
        <p:spPr>
          <a:xfrm>
            <a:off x="560387" y="1341438"/>
            <a:ext cx="8420101" cy="201136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 i="1" sz="1800"/>
            </a:pPr>
            <a:r>
              <a:t>Monsieur,</a:t>
            </a:r>
            <a:br/>
            <a:br/>
            <a:r>
              <a:t>Je vous prie de bien vouloir prendre acte de la </a:t>
            </a:r>
            <a:r>
              <a:rPr>
                <a:solidFill>
                  <a:srgbClr val="F51038"/>
                </a:solidFill>
              </a:rPr>
              <a:t>résiliation de mon contrat </a:t>
            </a:r>
            <a:r>
              <a:rPr>
                <a:solidFill>
                  <a:srgbClr val="FC0000"/>
                </a:solidFill>
              </a:rPr>
              <a:t>d'abonnement à un </a:t>
            </a:r>
            <a:r>
              <a:rPr>
                <a:solidFill>
                  <a:schemeClr val="accent2"/>
                </a:solidFill>
              </a:rPr>
              <a:t>forfait téléphone mobile</a:t>
            </a:r>
            <a:r>
              <a:t> souscrit auprès de votre société en date du </a:t>
            </a:r>
            <a:r>
              <a:rPr>
                <a:solidFill>
                  <a:srgbClr val="808080"/>
                </a:solidFill>
              </a:rPr>
              <a:t>20/02/2005</a:t>
            </a:r>
            <a:r>
              <a:t> sous le numéro </a:t>
            </a:r>
            <a:r>
              <a:rPr>
                <a:solidFill>
                  <a:schemeClr val="accent2"/>
                </a:solidFill>
              </a:rPr>
              <a:t>0909090909</a:t>
            </a:r>
            <a:r>
              <a:t>.</a:t>
            </a:r>
            <a:br/>
          </a:p>
        </p:txBody>
      </p:sp>
      <p:sp>
        <p:nvSpPr>
          <p:cNvPr id="424" name="Text Box 4"/>
          <p:cNvSpPr txBox="1"/>
          <p:nvPr/>
        </p:nvSpPr>
        <p:spPr>
          <a:xfrm>
            <a:off x="1110932" y="3428999"/>
            <a:ext cx="7830186" cy="2321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400"/>
              </a:spcBef>
              <a:buSzPct val="100000"/>
              <a:buChar char="•"/>
            </a:pPr>
            <a:r>
              <a:t> </a:t>
            </a:r>
            <a:r>
              <a:rPr sz="1800"/>
              <a:t>Nous pouvons automatiquement détecter les éléments suivants dans cette phrase:</a:t>
            </a:r>
            <a:endParaRPr sz="1800"/>
          </a:p>
          <a:p>
            <a:pPr lvl="1" marL="457200" indent="0">
              <a:spcBef>
                <a:spcPts val="1000"/>
              </a:spcBef>
              <a:buSzPct val="100000"/>
              <a:buChar char="•"/>
              <a:defRPr sz="1800"/>
            </a:pPr>
            <a:r>
              <a:t> Les expressions de résiliation</a:t>
            </a:r>
          </a:p>
          <a:p>
            <a:pPr lvl="1" marL="457200" indent="0">
              <a:spcBef>
                <a:spcPts val="1000"/>
              </a:spcBef>
              <a:buSzPct val="100000"/>
              <a:buChar char="•"/>
              <a:defRPr sz="1800"/>
            </a:pPr>
            <a:r>
              <a:t> Le type de l’abonnement</a:t>
            </a:r>
          </a:p>
          <a:p>
            <a:pPr lvl="1" marL="457200" indent="0">
              <a:spcBef>
                <a:spcPts val="1000"/>
              </a:spcBef>
              <a:buSzPct val="100000"/>
              <a:buChar char="•"/>
              <a:defRPr sz="1800"/>
            </a:pPr>
            <a:r>
              <a:t> Les dates</a:t>
            </a:r>
          </a:p>
          <a:p>
            <a:pPr lvl="1" marL="457200" indent="0">
              <a:spcBef>
                <a:spcPts val="1000"/>
              </a:spcBef>
              <a:buSzPct val="100000"/>
              <a:buChar char="•"/>
              <a:defRPr sz="1800"/>
            </a:pPr>
            <a:r>
              <a:t> Numéro de téléphone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427" name="Espace réservé du numéro de diapositive 5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8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Extraction d’entités</a:t>
            </a:r>
          </a:p>
        </p:txBody>
      </p:sp>
      <p:sp>
        <p:nvSpPr>
          <p:cNvPr id="429" name="Rectangle 3"/>
          <p:cNvSpPr txBox="1"/>
          <p:nvPr>
            <p:ph type="body" idx="1"/>
          </p:nvPr>
        </p:nvSpPr>
        <p:spPr>
          <a:xfrm>
            <a:off x="415924" y="1268412"/>
            <a:ext cx="9072565" cy="48244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600">
                <a:solidFill>
                  <a:srgbClr val="FF3300"/>
                </a:solidFill>
              </a:defRPr>
            </a:pPr>
            <a:r>
              <a:t>Margaret Sinclair Trudeau</a:t>
            </a:r>
            <a:r>
              <a:rPr>
                <a:solidFill>
                  <a:srgbClr val="000000"/>
                </a:solidFill>
              </a:rPr>
              <a:t>, born </a:t>
            </a:r>
            <a:r>
              <a:rPr>
                <a:solidFill>
                  <a:schemeClr val="accent1"/>
                </a:solidFill>
              </a:rPr>
              <a:t>September 10 ,1948</a:t>
            </a:r>
            <a:r>
              <a:rPr>
                <a:solidFill>
                  <a:srgbClr val="000000"/>
                </a:solidFill>
              </a:rPr>
              <a:t> in </a:t>
            </a:r>
            <a:r>
              <a:rPr>
                <a:solidFill>
                  <a:schemeClr val="accent2"/>
                </a:solidFill>
              </a:rPr>
              <a:t>Vancouver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chemeClr val="accent2"/>
                </a:solidFill>
              </a:rPr>
              <a:t>British Columbia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chemeClr val="accent2"/>
                </a:solidFill>
              </a:rPr>
              <a:t>Canada</a:t>
            </a:r>
            <a:r>
              <a:rPr>
                <a:solidFill>
                  <a:srgbClr val="000000"/>
                </a:solidFill>
              </a:rPr>
              <a:t> , was the wife of the late Canadian </a:t>
            </a:r>
            <a:r>
              <a:t>Prime Minister Pierre Trudeau</a:t>
            </a:r>
            <a:r>
              <a:rPr>
                <a:solidFill>
                  <a:srgbClr val="000000"/>
                </a:solidFill>
              </a:rPr>
              <a:t>. The daughter of </a:t>
            </a:r>
            <a:r>
              <a:t>James Sinclair</a:t>
            </a:r>
            <a:r>
              <a:rPr>
                <a:solidFill>
                  <a:srgbClr val="000000"/>
                </a:solidFill>
              </a:rPr>
              <a:t>, a former Liberal member of the </a:t>
            </a:r>
            <a:r>
              <a:rPr>
                <a:solidFill>
                  <a:srgbClr val="FF9933"/>
                </a:solidFill>
              </a:rPr>
              <a:t>Parliament of Canada </a:t>
            </a:r>
            <a:r>
              <a:rPr>
                <a:solidFill>
                  <a:srgbClr val="000000"/>
                </a:solidFill>
              </a:rPr>
              <a:t>and fisheries minister, she attended </a:t>
            </a:r>
            <a:r>
              <a:rPr>
                <a:solidFill>
                  <a:srgbClr val="FF9933"/>
                </a:solidFill>
              </a:rPr>
              <a:t>Simon Fraser University</a:t>
            </a:r>
            <a:r>
              <a:rPr>
                <a:solidFill>
                  <a:srgbClr val="000000"/>
                </a:solidFill>
              </a:rPr>
              <a:t> where she obtained a degree in English literature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defRPr sz="1600"/>
            </a:pPr>
          </a:p>
          <a:p>
            <a:pPr>
              <a:lnSpc>
                <a:spcPct val="100000"/>
              </a:lnSpc>
              <a:buSzPct val="100000"/>
              <a:buChar char="•"/>
              <a:defRPr sz="1800"/>
            </a:pPr>
            <a:r>
              <a:t> XIP Output: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C0000"/>
              </a:buClr>
              <a:defRPr sz="16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PERSON(Margaret Sinclair Trudeau)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C0000"/>
              </a:buClr>
              <a:defRPr sz="16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TEMPEXPR_DATE(September 10 , 1948)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C0000"/>
              </a:buClr>
              <a:defRPr sz="16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LOCATION_CITY(Vancouver)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C0000"/>
              </a:buClr>
              <a:defRPr sz="16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LOCATION(British Columbia)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C0000"/>
              </a:buClr>
              <a:defRPr sz="16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LOCATION_COUNTRY(Canada)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C0000"/>
              </a:buClr>
              <a:defRPr sz="16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PERSON(Prime Minister  Pierre Trudeau)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C0000"/>
              </a:buClr>
              <a:defRPr sz="16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PERSON(James Sinclair)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C0000"/>
              </a:buClr>
              <a:defRPr sz="16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ORGANISATION(Parliament of Canada)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C0000"/>
              </a:buClr>
              <a:defRPr sz="16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ORGANISATION(Simon Fraser University)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432" name="Espace réservé du numéro de diapositive 5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3" name="Rectangle 2"/>
          <p:cNvSpPr txBox="1"/>
          <p:nvPr>
            <p:ph type="title"/>
          </p:nvPr>
        </p:nvSpPr>
        <p:spPr>
          <a:xfrm>
            <a:off x="631825" y="260350"/>
            <a:ext cx="8420100" cy="1143000"/>
          </a:xfrm>
          <a:prstGeom prst="rect">
            <a:avLst/>
          </a:prstGeom>
        </p:spPr>
        <p:txBody>
          <a:bodyPr/>
          <a:lstStyle/>
          <a:p>
            <a:pPr defTabSz="813816">
              <a:defRPr sz="3559"/>
            </a:pPr>
            <a:r>
              <a:t>Repérer des configurations particulières</a:t>
            </a:r>
            <a:br/>
            <a:r>
              <a:t>Détection de contradiction</a:t>
            </a:r>
          </a:p>
        </p:txBody>
      </p:sp>
      <p:sp>
        <p:nvSpPr>
          <p:cNvPr id="434" name="Rectangle 3"/>
          <p:cNvSpPr txBox="1"/>
          <p:nvPr>
            <p:ph type="body" sz="half" idx="1"/>
          </p:nvPr>
        </p:nvSpPr>
        <p:spPr>
          <a:xfrm>
            <a:off x="760412" y="2579688"/>
            <a:ext cx="7772401" cy="236220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</a:p>
          <a:p>
            <a:pPr lvl="1">
              <a:spcBef>
                <a:spcPts val="400"/>
              </a:spcBef>
              <a:buClr>
                <a:srgbClr val="FC0000"/>
              </a:buClr>
              <a:defRPr b="1" i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…</a:t>
            </a:r>
            <a:r>
              <a:rPr b="0"/>
              <a:t> </a:t>
            </a:r>
            <a:r>
              <a:t>challenged  many of our    previous     notions        …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 b="1" i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… In   contrast      to the         traditional    view              …</a:t>
            </a:r>
          </a:p>
        </p:txBody>
      </p:sp>
      <p:grpSp>
        <p:nvGrpSpPr>
          <p:cNvPr id="448" name="Group 4"/>
          <p:cNvGrpSpPr/>
          <p:nvPr/>
        </p:nvGrpSpPr>
        <p:grpSpPr>
          <a:xfrm>
            <a:off x="291549" y="2154238"/>
            <a:ext cx="8458752" cy="914401"/>
            <a:chOff x="0" y="0"/>
            <a:chExt cx="8458750" cy="914400"/>
          </a:xfrm>
        </p:grpSpPr>
        <p:grpSp>
          <p:nvGrpSpPr>
            <p:cNvPr id="440" name="Group 5"/>
            <p:cNvGrpSpPr/>
            <p:nvPr/>
          </p:nvGrpSpPr>
          <p:grpSpPr>
            <a:xfrm>
              <a:off x="0" y="76199"/>
              <a:ext cx="2889261" cy="838201"/>
              <a:chOff x="0" y="0"/>
              <a:chExt cx="2889260" cy="838200"/>
            </a:xfrm>
          </p:grpSpPr>
          <p:sp>
            <p:nvSpPr>
              <p:cNvPr id="435" name="Text Box 6"/>
              <p:cNvSpPr txBox="1"/>
              <p:nvPr/>
            </p:nvSpPr>
            <p:spPr>
              <a:xfrm>
                <a:off x="0" y="0"/>
                <a:ext cx="475764" cy="472440"/>
              </a:xfrm>
              <a:prstGeom prst="rect">
                <a:avLst/>
              </a:prstGeom>
              <a:noFill/>
              <a:ln w="38100" cap="flat">
                <a:solidFill>
                  <a:srgbClr val="0099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/>
                <a:r>
                  <a:t>old</a:t>
                </a:r>
              </a:p>
            </p:txBody>
          </p:sp>
          <p:sp>
            <p:nvSpPr>
              <p:cNvPr id="436" name="Text Box 7"/>
              <p:cNvSpPr txBox="1"/>
              <p:nvPr/>
            </p:nvSpPr>
            <p:spPr>
              <a:xfrm>
                <a:off x="1718766" y="0"/>
                <a:ext cx="1170495" cy="472440"/>
              </a:xfrm>
              <a:prstGeom prst="rect">
                <a:avLst/>
              </a:prstGeom>
              <a:noFill/>
              <a:ln w="38100" cap="flat">
                <a:solidFill>
                  <a:schemeClr val="accent2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/>
                <a:r>
                  <a:t>is refuted</a:t>
                </a:r>
              </a:p>
            </p:txBody>
          </p:sp>
          <p:sp>
            <p:nvSpPr>
              <p:cNvPr id="437" name="Text Box 8"/>
              <p:cNvSpPr txBox="1"/>
              <p:nvPr/>
            </p:nvSpPr>
            <p:spPr>
              <a:xfrm>
                <a:off x="879822" y="0"/>
                <a:ext cx="614770" cy="472440"/>
              </a:xfrm>
              <a:prstGeom prst="rect">
                <a:avLst/>
              </a:prstGeom>
              <a:noFill/>
              <a:ln w="38100" cap="flat">
                <a:solidFill>
                  <a:srgbClr val="99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>
                  <a:defRPr>
                    <a:latin typeface="Arial Narrow"/>
                    <a:ea typeface="Arial Narrow"/>
                    <a:cs typeface="Arial Narrow"/>
                    <a:sym typeface="Arial Narrow"/>
                  </a:defRPr>
                </a:lvl1pPr>
              </a:lstStyle>
              <a:p>
                <a:pPr/>
                <a:r>
                  <a:t>idea</a:t>
                </a:r>
              </a:p>
            </p:txBody>
          </p:sp>
          <p:sp>
            <p:nvSpPr>
              <p:cNvPr id="438" name="Freeform 9"/>
              <p:cNvSpPr/>
              <p:nvPr/>
            </p:nvSpPr>
            <p:spPr>
              <a:xfrm>
                <a:off x="229150" y="457199"/>
                <a:ext cx="914401" cy="3053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775" fill="norm" stroke="1" extrusionOk="0">
                    <a:moveTo>
                      <a:pt x="0" y="0"/>
                    </a:moveTo>
                    <a:cubicBezTo>
                      <a:pt x="2700" y="9936"/>
                      <a:pt x="5400" y="19872"/>
                      <a:pt x="9000" y="20736"/>
                    </a:cubicBezTo>
                    <a:cubicBezTo>
                      <a:pt x="12600" y="21600"/>
                      <a:pt x="19500" y="7776"/>
                      <a:pt x="21600" y="5184"/>
                    </a:cubicBez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9" name="Freeform 10"/>
              <p:cNvSpPr/>
              <p:nvPr/>
            </p:nvSpPr>
            <p:spPr>
              <a:xfrm>
                <a:off x="1067350" y="533400"/>
                <a:ext cx="12954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4553" y="10800"/>
                      <a:pt x="9106" y="21600"/>
                      <a:pt x="12706" y="21600"/>
                    </a:cubicBezTo>
                    <a:cubicBezTo>
                      <a:pt x="16306" y="21600"/>
                      <a:pt x="20118" y="3600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47" name="Group 11"/>
            <p:cNvGrpSpPr/>
            <p:nvPr/>
          </p:nvGrpSpPr>
          <p:grpSpPr>
            <a:xfrm>
              <a:off x="4002856" y="-1"/>
              <a:ext cx="4455895" cy="838201"/>
              <a:chOff x="0" y="0"/>
              <a:chExt cx="4455894" cy="838200"/>
            </a:xfrm>
          </p:grpSpPr>
          <p:grpSp>
            <p:nvGrpSpPr>
              <p:cNvPr id="444" name="Group 12"/>
              <p:cNvGrpSpPr/>
              <p:nvPr/>
            </p:nvGrpSpPr>
            <p:grpSpPr>
              <a:xfrm>
                <a:off x="-1" y="-1"/>
                <a:ext cx="4455896" cy="472442"/>
                <a:chOff x="0" y="0"/>
                <a:chExt cx="4455894" cy="472440"/>
              </a:xfrm>
            </p:grpSpPr>
            <p:sp>
              <p:nvSpPr>
                <p:cNvPr id="441" name="Text Box 13"/>
                <p:cNvSpPr txBox="1"/>
                <p:nvPr/>
              </p:nvSpPr>
              <p:spPr>
                <a:xfrm>
                  <a:off x="0" y="0"/>
                  <a:ext cx="739339" cy="472440"/>
                </a:xfrm>
                <a:prstGeom prst="rect">
                  <a:avLst/>
                </a:prstGeom>
                <a:noFill/>
                <a:ln w="38100" cap="flat">
                  <a:solidFill>
                    <a:srgbClr val="009900"/>
                  </a:solidFill>
                  <a:prstDash val="solid"/>
                  <a:miter lim="8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b="1">
                      <a:solidFill>
                        <a:srgbClr val="CCCCFF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defRPr>
                  </a:lvl1pPr>
                </a:lstStyle>
                <a:p>
                  <a:pPr/>
                  <a:r>
                    <a:t>TIME</a:t>
                  </a:r>
                </a:p>
              </p:txBody>
            </p:sp>
            <p:sp>
              <p:nvSpPr>
                <p:cNvPr id="442" name="Text Box 14"/>
                <p:cNvSpPr txBox="1"/>
                <p:nvPr/>
              </p:nvSpPr>
              <p:spPr>
                <a:xfrm>
                  <a:off x="1061317" y="0"/>
                  <a:ext cx="739191" cy="472440"/>
                </a:xfrm>
                <a:prstGeom prst="rect">
                  <a:avLst/>
                </a:prstGeom>
                <a:noFill/>
                <a:ln w="38100" cap="flat">
                  <a:solidFill>
                    <a:srgbClr val="990000"/>
                  </a:solidFill>
                  <a:prstDash val="solid"/>
                  <a:miter lim="8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 algn="ctr">
                    <a:defRPr b="1">
                      <a:solidFill>
                        <a:srgbClr val="99CC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defRPr>
                  </a:lvl1pPr>
                </a:lstStyle>
                <a:p>
                  <a:pPr/>
                  <a:r>
                    <a:t>IDEA</a:t>
                  </a:r>
                </a:p>
              </p:txBody>
            </p:sp>
            <p:sp>
              <p:nvSpPr>
                <p:cNvPr id="443" name="Text Box 15"/>
                <p:cNvSpPr txBox="1"/>
                <p:nvPr/>
              </p:nvSpPr>
              <p:spPr>
                <a:xfrm>
                  <a:off x="2017494" y="0"/>
                  <a:ext cx="2438401" cy="472440"/>
                </a:xfrm>
                <a:prstGeom prst="rect">
                  <a:avLst/>
                </a:prstGeom>
                <a:noFill/>
                <a:ln w="38100" cap="flat">
                  <a:solidFill>
                    <a:schemeClr val="accent2"/>
                  </a:solidFill>
                  <a:prstDash val="solid"/>
                  <a:miter lim="8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b="1">
                      <a:solidFill>
                        <a:srgbClr val="FF0000"/>
                      </a:solidFill>
                      <a:latin typeface="Arial Narrow"/>
                      <a:ea typeface="Arial Narrow"/>
                      <a:cs typeface="Arial Narrow"/>
                      <a:sym typeface="Arial Narrow"/>
                    </a:defRPr>
                  </a:lvl1pPr>
                </a:lstStyle>
                <a:p>
                  <a:pPr/>
                  <a:r>
                    <a:t>CONTRADICTON</a:t>
                  </a:r>
                </a:p>
              </p:txBody>
            </p:sp>
          </p:grpSp>
          <p:sp>
            <p:nvSpPr>
              <p:cNvPr id="445" name="Freeform 16"/>
              <p:cNvSpPr/>
              <p:nvPr/>
            </p:nvSpPr>
            <p:spPr>
              <a:xfrm>
                <a:off x="264894" y="533400"/>
                <a:ext cx="12954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4553" y="10800"/>
                      <a:pt x="9106" y="21600"/>
                      <a:pt x="12706" y="21600"/>
                    </a:cubicBezTo>
                    <a:cubicBezTo>
                      <a:pt x="16306" y="21600"/>
                      <a:pt x="20118" y="3600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6" name="Freeform 17"/>
              <p:cNvSpPr/>
              <p:nvPr/>
            </p:nvSpPr>
            <p:spPr>
              <a:xfrm>
                <a:off x="1712694" y="533400"/>
                <a:ext cx="1295401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4553" y="10800"/>
                      <a:pt x="9106" y="21600"/>
                      <a:pt x="12706" y="21600"/>
                    </a:cubicBezTo>
                    <a:cubicBezTo>
                      <a:pt x="16306" y="21600"/>
                      <a:pt x="20118" y="3600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449" name="Text Box 18"/>
          <p:cNvSpPr txBox="1"/>
          <p:nvPr/>
        </p:nvSpPr>
        <p:spPr>
          <a:xfrm>
            <a:off x="534669" y="4941887"/>
            <a:ext cx="7685725" cy="1333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Char char="•"/>
              <a:defRPr sz="1800"/>
            </a:pPr>
            <a:r>
              <a:t> Ce que ces deux expressions ont en commun:</a:t>
            </a:r>
          </a:p>
          <a:p>
            <a:pPr lvl="1" marL="457200" indent="0">
              <a:buSzPct val="100000"/>
              <a:buChar char="•"/>
              <a:defRPr sz="1800"/>
            </a:pPr>
            <a:r>
              <a:t> Mots clefs spécifiques</a:t>
            </a:r>
          </a:p>
          <a:p>
            <a:pPr lvl="1" marL="457200" indent="0">
              <a:buSzPct val="100000"/>
              <a:buChar char="•"/>
              <a:defRPr sz="1800"/>
            </a:pPr>
            <a:r>
              <a:t> Relié par une relation grammaticale.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452" name="Espace réservé du numéro de diapositive 5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3" name="Rectangle 2"/>
          <p:cNvSpPr txBox="1"/>
          <p:nvPr>
            <p:ph type="title"/>
          </p:nvPr>
        </p:nvSpPr>
        <p:spPr>
          <a:xfrm>
            <a:off x="415925" y="188912"/>
            <a:ext cx="8280400" cy="360364"/>
          </a:xfrm>
          <a:prstGeom prst="rect">
            <a:avLst/>
          </a:prstGeom>
        </p:spPr>
        <p:txBody>
          <a:bodyPr/>
          <a:lstStyle>
            <a:lvl1pPr defTabSz="603504">
              <a:defRPr sz="1848"/>
            </a:lvl1pPr>
          </a:lstStyle>
          <a:p>
            <a:pPr/>
            <a:r>
              <a:t>Extraire des expressions négative ou “Kansei”</a:t>
            </a:r>
          </a:p>
        </p:txBody>
      </p:sp>
      <p:sp>
        <p:nvSpPr>
          <p:cNvPr id="454" name="Rectangle 3"/>
          <p:cNvSpPr txBox="1"/>
          <p:nvPr>
            <p:ph type="body" sz="quarter" idx="1"/>
          </p:nvPr>
        </p:nvSpPr>
        <p:spPr>
          <a:xfrm>
            <a:off x="1639888" y="765175"/>
            <a:ext cx="6624637" cy="10033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600">
                <a:solidFill>
                  <a:srgbClr val="FF0000"/>
                </a:solidFill>
              </a:defRPr>
            </a:pPr>
            <a:r>
              <a:t>Marquer les morph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è</a:t>
            </a:r>
            <a:r>
              <a:t>mes pour exprimer des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t>Kansei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t>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à</a:t>
            </a:r>
            <a:r>
              <a:t> la main</a:t>
            </a:r>
          </a:p>
          <a:p>
            <a:pPr>
              <a:lnSpc>
                <a:spcPct val="90000"/>
              </a:lnSpc>
              <a:defRPr b="1" sz="1600">
                <a:solidFill>
                  <a:schemeClr val="accent2"/>
                </a:solidFill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</a:defRPr>
            </a:pPr>
          </a:p>
          <a:p>
            <a:pPr>
              <a:lnSpc>
                <a:spcPct val="90000"/>
              </a:lnSpc>
              <a:defRPr b="1" sz="1600">
                <a:solidFill>
                  <a:schemeClr val="accent2"/>
                </a:solidFill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</a:defRPr>
            </a:pPr>
            <a:r>
              <a:t>Génération Automatique de règles sur la base de ces annotations</a:t>
            </a:r>
          </a:p>
        </p:txBody>
      </p:sp>
      <p:sp>
        <p:nvSpPr>
          <p:cNvPr id="455" name="Rectangle 4"/>
          <p:cNvSpPr txBox="1"/>
          <p:nvPr/>
        </p:nvSpPr>
        <p:spPr>
          <a:xfrm>
            <a:off x="245744" y="1773238"/>
            <a:ext cx="9414512" cy="715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1400"/>
            </a:pPr>
            <a:r>
              <a:t>Example rule</a:t>
            </a:r>
          </a:p>
          <a:p>
            <a:pPr>
              <a:lnSpc>
                <a:spcPct val="120000"/>
              </a:lnSpc>
              <a:spcBef>
                <a:spcPts val="1000"/>
              </a:spcBef>
              <a:defRPr sz="1400"/>
            </a:pPr>
            <a:r>
              <a:t>| </a:t>
            </a:r>
            <a: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用言節</a:t>
            </a:r>
            <a:r>
              <a:t>#1{</a:t>
            </a:r>
            <a: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連用</a:t>
            </a:r>
            <a:r>
              <a:t>{?*, </a:t>
            </a:r>
            <a: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助詞</a:t>
            </a:r>
            <a:r>
              <a:t>[lemma:</a:t>
            </a:r>
            <a:r>
              <a:rPr>
                <a:solidFill>
                  <a:srgbClr val="FF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だけ</a:t>
            </a:r>
            <a:r>
              <a:t>], </a:t>
            </a:r>
            <a: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助詞</a:t>
            </a:r>
            <a:r>
              <a:t>[lemma:</a:t>
            </a:r>
            <a:r>
              <a:rPr>
                <a:solidFill>
                  <a:srgbClr val="FF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で</a:t>
            </a:r>
            <a:r>
              <a:t>]}, ?*, </a:t>
            </a:r>
            <a: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用言節</a:t>
            </a:r>
            <a:r>
              <a:t>#2{</a:t>
            </a:r>
            <a: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連用</a:t>
            </a:r>
            <a:r>
              <a:t>{?*, </a:t>
            </a:r>
            <a:r>
              <a:rPr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助動</a:t>
            </a:r>
            <a:r>
              <a:t>[lemma:</a:t>
            </a:r>
            <a:r>
              <a:rPr>
                <a:solidFill>
                  <a:srgbClr val="FF0000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れる</a:t>
            </a:r>
            <a:r>
              <a:t>]} |</a:t>
            </a:r>
            <a:r>
              <a:rPr>
                <a:solidFill>
                  <a:srgbClr val="B2B2B2"/>
                </a:solidFill>
              </a:rPr>
              <a:t> </a:t>
            </a:r>
            <a:r>
              <a:rPr>
                <a:solidFill>
                  <a:schemeClr val="accent2"/>
                </a:solidFill>
                <a:latin typeface="ＭＳ Ｐゴシック"/>
                <a:ea typeface="ＭＳ Ｐゴシック"/>
                <a:cs typeface="ＭＳ Ｐゴシック"/>
                <a:sym typeface="ＭＳ Ｐゴシック"/>
              </a:rPr>
              <a:t>不満表現</a:t>
            </a:r>
            <a:r>
              <a:rPr>
                <a:solidFill>
                  <a:schemeClr val="accent2"/>
                </a:solidFill>
              </a:rPr>
              <a:t>(#1, #2)</a:t>
            </a:r>
          </a:p>
        </p:txBody>
      </p:sp>
      <p:sp>
        <p:nvSpPr>
          <p:cNvPr id="456" name="AutoShape 5"/>
          <p:cNvSpPr/>
          <p:nvPr/>
        </p:nvSpPr>
        <p:spPr>
          <a:xfrm>
            <a:off x="4521199" y="1196974"/>
            <a:ext cx="388940" cy="287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462"/>
                </a:moveTo>
                <a:lnTo>
                  <a:pt x="5415" y="13462"/>
                </a:lnTo>
                <a:lnTo>
                  <a:pt x="5415" y="0"/>
                </a:lnTo>
                <a:lnTo>
                  <a:pt x="16185" y="0"/>
                </a:lnTo>
                <a:lnTo>
                  <a:pt x="16185" y="13462"/>
                </a:lnTo>
                <a:lnTo>
                  <a:pt x="21600" y="13462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7" name="Text Box 6"/>
          <p:cNvSpPr txBox="1"/>
          <p:nvPr/>
        </p:nvSpPr>
        <p:spPr>
          <a:xfrm>
            <a:off x="390208" y="6021387"/>
            <a:ext cx="86223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Obtenir l’estimation seule coûte 13,000 yen, ~ (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>
                <a:latin typeface="Arial"/>
                <a:ea typeface="Arial"/>
                <a:cs typeface="Arial"/>
                <a:sym typeface="Arial"/>
              </a:rPr>
              <a:t>“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Fuman Research.com</a:t>
            </a:r>
            <a:r>
              <a:rPr>
                <a:latin typeface="Arial"/>
                <a:ea typeface="Arial"/>
                <a:cs typeface="Arial"/>
                <a:sym typeface="Arial"/>
              </a:rPr>
              <a:t>”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  <a:hlinkClick r:id="rId2" invalidUrl="" action="" tgtFrame="" tooltip="" history="1" highlightClick="0" endSnd="0"/>
              </a:rPr>
              <a:t>http://www.fuman-r.com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t>)</a:t>
            </a:r>
          </a:p>
        </p:txBody>
      </p:sp>
      <p:grpSp>
        <p:nvGrpSpPr>
          <p:cNvPr id="465" name="Group 7"/>
          <p:cNvGrpSpPr/>
          <p:nvPr/>
        </p:nvGrpSpPr>
        <p:grpSpPr>
          <a:xfrm>
            <a:off x="1423988" y="2708274"/>
            <a:ext cx="6334125" cy="3314067"/>
            <a:chOff x="0" y="0"/>
            <a:chExt cx="6334124" cy="3314065"/>
          </a:xfrm>
        </p:grpSpPr>
        <p:sp>
          <p:nvSpPr>
            <p:cNvPr id="458" name="Text Box 8"/>
            <p:cNvSpPr txBox="1"/>
            <p:nvPr/>
          </p:nvSpPr>
          <p:spPr>
            <a:xfrm>
              <a:off x="0" y="0"/>
              <a:ext cx="6334125" cy="331406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200">
                  <a:latin typeface="ＭＳ ゴシック"/>
                  <a:ea typeface="ＭＳ ゴシック"/>
                  <a:cs typeface="ＭＳ ゴシック"/>
                  <a:sym typeface="ＭＳ ゴシック"/>
                </a:defRPr>
              </a:pPr>
              <a:r>
                <a:t>                                     TOP                                  </a:t>
              </a:r>
            </a:p>
            <a:p>
              <a:pPr>
                <a:defRPr sz="1200">
                  <a:latin typeface="ＭＳ ゴシック"/>
                  <a:ea typeface="ＭＳ ゴシック"/>
                  <a:cs typeface="ＭＳ ゴシック"/>
                  <a:sym typeface="ＭＳ ゴシック"/>
                </a:defRPr>
              </a:pPr>
              <a:r>
                <a:t>       +----------------+---------------------+-------------+--------+   </a:t>
              </a:r>
            </a:p>
            <a:p>
              <a:pPr>
                <a:defRPr sz="1200">
                  <a:latin typeface="ＭＳ ゴシック"/>
                  <a:ea typeface="ＭＳ ゴシック"/>
                  <a:cs typeface="ＭＳ ゴシック"/>
                  <a:sym typeface="ＭＳ ゴシック"/>
                </a:defRPr>
              </a:pPr>
              <a:r>
                <a:t>       |                |                     |             |        |   </a:t>
              </a:r>
            </a:p>
            <a:p>
              <a:pPr>
                <a:defRPr sz="1200">
                  <a:latin typeface="ＭＳ ゴシック"/>
                  <a:ea typeface="ＭＳ ゴシック"/>
                  <a:cs typeface="ＭＳ ゴシック"/>
                  <a:sym typeface="ＭＳ ゴシック"/>
                </a:defRPr>
              </a:pPr>
              <a:r>
                <a:t>    </a:t>
              </a:r>
              <a:r>
                <a:t>体言節           用言節                体言節        用言節   句読点 </a:t>
              </a:r>
            </a:p>
            <a:p>
              <a:pPr>
                <a:defRPr sz="1200">
                  <a:latin typeface="ＭＳ ゴシック"/>
                  <a:ea typeface="ＭＳ ゴシック"/>
                  <a:cs typeface="ＭＳ ゴシック"/>
                  <a:sym typeface="ＭＳ ゴシック"/>
                </a:defRPr>
              </a:pPr>
              <a:r>
                <a:t>       </a:t>
              </a:r>
              <a:r>
                <a:t>+                +                     +             +        +   </a:t>
              </a:r>
            </a:p>
            <a:p>
              <a:pPr>
                <a:defRPr sz="1200">
                  <a:latin typeface="ＭＳ ゴシック"/>
                  <a:ea typeface="ＭＳ ゴシック"/>
                  <a:cs typeface="ＭＳ ゴシック"/>
                  <a:sym typeface="ＭＳ ゴシック"/>
                </a:defRPr>
              </a:pPr>
              <a:r>
                <a:t>       |                |                     |             |        |   </a:t>
              </a:r>
            </a:p>
            <a:p>
              <a:pPr>
                <a:defRPr sz="1200">
                  <a:latin typeface="ＭＳ ゴシック"/>
                  <a:ea typeface="ＭＳ ゴシック"/>
                  <a:cs typeface="ＭＳ ゴシック"/>
                  <a:sym typeface="ＭＳ ゴシック"/>
                </a:defRPr>
              </a:pPr>
              <a:r>
                <a:t>      </a:t>
              </a:r>
              <a:r>
                <a:t>連用            連用                  連用          連用     読点</a:t>
              </a:r>
            </a:p>
            <a:p>
              <a:pPr>
                <a:defRPr sz="1200">
                  <a:latin typeface="ＭＳ ゴシック"/>
                  <a:ea typeface="ＭＳ ゴシック"/>
                  <a:cs typeface="ＭＳ ゴシック"/>
                  <a:sym typeface="ＭＳ ゴシック"/>
                </a:defRPr>
              </a:pPr>
              <a:r>
                <a:t>    </a:t>
              </a:r>
              <a:r>
                <a:t>+-------+     +------+-----+          +---------+     +-----+    +   </a:t>
              </a:r>
            </a:p>
            <a:p>
              <a:pPr>
                <a:defRPr sz="1200">
                  <a:latin typeface="ＭＳ ゴシック"/>
                  <a:ea typeface="ＭＳ ゴシック"/>
                  <a:cs typeface="ＭＳ ゴシック"/>
                  <a:sym typeface="ＭＳ ゴシック"/>
                </a:defRPr>
              </a:pPr>
              <a:r>
                <a:t>    |       |     |      |     |          |         |     |     |    |   </a:t>
              </a:r>
            </a:p>
            <a:p>
              <a:pPr>
                <a:defRPr sz="1200">
                  <a:latin typeface="ＭＳ ゴシック"/>
                  <a:ea typeface="ＭＳ ゴシック"/>
                  <a:cs typeface="ＭＳ ゴシック"/>
                  <a:sym typeface="ＭＳ ゴシック"/>
                </a:defRPr>
              </a:pPr>
              <a:r>
                <a:t>  </a:t>
              </a:r>
              <a:r>
                <a:t>名詞    助詞  動詞   助詞  助詞       名詞      助詞  動詞  助動   、   </a:t>
              </a:r>
            </a:p>
            <a:p>
              <a:pPr>
                <a:defRPr sz="1200">
                  <a:latin typeface="ＭＳ ゴシック"/>
                  <a:ea typeface="ＭＳ ゴシック"/>
                  <a:cs typeface="ＭＳ ゴシック"/>
                  <a:sym typeface="ＭＳ ゴシック"/>
                </a:defRPr>
              </a:pPr>
              <a:r>
                <a:t>    </a:t>
              </a:r>
              <a:r>
                <a:t>+       +     +      +     +      +------+      +     +     +        </a:t>
              </a:r>
            </a:p>
            <a:p>
              <a:pPr>
                <a:defRPr sz="1200">
                  <a:latin typeface="ＭＳ ゴシック"/>
                  <a:ea typeface="ＭＳ ゴシック"/>
                  <a:cs typeface="ＭＳ ゴシック"/>
                  <a:sym typeface="ＭＳ ゴシック"/>
                </a:defRPr>
              </a:pPr>
              <a:r>
                <a:t>    |       |     |      |     |      |      |      |     |     |        </a:t>
              </a:r>
            </a:p>
            <a:p>
              <a:pPr>
                <a:defRPr sz="1200">
                  <a:latin typeface="ＭＳ ゴシック"/>
                  <a:ea typeface="ＭＳ ゴシック"/>
                  <a:cs typeface="ＭＳ ゴシック"/>
                  <a:sym typeface="ＭＳ ゴシック"/>
                </a:defRPr>
              </a:pPr>
              <a:r>
                <a:t>見積もり   を   五段   </a:t>
              </a:r>
              <a:r>
                <a:rPr>
                  <a:solidFill>
                    <a:srgbClr val="FF0000"/>
                  </a:solidFill>
                </a:rPr>
                <a:t>だけ   で</a:t>
              </a:r>
              <a:r>
                <a:t>    名詞    接尾    を   五段   </a:t>
              </a:r>
              <a:r>
                <a:rPr>
                  <a:solidFill>
                    <a:srgbClr val="FF0000"/>
                  </a:solidFill>
                </a:rPr>
                <a:t>れ</a:t>
              </a:r>
              <a:r>
                <a:t>        </a:t>
              </a:r>
            </a:p>
            <a:p>
              <a:pPr>
                <a:defRPr sz="1200">
                  <a:latin typeface="ＭＳ ゴシック"/>
                  <a:ea typeface="ＭＳ ゴシック"/>
                  <a:cs typeface="ＭＳ ゴシック"/>
                  <a:sym typeface="ＭＳ ゴシック"/>
                </a:defRPr>
              </a:pPr>
              <a:r>
                <a:t>                  </a:t>
              </a:r>
              <a:r>
                <a:t>+                   +      +            +              </a:t>
              </a:r>
            </a:p>
            <a:p>
              <a:pPr>
                <a:defRPr sz="1200">
                  <a:latin typeface="ＭＳ ゴシック"/>
                  <a:ea typeface="ＭＳ ゴシック"/>
                  <a:cs typeface="ＭＳ ゴシック"/>
                  <a:sym typeface="ＭＳ ゴシック"/>
                </a:defRPr>
              </a:pPr>
              <a:r>
                <a:t>                  |                   |      |            |              </a:t>
              </a:r>
            </a:p>
            <a:p>
              <a:pPr>
                <a:defRPr sz="1200">
                  <a:latin typeface="ＭＳ ゴシック"/>
                  <a:ea typeface="ＭＳ ゴシック"/>
                  <a:cs typeface="ＭＳ ゴシック"/>
                  <a:sym typeface="ＭＳ ゴシック"/>
                </a:defRPr>
              </a:pPr>
              <a:r>
                <a:t>                </a:t>
              </a:r>
              <a:r>
                <a:t>出す               </a:t>
              </a:r>
              <a:r>
                <a:t>1</a:t>
              </a:r>
              <a:r>
                <a:t>万</a:t>
              </a:r>
              <a:r>
                <a:t>3</a:t>
              </a:r>
              <a:r>
                <a:t>千   円          取ら             </a:t>
              </a:r>
            </a:p>
          </p:txBody>
        </p:sp>
        <p:sp>
          <p:nvSpPr>
            <p:cNvPr id="459" name="Text Box 9"/>
            <p:cNvSpPr txBox="1"/>
            <p:nvPr/>
          </p:nvSpPr>
          <p:spPr>
            <a:xfrm>
              <a:off x="45720" y="2374900"/>
              <a:ext cx="847165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estimation</a:t>
              </a:r>
            </a:p>
          </p:txBody>
        </p:sp>
        <p:sp>
          <p:nvSpPr>
            <p:cNvPr id="460" name="Text Box 10"/>
            <p:cNvSpPr txBox="1"/>
            <p:nvPr/>
          </p:nvSpPr>
          <p:spPr>
            <a:xfrm>
              <a:off x="1371707" y="2951162"/>
              <a:ext cx="625709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obtenir</a:t>
              </a:r>
            </a:p>
          </p:txBody>
        </p:sp>
        <p:sp>
          <p:nvSpPr>
            <p:cNvPr id="461" name="Text Box 11"/>
            <p:cNvSpPr txBox="1"/>
            <p:nvPr/>
          </p:nvSpPr>
          <p:spPr>
            <a:xfrm>
              <a:off x="1996004" y="2447925"/>
              <a:ext cx="833994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juste pour</a:t>
              </a:r>
            </a:p>
          </p:txBody>
        </p:sp>
        <p:sp>
          <p:nvSpPr>
            <p:cNvPr id="462" name="Text Box 12"/>
            <p:cNvSpPr txBox="1"/>
            <p:nvPr/>
          </p:nvSpPr>
          <p:spPr>
            <a:xfrm>
              <a:off x="3010702" y="2951162"/>
              <a:ext cx="829604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13,000yen</a:t>
              </a:r>
            </a:p>
          </p:txBody>
        </p:sp>
        <p:sp>
          <p:nvSpPr>
            <p:cNvPr id="463" name="Text Box 13"/>
            <p:cNvSpPr txBox="1"/>
            <p:nvPr/>
          </p:nvSpPr>
          <p:spPr>
            <a:xfrm>
              <a:off x="4647978" y="2951162"/>
              <a:ext cx="511632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prend</a:t>
              </a:r>
            </a:p>
          </p:txBody>
        </p:sp>
        <p:sp>
          <p:nvSpPr>
            <p:cNvPr id="464" name="Text Box 14"/>
            <p:cNvSpPr txBox="1"/>
            <p:nvPr/>
          </p:nvSpPr>
          <p:spPr>
            <a:xfrm>
              <a:off x="5115771" y="2374900"/>
              <a:ext cx="723936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latin typeface="Comic Sans MS"/>
                  <a:ea typeface="Comic Sans MS"/>
                  <a:cs typeface="Comic Sans MS"/>
                  <a:sym typeface="Comic Sans MS"/>
                </a:defRPr>
              </a:lvl1pPr>
            </a:lstStyle>
            <a:p>
              <a:pPr/>
              <a:r>
                <a:t>(passive)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468" name="Espace réservé du numéro de diapositive 5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9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Intégration dans une architecture</a:t>
            </a:r>
          </a:p>
        </p:txBody>
      </p:sp>
      <p:sp>
        <p:nvSpPr>
          <p:cNvPr id="470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Char char="•"/>
            </a:pPr>
            <a:r>
              <a:t> XIP est utilisable sous la forme d’une bibliothèque. Il dispose d’une API complète pour toutes sortes d’intégration.</a:t>
            </a:r>
          </a:p>
          <a:p>
            <a:pPr>
              <a:buSzPct val="100000"/>
              <a:buChar char="•"/>
            </a:pPr>
            <a:r>
              <a:t> Il peut lire des fichiers en format texte</a:t>
            </a:r>
          </a:p>
          <a:p>
            <a:pPr>
              <a:buSzPct val="100000"/>
              <a:buChar char="•"/>
            </a:pPr>
            <a:r>
              <a:t> Il est totalement compatible avec XML</a:t>
            </a:r>
          </a:p>
          <a:p>
            <a:pPr>
              <a:buSzPct val="100000"/>
              <a:buChar char="•"/>
            </a:pPr>
            <a:r>
              <a:t> Les grammaires sont modulables et disponibles aussi bien pour le français que l’anglais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473" name="Espace réservé du numéro de diapositive 5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4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XML</a:t>
            </a:r>
          </a:p>
        </p:txBody>
      </p:sp>
      <p:sp>
        <p:nvSpPr>
          <p:cNvPr id="475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buSzPct val="100000"/>
              <a:buChar char="•"/>
            </a:pPr>
            <a:r>
              <a:t> XIP est compatible avec la norme XML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Il peut directement analyser des fichiers XML quelque soit leur taille. On peut:</a:t>
            </a:r>
          </a:p>
          <a:p>
            <a:pPr lvl="2" marL="863600" indent="-177800">
              <a:lnSpc>
                <a:spcPct val="110000"/>
              </a:lnSpc>
              <a:spcBef>
                <a:spcPts val="400"/>
              </a:spcBef>
              <a:defRPr sz="2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Analyser le fichier en un seul tenant</a:t>
            </a:r>
          </a:p>
          <a:p>
            <a:pPr lvl="2" marL="863600" indent="-177800">
              <a:lnSpc>
                <a:spcPct val="110000"/>
              </a:lnSpc>
              <a:spcBef>
                <a:spcPts val="400"/>
              </a:spcBef>
              <a:defRPr sz="2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Analyser le fichier par morceau</a:t>
            </a:r>
          </a:p>
          <a:p>
            <a:pPr lvl="2" marL="863600" indent="-177800">
              <a:lnSpc>
                <a:spcPct val="110000"/>
              </a:lnSpc>
              <a:spcBef>
                <a:spcPts val="400"/>
              </a:spcBef>
              <a:defRPr sz="2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Définir les balises pour lesquelles on veut un traitement linguistique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Il peut générer les résultats linguistiques à la norme XML et même construire des sorties taillées sur mesure en fonction des besoins des utilisateurs.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478" name="Espace réservé du numéro de diapositive 5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9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Traitement des documents XML</a:t>
            </a:r>
          </a:p>
        </p:txBody>
      </p:sp>
      <p:sp>
        <p:nvSpPr>
          <p:cNvPr id="480" name="Rectangle 3"/>
          <p:cNvSpPr txBox="1"/>
          <p:nvPr>
            <p:ph type="body" idx="1"/>
          </p:nvPr>
        </p:nvSpPr>
        <p:spPr>
          <a:xfrm>
            <a:off x="415925" y="1052512"/>
            <a:ext cx="9217025" cy="496887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000"/>
            </a:pPr>
            <a:r>
              <a:t> Objectifs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C0000"/>
              </a:buClr>
              <a:defRPr sz="2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Extraction d’information à partir d’un document XML</a:t>
            </a:r>
          </a:p>
          <a:p>
            <a:pPr lvl="2" marL="863600" indent="-177800">
              <a:lnSpc>
                <a:spcPct val="100000"/>
              </a:lnSpc>
              <a:spcBef>
                <a:spcPts val="400"/>
              </a:spcBef>
              <a:defRPr sz="19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entités, dépendances etc.</a:t>
            </a:r>
            <a:endParaRPr sz="2100"/>
          </a:p>
          <a:p>
            <a:pPr lvl="2" marL="863600" indent="-177800">
              <a:lnSpc>
                <a:spcPct val="100000"/>
              </a:lnSpc>
              <a:spcBef>
                <a:spcPts val="400"/>
              </a:spcBef>
              <a:defRPr sz="1900">
                <a:latin typeface="Arial Narrow"/>
                <a:ea typeface="Arial Narrow"/>
                <a:cs typeface="Arial Narrow"/>
                <a:sym typeface="Arial Narrow"/>
              </a:defRPr>
            </a:p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C0000"/>
              </a:buClr>
              <a:defRPr sz="2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Suivre la structure initiale du document</a:t>
            </a:r>
          </a:p>
          <a:p>
            <a:pPr lvl="2" marL="863600" indent="-177800">
              <a:lnSpc>
                <a:spcPct val="100000"/>
              </a:lnSpc>
              <a:spcBef>
                <a:spcPts val="400"/>
              </a:spcBef>
              <a:defRPr sz="19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Les documents sont déjà structurées: Les balises ne sont pas du bruit.</a:t>
            </a:r>
            <a:endParaRPr sz="2100"/>
          </a:p>
          <a:p>
            <a:pPr lvl="2" marL="863600" indent="-177800">
              <a:lnSpc>
                <a:spcPct val="100000"/>
              </a:lnSpc>
              <a:spcBef>
                <a:spcPts val="400"/>
              </a:spcBef>
              <a:defRPr sz="19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L’analyse syntaxique doit s’appliquer en tenant compte de cette structure</a:t>
            </a:r>
            <a:endParaRPr sz="2100"/>
          </a:p>
          <a:p>
            <a:pPr lvl="2" marL="863600" indent="-177800">
              <a:lnSpc>
                <a:spcPct val="100000"/>
              </a:lnSpc>
              <a:spcBef>
                <a:spcPts val="400"/>
              </a:spcBef>
              <a:defRPr sz="19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 La structure ne doit pas être perdue lors du traitement</a:t>
            </a:r>
            <a:endParaRPr sz="2100"/>
          </a:p>
          <a:p>
            <a:pPr lvl="2" marL="863600" indent="-177800">
              <a:lnSpc>
                <a:spcPct val="100000"/>
              </a:lnSpc>
              <a:spcBef>
                <a:spcPts val="400"/>
              </a:spcBef>
              <a:defRPr sz="1900">
                <a:latin typeface="Arial Narrow"/>
                <a:ea typeface="Arial Narrow"/>
                <a:cs typeface="Arial Narrow"/>
                <a:sym typeface="Arial Narrow"/>
              </a:defRPr>
            </a:p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FC0000"/>
              </a:buClr>
              <a:defRPr sz="2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Résultats</a:t>
            </a:r>
          </a:p>
          <a:p>
            <a:pPr lvl="2" marL="863600" indent="-177800">
              <a:lnSpc>
                <a:spcPct val="100000"/>
              </a:lnSpc>
              <a:spcBef>
                <a:spcPts val="400"/>
              </a:spcBef>
              <a:defRPr sz="19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Indexation des documents sur la base des informations extraites</a:t>
            </a:r>
            <a:endParaRPr sz="2100"/>
          </a:p>
          <a:p>
            <a:pPr lvl="2" marL="863600" indent="-177800">
              <a:lnSpc>
                <a:spcPct val="100000"/>
              </a:lnSpc>
              <a:spcBef>
                <a:spcPts val="400"/>
              </a:spcBef>
              <a:defRPr sz="19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Enrichissement des documents, dans ce cas, il s’agit d’un enrichissement du fichier en respectant la structure initiale.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144" name="Espace réservé du numéro de diapositive 5"/>
          <p:cNvSpPr txBox="1"/>
          <p:nvPr>
            <p:ph type="sldNum" sz="quarter" idx="2"/>
          </p:nvPr>
        </p:nvSpPr>
        <p:spPr>
          <a:xfrm>
            <a:off x="9374041" y="6515100"/>
            <a:ext cx="174773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Stratégies</a:t>
            </a:r>
          </a:p>
        </p:txBody>
      </p:sp>
      <p:sp>
        <p:nvSpPr>
          <p:cNvPr id="146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Char char="•"/>
            </a:pPr>
            <a:r>
              <a:t> Pour augmenter la vitesse d’analyse, il faut: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Adapter la stratégie d’analyse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Analyser soigneusement le comportement du système pour réduire le temps de traitements (Purify, Quantify, traces diverses). </a:t>
            </a:r>
          </a:p>
          <a:p>
            <a:pPr lvl="2" marL="863600" indent="-177800">
              <a:spcBef>
                <a:spcPts val="400"/>
              </a:spcBef>
              <a:defRPr sz="2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Il faut filtrer les règles en amont dès que possible</a:t>
            </a:r>
          </a:p>
          <a:p>
            <a:pPr lvl="2" marL="863600" indent="-177800">
              <a:spcBef>
                <a:spcPts val="400"/>
              </a:spcBef>
              <a:defRPr sz="2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Les comparaisons de traits doivent gérer de façon très fine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483" name="Espace réservé du numéro de diapositive 5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4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Cuisine interne</a:t>
            </a:r>
          </a:p>
        </p:txBody>
      </p:sp>
      <p:sp>
        <p:nvSpPr>
          <p:cNvPr id="485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Char char="•"/>
            </a:pPr>
            <a:r>
              <a:t> Nous disposons de nombreux outils pour gérer des documents XML. Il n’est donc pas nécessaire de réinventer la poudre.</a:t>
            </a:r>
          </a:p>
          <a:p>
            <a:pPr>
              <a:buSzPct val="100000"/>
              <a:buChar char="•"/>
            </a:pPr>
            <a:r>
              <a:t> Nous avons utilisé dans notre couplage de XIP avec un gestionnaire de documents XML: </a:t>
            </a:r>
            <a:r>
              <a:rPr i="1"/>
              <a:t>libxml.</a:t>
            </a:r>
            <a:endParaRPr i="1"/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Gestion à la DOM, ce qui nous permet plusieurs approches:</a:t>
            </a:r>
          </a:p>
          <a:p>
            <a:pPr lvl="2" marL="863600" indent="-177800">
              <a:spcBef>
                <a:spcPts val="400"/>
              </a:spcBef>
              <a:defRPr sz="2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Chargement total ou partiel des documents en mémoire</a:t>
            </a:r>
          </a:p>
          <a:p>
            <a:pPr lvl="2" marL="863600" indent="-177800">
              <a:spcBef>
                <a:spcPts val="400"/>
              </a:spcBef>
              <a:defRPr sz="2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Utilisation de XPath directement au sein de nos règles de grammaire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488" name="Espace réservé du numéro de diapositive 5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9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Grammaire de document</a:t>
            </a:r>
          </a:p>
        </p:txBody>
      </p:sp>
      <p:sp>
        <p:nvSpPr>
          <p:cNvPr id="490" name="Rectangle 3"/>
          <p:cNvSpPr txBox="1"/>
          <p:nvPr>
            <p:ph type="body" idx="1"/>
          </p:nvPr>
        </p:nvSpPr>
        <p:spPr>
          <a:xfrm>
            <a:off x="742949" y="1196975"/>
            <a:ext cx="8818565" cy="5040313"/>
          </a:xfrm>
          <a:prstGeom prst="rect">
            <a:avLst/>
          </a:prstGeom>
        </p:spPr>
        <p:txBody>
          <a:bodyPr/>
          <a:lstStyle/>
          <a:p>
            <a:pPr>
              <a:buSzPct val="100000"/>
              <a:buChar char="•"/>
            </a:pPr>
            <a:r>
              <a:t> Notre objectif: coupler XML et nos règles de grammaire.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Il faut deux choses pour cela:</a:t>
            </a:r>
          </a:p>
          <a:p>
            <a:pPr lvl="2" marL="863600" indent="-177800">
              <a:spcBef>
                <a:spcPts val="400"/>
              </a:spcBef>
              <a:defRPr sz="2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Des règles spécifiques au sein de la grammaire</a:t>
            </a:r>
          </a:p>
          <a:p>
            <a:pPr lvl="2" marL="863600" indent="-177800">
              <a:spcBef>
                <a:spcPts val="400"/>
              </a:spcBef>
              <a:defRPr sz="2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L’utilisation d’un formalisme compris par le gestionnaire XML: </a:t>
            </a:r>
            <a:r>
              <a:rPr>
                <a:solidFill>
                  <a:srgbClr val="F51038"/>
                </a:solidFill>
              </a:rPr>
              <a:t>XPath</a:t>
            </a:r>
          </a:p>
          <a:p>
            <a:pPr lvl="2" marL="863600" indent="-177800">
              <a:spcBef>
                <a:spcPts val="400"/>
              </a:spcBef>
              <a:defRPr sz="2100">
                <a:solidFill>
                  <a:srgbClr val="F51038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</a:p>
          <a:p>
            <a:pPr>
              <a:buSzPct val="100000"/>
              <a:buChar char="•"/>
            </a:pPr>
            <a:r>
              <a:t> Pour cela nous disposons: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Le couplage avec </a:t>
            </a:r>
            <a:r>
              <a:rPr i="1">
                <a:solidFill>
                  <a:srgbClr val="F51038"/>
                </a:solidFill>
              </a:rPr>
              <a:t>libxml</a:t>
            </a:r>
            <a:r>
              <a:t> nous permet de nous assurer de la bonne exécution des </a:t>
            </a:r>
            <a:r>
              <a:rPr>
                <a:solidFill>
                  <a:srgbClr val="F51038"/>
                </a:solidFill>
              </a:rPr>
              <a:t>XPaths</a:t>
            </a:r>
            <a:r>
              <a:t>.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Les règles sont déclenchées par le résultat de l’analyse linguistique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Un jeu de règle très spécifique pour guider l’application de la grammaire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493" name="Espace réservé du numéro de diapositive 5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4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Insertion de balises</a:t>
            </a:r>
          </a:p>
        </p:txBody>
      </p:sp>
      <p:sp>
        <p:nvSpPr>
          <p:cNvPr id="495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Char char="•"/>
            </a:pPr>
            <a:r>
              <a:t> Annotation de documents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Cette annotation repose sur l’analyse linguistique du contenu textuel du document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Les règles qui déclenchent cette annotation doivent donc pouvoir interroger la structure linguistique qui a été calculée.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Il faut que cette annotation soit la plus souple possible.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498" name="Espace réservé du numéro de diapositive 5"/>
          <p:cNvSpPr txBox="1"/>
          <p:nvPr>
            <p:ph type="sldNum" sz="quarter" idx="2"/>
          </p:nvPr>
        </p:nvSpPr>
        <p:spPr>
          <a:xfrm>
            <a:off x="9303410" y="6515100"/>
            <a:ext cx="245404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9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XIP en bref</a:t>
            </a:r>
          </a:p>
        </p:txBody>
      </p:sp>
      <p:sp>
        <p:nvSpPr>
          <p:cNvPr id="500" name="Rectangle 3"/>
          <p:cNvSpPr txBox="1"/>
          <p:nvPr>
            <p:ph type="body" idx="1"/>
          </p:nvPr>
        </p:nvSpPr>
        <p:spPr>
          <a:xfrm>
            <a:off x="200024" y="908049"/>
            <a:ext cx="9561515" cy="561499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buSzPct val="100000"/>
              <a:buChar char="•"/>
              <a:defRPr sz="1800"/>
            </a:pPr>
            <a:r>
              <a:t>Démonstrateur: http://www.xrce.xerox.com/xip/page1.jsp </a:t>
            </a:r>
          </a:p>
          <a:p>
            <a:pPr>
              <a:lnSpc>
                <a:spcPct val="110000"/>
              </a:lnSpc>
              <a:buSzPct val="100000"/>
              <a:buChar char="•"/>
              <a:defRPr sz="1800"/>
            </a:pPr>
            <a:r>
              <a:t>Vitesse: 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buClr>
                <a:srgbClr val="FC0000"/>
              </a:buClr>
              <a:defRPr sz="18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2000 mots/s pour la grammaire actuelle de l’anglais qui comprend 1500 règles.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buClr>
                <a:srgbClr val="FC0000"/>
              </a:buClr>
              <a:defRPr sz="18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3000 mots/s pour la grammaire du français (beaucoup plus petite)</a:t>
            </a:r>
          </a:p>
          <a:p>
            <a:pPr>
              <a:lnSpc>
                <a:spcPct val="110000"/>
              </a:lnSpc>
              <a:buSzPct val="100000"/>
              <a:buChar char="•"/>
              <a:defRPr sz="1800"/>
            </a:pPr>
            <a:r>
              <a:t>Grammaires complètes pour: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buClr>
                <a:srgbClr val="FC0000"/>
              </a:buClr>
              <a:defRPr sz="18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Français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buClr>
                <a:srgbClr val="FC0000"/>
              </a:buClr>
              <a:defRPr sz="18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Anglais (+ extraction d’entités)</a:t>
            </a:r>
          </a:p>
          <a:p>
            <a:pPr>
              <a:lnSpc>
                <a:spcPct val="110000"/>
              </a:lnSpc>
              <a:buSzPct val="100000"/>
              <a:buChar char="•"/>
              <a:defRPr sz="1800"/>
            </a:pPr>
            <a:r>
              <a:t> Est aussi utilisé pour: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buClr>
                <a:srgbClr val="FC0000"/>
              </a:buClr>
              <a:defRPr sz="18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Japonais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buClr>
                <a:srgbClr val="FC0000"/>
              </a:buClr>
              <a:defRPr sz="18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Allemand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buClr>
                <a:srgbClr val="FC0000"/>
              </a:buClr>
              <a:defRPr sz="18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Tchèque</a:t>
            </a:r>
          </a:p>
          <a:p>
            <a:pPr>
              <a:lnSpc>
                <a:spcPct val="110000"/>
              </a:lnSpc>
              <a:buSzPct val="100000"/>
              <a:buChar char="•"/>
              <a:defRPr sz="1800"/>
            </a:pPr>
            <a:r>
              <a:t>Interface XML complète pour analyser de gros fichiers XML (grammaire de document)</a:t>
            </a:r>
          </a:p>
          <a:p>
            <a:pPr>
              <a:lnSpc>
                <a:spcPct val="110000"/>
              </a:lnSpc>
              <a:buSzPct val="100000"/>
              <a:buChar char="•"/>
              <a:defRPr sz="1800"/>
            </a:pPr>
            <a:r>
              <a:t> Disponible pour les plateformes Windows, Solaris et Linux.</a:t>
            </a:r>
          </a:p>
          <a:p>
            <a:pPr>
              <a:lnSpc>
                <a:spcPct val="110000"/>
              </a:lnSpc>
              <a:buSzPct val="100000"/>
              <a:buChar char="•"/>
              <a:defRPr sz="1800"/>
            </a:pPr>
            <a:r>
              <a:t> Clients universitaires et industriels.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149" name="Espace réservé du numéro de diapositive 5"/>
          <p:cNvSpPr txBox="1"/>
          <p:nvPr>
            <p:ph type="sldNum" sz="quarter" idx="2"/>
          </p:nvPr>
        </p:nvSpPr>
        <p:spPr>
          <a:xfrm>
            <a:off x="9374041" y="6515100"/>
            <a:ext cx="174773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Stratégie traditionnelle</a:t>
            </a:r>
          </a:p>
        </p:txBody>
      </p:sp>
      <p:sp>
        <p:nvSpPr>
          <p:cNvPr id="151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buSzPct val="100000"/>
              <a:buChar char="•"/>
            </a:pPr>
            <a:r>
              <a:t> Les systèmes traditionnels évaluent toutes les combinaisons possibles de règle face à une phrase.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Projection maximale.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Leur objectif est l’obtention de toutes les analyses possibles pour une série de mots.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D’où la complexité exponentielle: plus il y a de mots dans une phrase, plus la combinatoire de toutes les règles qui peuvent s’appliquer est élevée.</a:t>
            </a:r>
          </a:p>
          <a:p>
            <a:pPr>
              <a:lnSpc>
                <a:spcPct val="110000"/>
              </a:lnSpc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154" name="Espace réservé du numéro de diapositive 5"/>
          <p:cNvSpPr txBox="1"/>
          <p:nvPr>
            <p:ph type="sldNum" sz="quarter" idx="2"/>
          </p:nvPr>
        </p:nvSpPr>
        <p:spPr>
          <a:xfrm>
            <a:off x="9374041" y="6515100"/>
            <a:ext cx="174773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Exemple: </a:t>
            </a:r>
            <a:r>
              <a:rPr i="1"/>
              <a:t>traditionnel</a:t>
            </a:r>
          </a:p>
        </p:txBody>
      </p:sp>
      <p:sp>
        <p:nvSpPr>
          <p:cNvPr id="156" name="Rectangle 3"/>
          <p:cNvSpPr txBox="1"/>
          <p:nvPr>
            <p:ph type="body" idx="1"/>
          </p:nvPr>
        </p:nvSpPr>
        <p:spPr>
          <a:xfrm>
            <a:off x="344488" y="1125537"/>
            <a:ext cx="9001126" cy="5040314"/>
          </a:xfrm>
          <a:prstGeom prst="rect">
            <a:avLst/>
          </a:prstGeom>
        </p:spPr>
        <p:txBody>
          <a:bodyPr/>
          <a:lstStyle/>
          <a:p>
            <a:pPr marL="381000" indent="-381000">
              <a:lnSpc>
                <a:spcPct val="100000"/>
              </a:lnSpc>
              <a:defRPr sz="2000"/>
            </a:pPr>
            <a:r>
              <a:t>Soit la grammaire suivante:</a:t>
            </a:r>
          </a:p>
          <a:p>
            <a:pPr marL="381000" indent="-381000">
              <a:lnSpc>
                <a:spcPct val="100000"/>
              </a:lnSpc>
              <a:defRPr sz="2000"/>
            </a:pPr>
            <a:r>
              <a:t>			</a:t>
            </a:r>
            <a:r>
              <a:rPr sz="1800"/>
              <a:t>SN -&gt; (Dét), (A),N.</a:t>
            </a:r>
            <a:endParaRPr sz="1800"/>
          </a:p>
          <a:p>
            <a:pPr marL="381000" indent="-381000">
              <a:lnSpc>
                <a:spcPct val="100000"/>
              </a:lnSpc>
              <a:defRPr sz="1800"/>
            </a:pPr>
            <a:r>
              <a:t>			SN -&gt; Pro.</a:t>
            </a:r>
          </a:p>
          <a:p>
            <a:pPr marL="381000" indent="-381000">
              <a:lnSpc>
                <a:spcPct val="100000"/>
              </a:lnSpc>
              <a:defRPr sz="1800"/>
            </a:pPr>
            <a:r>
              <a:t>			SV -&gt; Pro*, V, (SN).</a:t>
            </a:r>
          </a:p>
          <a:p>
            <a:pPr marL="381000" indent="-381000">
              <a:lnSpc>
                <a:spcPct val="100000"/>
              </a:lnSpc>
              <a:defRPr sz="1800"/>
            </a:pPr>
            <a:r>
              <a:t>			P -&gt; SN, SV.</a:t>
            </a:r>
          </a:p>
          <a:p>
            <a:pPr marL="381000" indent="-381000">
              <a:lnSpc>
                <a:spcPct val="100000"/>
              </a:lnSpc>
              <a:defRPr sz="2000"/>
            </a:pPr>
            <a:r>
              <a:t>Appliquons la à la phrase: </a:t>
            </a:r>
            <a:r>
              <a:rPr b="1" i="1"/>
              <a:t>La dame lui raconte une histoire</a:t>
            </a:r>
            <a:r>
              <a:t>.</a:t>
            </a:r>
          </a:p>
          <a:p>
            <a:pPr marL="381000" indent="-381000">
              <a:lnSpc>
                <a:spcPct val="100000"/>
              </a:lnSpc>
              <a:defRPr sz="2000"/>
            </a:pPr>
            <a:r>
              <a:t>On obtient toutes les possibilités suivantes:</a:t>
            </a:r>
          </a:p>
          <a:p>
            <a:pPr marL="381000" indent="-381000">
              <a:lnSpc>
                <a:spcPct val="100000"/>
              </a:lnSpc>
              <a:buSzPct val="100000"/>
              <a:buAutoNum type="alphaLcParenR" startAt="1"/>
              <a:defRPr i="1" sz="2000"/>
            </a:pPr>
            <a:r>
              <a:t>P{SN</a:t>
            </a:r>
            <a:r>
              <a:t>{la dame} SV{lui raconte SN{une histoire}}} </a:t>
            </a:r>
            <a:r>
              <a:rPr i="0"/>
              <a:t>… </a:t>
            </a:r>
            <a:r>
              <a:rPr i="0">
                <a:solidFill>
                  <a:schemeClr val="accent2"/>
                </a:solidFill>
              </a:rPr>
              <a:t>réussite</a:t>
            </a:r>
            <a:endParaRPr>
              <a:solidFill>
                <a:schemeClr val="accent2"/>
              </a:solidFill>
            </a:endParaRPr>
          </a:p>
          <a:p>
            <a:pPr marL="381000" indent="-381000">
              <a:lnSpc>
                <a:spcPct val="100000"/>
              </a:lnSpc>
              <a:buSzPct val="100000"/>
              <a:buAutoNum type="alphaLcParenR" startAt="1"/>
              <a:defRPr i="1" sz="2000"/>
            </a:pPr>
            <a:r>
              <a:t>la Sn{dame} SV{lui raconte} une Sn{histoire} </a:t>
            </a:r>
            <a:r>
              <a:rPr i="0"/>
              <a:t>… </a:t>
            </a:r>
            <a:r>
              <a:rPr i="0">
                <a:solidFill>
                  <a:srgbClr val="FC0000"/>
                </a:solidFill>
              </a:rPr>
              <a:t>échec</a:t>
            </a:r>
            <a:endParaRPr>
              <a:solidFill>
                <a:srgbClr val="FC0000"/>
              </a:solidFill>
            </a:endParaRPr>
          </a:p>
          <a:p>
            <a:pPr marL="381000" indent="-381000">
              <a:lnSpc>
                <a:spcPct val="100000"/>
              </a:lnSpc>
              <a:buSzPct val="100000"/>
              <a:buAutoNum type="alphaLcParenR" startAt="1"/>
              <a:defRPr i="1" sz="2000"/>
            </a:pPr>
            <a:r>
              <a:t>La Sn{dame} Sn{lui} SV{raconte} Sn{une histoire} </a:t>
            </a:r>
            <a:r>
              <a:rPr i="0"/>
              <a:t>… </a:t>
            </a:r>
            <a:r>
              <a:rPr i="0">
                <a:solidFill>
                  <a:srgbClr val="FC0000"/>
                </a:solidFill>
              </a:rPr>
              <a:t>échec</a:t>
            </a:r>
          </a:p>
          <a:p>
            <a:pPr marL="381000" indent="-381000">
              <a:lnSpc>
                <a:spcPct val="100000"/>
              </a:lnSpc>
              <a:buSzPct val="100000"/>
              <a:buAutoNum type="alphaLcParenR" startAt="1"/>
              <a:defRPr i="1" sz="2000"/>
            </a:pPr>
            <a:r>
              <a:t>Etc…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159" name="Espace réservé du numéro de diapositive 5"/>
          <p:cNvSpPr txBox="1"/>
          <p:nvPr>
            <p:ph type="sldNum" sz="quarter" idx="2"/>
          </p:nvPr>
        </p:nvSpPr>
        <p:spPr>
          <a:xfrm>
            <a:off x="9374041" y="6515100"/>
            <a:ext cx="174773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0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Stratégie de XIP</a:t>
            </a:r>
          </a:p>
        </p:txBody>
      </p:sp>
      <p:sp>
        <p:nvSpPr>
          <p:cNvPr id="161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Char char="•"/>
              <a:defRPr sz="2000"/>
            </a:pPr>
            <a:r>
              <a:t> Dans XIP (Xerox Incremental Parser), la stratégie consiste à trouver l’analyse la plus probable et non l’ensemble des analyses.</a:t>
            </a:r>
          </a:p>
          <a:p>
            <a:pPr>
              <a:buSzPct val="100000"/>
              <a:buChar char="•"/>
              <a:defRPr sz="2000"/>
            </a:pPr>
            <a:r>
              <a:t> Attention XIP n’est pas un analyseur superficiel, il rend une analyse profonde sous la forme de dépendances.</a:t>
            </a:r>
          </a:p>
          <a:p>
            <a:pPr>
              <a:buSzPct val="100000"/>
              <a:buChar char="•"/>
              <a:defRPr sz="2000"/>
            </a:pPr>
            <a:r>
              <a:t> Les règles sont analysées de façon incrémentale. Il n’y a pas de « retour en arrière ». 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 sz="2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L’échec d’une règle ne fait pas échouer toute l’analyse. 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 sz="2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Chaque règle s’applique et donne son résultat à la règle suivante.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 sz="2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 tout moment, on peut utiliser des règles de correction.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164" name="Espace réservé du numéro de diapositive 5"/>
          <p:cNvSpPr txBox="1"/>
          <p:nvPr>
            <p:ph type="sldNum" sz="quarter" idx="2"/>
          </p:nvPr>
        </p:nvSpPr>
        <p:spPr>
          <a:xfrm>
            <a:off x="9374041" y="6515100"/>
            <a:ext cx="174773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XIP</a:t>
            </a:r>
          </a:p>
        </p:txBody>
      </p:sp>
      <p:sp>
        <p:nvSpPr>
          <p:cNvPr id="166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Dans XIP, les </a:t>
            </a:r>
            <a:r>
              <a:t>règles sont organisées en couche. 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Chaque couche est analysée de façon indépendante.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La complexité est donc réduite à une seule couche.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Il n’y a aucun « retour arrière », on ne revient pas sur une règle qui s’est appliquée.</a:t>
            </a:r>
          </a:p>
          <a:p>
            <a:pPr lvl="1">
              <a:spcBef>
                <a:spcPts val="400"/>
              </a:spcBef>
              <a:buClr>
                <a:srgbClr val="FC0000"/>
              </a:buCl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L’analyse s’effectue par des balayages sur le résultat précédent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space réservé de la date 5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169" name="Espace réservé du numéro de diapositive 7"/>
          <p:cNvSpPr txBox="1"/>
          <p:nvPr>
            <p:ph type="sldNum" sz="quarter" idx="2"/>
          </p:nvPr>
        </p:nvSpPr>
        <p:spPr>
          <a:xfrm>
            <a:off x="9374041" y="6515100"/>
            <a:ext cx="174773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Rectangle 9"/>
          <p:cNvSpPr txBox="1"/>
          <p:nvPr>
            <p:ph type="title"/>
          </p:nvPr>
        </p:nvSpPr>
        <p:spPr>
          <a:prstGeom prst="rect">
            <a:avLst/>
          </a:prstGeom>
          <a:effectLst>
            <a:outerShdw sx="100000" sy="100000" kx="0" ky="0" algn="b" rotWithShape="0" blurRad="0" dist="35921" dir="2700000">
              <a:srgbClr val="808080"/>
            </a:outerShdw>
          </a:effectLst>
        </p:spPr>
        <p:txBody>
          <a:bodyPr lIns="50885" tIns="50885" rIns="50885" bIns="50885"/>
          <a:lstStyle>
            <a:lvl1pPr defTabSz="1017587"/>
          </a:lstStyle>
          <a:p>
            <a:pPr/>
            <a:r>
              <a:t>Exemple (XIP)</a:t>
            </a:r>
          </a:p>
        </p:txBody>
      </p:sp>
      <p:grpSp>
        <p:nvGrpSpPr>
          <p:cNvPr id="206" name="Diagramme 4"/>
          <p:cNvGrpSpPr/>
          <p:nvPr/>
        </p:nvGrpSpPr>
        <p:grpSpPr>
          <a:xfrm>
            <a:off x="632178" y="1292253"/>
            <a:ext cx="4133144" cy="1358843"/>
            <a:chOff x="0" y="0"/>
            <a:chExt cx="4133143" cy="1358841"/>
          </a:xfrm>
        </p:grpSpPr>
        <p:sp>
          <p:nvSpPr>
            <p:cNvPr id="171" name="Ligne"/>
            <p:cNvSpPr/>
            <p:nvPr/>
          </p:nvSpPr>
          <p:spPr>
            <a:xfrm>
              <a:off x="3351102" y="856353"/>
              <a:ext cx="428177" cy="14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Ligne"/>
            <p:cNvSpPr/>
            <p:nvPr/>
          </p:nvSpPr>
          <p:spPr>
            <a:xfrm>
              <a:off x="2922924" y="856353"/>
              <a:ext cx="428177" cy="14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Ligne"/>
            <p:cNvSpPr/>
            <p:nvPr/>
          </p:nvSpPr>
          <p:spPr>
            <a:xfrm>
              <a:off x="2066571" y="353865"/>
              <a:ext cx="1284532" cy="14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00A2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Ligne"/>
            <p:cNvSpPr/>
            <p:nvPr/>
          </p:nvSpPr>
          <p:spPr>
            <a:xfrm>
              <a:off x="2066572" y="353865"/>
              <a:ext cx="428177" cy="14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00A2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Ligne"/>
            <p:cNvSpPr/>
            <p:nvPr/>
          </p:nvSpPr>
          <p:spPr>
            <a:xfrm>
              <a:off x="1638395" y="353865"/>
              <a:ext cx="428177" cy="14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A2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Ligne"/>
            <p:cNvSpPr/>
            <p:nvPr/>
          </p:nvSpPr>
          <p:spPr>
            <a:xfrm>
              <a:off x="782041" y="856353"/>
              <a:ext cx="428177" cy="14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Ligne"/>
            <p:cNvSpPr/>
            <p:nvPr/>
          </p:nvSpPr>
          <p:spPr>
            <a:xfrm>
              <a:off x="353865" y="856353"/>
              <a:ext cx="428177" cy="14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" name="Ligne"/>
            <p:cNvSpPr/>
            <p:nvPr/>
          </p:nvSpPr>
          <p:spPr>
            <a:xfrm>
              <a:off x="782040" y="353865"/>
              <a:ext cx="1284532" cy="14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A2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1" name="Grouper"/>
            <p:cNvGrpSpPr/>
            <p:nvPr/>
          </p:nvGrpSpPr>
          <p:grpSpPr>
            <a:xfrm>
              <a:off x="1712706" y="0"/>
              <a:ext cx="707731" cy="353866"/>
              <a:chOff x="0" y="0"/>
              <a:chExt cx="707730" cy="353865"/>
            </a:xfrm>
          </p:grpSpPr>
          <p:sp>
            <p:nvSpPr>
              <p:cNvPr id="179" name="Rectangle"/>
              <p:cNvSpPr/>
              <p:nvPr/>
            </p:nvSpPr>
            <p:spPr>
              <a:xfrm>
                <a:off x="-1" y="-1"/>
                <a:ext cx="707732" cy="35386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</a:p>
            </p:txBody>
          </p:sp>
          <p:sp>
            <p:nvSpPr>
              <p:cNvPr id="180" name="Groupe"/>
              <p:cNvSpPr txBox="1"/>
              <p:nvPr/>
            </p:nvSpPr>
            <p:spPr>
              <a:xfrm>
                <a:off x="0" y="55796"/>
                <a:ext cx="707731" cy="2422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0160" tIns="10160" rIns="10160" bIns="10160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/>
                <a:r>
                  <a:t>Groupe</a:t>
                </a:r>
              </a:p>
            </p:txBody>
          </p:sp>
        </p:grpSp>
        <p:grpSp>
          <p:nvGrpSpPr>
            <p:cNvPr id="184" name="Grouper"/>
            <p:cNvGrpSpPr/>
            <p:nvPr/>
          </p:nvGrpSpPr>
          <p:grpSpPr>
            <a:xfrm>
              <a:off x="428175" y="502488"/>
              <a:ext cx="707731" cy="353866"/>
              <a:chOff x="0" y="0"/>
              <a:chExt cx="707730" cy="353865"/>
            </a:xfrm>
          </p:grpSpPr>
          <p:sp>
            <p:nvSpPr>
              <p:cNvPr id="182" name="Rectangle"/>
              <p:cNvSpPr/>
              <p:nvPr/>
            </p:nvSpPr>
            <p:spPr>
              <a:xfrm>
                <a:off x="-1" y="-1"/>
                <a:ext cx="707732" cy="35386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</a:p>
            </p:txBody>
          </p:sp>
          <p:sp>
            <p:nvSpPr>
              <p:cNvPr id="183" name="SN"/>
              <p:cNvSpPr txBox="1"/>
              <p:nvPr/>
            </p:nvSpPr>
            <p:spPr>
              <a:xfrm>
                <a:off x="0" y="55796"/>
                <a:ext cx="707731" cy="2422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0160" tIns="10160" rIns="10160" bIns="10160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/>
                <a:r>
                  <a:t>SN</a:t>
                </a:r>
              </a:p>
            </p:txBody>
          </p:sp>
        </p:grpSp>
        <p:grpSp>
          <p:nvGrpSpPr>
            <p:cNvPr id="187" name="Grouper"/>
            <p:cNvGrpSpPr/>
            <p:nvPr/>
          </p:nvGrpSpPr>
          <p:grpSpPr>
            <a:xfrm>
              <a:off x="0" y="1004976"/>
              <a:ext cx="707731" cy="353866"/>
              <a:chOff x="0" y="0"/>
              <a:chExt cx="707730" cy="353865"/>
            </a:xfrm>
          </p:grpSpPr>
          <p:sp>
            <p:nvSpPr>
              <p:cNvPr id="185" name="Rectangle"/>
              <p:cNvSpPr/>
              <p:nvPr/>
            </p:nvSpPr>
            <p:spPr>
              <a:xfrm>
                <a:off x="-1" y="-1"/>
                <a:ext cx="707732" cy="35386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</a:p>
            </p:txBody>
          </p:sp>
          <p:sp>
            <p:nvSpPr>
              <p:cNvPr id="186" name="la"/>
              <p:cNvSpPr txBox="1"/>
              <p:nvPr/>
            </p:nvSpPr>
            <p:spPr>
              <a:xfrm>
                <a:off x="0" y="55796"/>
                <a:ext cx="707731" cy="2422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0160" tIns="10160" rIns="10160" bIns="10160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/>
                <a:r>
                  <a:t>la</a:t>
                </a:r>
              </a:p>
            </p:txBody>
          </p:sp>
        </p:grpSp>
        <p:grpSp>
          <p:nvGrpSpPr>
            <p:cNvPr id="190" name="Grouper"/>
            <p:cNvGrpSpPr/>
            <p:nvPr/>
          </p:nvGrpSpPr>
          <p:grpSpPr>
            <a:xfrm>
              <a:off x="856353" y="1004976"/>
              <a:ext cx="707731" cy="353866"/>
              <a:chOff x="0" y="0"/>
              <a:chExt cx="707730" cy="353865"/>
            </a:xfrm>
          </p:grpSpPr>
          <p:sp>
            <p:nvSpPr>
              <p:cNvPr id="188" name="Rectangle"/>
              <p:cNvSpPr/>
              <p:nvPr/>
            </p:nvSpPr>
            <p:spPr>
              <a:xfrm>
                <a:off x="-1" y="-1"/>
                <a:ext cx="707732" cy="35386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</a:p>
            </p:txBody>
          </p:sp>
          <p:sp>
            <p:nvSpPr>
              <p:cNvPr id="189" name="dame"/>
              <p:cNvSpPr txBox="1"/>
              <p:nvPr/>
            </p:nvSpPr>
            <p:spPr>
              <a:xfrm>
                <a:off x="0" y="55796"/>
                <a:ext cx="707731" cy="2422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0160" tIns="10160" rIns="10160" bIns="10160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/>
                <a:r>
                  <a:t>dame</a:t>
                </a:r>
              </a:p>
            </p:txBody>
          </p:sp>
        </p:grpSp>
        <p:grpSp>
          <p:nvGrpSpPr>
            <p:cNvPr id="193" name="Grouper"/>
            <p:cNvGrpSpPr/>
            <p:nvPr/>
          </p:nvGrpSpPr>
          <p:grpSpPr>
            <a:xfrm>
              <a:off x="1284530" y="502488"/>
              <a:ext cx="707731" cy="353866"/>
              <a:chOff x="0" y="0"/>
              <a:chExt cx="707730" cy="353865"/>
            </a:xfrm>
          </p:grpSpPr>
          <p:sp>
            <p:nvSpPr>
              <p:cNvPr id="191" name="Rectangle"/>
              <p:cNvSpPr/>
              <p:nvPr/>
            </p:nvSpPr>
            <p:spPr>
              <a:xfrm>
                <a:off x="-1" y="-1"/>
                <a:ext cx="707732" cy="35386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</a:p>
            </p:txBody>
          </p:sp>
          <p:sp>
            <p:nvSpPr>
              <p:cNvPr id="192" name="lui"/>
              <p:cNvSpPr txBox="1"/>
              <p:nvPr/>
            </p:nvSpPr>
            <p:spPr>
              <a:xfrm>
                <a:off x="0" y="55796"/>
                <a:ext cx="707731" cy="2422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0160" tIns="10160" rIns="10160" bIns="10160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/>
                <a:r>
                  <a:t>lui</a:t>
                </a:r>
              </a:p>
            </p:txBody>
          </p:sp>
        </p:grpSp>
        <p:grpSp>
          <p:nvGrpSpPr>
            <p:cNvPr id="196" name="Grouper"/>
            <p:cNvGrpSpPr/>
            <p:nvPr/>
          </p:nvGrpSpPr>
          <p:grpSpPr>
            <a:xfrm>
              <a:off x="2140882" y="502488"/>
              <a:ext cx="707731" cy="353866"/>
              <a:chOff x="0" y="0"/>
              <a:chExt cx="707730" cy="353865"/>
            </a:xfrm>
          </p:grpSpPr>
          <p:sp>
            <p:nvSpPr>
              <p:cNvPr id="194" name="Rectangle"/>
              <p:cNvSpPr/>
              <p:nvPr/>
            </p:nvSpPr>
            <p:spPr>
              <a:xfrm>
                <a:off x="-1" y="-1"/>
                <a:ext cx="707732" cy="35386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</a:p>
            </p:txBody>
          </p:sp>
          <p:sp>
            <p:nvSpPr>
              <p:cNvPr id="195" name="raconte"/>
              <p:cNvSpPr txBox="1"/>
              <p:nvPr/>
            </p:nvSpPr>
            <p:spPr>
              <a:xfrm>
                <a:off x="0" y="55796"/>
                <a:ext cx="707731" cy="2422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0160" tIns="10160" rIns="10160" bIns="10160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/>
                <a:r>
                  <a:t>raconte</a:t>
                </a:r>
              </a:p>
            </p:txBody>
          </p:sp>
        </p:grpSp>
        <p:grpSp>
          <p:nvGrpSpPr>
            <p:cNvPr id="199" name="Grouper"/>
            <p:cNvGrpSpPr/>
            <p:nvPr/>
          </p:nvGrpSpPr>
          <p:grpSpPr>
            <a:xfrm>
              <a:off x="2997237" y="502488"/>
              <a:ext cx="707731" cy="353866"/>
              <a:chOff x="0" y="0"/>
              <a:chExt cx="707730" cy="353865"/>
            </a:xfrm>
          </p:grpSpPr>
          <p:sp>
            <p:nvSpPr>
              <p:cNvPr id="197" name="Rectangle"/>
              <p:cNvSpPr/>
              <p:nvPr/>
            </p:nvSpPr>
            <p:spPr>
              <a:xfrm>
                <a:off x="-1" y="-1"/>
                <a:ext cx="707732" cy="35386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</a:p>
            </p:txBody>
          </p:sp>
          <p:sp>
            <p:nvSpPr>
              <p:cNvPr id="198" name="SN"/>
              <p:cNvSpPr txBox="1"/>
              <p:nvPr/>
            </p:nvSpPr>
            <p:spPr>
              <a:xfrm>
                <a:off x="0" y="55796"/>
                <a:ext cx="707731" cy="2422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0160" tIns="10160" rIns="10160" bIns="10160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/>
                <a:r>
                  <a:t>SN</a:t>
                </a:r>
              </a:p>
            </p:txBody>
          </p:sp>
        </p:grpSp>
        <p:grpSp>
          <p:nvGrpSpPr>
            <p:cNvPr id="202" name="Grouper"/>
            <p:cNvGrpSpPr/>
            <p:nvPr/>
          </p:nvGrpSpPr>
          <p:grpSpPr>
            <a:xfrm>
              <a:off x="2569059" y="1004976"/>
              <a:ext cx="707731" cy="353866"/>
              <a:chOff x="0" y="0"/>
              <a:chExt cx="707730" cy="353865"/>
            </a:xfrm>
          </p:grpSpPr>
          <p:sp>
            <p:nvSpPr>
              <p:cNvPr id="200" name="Rectangle"/>
              <p:cNvSpPr/>
              <p:nvPr/>
            </p:nvSpPr>
            <p:spPr>
              <a:xfrm>
                <a:off x="-1" y="-1"/>
                <a:ext cx="707732" cy="35386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</a:p>
            </p:txBody>
          </p:sp>
          <p:sp>
            <p:nvSpPr>
              <p:cNvPr id="201" name="une"/>
              <p:cNvSpPr txBox="1"/>
              <p:nvPr/>
            </p:nvSpPr>
            <p:spPr>
              <a:xfrm>
                <a:off x="0" y="55796"/>
                <a:ext cx="707731" cy="2422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0160" tIns="10160" rIns="10160" bIns="10160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/>
                <a:r>
                  <a:t>une</a:t>
                </a:r>
              </a:p>
            </p:txBody>
          </p:sp>
        </p:grpSp>
        <p:grpSp>
          <p:nvGrpSpPr>
            <p:cNvPr id="205" name="Grouper"/>
            <p:cNvGrpSpPr/>
            <p:nvPr/>
          </p:nvGrpSpPr>
          <p:grpSpPr>
            <a:xfrm>
              <a:off x="3425413" y="1004976"/>
              <a:ext cx="707731" cy="353866"/>
              <a:chOff x="0" y="0"/>
              <a:chExt cx="707730" cy="353865"/>
            </a:xfrm>
          </p:grpSpPr>
          <p:sp>
            <p:nvSpPr>
              <p:cNvPr id="203" name="Rectangle"/>
              <p:cNvSpPr/>
              <p:nvPr/>
            </p:nvSpPr>
            <p:spPr>
              <a:xfrm>
                <a:off x="-1" y="-1"/>
                <a:ext cx="707732" cy="35386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/>
                </a:pPr>
              </a:p>
            </p:txBody>
          </p:sp>
          <p:sp>
            <p:nvSpPr>
              <p:cNvPr id="204" name="histoire"/>
              <p:cNvSpPr txBox="1"/>
              <p:nvPr/>
            </p:nvSpPr>
            <p:spPr>
              <a:xfrm>
                <a:off x="0" y="55796"/>
                <a:ext cx="707731" cy="2422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0160" tIns="10160" rIns="10160" bIns="10160" numCol="1" anchor="ctr">
                <a:spAutoFit/>
              </a:bodyPr>
              <a:lstStyle>
                <a:lvl1pPr algn="ctr">
                  <a:defRPr sz="1600"/>
                </a:lvl1pPr>
              </a:lstStyle>
              <a:p>
                <a:pPr/>
                <a:r>
                  <a:t>histoire</a:t>
                </a:r>
              </a:p>
            </p:txBody>
          </p:sp>
        </p:grpSp>
      </p:grpSp>
      <p:grpSp>
        <p:nvGrpSpPr>
          <p:cNvPr id="246" name="Diagramme 5"/>
          <p:cNvGrpSpPr/>
          <p:nvPr/>
        </p:nvGrpSpPr>
        <p:grpSpPr>
          <a:xfrm>
            <a:off x="633132" y="2993449"/>
            <a:ext cx="4131234" cy="1125101"/>
            <a:chOff x="0" y="0"/>
            <a:chExt cx="4131232" cy="1125100"/>
          </a:xfrm>
        </p:grpSpPr>
        <p:sp>
          <p:nvSpPr>
            <p:cNvPr id="207" name="Ligne"/>
            <p:cNvSpPr/>
            <p:nvPr/>
          </p:nvSpPr>
          <p:spPr>
            <a:xfrm>
              <a:off x="3483713" y="709047"/>
              <a:ext cx="354525" cy="123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Ligne"/>
            <p:cNvSpPr/>
            <p:nvPr/>
          </p:nvSpPr>
          <p:spPr>
            <a:xfrm>
              <a:off x="3129189" y="709047"/>
              <a:ext cx="354525" cy="123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9" name="Ligne"/>
            <p:cNvSpPr/>
            <p:nvPr/>
          </p:nvSpPr>
          <p:spPr>
            <a:xfrm>
              <a:off x="2065616" y="292995"/>
              <a:ext cx="1418097" cy="123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00A2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Ligne"/>
            <p:cNvSpPr/>
            <p:nvPr/>
          </p:nvSpPr>
          <p:spPr>
            <a:xfrm>
              <a:off x="2065616" y="709047"/>
              <a:ext cx="354525" cy="123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Ligne"/>
            <p:cNvSpPr/>
            <p:nvPr/>
          </p:nvSpPr>
          <p:spPr>
            <a:xfrm>
              <a:off x="1711091" y="709047"/>
              <a:ext cx="354525" cy="123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Ligne"/>
            <p:cNvSpPr/>
            <p:nvPr/>
          </p:nvSpPr>
          <p:spPr>
            <a:xfrm>
              <a:off x="2065615" y="292995"/>
              <a:ext cx="1" cy="123058"/>
            </a:xfrm>
            <a:prstGeom prst="line">
              <a:avLst/>
            </a:prstGeom>
            <a:noFill/>
            <a:ln w="12700" cap="flat">
              <a:solidFill>
                <a:srgbClr val="00A2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Ligne"/>
            <p:cNvSpPr/>
            <p:nvPr/>
          </p:nvSpPr>
          <p:spPr>
            <a:xfrm>
              <a:off x="647519" y="709047"/>
              <a:ext cx="354525" cy="123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Ligne"/>
            <p:cNvSpPr/>
            <p:nvPr/>
          </p:nvSpPr>
          <p:spPr>
            <a:xfrm>
              <a:off x="292996" y="709047"/>
              <a:ext cx="354525" cy="123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Ligne"/>
            <p:cNvSpPr/>
            <p:nvPr/>
          </p:nvSpPr>
          <p:spPr>
            <a:xfrm>
              <a:off x="647519" y="292995"/>
              <a:ext cx="1418098" cy="123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A2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18" name="Grouper"/>
            <p:cNvGrpSpPr/>
            <p:nvPr/>
          </p:nvGrpSpPr>
          <p:grpSpPr>
            <a:xfrm>
              <a:off x="1772620" y="0"/>
              <a:ext cx="585991" cy="292996"/>
              <a:chOff x="0" y="0"/>
              <a:chExt cx="585990" cy="292995"/>
            </a:xfrm>
          </p:grpSpPr>
          <p:sp>
            <p:nvSpPr>
              <p:cNvPr id="216" name="Rectangle"/>
              <p:cNvSpPr/>
              <p:nvPr/>
            </p:nvSpPr>
            <p:spPr>
              <a:xfrm>
                <a:off x="-1" y="-1"/>
                <a:ext cx="585992" cy="29299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300"/>
                </a:pPr>
              </a:p>
            </p:txBody>
          </p:sp>
          <p:sp>
            <p:nvSpPr>
              <p:cNvPr id="217" name="Groupe"/>
              <p:cNvSpPr txBox="1"/>
              <p:nvPr/>
            </p:nvSpPr>
            <p:spPr>
              <a:xfrm>
                <a:off x="0" y="45693"/>
                <a:ext cx="585991" cy="201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254" tIns="8254" rIns="8254" bIns="8254" numCol="1" anchor="ctr">
                <a:spAutoFit/>
              </a:bodyPr>
              <a:lstStyle>
                <a:lvl1pPr algn="ctr">
                  <a:defRPr sz="1300"/>
                </a:lvl1pPr>
              </a:lstStyle>
              <a:p>
                <a:pPr/>
                <a:r>
                  <a:t>Groupe</a:t>
                </a:r>
              </a:p>
            </p:txBody>
          </p:sp>
        </p:grpSp>
        <p:grpSp>
          <p:nvGrpSpPr>
            <p:cNvPr id="221" name="Grouper"/>
            <p:cNvGrpSpPr/>
            <p:nvPr/>
          </p:nvGrpSpPr>
          <p:grpSpPr>
            <a:xfrm>
              <a:off x="354525" y="416052"/>
              <a:ext cx="585991" cy="292996"/>
              <a:chOff x="0" y="0"/>
              <a:chExt cx="585990" cy="292995"/>
            </a:xfrm>
          </p:grpSpPr>
          <p:sp>
            <p:nvSpPr>
              <p:cNvPr id="219" name="Rectangle"/>
              <p:cNvSpPr/>
              <p:nvPr/>
            </p:nvSpPr>
            <p:spPr>
              <a:xfrm>
                <a:off x="-1" y="-1"/>
                <a:ext cx="585992" cy="29299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300"/>
                </a:pPr>
              </a:p>
            </p:txBody>
          </p:sp>
          <p:sp>
            <p:nvSpPr>
              <p:cNvPr id="220" name="SN"/>
              <p:cNvSpPr txBox="1"/>
              <p:nvPr/>
            </p:nvSpPr>
            <p:spPr>
              <a:xfrm>
                <a:off x="0" y="45693"/>
                <a:ext cx="585991" cy="201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254" tIns="8254" rIns="8254" bIns="8254" numCol="1" anchor="ctr">
                <a:spAutoFit/>
              </a:bodyPr>
              <a:lstStyle>
                <a:lvl1pPr algn="ctr">
                  <a:defRPr sz="1300"/>
                </a:lvl1pPr>
              </a:lstStyle>
              <a:p>
                <a:pPr/>
                <a:r>
                  <a:t>SN</a:t>
                </a:r>
              </a:p>
            </p:txBody>
          </p:sp>
        </p:grpSp>
        <p:grpSp>
          <p:nvGrpSpPr>
            <p:cNvPr id="224" name="Grouper"/>
            <p:cNvGrpSpPr/>
            <p:nvPr/>
          </p:nvGrpSpPr>
          <p:grpSpPr>
            <a:xfrm>
              <a:off x="0" y="832105"/>
              <a:ext cx="585991" cy="292996"/>
              <a:chOff x="0" y="0"/>
              <a:chExt cx="585990" cy="292995"/>
            </a:xfrm>
          </p:grpSpPr>
          <p:sp>
            <p:nvSpPr>
              <p:cNvPr id="222" name="Rectangle"/>
              <p:cNvSpPr/>
              <p:nvPr/>
            </p:nvSpPr>
            <p:spPr>
              <a:xfrm>
                <a:off x="-1" y="-1"/>
                <a:ext cx="585992" cy="29299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300"/>
                </a:pPr>
              </a:p>
            </p:txBody>
          </p:sp>
          <p:sp>
            <p:nvSpPr>
              <p:cNvPr id="223" name="la"/>
              <p:cNvSpPr txBox="1"/>
              <p:nvPr/>
            </p:nvSpPr>
            <p:spPr>
              <a:xfrm>
                <a:off x="0" y="45693"/>
                <a:ext cx="585991" cy="201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254" tIns="8254" rIns="8254" bIns="8254" numCol="1" anchor="ctr">
                <a:spAutoFit/>
              </a:bodyPr>
              <a:lstStyle>
                <a:lvl1pPr algn="ctr">
                  <a:defRPr sz="1300"/>
                </a:lvl1pPr>
              </a:lstStyle>
              <a:p>
                <a:pPr/>
                <a:r>
                  <a:t>la</a:t>
                </a:r>
              </a:p>
            </p:txBody>
          </p:sp>
        </p:grpSp>
        <p:grpSp>
          <p:nvGrpSpPr>
            <p:cNvPr id="227" name="Grouper"/>
            <p:cNvGrpSpPr/>
            <p:nvPr/>
          </p:nvGrpSpPr>
          <p:grpSpPr>
            <a:xfrm>
              <a:off x="709048" y="832105"/>
              <a:ext cx="585991" cy="292996"/>
              <a:chOff x="0" y="0"/>
              <a:chExt cx="585990" cy="292995"/>
            </a:xfrm>
          </p:grpSpPr>
          <p:sp>
            <p:nvSpPr>
              <p:cNvPr id="225" name="Rectangle"/>
              <p:cNvSpPr/>
              <p:nvPr/>
            </p:nvSpPr>
            <p:spPr>
              <a:xfrm>
                <a:off x="-1" y="-1"/>
                <a:ext cx="585992" cy="29299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300"/>
                </a:pPr>
              </a:p>
            </p:txBody>
          </p:sp>
          <p:sp>
            <p:nvSpPr>
              <p:cNvPr id="226" name="dame"/>
              <p:cNvSpPr txBox="1"/>
              <p:nvPr/>
            </p:nvSpPr>
            <p:spPr>
              <a:xfrm>
                <a:off x="0" y="45693"/>
                <a:ext cx="585991" cy="201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254" tIns="8254" rIns="8254" bIns="8254" numCol="1" anchor="ctr">
                <a:spAutoFit/>
              </a:bodyPr>
              <a:lstStyle>
                <a:lvl1pPr algn="ctr">
                  <a:defRPr sz="1300"/>
                </a:lvl1pPr>
              </a:lstStyle>
              <a:p>
                <a:pPr/>
                <a:r>
                  <a:t>dame</a:t>
                </a:r>
              </a:p>
            </p:txBody>
          </p:sp>
        </p:grpSp>
        <p:grpSp>
          <p:nvGrpSpPr>
            <p:cNvPr id="230" name="Grouper"/>
            <p:cNvGrpSpPr/>
            <p:nvPr/>
          </p:nvGrpSpPr>
          <p:grpSpPr>
            <a:xfrm>
              <a:off x="1772620" y="416052"/>
              <a:ext cx="585991" cy="292996"/>
              <a:chOff x="0" y="0"/>
              <a:chExt cx="585990" cy="292995"/>
            </a:xfrm>
          </p:grpSpPr>
          <p:sp>
            <p:nvSpPr>
              <p:cNvPr id="228" name="Rectangle"/>
              <p:cNvSpPr/>
              <p:nvPr/>
            </p:nvSpPr>
            <p:spPr>
              <a:xfrm>
                <a:off x="-1" y="-1"/>
                <a:ext cx="585992" cy="29299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300"/>
                </a:pPr>
              </a:p>
            </p:txBody>
          </p:sp>
          <p:sp>
            <p:nvSpPr>
              <p:cNvPr id="229" name="SV"/>
              <p:cNvSpPr txBox="1"/>
              <p:nvPr/>
            </p:nvSpPr>
            <p:spPr>
              <a:xfrm>
                <a:off x="0" y="45693"/>
                <a:ext cx="585991" cy="201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254" tIns="8254" rIns="8254" bIns="8254" numCol="1" anchor="ctr">
                <a:spAutoFit/>
              </a:bodyPr>
              <a:lstStyle>
                <a:lvl1pPr algn="ctr">
                  <a:defRPr sz="1300"/>
                </a:lvl1pPr>
              </a:lstStyle>
              <a:p>
                <a:pPr/>
                <a:r>
                  <a:t>SV</a:t>
                </a:r>
              </a:p>
            </p:txBody>
          </p:sp>
        </p:grpSp>
        <p:grpSp>
          <p:nvGrpSpPr>
            <p:cNvPr id="233" name="Grouper"/>
            <p:cNvGrpSpPr/>
            <p:nvPr/>
          </p:nvGrpSpPr>
          <p:grpSpPr>
            <a:xfrm>
              <a:off x="1418097" y="832105"/>
              <a:ext cx="585991" cy="292996"/>
              <a:chOff x="0" y="0"/>
              <a:chExt cx="585990" cy="292995"/>
            </a:xfrm>
          </p:grpSpPr>
          <p:sp>
            <p:nvSpPr>
              <p:cNvPr id="231" name="Rectangle"/>
              <p:cNvSpPr/>
              <p:nvPr/>
            </p:nvSpPr>
            <p:spPr>
              <a:xfrm>
                <a:off x="-1" y="-1"/>
                <a:ext cx="585992" cy="29299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300"/>
                </a:pPr>
              </a:p>
            </p:txBody>
          </p:sp>
          <p:sp>
            <p:nvSpPr>
              <p:cNvPr id="232" name="lui"/>
              <p:cNvSpPr txBox="1"/>
              <p:nvPr/>
            </p:nvSpPr>
            <p:spPr>
              <a:xfrm>
                <a:off x="0" y="45693"/>
                <a:ext cx="585991" cy="201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254" tIns="8254" rIns="8254" bIns="8254" numCol="1" anchor="ctr">
                <a:spAutoFit/>
              </a:bodyPr>
              <a:lstStyle>
                <a:lvl1pPr algn="ctr">
                  <a:defRPr sz="1300"/>
                </a:lvl1pPr>
              </a:lstStyle>
              <a:p>
                <a:pPr/>
                <a:r>
                  <a:t>lui</a:t>
                </a:r>
              </a:p>
            </p:txBody>
          </p:sp>
        </p:grpSp>
        <p:grpSp>
          <p:nvGrpSpPr>
            <p:cNvPr id="236" name="Grouper"/>
            <p:cNvGrpSpPr/>
            <p:nvPr/>
          </p:nvGrpSpPr>
          <p:grpSpPr>
            <a:xfrm>
              <a:off x="2127145" y="832105"/>
              <a:ext cx="585991" cy="292996"/>
              <a:chOff x="0" y="0"/>
              <a:chExt cx="585990" cy="292995"/>
            </a:xfrm>
          </p:grpSpPr>
          <p:sp>
            <p:nvSpPr>
              <p:cNvPr id="234" name="Rectangle"/>
              <p:cNvSpPr/>
              <p:nvPr/>
            </p:nvSpPr>
            <p:spPr>
              <a:xfrm>
                <a:off x="-1" y="-1"/>
                <a:ext cx="585992" cy="29299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300"/>
                </a:pPr>
              </a:p>
            </p:txBody>
          </p:sp>
          <p:sp>
            <p:nvSpPr>
              <p:cNvPr id="235" name="raconte"/>
              <p:cNvSpPr txBox="1"/>
              <p:nvPr/>
            </p:nvSpPr>
            <p:spPr>
              <a:xfrm>
                <a:off x="0" y="45693"/>
                <a:ext cx="585991" cy="201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254" tIns="8254" rIns="8254" bIns="8254" numCol="1" anchor="ctr">
                <a:spAutoFit/>
              </a:bodyPr>
              <a:lstStyle>
                <a:lvl1pPr algn="ctr">
                  <a:defRPr sz="1300"/>
                </a:lvl1pPr>
              </a:lstStyle>
              <a:p>
                <a:pPr/>
                <a:r>
                  <a:t>raconte</a:t>
                </a:r>
              </a:p>
            </p:txBody>
          </p:sp>
        </p:grpSp>
        <p:grpSp>
          <p:nvGrpSpPr>
            <p:cNvPr id="239" name="Grouper"/>
            <p:cNvGrpSpPr/>
            <p:nvPr/>
          </p:nvGrpSpPr>
          <p:grpSpPr>
            <a:xfrm>
              <a:off x="3190718" y="416052"/>
              <a:ext cx="585991" cy="292996"/>
              <a:chOff x="0" y="0"/>
              <a:chExt cx="585990" cy="292995"/>
            </a:xfrm>
          </p:grpSpPr>
          <p:sp>
            <p:nvSpPr>
              <p:cNvPr id="237" name="Rectangle"/>
              <p:cNvSpPr/>
              <p:nvPr/>
            </p:nvSpPr>
            <p:spPr>
              <a:xfrm>
                <a:off x="-1" y="-1"/>
                <a:ext cx="585992" cy="29299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300"/>
                </a:pPr>
              </a:p>
            </p:txBody>
          </p:sp>
          <p:sp>
            <p:nvSpPr>
              <p:cNvPr id="238" name="SN"/>
              <p:cNvSpPr txBox="1"/>
              <p:nvPr/>
            </p:nvSpPr>
            <p:spPr>
              <a:xfrm>
                <a:off x="0" y="45693"/>
                <a:ext cx="585991" cy="201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254" tIns="8254" rIns="8254" bIns="8254" numCol="1" anchor="ctr">
                <a:spAutoFit/>
              </a:bodyPr>
              <a:lstStyle>
                <a:lvl1pPr algn="ctr">
                  <a:defRPr sz="1300"/>
                </a:lvl1pPr>
              </a:lstStyle>
              <a:p>
                <a:pPr/>
                <a:r>
                  <a:t>SN</a:t>
                </a:r>
              </a:p>
            </p:txBody>
          </p:sp>
        </p:grpSp>
        <p:grpSp>
          <p:nvGrpSpPr>
            <p:cNvPr id="242" name="Grouper"/>
            <p:cNvGrpSpPr/>
            <p:nvPr/>
          </p:nvGrpSpPr>
          <p:grpSpPr>
            <a:xfrm>
              <a:off x="2836193" y="832105"/>
              <a:ext cx="585992" cy="292996"/>
              <a:chOff x="0" y="0"/>
              <a:chExt cx="585990" cy="292995"/>
            </a:xfrm>
          </p:grpSpPr>
          <p:sp>
            <p:nvSpPr>
              <p:cNvPr id="240" name="Rectangle"/>
              <p:cNvSpPr/>
              <p:nvPr/>
            </p:nvSpPr>
            <p:spPr>
              <a:xfrm>
                <a:off x="-1" y="-1"/>
                <a:ext cx="585992" cy="29299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300"/>
                </a:pPr>
              </a:p>
            </p:txBody>
          </p:sp>
          <p:sp>
            <p:nvSpPr>
              <p:cNvPr id="241" name="une"/>
              <p:cNvSpPr txBox="1"/>
              <p:nvPr/>
            </p:nvSpPr>
            <p:spPr>
              <a:xfrm>
                <a:off x="0" y="45693"/>
                <a:ext cx="585991" cy="201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254" tIns="8254" rIns="8254" bIns="8254" numCol="1" anchor="ctr">
                <a:spAutoFit/>
              </a:bodyPr>
              <a:lstStyle>
                <a:lvl1pPr algn="ctr">
                  <a:defRPr sz="1300"/>
                </a:lvl1pPr>
              </a:lstStyle>
              <a:p>
                <a:pPr/>
                <a:r>
                  <a:t>une</a:t>
                </a:r>
              </a:p>
            </p:txBody>
          </p:sp>
        </p:grpSp>
        <p:grpSp>
          <p:nvGrpSpPr>
            <p:cNvPr id="245" name="Grouper"/>
            <p:cNvGrpSpPr/>
            <p:nvPr/>
          </p:nvGrpSpPr>
          <p:grpSpPr>
            <a:xfrm>
              <a:off x="3545242" y="832105"/>
              <a:ext cx="585991" cy="292996"/>
              <a:chOff x="0" y="0"/>
              <a:chExt cx="585990" cy="292995"/>
            </a:xfrm>
          </p:grpSpPr>
          <p:sp>
            <p:nvSpPr>
              <p:cNvPr id="243" name="Rectangle"/>
              <p:cNvSpPr/>
              <p:nvPr/>
            </p:nvSpPr>
            <p:spPr>
              <a:xfrm>
                <a:off x="-1" y="-1"/>
                <a:ext cx="585992" cy="29299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300"/>
                </a:pPr>
              </a:p>
            </p:txBody>
          </p:sp>
          <p:sp>
            <p:nvSpPr>
              <p:cNvPr id="244" name="histoire"/>
              <p:cNvSpPr txBox="1"/>
              <p:nvPr/>
            </p:nvSpPr>
            <p:spPr>
              <a:xfrm>
                <a:off x="0" y="45693"/>
                <a:ext cx="585991" cy="201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254" tIns="8254" rIns="8254" bIns="8254" numCol="1" anchor="ctr">
                <a:spAutoFit/>
              </a:bodyPr>
              <a:lstStyle>
                <a:lvl1pPr algn="ctr">
                  <a:defRPr sz="1300"/>
                </a:lvl1pPr>
              </a:lstStyle>
              <a:p>
                <a:pPr/>
                <a:r>
                  <a:t>histoire</a:t>
                </a:r>
              </a:p>
            </p:txBody>
          </p:sp>
        </p:grpSp>
      </p:grpSp>
      <p:sp>
        <p:nvSpPr>
          <p:cNvPr id="247" name="Rectangle 11"/>
          <p:cNvSpPr txBox="1"/>
          <p:nvPr/>
        </p:nvSpPr>
        <p:spPr>
          <a:xfrm>
            <a:off x="5918287" y="1905000"/>
            <a:ext cx="4013026" cy="3176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85" tIns="50885" rIns="50885" bIns="50885">
            <a:spAutoFit/>
          </a:bodyPr>
          <a:lstStyle/>
          <a:p>
            <a:pPr marL="290512" indent="-174624" defTabSz="685800">
              <a:lnSpc>
                <a:spcPct val="150000"/>
              </a:lnSpc>
              <a:spcBef>
                <a:spcPts val="600"/>
              </a:spcBef>
              <a:buClr>
                <a:srgbClr val="800000"/>
              </a:buClr>
              <a:buSzPct val="100000"/>
              <a:buChar char="•"/>
              <a:defRPr b="1" sz="1800"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</a:defRPr>
            </a:pPr>
            <a:r>
              <a:t>Couche 1 </a:t>
            </a:r>
            <a:endParaRPr>
              <a:latin typeface="+mj-lt"/>
              <a:ea typeface="+mj-ea"/>
              <a:cs typeface="+mj-cs"/>
              <a:sym typeface="Times Roman"/>
            </a:endParaRPr>
          </a:p>
          <a:p>
            <a:pPr lvl="1" marL="742950" indent="-174625" defTabSz="685800">
              <a:lnSpc>
                <a:spcPct val="150000"/>
              </a:lnSpc>
              <a:spcBef>
                <a:spcPts val="500"/>
              </a:spcBef>
              <a:buClr>
                <a:srgbClr val="800000"/>
              </a:buClr>
              <a:buSzPct val="100000"/>
              <a:buChar char="•"/>
              <a:defRPr b="1" sz="1600"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</a:defRPr>
            </a:pPr>
            <a:r>
              <a:t>SN </a:t>
            </a:r>
            <a:r>
              <a:t>=</a:t>
            </a:r>
            <a:r>
              <a:t> (Det),</a:t>
            </a:r>
            <a:r>
              <a:t> A*,</a:t>
            </a:r>
            <a:r>
              <a:t> N</a:t>
            </a:r>
            <a:endParaRPr sz="1800"/>
          </a:p>
          <a:p>
            <a:pPr marL="290512" indent="-174624" defTabSz="685800">
              <a:spcBef>
                <a:spcPts val="1000"/>
              </a:spcBef>
              <a:buClr>
                <a:srgbClr val="800000"/>
              </a:buClr>
              <a:buSzPct val="100000"/>
              <a:buChar char="•"/>
              <a:defRPr b="1" sz="1800"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</a:defRPr>
            </a:pPr>
            <a:r>
              <a:t>Couche 2</a:t>
            </a:r>
            <a:endParaRPr>
              <a:latin typeface="+mj-lt"/>
              <a:ea typeface="+mj-ea"/>
              <a:cs typeface="+mj-cs"/>
              <a:sym typeface="Times Roman"/>
            </a:endParaRPr>
          </a:p>
          <a:p>
            <a:pPr lvl="1" marL="742950" indent="-174625" defTabSz="685800">
              <a:spcBef>
                <a:spcPts val="900"/>
              </a:spcBef>
              <a:buClr>
                <a:srgbClr val="800000"/>
              </a:buClr>
              <a:buSzPct val="100000"/>
              <a:buChar char="•"/>
              <a:defRPr b="1" sz="1600"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</a:defRPr>
            </a:pPr>
            <a:r>
              <a:t>SV </a:t>
            </a:r>
            <a:r>
              <a:t>= </a:t>
            </a:r>
            <a:r>
              <a:t>pro*,V</a:t>
            </a:r>
            <a:endParaRPr>
              <a:latin typeface="+mj-lt"/>
              <a:ea typeface="+mj-ea"/>
              <a:cs typeface="+mj-cs"/>
              <a:sym typeface="Times Roman"/>
            </a:endParaRPr>
          </a:p>
          <a:p>
            <a:pPr marL="290512" indent="-174624" defTabSz="685800">
              <a:spcBef>
                <a:spcPts val="1000"/>
              </a:spcBef>
              <a:buClr>
                <a:srgbClr val="800000"/>
              </a:buClr>
              <a:buSzPct val="100000"/>
              <a:buChar char="•"/>
              <a:defRPr b="1" sz="1800"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</a:defRPr>
            </a:pPr>
            <a:r>
              <a:t>Couche 3</a:t>
            </a:r>
            <a:endParaRPr>
              <a:latin typeface="+mj-lt"/>
              <a:ea typeface="+mj-ea"/>
              <a:cs typeface="+mj-cs"/>
              <a:sym typeface="Times Roman"/>
            </a:endParaRPr>
          </a:p>
          <a:p>
            <a:pPr lvl="1" marL="742950" indent="-174625" defTabSz="685800">
              <a:spcBef>
                <a:spcPts val="900"/>
              </a:spcBef>
              <a:buClr>
                <a:srgbClr val="800000"/>
              </a:buClr>
              <a:buSzPct val="100000"/>
              <a:buChar char="•"/>
              <a:defRPr b="1" sz="1600"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</a:defRPr>
            </a:pPr>
            <a:r>
              <a:t>SN = Pro.</a:t>
            </a:r>
            <a:endParaRPr>
              <a:latin typeface="+mj-lt"/>
              <a:ea typeface="+mj-ea"/>
              <a:cs typeface="+mj-cs"/>
              <a:sym typeface="Times Roman"/>
            </a:endParaRPr>
          </a:p>
          <a:p>
            <a:pPr marL="290512" indent="-174624" defTabSz="685800">
              <a:spcBef>
                <a:spcPts val="1000"/>
              </a:spcBef>
              <a:buClr>
                <a:srgbClr val="800000"/>
              </a:buClr>
              <a:buSzPct val="100000"/>
              <a:buChar char="•"/>
              <a:defRPr b="1" sz="1800"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</a:defRPr>
            </a:pPr>
            <a:r>
              <a:t>Couche 4</a:t>
            </a:r>
            <a:endParaRPr>
              <a:latin typeface="+mj-lt"/>
              <a:ea typeface="+mj-ea"/>
              <a:cs typeface="+mj-cs"/>
              <a:sym typeface="Times Roman"/>
            </a:endParaRPr>
          </a:p>
          <a:p>
            <a:pPr lvl="1" marL="742950" indent="-174625" defTabSz="685800">
              <a:spcBef>
                <a:spcPts val="900"/>
              </a:spcBef>
              <a:buClr>
                <a:srgbClr val="800000"/>
              </a:buClr>
              <a:buSzPct val="100000"/>
              <a:buChar char="•"/>
              <a:defRPr b="1" sz="1600">
                <a:effectLst>
                  <a:outerShdw sx="100000" sy="100000" kx="0" ky="0" algn="b" rotWithShape="0" blurRad="38100" dist="38100" dir="2700000">
                    <a:srgbClr val="C0C0C0"/>
                  </a:outerShdw>
                </a:effectLst>
              </a:defRPr>
            </a:pPr>
            <a:r>
              <a:t>P = SN,SV.</a:t>
            </a:r>
          </a:p>
        </p:txBody>
      </p:sp>
      <p:grpSp>
        <p:nvGrpSpPr>
          <p:cNvPr id="291" name="Diagramme 6"/>
          <p:cNvGrpSpPr/>
          <p:nvPr/>
        </p:nvGrpSpPr>
        <p:grpSpPr>
          <a:xfrm>
            <a:off x="667814" y="4437553"/>
            <a:ext cx="3918996" cy="1599218"/>
            <a:chOff x="0" y="0"/>
            <a:chExt cx="3918994" cy="1599216"/>
          </a:xfrm>
        </p:grpSpPr>
        <p:sp>
          <p:nvSpPr>
            <p:cNvPr id="248" name="Ligne"/>
            <p:cNvSpPr/>
            <p:nvPr/>
          </p:nvSpPr>
          <p:spPr>
            <a:xfrm>
              <a:off x="3247081" y="735761"/>
              <a:ext cx="367881" cy="127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Ligne"/>
            <p:cNvSpPr/>
            <p:nvPr/>
          </p:nvSpPr>
          <p:spPr>
            <a:xfrm>
              <a:off x="2879200" y="735761"/>
              <a:ext cx="367881" cy="127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Ligne"/>
            <p:cNvSpPr/>
            <p:nvPr/>
          </p:nvSpPr>
          <p:spPr>
            <a:xfrm>
              <a:off x="2327378" y="304032"/>
              <a:ext cx="919703" cy="127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00A2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Ligne"/>
            <p:cNvSpPr/>
            <p:nvPr/>
          </p:nvSpPr>
          <p:spPr>
            <a:xfrm>
              <a:off x="2143437" y="1167488"/>
              <a:ext cx="367881" cy="127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Ligne"/>
            <p:cNvSpPr/>
            <p:nvPr/>
          </p:nvSpPr>
          <p:spPr>
            <a:xfrm>
              <a:off x="1775557" y="1167488"/>
              <a:ext cx="367881" cy="127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Ligne"/>
            <p:cNvSpPr/>
            <p:nvPr/>
          </p:nvSpPr>
          <p:spPr>
            <a:xfrm>
              <a:off x="1407675" y="735761"/>
              <a:ext cx="735762" cy="127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Ligne"/>
            <p:cNvSpPr/>
            <p:nvPr/>
          </p:nvSpPr>
          <p:spPr>
            <a:xfrm>
              <a:off x="671913" y="1167488"/>
              <a:ext cx="367882" cy="127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Ligne"/>
            <p:cNvSpPr/>
            <p:nvPr/>
          </p:nvSpPr>
          <p:spPr>
            <a:xfrm>
              <a:off x="304033" y="1167488"/>
              <a:ext cx="367881" cy="127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Ligne"/>
            <p:cNvSpPr/>
            <p:nvPr/>
          </p:nvSpPr>
          <p:spPr>
            <a:xfrm>
              <a:off x="671914" y="735761"/>
              <a:ext cx="735762" cy="127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Ligne"/>
            <p:cNvSpPr/>
            <p:nvPr/>
          </p:nvSpPr>
          <p:spPr>
            <a:xfrm>
              <a:off x="1407675" y="304032"/>
              <a:ext cx="919703" cy="127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A2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60" name="Grouper"/>
            <p:cNvGrpSpPr/>
            <p:nvPr/>
          </p:nvGrpSpPr>
          <p:grpSpPr>
            <a:xfrm>
              <a:off x="2023345" y="0"/>
              <a:ext cx="608068" cy="304033"/>
              <a:chOff x="0" y="0"/>
              <a:chExt cx="608067" cy="304032"/>
            </a:xfrm>
          </p:grpSpPr>
          <p:sp>
            <p:nvSpPr>
              <p:cNvPr id="258" name="Rectangle"/>
              <p:cNvSpPr/>
              <p:nvPr/>
            </p:nvSpPr>
            <p:spPr>
              <a:xfrm>
                <a:off x="-1" y="0"/>
                <a:ext cx="608069" cy="30403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59" name="Groupe"/>
              <p:cNvSpPr txBox="1"/>
              <p:nvPr/>
            </p:nvSpPr>
            <p:spPr>
              <a:xfrm>
                <a:off x="0" y="51212"/>
                <a:ext cx="608068" cy="201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254" tIns="8254" rIns="8254" bIns="8254" numCol="1" anchor="ctr">
                <a:spAutoFit/>
              </a:bodyPr>
              <a:lstStyle>
                <a:lvl1pPr algn="ctr">
                  <a:defRPr sz="1300"/>
                </a:lvl1pPr>
              </a:lstStyle>
              <a:p>
                <a:pPr/>
                <a:r>
                  <a:t>Groupe</a:t>
                </a:r>
              </a:p>
            </p:txBody>
          </p:sp>
        </p:grpSp>
        <p:grpSp>
          <p:nvGrpSpPr>
            <p:cNvPr id="263" name="Grouper"/>
            <p:cNvGrpSpPr/>
            <p:nvPr/>
          </p:nvGrpSpPr>
          <p:grpSpPr>
            <a:xfrm>
              <a:off x="1103642" y="431728"/>
              <a:ext cx="608068" cy="304034"/>
              <a:chOff x="0" y="0"/>
              <a:chExt cx="608067" cy="304032"/>
            </a:xfrm>
          </p:grpSpPr>
          <p:sp>
            <p:nvSpPr>
              <p:cNvPr id="261" name="Rectangle"/>
              <p:cNvSpPr/>
              <p:nvPr/>
            </p:nvSpPr>
            <p:spPr>
              <a:xfrm>
                <a:off x="-1" y="0"/>
                <a:ext cx="608069" cy="30403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62" name="P"/>
              <p:cNvSpPr txBox="1"/>
              <p:nvPr/>
            </p:nvSpPr>
            <p:spPr>
              <a:xfrm>
                <a:off x="0" y="51212"/>
                <a:ext cx="608068" cy="201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254" tIns="8254" rIns="8254" bIns="8254" numCol="1" anchor="ctr">
                <a:spAutoFit/>
              </a:bodyPr>
              <a:lstStyle>
                <a:lvl1pPr algn="ctr">
                  <a:defRPr sz="1300"/>
                </a:lvl1pPr>
              </a:lstStyle>
              <a:p>
                <a:pPr/>
                <a:r>
                  <a:t>P</a:t>
                </a:r>
              </a:p>
            </p:txBody>
          </p:sp>
        </p:grpSp>
        <p:grpSp>
          <p:nvGrpSpPr>
            <p:cNvPr id="266" name="Grouper"/>
            <p:cNvGrpSpPr/>
            <p:nvPr/>
          </p:nvGrpSpPr>
          <p:grpSpPr>
            <a:xfrm>
              <a:off x="367881" y="863455"/>
              <a:ext cx="608068" cy="304034"/>
              <a:chOff x="0" y="0"/>
              <a:chExt cx="608067" cy="304032"/>
            </a:xfrm>
          </p:grpSpPr>
          <p:sp>
            <p:nvSpPr>
              <p:cNvPr id="264" name="Rectangle"/>
              <p:cNvSpPr/>
              <p:nvPr/>
            </p:nvSpPr>
            <p:spPr>
              <a:xfrm>
                <a:off x="-1" y="0"/>
                <a:ext cx="608069" cy="30403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65" name="SN"/>
              <p:cNvSpPr txBox="1"/>
              <p:nvPr/>
            </p:nvSpPr>
            <p:spPr>
              <a:xfrm>
                <a:off x="0" y="51212"/>
                <a:ext cx="608068" cy="201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254" tIns="8254" rIns="8254" bIns="8254" numCol="1" anchor="ctr">
                <a:spAutoFit/>
              </a:bodyPr>
              <a:lstStyle>
                <a:lvl1pPr algn="ctr">
                  <a:defRPr sz="1300"/>
                </a:lvl1pPr>
              </a:lstStyle>
              <a:p>
                <a:pPr/>
                <a:r>
                  <a:t>SN</a:t>
                </a:r>
              </a:p>
            </p:txBody>
          </p:sp>
        </p:grpSp>
        <p:grpSp>
          <p:nvGrpSpPr>
            <p:cNvPr id="269" name="Grouper"/>
            <p:cNvGrpSpPr/>
            <p:nvPr/>
          </p:nvGrpSpPr>
          <p:grpSpPr>
            <a:xfrm>
              <a:off x="0" y="1295183"/>
              <a:ext cx="608068" cy="304034"/>
              <a:chOff x="0" y="0"/>
              <a:chExt cx="608067" cy="304032"/>
            </a:xfrm>
          </p:grpSpPr>
          <p:sp>
            <p:nvSpPr>
              <p:cNvPr id="267" name="Rectangle"/>
              <p:cNvSpPr/>
              <p:nvPr/>
            </p:nvSpPr>
            <p:spPr>
              <a:xfrm>
                <a:off x="-1" y="0"/>
                <a:ext cx="608069" cy="30403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68" name="La"/>
              <p:cNvSpPr txBox="1"/>
              <p:nvPr/>
            </p:nvSpPr>
            <p:spPr>
              <a:xfrm>
                <a:off x="0" y="51212"/>
                <a:ext cx="608068" cy="201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254" tIns="8254" rIns="8254" bIns="8254" numCol="1" anchor="ctr">
                <a:spAutoFit/>
              </a:bodyPr>
              <a:lstStyle>
                <a:lvl1pPr algn="ctr">
                  <a:defRPr sz="1300"/>
                </a:lvl1pPr>
              </a:lstStyle>
              <a:p>
                <a:pPr/>
                <a:r>
                  <a:t>La</a:t>
                </a:r>
              </a:p>
            </p:txBody>
          </p:sp>
        </p:grpSp>
        <p:grpSp>
          <p:nvGrpSpPr>
            <p:cNvPr id="272" name="Grouper"/>
            <p:cNvGrpSpPr/>
            <p:nvPr/>
          </p:nvGrpSpPr>
          <p:grpSpPr>
            <a:xfrm>
              <a:off x="735762" y="1295183"/>
              <a:ext cx="608068" cy="304034"/>
              <a:chOff x="0" y="0"/>
              <a:chExt cx="608067" cy="304032"/>
            </a:xfrm>
          </p:grpSpPr>
          <p:sp>
            <p:nvSpPr>
              <p:cNvPr id="270" name="Rectangle"/>
              <p:cNvSpPr/>
              <p:nvPr/>
            </p:nvSpPr>
            <p:spPr>
              <a:xfrm>
                <a:off x="-1" y="0"/>
                <a:ext cx="608069" cy="30403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71" name="dame"/>
              <p:cNvSpPr txBox="1"/>
              <p:nvPr/>
            </p:nvSpPr>
            <p:spPr>
              <a:xfrm>
                <a:off x="0" y="51212"/>
                <a:ext cx="608068" cy="201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254" tIns="8254" rIns="8254" bIns="8254" numCol="1" anchor="ctr">
                <a:spAutoFit/>
              </a:bodyPr>
              <a:lstStyle>
                <a:lvl1pPr algn="ctr">
                  <a:defRPr sz="1300"/>
                </a:lvl1pPr>
              </a:lstStyle>
              <a:p>
                <a:pPr/>
                <a:r>
                  <a:t>dame</a:t>
                </a:r>
              </a:p>
            </p:txBody>
          </p:sp>
        </p:grpSp>
        <p:grpSp>
          <p:nvGrpSpPr>
            <p:cNvPr id="275" name="Grouper"/>
            <p:cNvGrpSpPr/>
            <p:nvPr/>
          </p:nvGrpSpPr>
          <p:grpSpPr>
            <a:xfrm>
              <a:off x="1839403" y="863455"/>
              <a:ext cx="608068" cy="304034"/>
              <a:chOff x="0" y="0"/>
              <a:chExt cx="608067" cy="304032"/>
            </a:xfrm>
          </p:grpSpPr>
          <p:sp>
            <p:nvSpPr>
              <p:cNvPr id="273" name="Rectangle"/>
              <p:cNvSpPr/>
              <p:nvPr/>
            </p:nvSpPr>
            <p:spPr>
              <a:xfrm>
                <a:off x="-1" y="0"/>
                <a:ext cx="608069" cy="30403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74" name="SV"/>
              <p:cNvSpPr txBox="1"/>
              <p:nvPr/>
            </p:nvSpPr>
            <p:spPr>
              <a:xfrm>
                <a:off x="0" y="51212"/>
                <a:ext cx="608068" cy="201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254" tIns="8254" rIns="8254" bIns="8254" numCol="1" anchor="ctr">
                <a:spAutoFit/>
              </a:bodyPr>
              <a:lstStyle>
                <a:lvl1pPr algn="ctr">
                  <a:defRPr sz="1300"/>
                </a:lvl1pPr>
              </a:lstStyle>
              <a:p>
                <a:pPr/>
                <a:r>
                  <a:t>SV</a:t>
                </a:r>
              </a:p>
            </p:txBody>
          </p:sp>
        </p:grpSp>
        <p:grpSp>
          <p:nvGrpSpPr>
            <p:cNvPr id="278" name="Grouper"/>
            <p:cNvGrpSpPr/>
            <p:nvPr/>
          </p:nvGrpSpPr>
          <p:grpSpPr>
            <a:xfrm>
              <a:off x="1471523" y="1295183"/>
              <a:ext cx="608068" cy="304034"/>
              <a:chOff x="0" y="0"/>
              <a:chExt cx="608067" cy="304032"/>
            </a:xfrm>
          </p:grpSpPr>
          <p:sp>
            <p:nvSpPr>
              <p:cNvPr id="276" name="Rectangle"/>
              <p:cNvSpPr/>
              <p:nvPr/>
            </p:nvSpPr>
            <p:spPr>
              <a:xfrm>
                <a:off x="-1" y="0"/>
                <a:ext cx="608069" cy="30403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77" name="lui"/>
              <p:cNvSpPr txBox="1"/>
              <p:nvPr/>
            </p:nvSpPr>
            <p:spPr>
              <a:xfrm>
                <a:off x="0" y="51212"/>
                <a:ext cx="608068" cy="201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254" tIns="8254" rIns="8254" bIns="8254" numCol="1" anchor="ctr">
                <a:spAutoFit/>
              </a:bodyPr>
              <a:lstStyle>
                <a:lvl1pPr algn="ctr">
                  <a:defRPr sz="1300"/>
                </a:lvl1pPr>
              </a:lstStyle>
              <a:p>
                <a:pPr/>
                <a:r>
                  <a:t>lui</a:t>
                </a:r>
              </a:p>
            </p:txBody>
          </p:sp>
        </p:grpSp>
        <p:grpSp>
          <p:nvGrpSpPr>
            <p:cNvPr id="281" name="Grouper"/>
            <p:cNvGrpSpPr/>
            <p:nvPr/>
          </p:nvGrpSpPr>
          <p:grpSpPr>
            <a:xfrm>
              <a:off x="2207285" y="1295183"/>
              <a:ext cx="608068" cy="304034"/>
              <a:chOff x="0" y="0"/>
              <a:chExt cx="608067" cy="304032"/>
            </a:xfrm>
          </p:grpSpPr>
          <p:sp>
            <p:nvSpPr>
              <p:cNvPr id="279" name="Rectangle"/>
              <p:cNvSpPr/>
              <p:nvPr/>
            </p:nvSpPr>
            <p:spPr>
              <a:xfrm>
                <a:off x="-1" y="0"/>
                <a:ext cx="608069" cy="30403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80" name="raconte"/>
              <p:cNvSpPr txBox="1"/>
              <p:nvPr/>
            </p:nvSpPr>
            <p:spPr>
              <a:xfrm>
                <a:off x="0" y="51212"/>
                <a:ext cx="608068" cy="201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254" tIns="8254" rIns="8254" bIns="8254" numCol="1" anchor="ctr">
                <a:spAutoFit/>
              </a:bodyPr>
              <a:lstStyle>
                <a:lvl1pPr algn="ctr">
                  <a:defRPr sz="1300"/>
                </a:lvl1pPr>
              </a:lstStyle>
              <a:p>
                <a:pPr/>
                <a:r>
                  <a:t>raconte</a:t>
                </a:r>
              </a:p>
            </p:txBody>
          </p:sp>
        </p:grpSp>
        <p:grpSp>
          <p:nvGrpSpPr>
            <p:cNvPr id="284" name="Grouper"/>
            <p:cNvGrpSpPr/>
            <p:nvPr/>
          </p:nvGrpSpPr>
          <p:grpSpPr>
            <a:xfrm>
              <a:off x="2943047" y="431728"/>
              <a:ext cx="608068" cy="304034"/>
              <a:chOff x="0" y="0"/>
              <a:chExt cx="608067" cy="304032"/>
            </a:xfrm>
          </p:grpSpPr>
          <p:sp>
            <p:nvSpPr>
              <p:cNvPr id="282" name="Rectangle"/>
              <p:cNvSpPr/>
              <p:nvPr/>
            </p:nvSpPr>
            <p:spPr>
              <a:xfrm>
                <a:off x="-1" y="0"/>
                <a:ext cx="608069" cy="30403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83" name="SN"/>
              <p:cNvSpPr txBox="1"/>
              <p:nvPr/>
            </p:nvSpPr>
            <p:spPr>
              <a:xfrm>
                <a:off x="0" y="51212"/>
                <a:ext cx="608068" cy="201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254" tIns="8254" rIns="8254" bIns="8254" numCol="1" anchor="ctr">
                <a:spAutoFit/>
              </a:bodyPr>
              <a:lstStyle>
                <a:lvl1pPr algn="ctr">
                  <a:defRPr sz="1300"/>
                </a:lvl1pPr>
              </a:lstStyle>
              <a:p>
                <a:pPr/>
                <a:r>
                  <a:t>SN</a:t>
                </a:r>
              </a:p>
            </p:txBody>
          </p:sp>
        </p:grpSp>
        <p:grpSp>
          <p:nvGrpSpPr>
            <p:cNvPr id="287" name="Grouper"/>
            <p:cNvGrpSpPr/>
            <p:nvPr/>
          </p:nvGrpSpPr>
          <p:grpSpPr>
            <a:xfrm>
              <a:off x="2575166" y="863455"/>
              <a:ext cx="608068" cy="304034"/>
              <a:chOff x="0" y="0"/>
              <a:chExt cx="608067" cy="304032"/>
            </a:xfrm>
          </p:grpSpPr>
          <p:sp>
            <p:nvSpPr>
              <p:cNvPr id="285" name="Rectangle"/>
              <p:cNvSpPr/>
              <p:nvPr/>
            </p:nvSpPr>
            <p:spPr>
              <a:xfrm>
                <a:off x="-1" y="0"/>
                <a:ext cx="608069" cy="30403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86" name="une"/>
              <p:cNvSpPr txBox="1"/>
              <p:nvPr/>
            </p:nvSpPr>
            <p:spPr>
              <a:xfrm>
                <a:off x="0" y="51212"/>
                <a:ext cx="608068" cy="201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254" tIns="8254" rIns="8254" bIns="8254" numCol="1" anchor="ctr">
                <a:spAutoFit/>
              </a:bodyPr>
              <a:lstStyle>
                <a:lvl1pPr algn="ctr">
                  <a:defRPr sz="1300"/>
                </a:lvl1pPr>
              </a:lstStyle>
              <a:p>
                <a:pPr/>
                <a:r>
                  <a:t>une</a:t>
                </a:r>
              </a:p>
            </p:txBody>
          </p:sp>
        </p:grpSp>
        <p:grpSp>
          <p:nvGrpSpPr>
            <p:cNvPr id="290" name="Grouper"/>
            <p:cNvGrpSpPr/>
            <p:nvPr/>
          </p:nvGrpSpPr>
          <p:grpSpPr>
            <a:xfrm>
              <a:off x="3310927" y="863455"/>
              <a:ext cx="608068" cy="304034"/>
              <a:chOff x="0" y="0"/>
              <a:chExt cx="608067" cy="304032"/>
            </a:xfrm>
          </p:grpSpPr>
          <p:sp>
            <p:nvSpPr>
              <p:cNvPr id="288" name="Rectangle"/>
              <p:cNvSpPr/>
              <p:nvPr/>
            </p:nvSpPr>
            <p:spPr>
              <a:xfrm>
                <a:off x="-1" y="0"/>
                <a:ext cx="608069" cy="30403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289" name="histoire"/>
              <p:cNvSpPr txBox="1"/>
              <p:nvPr/>
            </p:nvSpPr>
            <p:spPr>
              <a:xfrm>
                <a:off x="0" y="51212"/>
                <a:ext cx="608068" cy="2016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8254" tIns="8254" rIns="8254" bIns="8254" numCol="1" anchor="ctr">
                <a:spAutoFit/>
              </a:bodyPr>
              <a:lstStyle>
                <a:lvl1pPr algn="ctr">
                  <a:defRPr sz="1300"/>
                </a:lvl1pPr>
              </a:lstStyle>
              <a:p>
                <a:pPr/>
                <a:r>
                  <a:t>histoire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Espace réservé de la date 3"/>
          <p:cNvSpPr txBox="1"/>
          <p:nvPr/>
        </p:nvSpPr>
        <p:spPr>
          <a:xfrm>
            <a:off x="375919" y="6502400"/>
            <a:ext cx="197231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5/17/24</a:t>
            </a:r>
          </a:p>
        </p:txBody>
      </p:sp>
      <p:sp>
        <p:nvSpPr>
          <p:cNvPr id="294" name="Espace réservé du numéro de diapositive 5"/>
          <p:cNvSpPr txBox="1"/>
          <p:nvPr>
            <p:ph type="sldNum" sz="quarter" idx="2"/>
          </p:nvPr>
        </p:nvSpPr>
        <p:spPr>
          <a:xfrm>
            <a:off x="9374041" y="6515100"/>
            <a:ext cx="174773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46" name="Diagramme 4"/>
          <p:cNvGrpSpPr/>
          <p:nvPr/>
        </p:nvGrpSpPr>
        <p:grpSpPr>
          <a:xfrm>
            <a:off x="562498" y="2710849"/>
            <a:ext cx="4077241" cy="2941249"/>
            <a:chOff x="0" y="0"/>
            <a:chExt cx="4077238" cy="2941247"/>
          </a:xfrm>
        </p:grpSpPr>
        <p:sp>
          <p:nvSpPr>
            <p:cNvPr id="295" name="Ligne"/>
            <p:cNvSpPr/>
            <p:nvPr/>
          </p:nvSpPr>
          <p:spPr>
            <a:xfrm>
              <a:off x="3636933" y="1690778"/>
              <a:ext cx="1" cy="184929"/>
            </a:xfrm>
            <a:prstGeom prst="line">
              <a:avLst/>
            </a:pr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" name="Ligne"/>
            <p:cNvSpPr/>
            <p:nvPr/>
          </p:nvSpPr>
          <p:spPr>
            <a:xfrm>
              <a:off x="3104161" y="1065541"/>
              <a:ext cx="532772" cy="184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" name="Ligne"/>
            <p:cNvSpPr/>
            <p:nvPr/>
          </p:nvSpPr>
          <p:spPr>
            <a:xfrm>
              <a:off x="2571390" y="1690778"/>
              <a:ext cx="1" cy="184929"/>
            </a:xfrm>
            <a:prstGeom prst="line">
              <a:avLst/>
            </a:pr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" name="Ligne"/>
            <p:cNvSpPr/>
            <p:nvPr/>
          </p:nvSpPr>
          <p:spPr>
            <a:xfrm>
              <a:off x="2571391" y="1065541"/>
              <a:ext cx="532772" cy="184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9" name="Ligne"/>
            <p:cNvSpPr/>
            <p:nvPr/>
          </p:nvSpPr>
          <p:spPr>
            <a:xfrm>
              <a:off x="2038619" y="440306"/>
              <a:ext cx="1065543" cy="184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00A2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" name="Ligne"/>
            <p:cNvSpPr/>
            <p:nvPr/>
          </p:nvSpPr>
          <p:spPr>
            <a:xfrm>
              <a:off x="1505848" y="2316012"/>
              <a:ext cx="1" cy="184929"/>
            </a:xfrm>
            <a:prstGeom prst="line">
              <a:avLst/>
            </a:pr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Ligne"/>
            <p:cNvSpPr/>
            <p:nvPr/>
          </p:nvSpPr>
          <p:spPr>
            <a:xfrm>
              <a:off x="1505848" y="1690778"/>
              <a:ext cx="1" cy="184929"/>
            </a:xfrm>
            <a:prstGeom prst="line">
              <a:avLst/>
            </a:pr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" name="Ligne"/>
            <p:cNvSpPr/>
            <p:nvPr/>
          </p:nvSpPr>
          <p:spPr>
            <a:xfrm>
              <a:off x="973076" y="1065541"/>
              <a:ext cx="532772" cy="184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3" name="Ligne"/>
            <p:cNvSpPr/>
            <p:nvPr/>
          </p:nvSpPr>
          <p:spPr>
            <a:xfrm>
              <a:off x="440306" y="2316012"/>
              <a:ext cx="1" cy="184929"/>
            </a:xfrm>
            <a:prstGeom prst="line">
              <a:avLst/>
            </a:pr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" name="Ligne"/>
            <p:cNvSpPr/>
            <p:nvPr/>
          </p:nvSpPr>
          <p:spPr>
            <a:xfrm>
              <a:off x="440306" y="1690778"/>
              <a:ext cx="1" cy="184929"/>
            </a:xfrm>
            <a:prstGeom prst="line">
              <a:avLst/>
            </a:pr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" name="Ligne"/>
            <p:cNvSpPr/>
            <p:nvPr/>
          </p:nvSpPr>
          <p:spPr>
            <a:xfrm>
              <a:off x="440305" y="1065541"/>
              <a:ext cx="532772" cy="184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B88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6" name="Ligne"/>
            <p:cNvSpPr/>
            <p:nvPr/>
          </p:nvSpPr>
          <p:spPr>
            <a:xfrm>
              <a:off x="973076" y="440306"/>
              <a:ext cx="1065543" cy="184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00A27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09" name="Grouper"/>
            <p:cNvGrpSpPr/>
            <p:nvPr/>
          </p:nvGrpSpPr>
          <p:grpSpPr>
            <a:xfrm>
              <a:off x="1598313" y="0"/>
              <a:ext cx="880614" cy="440307"/>
              <a:chOff x="0" y="0"/>
              <a:chExt cx="880613" cy="440306"/>
            </a:xfrm>
          </p:grpSpPr>
          <p:sp>
            <p:nvSpPr>
              <p:cNvPr id="307" name="Rectangle"/>
              <p:cNvSpPr/>
              <p:nvPr/>
            </p:nvSpPr>
            <p:spPr>
              <a:xfrm>
                <a:off x="-1" y="-1"/>
                <a:ext cx="880615" cy="44030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08" name="Groupe"/>
              <p:cNvSpPr txBox="1"/>
              <p:nvPr/>
            </p:nvSpPr>
            <p:spPr>
              <a:xfrm>
                <a:off x="0" y="65557"/>
                <a:ext cx="880614" cy="309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00" tIns="12700" rIns="12700" bIns="12700" numCol="1" anchor="ctr">
                <a:spAutoFit/>
              </a:bodyPr>
              <a:lstStyle>
                <a:lvl1pPr algn="ctr">
                  <a:defRPr sz="2000"/>
                </a:lvl1pPr>
              </a:lstStyle>
              <a:p>
                <a:pPr/>
                <a:r>
                  <a:t>Groupe</a:t>
                </a:r>
              </a:p>
            </p:txBody>
          </p:sp>
        </p:grpSp>
        <p:grpSp>
          <p:nvGrpSpPr>
            <p:cNvPr id="312" name="Grouper"/>
            <p:cNvGrpSpPr/>
            <p:nvPr/>
          </p:nvGrpSpPr>
          <p:grpSpPr>
            <a:xfrm>
              <a:off x="532770" y="625236"/>
              <a:ext cx="880614" cy="440307"/>
              <a:chOff x="0" y="0"/>
              <a:chExt cx="880613" cy="440306"/>
            </a:xfrm>
          </p:grpSpPr>
          <p:sp>
            <p:nvSpPr>
              <p:cNvPr id="310" name="Rectangle"/>
              <p:cNvSpPr/>
              <p:nvPr/>
            </p:nvSpPr>
            <p:spPr>
              <a:xfrm>
                <a:off x="-1" y="-1"/>
                <a:ext cx="880615" cy="44030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11" name="SC"/>
              <p:cNvSpPr txBox="1"/>
              <p:nvPr/>
            </p:nvSpPr>
            <p:spPr>
              <a:xfrm>
                <a:off x="0" y="65557"/>
                <a:ext cx="880614" cy="309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00" tIns="12700" rIns="12700" bIns="12700" numCol="1" anchor="ctr">
                <a:spAutoFit/>
              </a:bodyPr>
              <a:lstStyle>
                <a:lvl1pPr algn="ctr">
                  <a:defRPr sz="2000"/>
                </a:lvl1pPr>
              </a:lstStyle>
              <a:p>
                <a:pPr/>
                <a:r>
                  <a:t>SC</a:t>
                </a:r>
              </a:p>
            </p:txBody>
          </p:sp>
        </p:grpSp>
        <p:grpSp>
          <p:nvGrpSpPr>
            <p:cNvPr id="315" name="Grouper"/>
            <p:cNvGrpSpPr/>
            <p:nvPr/>
          </p:nvGrpSpPr>
          <p:grpSpPr>
            <a:xfrm>
              <a:off x="0" y="1250471"/>
              <a:ext cx="880614" cy="440307"/>
              <a:chOff x="0" y="0"/>
              <a:chExt cx="880613" cy="440306"/>
            </a:xfrm>
          </p:grpSpPr>
          <p:sp>
            <p:nvSpPr>
              <p:cNvPr id="313" name="Rectangle"/>
              <p:cNvSpPr/>
              <p:nvPr/>
            </p:nvSpPr>
            <p:spPr>
              <a:xfrm>
                <a:off x="-1" y="-1"/>
                <a:ext cx="880615" cy="44030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14" name="NP"/>
              <p:cNvSpPr txBox="1"/>
              <p:nvPr/>
            </p:nvSpPr>
            <p:spPr>
              <a:xfrm>
                <a:off x="0" y="65557"/>
                <a:ext cx="880614" cy="309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00" tIns="12700" rIns="12700" bIns="12700" numCol="1" anchor="ctr">
                <a:spAutoFit/>
              </a:bodyPr>
              <a:lstStyle>
                <a:lvl1pPr algn="ctr">
                  <a:defRPr sz="2000"/>
                </a:lvl1pPr>
              </a:lstStyle>
              <a:p>
                <a:pPr/>
                <a:r>
                  <a:t>NP</a:t>
                </a:r>
              </a:p>
            </p:txBody>
          </p:sp>
        </p:grpSp>
        <p:grpSp>
          <p:nvGrpSpPr>
            <p:cNvPr id="318" name="Grouper"/>
            <p:cNvGrpSpPr/>
            <p:nvPr/>
          </p:nvGrpSpPr>
          <p:grpSpPr>
            <a:xfrm>
              <a:off x="0" y="1875707"/>
              <a:ext cx="880614" cy="440307"/>
              <a:chOff x="0" y="0"/>
              <a:chExt cx="880613" cy="440306"/>
            </a:xfrm>
          </p:grpSpPr>
          <p:sp>
            <p:nvSpPr>
              <p:cNvPr id="316" name="Rectangle"/>
              <p:cNvSpPr/>
              <p:nvPr/>
            </p:nvSpPr>
            <p:spPr>
              <a:xfrm>
                <a:off x="-1" y="-1"/>
                <a:ext cx="880615" cy="44030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17" name="Pron"/>
              <p:cNvSpPr txBox="1"/>
              <p:nvPr/>
            </p:nvSpPr>
            <p:spPr>
              <a:xfrm>
                <a:off x="0" y="65557"/>
                <a:ext cx="880614" cy="309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00" tIns="12700" rIns="12700" bIns="12700" numCol="1" anchor="ctr">
                <a:spAutoFit/>
              </a:bodyPr>
              <a:lstStyle>
                <a:lvl1pPr algn="ctr">
                  <a:defRPr sz="2000"/>
                </a:lvl1pPr>
              </a:lstStyle>
              <a:p>
                <a:pPr/>
                <a:r>
                  <a:t>Pron</a:t>
                </a:r>
              </a:p>
            </p:txBody>
          </p:sp>
        </p:grpSp>
        <p:grpSp>
          <p:nvGrpSpPr>
            <p:cNvPr id="321" name="Grouper"/>
            <p:cNvGrpSpPr/>
            <p:nvPr/>
          </p:nvGrpSpPr>
          <p:grpSpPr>
            <a:xfrm>
              <a:off x="0" y="2500941"/>
              <a:ext cx="880614" cy="440307"/>
              <a:chOff x="0" y="0"/>
              <a:chExt cx="880613" cy="440306"/>
            </a:xfrm>
          </p:grpSpPr>
          <p:sp>
            <p:nvSpPr>
              <p:cNvPr id="319" name="Rectangle"/>
              <p:cNvSpPr/>
              <p:nvPr/>
            </p:nvSpPr>
            <p:spPr>
              <a:xfrm>
                <a:off x="-1" y="-1"/>
                <a:ext cx="880615" cy="44030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20" name="Il"/>
              <p:cNvSpPr txBox="1"/>
              <p:nvPr/>
            </p:nvSpPr>
            <p:spPr>
              <a:xfrm>
                <a:off x="0" y="65557"/>
                <a:ext cx="880614" cy="309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00" tIns="12700" rIns="12700" bIns="12700" numCol="1" anchor="ctr">
                <a:spAutoFit/>
              </a:bodyPr>
              <a:lstStyle>
                <a:lvl1pPr algn="ctr">
                  <a:defRPr sz="2000"/>
                </a:lvl1pPr>
              </a:lstStyle>
              <a:p>
                <a:pPr/>
                <a:r>
                  <a:t>Il</a:t>
                </a:r>
              </a:p>
            </p:txBody>
          </p:sp>
        </p:grpSp>
        <p:grpSp>
          <p:nvGrpSpPr>
            <p:cNvPr id="324" name="Grouper"/>
            <p:cNvGrpSpPr/>
            <p:nvPr/>
          </p:nvGrpSpPr>
          <p:grpSpPr>
            <a:xfrm>
              <a:off x="1065541" y="1250471"/>
              <a:ext cx="880614" cy="440307"/>
              <a:chOff x="0" y="0"/>
              <a:chExt cx="880613" cy="440306"/>
            </a:xfrm>
          </p:grpSpPr>
          <p:sp>
            <p:nvSpPr>
              <p:cNvPr id="322" name="Rectangle"/>
              <p:cNvSpPr/>
              <p:nvPr/>
            </p:nvSpPr>
            <p:spPr>
              <a:xfrm>
                <a:off x="-1" y="-1"/>
                <a:ext cx="880615" cy="44030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23" name="FV"/>
              <p:cNvSpPr txBox="1"/>
              <p:nvPr/>
            </p:nvSpPr>
            <p:spPr>
              <a:xfrm>
                <a:off x="0" y="65557"/>
                <a:ext cx="880614" cy="309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00" tIns="12700" rIns="12700" bIns="12700" numCol="1" anchor="ctr">
                <a:spAutoFit/>
              </a:bodyPr>
              <a:lstStyle>
                <a:lvl1pPr algn="ctr">
                  <a:defRPr sz="2000"/>
                </a:lvl1pPr>
              </a:lstStyle>
              <a:p>
                <a:pPr/>
                <a:r>
                  <a:t>FV</a:t>
                </a:r>
              </a:p>
            </p:txBody>
          </p:sp>
        </p:grpSp>
        <p:grpSp>
          <p:nvGrpSpPr>
            <p:cNvPr id="327" name="Grouper"/>
            <p:cNvGrpSpPr/>
            <p:nvPr/>
          </p:nvGrpSpPr>
          <p:grpSpPr>
            <a:xfrm>
              <a:off x="1065541" y="1875707"/>
              <a:ext cx="880614" cy="440307"/>
              <a:chOff x="0" y="0"/>
              <a:chExt cx="880613" cy="440306"/>
            </a:xfrm>
          </p:grpSpPr>
          <p:sp>
            <p:nvSpPr>
              <p:cNvPr id="325" name="Rectangle"/>
              <p:cNvSpPr/>
              <p:nvPr/>
            </p:nvSpPr>
            <p:spPr>
              <a:xfrm>
                <a:off x="-1" y="-1"/>
                <a:ext cx="880615" cy="44030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26" name="Verb"/>
              <p:cNvSpPr txBox="1"/>
              <p:nvPr/>
            </p:nvSpPr>
            <p:spPr>
              <a:xfrm>
                <a:off x="0" y="65557"/>
                <a:ext cx="880614" cy="309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00" tIns="12700" rIns="12700" bIns="12700" numCol="1" anchor="ctr">
                <a:spAutoFit/>
              </a:bodyPr>
              <a:lstStyle>
                <a:lvl1pPr algn="ctr">
                  <a:defRPr sz="2000"/>
                </a:lvl1pPr>
              </a:lstStyle>
              <a:p>
                <a:pPr/>
                <a:r>
                  <a:t>Verb</a:t>
                </a:r>
              </a:p>
            </p:txBody>
          </p:sp>
        </p:grpSp>
        <p:grpSp>
          <p:nvGrpSpPr>
            <p:cNvPr id="330" name="Grouper"/>
            <p:cNvGrpSpPr/>
            <p:nvPr/>
          </p:nvGrpSpPr>
          <p:grpSpPr>
            <a:xfrm>
              <a:off x="1065541" y="2500941"/>
              <a:ext cx="880614" cy="440307"/>
              <a:chOff x="0" y="0"/>
              <a:chExt cx="880613" cy="440306"/>
            </a:xfrm>
          </p:grpSpPr>
          <p:sp>
            <p:nvSpPr>
              <p:cNvPr id="328" name="Rectangle"/>
              <p:cNvSpPr/>
              <p:nvPr/>
            </p:nvSpPr>
            <p:spPr>
              <a:xfrm>
                <a:off x="-1" y="-1"/>
                <a:ext cx="880615" cy="44030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29" name="porte"/>
              <p:cNvSpPr txBox="1"/>
              <p:nvPr/>
            </p:nvSpPr>
            <p:spPr>
              <a:xfrm>
                <a:off x="0" y="65557"/>
                <a:ext cx="880614" cy="309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00" tIns="12700" rIns="12700" bIns="12700" numCol="1" anchor="ctr">
                <a:spAutoFit/>
              </a:bodyPr>
              <a:lstStyle>
                <a:lvl1pPr algn="ctr">
                  <a:defRPr sz="2000"/>
                </a:lvl1pPr>
              </a:lstStyle>
              <a:p>
                <a:pPr/>
                <a:r>
                  <a:t>porte</a:t>
                </a:r>
              </a:p>
            </p:txBody>
          </p:sp>
        </p:grpSp>
        <p:grpSp>
          <p:nvGrpSpPr>
            <p:cNvPr id="333" name="Grouper"/>
            <p:cNvGrpSpPr/>
            <p:nvPr/>
          </p:nvGrpSpPr>
          <p:grpSpPr>
            <a:xfrm>
              <a:off x="2663854" y="625236"/>
              <a:ext cx="880614" cy="440307"/>
              <a:chOff x="0" y="0"/>
              <a:chExt cx="880613" cy="440306"/>
            </a:xfrm>
          </p:grpSpPr>
          <p:sp>
            <p:nvSpPr>
              <p:cNvPr id="331" name="Rectangle"/>
              <p:cNvSpPr/>
              <p:nvPr/>
            </p:nvSpPr>
            <p:spPr>
              <a:xfrm>
                <a:off x="-1" y="-1"/>
                <a:ext cx="880615" cy="44030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32" name="NP"/>
              <p:cNvSpPr txBox="1"/>
              <p:nvPr/>
            </p:nvSpPr>
            <p:spPr>
              <a:xfrm>
                <a:off x="0" y="65557"/>
                <a:ext cx="880614" cy="309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00" tIns="12700" rIns="12700" bIns="12700" numCol="1" anchor="ctr">
                <a:spAutoFit/>
              </a:bodyPr>
              <a:lstStyle>
                <a:lvl1pPr algn="ctr">
                  <a:defRPr sz="2000"/>
                </a:lvl1pPr>
              </a:lstStyle>
              <a:p>
                <a:pPr/>
                <a:r>
                  <a:t>NP</a:t>
                </a:r>
              </a:p>
            </p:txBody>
          </p:sp>
        </p:grpSp>
        <p:grpSp>
          <p:nvGrpSpPr>
            <p:cNvPr id="336" name="Grouper"/>
            <p:cNvGrpSpPr/>
            <p:nvPr/>
          </p:nvGrpSpPr>
          <p:grpSpPr>
            <a:xfrm>
              <a:off x="2131083" y="1250471"/>
              <a:ext cx="880615" cy="440307"/>
              <a:chOff x="0" y="0"/>
              <a:chExt cx="880613" cy="440306"/>
            </a:xfrm>
          </p:grpSpPr>
          <p:sp>
            <p:nvSpPr>
              <p:cNvPr id="334" name="Rectangle"/>
              <p:cNvSpPr/>
              <p:nvPr/>
            </p:nvSpPr>
            <p:spPr>
              <a:xfrm>
                <a:off x="-1" y="-1"/>
                <a:ext cx="880615" cy="44030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35" name="Det"/>
              <p:cNvSpPr txBox="1"/>
              <p:nvPr/>
            </p:nvSpPr>
            <p:spPr>
              <a:xfrm>
                <a:off x="0" y="65557"/>
                <a:ext cx="880614" cy="309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00" tIns="12700" rIns="12700" bIns="12700" numCol="1" anchor="ctr">
                <a:spAutoFit/>
              </a:bodyPr>
              <a:lstStyle>
                <a:lvl1pPr algn="ctr">
                  <a:defRPr sz="2000"/>
                </a:lvl1pPr>
              </a:lstStyle>
              <a:p>
                <a:pPr/>
                <a:r>
                  <a:t>Det</a:t>
                </a:r>
              </a:p>
            </p:txBody>
          </p:sp>
        </p:grpSp>
        <p:grpSp>
          <p:nvGrpSpPr>
            <p:cNvPr id="339" name="Grouper"/>
            <p:cNvGrpSpPr/>
            <p:nvPr/>
          </p:nvGrpSpPr>
          <p:grpSpPr>
            <a:xfrm>
              <a:off x="2131083" y="1875707"/>
              <a:ext cx="880615" cy="440307"/>
              <a:chOff x="0" y="0"/>
              <a:chExt cx="880613" cy="440306"/>
            </a:xfrm>
          </p:grpSpPr>
          <p:sp>
            <p:nvSpPr>
              <p:cNvPr id="337" name="Rectangle"/>
              <p:cNvSpPr/>
              <p:nvPr/>
            </p:nvSpPr>
            <p:spPr>
              <a:xfrm>
                <a:off x="-1" y="-1"/>
                <a:ext cx="880615" cy="44030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38" name="la"/>
              <p:cNvSpPr txBox="1"/>
              <p:nvPr/>
            </p:nvSpPr>
            <p:spPr>
              <a:xfrm>
                <a:off x="0" y="65557"/>
                <a:ext cx="880614" cy="309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00" tIns="12700" rIns="12700" bIns="12700" numCol="1" anchor="ctr">
                <a:spAutoFit/>
              </a:bodyPr>
              <a:lstStyle>
                <a:lvl1pPr algn="ctr">
                  <a:defRPr sz="2000"/>
                </a:lvl1pPr>
              </a:lstStyle>
              <a:p>
                <a:pPr/>
                <a:r>
                  <a:t>la</a:t>
                </a:r>
              </a:p>
            </p:txBody>
          </p:sp>
        </p:grpSp>
        <p:grpSp>
          <p:nvGrpSpPr>
            <p:cNvPr id="342" name="Grouper"/>
            <p:cNvGrpSpPr/>
            <p:nvPr/>
          </p:nvGrpSpPr>
          <p:grpSpPr>
            <a:xfrm>
              <a:off x="3196625" y="1250471"/>
              <a:ext cx="880614" cy="440307"/>
              <a:chOff x="0" y="0"/>
              <a:chExt cx="880613" cy="440306"/>
            </a:xfrm>
          </p:grpSpPr>
          <p:sp>
            <p:nvSpPr>
              <p:cNvPr id="340" name="Rectangle"/>
              <p:cNvSpPr/>
              <p:nvPr/>
            </p:nvSpPr>
            <p:spPr>
              <a:xfrm>
                <a:off x="-1" y="-1"/>
                <a:ext cx="880615" cy="44030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41" name="Noun"/>
              <p:cNvSpPr txBox="1"/>
              <p:nvPr/>
            </p:nvSpPr>
            <p:spPr>
              <a:xfrm>
                <a:off x="0" y="65557"/>
                <a:ext cx="880614" cy="309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00" tIns="12700" rIns="12700" bIns="12700" numCol="1" anchor="ctr">
                <a:spAutoFit/>
              </a:bodyPr>
              <a:lstStyle>
                <a:lvl1pPr algn="ctr">
                  <a:defRPr sz="2000"/>
                </a:lvl1pPr>
              </a:lstStyle>
              <a:p>
                <a:pPr/>
                <a:r>
                  <a:t>Noun</a:t>
                </a:r>
              </a:p>
            </p:txBody>
          </p:sp>
        </p:grpSp>
        <p:grpSp>
          <p:nvGrpSpPr>
            <p:cNvPr id="345" name="Grouper"/>
            <p:cNvGrpSpPr/>
            <p:nvPr/>
          </p:nvGrpSpPr>
          <p:grpSpPr>
            <a:xfrm>
              <a:off x="3196625" y="1875707"/>
              <a:ext cx="880614" cy="440307"/>
              <a:chOff x="0" y="0"/>
              <a:chExt cx="880613" cy="440306"/>
            </a:xfrm>
          </p:grpSpPr>
          <p:sp>
            <p:nvSpPr>
              <p:cNvPr id="343" name="Rectangle"/>
              <p:cNvSpPr/>
              <p:nvPr/>
            </p:nvSpPr>
            <p:spPr>
              <a:xfrm>
                <a:off x="-1" y="-1"/>
                <a:ext cx="880615" cy="44030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3">
                    <a:lumOff val="44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3">
                        <a:lumOff val="44000"/>
                      </a:schemeClr>
                    </a:solidFill>
                  </a:defRPr>
                </a:pPr>
              </a:p>
            </p:txBody>
          </p:sp>
          <p:sp>
            <p:nvSpPr>
              <p:cNvPr id="344" name="coupe"/>
              <p:cNvSpPr txBox="1"/>
              <p:nvPr/>
            </p:nvSpPr>
            <p:spPr>
              <a:xfrm>
                <a:off x="0" y="65557"/>
                <a:ext cx="880614" cy="309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00" tIns="12700" rIns="12700" bIns="12700" numCol="1" anchor="ctr">
                <a:spAutoFit/>
              </a:bodyPr>
              <a:lstStyle>
                <a:lvl1pPr algn="ctr">
                  <a:defRPr sz="2000"/>
                </a:lvl1pPr>
              </a:lstStyle>
              <a:p>
                <a:pPr/>
                <a:r>
                  <a:t>coupe</a:t>
                </a:r>
              </a:p>
            </p:txBody>
          </p:sp>
        </p:grpSp>
      </p:grpSp>
      <p:sp>
        <p:nvSpPr>
          <p:cNvPr id="347" name="Rectangle 4"/>
          <p:cNvSpPr txBox="1"/>
          <p:nvPr>
            <p:ph type="title"/>
          </p:nvPr>
        </p:nvSpPr>
        <p:spPr>
          <a:xfrm>
            <a:off x="488949" y="333375"/>
            <a:ext cx="9110665" cy="1055688"/>
          </a:xfrm>
          <a:prstGeom prst="rect">
            <a:avLst/>
          </a:prstGeom>
          <a:effectLst>
            <a:outerShdw sx="100000" sy="100000" kx="0" ky="0" algn="b" rotWithShape="0" blurRad="0" dist="35921" dir="2700000">
              <a:srgbClr val="808080"/>
            </a:outerShdw>
          </a:effectLst>
        </p:spPr>
        <p:txBody>
          <a:bodyPr lIns="50885" tIns="50885" rIns="50885" bIns="50885"/>
          <a:lstStyle>
            <a:lvl1pPr defTabSz="1017587"/>
          </a:lstStyle>
          <a:p>
            <a:pPr/>
            <a:r>
              <a:t>Extraction des dépendances</a:t>
            </a:r>
          </a:p>
        </p:txBody>
      </p:sp>
      <p:sp>
        <p:nvSpPr>
          <p:cNvPr id="348" name="Rectangle 5"/>
          <p:cNvSpPr txBox="1"/>
          <p:nvPr>
            <p:ph type="body" idx="1"/>
          </p:nvPr>
        </p:nvSpPr>
        <p:spPr>
          <a:xfrm>
            <a:off x="609600" y="1484312"/>
            <a:ext cx="9296400" cy="4594226"/>
          </a:xfrm>
          <a:prstGeom prst="rect">
            <a:avLst/>
          </a:prstGeom>
        </p:spPr>
        <p:txBody>
          <a:bodyPr lIns="50885" tIns="50885" rIns="50885" bIns="50885"/>
          <a:lstStyle/>
          <a:p>
            <a:pPr marL="381000" indent="-381000" defTabSz="1017587">
              <a:tabLst>
                <a:tab pos="3594100" algn="l"/>
                <a:tab pos="3708400" algn="l"/>
              </a:tabLst>
              <a:defRPr b="1"/>
            </a:pPr>
            <a:r>
              <a:t>Calcul des dépendances</a:t>
            </a:r>
            <a:r>
              <a:t>: </a:t>
            </a:r>
            <a:r>
              <a:rPr b="0" i="1"/>
              <a:t>Il porte la coupe.</a:t>
            </a:r>
            <a:endParaRPr i="1"/>
          </a:p>
          <a:p>
            <a:pPr marL="381000" indent="-381000" algn="ctr" defTabSz="1017587">
              <a:tabLst>
                <a:tab pos="3594100" algn="l"/>
                <a:tab pos="3708400" algn="l"/>
              </a:tabLst>
            </a:pPr>
            <a:r>
              <a:t>|NP{?*,#1[last]}, VP{?*,#2[last]}|  </a:t>
            </a:r>
            <a:r>
              <a:rPr i="1"/>
              <a:t>Subj(#2,#1)</a:t>
            </a:r>
          </a:p>
        </p:txBody>
      </p:sp>
      <p:sp>
        <p:nvSpPr>
          <p:cNvPr id="349" name="Text Box 6"/>
          <p:cNvSpPr txBox="1"/>
          <p:nvPr/>
        </p:nvSpPr>
        <p:spPr>
          <a:xfrm>
            <a:off x="2622233" y="2852738"/>
            <a:ext cx="7052311" cy="3141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4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1000"/>
              </a:spcBef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SUBJ_PRON(porte,Il)</a:t>
            </a:r>
          </a:p>
          <a:p>
            <a:pPr>
              <a:spcBef>
                <a:spcPts val="1000"/>
              </a:spcBef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VARG_NOUN_DIR(porte,coupe)</a:t>
            </a:r>
          </a:p>
          <a:p>
            <a:pPr>
              <a:spcBef>
                <a:spcPts val="1000"/>
              </a:spcBef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DETERM_DEF_NOUN_DET(la,coupe)</a:t>
            </a:r>
          </a:p>
          <a:p>
            <a:pPr>
              <a:spcBef>
                <a:spcPts val="1000"/>
              </a:spcBef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CLOSEDNP_PRON(Il)</a:t>
            </a:r>
          </a:p>
          <a:p>
            <a:pPr>
              <a:spcBef>
                <a:spcPts val="1000"/>
              </a:spcBef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CLOSEDNP_DEF_DET(coupe)</a:t>
            </a:r>
          </a:p>
          <a:p>
            <a:pPr>
              <a:spcBef>
                <a:spcPts val="1400"/>
              </a:spcBef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spcBef>
                <a:spcPts val="1000"/>
              </a:spcBef>
              <a:defRPr i="1"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0&gt;GROUPE{SC{NP{Il} FV{porte}} NP{la coupe} .}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Default Design">
      <a:majorFont>
        <a:latin typeface="Times Roman"/>
        <a:ea typeface="Times Roman"/>
        <a:cs typeface="Times Roman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Default Design">
      <a:majorFont>
        <a:latin typeface="Times Roman"/>
        <a:ea typeface="Times Roman"/>
        <a:cs typeface="Times Roman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