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sldIdLst>
    <p:sldId id="256" r:id="rId2"/>
    <p:sldId id="257" r:id="rId3"/>
    <p:sldId id="258" r:id="rId4"/>
    <p:sldId id="272" r:id="rId5"/>
    <p:sldId id="260" r:id="rId6"/>
    <p:sldId id="270" r:id="rId7"/>
    <p:sldId id="273" r:id="rId8"/>
    <p:sldId id="274" r:id="rId9"/>
    <p:sldId id="276" r:id="rId10"/>
    <p:sldId id="275" r:id="rId11"/>
    <p:sldId id="271" r:id="rId12"/>
    <p:sldId id="261" r:id="rId13"/>
    <p:sldId id="262" r:id="rId14"/>
    <p:sldId id="264" r:id="rId15"/>
    <p:sldId id="266" r:id="rId16"/>
    <p:sldId id="277" r:id="rId17"/>
    <p:sldId id="265" r:id="rId18"/>
    <p:sldId id="268" r:id="rId1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80"/>
    <p:restoredTop sz="94660"/>
  </p:normalViewPr>
  <p:slideViewPr>
    <p:cSldViewPr>
      <p:cViewPr>
        <p:scale>
          <a:sx n="90" d="100"/>
          <a:sy n="90" d="100"/>
        </p:scale>
        <p:origin x="-80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CA02F0F-46B0-417E-9DB4-9C64312DA945}" type="datetimeFigureOut">
              <a:rPr lang="he-IL" smtClean="0"/>
              <a:t>ה'/אלול/תשע"ד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1E711F3-E858-4578-9C34-EE801E721A6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2F0F-46B0-417E-9DB4-9C64312DA945}" type="datetimeFigureOut">
              <a:rPr lang="he-IL" smtClean="0"/>
              <a:t>ה'/אלול/תשע"ד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711F3-E858-4578-9C34-EE801E721A6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2F0F-46B0-417E-9DB4-9C64312DA945}" type="datetimeFigureOut">
              <a:rPr lang="he-IL" smtClean="0"/>
              <a:t>ה'/אלול/תשע"ד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711F3-E858-4578-9C34-EE801E721A6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2F0F-46B0-417E-9DB4-9C64312DA945}" type="datetimeFigureOut">
              <a:rPr lang="he-IL" smtClean="0"/>
              <a:t>ה'/אלול/תשע"ד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711F3-E858-4578-9C34-EE801E721A6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2F0F-46B0-417E-9DB4-9C64312DA945}" type="datetimeFigureOut">
              <a:rPr lang="he-IL" smtClean="0"/>
              <a:t>ה'/אלול/תשע"ד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711F3-E858-4578-9C34-EE801E721A6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2F0F-46B0-417E-9DB4-9C64312DA945}" type="datetimeFigureOut">
              <a:rPr lang="he-IL" smtClean="0"/>
              <a:t>ה'/אלול/תשע"ד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711F3-E858-4578-9C34-EE801E721A61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2F0F-46B0-417E-9DB4-9C64312DA945}" type="datetimeFigureOut">
              <a:rPr lang="he-IL" smtClean="0"/>
              <a:t>ה'/אלול/תשע"ד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711F3-E858-4578-9C34-EE801E721A61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2F0F-46B0-417E-9DB4-9C64312DA945}" type="datetimeFigureOut">
              <a:rPr lang="he-IL" smtClean="0"/>
              <a:t>ה'/אלול/תשע"ד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711F3-E858-4578-9C34-EE801E721A6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2F0F-46B0-417E-9DB4-9C64312DA945}" type="datetimeFigureOut">
              <a:rPr lang="he-IL" smtClean="0"/>
              <a:t>ה'/אלול/תשע"ד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711F3-E858-4578-9C34-EE801E721A6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CA02F0F-46B0-417E-9DB4-9C64312DA945}" type="datetimeFigureOut">
              <a:rPr lang="he-IL" smtClean="0"/>
              <a:t>ה'/אלול/תשע"ד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1E711F3-E858-4578-9C34-EE801E721A6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CA02F0F-46B0-417E-9DB4-9C64312DA945}" type="datetimeFigureOut">
              <a:rPr lang="he-IL" smtClean="0"/>
              <a:t>ה'/אלול/תשע"ד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1E711F3-E858-4578-9C34-EE801E721A6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CA02F0F-46B0-417E-9DB4-9C64312DA945}" type="datetimeFigureOut">
              <a:rPr lang="he-IL" smtClean="0"/>
              <a:t>ה'/אלול/תשע"ד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1E711F3-E858-4578-9C34-EE801E721A61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amir_000\Google Drive\School\Software Engineering\Wiki Game Project\wiki-game-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16368">
            <a:off x="1409699" y="1396034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2800" u="sng" dirty="0" smtClean="0"/>
              <a:t>פרויקט </a:t>
            </a:r>
            <a:r>
              <a:rPr lang="he-IL" sz="2800" u="sng" dirty="0" err="1" smtClean="0"/>
              <a:t>פייתון</a:t>
            </a:r>
            <a:r>
              <a:rPr lang="he-IL" sz="2800" u="sng" dirty="0" smtClean="0"/>
              <a:t> י"ב</a:t>
            </a:r>
            <a:br>
              <a:rPr lang="he-IL" sz="2800" u="sng" dirty="0" smtClean="0"/>
            </a:br>
            <a:r>
              <a:rPr lang="en-US" dirty="0" smtClean="0"/>
              <a:t>The Wiki Game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דניאל זקס, נוה טל ותמיר שורשי</a:t>
            </a:r>
          </a:p>
          <a:p>
            <a:r>
              <a:rPr lang="he-IL" sz="2000" dirty="0" smtClean="0"/>
              <a:t>כפר הנוער מאיר שפיה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7877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Temp_Origin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משתנה זה הוא הדף ש"נבדק כרגע", כלומר הדף שהתכנה כרגע מבקשת אותו, מוציאה ממנו לינקים או בודקת את הלינקים שהוא הכיל.</a:t>
            </a:r>
          </a:p>
        </p:txBody>
      </p:sp>
    </p:spTree>
    <p:extLst>
      <p:ext uri="{BB962C8B-B14F-4D97-AF65-F5344CB8AC3E}">
        <p14:creationId xmlns:p14="http://schemas.microsoft.com/office/powerpoint/2010/main" val="150486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4979" y="2276873"/>
            <a:ext cx="6254044" cy="1656184"/>
          </a:xfrm>
        </p:spPr>
        <p:txBody>
          <a:bodyPr>
            <a:noAutofit/>
          </a:bodyPr>
          <a:lstStyle/>
          <a:p>
            <a:r>
              <a:rPr lang="he-IL" sz="6000" u="sng" dirty="0" smtClean="0"/>
              <a:t>תיעוד פונקציות וקטעי קוד מרכזיים</a:t>
            </a:r>
            <a:endParaRPr lang="he-IL" sz="6000" u="sng" dirty="0"/>
          </a:p>
        </p:txBody>
      </p:sp>
    </p:spTree>
    <p:extLst>
      <p:ext uri="{BB962C8B-B14F-4D97-AF65-F5344CB8AC3E}">
        <p14:creationId xmlns:p14="http://schemas.microsoft.com/office/powerpoint/2010/main" val="42091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971600" y="1988839"/>
            <a:ext cx="7200800" cy="3735303"/>
          </a:xfrm>
        </p:spPr>
        <p:txBody>
          <a:bodyPr/>
          <a:lstStyle/>
          <a:p>
            <a:r>
              <a:rPr lang="he-IL" dirty="0" smtClean="0"/>
              <a:t>הפעולה "מתחיל במירכאות" מקבלת מחרוזת ומחזירה משתנה בוליאני.</a:t>
            </a:r>
          </a:p>
          <a:p>
            <a:r>
              <a:rPr lang="he-IL" dirty="0" smtClean="0"/>
              <a:t>המשתנה הבוליאני יכיל 'אמת' אם המחרוזת מתחיל במירכאות ו'שקר' אם לא.</a:t>
            </a:r>
            <a:endParaRPr lang="he-IL" dirty="0"/>
          </a:p>
          <a:p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92696"/>
            <a:ext cx="7056784" cy="1224136"/>
          </a:xfrm>
        </p:spPr>
      </p:pic>
    </p:spTree>
    <p:extLst>
      <p:ext uri="{BB962C8B-B14F-4D97-AF65-F5344CB8AC3E}">
        <p14:creationId xmlns:p14="http://schemas.microsoft.com/office/powerpoint/2010/main" val="171410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971600" y="2204864"/>
            <a:ext cx="7200800" cy="3519278"/>
          </a:xfrm>
        </p:spPr>
        <p:txBody>
          <a:bodyPr/>
          <a:lstStyle/>
          <a:p>
            <a:r>
              <a:rPr lang="he-IL" dirty="0" smtClean="0"/>
              <a:t>הפעולה מקבלת מחרוזת ומחזירה </a:t>
            </a:r>
            <a:r>
              <a:rPr lang="he-IL" dirty="0" err="1" smtClean="0"/>
              <a:t>תת־מחרוזת</a:t>
            </a:r>
            <a:r>
              <a:rPr lang="he-IL" dirty="0" smtClean="0"/>
              <a:t> שלה מהנקודה הראשונה בה מופיע התו 'מירכאות' ועד לנקודה הבאה.</a:t>
            </a: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92696"/>
            <a:ext cx="7056000" cy="1368152"/>
          </a:xfrm>
        </p:spPr>
      </p:pic>
    </p:spTree>
    <p:extLst>
      <p:ext uri="{BB962C8B-B14F-4D97-AF65-F5344CB8AC3E}">
        <p14:creationId xmlns:p14="http://schemas.microsoft.com/office/powerpoint/2010/main" val="205858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971600" y="2204864"/>
            <a:ext cx="7200800" cy="3519278"/>
          </a:xfrm>
        </p:spPr>
        <p:txBody>
          <a:bodyPr/>
          <a:lstStyle/>
          <a:p>
            <a:r>
              <a:rPr lang="he-IL" dirty="0" smtClean="0"/>
              <a:t>הפעולה מקבלת מחרוזת המכילה כתובת </a:t>
            </a:r>
            <a:r>
              <a:rPr lang="en-US" dirty="0" smtClean="0"/>
              <a:t>URL</a:t>
            </a:r>
            <a:r>
              <a:rPr lang="he-IL" dirty="0" smtClean="0"/>
              <a:t> ובודקת האם זו כתובת של מאמר בוויקיפדיה [היא לא בודקת האם המאמר קיים אלא רק אם הוא מתאים לתבנית של כתובות ה־</a:t>
            </a:r>
            <a:r>
              <a:rPr lang="en-US" dirty="0" smtClean="0"/>
              <a:t>URL</a:t>
            </a:r>
            <a:r>
              <a:rPr lang="he-IL" dirty="0" smtClean="0"/>
              <a:t> בוויקיפדיה].</a:t>
            </a:r>
          </a:p>
          <a:p>
            <a:r>
              <a:rPr lang="he-IL" dirty="0"/>
              <a:t>המשתנה הבוליאני יכיל 'אמת' אם </a:t>
            </a:r>
            <a:r>
              <a:rPr lang="he-IL" dirty="0" smtClean="0"/>
              <a:t>המחרוזת מתאימה לתבנית ו'שקר</a:t>
            </a:r>
            <a:r>
              <a:rPr lang="he-IL" dirty="0"/>
              <a:t>' אם לא.</a:t>
            </a:r>
          </a:p>
        </p:txBody>
      </p:sp>
      <p:pic>
        <p:nvPicPr>
          <p:cNvPr id="7" name="מציין מיקום תוכן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64704"/>
            <a:ext cx="7056000" cy="1440159"/>
          </a:xfrm>
        </p:spPr>
      </p:pic>
    </p:spTree>
    <p:extLst>
      <p:ext uri="{BB962C8B-B14F-4D97-AF65-F5344CB8AC3E}">
        <p14:creationId xmlns:p14="http://schemas.microsoft.com/office/powerpoint/2010/main" val="21914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971600" y="3429000"/>
            <a:ext cx="7200800" cy="2295142"/>
          </a:xfrm>
        </p:spPr>
        <p:txBody>
          <a:bodyPr/>
          <a:lstStyle/>
          <a:p>
            <a:r>
              <a:rPr lang="en-US" dirty="0" smtClean="0"/>
              <a:t>Bookmark</a:t>
            </a:r>
            <a:r>
              <a:rPr lang="he-IL" dirty="0" smtClean="0"/>
              <a:t> מסמן את סוף הרמה.</a:t>
            </a:r>
          </a:p>
          <a:p>
            <a:r>
              <a:rPr lang="he-IL" dirty="0" smtClean="0"/>
              <a:t>כאשר פוגשים בו, סימן שהסתיימה </a:t>
            </a:r>
            <a:r>
              <a:rPr lang="he-IL" dirty="0"/>
              <a:t>ה</a:t>
            </a:r>
            <a:r>
              <a:rPr lang="he-IL" dirty="0" smtClean="0"/>
              <a:t>סריקה של הרמה ה־</a:t>
            </a:r>
            <a:r>
              <a:rPr lang="en-US" dirty="0" smtClean="0"/>
              <a:t>n</a:t>
            </a:r>
            <a:r>
              <a:rPr lang="he-IL" dirty="0" err="1" smtClean="0"/>
              <a:t>ית</a:t>
            </a:r>
            <a:r>
              <a:rPr lang="he-IL" dirty="0" smtClean="0"/>
              <a:t>, ואחריו תתחיל הסריקה של הרמה ה־</a:t>
            </a:r>
            <a:r>
              <a:rPr lang="en-US" dirty="0" smtClean="0"/>
              <a:t>n+1</a:t>
            </a:r>
            <a:r>
              <a:rPr lang="he-IL" dirty="0" err="1" smtClean="0"/>
              <a:t>ית</a:t>
            </a:r>
            <a:r>
              <a:rPr lang="he-IL" dirty="0" smtClean="0"/>
              <a:t>.</a:t>
            </a:r>
          </a:p>
          <a:p>
            <a:r>
              <a:rPr lang="he-IL" dirty="0" smtClean="0"/>
              <a:t>אחרי שנתקלנו ב־</a:t>
            </a:r>
            <a:r>
              <a:rPr lang="en-US" dirty="0" smtClean="0"/>
              <a:t>Bookmark</a:t>
            </a:r>
            <a:r>
              <a:rPr lang="he-IL" dirty="0" smtClean="0"/>
              <a:t> שמים אחד חדש כדי לסמן את הרמה החדשה.</a:t>
            </a:r>
          </a:p>
          <a:p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92720"/>
            <a:ext cx="6768752" cy="2664272"/>
          </a:xfrm>
        </p:spPr>
      </p:pic>
    </p:spTree>
    <p:extLst>
      <p:ext uri="{BB962C8B-B14F-4D97-AF65-F5344CB8AC3E}">
        <p14:creationId xmlns:p14="http://schemas.microsoft.com/office/powerpoint/2010/main" val="351113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מציין מיקום תוכן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46194"/>
            <a:ext cx="7056000" cy="49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3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971600" y="908720"/>
            <a:ext cx="7200800" cy="5112568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בקטע זה התכנה מבקשת מהשרת את קובץ דף האינטרנט שנבדק כעת.</a:t>
            </a:r>
          </a:p>
          <a:p>
            <a:r>
              <a:rPr lang="he-IL" dirty="0" smtClean="0"/>
              <a:t>בקטע יש בלוק לטיפול בשגיאות – הן שגיאה בדף האינטרנט והן שגיאה במחרוזת הלינק עצמו. אם התכנה נכנסת לבלוק, סימן שהלינק לא תקין ויש לעבור ללינק הבא.</a:t>
            </a:r>
          </a:p>
          <a:p>
            <a:r>
              <a:rPr lang="he-IL" dirty="0" smtClean="0"/>
              <a:t>בתוך הבלוק ישנה בדיקה של </a:t>
            </a:r>
            <a:r>
              <a:rPr lang="en-US" dirty="0" smtClean="0"/>
              <a:t>bookmark</a:t>
            </a:r>
            <a:r>
              <a:rPr lang="he-IL" dirty="0" smtClean="0"/>
              <a:t> שהוסבר קודם לכן.</a:t>
            </a:r>
          </a:p>
          <a:p>
            <a:r>
              <a:rPr lang="he-IL" dirty="0" smtClean="0"/>
              <a:t>בבלוק זה יש גם בדיקה אם התכנה הגיעה ל־</a:t>
            </a:r>
            <a:r>
              <a:rPr lang="en-US" dirty="0" smtClean="0"/>
              <a:t>dead end</a:t>
            </a:r>
            <a:r>
              <a:rPr lang="he-IL" dirty="0" smtClean="0"/>
              <a:t> – זה מצב בו נתקלנו בשני </a:t>
            </a:r>
            <a:r>
              <a:rPr lang="en-US" dirty="0" smtClean="0"/>
              <a:t>Bookmark</a:t>
            </a:r>
            <a:r>
              <a:rPr lang="he-IL" dirty="0" smtClean="0"/>
              <a:t>ים ברצף – יינתן הסבר בעל פה [+</a:t>
            </a:r>
            <a:r>
              <a:rPr lang="en-US" dirty="0" smtClean="0"/>
              <a:t>broken</a:t>
            </a:r>
            <a:r>
              <a:rPr lang="he-IL" dirty="0" smtClean="0"/>
              <a:t>].</a:t>
            </a:r>
            <a:endParaRPr lang="he-IL" dirty="0"/>
          </a:p>
          <a:p>
            <a:r>
              <a:rPr lang="he-IL" dirty="0" smtClean="0"/>
              <a:t>לאחר מכן, קוד דף האינטרנט נקרא מהקובץ שהתקבל מהשרת, וזה מפורק ללינקים השונים אותם הוא מכיל – יוסבר בעל פה.</a:t>
            </a:r>
          </a:p>
        </p:txBody>
      </p:sp>
    </p:spTree>
    <p:extLst>
      <p:ext uri="{BB962C8B-B14F-4D97-AF65-F5344CB8AC3E}">
        <p14:creationId xmlns:p14="http://schemas.microsoft.com/office/powerpoint/2010/main" val="351113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971600" y="2996952"/>
            <a:ext cx="7200800" cy="3096344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קטע קוד זה מבצע סריקה על כל הלינקים שנמצאו בדף מסוים.</a:t>
            </a:r>
          </a:p>
          <a:p>
            <a:r>
              <a:rPr lang="he-IL" dirty="0"/>
              <a:t>יינתן הסבר בעל פה לגבי הוספת התחילית הקלסית</a:t>
            </a:r>
            <a:r>
              <a:rPr lang="he-IL" dirty="0" smtClean="0"/>
              <a:t>.</a:t>
            </a:r>
            <a:endParaRPr lang="he-IL" dirty="0" smtClean="0"/>
          </a:p>
          <a:p>
            <a:r>
              <a:rPr lang="he-IL" dirty="0" smtClean="0"/>
              <a:t>מתבצעת בדיקה שהלינק שנמצא הוא אכן לינק של ויקיפדיה ושהוא לא נבדק קודם לכן.</a:t>
            </a:r>
          </a:p>
          <a:p>
            <a:r>
              <a:rPr lang="he-IL" dirty="0" smtClean="0"/>
              <a:t>אם הקישור שנבדק הוא היעד התכנה זוכרת זאת ויוצאת מהלולאה. אם לא, היא מוסיפו אותו לרשימת הלינקים שיש לבדוק.</a:t>
            </a: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64704"/>
            <a:ext cx="7029932" cy="2160240"/>
          </a:xfrm>
        </p:spPr>
      </p:pic>
    </p:spTree>
    <p:extLst>
      <p:ext uri="{BB962C8B-B14F-4D97-AF65-F5344CB8AC3E}">
        <p14:creationId xmlns:p14="http://schemas.microsoft.com/office/powerpoint/2010/main" val="5484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 smtClean="0"/>
              <a:t>הפרויקט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 smtClean="0"/>
              <a:t>התכנה מקבלת מהמשתמש שלושה נתוני קלט:</a:t>
            </a:r>
          </a:p>
          <a:p>
            <a:pPr marL="822960" lvl="1" indent="-457200">
              <a:buFont typeface="+mj-lt"/>
              <a:buAutoNum type="arabicPeriod"/>
            </a:pPr>
            <a:r>
              <a:rPr lang="he-IL" dirty="0" smtClean="0"/>
              <a:t>שני כתובות </a:t>
            </a:r>
            <a:r>
              <a:rPr lang="en-US" dirty="0" smtClean="0"/>
              <a:t>URL</a:t>
            </a:r>
            <a:r>
              <a:rPr lang="he-IL" dirty="0" smtClean="0"/>
              <a:t> של מאמרים בוויקיפדיה – כתובת מקור וכתובת יעד.</a:t>
            </a:r>
          </a:p>
          <a:p>
            <a:pPr marL="822960" lvl="1" indent="-457200">
              <a:buFont typeface="+mj-lt"/>
              <a:buAutoNum type="arabicPeriod"/>
            </a:pPr>
            <a:r>
              <a:rPr lang="he-IL" dirty="0" smtClean="0"/>
              <a:t>אורך מסלול מקסימלי להגעה מהמקור ליעד.</a:t>
            </a:r>
            <a:endParaRPr lang="he-IL" dirty="0"/>
          </a:p>
          <a:p>
            <a:r>
              <a:rPr lang="he-IL" dirty="0" smtClean="0"/>
              <a:t>התכנה בודקת את תקינות נתוני הקלט – עבור כתובות ה־</a:t>
            </a:r>
            <a:r>
              <a:rPr lang="en-US" dirty="0" smtClean="0"/>
              <a:t>URL</a:t>
            </a:r>
            <a:r>
              <a:rPr lang="he-IL" dirty="0" smtClean="0"/>
              <a:t> שהן אכן מפנות לדפי ויקיפדיה קיימים, ועבור אורך המסלול המקסימלי שהוא אכן מספר טבעי.</a:t>
            </a:r>
          </a:p>
          <a:p>
            <a:r>
              <a:rPr lang="he-IL" dirty="0" smtClean="0"/>
              <a:t>אם נתוני הקלט תקינים התכנה מחפשת את המסלול הקצר ביותר המוביל מדף המקור לדף היעד.</a:t>
            </a:r>
          </a:p>
          <a:p>
            <a:r>
              <a:rPr lang="he-IL" dirty="0" smtClean="0"/>
              <a:t>אם לא נמצא מסלול הקצר מהאורך המקסימלי שהתקבל מהמשתמש – התכנה מפסיקה את החיפוש ומודיעה על כך למשתמש.</a:t>
            </a:r>
          </a:p>
        </p:txBody>
      </p:sp>
    </p:spTree>
    <p:extLst>
      <p:ext uri="{BB962C8B-B14F-4D97-AF65-F5344CB8AC3E}">
        <p14:creationId xmlns:p14="http://schemas.microsoft.com/office/powerpoint/2010/main" val="32879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 smtClean="0"/>
              <a:t>תהליך הכנת הפרויקט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62414" y="2119257"/>
            <a:ext cx="6196405" cy="3603812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תחילה נפגשנו וחשבנו על דרך לביצוע המשימה המרכזית של העבודה. העלינו כל מיני רעיונות ואט־אט חיברנו אותם לשלד הראשוני של הפרויקט. </a:t>
            </a:r>
            <a:r>
              <a:rPr lang="he-IL" dirty="0" smtClean="0"/>
              <a:t>ככלל, </a:t>
            </a:r>
            <a:r>
              <a:rPr lang="he-IL" dirty="0"/>
              <a:t>שלד זה היה מספק ופעל כהלכה ברוב המקרים, אך כמשתמע </a:t>
            </a:r>
            <a:r>
              <a:rPr lang="he-IL" dirty="0" smtClean="0"/>
              <a:t>מן הנכתב </a:t>
            </a:r>
            <a:r>
              <a:rPr lang="he-IL" dirty="0"/>
              <a:t>היו בו מגרעות.</a:t>
            </a:r>
          </a:p>
          <a:p>
            <a:r>
              <a:rPr lang="he-IL" dirty="0"/>
              <a:t>לאחר תקופה נפגשנו בשנית כדי להתאים את התכנה למקרי קיצון ולוודא שהיא יודעת להתמודד עם כל קלט. במפגש זה גם ניסינו לייעל את התכנה: עמלנו קשה, כתבנו מחלקה, מצאנו טעויות, תיקנו אותן, מצאנו עוד טעויות, תיקנו גם אותן ולבסוף... זה לא הסתדר עם התכנה הראשית, ונאלצנו לוותר על הרעיון. </a:t>
            </a:r>
            <a:r>
              <a:rPr lang="he-IL" dirty="0" smtClean="0"/>
              <a:t>:'(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114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 smtClean="0"/>
              <a:t>מה אהבנו בהכנת הפרויקט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62414" y="2119257"/>
            <a:ext cx="6196405" cy="3603812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ראשית, אהבנו מאוד ללמוד שפה חדשה ושונה מהשפה שלמדנו עד כה. זאת גם משום שהספר היה טוב </a:t>
            </a:r>
            <a:r>
              <a:rPr lang="he-IL" dirty="0" smtClean="0"/>
              <a:t>ואף </a:t>
            </a:r>
            <a:r>
              <a:rPr lang="he-IL" dirty="0"/>
              <a:t>משעשע.</a:t>
            </a:r>
          </a:p>
          <a:p>
            <a:r>
              <a:rPr lang="he-IL" dirty="0"/>
              <a:t>שנית, נהנינו מאוד מהעובדה שהתוצר הסופי היה תכנה עובדת שעושה פעולה ממשית ואף מעט </a:t>
            </a:r>
            <a:r>
              <a:rPr lang="he-IL" dirty="0" smtClean="0"/>
              <a:t>שימושית. </a:t>
            </a:r>
            <a:r>
              <a:rPr lang="he-IL" dirty="0"/>
              <a:t>זאת בניגוד כמעט מלא </a:t>
            </a:r>
            <a:r>
              <a:rPr lang="he-IL" dirty="0" smtClean="0"/>
              <a:t>לתכנות </a:t>
            </a:r>
            <a:r>
              <a:rPr lang="he-IL" dirty="0"/>
              <a:t>שכתבנו בשנים קודמות ב</a:t>
            </a:r>
            <a:r>
              <a:rPr lang="he-IL" dirty="0" smtClean="0"/>
              <a:t>־#</a:t>
            </a:r>
            <a:r>
              <a:rPr lang="en-US" dirty="0" smtClean="0"/>
              <a:t>C</a:t>
            </a:r>
            <a:r>
              <a:rPr lang="he-IL" dirty="0" smtClean="0"/>
              <a:t>.</a:t>
            </a:r>
            <a:endParaRPr lang="en-US" dirty="0"/>
          </a:p>
          <a:p>
            <a:r>
              <a:rPr lang="he-IL" dirty="0"/>
              <a:t>שלישית, נרצה לציין שגם אהבנו לעבוד בקבוצה ולא בבודדים. זאת הן משום שיש פחות </a:t>
            </a:r>
            <a:r>
              <a:rPr lang="he-IL" dirty="0" smtClean="0"/>
              <a:t>עבודה לכל אחד, </a:t>
            </a:r>
            <a:r>
              <a:rPr lang="he-IL" dirty="0"/>
              <a:t>הן משום שיש יותר "כוח מוחי" והן משום שהעבודה </a:t>
            </a:r>
            <a:r>
              <a:rPr lang="he-IL"/>
              <a:t>נעשית </a:t>
            </a:r>
            <a:r>
              <a:rPr lang="he-IL" smtClean="0"/>
              <a:t>ביחד – בכיף – </a:t>
            </a:r>
            <a:r>
              <a:rPr lang="he-IL"/>
              <a:t>ולא </a:t>
            </a:r>
            <a:r>
              <a:rPr lang="he-IL" smtClean="0"/>
              <a:t>לבד – בשעמום.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42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8000" u="sng" dirty="0" smtClean="0"/>
              <a:t>תיעוד</a:t>
            </a:r>
            <a:endParaRPr lang="he-IL" sz="8000" u="sng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456267" y="3573016"/>
            <a:ext cx="6231467" cy="1309511"/>
          </a:xfrm>
        </p:spPr>
        <p:txBody>
          <a:bodyPr>
            <a:normAutofit/>
          </a:bodyPr>
          <a:lstStyle/>
          <a:p>
            <a:r>
              <a:rPr lang="he-IL" sz="3200" dirty="0" smtClean="0"/>
              <a:t>משתנים, פונקציות וקטעי קוד מרכזיים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09834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6000" u="sng" dirty="0" smtClean="0"/>
              <a:t>תיעוד משתנים</a:t>
            </a:r>
            <a:endParaRPr lang="he-IL" sz="6000" u="sng" dirty="0"/>
          </a:p>
        </p:txBody>
      </p:sp>
    </p:spTree>
    <p:extLst>
      <p:ext uri="{BB962C8B-B14F-4D97-AF65-F5344CB8AC3E}">
        <p14:creationId xmlns:p14="http://schemas.microsoft.com/office/powerpoint/2010/main" val="42091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Page_Queue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בפרויקט הסתמכנו על סריקה לפי רמות כדי לוודא שאכן יימצא המסלול הקצר ביותר – משתנה זה מסייע לכך כפי שיוסבר בהמשך.</a:t>
            </a:r>
          </a:p>
          <a:p>
            <a:r>
              <a:rPr lang="en-US" dirty="0" err="1" smtClean="0"/>
              <a:t>Page_Queue</a:t>
            </a:r>
            <a:r>
              <a:rPr lang="he-IL" dirty="0"/>
              <a:t> </a:t>
            </a:r>
            <a:r>
              <a:rPr lang="he-IL" dirty="0" smtClean="0"/>
              <a:t>הוא רשימה שעובדת כמו תור [בפרוטוקול </a:t>
            </a:r>
            <a:r>
              <a:rPr lang="en-US" dirty="0" smtClean="0"/>
              <a:t>FIFO</a:t>
            </a:r>
            <a:r>
              <a:rPr lang="he-IL" dirty="0" smtClean="0"/>
              <a:t>]. זאת כדי שנוכל להיעזר בה על־מנת לסרוק לפי רמות.</a:t>
            </a:r>
          </a:p>
          <a:p>
            <a:r>
              <a:rPr lang="he-IL" dirty="0" smtClean="0"/>
              <a:t>במשתנה זה אנו שומרים את כל הלינקים שיש לסרוק בהמשך.</a:t>
            </a:r>
          </a:p>
        </p:txBody>
      </p:sp>
    </p:spTree>
    <p:extLst>
      <p:ext uri="{BB962C8B-B14F-4D97-AF65-F5344CB8AC3E}">
        <p14:creationId xmlns:p14="http://schemas.microsoft.com/office/powerpoint/2010/main" val="177269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mir_000\Google Drive\School\Software Engineering\Wiki Game Project\presentation pictures\Path Prin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3"/>
            <a:ext cx="2304256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Listed_Articles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99592" y="2060848"/>
            <a:ext cx="6759853" cy="3816424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זהו מילון אשר שמכיל את כל הלינקים  בהם כבר ביקרנו.</a:t>
            </a:r>
          </a:p>
          <a:p>
            <a:r>
              <a:rPr lang="he-IL" sz="2000" dirty="0" smtClean="0"/>
              <a:t>המפתחות מציינים את אותם לינקים שבהם ביקרנו והערכים שלהם מייצגים את הדף אשר קישר לדף המפתח בפעם הראשונה.</a:t>
            </a:r>
          </a:p>
          <a:p>
            <a:r>
              <a:rPr lang="he-IL" sz="2000" dirty="0" smtClean="0"/>
              <a:t>במילון זה אנו נעזרים כדי לוודא שלא נרשום לינק מסוים פעמיים ואנו גם נעזרים בו כדי לשחזר את המסלול הקצר ביותר לאחר שזה נמצא (ראה קטע קוד).</a:t>
            </a:r>
          </a:p>
        </p:txBody>
      </p:sp>
    </p:spTree>
    <p:extLst>
      <p:ext uri="{BB962C8B-B14F-4D97-AF65-F5344CB8AC3E}">
        <p14:creationId xmlns:p14="http://schemas.microsoft.com/office/powerpoint/2010/main" val="356743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משתנה זה מכיל 'אמת' אם לינק היעד נמצא כבר ו'שקר' אם לא.</a:t>
            </a:r>
          </a:p>
          <a:p>
            <a:r>
              <a:rPr lang="he-IL" dirty="0" smtClean="0"/>
              <a:t>בנוסף, משתנה זה מסייע לנו לקבוע האם חרגנו ממגבלת הצעדים שהוכנסה.</a:t>
            </a:r>
          </a:p>
        </p:txBody>
      </p:sp>
    </p:spTree>
    <p:extLst>
      <p:ext uri="{BB962C8B-B14F-4D97-AF65-F5344CB8AC3E}">
        <p14:creationId xmlns:p14="http://schemas.microsoft.com/office/powerpoint/2010/main" val="28405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switch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נעץ">
  <a:themeElements>
    <a:clrScheme name="נעץ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נעץ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נע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280</TotalTime>
  <Words>776</Words>
  <Application>Microsoft Office PowerPoint</Application>
  <PresentationFormat>‫הצגה על המסך (4:3)</PresentationFormat>
  <Paragraphs>51</Paragraphs>
  <Slides>18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19" baseType="lpstr">
      <vt:lpstr>נעץ</vt:lpstr>
      <vt:lpstr>פרויקט פייתון י"ב The Wiki Game</vt:lpstr>
      <vt:lpstr>הפרויקט</vt:lpstr>
      <vt:lpstr>תהליך הכנת הפרויקט</vt:lpstr>
      <vt:lpstr>מה אהבנו בהכנת הפרויקט</vt:lpstr>
      <vt:lpstr>תיעוד</vt:lpstr>
      <vt:lpstr>תיעוד משתנים</vt:lpstr>
      <vt:lpstr>Page_Queue</vt:lpstr>
      <vt:lpstr>Listed_Articles</vt:lpstr>
      <vt:lpstr>found</vt:lpstr>
      <vt:lpstr>Temp_Origin</vt:lpstr>
      <vt:lpstr>תיעוד פונקציות וקטעי קוד מרכזיים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פייתון י"ב The Wiki Game</dc:title>
  <dc:creator>נוה</dc:creator>
  <cp:lastModifiedBy>tamir shorshy</cp:lastModifiedBy>
  <cp:revision>28</cp:revision>
  <dcterms:created xsi:type="dcterms:W3CDTF">2014-08-28T11:12:19Z</dcterms:created>
  <dcterms:modified xsi:type="dcterms:W3CDTF">2014-08-31T19:36:21Z</dcterms:modified>
</cp:coreProperties>
</file>