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sldIdLst>
    <p:sldId id="256" r:id="rId2"/>
    <p:sldId id="277" r:id="rId3"/>
    <p:sldId id="278" r:id="rId4"/>
    <p:sldId id="279" r:id="rId5"/>
    <p:sldId id="283" r:id="rId6"/>
    <p:sldId id="281" r:id="rId7"/>
    <p:sldId id="282" r:id="rId8"/>
    <p:sldId id="280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76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Wingdings" pitchFamily="2" charset="2"/>
      <a:buChar char="ü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Wingdings" pitchFamily="2" charset="2"/>
      <a:buChar char="ü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Wingdings" pitchFamily="2" charset="2"/>
      <a:buChar char="ü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Wingdings" pitchFamily="2" charset="2"/>
      <a:buChar char="ü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Wingdings" pitchFamily="2" charset="2"/>
      <a:buChar char="ü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65" autoAdjust="0"/>
  </p:normalViewPr>
  <p:slideViewPr>
    <p:cSldViewPr>
      <p:cViewPr varScale="1">
        <p:scale>
          <a:sx n="73" d="100"/>
          <a:sy n="73" d="100"/>
        </p:scale>
        <p:origin x="-3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/>
            </a:lvl1pPr>
          </a:lstStyle>
          <a:p>
            <a:pPr>
              <a:defRPr/>
            </a:pPr>
            <a:fld id="{34AC7C92-7F50-4514-8778-405DA483A2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086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yay!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B9FCD2-9993-45E4-A70B-FBDC63DC76C0}" type="slidenum">
              <a:rPr lang="en-US" sz="1200" smtClean="0"/>
              <a:pPr eaLnBrk="1" hangingPunct="1"/>
              <a:t>3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1883446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Watch the quote</a:t>
            </a:r>
            <a:r>
              <a:rPr lang="en-US" baseline="0" smtClean="0"/>
              <a:t> marks if you plan to copy/paste into Eclipse…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AC7C92-7F50-4514-8778-405DA483A2E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51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Java expands the escape codes, not Windows.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2F98323-B584-4748-B127-8F3B3345ADF3}" type="slidenum">
              <a:rPr lang="en-US" sz="1200" smtClean="0"/>
              <a:pPr eaLnBrk="1" hangingPunct="1"/>
              <a:t>11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332717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 BufferedReader</a:t>
            </a:r>
            <a:r>
              <a:rPr lang="en-US" baseline="0" smtClean="0"/>
              <a:t> object requires a FileReader object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AC7C92-7F50-4514-8778-405DA483A2E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82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CD8EB-D74D-47AE-A368-0A96F4B9FC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90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A5C35-1D9D-4B59-BEC9-40B4E0D7B0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2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19229-6555-4E27-A107-EDDE72187C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97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DBE53-1CB1-4BC9-93FA-13A1D0A907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A51B10-1B88-4E4C-BE60-791068E4ED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2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38B32-326B-465B-8A6E-573466B950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1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38BF1-F706-4ABC-A31E-4C30F423C7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9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28D0C-8A2E-47FE-A134-1591AA0F7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21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1D54A-EFBB-4843-B8A1-EF2C496574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08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2718D-EB9A-4F6C-B9DC-1B5F4931C2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98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D8C30-4864-4E75-AEFC-F131CD31B9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355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721E7-A284-43EF-AE51-BD42CC8093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39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Tx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400"/>
            </a:lvl1pPr>
          </a:lstStyle>
          <a:p>
            <a:pPr>
              <a:defRPr/>
            </a:pPr>
            <a:fld id="{09F49CC0-75B0-4F44-B0B9-68251D6068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7" descr="forUC06_96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http://assets.amuniversal.com/564d8f3096dc0133305a005056a9545d?width=580" TargetMode="External"/><Relationship Id="rId2" Type="http://schemas.openxmlformats.org/officeDocument/2006/relationships/hyperlink" Target="http://dilbert.com/strip/2016-01-26?utm_source=dilbert.com/newsletter&amp;utm_medium=email&amp;utm_campaign=brand-loyalty&amp;utm_content=strip-imag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2000" y="228600"/>
            <a:ext cx="8382000" cy="762000"/>
          </a:xfrm>
        </p:spPr>
        <p:txBody>
          <a:bodyPr/>
          <a:lstStyle/>
          <a:p>
            <a:pPr eaLnBrk="1" hangingPunct="1"/>
            <a:r>
              <a:rPr lang="en-US" sz="3800" smtClean="0"/>
              <a:t>Introduction to Computer Programming II</a:t>
            </a:r>
          </a:p>
        </p:txBody>
      </p:sp>
      <p:sp>
        <p:nvSpPr>
          <p:cNvPr id="2051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3048000"/>
            <a:ext cx="4876800" cy="1371600"/>
          </a:xfrm>
        </p:spPr>
        <p:txBody>
          <a:bodyPr/>
          <a:lstStyle/>
          <a:p>
            <a:pPr eaLnBrk="1" hangingPunct="1"/>
            <a:r>
              <a:rPr lang="en-US" smtClean="0"/>
              <a:t>Week 03</a:t>
            </a:r>
          </a:p>
          <a:p>
            <a:r>
              <a:rPr lang="en-US" smtClean="0"/>
              <a:t>Text File I/O</a:t>
            </a:r>
          </a:p>
          <a:p>
            <a:pPr algn="l" eaLnBrk="1" hangingPunct="1"/>
            <a:endParaRPr lang="en-US" smtClean="0"/>
          </a:p>
        </p:txBody>
      </p:sp>
      <p:pic>
        <p:nvPicPr>
          <p:cNvPr id="5" name="Picture 4" descr="516qU3P3rX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90800"/>
            <a:ext cx="1143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 - Dilbert by Scott Adam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464534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0" y="6400800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mtClean="0"/>
              <a:t>[1]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mtClean="0"/>
              <a:t>The FileReader Class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-2514600" y="1295400"/>
            <a:ext cx="14935200" cy="4495800"/>
          </a:xfrm>
          <a:solidFill>
            <a:schemeClr val="accent1"/>
          </a:solidFill>
        </p:spPr>
        <p:txBody>
          <a:bodyPr/>
          <a:lstStyle/>
          <a:p>
            <a:pPr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FileReader myFileReader;// in java.io</a:t>
            </a:r>
          </a:p>
          <a:p>
            <a:pPr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>
              <a:buFontTx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	myFileReader =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new FileReader(“foo.txt”);</a:t>
            </a:r>
          </a:p>
          <a:p>
            <a:pPr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catch(Exception ex) {</a:t>
            </a:r>
          </a:p>
          <a:p>
            <a:pPr>
              <a:buFontTx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	System.</a:t>
            </a:r>
            <a:r>
              <a:rPr lang="en-US" sz="2400" i="1" smtClean="0">
                <a:latin typeface="Courier New" pitchFamily="49" charset="0"/>
                <a:cs typeface="Courier New" pitchFamily="49" charset="0"/>
              </a:rPr>
              <a:t>out.println(“Error opening file: " + ex.getLocalizedMessage());</a:t>
            </a:r>
          </a:p>
          <a:p>
            <a:pPr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sz="24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620000" cy="792162"/>
          </a:xfr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</p:spPr>
        <p:txBody>
          <a:bodyPr/>
          <a:lstStyle/>
          <a:p>
            <a:pPr>
              <a:defRPr/>
            </a:pPr>
            <a:r>
              <a:rPr lang="en-US" smtClean="0"/>
              <a:t>Warning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8001000" cy="4525963"/>
          </a:xfrm>
        </p:spPr>
        <p:txBody>
          <a:bodyPr/>
          <a:lstStyle/>
          <a:p>
            <a:r>
              <a:rPr lang="en-US" smtClean="0"/>
              <a:t>Watch the backslashes in quoted strings</a:t>
            </a:r>
          </a:p>
          <a:p>
            <a:endParaRPr lang="en-US" smtClean="0"/>
          </a:p>
          <a:p>
            <a:r>
              <a:rPr lang="en-US" smtClean="0"/>
              <a:t>What is “\n” ?</a:t>
            </a:r>
          </a:p>
          <a:p>
            <a:endParaRPr lang="en-US" smtClean="0"/>
          </a:p>
          <a:p>
            <a:r>
              <a:rPr lang="en-US" smtClean="0"/>
              <a:t>Why can’t you open this file:</a:t>
            </a:r>
          </a:p>
          <a:p>
            <a:pPr lvl="1"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  “c:\temp\foo\newData.txt”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mtClean="0"/>
              <a:t>The BufferedReader Class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-2971800" y="1295400"/>
            <a:ext cx="15697200" cy="5410200"/>
          </a:xfrm>
          <a:solidFill>
            <a:schemeClr val="accent1"/>
          </a:solidFill>
        </p:spPr>
        <p:txBody>
          <a:bodyPr/>
          <a:lstStyle/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BufferedReader b =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FileReader myFileReader;// in java.io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0" indent="0"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Attempt to open the file for reading. This could go wrong in so many ways...</a:t>
            </a:r>
          </a:p>
          <a:p>
            <a:pPr marL="0" indent="0"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	myFileReader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new FileReader(fileName);</a:t>
            </a:r>
          </a:p>
          <a:p>
            <a:pPr marL="0" indent="0"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Instantiate an object that will read a file through a buffer.</a:t>
            </a:r>
          </a:p>
          <a:p>
            <a:pPr marL="0" indent="0"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	b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new BufferedReader(myFileReader);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catch(Exception ex) {</a:t>
            </a:r>
          </a:p>
          <a:p>
            <a:pPr marL="0" indent="0"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	System.</a:t>
            </a:r>
            <a:r>
              <a:rPr lang="en-US" sz="2400" i="1" smtClean="0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("Demo.OpenTextFile(): Error opening file: " + </a:t>
            </a:r>
            <a:r>
              <a:rPr lang="en-US" sz="2400" i="1" smtClean="0">
                <a:latin typeface="Courier New" panose="02070309020205020404" pitchFamily="49" charset="0"/>
                <a:cs typeface="Courier New" panose="02070309020205020404" pitchFamily="49" charset="0"/>
              </a:rPr>
              <a:t>	ex.getLocalizedMessage</a:t>
            </a:r>
            <a:r>
              <a:rPr 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451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Techniques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839200" cy="4525963"/>
          </a:xfrm>
        </p:spPr>
        <p:txBody>
          <a:bodyPr/>
          <a:lstStyle/>
          <a:p>
            <a:r>
              <a:rPr lang="en-US"/>
              <a:t>What is a ‘record‘ in a text file?</a:t>
            </a:r>
          </a:p>
          <a:p>
            <a:r>
              <a:rPr lang="en-US" smtClean="0"/>
              <a:t>Open a text file, loop through all the ‘records’</a:t>
            </a:r>
          </a:p>
          <a:p>
            <a:r>
              <a:rPr lang="en-US" smtClean="0"/>
              <a:t>Do something to each ‘record’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61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Techniques, cont’d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839200" cy="4525963"/>
          </a:xfrm>
        </p:spPr>
        <p:txBody>
          <a:bodyPr/>
          <a:lstStyle/>
          <a:p>
            <a:r>
              <a:rPr lang="en-US" smtClean="0"/>
              <a:t>Open a text file, loop through all the ‘records’</a:t>
            </a:r>
          </a:p>
          <a:p>
            <a:r>
              <a:rPr lang="en-US" smtClean="0"/>
              <a:t>Copy to another text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22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Try it…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r>
              <a:rPr lang="en-US" smtClean="0"/>
              <a:t>Create an empty binary file.</a:t>
            </a:r>
          </a:p>
          <a:p>
            <a:r>
              <a:rPr lang="en-US" smtClean="0"/>
              <a:t>Write an integer to the file.</a:t>
            </a:r>
          </a:p>
          <a:p>
            <a:r>
              <a:rPr lang="en-US" smtClean="0"/>
              <a:t>Close the file</a:t>
            </a:r>
          </a:p>
          <a:p>
            <a:r>
              <a:rPr lang="en-US" smtClean="0"/>
              <a:t>Analyze the contents with a binary editor.</a:t>
            </a:r>
            <a:endParaRPr lang="en-US"/>
          </a:p>
        </p:txBody>
      </p:sp>
      <p:pic>
        <p:nvPicPr>
          <p:cNvPr id="1027" name="Picture 3" descr="Dilbert Comic Strip for 2016-01-26">
            <a:hlinkClick r:id="rId2" tooltip="&quot; click here to view the Dilbert comic strip for 2016-01-26&quot;"/>
          </p:cNvPr>
          <p:cNvPicPr>
            <a:picLocks noChangeAspect="1" noChangeArrowheads="1"/>
          </p:cNvPicPr>
          <p:nvPr/>
        </p:nvPicPr>
        <p:blipFill>
          <a:blip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9200"/>
            <a:ext cx="552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34400" y="6400800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mtClean="0"/>
              <a:t>[1]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26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848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1200" smtClean="0"/>
              <a:t>[1] Search.Dilbert.com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1"/>
            <a:ext cx="8305800" cy="3200400"/>
          </a:xfrm>
          <a:gradFill>
            <a:gsLst>
              <a:gs pos="0">
                <a:srgbClr val="FFEFD1"/>
              </a:gs>
              <a:gs pos="92000">
                <a:srgbClr val="F0EBD5">
                  <a:alpha val="27000"/>
                </a:srgbClr>
              </a:gs>
              <a:gs pos="100000">
                <a:srgbClr val="D1C39F"/>
              </a:gs>
            </a:gsLst>
            <a:lin ang="5400000" scaled="0"/>
          </a:gradFill>
        </p:spPr>
        <p:txBody>
          <a:bodyPr/>
          <a:lstStyle/>
          <a:p>
            <a:r>
              <a:rPr lang="en-US" dirty="0" smtClean="0"/>
              <a:t>Data are stored in files</a:t>
            </a:r>
          </a:p>
          <a:p>
            <a:endParaRPr lang="en-US" dirty="0" smtClean="0"/>
          </a:p>
          <a:p>
            <a:r>
              <a:rPr lang="en-US" dirty="0" smtClean="0"/>
              <a:t>Some of those files are text files</a:t>
            </a:r>
          </a:p>
          <a:p>
            <a:endParaRPr lang="en-US" dirty="0" smtClean="0"/>
          </a:p>
          <a:p>
            <a:r>
              <a:rPr lang="en-US" dirty="0" smtClean="0"/>
              <a:t>Your code needs to read/write such files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458200" cy="4525963"/>
          </a:xfrm>
        </p:spPr>
        <p:txBody>
          <a:bodyPr/>
          <a:lstStyle/>
          <a:p>
            <a:r>
              <a:rPr lang="en-US" smtClean="0"/>
              <a:t>Java provides classes for manipulating files.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Strategy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447800" y="1600200"/>
            <a:ext cx="7239000" cy="4525963"/>
          </a:xfrm>
        </p:spPr>
        <p:txBody>
          <a:bodyPr/>
          <a:lstStyle/>
          <a:p>
            <a:r>
              <a:rPr lang="en-US" smtClean="0"/>
              <a:t>Open</a:t>
            </a:r>
          </a:p>
          <a:p>
            <a:r>
              <a:rPr lang="en-US" smtClean="0"/>
              <a:t>Read/Write</a:t>
            </a:r>
          </a:p>
          <a:p>
            <a:r>
              <a:rPr lang="en-US" smtClean="0"/>
              <a:t>Close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</a:t>
            </a:r>
            <a:r>
              <a:rPr lang="en-US" i="1" smtClean="0"/>
              <a:t>Stream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smtClean="0"/>
              <a:t>In Java, files have no built-in format.</a:t>
            </a:r>
          </a:p>
          <a:p>
            <a:endParaRPr lang="en-US" smtClean="0"/>
          </a:p>
          <a:p>
            <a:r>
              <a:rPr lang="en-US" smtClean="0"/>
              <a:t>These files are called </a:t>
            </a:r>
            <a:r>
              <a:rPr lang="en-US" i="1" smtClean="0"/>
              <a:t>streams </a:t>
            </a:r>
            <a:r>
              <a:rPr lang="en-US" smtClean="0"/>
              <a:t>or</a:t>
            </a:r>
            <a:r>
              <a:rPr lang="en-US" i="1" smtClean="0"/>
              <a:t> filestreams.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Types of Files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696200" cy="4525963"/>
          </a:xfrm>
        </p:spPr>
        <p:txBody>
          <a:bodyPr/>
          <a:lstStyle/>
          <a:p>
            <a:r>
              <a:rPr lang="en-US" smtClean="0"/>
              <a:t>Text</a:t>
            </a:r>
          </a:p>
          <a:p>
            <a:pPr lvl="1"/>
            <a:r>
              <a:rPr lang="en-US" smtClean="0"/>
              <a:t>Human-readable</a:t>
            </a:r>
          </a:p>
          <a:p>
            <a:pPr lvl="1"/>
            <a:r>
              <a:rPr lang="en-US" smtClean="0"/>
              <a:t>Usually divided into “lines”</a:t>
            </a:r>
          </a:p>
          <a:p>
            <a:r>
              <a:rPr lang="en-US" smtClean="0"/>
              <a:t>Binary</a:t>
            </a:r>
          </a:p>
          <a:p>
            <a:pPr lvl="1"/>
            <a:r>
              <a:rPr lang="en-US" smtClean="0"/>
              <a:t>Not human-readable</a:t>
            </a:r>
          </a:p>
          <a:p>
            <a:pPr lvl="1"/>
            <a:r>
              <a:rPr lang="en-US" smtClean="0"/>
              <a:t>Has no assumed format </a:t>
            </a:r>
          </a:p>
          <a:p>
            <a:r>
              <a:rPr lang="en-US" smtClean="0"/>
              <a:t>Both types are streams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229600" cy="1143000"/>
          </a:xfrm>
        </p:spPr>
        <p:txBody>
          <a:bodyPr/>
          <a:lstStyle/>
          <a:p>
            <a:r>
              <a:rPr lang="en-US" sz="3200" smtClean="0"/>
              <a:t>We Read the Two Types of Files Differently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990600"/>
          </a:xfrm>
        </p:spPr>
        <p:txBody>
          <a:bodyPr/>
          <a:lstStyle/>
          <a:p>
            <a:r>
              <a:rPr lang="en-US" smtClean="0"/>
              <a:t>Java provides classes for both types of files.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Text File Trick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620000" cy="4525963"/>
          </a:xfrm>
        </p:spPr>
        <p:txBody>
          <a:bodyPr/>
          <a:lstStyle/>
          <a:p>
            <a:r>
              <a:rPr lang="en-US" smtClean="0"/>
              <a:t>A “line” in a text file is delimited by a newline character.</a:t>
            </a:r>
          </a:p>
          <a:p>
            <a:endParaRPr lang="en-US" smtClean="0"/>
          </a:p>
          <a:p>
            <a:r>
              <a:rPr lang="en-US" smtClean="0"/>
              <a:t>Java has special classes for this.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FileReader Class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848600" cy="1905000"/>
          </a:xfrm>
        </p:spPr>
        <p:txBody>
          <a:bodyPr/>
          <a:lstStyle/>
          <a:p>
            <a:r>
              <a:rPr lang="en-US" sz="2400" smtClean="0"/>
              <a:t>Used to open a text file for reading (duh)</a:t>
            </a:r>
          </a:p>
          <a:p>
            <a:endParaRPr lang="en-US" sz="2400" smtClean="0"/>
          </a:p>
          <a:p>
            <a:r>
              <a:rPr lang="en-US" sz="2400" smtClean="0"/>
              <a:t>Throws an exception if the open fails</a:t>
            </a:r>
          </a:p>
          <a:p>
            <a:endParaRPr lang="en-US" sz="2400" smtClean="0"/>
          </a:p>
          <a:p>
            <a:endParaRPr lang="en-US" sz="24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6152</TotalTime>
  <Words>323</Words>
  <Application>Microsoft Office PowerPoint</Application>
  <PresentationFormat>On-screen Show (4:3)</PresentationFormat>
  <Paragraphs>86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1_Default Design</vt:lpstr>
      <vt:lpstr>Introduction to Computer Programming II</vt:lpstr>
      <vt:lpstr>Motivation</vt:lpstr>
      <vt:lpstr>Solution</vt:lpstr>
      <vt:lpstr>Strategy</vt:lpstr>
      <vt:lpstr>A Stream</vt:lpstr>
      <vt:lpstr>Two Types of Files</vt:lpstr>
      <vt:lpstr>We Read the Two Types of Files Differently</vt:lpstr>
      <vt:lpstr>The Text File Trick</vt:lpstr>
      <vt:lpstr>The FileReader Class</vt:lpstr>
      <vt:lpstr>The FileReader Class</vt:lpstr>
      <vt:lpstr>Warning</vt:lpstr>
      <vt:lpstr>The BufferedReader Class</vt:lpstr>
      <vt:lpstr>Techniques</vt:lpstr>
      <vt:lpstr>Techniques, cont’d</vt:lpstr>
      <vt:lpstr>Try it…</vt:lpstr>
      <vt:lpstr>References</vt:lpstr>
    </vt:vector>
  </TitlesOfParts>
  <Company>University of Cincinnati, uc.edu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Nicholson.Bill</cp:lastModifiedBy>
  <cp:revision>284</cp:revision>
  <dcterms:created xsi:type="dcterms:W3CDTF">2007-07-19T21:04:34Z</dcterms:created>
  <dcterms:modified xsi:type="dcterms:W3CDTF">2016-01-26T20:40:34Z</dcterms:modified>
</cp:coreProperties>
</file>