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280" r:id="rId3"/>
    <p:sldId id="285" r:id="rId4"/>
    <p:sldId id="287" r:id="rId5"/>
    <p:sldId id="286" r:id="rId6"/>
    <p:sldId id="283" r:id="rId7"/>
    <p:sldId id="284" r:id="rId8"/>
    <p:sldId id="281" r:id="rId9"/>
    <p:sldId id="282" r:id="rId10"/>
    <p:sldId id="288" r:id="rId11"/>
    <p:sldId id="290" r:id="rId12"/>
    <p:sldId id="289" r:id="rId13"/>
    <p:sldId id="301" r:id="rId14"/>
    <p:sldId id="291" r:id="rId15"/>
    <p:sldId id="303" r:id="rId16"/>
    <p:sldId id="292" r:id="rId17"/>
    <p:sldId id="302" r:id="rId18"/>
    <p:sldId id="294" r:id="rId19"/>
    <p:sldId id="293" r:id="rId20"/>
    <p:sldId id="297" r:id="rId21"/>
    <p:sldId id="296" r:id="rId22"/>
    <p:sldId id="295" r:id="rId23"/>
    <p:sldId id="298" r:id="rId24"/>
    <p:sldId id="299" r:id="rId25"/>
    <p:sldId id="300" r:id="rId26"/>
    <p:sldId id="2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5" autoAdjust="0"/>
  </p:normalViewPr>
  <p:slideViewPr>
    <p:cSldViewPr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fld id="{97605847-D106-4983-8262-321905474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43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designers of C/C++ did the same thing with the keyword ‘static’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413E38-0DE6-44FD-8B76-DBE81190C5BF}" type="slidenum">
              <a:rPr lang="en-US" altLang="en-US" sz="1200" smtClean="0"/>
              <a:pPr eaLnBrk="1" hangingPunct="1"/>
              <a:t>2</a:t>
            </a:fld>
            <a:endParaRPr lang="en-US" altLang="en-US" sz="12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</a:t>
            </a:r>
            <a:r>
              <a:rPr lang="en-US" baseline="0" smtClean="0"/>
              <a:t> Da!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05847-D106-4983-8262-321905474A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7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D0AD9-F6F7-4639-9693-EC90DCDF5573}" type="slidenum">
              <a:rPr lang="en-US" altLang="en-US" sz="1200" smtClean="0"/>
              <a:pPr eaLnBrk="1" hangingPunct="1"/>
              <a:t>3</a:t>
            </a:fld>
            <a:endParaRPr lang="en-US" altLang="en-US" sz="120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Dilbert is not relevant to the slide, I just think it’s hilarious.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C0D0CD-8256-4616-AA68-F2DAF3019C1E}" type="slidenum">
              <a:rPr lang="en-US" altLang="en-US" sz="1200" smtClean="0"/>
              <a:pPr eaLnBrk="1" hangingPunct="1"/>
              <a:t>5</a:t>
            </a:fld>
            <a:endParaRPr lang="en-US" altLang="en-US" sz="12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Be sure you can interpret method signatures.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D2AC5E-17CD-4B7F-9A06-2E76192D95A4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Any class that inherits from this must implement the interface.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BEC736-674E-4A3F-98B8-B77BEBFA37D3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http://docs.oracle.com/javase/7/docs/api/java/util/Collections.html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05847-D106-4983-8262-321905474A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&lt;T&gt; is just a placeholder for a “Type”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05847-D106-4983-8262-321905474A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Sorting is a field of study in Computer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05847-D106-4983-8262-321905474A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9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</a:t>
            </a:r>
            <a:r>
              <a:rPr lang="en-US" baseline="0" smtClean="0"/>
              <a:t> is the difference between </a:t>
            </a:r>
            <a:r>
              <a:rPr lang="en-US" smtClean="0"/>
              <a:t>Computer</a:t>
            </a:r>
            <a:r>
              <a:rPr lang="en-US" baseline="0" smtClean="0"/>
              <a:t> Science and Information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05847-D106-4983-8262-321905474A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3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407E3-947A-4FB9-A614-C8E0F68D0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7CC60-AA11-46D4-B481-68DB54AD71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5A32F-76CB-46CE-9827-C6C7E43BA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93E0C-756A-4339-BBDA-19960751A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0C3C-EB29-42A6-8EAE-61D46F2531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2A74D-FDD2-4D24-B60A-5D2EAE1347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14311-183D-4913-9F05-58085A5ED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D68C3-9AB0-459B-9141-0AC5ABBFE0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2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561BF-9F36-4A45-B08A-2631C44BF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49E78-037F-4E94-9214-B9F63AEA7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B264-53CA-42E0-87AD-550DF789D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pPr>
              <a:defRPr/>
            </a:pPr>
            <a:fld id="{126F9356-76B7-4D86-8EE2-4CBA34B672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forUC06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Colle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Introduction to Computer Programming II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3048000"/>
            <a:ext cx="4572000" cy="2362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Interfaces</a:t>
            </a:r>
          </a:p>
        </p:txBody>
      </p:sp>
      <p:pic>
        <p:nvPicPr>
          <p:cNvPr id="5" name="Picture 4" descr="516qU3P3rX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1143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Interface you should know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4" y="1752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Big Idea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“We all need to sort stuff”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1800" smtClean="0"/>
              <a:t>Don’t write your own sort, please.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0318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Collections Class</a:t>
            </a:r>
            <a:endParaRPr lang="en-US"/>
          </a:p>
        </p:txBody>
      </p:sp>
      <p:pic>
        <p:nvPicPr>
          <p:cNvPr id="296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2362903"/>
            <a:ext cx="1187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1676400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/>
              <a:t>All static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Look at the project</a:t>
            </a:r>
            <a:br>
              <a:rPr lang="en-US" sz="4000" smtClean="0"/>
            </a:br>
            <a:r>
              <a:rPr lang="en-US" sz="4000" i="1" smtClean="0"/>
              <a:t>TheComparableInterface</a:t>
            </a:r>
            <a:endParaRPr lang="en-US" sz="4000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752600"/>
            <a:ext cx="32861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41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Collections class will </a:t>
            </a:r>
            <a:br>
              <a:rPr lang="en-US" sz="4000" smtClean="0"/>
            </a:br>
            <a:r>
              <a:rPr lang="en-US" sz="4000" smtClean="0"/>
              <a:t>sort stuff for us</a:t>
            </a:r>
            <a:endParaRPr lang="en-US" sz="400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9925"/>
            <a:ext cx="8534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62200"/>
            <a:ext cx="854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6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Sorting Performance is affected by ...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Number of times the Compare() method is called</a:t>
            </a:r>
          </a:p>
          <a:p>
            <a:r>
              <a:rPr lang="en-US" sz="2800" dirty="0" smtClean="0"/>
              <a:t>Amount of memory that is required</a:t>
            </a:r>
          </a:p>
          <a:p>
            <a:r>
              <a:rPr lang="en-US" sz="2800" dirty="0" smtClean="0"/>
              <a:t>How long the comparison takes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389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Minutiae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8043" y="213360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“This implementation is a stable, adaptive, iterative </a:t>
            </a:r>
            <a:r>
              <a:rPr lang="en-US" sz="2000" dirty="0" err="1" smtClean="0"/>
              <a:t>mergesort</a:t>
            </a:r>
            <a:r>
              <a:rPr lang="en-US" sz="2000" dirty="0" smtClean="0"/>
              <a:t> that requires far fewer than n </a:t>
            </a:r>
            <a:r>
              <a:rPr lang="en-US" sz="2000" dirty="0" err="1" smtClean="0"/>
              <a:t>lg</a:t>
            </a:r>
            <a:r>
              <a:rPr lang="en-US" sz="2000" dirty="0" smtClean="0"/>
              <a:t>(n) comparisons when the input array is partially sorted, while offering the performance of a traditional merge sort when the input array is randomly ordered. If the input array is nearly sorted, the implementation requires approximately n comparisons. Temporary storage requirements vary from a small constant for nearly sorted input arrays to n/2 object references for randomly ordered input arrays. “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 rot="19332748">
            <a:off x="-2113893" y="1410276"/>
            <a:ext cx="5416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 Terrible Slide!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62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4000" dirty="0" smtClean="0"/>
              <a:t>Deeper Analysis</a:t>
            </a:r>
            <a:endParaRPr lang="en-US" sz="4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32861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0" y="1371600"/>
            <a:ext cx="312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8 items to compare</a:t>
            </a:r>
          </a:p>
          <a:p>
            <a:r>
              <a:rPr lang="en-US" dirty="0" smtClean="0"/>
              <a:t>16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8091" y="3352800"/>
            <a:ext cx="3970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another item</a:t>
            </a:r>
          </a:p>
          <a:p>
            <a:r>
              <a:rPr lang="en-US" dirty="0" smtClean="0"/>
              <a:t>How many comparisons ?</a:t>
            </a:r>
            <a:endParaRPr lang="en-US" dirty="0"/>
          </a:p>
          <a:p>
            <a:r>
              <a:rPr lang="en-US" dirty="0" smtClean="0"/>
              <a:t>A pattern develops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3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cool trick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154" y="25908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Collections</a:t>
            </a:r>
            <a:r>
              <a:rPr lang="en-US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en-US" i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sort()</a:t>
            </a:r>
            <a:r>
              <a:rPr lang="en-US" smtClean="0"/>
              <a:t> works with </a:t>
            </a:r>
            <a:r>
              <a:rPr lang="en-US" i="1" smtClean="0"/>
              <a:t>any</a:t>
            </a:r>
            <a:r>
              <a:rPr lang="en-US" smtClean="0"/>
              <a:t> list of objects that implelements the Comparable interface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Interface is fulfilled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52674"/>
            <a:ext cx="768566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4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The Java </a:t>
            </a:r>
            <a:r>
              <a:rPr lang="en-US" altLang="en-US" i="1" dirty="0" smtClean="0"/>
              <a:t>Interface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/>
          <a:lstStyle/>
          <a:p>
            <a:r>
              <a:rPr lang="en-US" altLang="en-US" dirty="0" smtClean="0"/>
              <a:t>A contract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Defined externally to the classes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Called for in the base class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Implemented in the derived classes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comparison?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You decide.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The compare method should return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524001"/>
            <a:ext cx="3200400" cy="19812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 if arg1 &gt; arg2</a:t>
            </a:r>
          </a:p>
          <a:p>
            <a:pPr marL="0" indent="0">
              <a:buNone/>
            </a:pPr>
            <a:r>
              <a:rPr lang="en-US" smtClean="0"/>
              <a:t>-1 if arg1 &lt; arg1</a:t>
            </a:r>
          </a:p>
          <a:p>
            <a:pPr marL="0" indent="0">
              <a:buNone/>
            </a:pPr>
            <a:r>
              <a:rPr lang="en-US" smtClean="0"/>
              <a:t>0 if arg1 == arg2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Our compare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09800" y="1219200"/>
            <a:ext cx="13411200" cy="54102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marL="0" indent="0">
              <a:buNone/>
            </a:pPr>
            <a:r>
              <a:rPr lang="en-US" sz="2000" smtClea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Compare two vehicles.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smtClean="0">
                <a:solidFill>
                  <a:srgbClr val="7F9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</a:t>
            </a:r>
            <a:r>
              <a:rPr lang="en-US" sz="2000" b="1" smtClea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if the vehicles are equal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smtClean="0">
                <a:solidFill>
                  <a:srgbClr val="7F9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lang="en-US" sz="2000" b="1" smtClea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= the vehicle to be compared with 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compareTo(Vehicle v) {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r>
              <a:rPr lang="en-US" sz="2000" b="1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Assume equality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</a:t>
            </a:r>
            <a:r>
              <a:rPr lang="en-US" sz="2000" i="1" smtClean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"Comparing "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.getName() + </a:t>
            </a:r>
            <a:r>
              <a:rPr lang="en-US" sz="2000" b="1" i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and "</a:t>
            </a:r>
            <a:r>
              <a:rPr 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v.getName());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//You get to decide how to compare 2 vehicles.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.getNumberOfWheels() &lt; v.getNumberOfWheels())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result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result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1. Create a class that implements Comparable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implements </a:t>
            </a:r>
            <a:r>
              <a:rPr lang="en-US" b="1" smtClean="0"/>
              <a:t>Comparable&lt;</a:t>
            </a:r>
            <a:r>
              <a:rPr lang="en-US" i="1" smtClean="0"/>
              <a:t>className</a:t>
            </a:r>
            <a:r>
              <a:rPr lang="en-US" b="1" smtClean="0"/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2. Write a public method in the class with this signature: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  public </a:t>
            </a:r>
            <a:r>
              <a:rPr lang="en-US" b="1"/>
              <a:t>int </a:t>
            </a:r>
            <a:r>
              <a:rPr lang="en-US" b="1" smtClean="0"/>
              <a:t>compareTo(</a:t>
            </a:r>
            <a:r>
              <a:rPr lang="en-US" i="1" smtClean="0"/>
              <a:t>className</a:t>
            </a:r>
            <a:r>
              <a:rPr lang="en-US" b="1" smtClean="0"/>
              <a:t> c)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95600" y="4495800"/>
            <a:ext cx="320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1 if arg1 &gt; arg2</a:t>
            </a:r>
          </a:p>
          <a:p>
            <a:pPr marL="0" indent="0">
              <a:buFontTx/>
              <a:buNone/>
            </a:pPr>
            <a:r>
              <a:rPr lang="en-US" kern="0" smtClean="0"/>
              <a:t>-1 if arg1 &lt; arg1</a:t>
            </a:r>
          </a:p>
          <a:p>
            <a:pPr marL="0" indent="0">
              <a:buFontTx/>
              <a:buNone/>
            </a:pPr>
            <a:r>
              <a:rPr lang="en-US" kern="0" smtClean="0"/>
              <a:t>0 if arg1 == arg2</a:t>
            </a:r>
            <a:endParaRPr lang="en-US" ker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3810000"/>
            <a:ext cx="533400" cy="685800"/>
          </a:xfrm>
          <a:prstGeom prst="straightConnector1">
            <a:avLst/>
          </a:prstGeom>
          <a:ln w="22225"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9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97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3. Create an array (List) of your objects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4. Call Collections.sort()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5. Kick 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8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3"/>
          </a:xfrm>
        </p:spPr>
        <p:txBody>
          <a:bodyPr/>
          <a:lstStyle/>
          <a:p>
            <a:r>
              <a:rPr lang="en-US" altLang="en-US" dirty="0" smtClean="0"/>
              <a:t>Motivation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848600" cy="3886200"/>
          </a:xfrm>
        </p:spPr>
        <p:txBody>
          <a:bodyPr/>
          <a:lstStyle/>
          <a:p>
            <a:r>
              <a:rPr lang="en-US" altLang="en-US" sz="2800" dirty="0" smtClean="0"/>
              <a:t>A set of derived classes will have a common base class…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class designer visualizes that all derived classes will have a common method.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altLang="en-US" sz="2800" dirty="0" smtClean="0"/>
              <a:t> ensures that all derived classes will provide the common method.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  <p:pic>
        <p:nvPicPr>
          <p:cNvPr id="4101" name="Picture 5" descr="November 20, 20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41888"/>
            <a:ext cx="6096000" cy="18954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Remember....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Java does not support multiple inheritance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The interface construct is supposed to offer an alternative.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Therefore…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2057400"/>
          </a:xfrm>
        </p:spPr>
        <p:txBody>
          <a:bodyPr/>
          <a:lstStyle/>
          <a:p>
            <a:r>
              <a:rPr lang="en-US" altLang="en-US" dirty="0" smtClean="0"/>
              <a:t>You can’t inherit from the base class unless you implement the interface.</a:t>
            </a:r>
          </a:p>
        </p:txBody>
      </p:sp>
      <p:pic>
        <p:nvPicPr>
          <p:cNvPr id="5125" name="Picture 5" descr="November 26, 2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4953780"/>
            <a:ext cx="6096000" cy="189547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 a ‘Method Signature”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r>
              <a:rPr lang="en-US" altLang="en-US" dirty="0" smtClean="0"/>
              <a:t>No code, just 3 things</a:t>
            </a:r>
          </a:p>
          <a:p>
            <a:pPr lvl="1"/>
            <a:r>
              <a:rPr lang="en-US" altLang="en-US" dirty="0" smtClean="0"/>
              <a:t>Method name</a:t>
            </a:r>
          </a:p>
          <a:p>
            <a:pPr lvl="1"/>
            <a:r>
              <a:rPr lang="en-US" altLang="en-US" dirty="0" smtClean="0"/>
              <a:t>Argument list (data types)</a:t>
            </a:r>
          </a:p>
          <a:p>
            <a:pPr lvl="1"/>
            <a:r>
              <a:rPr lang="en-US" altLang="en-US" dirty="0" smtClean="0"/>
              <a:t>Return data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Some Examples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Alpha();</a:t>
            </a:r>
          </a:p>
          <a:p>
            <a:pPr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public void Beta(int delta);</a:t>
            </a:r>
          </a:p>
          <a:p>
            <a:pPr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public Random Foo();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Pure Abstract Class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public abstract class BaseClass implements InterfaceDemo</a:t>
            </a:r>
          </a:p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//  	This is a pure abstract class.</a:t>
            </a:r>
          </a:p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//  	Nothing here at all.</a:t>
            </a:r>
          </a:p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Interface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-304800" y="1524000"/>
            <a:ext cx="10515600" cy="4525963"/>
          </a:xfr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public interface InterfaceDemo {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//		This looks suspiciously like a C++ prototype.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//		The method has no body, 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//		 just a method signature. 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//		There's no executable code.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public boolean Build();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577</Words>
  <Application>Microsoft Office PowerPoint</Application>
  <PresentationFormat>On-screen Show (4:3)</PresentationFormat>
  <Paragraphs>131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1_Default Design</vt:lpstr>
      <vt:lpstr>Introduction to Computer Programming II</vt:lpstr>
      <vt:lpstr>The Java Interface</vt:lpstr>
      <vt:lpstr>Motivation</vt:lpstr>
      <vt:lpstr>Remember....</vt:lpstr>
      <vt:lpstr>Therefore…</vt:lpstr>
      <vt:lpstr>Recall a ‘Method Signature”</vt:lpstr>
      <vt:lpstr>Some Examples</vt:lpstr>
      <vt:lpstr>A Pure Abstract Class</vt:lpstr>
      <vt:lpstr>The Interface</vt:lpstr>
      <vt:lpstr>An Interface you should know</vt:lpstr>
      <vt:lpstr>The Big Idea</vt:lpstr>
      <vt:lpstr>The Collections Class</vt:lpstr>
      <vt:lpstr>Look at the project TheComparableInterface</vt:lpstr>
      <vt:lpstr>The Collections class will  sort stuff for us</vt:lpstr>
      <vt:lpstr>Sorting Performance is affected by ...</vt:lpstr>
      <vt:lpstr>Sorting Minutiae</vt:lpstr>
      <vt:lpstr>Deeper Analysis</vt:lpstr>
      <vt:lpstr>The cool trick</vt:lpstr>
      <vt:lpstr>The Interface is fulfilled</vt:lpstr>
      <vt:lpstr>What is the comparison?</vt:lpstr>
      <vt:lpstr>The compare method should return</vt:lpstr>
      <vt:lpstr>Our compare method</vt:lpstr>
      <vt:lpstr>Overview</vt:lpstr>
      <vt:lpstr>Overview</vt:lpstr>
      <vt:lpstr>Overview</vt:lpstr>
      <vt:lpstr>References</vt:lpstr>
    </vt:vector>
  </TitlesOfParts>
  <Company>University of Cincinnati, uc.edu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Nicholson.Bill</cp:lastModifiedBy>
  <cp:revision>237</cp:revision>
  <dcterms:created xsi:type="dcterms:W3CDTF">2007-07-19T21:04:34Z</dcterms:created>
  <dcterms:modified xsi:type="dcterms:W3CDTF">2016-02-02T22:20:08Z</dcterms:modified>
</cp:coreProperties>
</file>