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60ED462-0EA8-4220-B765-6C884E0522DA}">
  <a:tblStyle styleId="{460ED462-0EA8-4220-B765-6C884E0522D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dd2d6972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dd2d6972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dd2d6972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dd2d6972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dd2d697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dd2d697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dd2d6972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dd2d6972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dd2d6972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dd2d6972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dd2d6972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dd2d6972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dd2d6972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dd2d6972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dd2d6972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dd2d6972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dd2d6972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dd2d6972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dd2d6972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dd2d6972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Operation raccoon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11" name="Google Shape;111;p22"/>
          <p:cNvSpPr txBox="1"/>
          <p:nvPr>
            <p:ph idx="1" type="body"/>
          </p:nvPr>
        </p:nvSpPr>
        <p:spPr>
          <a:xfrm>
            <a:off x="311700" y="1152475"/>
            <a:ext cx="8520600" cy="2202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Preprocess data by obtaining the total value added for each FX Move.       E.g.</a:t>
            </a:r>
            <a:endParaRPr/>
          </a:p>
          <a:p>
            <a:pPr indent="0" lvl="0" marL="0" rtl="0" algn="l">
              <a:spcBef>
                <a:spcPts val="1600"/>
              </a:spcBef>
              <a:spcAft>
                <a:spcPts val="1600"/>
              </a:spcAft>
              <a:buNone/>
            </a:pPr>
            <a:r>
              <a:t/>
            </a:r>
            <a:endParaRPr/>
          </a:p>
        </p:txBody>
      </p:sp>
      <p:graphicFrame>
        <p:nvGraphicFramePr>
          <p:cNvPr id="112" name="Google Shape;112;p22"/>
          <p:cNvGraphicFramePr/>
          <p:nvPr/>
        </p:nvGraphicFramePr>
        <p:xfrm>
          <a:off x="735500" y="2000250"/>
          <a:ext cx="3000000" cy="3000000"/>
        </p:xfrm>
        <a:graphic>
          <a:graphicData uri="http://schemas.openxmlformats.org/drawingml/2006/table">
            <a:tbl>
              <a:tblPr>
                <a:noFill/>
                <a:tableStyleId>{460ED462-0EA8-4220-B765-6C884E0522DA}</a:tableStyleId>
              </a:tblPr>
              <a:tblGrid>
                <a:gridCol w="1128650"/>
                <a:gridCol w="1001650"/>
                <a:gridCol w="1065150"/>
                <a:gridCol w="1065150"/>
                <a:gridCol w="1065150"/>
                <a:gridCol w="1065150"/>
                <a:gridCol w="1065150"/>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USD+1</a:t>
                      </a:r>
                      <a:endParaRPr/>
                    </a:p>
                  </a:txBody>
                  <a:tcPr marT="91425" marB="91425" marR="91425" marL="91425"/>
                </a:tc>
                <a:tc>
                  <a:txBody>
                    <a:bodyPr/>
                    <a:lstStyle/>
                    <a:p>
                      <a:pPr indent="0" lvl="0" marL="0" rtl="0" algn="l">
                        <a:spcBef>
                          <a:spcPts val="0"/>
                        </a:spcBef>
                        <a:spcAft>
                          <a:spcPts val="0"/>
                        </a:spcAft>
                        <a:buNone/>
                      </a:pPr>
                      <a:r>
                        <a:rPr lang="en"/>
                        <a:t>USD+2</a:t>
                      </a:r>
                      <a:endParaRPr/>
                    </a:p>
                  </a:txBody>
                  <a:tcPr marT="91425" marB="91425" marR="91425" marL="91425"/>
                </a:tc>
                <a:tc>
                  <a:txBody>
                    <a:bodyPr/>
                    <a:lstStyle/>
                    <a:p>
                      <a:pPr indent="0" lvl="0" marL="0" rtl="0" algn="l">
                        <a:spcBef>
                          <a:spcPts val="0"/>
                        </a:spcBef>
                        <a:spcAft>
                          <a:spcPts val="0"/>
                        </a:spcAft>
                        <a:buNone/>
                      </a:pPr>
                      <a:r>
                        <a:rPr lang="en"/>
                        <a:t>USD-1</a:t>
                      </a:r>
                      <a:endParaRPr/>
                    </a:p>
                  </a:txBody>
                  <a:tcPr marT="91425" marB="91425" marR="91425" marL="91425"/>
                </a:tc>
                <a:tc>
                  <a:txBody>
                    <a:bodyPr/>
                    <a:lstStyle/>
                    <a:p>
                      <a:pPr indent="0" lvl="0" marL="0" rtl="0" algn="l">
                        <a:spcBef>
                          <a:spcPts val="0"/>
                        </a:spcBef>
                        <a:spcAft>
                          <a:spcPts val="0"/>
                        </a:spcAft>
                        <a:buNone/>
                      </a:pPr>
                      <a:r>
                        <a:rPr lang="en"/>
                        <a:t>USD-2</a:t>
                      </a:r>
                      <a:endParaRPr/>
                    </a:p>
                  </a:txBody>
                  <a:tcPr marT="91425" marB="91425" marR="91425" marL="91425"/>
                </a:tc>
                <a:tc>
                  <a:txBody>
                    <a:bodyPr/>
                    <a:lstStyle/>
                    <a:p>
                      <a:pPr indent="0" lvl="0" marL="0" rtl="0" algn="l">
                        <a:spcBef>
                          <a:spcPts val="0"/>
                        </a:spcBef>
                        <a:spcAft>
                          <a:spcPts val="0"/>
                        </a:spcAft>
                        <a:buNone/>
                      </a:pPr>
                      <a:r>
                        <a:rPr lang="en"/>
                        <a:t>GBP+1</a:t>
                      </a:r>
                      <a:endParaRPr/>
                    </a:p>
                  </a:txBody>
                  <a:tcPr marT="91425" marB="91425" marR="91425" marL="91425"/>
                </a:tc>
                <a:tc>
                  <a:txBody>
                    <a:bodyPr/>
                    <a:lstStyle/>
                    <a:p>
                      <a:pPr indent="0" lvl="0" marL="0" rtl="0" algn="l">
                        <a:spcBef>
                          <a:spcPts val="0"/>
                        </a:spcBef>
                        <a:spcAft>
                          <a:spcPts val="0"/>
                        </a:spcAft>
                        <a:buNone/>
                      </a:pPr>
                      <a:r>
                        <a:rPr lang="en"/>
                        <a:t>GBP+2</a:t>
                      </a:r>
                      <a:endParaRPr/>
                    </a:p>
                  </a:txBody>
                  <a:tcPr marT="91425" marB="91425" marR="91425" marL="91425"/>
                </a:tc>
              </a:tr>
              <a:tr h="381000">
                <a:tc>
                  <a:txBody>
                    <a:bodyPr/>
                    <a:lstStyle/>
                    <a:p>
                      <a:pPr indent="0" lvl="0" marL="0" rtl="0" algn="l">
                        <a:spcBef>
                          <a:spcPts val="0"/>
                        </a:spcBef>
                        <a:spcAft>
                          <a:spcPts val="0"/>
                        </a:spcAft>
                        <a:buNone/>
                      </a:pPr>
                      <a:r>
                        <a:rPr lang="en"/>
                        <a:t>Company A</a:t>
                      </a:r>
                      <a:endParaRPr/>
                    </a:p>
                  </a:txBody>
                  <a:tcPr marT="91425" marB="91425" marR="91425" marL="91425"/>
                </a:tc>
                <a:tc>
                  <a:txBody>
                    <a:bodyPr/>
                    <a:lstStyle/>
                    <a:p>
                      <a:pPr indent="0" lvl="0" marL="0" rtl="0" algn="l">
                        <a:spcBef>
                          <a:spcPts val="0"/>
                        </a:spcBef>
                        <a:spcAft>
                          <a:spcPts val="0"/>
                        </a:spcAft>
                        <a:buNone/>
                      </a:pPr>
                      <a:r>
                        <a:rPr lang="en"/>
                        <a:t>1000</a:t>
                      </a:r>
                      <a:endParaRPr/>
                    </a:p>
                  </a:txBody>
                  <a:tcPr marT="91425" marB="91425" marR="91425" marL="91425"/>
                </a:tc>
                <a:tc>
                  <a:txBody>
                    <a:bodyPr/>
                    <a:lstStyle/>
                    <a:p>
                      <a:pPr indent="0" lvl="0" marL="0" rtl="0" algn="l">
                        <a:spcBef>
                          <a:spcPts val="0"/>
                        </a:spcBef>
                        <a:spcAft>
                          <a:spcPts val="0"/>
                        </a:spcAft>
                        <a:buNone/>
                      </a:pPr>
                      <a:r>
                        <a:rPr lang="en"/>
                        <a:t>NaN</a:t>
                      </a:r>
                      <a:endParaRPr/>
                    </a:p>
                  </a:txBody>
                  <a:tcPr marT="91425" marB="91425" marR="91425" marL="91425"/>
                </a:tc>
                <a:tc>
                  <a:txBody>
                    <a:bodyPr/>
                    <a:lstStyle/>
                    <a:p>
                      <a:pPr indent="0" lvl="0" marL="0" rtl="0" algn="l">
                        <a:spcBef>
                          <a:spcPts val="0"/>
                        </a:spcBef>
                        <a:spcAft>
                          <a:spcPts val="0"/>
                        </a:spcAft>
                        <a:buNone/>
                      </a:pPr>
                      <a:r>
                        <a:rPr lang="en"/>
                        <a:t>NaN</a:t>
                      </a:r>
                      <a:endParaRPr/>
                    </a:p>
                  </a:txBody>
                  <a:tcPr marT="91425" marB="91425" marR="91425" marL="91425"/>
                </a:tc>
                <a:tc>
                  <a:txBody>
                    <a:bodyPr/>
                    <a:lstStyle/>
                    <a:p>
                      <a:pPr indent="0" lvl="0" marL="0" rtl="0" algn="l">
                        <a:spcBef>
                          <a:spcPts val="0"/>
                        </a:spcBef>
                        <a:spcAft>
                          <a:spcPts val="0"/>
                        </a:spcAft>
                        <a:buNone/>
                      </a:pPr>
                      <a:r>
                        <a:rPr lang="en"/>
                        <a:t>NaN</a:t>
                      </a:r>
                      <a:endParaRPr/>
                    </a:p>
                  </a:txBody>
                  <a:tcPr marT="91425" marB="91425" marR="91425" marL="91425"/>
                </a:tc>
                <a:tc>
                  <a:txBody>
                    <a:bodyPr/>
                    <a:lstStyle/>
                    <a:p>
                      <a:pPr indent="0" lvl="0" marL="0" rtl="0" algn="l">
                        <a:spcBef>
                          <a:spcPts val="0"/>
                        </a:spcBef>
                        <a:spcAft>
                          <a:spcPts val="0"/>
                        </a:spcAft>
                        <a:buNone/>
                      </a:pPr>
                      <a:r>
                        <a:rPr lang="en"/>
                        <a:t>3000</a:t>
                      </a:r>
                      <a:endParaRPr/>
                    </a:p>
                  </a:txBody>
                  <a:tcPr marT="91425" marB="91425" marR="91425" marL="91425"/>
                </a:tc>
                <a:tc>
                  <a:txBody>
                    <a:bodyPr/>
                    <a:lstStyle/>
                    <a:p>
                      <a:pPr indent="0" lvl="0" marL="0" rtl="0" algn="l">
                        <a:spcBef>
                          <a:spcPts val="0"/>
                        </a:spcBef>
                        <a:spcAft>
                          <a:spcPts val="0"/>
                        </a:spcAft>
                        <a:buNone/>
                      </a:pPr>
                      <a:r>
                        <a:rPr lang="en"/>
                        <a:t>5000</a:t>
                      </a:r>
                      <a:endParaRPr/>
                    </a:p>
                  </a:txBody>
                  <a:tcPr marT="91425" marB="91425" marR="91425" marL="91425"/>
                </a:tc>
              </a:tr>
              <a:tr h="381000">
                <a:tc>
                  <a:txBody>
                    <a:bodyPr/>
                    <a:lstStyle/>
                    <a:p>
                      <a:pPr indent="0" lvl="0" marL="0" rtl="0" algn="l">
                        <a:spcBef>
                          <a:spcPts val="0"/>
                        </a:spcBef>
                        <a:spcAft>
                          <a:spcPts val="0"/>
                        </a:spcAft>
                        <a:buNone/>
                      </a:pPr>
                      <a:r>
                        <a:rPr lang="en"/>
                        <a:t>Company B</a:t>
                      </a:r>
                      <a:endParaRPr/>
                    </a:p>
                  </a:txBody>
                  <a:tcPr marT="91425" marB="91425" marR="91425" marL="91425"/>
                </a:tc>
                <a:tc>
                  <a:txBody>
                    <a:bodyPr/>
                    <a:lstStyle/>
                    <a:p>
                      <a:pPr indent="0" lvl="0" marL="0" rtl="0" algn="l">
                        <a:spcBef>
                          <a:spcPts val="0"/>
                        </a:spcBef>
                        <a:spcAft>
                          <a:spcPts val="0"/>
                        </a:spcAft>
                        <a:buNone/>
                      </a:pPr>
                      <a:r>
                        <a:rPr lang="en"/>
                        <a:t>NaN</a:t>
                      </a:r>
                      <a:endParaRPr/>
                    </a:p>
                  </a:txBody>
                  <a:tcPr marT="91425" marB="91425" marR="91425" marL="91425"/>
                </a:tc>
                <a:tc>
                  <a:txBody>
                    <a:bodyPr/>
                    <a:lstStyle/>
                    <a:p>
                      <a:pPr indent="0" lvl="0" marL="0" rtl="0" algn="l">
                        <a:spcBef>
                          <a:spcPts val="0"/>
                        </a:spcBef>
                        <a:spcAft>
                          <a:spcPts val="0"/>
                        </a:spcAft>
                        <a:buNone/>
                      </a:pPr>
                      <a:r>
                        <a:rPr lang="en"/>
                        <a:t>3000</a:t>
                      </a:r>
                      <a:endParaRPr/>
                    </a:p>
                  </a:txBody>
                  <a:tcPr marT="91425" marB="91425" marR="91425" marL="91425"/>
                </a:tc>
                <a:tc>
                  <a:txBody>
                    <a:bodyPr/>
                    <a:lstStyle/>
                    <a:p>
                      <a:pPr indent="0" lvl="0" marL="0" rtl="0" algn="l">
                        <a:spcBef>
                          <a:spcPts val="0"/>
                        </a:spcBef>
                        <a:spcAft>
                          <a:spcPts val="0"/>
                        </a:spcAft>
                        <a:buNone/>
                      </a:pPr>
                      <a:r>
                        <a:rPr lang="en"/>
                        <a:t>NaN</a:t>
                      </a:r>
                      <a:endParaRPr/>
                    </a:p>
                  </a:txBody>
                  <a:tcPr marT="91425" marB="91425" marR="91425" marL="91425"/>
                </a:tc>
                <a:tc>
                  <a:txBody>
                    <a:bodyPr/>
                    <a:lstStyle/>
                    <a:p>
                      <a:pPr indent="0" lvl="0" marL="0" rtl="0" algn="l">
                        <a:spcBef>
                          <a:spcPts val="0"/>
                        </a:spcBef>
                        <a:spcAft>
                          <a:spcPts val="0"/>
                        </a:spcAft>
                        <a:buNone/>
                      </a:pPr>
                      <a:r>
                        <a:rPr lang="en"/>
                        <a:t>2000</a:t>
                      </a:r>
                      <a:endParaRPr/>
                    </a:p>
                  </a:txBody>
                  <a:tcPr marT="91425" marB="91425" marR="91425" marL="91425"/>
                </a:tc>
                <a:tc>
                  <a:txBody>
                    <a:bodyPr/>
                    <a:lstStyle/>
                    <a:p>
                      <a:pPr indent="0" lvl="0" marL="0" rtl="0" algn="l">
                        <a:spcBef>
                          <a:spcPts val="0"/>
                        </a:spcBef>
                        <a:spcAft>
                          <a:spcPts val="0"/>
                        </a:spcAft>
                        <a:buNone/>
                      </a:pPr>
                      <a:r>
                        <a:rPr lang="en"/>
                        <a:t>NaN</a:t>
                      </a:r>
                      <a:endParaRPr/>
                    </a:p>
                  </a:txBody>
                  <a:tcPr marT="91425" marB="91425" marR="91425" marL="91425"/>
                </a:tc>
                <a:tc>
                  <a:txBody>
                    <a:bodyPr/>
                    <a:lstStyle/>
                    <a:p>
                      <a:pPr indent="0" lvl="0" marL="0" rtl="0" algn="l">
                        <a:spcBef>
                          <a:spcPts val="0"/>
                        </a:spcBef>
                        <a:spcAft>
                          <a:spcPts val="0"/>
                        </a:spcAft>
                        <a:buNone/>
                      </a:pPr>
                      <a:r>
                        <a:rPr lang="en"/>
                        <a:t>NaN</a:t>
                      </a:r>
                      <a:endParaRPr/>
                    </a:p>
                  </a:txBody>
                  <a:tcPr marT="91425" marB="91425" marR="91425" marL="91425"/>
                </a:tc>
              </a:tr>
            </a:tbl>
          </a:graphicData>
        </a:graphic>
      </p:graphicFrame>
      <p:sp>
        <p:nvSpPr>
          <p:cNvPr id="113" name="Google Shape;113;p22"/>
          <p:cNvSpPr txBox="1"/>
          <p:nvPr/>
        </p:nvSpPr>
        <p:spPr>
          <a:xfrm>
            <a:off x="311700" y="3429000"/>
            <a:ext cx="8149200" cy="1513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Note: This is aggregated value added and it is time series independent</a:t>
            </a:r>
            <a:endParaRPr sz="1800"/>
          </a:p>
          <a:p>
            <a:pPr indent="-342900" lvl="0" marL="457200" rtl="0" algn="l">
              <a:spcBef>
                <a:spcPts val="0"/>
              </a:spcBef>
              <a:spcAft>
                <a:spcPts val="0"/>
              </a:spcAft>
              <a:buSzPts val="1800"/>
              <a:buChar char="●"/>
            </a:pPr>
            <a:r>
              <a:rPr lang="en" sz="1800"/>
              <a:t>Apply a matrix decomposition algorithm to predict the value of the NaNs</a:t>
            </a:r>
            <a:endParaRPr sz="1800"/>
          </a:p>
          <a:p>
            <a:pPr indent="-342900" lvl="0" marL="457200" rtl="0" algn="l">
              <a:spcBef>
                <a:spcPts val="0"/>
              </a:spcBef>
              <a:spcAft>
                <a:spcPts val="0"/>
              </a:spcAft>
              <a:buSzPts val="1800"/>
              <a:buChar char="●"/>
            </a:pPr>
            <a:r>
              <a:rPr lang="en" sz="1800"/>
              <a:t>Recommend the top 5 companies based on highest value added</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Planned Roadmap</a:t>
            </a:r>
            <a:endParaRPr/>
          </a:p>
        </p:txBody>
      </p:sp>
      <p:sp>
        <p:nvSpPr>
          <p:cNvPr id="119" name="Google Shape;119;p23"/>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Extract, Transform, Load</a:t>
            </a:r>
            <a:endParaRPr/>
          </a:p>
          <a:p>
            <a:pPr indent="-317500" lvl="1" marL="914400" rtl="0" algn="l">
              <a:spcBef>
                <a:spcPts val="0"/>
              </a:spcBef>
              <a:spcAft>
                <a:spcPts val="0"/>
              </a:spcAft>
              <a:buSzPts val="1400"/>
              <a:buAutoNum type="alphaLcPeriod"/>
            </a:pPr>
            <a:r>
              <a:rPr lang="en"/>
              <a:t>Both datasets into PySpark dataframe</a:t>
            </a:r>
            <a:endParaRPr/>
          </a:p>
          <a:p>
            <a:pPr indent="-317500" lvl="1" marL="914400" rtl="0" algn="l">
              <a:spcBef>
                <a:spcPts val="0"/>
              </a:spcBef>
              <a:spcAft>
                <a:spcPts val="0"/>
              </a:spcAft>
              <a:buSzPts val="1400"/>
              <a:buAutoNum type="alphaLcPeriod"/>
            </a:pPr>
            <a:r>
              <a:rPr lang="en"/>
              <a:t>Throw out all unused cols, throw out rows beyond common date range</a:t>
            </a:r>
            <a:endParaRPr/>
          </a:p>
          <a:p>
            <a:pPr indent="-317500" lvl="1" marL="914400" rtl="0" algn="l">
              <a:spcBef>
                <a:spcPts val="0"/>
              </a:spcBef>
              <a:spcAft>
                <a:spcPts val="0"/>
              </a:spcAft>
              <a:buSzPts val="1400"/>
              <a:buAutoNum type="alphaLcPeriod"/>
            </a:pPr>
            <a:r>
              <a:rPr lang="en"/>
              <a:t>Split data into training and verification sets still based on date</a:t>
            </a:r>
            <a:endParaRPr/>
          </a:p>
          <a:p>
            <a:pPr indent="-317500" lvl="1" marL="914400" rtl="0" algn="l">
              <a:spcBef>
                <a:spcPts val="0"/>
              </a:spcBef>
              <a:spcAft>
                <a:spcPts val="0"/>
              </a:spcAft>
              <a:buSzPts val="1400"/>
              <a:buAutoNum type="alphaLcPeriod"/>
            </a:pPr>
            <a:r>
              <a:rPr lang="en"/>
              <a:t>Load into new dataframe of format needed for SVD</a:t>
            </a:r>
            <a:endParaRPr/>
          </a:p>
          <a:p>
            <a:pPr indent="-342900" lvl="0" marL="457200" rtl="0" algn="l">
              <a:spcBef>
                <a:spcPts val="0"/>
              </a:spcBef>
              <a:spcAft>
                <a:spcPts val="0"/>
              </a:spcAft>
              <a:buSzPts val="1800"/>
              <a:buAutoNum type="arabicPeriod"/>
            </a:pPr>
            <a:r>
              <a:rPr lang="en"/>
              <a:t>Train Model</a:t>
            </a:r>
            <a:endParaRPr/>
          </a:p>
          <a:p>
            <a:pPr indent="-317500" lvl="1" marL="914400" rtl="0" algn="l">
              <a:spcBef>
                <a:spcPts val="0"/>
              </a:spcBef>
              <a:spcAft>
                <a:spcPts val="0"/>
              </a:spcAft>
              <a:buSzPts val="1400"/>
              <a:buAutoNum type="alphaLcPeriod"/>
            </a:pPr>
            <a:r>
              <a:rPr lang="en"/>
              <a:t>Create simplified models for both Movements and Clients</a:t>
            </a:r>
            <a:endParaRPr/>
          </a:p>
          <a:p>
            <a:pPr indent="-317500" lvl="1" marL="914400" rtl="0" algn="l">
              <a:spcBef>
                <a:spcPts val="0"/>
              </a:spcBef>
              <a:spcAft>
                <a:spcPts val="0"/>
              </a:spcAft>
              <a:buSzPts val="1400"/>
              <a:buAutoNum type="alphaLcPeriod"/>
            </a:pPr>
            <a:r>
              <a:rPr lang="en"/>
              <a:t>Verify that trained models can predict matrix saved for verification (if not, panic)</a:t>
            </a:r>
            <a:endParaRPr/>
          </a:p>
          <a:p>
            <a:pPr indent="-342900" lvl="0" marL="457200" rtl="0" algn="l">
              <a:spcBef>
                <a:spcPts val="0"/>
              </a:spcBef>
              <a:spcAft>
                <a:spcPts val="0"/>
              </a:spcAft>
              <a:buSzPts val="1800"/>
              <a:buAutoNum type="arabicPeriod"/>
            </a:pPr>
            <a:r>
              <a:rPr lang="en"/>
              <a:t>Create Interface</a:t>
            </a:r>
            <a:endParaRPr/>
          </a:p>
          <a:p>
            <a:pPr indent="-317500" lvl="1" marL="914400" rtl="0" algn="l">
              <a:spcBef>
                <a:spcPts val="0"/>
              </a:spcBef>
              <a:spcAft>
                <a:spcPts val="0"/>
              </a:spcAft>
              <a:buSzPts val="1400"/>
              <a:buAutoNum type="alphaLcPeriod"/>
            </a:pPr>
            <a:r>
              <a:rPr lang="en"/>
              <a:t>Enter new FX information</a:t>
            </a:r>
            <a:endParaRPr/>
          </a:p>
          <a:p>
            <a:pPr indent="-317500" lvl="1" marL="914400" rtl="0" algn="l">
              <a:spcBef>
                <a:spcPts val="0"/>
              </a:spcBef>
              <a:spcAft>
                <a:spcPts val="0"/>
              </a:spcAft>
              <a:buSzPts val="1400"/>
              <a:buAutoNum type="alphaLcPeriod"/>
            </a:pPr>
            <a:r>
              <a:rPr lang="en"/>
              <a:t>Generate recommendations based on all moves (different than single user recommendation)</a:t>
            </a:r>
            <a:endParaRPr/>
          </a:p>
          <a:p>
            <a:pPr indent="-317500" lvl="1" marL="914400" rtl="0" algn="l">
              <a:spcBef>
                <a:spcPts val="0"/>
              </a:spcBef>
              <a:spcAft>
                <a:spcPts val="0"/>
              </a:spcAft>
              <a:buSzPts val="1400"/>
              <a:buAutoNum type="alphaLcPeriod"/>
            </a:pPr>
            <a:r>
              <a:rPr lang="en"/>
              <a:t>Receive client suggestions and reasons they were chosen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Definition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FX markets are subject to volatility</a:t>
            </a:r>
            <a:endParaRPr/>
          </a:p>
          <a:p>
            <a:pPr indent="-342900" lvl="0" marL="457200" rtl="0" algn="l">
              <a:spcBef>
                <a:spcPts val="0"/>
              </a:spcBef>
              <a:spcAft>
                <a:spcPts val="0"/>
              </a:spcAft>
              <a:buSzPts val="1800"/>
              <a:buChar char="●"/>
            </a:pPr>
            <a:r>
              <a:rPr lang="en"/>
              <a:t>Some clients trade in different currencies</a:t>
            </a:r>
            <a:endParaRPr/>
          </a:p>
          <a:p>
            <a:pPr indent="-317500" lvl="1" marL="914400" rtl="0" algn="l">
              <a:spcBef>
                <a:spcPts val="0"/>
              </a:spcBef>
              <a:spcAft>
                <a:spcPts val="0"/>
              </a:spcAft>
              <a:buSzPts val="1400"/>
              <a:buChar char="○"/>
            </a:pPr>
            <a:r>
              <a:rPr lang="en"/>
              <a:t>Spot-trades tied to transactions/GetRate</a:t>
            </a:r>
            <a:endParaRPr/>
          </a:p>
          <a:p>
            <a:pPr indent="-317500" lvl="1" marL="914400" rtl="0" algn="l">
              <a:spcBef>
                <a:spcPts val="0"/>
              </a:spcBef>
              <a:spcAft>
                <a:spcPts val="0"/>
              </a:spcAft>
              <a:buSzPts val="1400"/>
              <a:buChar char="○"/>
            </a:pPr>
            <a:r>
              <a:rPr lang="en"/>
              <a:t>Some make efforts to manage risk with various levels of complexity</a:t>
            </a:r>
            <a:endParaRPr/>
          </a:p>
          <a:p>
            <a:pPr indent="-317500" lvl="2" marL="1371600" rtl="0" algn="l">
              <a:spcBef>
                <a:spcPts val="0"/>
              </a:spcBef>
              <a:spcAft>
                <a:spcPts val="0"/>
              </a:spcAft>
              <a:buSzPts val="1400"/>
              <a:buChar char="■"/>
            </a:pPr>
            <a:r>
              <a:rPr lang="en"/>
              <a:t>Forwards</a:t>
            </a:r>
            <a:endParaRPr/>
          </a:p>
          <a:p>
            <a:pPr indent="-317500" lvl="2" marL="1371600" rtl="0" algn="l">
              <a:spcBef>
                <a:spcPts val="0"/>
              </a:spcBef>
              <a:spcAft>
                <a:spcPts val="0"/>
              </a:spcAft>
              <a:buSzPts val="1400"/>
              <a:buChar char="■"/>
            </a:pPr>
            <a:r>
              <a:rPr lang="en"/>
              <a:t>Options / Structured Options</a:t>
            </a:r>
            <a:endParaRPr/>
          </a:p>
          <a:p>
            <a:pPr indent="-317500" lvl="2" marL="1371600" rtl="0" algn="l">
              <a:spcBef>
                <a:spcPts val="0"/>
              </a:spcBef>
              <a:spcAft>
                <a:spcPts val="0"/>
              </a:spcAft>
              <a:buSzPts val="1400"/>
              <a:buChar char="■"/>
            </a:pPr>
            <a:r>
              <a:rPr lang="en"/>
              <a:t>FX Derivatives</a:t>
            </a:r>
            <a:endParaRPr/>
          </a:p>
          <a:p>
            <a:pPr indent="-342900" lvl="0" marL="457200" rtl="0" algn="l">
              <a:spcBef>
                <a:spcPts val="0"/>
              </a:spcBef>
              <a:spcAft>
                <a:spcPts val="0"/>
              </a:spcAft>
              <a:buSzPts val="1800"/>
              <a:buChar char="●"/>
            </a:pPr>
            <a:r>
              <a:rPr lang="en"/>
              <a:t>Some clients do transactions based on FX movements:</a:t>
            </a:r>
            <a:endParaRPr/>
          </a:p>
          <a:p>
            <a:pPr indent="-317500" lvl="1" marL="914400" rtl="0" algn="l">
              <a:spcBef>
                <a:spcPts val="0"/>
              </a:spcBef>
              <a:spcAft>
                <a:spcPts val="0"/>
              </a:spcAft>
              <a:buSzPts val="1400"/>
              <a:buChar char="○"/>
            </a:pPr>
            <a:r>
              <a:rPr lang="en"/>
              <a:t>Those who do: Predict transactions to arm salespeople with meaningful insights</a:t>
            </a:r>
            <a:endParaRPr/>
          </a:p>
          <a:p>
            <a:pPr indent="-317500" lvl="1" marL="914400" rtl="0" algn="l">
              <a:spcBef>
                <a:spcPts val="0"/>
              </a:spcBef>
              <a:spcAft>
                <a:spcPts val="0"/>
              </a:spcAft>
              <a:buSzPts val="1400"/>
              <a:buChar char="○"/>
            </a:pPr>
            <a:r>
              <a:rPr lang="en"/>
              <a:t>Those who don’t: Find clients who may benefit from products based on volume</a:t>
            </a:r>
            <a:endParaRPr/>
          </a:p>
          <a:p>
            <a:pPr indent="0" lvl="0" marL="0" rtl="0" algn="l">
              <a:spcBef>
                <a:spcPts val="1600"/>
              </a:spcBef>
              <a:spcAft>
                <a:spcPts val="0"/>
              </a:spcAft>
              <a:buNone/>
            </a:pPr>
            <a:r>
              <a:t/>
            </a:r>
            <a:endParaRPr sz="1000"/>
          </a:p>
          <a:p>
            <a:pPr indent="0" lvl="0" marL="0" rtl="0" algn="l">
              <a:spcBef>
                <a:spcPts val="1600"/>
              </a:spcBef>
              <a:spcAft>
                <a:spcPts val="0"/>
              </a:spcAft>
              <a:buNone/>
            </a:pPr>
            <a:r>
              <a:rPr lang="en" sz="1000"/>
              <a:t>Also due to 2X multiplier on the board, all time-series based solutions will not be entertained</a:t>
            </a:r>
            <a:endParaRPr sz="10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a:t>If</a:t>
            </a:r>
            <a:r>
              <a:rPr lang="en"/>
              <a:t> a client regularly makes a transaction based on a specific FX movement, </a:t>
            </a:r>
            <a:r>
              <a:rPr i="1" lang="en"/>
              <a:t>then </a:t>
            </a:r>
            <a:r>
              <a:rPr lang="en"/>
              <a:t>the next time this movement is observed, that client will make a transaction.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MI360 contains nearly 3 years of transactions by over 500,000 clients</a:t>
            </a:r>
            <a:endParaRPr/>
          </a:p>
          <a:p>
            <a:pPr indent="-317500" lvl="1" marL="914400" rtl="0" algn="l">
              <a:spcBef>
                <a:spcPts val="0"/>
              </a:spcBef>
              <a:spcAft>
                <a:spcPts val="0"/>
              </a:spcAft>
              <a:buSzPts val="1400"/>
              <a:buChar char="○"/>
            </a:pPr>
            <a:r>
              <a:rPr lang="en"/>
              <a:t>`</a:t>
            </a:r>
            <a:r>
              <a:rPr lang="en">
                <a:latin typeface="Courier New"/>
                <a:ea typeface="Courier New"/>
                <a:cs typeface="Courier New"/>
                <a:sym typeface="Courier New"/>
              </a:rPr>
              <a:t>$_VA</a:t>
            </a:r>
            <a:r>
              <a:rPr lang="en"/>
              <a:t>` indicates value of the transaction to HSBC, no rows NAN</a:t>
            </a:r>
            <a:endParaRPr/>
          </a:p>
          <a:p>
            <a:pPr indent="-317500" lvl="1" marL="914400" rtl="0" algn="l">
              <a:spcBef>
                <a:spcPts val="0"/>
              </a:spcBef>
              <a:spcAft>
                <a:spcPts val="0"/>
              </a:spcAft>
              <a:buSzPts val="1400"/>
              <a:buChar char="○"/>
            </a:pPr>
            <a:r>
              <a:rPr lang="en"/>
              <a:t>`</a:t>
            </a:r>
            <a:r>
              <a:rPr lang="en">
                <a:latin typeface="Courier New"/>
                <a:ea typeface="Courier New"/>
                <a:cs typeface="Courier New"/>
                <a:sym typeface="Courier New"/>
              </a:rPr>
              <a:t>Client ID_</a:t>
            </a:r>
            <a:r>
              <a:rPr lang="en"/>
              <a:t>` is an alpha-numeric identifier for a client, no rows NAN</a:t>
            </a:r>
            <a:endParaRPr/>
          </a:p>
          <a:p>
            <a:pPr indent="-317500" lvl="1" marL="914400" rtl="0" algn="l">
              <a:spcBef>
                <a:spcPts val="0"/>
              </a:spcBef>
              <a:spcAft>
                <a:spcPts val="0"/>
              </a:spcAft>
              <a:buSzPts val="1400"/>
              <a:buChar char="○"/>
            </a:pPr>
            <a:r>
              <a:rPr lang="en"/>
              <a:t>`</a:t>
            </a:r>
            <a:r>
              <a:rPr lang="en">
                <a:latin typeface="Courier New"/>
                <a:ea typeface="Courier New"/>
                <a:cs typeface="Courier New"/>
                <a:sym typeface="Courier New"/>
              </a:rPr>
              <a:t>Transaction Date</a:t>
            </a:r>
            <a:r>
              <a:rPr lang="en"/>
              <a:t>` is the date of a transaction, no rows NAN</a:t>
            </a:r>
            <a:endParaRPr/>
          </a:p>
          <a:p>
            <a:pPr indent="-317500" lvl="1" marL="914400" rtl="0" algn="l">
              <a:spcBef>
                <a:spcPts val="0"/>
              </a:spcBef>
              <a:spcAft>
                <a:spcPts val="0"/>
              </a:spcAft>
              <a:buSzPts val="1400"/>
              <a:buChar char="○"/>
            </a:pPr>
            <a:r>
              <a:rPr lang="en"/>
              <a:t>Other columns that may be interesting are industry, geographic region, etc.</a:t>
            </a:r>
            <a:endParaRPr/>
          </a:p>
          <a:p>
            <a:pPr indent="-342900" lvl="0" marL="457200" rtl="0" algn="l">
              <a:spcBef>
                <a:spcPts val="0"/>
              </a:spcBef>
              <a:spcAft>
                <a:spcPts val="0"/>
              </a:spcAft>
              <a:buSzPts val="1800"/>
              <a:buChar char="●"/>
            </a:pPr>
            <a:r>
              <a:rPr lang="en"/>
              <a:t>KDB holds FX rates</a:t>
            </a:r>
            <a:endParaRPr/>
          </a:p>
          <a:p>
            <a:pPr indent="-317500" lvl="1" marL="914400" rtl="0" algn="l">
              <a:spcBef>
                <a:spcPts val="0"/>
              </a:spcBef>
              <a:spcAft>
                <a:spcPts val="0"/>
              </a:spcAft>
              <a:buSzPts val="1400"/>
              <a:buChar char="○"/>
            </a:pPr>
            <a:r>
              <a:rPr lang="en"/>
              <a:t>Very rich information, highs and lows for every day for many currencies</a:t>
            </a:r>
            <a:endParaRPr/>
          </a:p>
          <a:p>
            <a:pPr indent="-317500" lvl="1" marL="914400" rtl="0" algn="l">
              <a:spcBef>
                <a:spcPts val="0"/>
              </a:spcBef>
              <a:spcAft>
                <a:spcPts val="0"/>
              </a:spcAft>
              <a:buSzPts val="1400"/>
              <a:buChar char="○"/>
            </a:pPr>
            <a:r>
              <a:rPr lang="en"/>
              <a:t>Split up over many volumes and joins are spooky</a:t>
            </a:r>
            <a:endParaRPr/>
          </a:p>
          <a:p>
            <a:pPr indent="-342900" lvl="0" marL="457200" rtl="0" algn="l">
              <a:spcBef>
                <a:spcPts val="0"/>
              </a:spcBef>
              <a:spcAft>
                <a:spcPts val="0"/>
              </a:spcAft>
              <a:buSzPts val="1800"/>
              <a:buChar char="●"/>
            </a:pPr>
            <a:r>
              <a:rPr lang="en"/>
              <a:t>Currency Data also holds FX rates</a:t>
            </a:r>
            <a:endParaRPr/>
          </a:p>
          <a:p>
            <a:pPr indent="-317500" lvl="1" marL="914400" rtl="0" algn="l">
              <a:spcBef>
                <a:spcPts val="0"/>
              </a:spcBef>
              <a:spcAft>
                <a:spcPts val="0"/>
              </a:spcAft>
              <a:buSzPts val="1400"/>
              <a:buChar char="○"/>
            </a:pPr>
            <a:r>
              <a:rPr lang="en"/>
              <a:t>`</a:t>
            </a:r>
            <a:r>
              <a:rPr lang="en">
                <a:latin typeface="Courier New"/>
                <a:ea typeface="Courier New"/>
                <a:cs typeface="Courier New"/>
                <a:sym typeface="Courier New"/>
              </a:rPr>
              <a:t>Date</a:t>
            </a:r>
            <a:r>
              <a:rPr lang="en"/>
              <a:t>` col acts as a tag for the rest of the row</a:t>
            </a:r>
            <a:endParaRPr/>
          </a:p>
          <a:p>
            <a:pPr indent="-317500" lvl="1" marL="914400" rtl="0" algn="l">
              <a:spcBef>
                <a:spcPts val="0"/>
              </a:spcBef>
              <a:spcAft>
                <a:spcPts val="0"/>
              </a:spcAft>
              <a:buSzPts val="1400"/>
              <a:buChar char="○"/>
            </a:pPr>
            <a:r>
              <a:rPr lang="en"/>
              <a:t>Every other entry is a ratio of currency value relative to USD at close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Rank all clients by their </a:t>
            </a:r>
            <a:r>
              <a:rPr lang="en"/>
              <a:t>propensity</a:t>
            </a:r>
            <a:r>
              <a:rPr lang="en"/>
              <a:t> to make an FX related transaction</a:t>
            </a:r>
            <a:endParaRPr/>
          </a:p>
          <a:p>
            <a:pPr indent="-342900" lvl="0" marL="457200" rtl="0" algn="l">
              <a:spcBef>
                <a:spcPts val="0"/>
              </a:spcBef>
              <a:spcAft>
                <a:spcPts val="0"/>
              </a:spcAft>
              <a:buSzPts val="1800"/>
              <a:buChar char="●"/>
            </a:pPr>
            <a:r>
              <a:rPr lang="en"/>
              <a:t>Create a simplified output for salesperson, perhaps “Top 5” list</a:t>
            </a:r>
            <a:endParaRPr/>
          </a:p>
          <a:p>
            <a:pPr indent="-342900" lvl="0" marL="457200" rtl="0" algn="l">
              <a:spcBef>
                <a:spcPts val="0"/>
              </a:spcBef>
              <a:spcAft>
                <a:spcPts val="0"/>
              </a:spcAft>
              <a:buSzPts val="1800"/>
              <a:buChar char="●"/>
            </a:pPr>
            <a:r>
              <a:rPr lang="en"/>
              <a:t>For each client, describe what movement was interesting:</a:t>
            </a:r>
            <a:endParaRPr/>
          </a:p>
          <a:p>
            <a:pPr indent="-317500" lvl="1" marL="914400" rtl="0" algn="l">
              <a:spcBef>
                <a:spcPts val="0"/>
              </a:spcBef>
              <a:spcAft>
                <a:spcPts val="0"/>
              </a:spcAft>
              <a:buSzPts val="1400"/>
              <a:buChar char="○"/>
            </a:pPr>
            <a:r>
              <a:rPr lang="en"/>
              <a:t>Arm salesperson with what movements raised flag for particular client</a:t>
            </a:r>
            <a:endParaRPr/>
          </a:p>
          <a:p>
            <a:pPr indent="-317500" lvl="1" marL="914400" rtl="0" algn="l">
              <a:spcBef>
                <a:spcPts val="0"/>
              </a:spcBef>
              <a:spcAft>
                <a:spcPts val="0"/>
              </a:spcAft>
              <a:buSzPts val="1400"/>
              <a:buChar char="○"/>
            </a:pPr>
            <a:r>
              <a:rPr lang="en"/>
              <a:t>“Hello &lt;client&gt;, we’ve noticed that when &lt;movement&gt; happens, you usually &lt;transaction&gt;, just now &lt;movement&gt; has happened. May I help you with &lt;transaction&gt; today?”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Traditional Approach?</a:t>
            </a:r>
            <a:endParaRPr/>
          </a:p>
        </p:txBody>
      </p:sp>
      <p:sp>
        <p:nvSpPr>
          <p:cNvPr id="85" name="Google Shape;85;p18"/>
          <p:cNvSpPr txBox="1"/>
          <p:nvPr>
            <p:ph idx="1" type="body"/>
          </p:nvPr>
        </p:nvSpPr>
        <p:spPr>
          <a:xfrm>
            <a:off x="3397250" y="1152475"/>
            <a:ext cx="5435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K-Nearest Neighbours, the use of collaborative filtering</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Negatives: </a:t>
            </a:r>
            <a:endParaRPr/>
          </a:p>
          <a:p>
            <a:pPr indent="-317500" lvl="1" marL="914400" rtl="0" algn="l">
              <a:spcBef>
                <a:spcPts val="0"/>
              </a:spcBef>
              <a:spcAft>
                <a:spcPts val="0"/>
              </a:spcAft>
              <a:buSzPts val="1400"/>
              <a:buChar char="○"/>
            </a:pPr>
            <a:r>
              <a:rPr lang="en"/>
              <a:t>Cold start problem</a:t>
            </a:r>
            <a:endParaRPr/>
          </a:p>
          <a:p>
            <a:pPr indent="-317500" lvl="1" marL="914400" rtl="0" algn="l">
              <a:spcBef>
                <a:spcPts val="0"/>
              </a:spcBef>
              <a:spcAft>
                <a:spcPts val="0"/>
              </a:spcAft>
              <a:buSzPts val="1400"/>
              <a:buChar char="○"/>
            </a:pPr>
            <a:r>
              <a:rPr lang="en"/>
              <a:t>Popularity bias</a:t>
            </a:r>
            <a:endParaRPr/>
          </a:p>
          <a:p>
            <a:pPr indent="-317500" lvl="1" marL="914400" rtl="0" algn="l">
              <a:spcBef>
                <a:spcPts val="0"/>
              </a:spcBef>
              <a:spcAft>
                <a:spcPts val="0"/>
              </a:spcAft>
              <a:buSzPts val="1400"/>
              <a:buChar char="○"/>
            </a:pPr>
            <a:r>
              <a:rPr lang="en"/>
              <a:t>Scalability issues</a:t>
            </a:r>
            <a:endParaRPr/>
          </a:p>
          <a:p>
            <a:pPr indent="0" lvl="0" marL="457200" rtl="0" algn="l">
              <a:spcBef>
                <a:spcPts val="1600"/>
              </a:spcBef>
              <a:spcAft>
                <a:spcPts val="1600"/>
              </a:spcAft>
              <a:buNone/>
            </a:pPr>
            <a:r>
              <a:t/>
            </a:r>
            <a:endParaRPr/>
          </a:p>
        </p:txBody>
      </p:sp>
      <p:pic>
        <p:nvPicPr>
          <p:cNvPr id="86" name="Google Shape;86;p18"/>
          <p:cNvPicPr preferRelativeResize="0"/>
          <p:nvPr/>
        </p:nvPicPr>
        <p:blipFill>
          <a:blip r:embed="rId3">
            <a:alphaModFix/>
          </a:blip>
          <a:stretch>
            <a:fillRect/>
          </a:stretch>
        </p:blipFill>
        <p:spPr>
          <a:xfrm>
            <a:off x="687199" y="1291150"/>
            <a:ext cx="2381324" cy="3365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Inspiration</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Netflix had a similar problem with recommendations for movies for its users</a:t>
            </a:r>
            <a:endParaRPr/>
          </a:p>
          <a:p>
            <a:pPr indent="-342900" lvl="0" marL="457200" rtl="0" algn="l">
              <a:spcBef>
                <a:spcPts val="0"/>
              </a:spcBef>
              <a:spcAft>
                <a:spcPts val="0"/>
              </a:spcAft>
              <a:buSzPts val="1800"/>
              <a:buChar char="●"/>
            </a:pPr>
            <a:r>
              <a:rPr lang="en"/>
              <a:t>Matrix Factorization was used to solve this problem - works as below: </a:t>
            </a:r>
            <a:endParaRPr/>
          </a:p>
        </p:txBody>
      </p:sp>
      <p:pic>
        <p:nvPicPr>
          <p:cNvPr id="93" name="Google Shape;93;p19"/>
          <p:cNvPicPr preferRelativeResize="0"/>
          <p:nvPr/>
        </p:nvPicPr>
        <p:blipFill>
          <a:blip r:embed="rId3">
            <a:alphaModFix/>
          </a:blip>
          <a:stretch>
            <a:fillRect/>
          </a:stretch>
        </p:blipFill>
        <p:spPr>
          <a:xfrm>
            <a:off x="1471100" y="1957053"/>
            <a:ext cx="6043074" cy="261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Netflix Problem cont.</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a:t>
            </a:r>
            <a:r>
              <a:rPr b="1" lang="en">
                <a:solidFill>
                  <a:srgbClr val="4A86E8"/>
                </a:solidFill>
              </a:rPr>
              <a:t>user</a:t>
            </a:r>
            <a:r>
              <a:rPr lang="en"/>
              <a:t> has these </a:t>
            </a:r>
            <a:r>
              <a:rPr b="1" lang="en">
                <a:solidFill>
                  <a:srgbClr val="674EA7"/>
                </a:solidFill>
              </a:rPr>
              <a:t>rating</a:t>
            </a:r>
            <a:r>
              <a:rPr lang="en"/>
              <a:t>s for these </a:t>
            </a:r>
            <a:r>
              <a:rPr b="1" lang="en">
                <a:solidFill>
                  <a:srgbClr val="A64D79"/>
                </a:solidFill>
              </a:rPr>
              <a:t>movie</a:t>
            </a:r>
            <a:r>
              <a:rPr lang="en"/>
              <a:t>s, next time we see </a:t>
            </a:r>
            <a:r>
              <a:rPr b="1" lang="en">
                <a:solidFill>
                  <a:srgbClr val="4A86E8"/>
                </a:solidFill>
              </a:rPr>
              <a:t>user</a:t>
            </a:r>
            <a:r>
              <a:rPr lang="en"/>
              <a:t>, what </a:t>
            </a:r>
            <a:r>
              <a:rPr b="1" lang="en">
                <a:solidFill>
                  <a:srgbClr val="A64D79"/>
                </a:solidFill>
              </a:rPr>
              <a:t>movie</a:t>
            </a:r>
            <a:r>
              <a:rPr b="1" lang="en"/>
              <a:t> </a:t>
            </a:r>
            <a:r>
              <a:rPr lang="en"/>
              <a:t>should we suggest to maximize </a:t>
            </a:r>
            <a:r>
              <a:rPr b="1" lang="en">
                <a:solidFill>
                  <a:srgbClr val="674EA7"/>
                </a:solidFill>
              </a:rPr>
              <a:t>rating</a:t>
            </a:r>
            <a:r>
              <a:rPr lang="en"/>
              <a:t>?”</a:t>
            </a:r>
            <a:endParaRPr/>
          </a:p>
          <a:p>
            <a:pPr indent="0" lvl="0" marL="0" rtl="0" algn="l">
              <a:spcBef>
                <a:spcPts val="1600"/>
              </a:spcBef>
              <a:spcAft>
                <a:spcPts val="0"/>
              </a:spcAft>
              <a:buNone/>
            </a:pPr>
            <a:r>
              <a:rPr lang="en"/>
              <a:t>Intuitively user and client are both IDs of </a:t>
            </a:r>
            <a:r>
              <a:rPr i="1" lang="en"/>
              <a:t>somebody</a:t>
            </a:r>
            <a:r>
              <a:rPr lang="en"/>
              <a:t>, ratings and FX Moves are ordinal, and movies, like transactions, are discrete events</a:t>
            </a:r>
            <a:r>
              <a:rPr lang="en"/>
              <a:t>. By making the obvious substitutions we arrive at the problem being written:</a:t>
            </a:r>
            <a:endParaRPr/>
          </a:p>
          <a:p>
            <a:pPr indent="-342900" lvl="0" marL="457200" rtl="0" algn="l">
              <a:spcBef>
                <a:spcPts val="1600"/>
              </a:spcBef>
              <a:spcAft>
                <a:spcPts val="0"/>
              </a:spcAft>
              <a:buSzPts val="1800"/>
              <a:buChar char="●"/>
            </a:pPr>
            <a:r>
              <a:rPr lang="en"/>
              <a:t>“A </a:t>
            </a:r>
            <a:r>
              <a:rPr b="1" lang="en">
                <a:solidFill>
                  <a:srgbClr val="4A86E8"/>
                </a:solidFill>
              </a:rPr>
              <a:t>client</a:t>
            </a:r>
            <a:r>
              <a:rPr lang="en"/>
              <a:t> has these </a:t>
            </a:r>
            <a:r>
              <a:rPr b="1" lang="en">
                <a:solidFill>
                  <a:srgbClr val="674EA7"/>
                </a:solidFill>
              </a:rPr>
              <a:t>FX moves</a:t>
            </a:r>
            <a:r>
              <a:rPr lang="en"/>
              <a:t> for these </a:t>
            </a:r>
            <a:r>
              <a:rPr b="1" lang="en">
                <a:solidFill>
                  <a:srgbClr val="A64D79"/>
                </a:solidFill>
              </a:rPr>
              <a:t>transaction volume</a:t>
            </a:r>
            <a:r>
              <a:rPr lang="en"/>
              <a:t>s, next time we see </a:t>
            </a:r>
            <a:r>
              <a:rPr b="1" lang="en">
                <a:solidFill>
                  <a:srgbClr val="4A86E8"/>
                </a:solidFill>
              </a:rPr>
              <a:t>client</a:t>
            </a:r>
            <a:r>
              <a:rPr lang="en"/>
              <a:t>, what </a:t>
            </a:r>
            <a:r>
              <a:rPr b="1" lang="en">
                <a:solidFill>
                  <a:srgbClr val="A64D79"/>
                </a:solidFill>
              </a:rPr>
              <a:t>transaction volume</a:t>
            </a:r>
            <a:r>
              <a:rPr lang="en"/>
              <a:t> should we suggest to maximize </a:t>
            </a:r>
            <a:r>
              <a:rPr b="1" lang="en">
                <a:solidFill>
                  <a:srgbClr val="674EA7"/>
                </a:solidFill>
              </a:rPr>
              <a:t>FX moves</a:t>
            </a:r>
            <a:r>
              <a:rPr lang="en"/>
              <a:t>?”</a:t>
            </a:r>
            <a:endParaRPr/>
          </a:p>
          <a:p>
            <a:pPr indent="0" lvl="0" marL="0" rtl="0" algn="l">
              <a:spcBef>
                <a:spcPts val="1600"/>
              </a:spcBef>
              <a:spcAft>
                <a:spcPts val="1600"/>
              </a:spcAft>
              <a:buNone/>
            </a:pPr>
            <a:r>
              <a:rPr lang="en"/>
              <a:t>But these substitutions do not answer our goal</a:t>
            </a:r>
            <a:r>
              <a:rPr lang="en"/>
              <a:t> (we are recommending clients, not volume)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Netflix Problem cont. </a:t>
            </a:r>
            <a:r>
              <a:rPr lang="en"/>
              <a:t>c</a:t>
            </a:r>
            <a:r>
              <a:rPr lang="en"/>
              <a:t>ont. </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a:t>
            </a:r>
            <a:r>
              <a:rPr b="1" lang="en">
                <a:solidFill>
                  <a:srgbClr val="4A86E8"/>
                </a:solidFill>
              </a:rPr>
              <a:t>user</a:t>
            </a:r>
            <a:r>
              <a:rPr lang="en"/>
              <a:t> has these </a:t>
            </a:r>
            <a:r>
              <a:rPr b="1" lang="en">
                <a:solidFill>
                  <a:srgbClr val="674EA7"/>
                </a:solidFill>
              </a:rPr>
              <a:t>rating</a:t>
            </a:r>
            <a:r>
              <a:rPr lang="en"/>
              <a:t>s for these </a:t>
            </a:r>
            <a:r>
              <a:rPr b="1" lang="en">
                <a:solidFill>
                  <a:srgbClr val="A64D79"/>
                </a:solidFill>
              </a:rPr>
              <a:t>movie</a:t>
            </a:r>
            <a:r>
              <a:rPr lang="en"/>
              <a:t>s, next time we see </a:t>
            </a:r>
            <a:r>
              <a:rPr b="1" lang="en">
                <a:solidFill>
                  <a:srgbClr val="4A86E8"/>
                </a:solidFill>
              </a:rPr>
              <a:t>user</a:t>
            </a:r>
            <a:r>
              <a:rPr lang="en"/>
              <a:t>, what </a:t>
            </a:r>
            <a:r>
              <a:rPr b="1" lang="en">
                <a:solidFill>
                  <a:srgbClr val="A64D79"/>
                </a:solidFill>
              </a:rPr>
              <a:t>movie</a:t>
            </a:r>
            <a:r>
              <a:rPr b="1" lang="en"/>
              <a:t> </a:t>
            </a:r>
            <a:r>
              <a:rPr lang="en"/>
              <a:t>should we suggest to maximize </a:t>
            </a:r>
            <a:r>
              <a:rPr b="1" lang="en">
                <a:solidFill>
                  <a:srgbClr val="674EA7"/>
                </a:solidFill>
              </a:rPr>
              <a:t>rating</a:t>
            </a:r>
            <a:r>
              <a:rPr lang="en"/>
              <a:t>?”</a:t>
            </a:r>
            <a:endParaRPr/>
          </a:p>
          <a:p>
            <a:pPr indent="0" lvl="0" marL="0" rtl="0" algn="l">
              <a:spcBef>
                <a:spcPts val="1600"/>
              </a:spcBef>
              <a:spcAft>
                <a:spcPts val="0"/>
              </a:spcAft>
              <a:buNone/>
            </a:pPr>
            <a:r>
              <a:rPr lang="en"/>
              <a:t>Instead shoehorn the goal “we see FX move, what client should we suggest to maximize transaction volume” by substituting user for FX move, movie for client, and rating for transaction volume</a:t>
            </a:r>
            <a:endParaRPr/>
          </a:p>
          <a:p>
            <a:pPr indent="-342900" lvl="0" marL="457200" rtl="0" algn="l">
              <a:spcBef>
                <a:spcPts val="1600"/>
              </a:spcBef>
              <a:spcAft>
                <a:spcPts val="0"/>
              </a:spcAft>
              <a:buSzPts val="1800"/>
              <a:buChar char="●"/>
            </a:pPr>
            <a:r>
              <a:rPr lang="en"/>
              <a:t>“An </a:t>
            </a:r>
            <a:r>
              <a:rPr b="1" lang="en">
                <a:solidFill>
                  <a:srgbClr val="4A86E8"/>
                </a:solidFill>
              </a:rPr>
              <a:t>FX move</a:t>
            </a:r>
            <a:r>
              <a:rPr b="1" lang="en"/>
              <a:t> </a:t>
            </a:r>
            <a:r>
              <a:rPr lang="en"/>
              <a:t>has these </a:t>
            </a:r>
            <a:r>
              <a:rPr b="1" lang="en">
                <a:solidFill>
                  <a:srgbClr val="674EA7"/>
                </a:solidFill>
              </a:rPr>
              <a:t>transaction volume</a:t>
            </a:r>
            <a:r>
              <a:rPr lang="en"/>
              <a:t>s for these </a:t>
            </a:r>
            <a:r>
              <a:rPr b="1" lang="en">
                <a:solidFill>
                  <a:srgbClr val="A64D79"/>
                </a:solidFill>
              </a:rPr>
              <a:t>client</a:t>
            </a:r>
            <a:r>
              <a:rPr lang="en"/>
              <a:t>s, next time we see </a:t>
            </a:r>
            <a:r>
              <a:rPr b="1" lang="en">
                <a:solidFill>
                  <a:srgbClr val="4A86E8"/>
                </a:solidFill>
              </a:rPr>
              <a:t>FX move</a:t>
            </a:r>
            <a:r>
              <a:rPr lang="en"/>
              <a:t>, what </a:t>
            </a:r>
            <a:r>
              <a:rPr b="1" lang="en">
                <a:solidFill>
                  <a:srgbClr val="A64D79"/>
                </a:solidFill>
              </a:rPr>
              <a:t>client</a:t>
            </a:r>
            <a:r>
              <a:rPr b="1" lang="en"/>
              <a:t> </a:t>
            </a:r>
            <a:r>
              <a:rPr lang="en"/>
              <a:t>should we suggest to maximize </a:t>
            </a:r>
            <a:r>
              <a:rPr b="1" lang="en">
                <a:solidFill>
                  <a:srgbClr val="674EA7"/>
                </a:solidFill>
              </a:rPr>
              <a:t>transaction volume</a:t>
            </a:r>
            <a:r>
              <a:rPr lang="en"/>
              <a:t>?”</a:t>
            </a:r>
            <a:endParaRPr/>
          </a:p>
          <a:p>
            <a:pPr indent="0" lvl="0" marL="0" rtl="0" algn="l">
              <a:spcBef>
                <a:spcPts val="1600"/>
              </a:spcBef>
              <a:spcAft>
                <a:spcPts val="0"/>
              </a:spcAft>
              <a:buNone/>
            </a:pPr>
            <a:r>
              <a:t/>
            </a:r>
            <a:endParaRPr/>
          </a:p>
          <a:p>
            <a:pPr indent="0" lvl="0" marL="0" marR="50800" rtl="0" algn="l">
              <a:lnSpc>
                <a:spcPct val="122222"/>
              </a:lnSpc>
              <a:spcBef>
                <a:spcPts val="1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