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0" r:id="rId1"/>
  </p:sldMasterIdLst>
  <p:notesMasterIdLst>
    <p:notesMasterId r:id="rId9"/>
  </p:notesMasterIdLst>
  <p:sldIdLst>
    <p:sldId id="256" r:id="rId2"/>
    <p:sldId id="397" r:id="rId3"/>
    <p:sldId id="398" r:id="rId4"/>
    <p:sldId id="399" r:id="rId5"/>
    <p:sldId id="400" r:id="rId6"/>
    <p:sldId id="401" r:id="rId7"/>
    <p:sldId id="40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FB94C2-3EF6-4E18-9860-A1590D2DDABE}" type="datetimeFigureOut">
              <a:rPr lang="en-US" smtClean="0"/>
              <a:pPr/>
              <a:t>1/6/2025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F98C9-8473-4AAA-88FD-10257468E9F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28000-9766-495C-BEDF-05BC99AE580E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4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601892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262817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6142831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79488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496260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BA2AA-339F-4402-AA6C-CF2E94B884AD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58068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D1AE9-D069-468E-8846-76C189AB0652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43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3155-E8E3-402A-92D7-C5D50E131AF6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00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D7FDE-486F-4DF6-AA0F-423B0CF987C1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6DA9B-88DC-4793-A932-ECEBF1A144E4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9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6E45-AFA9-4CD1-BDB8-36173150988E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54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D709C2-7ED0-4DE8-8AF8-E36997EDA39B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36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F1B0-F788-4AA9-95EF-14DDC4F92309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03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5D828-EF04-46EF-B932-475781985D3B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5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5DC18-6ECF-4093-A66B-A3FE61FCAB38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41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1C5D-E43C-44B2-A017-9F5B2E7E05F1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21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DD5BA2AA-339F-4402-AA6C-CF2E94B884AD}" type="datetime1">
              <a:rPr lang="en-US" smtClean="0"/>
              <a:pPr/>
              <a:t>1/6/2025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K.R.ARUNKUMAR,AP/SENSE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20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24698"/>
            <a:ext cx="8153400" cy="1811875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r>
              <a:rPr lang="en-IN" sz="5400" b="1" dirty="0">
                <a:latin typeface="Garamond" panose="02020404030301010803" pitchFamily="18" charset="0"/>
              </a:rPr>
              <a:t>Big Data Frameworks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400" y="3200400"/>
            <a:ext cx="2209800" cy="592673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Garamond" panose="02020404030301010803" pitchFamily="18" charset="0"/>
              </a:rPr>
              <a:t>CSE3120</a:t>
            </a:r>
            <a:endParaRPr lang="en-IN" sz="3000" b="1" dirty="0">
              <a:latin typeface="Garamond" panose="02020404030301010803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44191" y="4114800"/>
            <a:ext cx="249500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Garamond" panose="02020404030301010803" pitchFamily="18" charset="0"/>
              </a:rPr>
              <a:t>Dr. Sudharson S</a:t>
            </a:r>
          </a:p>
          <a:p>
            <a:r>
              <a:rPr lang="en-US" sz="2400" b="1" dirty="0" smtClean="0">
                <a:latin typeface="Garamond" panose="02020404030301010803" pitchFamily="18" charset="0"/>
              </a:rPr>
              <a:t>Asst. Professor Sr</a:t>
            </a:r>
          </a:p>
          <a:p>
            <a:r>
              <a:rPr lang="en-US" sz="2400" b="1" dirty="0" smtClean="0">
                <a:latin typeface="Garamond" panose="02020404030301010803" pitchFamily="18" charset="0"/>
              </a:rPr>
              <a:t>SCOPE</a:t>
            </a:r>
            <a:endParaRPr lang="en-IN" sz="24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5300" y="875129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Garamond" panose="02020404030301010803" pitchFamily="18" charset="0"/>
              </a:rPr>
              <a:t>The </a:t>
            </a:r>
            <a:r>
              <a:rPr lang="en-US" sz="2000" dirty="0">
                <a:latin typeface="Garamond" panose="02020404030301010803" pitchFamily="18" charset="0"/>
              </a:rPr>
              <a:t>rapid growth in the generation, collection, and analysis of vast amounts of data, driven by advancements in technology</a:t>
            </a:r>
            <a:r>
              <a:rPr lang="en-US" sz="2000" dirty="0" smtClean="0">
                <a:latin typeface="Garamond" panose="02020404030301010803" pitchFamily="18" charset="0"/>
              </a:rPr>
              <a:t>, and digitalization.</a:t>
            </a:r>
            <a:endParaRPr lang="en-IN" sz="2000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193372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The rise of Big data</a:t>
            </a:r>
            <a:endParaRPr lang="en-IN" sz="32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828800"/>
            <a:ext cx="8277511" cy="19886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91" y="4038600"/>
            <a:ext cx="8034534" cy="2185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96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6527" y="901823"/>
            <a:ext cx="79940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Garamond" panose="02020404030301010803" pitchFamily="18" charset="0"/>
              </a:rPr>
              <a:t>Challenges and solution for the big data problem</a:t>
            </a:r>
            <a:endParaRPr lang="en-US" sz="2000" dirty="0" smtClean="0">
              <a:latin typeface="Garamond" panose="02020404030301010803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IN" sz="2000" dirty="0">
              <a:latin typeface="Garamond" panose="02020404030301010803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05000" y="3048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Solution </a:t>
            </a:r>
            <a:endParaRPr lang="en-IN" sz="3200" b="1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575" y="1621957"/>
            <a:ext cx="8176025" cy="46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7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09600" y="1080655"/>
            <a:ext cx="8229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Garamond" panose="02020404030301010803" pitchFamily="18" charset="0"/>
              </a:rPr>
              <a:t>Hadoop is a </a:t>
            </a:r>
            <a:r>
              <a:rPr lang="en-IN" sz="2000" b="1" dirty="0">
                <a:latin typeface="Garamond" panose="02020404030301010803" pitchFamily="18" charset="0"/>
              </a:rPr>
              <a:t>software </a:t>
            </a:r>
            <a:r>
              <a:rPr lang="en-US" sz="2000" b="1" dirty="0" smtClean="0">
                <a:latin typeface="Garamond" panose="02020404030301010803" pitchFamily="18" charset="0"/>
              </a:rPr>
              <a:t>framework</a:t>
            </a:r>
            <a:r>
              <a:rPr lang="en-US" sz="2000" dirty="0" smtClean="0">
                <a:latin typeface="Garamond" panose="02020404030301010803" pitchFamily="18" charset="0"/>
              </a:rPr>
              <a:t> </a:t>
            </a:r>
            <a:r>
              <a:rPr lang="en-US" sz="2000" dirty="0" smtClean="0">
                <a:latin typeface="Garamond" panose="02020404030301010803" pitchFamily="18" charset="0"/>
              </a:rPr>
              <a:t>that manages big data storage in a distributed way and processes it in parallel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000" dirty="0">
                <a:latin typeface="Garamond" panose="02020404030301010803" pitchFamily="18" charset="0"/>
              </a:rPr>
              <a:t>Hadoop divides this data into </a:t>
            </a:r>
            <a:r>
              <a:rPr lang="en-US" sz="2000" b="1" dirty="0">
                <a:latin typeface="Garamond" panose="02020404030301010803" pitchFamily="18" charset="0"/>
              </a:rPr>
              <a:t>smaller chunks</a:t>
            </a:r>
            <a:r>
              <a:rPr lang="en-US" sz="2000" dirty="0">
                <a:latin typeface="Garamond" panose="02020404030301010803" pitchFamily="18" charset="0"/>
              </a:rPr>
              <a:t>, stores it on several computers, and processes it together. This way, you get results quickly and can make better business decisions.</a:t>
            </a:r>
            <a:endParaRPr lang="en-IN" sz="2000" dirty="0">
              <a:latin typeface="Garamond" panose="02020404030301010803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05000" y="3048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Hadoop</a:t>
            </a:r>
            <a:endParaRPr lang="en-IN" sz="3200" b="1" dirty="0">
              <a:latin typeface="Garamond" panose="02020404030301010803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21831" y="2841607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Components of Hadoop</a:t>
            </a:r>
            <a:endParaRPr lang="en-IN" sz="3200" b="1" dirty="0">
              <a:latin typeface="Garamond" panose="02020404030301010803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494" y="3556118"/>
            <a:ext cx="5600070" cy="238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54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7367109" cy="3581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85800" y="990600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Garamond" panose="02020404030301010803" pitchFamily="18" charset="0"/>
              </a:rPr>
              <a:t>HDFS (Hadoop Distributed File System)</a:t>
            </a:r>
            <a:r>
              <a:rPr lang="en-US" sz="2000" dirty="0">
                <a:latin typeface="Garamond" panose="02020404030301010803" pitchFamily="18" charset="0"/>
              </a:rPr>
              <a:t>: Stores the data by dividing it across multiple computers.</a:t>
            </a:r>
            <a:endParaRPr lang="en-IN" sz="2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8323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0" y="3789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HDFS</a:t>
            </a:r>
            <a:endParaRPr lang="en-IN" sz="3200" b="1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57464" y="622665"/>
            <a:ext cx="7467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Garamond" panose="02020404030301010803" pitchFamily="18" charset="0"/>
              </a:rPr>
              <a:t>HDFS (Hadoop Distributed File System)</a:t>
            </a:r>
            <a:r>
              <a:rPr lang="en-US" sz="2000" dirty="0">
                <a:latin typeface="Garamond" panose="02020404030301010803" pitchFamily="18" charset="0"/>
              </a:rPr>
              <a:t>: </a:t>
            </a:r>
            <a:r>
              <a:rPr lang="en-US" sz="2000" dirty="0" smtClean="0">
                <a:latin typeface="Garamond" panose="02020404030301010803" pitchFamily="18" charset="0"/>
              </a:rPr>
              <a:t>Components – </a:t>
            </a:r>
            <a:r>
              <a:rPr lang="en-US" sz="2000" dirty="0" err="1" smtClean="0">
                <a:latin typeface="Garamond" panose="02020404030301010803" pitchFamily="18" charset="0"/>
              </a:rPr>
              <a:t>NameNode</a:t>
            </a:r>
            <a:r>
              <a:rPr lang="en-US" sz="2000" dirty="0" smtClean="0">
                <a:latin typeface="Garamond" panose="02020404030301010803" pitchFamily="18" charset="0"/>
              </a:rPr>
              <a:t> and </a:t>
            </a:r>
            <a:r>
              <a:rPr lang="en-US" sz="2000" dirty="0" err="1" smtClean="0">
                <a:latin typeface="Garamond" panose="02020404030301010803" pitchFamily="18" charset="0"/>
              </a:rPr>
              <a:t>DataNode</a:t>
            </a:r>
            <a:r>
              <a:rPr lang="en-US" sz="2000" dirty="0" smtClean="0">
                <a:latin typeface="Garamond" panose="02020404030301010803" pitchFamily="18" charset="0"/>
              </a:rPr>
              <a:t>.</a:t>
            </a:r>
            <a:endParaRPr lang="en-IN" sz="2000" dirty="0">
              <a:latin typeface="Garamond" panose="02020404030301010803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319" y="1330551"/>
            <a:ext cx="7715729" cy="3048000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01170" y="4378551"/>
            <a:ext cx="865602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Data Storage: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NameNode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Does not store the actual data, only metadata.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Example: File example.txt is divided into 3 blocks, stored on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DataNodes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X, Y, Z.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NameNode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tracks this mapping.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DataNode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: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Stores the actual data blocks.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Example: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DataNode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X might store the first block of example.txt.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21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828800" y="1524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latin typeface="Garamond" panose="02020404030301010803" pitchFamily="18" charset="0"/>
              </a:rPr>
              <a:t>HDFS Commands</a:t>
            </a:r>
            <a:endParaRPr lang="en-IN" sz="3200" b="1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914400"/>
            <a:ext cx="7848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400" b="1" dirty="0" err="1">
                <a:latin typeface="Garamond" panose="02020404030301010803" pitchFamily="18" charset="0"/>
              </a:rPr>
              <a:t>j</a:t>
            </a:r>
            <a:r>
              <a:rPr lang="en-IN" sz="2400" b="1" dirty="0" err="1" smtClean="0">
                <a:latin typeface="Garamond" panose="02020404030301010803" pitchFamily="18" charset="0"/>
              </a:rPr>
              <a:t>ps</a:t>
            </a:r>
            <a:r>
              <a:rPr lang="en-IN" sz="2400" b="1" dirty="0" smtClean="0">
                <a:latin typeface="Garamond" panose="02020404030301010803" pitchFamily="18" charset="0"/>
              </a:rPr>
              <a:t> - </a:t>
            </a:r>
            <a:r>
              <a:rPr lang="en-IN" sz="2400" dirty="0" smtClean="0">
                <a:latin typeface="Garamond" panose="02020404030301010803" pitchFamily="18" charset="0"/>
              </a:rPr>
              <a:t>Verify </a:t>
            </a:r>
            <a:r>
              <a:rPr lang="en-IN" sz="2400" dirty="0">
                <a:latin typeface="Garamond" panose="02020404030301010803" pitchFamily="18" charset="0"/>
              </a:rPr>
              <a:t>Hadoop services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endParaRPr lang="en-US" sz="2400" b="1" dirty="0">
              <a:latin typeface="Garamond" panose="02020404030301010803" pitchFamily="18" charset="0"/>
            </a:endParaRPr>
          </a:p>
          <a:p>
            <a:pPr algn="just"/>
            <a:r>
              <a:rPr lang="en-US" sz="2400" b="1" dirty="0" err="1" smtClean="0">
                <a:latin typeface="Garamond" panose="02020404030301010803" pitchFamily="18" charset="0"/>
              </a:rPr>
              <a:t>mkdir</a:t>
            </a:r>
            <a:r>
              <a:rPr lang="en-US" sz="2400" dirty="0">
                <a:latin typeface="Garamond" panose="02020404030301010803" pitchFamily="18" charset="0"/>
              </a:rPr>
              <a:t>: To create a </a:t>
            </a:r>
            <a:r>
              <a:rPr lang="en-US" sz="2400" dirty="0" smtClean="0">
                <a:latin typeface="Garamond" panose="02020404030301010803" pitchFamily="18" charset="0"/>
              </a:rPr>
              <a:t>directory</a:t>
            </a:r>
          </a:p>
          <a:p>
            <a:pPr algn="just"/>
            <a:endParaRPr lang="en-US" sz="2400" dirty="0">
              <a:latin typeface="Garamond" panose="02020404030301010803" pitchFamily="18" charset="0"/>
            </a:endParaRPr>
          </a:p>
          <a:p>
            <a:pPr algn="just"/>
            <a:r>
              <a:rPr lang="en-US" sz="2400" b="1" dirty="0" err="1">
                <a:latin typeface="Garamond" panose="02020404030301010803" pitchFamily="18" charset="0"/>
              </a:rPr>
              <a:t>touchz</a:t>
            </a:r>
            <a:r>
              <a:rPr lang="en-US" sz="2400" dirty="0">
                <a:latin typeface="Garamond" panose="02020404030301010803" pitchFamily="18" charset="0"/>
              </a:rPr>
              <a:t>: It creates an empty </a:t>
            </a:r>
            <a:r>
              <a:rPr lang="en-US" sz="2400" dirty="0" smtClean="0">
                <a:latin typeface="Garamond" panose="02020404030301010803" pitchFamily="18" charset="0"/>
              </a:rPr>
              <a:t>file</a:t>
            </a:r>
          </a:p>
          <a:p>
            <a:pPr algn="just"/>
            <a:endParaRPr lang="en-US" sz="2400" dirty="0">
              <a:latin typeface="Garamond" panose="02020404030301010803" pitchFamily="18" charset="0"/>
            </a:endParaRPr>
          </a:p>
          <a:p>
            <a:pPr algn="just"/>
            <a:r>
              <a:rPr lang="en-IN" sz="2400" b="1" dirty="0">
                <a:latin typeface="Garamond" panose="02020404030301010803" pitchFamily="18" charset="0"/>
              </a:rPr>
              <a:t>cat:</a:t>
            </a:r>
            <a:r>
              <a:rPr lang="en-IN" sz="2400" dirty="0">
                <a:latin typeface="Garamond" panose="02020404030301010803" pitchFamily="18" charset="0"/>
              </a:rPr>
              <a:t> To print file </a:t>
            </a:r>
            <a:r>
              <a:rPr lang="en-IN" sz="2400" dirty="0" smtClean="0">
                <a:latin typeface="Garamond" panose="02020404030301010803" pitchFamily="18" charset="0"/>
              </a:rPr>
              <a:t>contents</a:t>
            </a:r>
          </a:p>
          <a:p>
            <a:pPr algn="just"/>
            <a:endParaRPr lang="en-US" sz="2400" dirty="0">
              <a:latin typeface="Garamond" panose="02020404030301010803" pitchFamily="18" charset="0"/>
            </a:endParaRPr>
          </a:p>
          <a:p>
            <a:pPr algn="just"/>
            <a:r>
              <a:rPr lang="en-US" sz="2400" b="1" dirty="0" err="1">
                <a:latin typeface="Garamond" panose="02020404030301010803" pitchFamily="18" charset="0"/>
              </a:rPr>
              <a:t>cp</a:t>
            </a:r>
            <a:r>
              <a:rPr lang="en-US" sz="2400" b="1" dirty="0">
                <a:latin typeface="Garamond" panose="02020404030301010803" pitchFamily="18" charset="0"/>
              </a:rPr>
              <a:t>: </a:t>
            </a:r>
            <a:r>
              <a:rPr lang="en-US" sz="2400" dirty="0">
                <a:latin typeface="Garamond" panose="02020404030301010803" pitchFamily="18" charset="0"/>
              </a:rPr>
              <a:t>This command is used to copy files within </a:t>
            </a:r>
            <a:r>
              <a:rPr lang="en-US" sz="2400" dirty="0" err="1">
                <a:latin typeface="Garamond" panose="02020404030301010803" pitchFamily="18" charset="0"/>
              </a:rPr>
              <a:t>hdfs</a:t>
            </a:r>
            <a:r>
              <a:rPr lang="en-US" sz="2400" dirty="0">
                <a:latin typeface="Garamond" panose="02020404030301010803" pitchFamily="18" charset="0"/>
              </a:rPr>
              <a:t>. </a:t>
            </a:r>
            <a:endParaRPr lang="en-US" sz="2400" dirty="0" smtClean="0">
              <a:latin typeface="Garamond" panose="02020404030301010803" pitchFamily="18" charset="0"/>
            </a:endParaRPr>
          </a:p>
          <a:p>
            <a:pPr algn="just"/>
            <a:endParaRPr lang="en-US" sz="2400" dirty="0">
              <a:latin typeface="Garamond" panose="02020404030301010803" pitchFamily="18" charset="0"/>
            </a:endParaRPr>
          </a:p>
          <a:p>
            <a:pPr algn="just"/>
            <a:endParaRPr lang="en-IN" sz="24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34535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624D805A77A747948D1A088B58556D" ma:contentTypeVersion="1" ma:contentTypeDescription="Create a new document." ma:contentTypeScope="" ma:versionID="ced2b57fee0c8c82ec4fc0c69950f3c2">
  <xsd:schema xmlns:xsd="http://www.w3.org/2001/XMLSchema" xmlns:xs="http://www.w3.org/2001/XMLSchema" xmlns:p="http://schemas.microsoft.com/office/2006/metadata/properties" xmlns:ns2="f5659930-94d0-4e19-b634-32db77f93bf6" targetNamespace="http://schemas.microsoft.com/office/2006/metadata/properties" ma:root="true" ma:fieldsID="35f28e9123616653c8ccbbbab83c37ee" ns2:_="">
    <xsd:import namespace="f5659930-94d0-4e19-b634-32db77f93bf6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659930-94d0-4e19-b634-32db77f93bf6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f5659930-94d0-4e19-b634-32db77f93bf6" xsi:nil="true"/>
  </documentManagement>
</p:properties>
</file>

<file path=customXml/itemProps1.xml><?xml version="1.0" encoding="utf-8"?>
<ds:datastoreItem xmlns:ds="http://schemas.openxmlformats.org/officeDocument/2006/customXml" ds:itemID="{DAB29E78-8AFF-4764-8FB3-EDA32A9D031B}"/>
</file>

<file path=customXml/itemProps2.xml><?xml version="1.0" encoding="utf-8"?>
<ds:datastoreItem xmlns:ds="http://schemas.openxmlformats.org/officeDocument/2006/customXml" ds:itemID="{6FF775C7-6091-4523-9899-336E77202117}"/>
</file>

<file path=customXml/itemProps3.xml><?xml version="1.0" encoding="utf-8"?>
<ds:datastoreItem xmlns:ds="http://schemas.openxmlformats.org/officeDocument/2006/customXml" ds:itemID="{2704C9E8-DACA-4B66-AD83-49B04054CBDC}"/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4511</TotalTime>
  <Words>169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Tw Cen MT</vt:lpstr>
      <vt:lpstr>Wingdings</vt:lpstr>
      <vt:lpstr>Droplet</vt:lpstr>
      <vt:lpstr>Big Data Frameworks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</dc:title>
  <dc:creator>arun</dc:creator>
  <cp:lastModifiedBy>LENOVO</cp:lastModifiedBy>
  <cp:revision>316</cp:revision>
  <dcterms:created xsi:type="dcterms:W3CDTF">2006-08-16T00:00:00Z</dcterms:created>
  <dcterms:modified xsi:type="dcterms:W3CDTF">2025-01-06T02:48:49Z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0x010100E8624D805A77A747948D1A088B58556D</vt:lpwstr>
  </property>
</Properties>
</file>