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94660"/>
  </p:normalViewPr>
  <p:slideViewPr>
    <p:cSldViewPr>
      <p:cViewPr varScale="1">
        <p:scale>
          <a:sx n="70" d="100"/>
          <a:sy n="70" d="100"/>
        </p:scale>
        <p:origin x="918"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09612" y="127157"/>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676400" y="3563179"/>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smtClean="0"/>
              <a:t>Navina</a:t>
            </a:r>
            <a:r>
              <a:rPr lang="en-US" sz="2400" dirty="0" smtClean="0"/>
              <a:t> T</a:t>
            </a:r>
            <a:endParaRPr lang="en-US" sz="2400" dirty="0"/>
          </a:p>
          <a:p>
            <a:r>
              <a:rPr lang="en-US" sz="2400" dirty="0"/>
              <a:t>REGISTER NO AND NMID: </a:t>
            </a:r>
            <a:r>
              <a:rPr lang="en-US" sz="2400" dirty="0" smtClean="0"/>
              <a:t>2428CO492 &amp; CDFBD7895C82229AD3A403310846CFF6</a:t>
            </a:r>
            <a:endParaRPr lang="en-US" sz="2400" dirty="0">
              <a:cs typeface="Calibri"/>
            </a:endParaRPr>
          </a:p>
          <a:p>
            <a:r>
              <a:rPr lang="en-US" sz="2400" dirty="0"/>
              <a:t>DEPARTMENT: </a:t>
            </a:r>
            <a:r>
              <a:rPr lang="en-US" sz="2400" dirty="0" smtClean="0"/>
              <a:t>II B.SC AIML</a:t>
            </a:r>
            <a:endParaRPr lang="en-US" sz="2400" dirty="0"/>
          </a:p>
          <a:p>
            <a:r>
              <a:rPr lang="en-US" sz="2400" dirty="0"/>
              <a:t>COLLEGE: </a:t>
            </a:r>
            <a:r>
              <a:rPr lang="en-US" sz="2400" dirty="0" smtClean="0"/>
              <a:t>KPR COLLEGE OF ARTS SCIENCE AND RESEARCH </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444037" y="3053862"/>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1" y="1538023"/>
            <a:ext cx="3810000" cy="3414977"/>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538023"/>
            <a:ext cx="3824661" cy="341497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81000" y="531419"/>
            <a:ext cx="4578668" cy="2968120"/>
          </a:xfrm>
          <a:prstGeom prst="rect">
            <a:avLst/>
          </a:prstGeom>
        </p:spPr>
        <p:txBody>
          <a:bodyPr vert="horz" wrap="square" lIns="0" tIns="13335" rIns="0" bIns="0" rtlCol="0">
            <a:spAutoFit/>
          </a:bodyPr>
          <a:lstStyle/>
          <a:p>
            <a:pPr marL="12700">
              <a:lnSpc>
                <a:spcPct val="100000"/>
              </a:lnSpc>
              <a:spcBef>
                <a:spcPts val="105"/>
              </a:spcBef>
            </a:pPr>
            <a:r>
              <a:rPr lang="en-IN" dirty="0" smtClean="0"/>
              <a:t>CONCLUSION</a:t>
            </a:r>
            <a:br>
              <a:rPr lang="en-IN" dirty="0" smtClean="0"/>
            </a:br>
            <a:r>
              <a:rPr lang="en-IN" dirty="0"/>
              <a:t/>
            </a:r>
            <a:br>
              <a:rPr lang="en-IN" dirty="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p:cNvSpPr txBox="1"/>
          <p:nvPr/>
        </p:nvSpPr>
        <p:spPr>
          <a:xfrm>
            <a:off x="397412" y="1447800"/>
            <a:ext cx="10564837"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The Fitness Trainer Portfolio is a well-structured and user-friendly website designed to showcase services, plans, testimonials, and contact details in one place.</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uses HTML5, CSS3, and </a:t>
            </a:r>
            <a:r>
              <a:rPr lang="en-US" sz="2000" dirty="0" err="1">
                <a:latin typeface="Arial" panose="020B0604020202020204" pitchFamily="34" charset="0"/>
                <a:cs typeface="Arial" panose="020B0604020202020204" pitchFamily="34" charset="0"/>
              </a:rPr>
              <a:t>CodePen</a:t>
            </a:r>
            <a:r>
              <a:rPr lang="en-US" sz="2000" dirty="0">
                <a:latin typeface="Arial" panose="020B0604020202020204" pitchFamily="34" charset="0"/>
                <a:cs typeface="Arial" panose="020B0604020202020204" pitchFamily="34" charset="0"/>
              </a:rPr>
              <a:t> for development and testing, with a clean single-page layout.</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design focuses on simplicity, clarity, and responsiveness, ensuring accessibility across devices.</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The </a:t>
            </a:r>
            <a:r>
              <a:rPr lang="en-US" sz="2000" dirty="0">
                <a:latin typeface="Arial" panose="020B0604020202020204" pitchFamily="34" charset="0"/>
                <a:cs typeface="Arial" panose="020B0604020202020204" pitchFamily="34" charset="0"/>
              </a:rPr>
              <a:t>portfolio helps the trainer build trust, attract clients, and promote services effectively.</a:t>
            </a:r>
          </a:p>
          <a:p>
            <a:pPr marL="342900" indent="-342900">
              <a:buFont typeface="Arial" panose="020B0604020202020204" pitchFamily="34" charset="0"/>
              <a:buChar char="•"/>
            </a:pPr>
            <a:r>
              <a:rPr lang="en-US" sz="2000" dirty="0" smtClean="0">
                <a:latin typeface="Arial" panose="020B0604020202020204" pitchFamily="34" charset="0"/>
                <a:cs typeface="Arial" panose="020B0604020202020204" pitchFamily="34" charset="0"/>
              </a:rPr>
              <a:t>It </a:t>
            </a:r>
            <a:r>
              <a:rPr lang="en-US" sz="2000" dirty="0">
                <a:latin typeface="Arial" panose="020B0604020202020204" pitchFamily="34" charset="0"/>
                <a:cs typeface="Arial" panose="020B0604020202020204" pitchFamily="34" charset="0"/>
              </a:rPr>
              <a:t>is useful for students, job seekers, freelancers, and professionals looking for fitness guidance.</a:t>
            </a:r>
            <a:endParaRPr lang="en-I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047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55078" y="347982"/>
            <a:ext cx="8673277" cy="5325817"/>
          </a:xfrm>
          <a:prstGeom prst="rect">
            <a:avLst/>
          </a:prstGeom>
        </p:spPr>
        <p:txBody>
          <a:bodyPr vert="horz" wrap="square" lIns="0" tIns="16510" rIns="0" bIns="0" rtlCol="0">
            <a:spAutoFit/>
          </a:bodyPr>
          <a:lstStyle/>
          <a:p>
            <a:r>
              <a:rPr lang="en-US" sz="4250" spc="5" dirty="0" smtClean="0"/>
              <a:t>DIGITAL PORTFOLIO</a:t>
            </a:r>
            <a:br>
              <a:rPr lang="en-US" sz="4250" spc="5" dirty="0" smtClean="0"/>
            </a:br>
            <a:r>
              <a:rPr lang="en-US" sz="4250" spc="5" dirty="0" smtClean="0"/>
              <a:t/>
            </a:r>
            <a:br>
              <a:rPr lang="en-US" sz="4250" spc="5" dirty="0" smtClean="0"/>
            </a:br>
            <a:r>
              <a:rPr lang="en-US" sz="2000" b="0" dirty="0" smtClean="0">
                <a:latin typeface="Arial" panose="020B0604020202020204" pitchFamily="34" charset="0"/>
                <a:cs typeface="Arial" panose="020B0604020202020204" pitchFamily="34" charset="0"/>
              </a:rPr>
              <a:t>The </a:t>
            </a:r>
            <a:r>
              <a:rPr lang="en-US" sz="2000" b="0" dirty="0">
                <a:latin typeface="Arial" panose="020B0604020202020204" pitchFamily="34" charset="0"/>
                <a:cs typeface="Arial" panose="020B0604020202020204" pitchFamily="34" charset="0"/>
              </a:rPr>
              <a:t>Fitness Trainer Portfolio is a personal website created to showcase the trainer’s skills, services, achievements, and client results. It acts as a digital profile that highlights training programs, pricing plans, testimonials, and contact details in one place.</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This portfolio helps the trainer to:</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Build professional credibility online.</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Attract new clients through clear service offerings.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Share success stories and client transformations.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Provide an easy way for people to connect and book sessions.</a:t>
            </a:r>
            <a:br>
              <a:rPr lang="en-US" sz="2000" b="0" dirty="0">
                <a:latin typeface="Arial" panose="020B0604020202020204" pitchFamily="34" charset="0"/>
                <a:cs typeface="Arial" panose="020B0604020202020204" pitchFamily="34" charset="0"/>
              </a:rPr>
            </a:br>
            <a:r>
              <a:rPr lang="en-US" sz="2000" b="0" dirty="0">
                <a:latin typeface="Arial" panose="020B0604020202020204" pitchFamily="34" charset="0"/>
                <a:cs typeface="Arial" panose="020B0604020202020204" pitchFamily="34" charset="0"/>
              </a:rPr>
              <a:t>It is designed with a simple layout, user-friendly navigation, smooth scrolling, and a contact form, making it accessible for students, job seekers, freelancers, and professionals who want to improve their fitness.</a:t>
            </a:r>
            <a:br>
              <a:rPr lang="en-US" sz="2000" b="0" dirty="0">
                <a:latin typeface="Arial" panose="020B0604020202020204" pitchFamily="34" charset="0"/>
                <a:cs typeface="Arial" panose="020B0604020202020204" pitchFamily="34" charset="0"/>
              </a:rPr>
            </a:br>
            <a:endParaRPr sz="2000" b="0" dirty="0">
              <a:latin typeface="Arial" panose="020B0604020202020204" pitchFamily="34" charset="0"/>
              <a:cs typeface="Arial" panose="020B0604020202020204" pitchFamily="34"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978473"/>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2000" spc="10" dirty="0"/>
              <a:t/>
            </a:r>
            <a:br>
              <a:rPr lang="en-US" sz="2000" spc="10" dirty="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834072" y="1553528"/>
            <a:ext cx="6785928" cy="255454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Many people struggle to achieve their fitness goals due to lack of proper guidance, inconsistent workout routines, and limited knowledge about nutrition and exercise techniques. This often leads to loss of motivation, poor results, and even risk of injury. There is a need for a personalized, structured, and motivating fitness training approach that helps individuals improve their health, build strength, and maintain long-term wellness.</a:t>
            </a:r>
            <a:endParaRPr lang="en-I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457200"/>
            <a:ext cx="5263515" cy="978473"/>
          </a:xfrm>
          <a:prstGeom prst="rect">
            <a:avLst/>
          </a:prstGeom>
        </p:spPr>
        <p:txBody>
          <a:bodyPr vert="horz" wrap="square" lIns="0" tIns="16510" rIns="0" bIns="0" rtlCol="0">
            <a:spAutoFit/>
          </a:bodyPr>
          <a:lstStyle/>
          <a:p>
            <a:pPr rtl="0"/>
            <a:r>
              <a:rPr sz="4250" spc="5" dirty="0" smtClean="0"/>
              <a:t>PROJECT</a:t>
            </a:r>
            <a:r>
              <a:rPr lang="en-US" sz="4250" spc="5" dirty="0"/>
              <a:t> </a:t>
            </a:r>
            <a:r>
              <a:rPr sz="4250" spc="-20" dirty="0" smtClean="0"/>
              <a:t>OVERVIE</a:t>
            </a:r>
            <a:r>
              <a:rPr lang="en-US" sz="4250" spc="-20" dirty="0" smtClean="0"/>
              <a:t>W</a:t>
            </a:r>
            <a:r>
              <a:rPr lang="en-US" sz="2000" dirty="0"/>
              <a:t/>
            </a:r>
            <a:br>
              <a:rPr lang="en-US" sz="2000" dirty="0"/>
            </a:br>
            <a:endParaRPr sz="20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508001" y="1461073"/>
            <a:ext cx="7493000" cy="28623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This portfolio showcases my work as a professional fitness trainer, highlighting my approach to guiding individuals toward healthier lifestyles. The project focuses on creating personalized fitness plans, combining strength training, cardio, flexibility, and nutrition guidance to help clients achieve their goals effectively and safely. It also emphasizes motivation, progress tracking, and building sustainable habits. The portfolio demonstrates my training philosophy, client success stories, and the value of structured fitness programs in improving overall well-being.</a:t>
            </a:r>
            <a:endParaRPr lang="en-I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09114"/>
          </a:xfrm>
          <a:prstGeom prst="rect">
            <a:avLst/>
          </a:prstGeom>
        </p:spPr>
        <p:txBody>
          <a:bodyPr vert="horz" wrap="square" lIns="0" tIns="16510" rIns="0" bIns="0" rtlCol="0">
            <a:spAutoFit/>
          </a:bodyPr>
          <a:lstStyle/>
          <a:p>
            <a:pPr rtl="0"/>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4343400" y="4572000"/>
            <a:ext cx="184731" cy="369332"/>
          </a:xfrm>
          <a:prstGeom prst="rect">
            <a:avLst/>
          </a:prstGeom>
          <a:noFill/>
        </p:spPr>
        <p:txBody>
          <a:bodyPr wrap="none" rtlCol="0">
            <a:spAutoFit/>
          </a:bodyPr>
          <a:lstStyle/>
          <a:p>
            <a:endParaRPr lang="en-IN" dirty="0"/>
          </a:p>
        </p:txBody>
      </p:sp>
      <p:sp>
        <p:nvSpPr>
          <p:cNvPr id="9" name="TextBox 8"/>
          <p:cNvSpPr txBox="1"/>
          <p:nvPr/>
        </p:nvSpPr>
        <p:spPr>
          <a:xfrm>
            <a:off x="676261" y="1695450"/>
            <a:ext cx="10718191" cy="4062651"/>
          </a:xfrm>
          <a:prstGeom prst="rect">
            <a:avLst/>
          </a:prstGeom>
          <a:noFill/>
        </p:spPr>
        <p:txBody>
          <a:bodyPr wrap="none" rtlCol="0">
            <a:spAutoFit/>
          </a:bodyPr>
          <a:lstStyle/>
          <a:p>
            <a:r>
              <a:rPr lang="en-US" sz="2000" b="1" dirty="0" smtClean="0">
                <a:latin typeface="Arial" panose="020B0604020202020204" pitchFamily="34" charset="0"/>
                <a:cs typeface="Arial" panose="020B0604020202020204" pitchFamily="34" charset="0"/>
              </a:rPr>
              <a:t>Fitness </a:t>
            </a:r>
            <a:r>
              <a:rPr lang="en-US" sz="2000" b="1" dirty="0">
                <a:latin typeface="Arial" panose="020B0604020202020204" pitchFamily="34" charset="0"/>
                <a:cs typeface="Arial" panose="020B0604020202020204" pitchFamily="34" charset="0"/>
              </a:rPr>
              <a:t>Enthusiasts / Students</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College or school students interested in health, fitness, or sports training.</a:t>
            </a:r>
          </a:p>
          <a:p>
            <a:pPr lvl="1"/>
            <a:r>
              <a:rPr lang="en-US" sz="2000" dirty="0">
                <a:latin typeface="Arial" panose="020B0604020202020204" pitchFamily="34" charset="0"/>
                <a:cs typeface="Arial" panose="020B0604020202020204" pitchFamily="34" charset="0"/>
              </a:rPr>
              <a:t>Looking for affordable beginner-friendly coaching plans.</a:t>
            </a:r>
          </a:p>
          <a:p>
            <a:r>
              <a:rPr lang="en-US" sz="2000" b="1" dirty="0">
                <a:latin typeface="Arial" panose="020B0604020202020204" pitchFamily="34" charset="0"/>
                <a:cs typeface="Arial" panose="020B0604020202020204" pitchFamily="34" charset="0"/>
              </a:rPr>
              <a:t>Job Seekers (Career-oriented clients)</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People who want to improve fitness for job requirements (e.g., police, army, sports trials).</a:t>
            </a:r>
          </a:p>
          <a:p>
            <a:pPr lvl="1"/>
            <a:r>
              <a:rPr lang="en-US" sz="2000" dirty="0">
                <a:latin typeface="Arial" panose="020B0604020202020204" pitchFamily="34" charset="0"/>
                <a:cs typeface="Arial" panose="020B0604020202020204" pitchFamily="34" charset="0"/>
              </a:rPr>
              <a:t>Need structured training programs to meet physical benchmarks.</a:t>
            </a:r>
          </a:p>
          <a:p>
            <a:r>
              <a:rPr lang="en-US" sz="2000" b="1" dirty="0">
                <a:latin typeface="Arial" panose="020B0604020202020204" pitchFamily="34" charset="0"/>
                <a:cs typeface="Arial" panose="020B0604020202020204" pitchFamily="34" charset="0"/>
              </a:rPr>
              <a:t>Freelancers / Busy Professionals</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Individuals with flexible schedules but inconsistent routines.</a:t>
            </a:r>
          </a:p>
          <a:p>
            <a:pPr lvl="1"/>
            <a:r>
              <a:rPr lang="en-US" sz="2000" dirty="0">
                <a:latin typeface="Arial" panose="020B0604020202020204" pitchFamily="34" charset="0"/>
                <a:cs typeface="Arial" panose="020B0604020202020204" pitchFamily="34" charset="0"/>
              </a:rPr>
              <a:t>Need online coaching, quick workouts, or personalized diet guidance.</a:t>
            </a:r>
          </a:p>
          <a:p>
            <a:r>
              <a:rPr lang="en-US" sz="2000" b="1" dirty="0">
                <a:latin typeface="Arial" panose="020B0604020202020204" pitchFamily="34" charset="0"/>
                <a:cs typeface="Arial" panose="020B0604020202020204" pitchFamily="34" charset="0"/>
              </a:rPr>
              <a:t>Working Professionals</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Office workers dealing with stress, weight gain, or posture issues.</a:t>
            </a:r>
          </a:p>
          <a:p>
            <a:pPr lvl="1"/>
            <a:r>
              <a:rPr lang="en-US" sz="2000" dirty="0">
                <a:latin typeface="Arial" panose="020B0604020202020204" pitchFamily="34" charset="0"/>
                <a:cs typeface="Arial" panose="020B0604020202020204" pitchFamily="34" charset="0"/>
              </a:rPr>
              <a:t>Need long-term plans for strength, mobility, and lifestyle improvement.</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28150" y="331946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52710" y="388941"/>
            <a:ext cx="9763125" cy="1675459"/>
          </a:xfrm>
          <a:prstGeom prst="rect">
            <a:avLst/>
          </a:prstGeom>
        </p:spPr>
        <p:txBody>
          <a:bodyPr vert="horz" wrap="square" lIns="0" tIns="13335" rIns="0" bIns="0" rtlCol="0">
            <a:spAutoFit/>
          </a:bodyPr>
          <a:lstStyle/>
          <a:p>
            <a:pPr rtl="0"/>
            <a:r>
              <a:rPr lang="en-IN" sz="3600" spc="10" dirty="0"/>
              <a:t>TOOLS AND </a:t>
            </a:r>
            <a:r>
              <a:rPr lang="en-IN" sz="3600" spc="10" dirty="0" smtClean="0"/>
              <a:t>TECHNIQUES</a:t>
            </a:r>
            <a:br>
              <a:rPr lang="en-IN" sz="3600" spc="10" dirty="0" smtClean="0"/>
            </a:br>
            <a:r>
              <a:rPr lang="en-IN" sz="3600" spc="10" dirty="0"/>
              <a:t/>
            </a: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38292" y="1037611"/>
            <a:ext cx="9362908" cy="5816977"/>
          </a:xfrm>
          <a:prstGeom prst="rect">
            <a:avLst/>
          </a:prstGeom>
          <a:noFill/>
        </p:spPr>
        <p:txBody>
          <a:bodyPr wrap="square" rtlCol="0">
            <a:spAutoFit/>
          </a:bodyPr>
          <a:lstStyle/>
          <a:p>
            <a:r>
              <a:rPr lang="en-US" sz="3200" b="1" dirty="0"/>
              <a:t>Tools</a:t>
            </a:r>
            <a:r>
              <a:rPr lang="en-US" sz="3600" b="1" dirty="0"/>
              <a:t> Used</a:t>
            </a:r>
          </a:p>
          <a:p>
            <a:r>
              <a:rPr lang="en-US" sz="2000" dirty="0" smtClean="0">
                <a:latin typeface="Arial" panose="020B0604020202020204" pitchFamily="34" charset="0"/>
                <a:cs typeface="Arial" panose="020B0604020202020204" pitchFamily="34" charset="0"/>
              </a:rPr>
              <a:t>HTML5 </a:t>
            </a:r>
            <a:r>
              <a:rPr lang="en-US" sz="2000" dirty="0">
                <a:latin typeface="Arial" panose="020B0604020202020204" pitchFamily="34" charset="0"/>
                <a:cs typeface="Arial" panose="020B0604020202020204" pitchFamily="34" charset="0"/>
              </a:rPr>
              <a:t>– for structure (headings, sections, forms, navigation).</a:t>
            </a:r>
          </a:p>
          <a:p>
            <a:r>
              <a:rPr lang="en-US" sz="2000" dirty="0" smtClean="0">
                <a:latin typeface="Arial" panose="020B0604020202020204" pitchFamily="34" charset="0"/>
                <a:cs typeface="Arial" panose="020B0604020202020204" pitchFamily="34" charset="0"/>
              </a:rPr>
              <a:t>CSS3 </a:t>
            </a:r>
            <a:r>
              <a:rPr lang="en-US" sz="2000" dirty="0">
                <a:latin typeface="Arial" panose="020B0604020202020204" pitchFamily="34" charset="0"/>
                <a:cs typeface="Arial" panose="020B0604020202020204" pitchFamily="34" charset="0"/>
              </a:rPr>
              <a:t>– for styling (colors, fonts, layout, responsive design).</a:t>
            </a:r>
          </a:p>
          <a:p>
            <a:r>
              <a:rPr lang="en-US" sz="2000" dirty="0" smtClean="0">
                <a:latin typeface="Arial" panose="020B0604020202020204" pitchFamily="34" charset="0"/>
                <a:cs typeface="Arial" panose="020B0604020202020204" pitchFamily="34" charset="0"/>
              </a:rPr>
              <a:t>Web </a:t>
            </a:r>
            <a:r>
              <a:rPr lang="en-US" sz="2000" dirty="0">
                <a:latin typeface="Arial" panose="020B0604020202020204" pitchFamily="34" charset="0"/>
                <a:cs typeface="Arial" panose="020B0604020202020204" pitchFamily="34" charset="0"/>
              </a:rPr>
              <a:t>Browser – Google Chrome – to test and run the portfolio.</a:t>
            </a:r>
          </a:p>
          <a:p>
            <a:r>
              <a:rPr lang="en-US" sz="2000" dirty="0" smtClean="0">
                <a:latin typeface="Arial" panose="020B0604020202020204" pitchFamily="34" charset="0"/>
                <a:cs typeface="Arial" panose="020B0604020202020204" pitchFamily="34" charset="0"/>
              </a:rPr>
              <a:t>Code </a:t>
            </a:r>
            <a:r>
              <a:rPr lang="en-US" sz="2000" dirty="0">
                <a:latin typeface="Arial" panose="020B0604020202020204" pitchFamily="34" charset="0"/>
                <a:cs typeface="Arial" panose="020B0604020202020204" pitchFamily="34" charset="0"/>
              </a:rPr>
              <a:t>Editor – </a:t>
            </a:r>
            <a:r>
              <a:rPr lang="en-US" sz="2000" dirty="0" err="1">
                <a:latin typeface="Arial" panose="020B0604020202020204" pitchFamily="34" charset="0"/>
                <a:cs typeface="Arial" panose="020B0604020202020204" pitchFamily="34" charset="0"/>
              </a:rPr>
              <a:t>CodePen</a:t>
            </a:r>
            <a:r>
              <a:rPr lang="en-US" sz="2000" dirty="0">
                <a:latin typeface="Arial" panose="020B0604020202020204" pitchFamily="34" charset="0"/>
                <a:cs typeface="Arial" panose="020B0604020202020204" pitchFamily="34" charset="0"/>
              </a:rPr>
              <a:t> – to write and preview HTML &amp; CSS online.</a:t>
            </a:r>
          </a:p>
          <a:p>
            <a:r>
              <a:rPr lang="en-US" sz="2000" dirty="0" smtClean="0">
                <a:latin typeface="Arial" panose="020B0604020202020204" pitchFamily="34" charset="0"/>
                <a:cs typeface="Arial" panose="020B0604020202020204" pitchFamily="34" charset="0"/>
              </a:rPr>
              <a:t>Hosting </a:t>
            </a:r>
            <a:r>
              <a:rPr lang="en-US" sz="2000" dirty="0">
                <a:latin typeface="Arial" panose="020B0604020202020204" pitchFamily="34" charset="0"/>
                <a:cs typeface="Arial" panose="020B0604020202020204" pitchFamily="34" charset="0"/>
              </a:rPr>
              <a:t>Tools – </a:t>
            </a: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Pages </a:t>
            </a:r>
            <a:r>
              <a:rPr lang="en-US" sz="2000" dirty="0" smtClean="0">
                <a:latin typeface="Arial" panose="020B0604020202020204" pitchFamily="34" charset="0"/>
                <a:cs typeface="Arial" panose="020B0604020202020204" pitchFamily="34" charset="0"/>
              </a:rPr>
              <a:t>to </a:t>
            </a:r>
            <a:r>
              <a:rPr lang="en-US" sz="2000" dirty="0">
                <a:latin typeface="Arial" panose="020B0604020202020204" pitchFamily="34" charset="0"/>
                <a:cs typeface="Arial" panose="020B0604020202020204" pitchFamily="34" charset="0"/>
              </a:rPr>
              <a:t>publish online</a:t>
            </a:r>
            <a:r>
              <a:rPr lang="en-US" sz="2000" dirty="0" smtClean="0">
                <a:latin typeface="Arial" panose="020B0604020202020204" pitchFamily="34" charset="0"/>
                <a:cs typeface="Arial" panose="020B0604020202020204" pitchFamily="34" charset="0"/>
              </a:rPr>
              <a:t>.</a:t>
            </a:r>
          </a:p>
          <a:p>
            <a:r>
              <a:rPr lang="en-US" sz="3600" b="1" dirty="0" smtClean="0"/>
              <a:t>Techniques </a:t>
            </a:r>
            <a:r>
              <a:rPr lang="en-US" sz="3600" b="1" dirty="0"/>
              <a:t>Used</a:t>
            </a:r>
          </a:p>
          <a:p>
            <a:r>
              <a:rPr lang="en-US" sz="2000" dirty="0" smtClean="0">
                <a:latin typeface="Arial" panose="020B0604020202020204" pitchFamily="34" charset="0"/>
                <a:cs typeface="Arial" panose="020B0604020202020204" pitchFamily="34" charset="0"/>
              </a:rPr>
              <a:t>Single-Page </a:t>
            </a:r>
            <a:r>
              <a:rPr lang="en-US" sz="2000" dirty="0">
                <a:latin typeface="Arial" panose="020B0604020202020204" pitchFamily="34" charset="0"/>
                <a:cs typeface="Arial" panose="020B0604020202020204" pitchFamily="34" charset="0"/>
              </a:rPr>
              <a:t>Layout – All sections (services, pricing, testimonials, contact) are on one scrollable page.</a:t>
            </a:r>
          </a:p>
          <a:p>
            <a:r>
              <a:rPr lang="en-US" sz="2000" dirty="0" smtClean="0">
                <a:latin typeface="Arial" panose="020B0604020202020204" pitchFamily="34" charset="0"/>
                <a:cs typeface="Arial" panose="020B0604020202020204" pitchFamily="34" charset="0"/>
              </a:rPr>
              <a:t>Navigation </a:t>
            </a:r>
            <a:r>
              <a:rPr lang="en-US" sz="2000" dirty="0">
                <a:latin typeface="Arial" panose="020B0604020202020204" pitchFamily="34" charset="0"/>
                <a:cs typeface="Arial" panose="020B0604020202020204" pitchFamily="34" charset="0"/>
              </a:rPr>
              <a:t>Menu with Anchors – Clicking menu links smoothly jumps to each section.</a:t>
            </a:r>
          </a:p>
          <a:p>
            <a:r>
              <a:rPr lang="en-US" sz="2000" dirty="0" smtClean="0">
                <a:latin typeface="Arial" panose="020B0604020202020204" pitchFamily="34" charset="0"/>
                <a:cs typeface="Arial" panose="020B0604020202020204" pitchFamily="34" charset="0"/>
              </a:rPr>
              <a:t>Responsive </a:t>
            </a:r>
            <a:r>
              <a:rPr lang="en-US" sz="2000" dirty="0">
                <a:latin typeface="Arial" panose="020B0604020202020204" pitchFamily="34" charset="0"/>
                <a:cs typeface="Arial" panose="020B0604020202020204" pitchFamily="34" charset="0"/>
              </a:rPr>
              <a:t>Design – Uses CSS Grid so layout adapts on desktop, tablet, and mobile.</a:t>
            </a:r>
          </a:p>
          <a:p>
            <a:r>
              <a:rPr lang="en-US" sz="2000" dirty="0" smtClean="0">
                <a:latin typeface="Arial" panose="020B0604020202020204" pitchFamily="34" charset="0"/>
                <a:cs typeface="Arial" panose="020B0604020202020204" pitchFamily="34" charset="0"/>
              </a:rPr>
              <a:t>Typography </a:t>
            </a:r>
            <a:r>
              <a:rPr lang="en-US" sz="2000" dirty="0">
                <a:latin typeface="Arial" panose="020B0604020202020204" pitchFamily="34" charset="0"/>
                <a:cs typeface="Arial" panose="020B0604020202020204" pitchFamily="34" charset="0"/>
              </a:rPr>
              <a:t>&amp; Colors – Simple fonts (Arial), consistent theme (orange + dark gray).</a:t>
            </a:r>
          </a:p>
          <a:p>
            <a:r>
              <a:rPr lang="en-US" sz="2000" dirty="0" smtClean="0">
                <a:latin typeface="Arial" panose="020B0604020202020204" pitchFamily="34" charset="0"/>
                <a:cs typeface="Arial" panose="020B0604020202020204" pitchFamily="34" charset="0"/>
              </a:rPr>
              <a:t>Contact </a:t>
            </a:r>
            <a:r>
              <a:rPr lang="en-US" sz="2000" dirty="0">
                <a:latin typeface="Arial" panose="020B0604020202020204" pitchFamily="34" charset="0"/>
                <a:cs typeface="Arial" panose="020B0604020202020204" pitchFamily="34" charset="0"/>
              </a:rPr>
              <a:t>Form – Allows users to send a quick message (name, email, message).</a:t>
            </a:r>
          </a:p>
          <a:p>
            <a:r>
              <a:rPr lang="en-US" sz="2000" dirty="0" smtClean="0">
                <a:latin typeface="Arial" panose="020B0604020202020204" pitchFamily="34" charset="0"/>
                <a:cs typeface="Arial" panose="020B0604020202020204" pitchFamily="34" charset="0"/>
              </a:rPr>
              <a:t>Footer </a:t>
            </a:r>
            <a:r>
              <a:rPr lang="en-US" sz="2000" dirty="0">
                <a:latin typeface="Arial" panose="020B0604020202020204" pitchFamily="34" charset="0"/>
                <a:cs typeface="Arial" panose="020B0604020202020204" pitchFamily="34" charset="0"/>
              </a:rPr>
              <a:t>&amp; Branding – Includes trainer name and copyright.</a:t>
            </a:r>
            <a:endParaRPr lang="en-I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558800" y="398611"/>
            <a:ext cx="8794750" cy="125739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graphicFrame>
        <p:nvGraphicFramePr>
          <p:cNvPr id="2" name="Table 1"/>
          <p:cNvGraphicFramePr>
            <a:graphicFrameLocks noGrp="1"/>
          </p:cNvGraphicFramePr>
          <p:nvPr/>
        </p:nvGraphicFramePr>
        <p:xfrm>
          <a:off x="1362075" y="3658076"/>
          <a:ext cx="9467850" cy="365760"/>
        </p:xfrm>
        <a:graphic>
          <a:graphicData uri="http://schemas.openxmlformats.org/drawingml/2006/table">
            <a:tbl>
              <a:tblPr/>
              <a:tblGrid>
                <a:gridCol w="419100"/>
                <a:gridCol w="9048750"/>
              </a:tblGrid>
              <a:tr h="0">
                <a:tc>
                  <a:txBody>
                    <a:bodyPr/>
                    <a:lstStyle/>
                    <a:p>
                      <a:pPr fontAlgn="t"/>
                      <a:endParaRPr lang="en-IN">
                        <a:effectLst/>
                      </a:endParaRPr>
                    </a:p>
                  </a:txBody>
                  <a:tcPr marL="152400" marR="152400">
                    <a:lnL>
                      <a:noFill/>
                    </a:lnL>
                    <a:lnR>
                      <a:noFill/>
                    </a:lnR>
                    <a:lnT>
                      <a:noFill/>
                    </a:lnT>
                    <a:lnB>
                      <a:noFill/>
                    </a:lnB>
                  </a:tcPr>
                </a:tc>
                <a:tc>
                  <a:txBody>
                    <a:bodyPr/>
                    <a:lstStyle/>
                    <a:p>
                      <a:endParaRPr lang="en-IN" dirty="0">
                        <a:solidFill>
                          <a:srgbClr val="222222"/>
                        </a:solidFill>
                        <a:effectLst/>
                      </a:endParaRPr>
                    </a:p>
                  </a:txBody>
                  <a:tcPr anchor="ctr">
                    <a:lnL>
                      <a:noFill/>
                    </a:lnL>
                    <a:lnR>
                      <a:noFill/>
                    </a:lnR>
                    <a:lnT>
                      <a:noFill/>
                    </a:lnT>
                    <a:lnB>
                      <a:noFill/>
                    </a:lnB>
                  </a:tcPr>
                </a:tc>
              </a:tr>
            </a:tbl>
          </a:graphicData>
        </a:graphic>
      </p:graphicFrame>
      <p:sp>
        <p:nvSpPr>
          <p:cNvPr id="3" name="Rectangle 1"/>
          <p:cNvSpPr>
            <a:spLocks noChangeArrowheads="1"/>
          </p:cNvSpPr>
          <p:nvPr/>
        </p:nvSpPr>
        <p:spPr bwMode="auto">
          <a:xfrm>
            <a:off x="1362075" y="3282171"/>
            <a:ext cx="44114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1. </a:t>
            </a:r>
            <a:endParaRPr kumimoji="0" lang="en-US" sz="1900" b="0" i="0" u="none" strike="noStrike" cap="none" normalizeH="0" baseline="0" dirty="0" smtClean="0">
              <a:ln>
                <a:noFill/>
              </a:ln>
              <a:solidFill>
                <a:srgbClr val="222222"/>
              </a:solidFill>
              <a:effectLst/>
              <a:latin typeface="Google Sans"/>
            </a:endParaRPr>
          </a:p>
        </p:txBody>
      </p:sp>
      <p:sp>
        <p:nvSpPr>
          <p:cNvPr id="7" name="Rectangle 4"/>
          <p:cNvSpPr>
            <a:spLocks noChangeArrowheads="1"/>
          </p:cNvSpPr>
          <p:nvPr/>
        </p:nvSpPr>
        <p:spPr bwMode="auto">
          <a:xfrm>
            <a:off x="1362075"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 name="Rectangle 5"/>
          <p:cNvSpPr>
            <a:spLocks noChangeArrowheads="1"/>
          </p:cNvSpPr>
          <p:nvPr/>
        </p:nvSpPr>
        <p:spPr bwMode="auto">
          <a:xfrm>
            <a:off x="1362075"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rPr>
              <a:t/>
            </a:r>
            <a:br>
              <a:rPr kumimoji="0" lang="en-US" sz="18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AutoShape 2" descr="https://lh3.googleusercontent.com/a/ACg8ocL5JwMdTFAUn0X9oUL0Jj9WKXqSn_WP4mjPKoC8elOIANKC9yv8=s40-p"/>
          <p:cNvSpPr>
            <a:spLocks noChangeAspect="1" noChangeArrowheads="1"/>
          </p:cNvSpPr>
          <p:nvPr/>
        </p:nvSpPr>
        <p:spPr bwMode="auto">
          <a:xfrm>
            <a:off x="1454150" y="30940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3" name="Rectangle 6"/>
          <p:cNvSpPr>
            <a:spLocks noChangeArrowheads="1"/>
          </p:cNvSpPr>
          <p:nvPr/>
        </p:nvSpPr>
        <p:spPr bwMode="auto">
          <a:xfrm>
            <a:off x="1362075" y="2364938"/>
            <a:ext cx="248786" cy="12926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b"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t> </a:t>
            </a:r>
            <a:br>
              <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rPr>
            </a:br>
            <a:endParaRPr kumimoji="0" lang="en-US" sz="1800" b="0" i="0" u="none" strike="noStrike" cap="none" normalizeH="0" baseline="0" dirty="0" smtClean="0">
              <a:ln>
                <a:noFill/>
              </a:ln>
              <a:solidFill>
                <a:srgbClr val="222222"/>
              </a:solidFill>
              <a:effectLst/>
              <a:latin typeface="Arial" panose="020B0604020202020204" pitchFamily="34" charset="0"/>
              <a:cs typeface="Arial" panose="020B0604020202020204" pitchFamily="34" charset="0"/>
            </a:endParaRPr>
          </a:p>
          <a:p>
            <a:pPr marL="0" marR="0" lvl="0" indent="0" algn="l" defTabSz="914400" rtl="0" eaLnBrk="0" fontAlgn="b"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222222"/>
                </a:solidFill>
                <a:effectLst/>
                <a:latin typeface="Google Sans"/>
              </a:rPr>
              <a:t> </a:t>
            </a:r>
            <a:endParaRPr kumimoji="0" lang="en-US" sz="2400" b="0" i="0" u="none" strike="noStrike" cap="none" normalizeH="0" baseline="0" dirty="0" smtClean="0">
              <a:ln>
                <a:noFill/>
              </a:ln>
              <a:solidFill>
                <a:srgbClr val="222222"/>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222222"/>
              </a:solidFill>
              <a:effectLst/>
              <a:latin typeface="Google Sans"/>
            </a:endParaRPr>
          </a:p>
        </p:txBody>
      </p:sp>
      <p:sp>
        <p:nvSpPr>
          <p:cNvPr id="16" name="Rectangle 9"/>
          <p:cNvSpPr>
            <a:spLocks noChangeArrowheads="1"/>
          </p:cNvSpPr>
          <p:nvPr/>
        </p:nvSpPr>
        <p:spPr bwMode="auto">
          <a:xfrm>
            <a:off x="1362075"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7" name="Rectangle 10"/>
          <p:cNvSpPr>
            <a:spLocks noChangeArrowheads="1"/>
          </p:cNvSpPr>
          <p:nvPr/>
        </p:nvSpPr>
        <p:spPr bwMode="auto">
          <a:xfrm>
            <a:off x="1362075" y="3657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rPr>
              <a:t/>
            </a:r>
            <a:br>
              <a:rPr kumimoji="0" lang="en-US" sz="1800" b="0" i="0" u="none" strike="noStrike" cap="none" normalizeH="0" baseline="0" smtClean="0">
                <a:ln>
                  <a:noFill/>
                </a:ln>
                <a:solidFill>
                  <a:schemeClr val="tx1"/>
                </a:solidFill>
                <a:effectLst/>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21" name="TextBox 20"/>
          <p:cNvSpPr txBox="1"/>
          <p:nvPr/>
        </p:nvSpPr>
        <p:spPr>
          <a:xfrm>
            <a:off x="541977" y="1027308"/>
            <a:ext cx="9306587" cy="4985980"/>
          </a:xfrm>
          <a:prstGeom prst="rect">
            <a:avLst/>
          </a:prstGeom>
          <a:noFill/>
        </p:spPr>
        <p:txBody>
          <a:bodyPr wrap="none" rtlCol="0">
            <a:spAutoFit/>
          </a:bodyPr>
          <a:lstStyle/>
          <a:p>
            <a:endParaRPr lang="en-US" dirty="0"/>
          </a:p>
          <a:p>
            <a:r>
              <a:rPr lang="en-US" sz="2000" b="1" dirty="0">
                <a:latin typeface="Arial" panose="020B0604020202020204" pitchFamily="34" charset="0"/>
                <a:cs typeface="Arial" panose="020B0604020202020204" pitchFamily="34" charset="0"/>
              </a:rPr>
              <a:t>Header &amp; Navigation</a:t>
            </a:r>
          </a:p>
          <a:p>
            <a:r>
              <a:rPr lang="en-US" sz="2000" dirty="0" smtClean="0">
                <a:latin typeface="Arial" panose="020B0604020202020204" pitchFamily="34" charset="0"/>
                <a:cs typeface="Arial" panose="020B0604020202020204" pitchFamily="34" charset="0"/>
              </a:rPr>
              <a:t>Trainer’s </a:t>
            </a:r>
            <a:r>
              <a:rPr lang="en-US" sz="2000" dirty="0">
                <a:latin typeface="Arial" panose="020B0604020202020204" pitchFamily="34" charset="0"/>
                <a:cs typeface="Arial" panose="020B0604020202020204" pitchFamily="34" charset="0"/>
              </a:rPr>
              <a:t>name, tagline, and menu links (Services, Plans, Testimonials, Contact).</a:t>
            </a:r>
          </a:p>
          <a:p>
            <a:r>
              <a:rPr lang="en-US" sz="2000" dirty="0" smtClean="0">
                <a:latin typeface="Arial" panose="020B0604020202020204" pitchFamily="34" charset="0"/>
                <a:cs typeface="Arial" panose="020B0604020202020204" pitchFamily="34" charset="0"/>
              </a:rPr>
              <a:t>Fixed </a:t>
            </a:r>
            <a:r>
              <a:rPr lang="en-US" sz="2000" dirty="0">
                <a:latin typeface="Arial" panose="020B0604020202020204" pitchFamily="34" charset="0"/>
                <a:cs typeface="Arial" panose="020B0604020202020204" pitchFamily="34" charset="0"/>
              </a:rPr>
              <a:t>at the top for easy access.</a:t>
            </a:r>
          </a:p>
          <a:p>
            <a:r>
              <a:rPr lang="en-US" sz="2000" b="1" dirty="0" smtClean="0">
                <a:latin typeface="Arial" panose="020B0604020202020204" pitchFamily="34" charset="0"/>
                <a:cs typeface="Arial" panose="020B0604020202020204" pitchFamily="34" charset="0"/>
              </a:rPr>
              <a:t>Plans </a:t>
            </a:r>
            <a:r>
              <a:rPr lang="en-US" sz="2000" b="1" dirty="0">
                <a:latin typeface="Arial" panose="020B0604020202020204" pitchFamily="34" charset="0"/>
                <a:cs typeface="Arial" panose="020B0604020202020204" pitchFamily="34" charset="0"/>
              </a:rPr>
              <a:t>/ Pricing Section</a:t>
            </a:r>
          </a:p>
          <a:p>
            <a:r>
              <a:rPr lang="en-US" sz="2000" dirty="0" smtClean="0">
                <a:latin typeface="Arial" panose="020B0604020202020204" pitchFamily="34" charset="0"/>
                <a:cs typeface="Arial" panose="020B0604020202020204" pitchFamily="34" charset="0"/>
              </a:rPr>
              <a:t>Different </a:t>
            </a:r>
            <a:r>
              <a:rPr lang="en-US" sz="2000" dirty="0">
                <a:latin typeface="Arial" panose="020B0604020202020204" pitchFamily="34" charset="0"/>
                <a:cs typeface="Arial" panose="020B0604020202020204" pitchFamily="34" charset="0"/>
              </a:rPr>
              <a:t>packages (4 weeks, 12 weeks, 24 weeks).</a:t>
            </a:r>
          </a:p>
          <a:p>
            <a:r>
              <a:rPr lang="en-US" sz="2000" dirty="0" smtClean="0">
                <a:latin typeface="Arial" panose="020B0604020202020204" pitchFamily="34" charset="0"/>
                <a:cs typeface="Arial" panose="020B0604020202020204" pitchFamily="34" charset="0"/>
              </a:rPr>
              <a:t>Each </a:t>
            </a:r>
            <a:r>
              <a:rPr lang="en-US" sz="2000" dirty="0">
                <a:latin typeface="Arial" panose="020B0604020202020204" pitchFamily="34" charset="0"/>
                <a:cs typeface="Arial" panose="020B0604020202020204" pitchFamily="34" charset="0"/>
              </a:rPr>
              <a:t>shown in separate boxes with price &amp; features.</a:t>
            </a:r>
          </a:p>
          <a:p>
            <a:r>
              <a:rPr lang="en-US" sz="2000" b="1" dirty="0" smtClean="0">
                <a:latin typeface="Arial" panose="020B0604020202020204" pitchFamily="34" charset="0"/>
                <a:cs typeface="Arial" panose="020B0604020202020204" pitchFamily="34" charset="0"/>
              </a:rPr>
              <a:t>Testimonials </a:t>
            </a:r>
            <a:r>
              <a:rPr lang="en-US" sz="2000" b="1" dirty="0">
                <a:latin typeface="Arial" panose="020B0604020202020204" pitchFamily="34" charset="0"/>
                <a:cs typeface="Arial" panose="020B0604020202020204" pitchFamily="34" charset="0"/>
              </a:rPr>
              <a:t>Section</a:t>
            </a:r>
          </a:p>
          <a:p>
            <a:r>
              <a:rPr lang="en-US" sz="2000" dirty="0" smtClean="0">
                <a:latin typeface="Arial" panose="020B0604020202020204" pitchFamily="34" charset="0"/>
                <a:cs typeface="Arial" panose="020B0604020202020204" pitchFamily="34" charset="0"/>
              </a:rPr>
              <a:t>Client </a:t>
            </a:r>
            <a:r>
              <a:rPr lang="en-US" sz="2000" dirty="0">
                <a:latin typeface="Arial" panose="020B0604020202020204" pitchFamily="34" charset="0"/>
                <a:cs typeface="Arial" panose="020B0604020202020204" pitchFamily="34" charset="0"/>
              </a:rPr>
              <a:t>reviews displayed in small cards.</a:t>
            </a:r>
          </a:p>
          <a:p>
            <a:r>
              <a:rPr lang="en-US" sz="2000" dirty="0" smtClean="0">
                <a:latin typeface="Arial" panose="020B0604020202020204" pitchFamily="34" charset="0"/>
                <a:cs typeface="Arial" panose="020B0604020202020204" pitchFamily="34" charset="0"/>
              </a:rPr>
              <a:t>Builds </a:t>
            </a:r>
            <a:r>
              <a:rPr lang="en-US" sz="2000" dirty="0">
                <a:latin typeface="Arial" panose="020B0604020202020204" pitchFamily="34" charset="0"/>
                <a:cs typeface="Arial" panose="020B0604020202020204" pitchFamily="34" charset="0"/>
              </a:rPr>
              <a:t>trust and credibility.</a:t>
            </a:r>
          </a:p>
          <a:p>
            <a:r>
              <a:rPr lang="en-US" sz="2000" b="1" dirty="0" smtClean="0">
                <a:latin typeface="Arial" panose="020B0604020202020204" pitchFamily="34" charset="0"/>
                <a:cs typeface="Arial" panose="020B0604020202020204" pitchFamily="34" charset="0"/>
              </a:rPr>
              <a:t>Contact </a:t>
            </a:r>
            <a:r>
              <a:rPr lang="en-US" sz="2000" b="1" dirty="0">
                <a:latin typeface="Arial" panose="020B0604020202020204" pitchFamily="34" charset="0"/>
                <a:cs typeface="Arial" panose="020B0604020202020204" pitchFamily="34" charset="0"/>
              </a:rPr>
              <a:t>Section</a:t>
            </a:r>
          </a:p>
          <a:p>
            <a:r>
              <a:rPr lang="en-US" sz="2000" dirty="0" smtClean="0">
                <a:latin typeface="Arial" panose="020B0604020202020204" pitchFamily="34" charset="0"/>
                <a:cs typeface="Arial" panose="020B0604020202020204" pitchFamily="34" charset="0"/>
              </a:rPr>
              <a:t>Contact </a:t>
            </a:r>
            <a:r>
              <a:rPr lang="en-US" sz="2000" dirty="0">
                <a:latin typeface="Arial" panose="020B0604020202020204" pitchFamily="34" charset="0"/>
                <a:cs typeface="Arial" panose="020B0604020202020204" pitchFamily="34" charset="0"/>
              </a:rPr>
              <a:t>form (Name, Email, Message).</a:t>
            </a:r>
          </a:p>
          <a:p>
            <a:r>
              <a:rPr lang="en-US" sz="2000" dirty="0" smtClean="0">
                <a:latin typeface="Arial" panose="020B0604020202020204" pitchFamily="34" charset="0"/>
                <a:cs typeface="Arial" panose="020B0604020202020204" pitchFamily="34" charset="0"/>
              </a:rPr>
              <a:t>Also </a:t>
            </a:r>
            <a:r>
              <a:rPr lang="en-US" sz="2000" dirty="0">
                <a:latin typeface="Arial" panose="020B0604020202020204" pitchFamily="34" charset="0"/>
                <a:cs typeface="Arial" panose="020B0604020202020204" pitchFamily="34" charset="0"/>
              </a:rPr>
              <a:t>lists trainer’s email, phone, and location.</a:t>
            </a:r>
          </a:p>
          <a:p>
            <a:r>
              <a:rPr lang="en-US" sz="2000" b="1" dirty="0" smtClean="0">
                <a:latin typeface="Arial" panose="020B0604020202020204" pitchFamily="34" charset="0"/>
                <a:cs typeface="Arial" panose="020B0604020202020204" pitchFamily="34" charset="0"/>
              </a:rPr>
              <a:t>Footer</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Simple copyright line.</a:t>
            </a:r>
          </a:p>
          <a:p>
            <a:r>
              <a:rPr lang="en-US" sz="2000" dirty="0" smtClean="0">
                <a:latin typeface="Arial" panose="020B0604020202020204" pitchFamily="34" charset="0"/>
                <a:cs typeface="Arial" panose="020B0604020202020204" pitchFamily="34" charset="0"/>
              </a:rPr>
              <a:t>Quick </a:t>
            </a:r>
            <a:r>
              <a:rPr lang="en-US" sz="2000" dirty="0">
                <a:latin typeface="Arial" panose="020B0604020202020204" pitchFamily="34" charset="0"/>
                <a:cs typeface="Arial" panose="020B0604020202020204" pitchFamily="34" charset="0"/>
              </a:rPr>
              <a:t>links to sections.</a:t>
            </a:r>
            <a:endParaRPr lang="en-IN" sz="2000"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755332" y="385444"/>
            <a:ext cx="9372600" cy="4893647"/>
          </a:xfrm>
          <a:prstGeom prst="rect">
            <a:avLst/>
          </a:prstGeom>
          <a:noFill/>
        </p:spPr>
        <p:txBody>
          <a:bodyPr wrap="square" rtlCol="0">
            <a:spAutoFit/>
          </a:bodyPr>
          <a:lstStyle/>
          <a:p>
            <a:endParaRPr lang="en-US" dirty="0"/>
          </a:p>
          <a:p>
            <a:endParaRPr lang="en-US" dirty="0"/>
          </a:p>
          <a:p>
            <a:endParaRPr lang="en-US" dirty="0"/>
          </a:p>
          <a:p>
            <a:endParaRPr lang="en-US" dirty="0"/>
          </a:p>
          <a:p>
            <a:r>
              <a:rPr lang="en-US" sz="2000" b="1" dirty="0">
                <a:latin typeface="Arial" panose="020B0604020202020204" pitchFamily="34" charset="0"/>
                <a:cs typeface="Arial" panose="020B0604020202020204" pitchFamily="34" charset="0"/>
              </a:rPr>
              <a:t>Navigation </a:t>
            </a:r>
            <a:r>
              <a:rPr lang="en-US" sz="2000" b="1" dirty="0" smtClean="0">
                <a:latin typeface="Arial" panose="020B0604020202020204" pitchFamily="34" charset="0"/>
                <a:cs typeface="Arial" panose="020B0604020202020204" pitchFamily="34" charset="0"/>
              </a:rPr>
              <a:t>Bar</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Fixed at the top for easy access</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Provides quick links to all sections (Services, Plans, Testimonials, Contact</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Improves user experience with clear structure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Smooth </a:t>
            </a:r>
            <a:r>
              <a:rPr lang="en-US" sz="2000" b="1" dirty="0" smtClean="0">
                <a:latin typeface="Arial" panose="020B0604020202020204" pitchFamily="34" charset="0"/>
                <a:cs typeface="Arial" panose="020B0604020202020204" pitchFamily="34" charset="0"/>
              </a:rPr>
              <a:t>Scrolling</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Clicking a menu link smoothly scrolls to the target section</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smtClean="0">
                <a:latin typeface="Arial" panose="020B0604020202020204" pitchFamily="34" charset="0"/>
                <a:cs typeface="Arial" panose="020B0604020202020204" pitchFamily="34" charset="0"/>
              </a:rPr>
              <a:t>achieved </a:t>
            </a:r>
            <a:r>
              <a:rPr lang="en-US" sz="2000" dirty="0">
                <a:latin typeface="Arial" panose="020B0604020202020204" pitchFamily="34" charset="0"/>
                <a:cs typeface="Arial" panose="020B0604020202020204" pitchFamily="34" charset="0"/>
              </a:rPr>
              <a:t>with CSS property scroll-behavior: smooth</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Makes navigation professional and </a:t>
            </a:r>
            <a:r>
              <a:rPr lang="en-US" sz="2000" dirty="0" smtClean="0">
                <a:latin typeface="Arial" panose="020B0604020202020204" pitchFamily="34" charset="0"/>
                <a:cs typeface="Arial" panose="020B0604020202020204" pitchFamily="34" charset="0"/>
              </a:rPr>
              <a:t>user-friendly.</a:t>
            </a: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Contact </a:t>
            </a:r>
            <a:r>
              <a:rPr lang="en-US" sz="2000" b="1" dirty="0" smtClean="0">
                <a:latin typeface="Arial" panose="020B0604020202020204" pitchFamily="34" charset="0"/>
                <a:cs typeface="Arial" panose="020B0604020202020204" pitchFamily="34" charset="0"/>
              </a:rPr>
              <a:t>Form</a:t>
            </a:r>
            <a:endParaRPr lang="en-US" sz="20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Collects user details (Name, Email, Message</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Allows potential clients to easily reach the trainer</a:t>
            </a:r>
            <a:r>
              <a:rPr lang="en-US" sz="2000" dirty="0" smtClean="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Can be connected to email services or form </a:t>
            </a:r>
            <a:r>
              <a:rPr lang="en-US" sz="2000" dirty="0" smtClean="0">
                <a:latin typeface="Arial" panose="020B0604020202020204" pitchFamily="34" charset="0"/>
                <a:cs typeface="Arial" panose="020B0604020202020204" pitchFamily="34" charset="0"/>
              </a:rPr>
              <a:t>handlers.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479</TotalTime>
  <Words>817</Words>
  <Application>Microsoft Office PowerPoint</Application>
  <PresentationFormat>Widescreen</PresentationFormat>
  <Paragraphs>108</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Google Sans</vt:lpstr>
      <vt:lpstr>Roboto</vt:lpstr>
      <vt:lpstr>Times New Roman</vt:lpstr>
      <vt:lpstr>Trebuchet MS</vt:lpstr>
      <vt:lpstr>Office Theme</vt:lpstr>
      <vt:lpstr>Digital Portfolio  </vt:lpstr>
      <vt:lpstr>DIGITAL PORTFOLIO  The Fitness Trainer Portfolio is a personal website created to showcase the trainer’s skills, services, achievements, and client results. It acts as a digital profile that highlights training programs, pricing plans, testimonials, and contact details in one place. This portfolio helps the trainer to: Build professional credibility online. Attract new clients through clear service offerings. Share success stories and client transformations. Provide an easy way for people to connect and book sessions. It is designed with a simple layout, user-friendly navigation, smooth scrolling, and a contact form, making it accessible for students, job seekers, freelancers, and professionals who want to improve their fitness. </vt:lpstr>
      <vt:lpstr>AGENDA</vt:lpstr>
      <vt:lpstr>PROBLEM STATEMENT </vt:lpstr>
      <vt:lpstr>PROJECT OVERVIEW </vt:lpstr>
      <vt:lpstr>WHO ARE THE END USERS?</vt:lpstr>
      <vt:lpstr>TOOLS AND TECHNIQUES  </vt:lpstr>
      <vt:lpstr>PowerPoint Presentation</vt:lpstr>
      <vt:lpstr>FEATURES AND FUNCTIONALITY</vt:lpstr>
      <vt:lpstr>RESULTS AND SCREENSHOTS</vt:lpstr>
      <vt:lpstr>CONCLUSION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DELL</cp:lastModifiedBy>
  <cp:revision>35</cp:revision>
  <dcterms:created xsi:type="dcterms:W3CDTF">2024-03-29T15:07:22Z</dcterms:created>
  <dcterms:modified xsi:type="dcterms:W3CDTF">2025-09-04T07:21:13Z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