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1" r:id="rId3"/>
    <p:sldId id="267" r:id="rId4"/>
    <p:sldId id="266" r:id="rId5"/>
    <p:sldId id="265" r:id="rId6"/>
    <p:sldId id="264" r:id="rId7"/>
    <p:sldId id="263" r:id="rId8"/>
    <p:sldId id="271" r:id="rId9"/>
    <p:sldId id="268"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86" d="100"/>
          <a:sy n="86"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FCD8942-C8AC-486B-9E54-31EC0857C5FF}" type="datetimeFigureOut">
              <a:rPr lang="en-US" smtClean="0"/>
              <a:t>8/27/2021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338089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D8942-C8AC-486B-9E54-31EC0857C5FF}"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337085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D8942-C8AC-486B-9E54-31EC0857C5FF}"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283948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D8942-C8AC-486B-9E54-31EC0857C5FF}"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B37E-6CCB-40CC-9C35-6A3AE6E6A18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130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D8942-C8AC-486B-9E54-31EC0857C5FF}"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2805504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CD8942-C8AC-486B-9E54-31EC0857C5FF}"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767778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CD8942-C8AC-486B-9E54-31EC0857C5FF}"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2092033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D8942-C8AC-486B-9E54-31EC0857C5FF}"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414495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D8942-C8AC-486B-9E54-31EC0857C5FF}"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228730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CD8942-C8AC-486B-9E54-31EC0857C5FF}"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226442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CD8942-C8AC-486B-9E54-31EC0857C5FF}"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19932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CD8942-C8AC-486B-9E54-31EC0857C5FF}"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406889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CD8942-C8AC-486B-9E54-31EC0857C5FF}"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403033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CD8942-C8AC-486B-9E54-31EC0857C5FF}"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274624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D8942-C8AC-486B-9E54-31EC0857C5FF}"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116988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D8942-C8AC-486B-9E54-31EC0857C5FF}"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366421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D8942-C8AC-486B-9E54-31EC0857C5FF}"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4B37E-6CCB-40CC-9C35-6A3AE6E6A188}" type="slidenum">
              <a:rPr lang="en-US" smtClean="0"/>
              <a:t>‹#›</a:t>
            </a:fld>
            <a:endParaRPr lang="en-US"/>
          </a:p>
        </p:txBody>
      </p:sp>
    </p:spTree>
    <p:extLst>
      <p:ext uri="{BB962C8B-B14F-4D97-AF65-F5344CB8AC3E}">
        <p14:creationId xmlns:p14="http://schemas.microsoft.com/office/powerpoint/2010/main" val="195925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CD8942-C8AC-486B-9E54-31EC0857C5FF}" type="datetimeFigureOut">
              <a:rPr lang="en-US" smtClean="0"/>
              <a:t>8/27/2021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34B37E-6CCB-40CC-9C35-6A3AE6E6A188}" type="slidenum">
              <a:rPr lang="en-US" smtClean="0"/>
              <a:t>‹#›</a:t>
            </a:fld>
            <a:endParaRPr lang="en-US"/>
          </a:p>
        </p:txBody>
      </p:sp>
    </p:spTree>
    <p:extLst>
      <p:ext uri="{BB962C8B-B14F-4D97-AF65-F5344CB8AC3E}">
        <p14:creationId xmlns:p14="http://schemas.microsoft.com/office/powerpoint/2010/main" val="4262677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what-really-drives-higher-life%20expectancy-e1c1ec22f6e1" TargetMode="External"/><Relationship Id="rId2" Type="http://schemas.openxmlformats.org/officeDocument/2006/relationships/hyperlink" Target="https://www.kaggle.com/kumarajarshi/life-expectancy-who" TargetMode="External"/><Relationship Id="rId1" Type="http://schemas.openxmlformats.org/officeDocument/2006/relationships/slideLayout" Target="../slideLayouts/slideLayout2.xml"/><Relationship Id="rId6" Type="http://schemas.openxmlformats.org/officeDocument/2006/relationships/hyperlink" Target="https://www.news-medical.net/health/What-is-Life-Expectancy.aspx" TargetMode="External"/><Relationship Id="rId5" Type="http://schemas.openxmlformats.org/officeDocument/2006/relationships/hyperlink" Target="https://www.ijitee.org/wp-content/uploads/papers/v8i10/J91560881019.pdf" TargetMode="External"/><Relationship Id="rId4" Type="http://schemas.openxmlformats.org/officeDocument/2006/relationships/hyperlink" Target="https://www.geeksforgeeks.org/ml-linear-regres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F9BFD0-416E-47CD-99FE-6BD9DBEF221A}"/>
              </a:ext>
            </a:extLst>
          </p:cNvPr>
          <p:cNvSpPr txBox="1"/>
          <p:nvPr/>
        </p:nvSpPr>
        <p:spPr>
          <a:xfrm>
            <a:off x="2091810" y="3429000"/>
            <a:ext cx="3802962" cy="258531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US" dirty="0"/>
          </a:p>
        </p:txBody>
      </p:sp>
      <p:sp>
        <p:nvSpPr>
          <p:cNvPr id="7" name="TextBox 6">
            <a:extLst>
              <a:ext uri="{FF2B5EF4-FFF2-40B4-BE49-F238E27FC236}">
                <a16:creationId xmlns:a16="http://schemas.microsoft.com/office/drawing/2014/main" id="{03F44C98-06DD-4B0D-8F55-CCE4090DB8F2}"/>
              </a:ext>
            </a:extLst>
          </p:cNvPr>
          <p:cNvSpPr txBox="1"/>
          <p:nvPr/>
        </p:nvSpPr>
        <p:spPr>
          <a:xfrm>
            <a:off x="6169981" y="3936827"/>
            <a:ext cx="5282214" cy="1569660"/>
          </a:xfrm>
          <a:prstGeom prst="rect">
            <a:avLst/>
          </a:prstGeom>
          <a:solidFill>
            <a:schemeClr val="tx1">
              <a:alpha val="46000"/>
            </a:schemeClr>
          </a:solidFill>
          <a:effectLst>
            <a:softEdge rad="31750"/>
          </a:effectLst>
        </p:spPr>
        <p:txBody>
          <a:bodyPr wrap="square" rtlCol="0">
            <a:spAutoFit/>
          </a:bodyPr>
          <a:lstStyle/>
          <a:p>
            <a:r>
              <a:rPr lang="en-US"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BY</a:t>
            </a:r>
          </a:p>
          <a:p>
            <a:r>
              <a:rPr lang="en-US"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NAVYA SRI JAMPA</a:t>
            </a:r>
          </a:p>
          <a:p>
            <a:r>
              <a:rPr lang="en-US"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NATIONAL INSTITUTE OF TECHNOLOGY,</a:t>
            </a:r>
          </a:p>
          <a:p>
            <a:r>
              <a:rPr lang="en-US"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ANDHRA PRADESH</a:t>
            </a:r>
            <a:endParaRPr lang="en-IN"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C6F313D-1F65-4E5A-8700-9C236120A131}"/>
              </a:ext>
            </a:extLst>
          </p:cNvPr>
          <p:cNvSpPr txBox="1"/>
          <p:nvPr/>
        </p:nvSpPr>
        <p:spPr>
          <a:xfrm>
            <a:off x="3245909" y="489742"/>
            <a:ext cx="6529028" cy="1323439"/>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PREDICTING COUNTRY’S</a:t>
            </a:r>
          </a:p>
          <a:p>
            <a:r>
              <a:rPr lang="en-US" sz="4000" dirty="0">
                <a:solidFill>
                  <a:schemeClr val="bg1"/>
                </a:solidFill>
                <a:latin typeface="Times New Roman" panose="02020603050405020304" pitchFamily="18" charset="0"/>
                <a:cs typeface="Times New Roman" panose="02020603050405020304" pitchFamily="18" charset="0"/>
              </a:rPr>
              <a:t>      LIFE EXPECTANCY</a:t>
            </a:r>
          </a:p>
        </p:txBody>
      </p:sp>
      <p:sp>
        <p:nvSpPr>
          <p:cNvPr id="10" name="TextBox 9">
            <a:extLst>
              <a:ext uri="{FF2B5EF4-FFF2-40B4-BE49-F238E27FC236}">
                <a16:creationId xmlns:a16="http://schemas.microsoft.com/office/drawing/2014/main" id="{81CA3F76-FE71-4AC3-A9D0-A5E0ECE02CCB}"/>
              </a:ext>
            </a:extLst>
          </p:cNvPr>
          <p:cNvSpPr txBox="1"/>
          <p:nvPr/>
        </p:nvSpPr>
        <p:spPr>
          <a:xfrm>
            <a:off x="2687916" y="2379632"/>
            <a:ext cx="8437223"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MACHINE LEARNING PROJECT</a:t>
            </a:r>
          </a:p>
        </p:txBody>
      </p:sp>
    </p:spTree>
    <p:extLst>
      <p:ext uri="{BB962C8B-B14F-4D97-AF65-F5344CB8AC3E}">
        <p14:creationId xmlns:p14="http://schemas.microsoft.com/office/powerpoint/2010/main" val="274815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801FD2-68AC-4C64-B162-FD20F848F21F}"/>
              </a:ext>
            </a:extLst>
          </p:cNvPr>
          <p:cNvSpPr txBox="1"/>
          <p:nvPr/>
        </p:nvSpPr>
        <p:spPr>
          <a:xfrm>
            <a:off x="1425042" y="1986301"/>
            <a:ext cx="9130209" cy="3041602"/>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IN" sz="2000" b="1"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Dataset from Kaggle</a:t>
            </a: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https://www.kaggle.com/kumarajarshi/life-expectancy-who</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b="1"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About Life Expectancy</a:t>
            </a: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https://towardsdatascience.com/what-really-drives-higher-life expectancy-e1c1ec22f6e1</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b="1"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Linear Regression </a:t>
            </a: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https://www.geeksforgeeks.org/ml-linear-regression</a:t>
            </a:r>
            <a:r>
              <a:rPr lang="en-IN" sz="2000" b="1" u="sng" dirty="0">
                <a:solidFill>
                  <a:srgbClr val="B8FA56"/>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000" b="1"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Life Expectancy Journal</a:t>
            </a: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https://www.ijitee.org/wp-content/uploads/papers/v8i10/J91560881019.pdf</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2000" b="1" u="none" strike="noStrike"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About Life Expectancy</a:t>
            </a: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https://www.news-medical.net/health/What-is-Life-Expectancy.aspx</a:t>
            </a: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F1C198-156F-43BE-94A5-34574FD00191}"/>
              </a:ext>
            </a:extLst>
          </p:cNvPr>
          <p:cNvSpPr txBox="1"/>
          <p:nvPr/>
        </p:nvSpPr>
        <p:spPr>
          <a:xfrm>
            <a:off x="1425042" y="799462"/>
            <a:ext cx="6919579"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References and Bibliography</a:t>
            </a:r>
            <a:endParaRPr lang="en-US" sz="4000" dirty="0"/>
          </a:p>
        </p:txBody>
      </p:sp>
    </p:spTree>
    <p:extLst>
      <p:ext uri="{BB962C8B-B14F-4D97-AF65-F5344CB8AC3E}">
        <p14:creationId xmlns:p14="http://schemas.microsoft.com/office/powerpoint/2010/main" val="35677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ACFD3B-AC99-48F8-A43A-3C58A0629D0E}"/>
              </a:ext>
            </a:extLst>
          </p:cNvPr>
          <p:cNvSpPr txBox="1">
            <a:spLocks/>
          </p:cNvSpPr>
          <p:nvPr/>
        </p:nvSpPr>
        <p:spPr>
          <a:xfrm>
            <a:off x="271131" y="-439576"/>
            <a:ext cx="9905998" cy="14785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D46A9C8-C6E0-4BBE-8304-4AB157E3977F}"/>
              </a:ext>
            </a:extLst>
          </p:cNvPr>
          <p:cNvSpPr txBox="1"/>
          <p:nvPr/>
        </p:nvSpPr>
        <p:spPr>
          <a:xfrm>
            <a:off x="2332343" y="1341875"/>
            <a:ext cx="11111409" cy="4401205"/>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 1. Introduction</a:t>
            </a:r>
          </a:p>
          <a:p>
            <a:r>
              <a:rPr lang="en-US" sz="4000" dirty="0">
                <a:solidFill>
                  <a:schemeClr val="bg1"/>
                </a:solidFill>
                <a:latin typeface="Times New Roman" panose="02020603050405020304" pitchFamily="18" charset="0"/>
                <a:cs typeface="Times New Roman" panose="02020603050405020304" pitchFamily="18" charset="0"/>
              </a:rPr>
              <a:t> 2. Objective</a:t>
            </a:r>
          </a:p>
          <a:p>
            <a:r>
              <a:rPr lang="en-US" sz="4000" dirty="0">
                <a:solidFill>
                  <a:schemeClr val="bg1"/>
                </a:solidFill>
                <a:latin typeface="Times New Roman" panose="02020603050405020304" pitchFamily="18" charset="0"/>
                <a:cs typeface="Times New Roman" panose="02020603050405020304" pitchFamily="18" charset="0"/>
              </a:rPr>
              <a:t> 3. Background</a:t>
            </a:r>
          </a:p>
          <a:p>
            <a:r>
              <a:rPr lang="en-US" sz="4000" dirty="0">
                <a:solidFill>
                  <a:schemeClr val="bg1"/>
                </a:solidFill>
                <a:latin typeface="Times New Roman" panose="02020603050405020304" pitchFamily="18" charset="0"/>
                <a:cs typeface="Times New Roman" panose="02020603050405020304" pitchFamily="18" charset="0"/>
              </a:rPr>
              <a:t> 4. Hardware and Software </a:t>
            </a:r>
          </a:p>
          <a:p>
            <a:r>
              <a:rPr lang="en-US" sz="4000" dirty="0">
                <a:solidFill>
                  <a:schemeClr val="bg1"/>
                </a:solidFill>
                <a:latin typeface="Times New Roman" panose="02020603050405020304" pitchFamily="18" charset="0"/>
                <a:cs typeface="Times New Roman" panose="02020603050405020304" pitchFamily="18" charset="0"/>
              </a:rPr>
              <a:t> 5. Future Scope</a:t>
            </a:r>
          </a:p>
          <a:p>
            <a:r>
              <a:rPr lang="en-US" sz="4000" dirty="0">
                <a:solidFill>
                  <a:schemeClr val="bg1"/>
                </a:solidFill>
                <a:latin typeface="Times New Roman" panose="02020603050405020304" pitchFamily="18" charset="0"/>
                <a:cs typeface="Times New Roman" panose="02020603050405020304" pitchFamily="18" charset="0"/>
              </a:rPr>
              <a:t> 6. Conclusion</a:t>
            </a:r>
          </a:p>
          <a:p>
            <a:r>
              <a:rPr lang="en-US" sz="4000" dirty="0">
                <a:solidFill>
                  <a:schemeClr val="bg1"/>
                </a:solidFill>
                <a:latin typeface="Times New Roman" panose="02020603050405020304" pitchFamily="18" charset="0"/>
                <a:cs typeface="Times New Roman" panose="02020603050405020304" pitchFamily="18" charset="0"/>
              </a:rPr>
              <a:t> 7. References and Bibliography</a:t>
            </a:r>
          </a:p>
        </p:txBody>
      </p:sp>
    </p:spTree>
    <p:extLst>
      <p:ext uri="{BB962C8B-B14F-4D97-AF65-F5344CB8AC3E}">
        <p14:creationId xmlns:p14="http://schemas.microsoft.com/office/powerpoint/2010/main" val="346225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ACFD3B-AC99-48F8-A43A-3C58A0629D0E}"/>
              </a:ext>
            </a:extLst>
          </p:cNvPr>
          <p:cNvSpPr txBox="1">
            <a:spLocks/>
          </p:cNvSpPr>
          <p:nvPr/>
        </p:nvSpPr>
        <p:spPr>
          <a:xfrm>
            <a:off x="1554480" y="-250505"/>
            <a:ext cx="5711516" cy="14785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E6FDC2F1-592D-473C-BE5D-F64B357FF6E3}"/>
              </a:ext>
            </a:extLst>
          </p:cNvPr>
          <p:cNvSpPr txBox="1">
            <a:spLocks/>
          </p:cNvSpPr>
          <p:nvPr/>
        </p:nvSpPr>
        <p:spPr>
          <a:xfrm>
            <a:off x="1790488" y="1576609"/>
            <a:ext cx="9905999" cy="35417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rPr>
              <a:t> Life expectancy is a statistical measure of the average time a human being is expected to live.  Life expectancy varies by geographical area and by era.</a:t>
            </a:r>
          </a:p>
          <a:p>
            <a:pPr marL="342900" indent="-342900" algn="jus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rPr>
              <a:t> In the Bronze age, for example, life expectancy was 26 years, while in 2010, it was 67 years.</a:t>
            </a:r>
          </a:p>
          <a:p>
            <a:pPr marL="342900" indent="-342900" algn="jus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rPr>
              <a:t> Life expectancy of a country depends on various factors: Regional variations, Economic Circumstances, Sex Differences, Mental Illnesses, Physical Illnesses, Education, Year , GDP, alcohol intake of people in the country, expenditure on healthcare system, some specific disease related deaths that happened in the country and other demographic factors </a:t>
            </a:r>
          </a:p>
          <a:p>
            <a:pPr marL="342900" indent="-342900" algn="jus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rPr>
              <a:t> However, as life expectancy is calculated based on averages, a person may    live for many years more or less than expected. </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840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ACFD3B-AC99-48F8-A43A-3C58A0629D0E}"/>
              </a:ext>
            </a:extLst>
          </p:cNvPr>
          <p:cNvSpPr txBox="1">
            <a:spLocks/>
          </p:cNvSpPr>
          <p:nvPr/>
        </p:nvSpPr>
        <p:spPr>
          <a:xfrm>
            <a:off x="1500326" y="798990"/>
            <a:ext cx="3983734" cy="742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211D113-764F-487F-82EA-02820F676DC0}"/>
              </a:ext>
            </a:extLst>
          </p:cNvPr>
          <p:cNvSpPr txBox="1">
            <a:spLocks/>
          </p:cNvSpPr>
          <p:nvPr/>
        </p:nvSpPr>
        <p:spPr>
          <a:xfrm>
            <a:off x="1887137" y="1830758"/>
            <a:ext cx="9293439" cy="35417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lnSpc>
                <a:spcPct val="107000"/>
              </a:lnSpc>
              <a:spcAft>
                <a:spcPts val="800"/>
              </a:spcAf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cs typeface="Gautami" panose="020B0502040204020203" pitchFamily="34" charset="0"/>
              </a:rPr>
              <a:t>The Objective of this Project is to built a model which can predict the life expectancy of a country according to past statistical data of the country.</a:t>
            </a:r>
            <a:endParaRPr lang="en-IN" dirty="0">
              <a:solidFill>
                <a:schemeClr val="bg1"/>
              </a:solidFill>
              <a:latin typeface="Calibri" panose="020F0502020204030204" pitchFamily="34" charset="0"/>
              <a:ea typeface="Calibri" panose="020F0502020204030204" pitchFamily="34" charset="0"/>
              <a:cs typeface="Gautami" panose="020B0502040204020203" pitchFamily="34" charset="0"/>
            </a:endParaRPr>
          </a:p>
          <a:p>
            <a:pPr marL="285750" indent="-285750" algn="just">
              <a:lnSpc>
                <a:spcPct val="107000"/>
              </a:lnSpc>
              <a:spcAft>
                <a:spcPts val="800"/>
              </a:spcAf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cs typeface="Gautami" panose="020B0502040204020203" pitchFamily="34" charset="0"/>
              </a:rPr>
              <a:t>This Project includes:</a:t>
            </a:r>
          </a:p>
          <a:p>
            <a:pPr lvl="1" algn="just">
              <a:lnSpc>
                <a:spcPct val="107000"/>
              </a:lnSpc>
              <a:spcAft>
                <a:spcPts val="800"/>
              </a:spcAft>
            </a:pPr>
            <a:r>
              <a:rPr lang="en-IN" sz="2400" dirty="0">
                <a:solidFill>
                  <a:schemeClr val="bg1"/>
                </a:solidFill>
                <a:latin typeface="Times New Roman" panose="02020603050405020304" pitchFamily="18" charset="0"/>
                <a:ea typeface="Calibri" panose="020F0502020204030204" pitchFamily="34" charset="0"/>
                <a:cs typeface="Gautami" panose="020B0502040204020203" pitchFamily="34" charset="0"/>
              </a:rPr>
              <a:t>1. Analysis of the Expectancy Dataset.</a:t>
            </a:r>
            <a:endParaRPr lang="en-IN" sz="2400" dirty="0">
              <a:solidFill>
                <a:schemeClr val="bg1"/>
              </a:solidFill>
              <a:latin typeface="Calibri" panose="020F0502020204030204" pitchFamily="34" charset="0"/>
              <a:ea typeface="Calibri" panose="020F0502020204030204" pitchFamily="34" charset="0"/>
              <a:cs typeface="Gautami" panose="020B0502040204020203" pitchFamily="34" charset="0"/>
            </a:endParaRPr>
          </a:p>
          <a:p>
            <a:pPr lvl="1" algn="just">
              <a:lnSpc>
                <a:spcPct val="107000"/>
              </a:lnSpc>
              <a:spcAft>
                <a:spcPts val="800"/>
              </a:spcAft>
            </a:pPr>
            <a:r>
              <a:rPr lang="en-IN" sz="2400" dirty="0">
                <a:solidFill>
                  <a:schemeClr val="bg1"/>
                </a:solidFill>
                <a:latin typeface="Times New Roman" panose="02020603050405020304" pitchFamily="18" charset="0"/>
                <a:ea typeface="Calibri" panose="020F0502020204030204" pitchFamily="34" charset="0"/>
                <a:cs typeface="Gautami" panose="020B0502040204020203" pitchFamily="34" charset="0"/>
              </a:rPr>
              <a:t>2. Applying Regression models to the data.</a:t>
            </a:r>
            <a:endParaRPr lang="en-IN" sz="2400" dirty="0">
              <a:solidFill>
                <a:schemeClr val="bg1"/>
              </a:solidFill>
              <a:latin typeface="Calibri" panose="020F0502020204030204" pitchFamily="34" charset="0"/>
              <a:ea typeface="Calibri" panose="020F0502020204030204" pitchFamily="34" charset="0"/>
              <a:cs typeface="Gautami" panose="020B0502040204020203" pitchFamily="34" charset="0"/>
            </a:endParaRPr>
          </a:p>
          <a:p>
            <a:pPr marL="342900" indent="-342900" algn="just">
              <a:buFont typeface="Wingdings" panose="05000000000000000000" pitchFamily="2" charset="2"/>
              <a:buChar char="v"/>
            </a:pPr>
            <a:endParaRPr lang="en-IN" dirty="0"/>
          </a:p>
        </p:txBody>
      </p:sp>
    </p:spTree>
    <p:extLst>
      <p:ext uri="{BB962C8B-B14F-4D97-AF65-F5344CB8AC3E}">
        <p14:creationId xmlns:p14="http://schemas.microsoft.com/office/powerpoint/2010/main" val="79166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ACFD3B-AC99-48F8-A43A-3C58A0629D0E}"/>
              </a:ext>
            </a:extLst>
          </p:cNvPr>
          <p:cNvSpPr txBox="1">
            <a:spLocks/>
          </p:cNvSpPr>
          <p:nvPr/>
        </p:nvSpPr>
        <p:spPr>
          <a:xfrm>
            <a:off x="2041864" y="506026"/>
            <a:ext cx="4724696" cy="8134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71682D0-D8FD-4A0F-9B6B-9D34730435EB}"/>
              </a:ext>
            </a:extLst>
          </p:cNvPr>
          <p:cNvSpPr txBox="1">
            <a:spLocks/>
          </p:cNvSpPr>
          <p:nvPr/>
        </p:nvSpPr>
        <p:spPr>
          <a:xfrm>
            <a:off x="942181" y="1405309"/>
            <a:ext cx="10307638" cy="35417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rPr>
              <a:t>Supervised machine learning is the one used to implement the project. A supervised learning algorithm takes a known set of input data and known responses to the data (output) and trains a model to generate reasonable predictions for the response to new data.</a:t>
            </a:r>
          </a:p>
          <a:p>
            <a:pPr marL="285750" indent="-285750" algn="jus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rPr>
              <a:t>In Supervised Machine learning, Regression models a target prediction value based on independent variables Different regression models differ based on the kind of relationship between dependent and independent variables, they are considering and the number of independent variables being used.</a:t>
            </a:r>
          </a:p>
          <a:p>
            <a:pPr marL="285750" indent="-285750" algn="jus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rPr>
              <a:t>Linear Regression is basically categorised into two parts</a:t>
            </a:r>
          </a:p>
          <a:p>
            <a:pPr lvl="1" algn="just"/>
            <a:r>
              <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rPr>
              <a:t>1. Single Linear Regression - Predicting an dependent variable based on a given independent variable</a:t>
            </a:r>
          </a:p>
          <a:p>
            <a:pPr lvl="1" algn="just"/>
            <a:r>
              <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rPr>
              <a:t>2. Multiple Linear Regression - Predicting an dependent variable based on multiple independent variables.</a:t>
            </a:r>
          </a:p>
          <a:p>
            <a:pPr marL="342900" indent="-342900" algn="just">
              <a:buFont typeface="Wingdings" panose="05000000000000000000" pitchFamily="2" charset="2"/>
              <a:buChar char="v"/>
            </a:pPr>
            <a:endParaRPr lang="en-IN" dirty="0">
              <a:solidFill>
                <a:schemeClr val="bg1"/>
              </a:solidFill>
            </a:endParaRPr>
          </a:p>
        </p:txBody>
      </p:sp>
    </p:spTree>
    <p:extLst>
      <p:ext uri="{BB962C8B-B14F-4D97-AF65-F5344CB8AC3E}">
        <p14:creationId xmlns:p14="http://schemas.microsoft.com/office/powerpoint/2010/main" val="383759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D46A9C8-C6E0-4BBE-8304-4AB157E3977F}"/>
              </a:ext>
            </a:extLst>
          </p:cNvPr>
          <p:cNvSpPr txBox="1"/>
          <p:nvPr/>
        </p:nvSpPr>
        <p:spPr>
          <a:xfrm>
            <a:off x="1721026" y="428178"/>
            <a:ext cx="9669026" cy="6001643"/>
          </a:xfrm>
          <a:prstGeom prst="rect">
            <a:avLst/>
          </a:prstGeom>
          <a:noFill/>
        </p:spPr>
        <p:txBody>
          <a:bodyPr wrap="square" rtlCol="0">
            <a:spAutoFit/>
          </a:bodyPr>
          <a:lstStyle/>
          <a:p>
            <a:pPr marL="571500" indent="-571500" algn="just">
              <a:buFont typeface="Wingdings" panose="05000000000000000000" pitchFamily="2" charset="2"/>
              <a:buChar char="v"/>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dataset for this project is provided by World’s Health Organisation (WHO).</a:t>
            </a:r>
          </a:p>
          <a:p>
            <a:pPr marL="571500" indent="-571500" algn="just">
              <a:buFont typeface="Wingdings" panose="05000000000000000000" pitchFamily="2" charset="2"/>
              <a:buChar char="v"/>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order to predict the life expectancy of a country there are various independent variables are considered like status of country (developing or developed), different diseases.</a:t>
            </a:r>
          </a:p>
          <a:p>
            <a:pPr marL="571500" indent="-571500" algn="just">
              <a:buFont typeface="Wingdings" panose="05000000000000000000" pitchFamily="2" charset="2"/>
              <a:buChar char="v"/>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the given dataset there are 22 factors available  that affect  the life  expectancy of  a country. Few factors like Infant death, Adult mortality, Alcohol, Percentage of Expenditure, BMI, etc are considered</a:t>
            </a:r>
          </a:p>
          <a:p>
            <a:pPr marL="571500" indent="-571500" algn="just">
              <a:buFont typeface="Wingdings" panose="05000000000000000000" pitchFamily="2" charset="2"/>
              <a:buChar char="v"/>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Scikit-learn is probably the most useful  library for  machine learning in Python. The </a:t>
            </a:r>
            <a:r>
              <a:rPr lang="en-IN"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sklearn</a:t>
            </a: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library contains a lot of efficient tools for machine learning and statistical modelling including classification, regression, clustering and dimensionality reduction.</a:t>
            </a:r>
            <a:endParaRPr lang="en-I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571500" indent="-571500" algn="just">
              <a:buFont typeface="Wingdings" panose="05000000000000000000" pitchFamily="2" charset="2"/>
              <a:buChar char="v"/>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Matplotlib  is another library used for creating static, animated, and interactive visualizations in Python.</a:t>
            </a:r>
          </a:p>
          <a:p>
            <a:pPr marL="571500" indent="-571500" algn="just">
              <a:buFont typeface="Wingdings" panose="05000000000000000000" pitchFamily="2" charset="2"/>
              <a:buChar char="v"/>
            </a:pPr>
            <a:endPar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571500" algn="just">
              <a:buFont typeface="Wingdings" panose="05000000000000000000" pitchFamily="2" charset="2"/>
              <a:buChar char="v"/>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13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ACFD3B-AC99-48F8-A43A-3C58A0629D0E}"/>
              </a:ext>
            </a:extLst>
          </p:cNvPr>
          <p:cNvSpPr txBox="1">
            <a:spLocks/>
          </p:cNvSpPr>
          <p:nvPr/>
        </p:nvSpPr>
        <p:spPr>
          <a:xfrm>
            <a:off x="2689640" y="366528"/>
            <a:ext cx="7859931" cy="7491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HARDWARE REQUIREMENTS </a:t>
            </a:r>
            <a:endParaRPr lang="en-IN" sz="4400" dirty="0">
              <a:solidFill>
                <a:schemeClr val="bg1"/>
              </a:solidFill>
              <a:latin typeface="Calibri" panose="020F0502020204030204" pitchFamily="34" charset="0"/>
              <a:cs typeface="Calibri" panose="020F0502020204030204" pitchFamily="34" charset="0"/>
            </a:endParaRPr>
          </a:p>
        </p:txBody>
      </p:sp>
      <p:graphicFrame>
        <p:nvGraphicFramePr>
          <p:cNvPr id="6" name="Table 10">
            <a:extLst>
              <a:ext uri="{FF2B5EF4-FFF2-40B4-BE49-F238E27FC236}">
                <a16:creationId xmlns:a16="http://schemas.microsoft.com/office/drawing/2014/main" id="{4DDA18B6-859E-4196-89FA-B002D3A2D4BC}"/>
              </a:ext>
            </a:extLst>
          </p:cNvPr>
          <p:cNvGraphicFramePr>
            <a:graphicFrameLocks/>
          </p:cNvGraphicFramePr>
          <p:nvPr>
            <p:extLst>
              <p:ext uri="{D42A27DB-BD31-4B8C-83A1-F6EECF244321}">
                <p14:modId xmlns:p14="http://schemas.microsoft.com/office/powerpoint/2010/main" val="1867780275"/>
              </p:ext>
            </p:extLst>
          </p:nvPr>
        </p:nvGraphicFramePr>
        <p:xfrm>
          <a:off x="1979133" y="1577682"/>
          <a:ext cx="9280946" cy="4164643"/>
        </p:xfrm>
        <a:graphic>
          <a:graphicData uri="http://schemas.openxmlformats.org/drawingml/2006/table">
            <a:tbl>
              <a:tblPr firstRow="1" bandRow="1">
                <a:tableStyleId>{9D7B26C5-4107-4FEC-AEDC-1716B250A1EF}</a:tableStyleId>
              </a:tblPr>
              <a:tblGrid>
                <a:gridCol w="4491553">
                  <a:extLst>
                    <a:ext uri="{9D8B030D-6E8A-4147-A177-3AD203B41FA5}">
                      <a16:colId xmlns:a16="http://schemas.microsoft.com/office/drawing/2014/main" val="1809967236"/>
                    </a:ext>
                  </a:extLst>
                </a:gridCol>
                <a:gridCol w="4789393">
                  <a:extLst>
                    <a:ext uri="{9D8B030D-6E8A-4147-A177-3AD203B41FA5}">
                      <a16:colId xmlns:a16="http://schemas.microsoft.com/office/drawing/2014/main" val="1473700794"/>
                    </a:ext>
                  </a:extLst>
                </a:gridCol>
              </a:tblGrid>
              <a:tr h="594949">
                <a:tc>
                  <a:txBody>
                    <a:bodyPr/>
                    <a:lstStyle/>
                    <a:p>
                      <a:r>
                        <a:rPr lang="en-US" sz="2400" b="1"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effectLst/>
                          <a:latin typeface="Times New Roman" panose="02020603050405020304" pitchFamily="18" charset="0"/>
                          <a:cs typeface="Times New Roman" panose="02020603050405020304" pitchFamily="18" charset="0"/>
                        </a:rPr>
                        <a:t>HARDWARE TOOLS</a:t>
                      </a:r>
                      <a:endParaRPr lang="en-IN"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bg1"/>
                          </a:solidFill>
                          <a:latin typeface="Times New Roman" panose="02020603050405020304" pitchFamily="18" charset="0"/>
                          <a:cs typeface="Times New Roman" panose="02020603050405020304" pitchFamily="18" charset="0"/>
                        </a:rPr>
                        <a:t>  MINIMUM REQUIREMENTS</a:t>
                      </a:r>
                      <a:endParaRPr lang="en-IN"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802369"/>
                  </a:ext>
                </a:extLst>
              </a:tr>
              <a:tr h="594949">
                <a:tc>
                  <a:txBody>
                    <a:bodyPr/>
                    <a:lstStyle/>
                    <a:p>
                      <a:r>
                        <a:rPr lang="en-US" sz="2400" b="0" dirty="0">
                          <a:solidFill>
                            <a:schemeClr val="bg1"/>
                          </a:solidFill>
                          <a:latin typeface="Times New Roman" panose="02020603050405020304" pitchFamily="18" charset="0"/>
                          <a:cs typeface="Times New Roman" panose="02020603050405020304" pitchFamily="18" charset="0"/>
                        </a:rPr>
                        <a:t>                         Processor</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i5 or above</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193807"/>
                  </a:ext>
                </a:extLst>
              </a:tr>
              <a:tr h="594949">
                <a:tc>
                  <a:txBody>
                    <a:bodyPr/>
                    <a:lstStyle/>
                    <a:p>
                      <a:r>
                        <a:rPr lang="en-US" sz="2400" b="0" dirty="0">
                          <a:solidFill>
                            <a:schemeClr val="bg1"/>
                          </a:solidFill>
                          <a:latin typeface="Times New Roman" panose="02020603050405020304" pitchFamily="18" charset="0"/>
                          <a:cs typeface="Times New Roman" panose="02020603050405020304" pitchFamily="18" charset="0"/>
                        </a:rPr>
                        <a:t>                             RAM</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8 GB</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040537"/>
                  </a:ext>
                </a:extLst>
              </a:tr>
              <a:tr h="594949">
                <a:tc>
                  <a:txBody>
                    <a:bodyPr/>
                    <a:lstStyle/>
                    <a:p>
                      <a:r>
                        <a:rPr lang="en-US" sz="2400" b="0" dirty="0">
                          <a:solidFill>
                            <a:schemeClr val="bg1"/>
                          </a:solidFill>
                          <a:latin typeface="Times New Roman" panose="02020603050405020304" pitchFamily="18" charset="0"/>
                          <a:cs typeface="Times New Roman" panose="02020603050405020304" pitchFamily="18" charset="0"/>
                        </a:rPr>
                        <a:t>                           Monitor</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17’’ </a:t>
                      </a:r>
                      <a:r>
                        <a:rPr lang="en-US" sz="2400" b="0" dirty="0" err="1">
                          <a:solidFill>
                            <a:schemeClr val="bg1"/>
                          </a:solidFill>
                          <a:latin typeface="Times New Roman" panose="02020603050405020304" pitchFamily="18" charset="0"/>
                          <a:cs typeface="Times New Roman" panose="02020603050405020304" pitchFamily="18" charset="0"/>
                        </a:rPr>
                        <a:t>Coloured</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4314"/>
                  </a:ext>
                </a:extLst>
              </a:tr>
              <a:tr h="594949">
                <a:tc>
                  <a:txBody>
                    <a:bodyPr/>
                    <a:lstStyle/>
                    <a:p>
                      <a:r>
                        <a:rPr lang="en-US" sz="2400" b="0" dirty="0">
                          <a:solidFill>
                            <a:schemeClr val="bg1"/>
                          </a:solidFill>
                          <a:latin typeface="Times New Roman" panose="02020603050405020304" pitchFamily="18" charset="0"/>
                          <a:cs typeface="Times New Roman" panose="02020603050405020304" pitchFamily="18" charset="0"/>
                        </a:rPr>
                        <a:t>                           Mouse</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Optical</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067613"/>
                  </a:ext>
                </a:extLst>
              </a:tr>
              <a:tr h="594949">
                <a:tc>
                  <a:txBody>
                    <a:bodyPr/>
                    <a:lstStyle/>
                    <a:p>
                      <a:r>
                        <a:rPr lang="en-US" sz="2400" b="0" dirty="0">
                          <a:solidFill>
                            <a:schemeClr val="bg1"/>
                          </a:solidFill>
                          <a:latin typeface="Times New Roman" panose="02020603050405020304" pitchFamily="18" charset="0"/>
                          <a:cs typeface="Times New Roman" panose="02020603050405020304" pitchFamily="18" charset="0"/>
                        </a:rPr>
                        <a:t>                        Keyboard</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122 Keys</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7171138"/>
                  </a:ext>
                </a:extLst>
              </a:tr>
              <a:tr h="594949">
                <a:tc>
                  <a:txBody>
                    <a:bodyPr/>
                    <a:lstStyle/>
                    <a:p>
                      <a:r>
                        <a:rPr lang="en-US" sz="2400" b="0" dirty="0">
                          <a:solidFill>
                            <a:schemeClr val="bg1"/>
                          </a:solidFill>
                          <a:latin typeface="Times New Roman" panose="02020603050405020304" pitchFamily="18" charset="0"/>
                          <a:cs typeface="Times New Roman" panose="02020603050405020304" pitchFamily="18" charset="0"/>
                        </a:rPr>
                        <a:t>                        Hard Disk</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10 GB</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45018"/>
                  </a:ext>
                </a:extLst>
              </a:tr>
            </a:tbl>
          </a:graphicData>
        </a:graphic>
      </p:graphicFrame>
    </p:spTree>
    <p:extLst>
      <p:ext uri="{BB962C8B-B14F-4D97-AF65-F5344CB8AC3E}">
        <p14:creationId xmlns:p14="http://schemas.microsoft.com/office/powerpoint/2010/main" val="135092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ACFD3B-AC99-48F8-A43A-3C58A0629D0E}"/>
              </a:ext>
            </a:extLst>
          </p:cNvPr>
          <p:cNvSpPr txBox="1">
            <a:spLocks/>
          </p:cNvSpPr>
          <p:nvPr/>
        </p:nvSpPr>
        <p:spPr>
          <a:xfrm>
            <a:off x="1890944" y="137534"/>
            <a:ext cx="7985463" cy="7392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SOFTWARE REQUIREMENTS </a:t>
            </a:r>
            <a:endParaRPr lang="en-IN" sz="4400" dirty="0">
              <a:solidFill>
                <a:schemeClr val="bg1"/>
              </a:solidFill>
              <a:latin typeface="Calibri" panose="020F0502020204030204" pitchFamily="34" charset="0"/>
              <a:cs typeface="Calibri" panose="020F0502020204030204" pitchFamily="34" charset="0"/>
            </a:endParaRPr>
          </a:p>
        </p:txBody>
      </p:sp>
      <p:graphicFrame>
        <p:nvGraphicFramePr>
          <p:cNvPr id="9" name="Table 4">
            <a:extLst>
              <a:ext uri="{FF2B5EF4-FFF2-40B4-BE49-F238E27FC236}">
                <a16:creationId xmlns:a16="http://schemas.microsoft.com/office/drawing/2014/main" id="{8ED563C9-3357-4371-A297-1DE6E870ECB9}"/>
              </a:ext>
            </a:extLst>
          </p:cNvPr>
          <p:cNvGraphicFramePr>
            <a:graphicFrameLocks noGrp="1"/>
          </p:cNvGraphicFramePr>
          <p:nvPr>
            <p:extLst>
              <p:ext uri="{D42A27DB-BD31-4B8C-83A1-F6EECF244321}">
                <p14:modId xmlns:p14="http://schemas.microsoft.com/office/powerpoint/2010/main" val="3678710692"/>
              </p:ext>
            </p:extLst>
          </p:nvPr>
        </p:nvGraphicFramePr>
        <p:xfrm>
          <a:off x="1828800" y="1713575"/>
          <a:ext cx="9249841" cy="4136810"/>
        </p:xfrm>
        <a:graphic>
          <a:graphicData uri="http://schemas.openxmlformats.org/drawingml/2006/table">
            <a:tbl>
              <a:tblPr firstRow="1" bandRow="1">
                <a:tableStyleId>{9D7B26C5-4107-4FEC-AEDC-1716B250A1EF}</a:tableStyleId>
              </a:tblPr>
              <a:tblGrid>
                <a:gridCol w="4231513">
                  <a:extLst>
                    <a:ext uri="{9D8B030D-6E8A-4147-A177-3AD203B41FA5}">
                      <a16:colId xmlns:a16="http://schemas.microsoft.com/office/drawing/2014/main" val="1953788420"/>
                    </a:ext>
                  </a:extLst>
                </a:gridCol>
                <a:gridCol w="5018328">
                  <a:extLst>
                    <a:ext uri="{9D8B030D-6E8A-4147-A177-3AD203B41FA5}">
                      <a16:colId xmlns:a16="http://schemas.microsoft.com/office/drawing/2014/main" val="1379239604"/>
                    </a:ext>
                  </a:extLst>
                </a:gridCol>
              </a:tblGrid>
              <a:tr h="662770">
                <a:tc>
                  <a:txBody>
                    <a:bodyPr/>
                    <a:lstStyle/>
                    <a:p>
                      <a:r>
                        <a:rPr lang="en-US" sz="2400" b="1" dirty="0">
                          <a:solidFill>
                            <a:schemeClr val="bg1"/>
                          </a:solidFill>
                          <a:latin typeface="Times New Roman" panose="02020603050405020304" pitchFamily="18" charset="0"/>
                          <a:cs typeface="Times New Roman" panose="02020603050405020304" pitchFamily="18" charset="0"/>
                        </a:rPr>
                        <a:t>           SOFTWARE TOOLS</a:t>
                      </a:r>
                      <a:endParaRPr lang="en-IN"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bg1"/>
                          </a:solidFill>
                          <a:latin typeface="Times New Roman" panose="02020603050405020304" pitchFamily="18" charset="0"/>
                          <a:cs typeface="Times New Roman" panose="02020603050405020304" pitchFamily="18" charset="0"/>
                        </a:rPr>
                        <a:t>   MINIMUM REQUIREMENTS  </a:t>
                      </a:r>
                      <a:endParaRPr lang="en-IN"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283749"/>
                  </a:ext>
                </a:extLst>
              </a:tr>
              <a:tr h="662770">
                <a:tc>
                  <a:txBody>
                    <a:bodyPr/>
                    <a:lstStyle/>
                    <a:p>
                      <a:r>
                        <a:rPr lang="en-US" sz="2400" b="0" dirty="0">
                          <a:solidFill>
                            <a:schemeClr val="bg1"/>
                          </a:solidFill>
                          <a:latin typeface="Times New Roman" panose="02020603050405020304" pitchFamily="18" charset="0"/>
                          <a:cs typeface="Times New Roman" panose="02020603050405020304" pitchFamily="18" charset="0"/>
                        </a:rPr>
                        <a:t>                  Platform</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Windows, Linux or </a:t>
                      </a:r>
                      <a:r>
                        <a:rPr lang="en-US" sz="2400" b="0" dirty="0" err="1">
                          <a:solidFill>
                            <a:schemeClr val="bg1"/>
                          </a:solidFill>
                          <a:latin typeface="Times New Roman" panose="02020603050405020304" pitchFamily="18" charset="0"/>
                          <a:cs typeface="Times New Roman" panose="02020603050405020304" pitchFamily="18" charset="0"/>
                        </a:rPr>
                        <a:t>Macos</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3976924"/>
                  </a:ext>
                </a:extLst>
              </a:tr>
              <a:tr h="662770">
                <a:tc>
                  <a:txBody>
                    <a:bodyPr/>
                    <a:lstStyle/>
                    <a:p>
                      <a:r>
                        <a:rPr lang="en-US" sz="2400" b="0" dirty="0">
                          <a:solidFill>
                            <a:schemeClr val="bg1"/>
                          </a:solidFill>
                          <a:latin typeface="Times New Roman" panose="02020603050405020304" pitchFamily="18" charset="0"/>
                          <a:cs typeface="Times New Roman" panose="02020603050405020304" pitchFamily="18" charset="0"/>
                        </a:rPr>
                        <a:t>             Operating System</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Windows, Linux or </a:t>
                      </a:r>
                      <a:r>
                        <a:rPr lang="en-US" sz="2400" b="0" dirty="0" err="1">
                          <a:solidFill>
                            <a:schemeClr val="bg1"/>
                          </a:solidFill>
                          <a:latin typeface="Times New Roman" panose="02020603050405020304" pitchFamily="18" charset="0"/>
                          <a:cs typeface="Times New Roman" panose="02020603050405020304" pitchFamily="18" charset="0"/>
                        </a:rPr>
                        <a:t>Macos</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7499307"/>
                  </a:ext>
                </a:extLst>
              </a:tr>
              <a:tr h="662770">
                <a:tc>
                  <a:txBody>
                    <a:bodyPr/>
                    <a:lstStyle/>
                    <a:p>
                      <a:r>
                        <a:rPr lang="en-US" sz="2400" b="0" dirty="0">
                          <a:solidFill>
                            <a:schemeClr val="bg1"/>
                          </a:solidFill>
                          <a:latin typeface="Times New Roman" panose="02020603050405020304" pitchFamily="18" charset="0"/>
                          <a:cs typeface="Times New Roman" panose="02020603050405020304" pitchFamily="18" charset="0"/>
                        </a:rPr>
                        <a:t>                 Technologies</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Linear Regression</a:t>
                      </a:r>
                    </a:p>
                    <a:p>
                      <a:r>
                        <a:rPr lang="en-US" sz="2400" b="0" dirty="0">
                          <a:solidFill>
                            <a:schemeClr val="bg1"/>
                          </a:solidFill>
                          <a:latin typeface="Times New Roman" panose="02020603050405020304" pitchFamily="18" charset="0"/>
                          <a:cs typeface="Times New Roman" panose="02020603050405020304" pitchFamily="18" charset="0"/>
                        </a:rPr>
                        <a:t>         (Supervised ML Algorithm)</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1726533"/>
                  </a:ext>
                </a:extLst>
              </a:tr>
              <a:tr h="662770">
                <a:tc>
                  <a:txBody>
                    <a:bodyPr/>
                    <a:lstStyle/>
                    <a:p>
                      <a:r>
                        <a:rPr lang="en-US" sz="2400" b="0" dirty="0">
                          <a:solidFill>
                            <a:schemeClr val="bg1"/>
                          </a:solidFill>
                          <a:latin typeface="Times New Roman" panose="02020603050405020304" pitchFamily="18" charset="0"/>
                          <a:cs typeface="Times New Roman" panose="02020603050405020304" pitchFamily="18" charset="0"/>
                        </a:rPr>
                        <a:t>            Scripting Language</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Python</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838001"/>
                  </a:ext>
                </a:extLst>
              </a:tr>
              <a:tr h="662770">
                <a:tc>
                  <a:txBody>
                    <a:bodyPr/>
                    <a:lstStyle/>
                    <a:p>
                      <a:r>
                        <a:rPr lang="en-US" sz="2400" b="0" dirty="0">
                          <a:solidFill>
                            <a:schemeClr val="bg1"/>
                          </a:solidFill>
                          <a:latin typeface="Times New Roman" panose="02020603050405020304" pitchFamily="18" charset="0"/>
                          <a:cs typeface="Times New Roman" panose="02020603050405020304" pitchFamily="18" charset="0"/>
                        </a:rPr>
                        <a:t>                           IDE</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bg1"/>
                          </a:solidFill>
                          <a:latin typeface="Times New Roman" panose="02020603050405020304" pitchFamily="18" charset="0"/>
                          <a:cs typeface="Times New Roman" panose="02020603050405020304" pitchFamily="18" charset="0"/>
                        </a:rPr>
                        <a:t>               </a:t>
                      </a:r>
                      <a:r>
                        <a:rPr lang="en-US" sz="2400" b="0" dirty="0" err="1">
                          <a:solidFill>
                            <a:schemeClr val="bg1"/>
                          </a:solidFill>
                          <a:latin typeface="Times New Roman" panose="02020603050405020304" pitchFamily="18" charset="0"/>
                          <a:cs typeface="Times New Roman" panose="02020603050405020304" pitchFamily="18" charset="0"/>
                        </a:rPr>
                        <a:t>Jupyter</a:t>
                      </a:r>
                      <a:r>
                        <a:rPr lang="en-US" sz="2400" b="0" dirty="0">
                          <a:solidFill>
                            <a:schemeClr val="bg1"/>
                          </a:solidFill>
                          <a:latin typeface="Times New Roman" panose="02020603050405020304" pitchFamily="18" charset="0"/>
                          <a:cs typeface="Times New Roman" panose="02020603050405020304" pitchFamily="18" charset="0"/>
                        </a:rPr>
                        <a:t> Notebook</a:t>
                      </a:r>
                      <a:endParaRPr lang="en-IN" sz="24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194953"/>
                  </a:ext>
                </a:extLst>
              </a:tr>
            </a:tbl>
          </a:graphicData>
        </a:graphic>
      </p:graphicFrame>
    </p:spTree>
    <p:extLst>
      <p:ext uri="{BB962C8B-B14F-4D97-AF65-F5344CB8AC3E}">
        <p14:creationId xmlns:p14="http://schemas.microsoft.com/office/powerpoint/2010/main" val="282886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FACFD3B-AC99-48F8-A43A-3C58A0629D0E}"/>
              </a:ext>
            </a:extLst>
          </p:cNvPr>
          <p:cNvSpPr txBox="1">
            <a:spLocks/>
          </p:cNvSpPr>
          <p:nvPr/>
        </p:nvSpPr>
        <p:spPr>
          <a:xfrm>
            <a:off x="861135" y="603682"/>
            <a:ext cx="5379868" cy="9058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FUTURE SCOPE</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211D113-764F-487F-82EA-02820F676DC0}"/>
              </a:ext>
            </a:extLst>
          </p:cNvPr>
          <p:cNvSpPr txBox="1">
            <a:spLocks/>
          </p:cNvSpPr>
          <p:nvPr/>
        </p:nvSpPr>
        <p:spPr>
          <a:xfrm>
            <a:off x="1594173" y="2105966"/>
            <a:ext cx="9868378" cy="39706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lnSpc>
                <a:spcPct val="107000"/>
              </a:lnSpc>
              <a:spcAft>
                <a:spcPts val="800"/>
              </a:spcAf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cs typeface="Gautami" panose="020B0502040204020203" pitchFamily="34" charset="0"/>
              </a:rPr>
              <a:t>The  Objective  of  this  Project  is  to built a model which can predict the life expectancy of a country according to past statistical data of the country.</a:t>
            </a:r>
            <a:endParaRPr lang="en-IN" dirty="0">
              <a:solidFill>
                <a:schemeClr val="bg1"/>
              </a:solidFill>
              <a:latin typeface="Calibri" panose="020F0502020204030204" pitchFamily="34" charset="0"/>
              <a:ea typeface="Calibri" panose="020F0502020204030204" pitchFamily="34" charset="0"/>
              <a:cs typeface="Gautami" panose="020B0502040204020203" pitchFamily="34" charset="0"/>
            </a:endParaRPr>
          </a:p>
          <a:p>
            <a:pPr marL="285750" indent="-285750" algn="just">
              <a:lnSpc>
                <a:spcPct val="107000"/>
              </a:lnSpc>
              <a:spcAft>
                <a:spcPts val="800"/>
              </a:spcAft>
              <a:buFont typeface="Wingdings" panose="05000000000000000000" pitchFamily="2" charset="2"/>
              <a:buChar char="v"/>
            </a:pPr>
            <a:r>
              <a:rPr lang="en-IN" dirty="0">
                <a:solidFill>
                  <a:schemeClr val="bg1"/>
                </a:solidFill>
                <a:latin typeface="Times New Roman" panose="02020603050405020304" pitchFamily="18" charset="0"/>
                <a:ea typeface="Calibri" panose="020F0502020204030204" pitchFamily="34" charset="0"/>
                <a:cs typeface="Gautami" panose="020B0502040204020203" pitchFamily="34" charset="0"/>
              </a:rPr>
              <a:t>This  Project  includes:</a:t>
            </a:r>
          </a:p>
          <a:p>
            <a:pPr lvl="1" algn="just">
              <a:lnSpc>
                <a:spcPct val="107000"/>
              </a:lnSpc>
              <a:spcAft>
                <a:spcPts val="800"/>
              </a:spcAft>
            </a:pPr>
            <a:r>
              <a:rPr lang="en-IN" sz="2400" dirty="0">
                <a:solidFill>
                  <a:schemeClr val="bg1"/>
                </a:solidFill>
                <a:latin typeface="Times New Roman" panose="02020603050405020304" pitchFamily="18" charset="0"/>
                <a:ea typeface="Calibri" panose="020F0502020204030204" pitchFamily="34" charset="0"/>
                <a:cs typeface="Gautami" panose="020B0502040204020203" pitchFamily="34" charset="0"/>
              </a:rPr>
              <a:t>1. Analysis of the Expectancy Dataset.</a:t>
            </a:r>
            <a:endParaRPr lang="en-IN" sz="2400" dirty="0">
              <a:solidFill>
                <a:schemeClr val="bg1"/>
              </a:solidFill>
              <a:latin typeface="Calibri" panose="020F0502020204030204" pitchFamily="34" charset="0"/>
              <a:ea typeface="Calibri" panose="020F0502020204030204" pitchFamily="34" charset="0"/>
              <a:cs typeface="Gautami" panose="020B0502040204020203" pitchFamily="34" charset="0"/>
            </a:endParaRPr>
          </a:p>
          <a:p>
            <a:pPr lvl="1" algn="just">
              <a:lnSpc>
                <a:spcPct val="107000"/>
              </a:lnSpc>
              <a:spcAft>
                <a:spcPts val="800"/>
              </a:spcAft>
            </a:pPr>
            <a:r>
              <a:rPr lang="en-IN" sz="2400" dirty="0">
                <a:solidFill>
                  <a:schemeClr val="bg1"/>
                </a:solidFill>
                <a:latin typeface="Times New Roman" panose="02020603050405020304" pitchFamily="18" charset="0"/>
                <a:ea typeface="Calibri" panose="020F0502020204030204" pitchFamily="34" charset="0"/>
                <a:cs typeface="Gautami" panose="020B0502040204020203" pitchFamily="34" charset="0"/>
              </a:rPr>
              <a:t>2. Applying Regression models to the data.</a:t>
            </a:r>
            <a:endParaRPr lang="en-IN" sz="2400" dirty="0">
              <a:solidFill>
                <a:schemeClr val="bg1"/>
              </a:solidFill>
              <a:latin typeface="Calibri" panose="020F0502020204030204" pitchFamily="34" charset="0"/>
              <a:ea typeface="Calibri" panose="020F0502020204030204" pitchFamily="34" charset="0"/>
              <a:cs typeface="Gautami" panose="020B0502040204020203" pitchFamily="34" charset="0"/>
            </a:endParaRPr>
          </a:p>
          <a:p>
            <a:pPr marL="342900" indent="-342900" algn="just">
              <a:buFont typeface="Wingdings" panose="05000000000000000000" pitchFamily="2" charset="2"/>
              <a:buChar char="v"/>
            </a:pPr>
            <a:endParaRPr lang="en-IN" dirty="0"/>
          </a:p>
        </p:txBody>
      </p:sp>
    </p:spTree>
    <p:extLst>
      <p:ext uri="{BB962C8B-B14F-4D97-AF65-F5344CB8AC3E}">
        <p14:creationId xmlns:p14="http://schemas.microsoft.com/office/powerpoint/2010/main" val="2065311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175</TotalTime>
  <Words>734</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sudhir kommuri</dc:creator>
  <cp:lastModifiedBy>Navya Sri Jampa</cp:lastModifiedBy>
  <cp:revision>8</cp:revision>
  <dcterms:created xsi:type="dcterms:W3CDTF">2021-08-25T15:21:55Z</dcterms:created>
  <dcterms:modified xsi:type="dcterms:W3CDTF">2021-08-27T11:59:13Z</dcterms:modified>
</cp:coreProperties>
</file>