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0" r:id="rId2"/>
    <p:sldId id="261"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71" autoAdjust="0"/>
  </p:normalViewPr>
  <p:slideViewPr>
    <p:cSldViewPr>
      <p:cViewPr>
        <p:scale>
          <a:sx n="75" d="100"/>
          <a:sy n="75" d="100"/>
        </p:scale>
        <p:origin x="-1224"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5F2C-8D08-44C5-926C-CBDA2DB8FD2F}" type="datetimeFigureOut">
              <a:rPr lang="en-IN" smtClean="0"/>
              <a:t>04-08-2014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21F45-62E2-45F0-9269-DC91EBB6FBC8}" type="slidenum">
              <a:rPr lang="en-IN" smtClean="0"/>
              <a:t>‹#›</a:t>
            </a:fld>
            <a:endParaRPr lang="en-IN"/>
          </a:p>
        </p:txBody>
      </p:sp>
    </p:spTree>
    <p:extLst>
      <p:ext uri="{BB962C8B-B14F-4D97-AF65-F5344CB8AC3E}">
        <p14:creationId xmlns:p14="http://schemas.microsoft.com/office/powerpoint/2010/main" val="205377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C21F45-62E2-45F0-9269-DC91EBB6FBC8}" type="slidenum">
              <a:rPr lang="en-IN" smtClean="0"/>
              <a:t>1</a:t>
            </a:fld>
            <a:endParaRPr lang="en-IN"/>
          </a:p>
        </p:txBody>
      </p:sp>
    </p:spTree>
    <p:extLst>
      <p:ext uri="{BB962C8B-B14F-4D97-AF65-F5344CB8AC3E}">
        <p14:creationId xmlns:p14="http://schemas.microsoft.com/office/powerpoint/2010/main" val="116404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04-08-2014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19552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04-08-2014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410160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04-08-2014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13762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04-08-2014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37272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863D0-9706-484E-A6D1-914164D7E8BF}" type="datetimeFigureOut">
              <a:rPr lang="en-IN" smtClean="0"/>
              <a:t>04-08-2014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420702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C863D0-9706-484E-A6D1-914164D7E8BF}" type="datetimeFigureOut">
              <a:rPr lang="en-IN" smtClean="0"/>
              <a:t>04-08-2014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7361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C863D0-9706-484E-A6D1-914164D7E8BF}" type="datetimeFigureOut">
              <a:rPr lang="en-IN" smtClean="0"/>
              <a:t>04-08-2014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58743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C863D0-9706-484E-A6D1-914164D7E8BF}" type="datetimeFigureOut">
              <a:rPr lang="en-IN" smtClean="0"/>
              <a:t>04-08-2014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93088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63D0-9706-484E-A6D1-914164D7E8BF}" type="datetimeFigureOut">
              <a:rPr lang="en-IN" smtClean="0"/>
              <a:t>04-08-2014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4402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863D0-9706-484E-A6D1-914164D7E8BF}" type="datetimeFigureOut">
              <a:rPr lang="en-IN" smtClean="0"/>
              <a:t>04-08-2014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18589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863D0-9706-484E-A6D1-914164D7E8BF}" type="datetimeFigureOut">
              <a:rPr lang="en-IN" smtClean="0"/>
              <a:t>04-08-2014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0739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863D0-9706-484E-A6D1-914164D7E8BF}" type="datetimeFigureOut">
              <a:rPr lang="en-IN" smtClean="0"/>
              <a:t>04-08-2014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A952D-13CB-4E05-BB2A-26B451B227A9}" type="slidenum">
              <a:rPr lang="en-IN" smtClean="0"/>
              <a:t>‹#›</a:t>
            </a:fld>
            <a:endParaRPr lang="en-IN"/>
          </a:p>
        </p:txBody>
      </p:sp>
    </p:spTree>
    <p:extLst>
      <p:ext uri="{BB962C8B-B14F-4D97-AF65-F5344CB8AC3E}">
        <p14:creationId xmlns:p14="http://schemas.microsoft.com/office/powerpoint/2010/main" val="3266123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4880"/>
            <a:ext cx="9144000" cy="307777"/>
            <a:chOff x="0" y="24880"/>
            <a:chExt cx="9144000" cy="307777"/>
          </a:xfrm>
        </p:grpSpPr>
        <p:cxnSp>
          <p:nvCxnSpPr>
            <p:cNvPr id="15" name="Straight Connector 14"/>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96" y="24880"/>
              <a:ext cx="7704856" cy="307777"/>
            </a:xfrm>
            <a:prstGeom prst="rect">
              <a:avLst/>
            </a:prstGeom>
            <a:noFill/>
          </p:spPr>
          <p:txBody>
            <a:bodyPr wrap="square" rtlCol="0">
              <a:spAutoFit/>
            </a:bodyPr>
            <a:lstStyle/>
            <a:p>
              <a:r>
                <a:rPr lang="en-US" sz="1400" dirty="0" smtClean="0"/>
                <a:t>Order management &amp; payment processing</a:t>
              </a:r>
              <a:endParaRPr lang="en-IN" sz="1400" dirty="0"/>
            </a:p>
          </p:txBody>
        </p:sp>
      </p:grpSp>
      <p:sp>
        <p:nvSpPr>
          <p:cNvPr id="12" name="Rectangle 11"/>
          <p:cNvSpPr/>
          <p:nvPr/>
        </p:nvSpPr>
        <p:spPr>
          <a:xfrm>
            <a:off x="179512" y="476672"/>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Submit booking</a:t>
            </a:r>
            <a:endParaRPr lang="en-IN" sz="1200" dirty="0"/>
          </a:p>
        </p:txBody>
      </p:sp>
      <p:sp>
        <p:nvSpPr>
          <p:cNvPr id="18" name="Rectangle 17"/>
          <p:cNvSpPr/>
          <p:nvPr/>
        </p:nvSpPr>
        <p:spPr>
          <a:xfrm>
            <a:off x="179512" y="112474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Generate booking reference number</a:t>
            </a:r>
            <a:endParaRPr lang="en-IN" sz="1200" dirty="0"/>
          </a:p>
        </p:txBody>
      </p:sp>
      <p:sp>
        <p:nvSpPr>
          <p:cNvPr id="19" name="Rectangle 18"/>
          <p:cNvSpPr/>
          <p:nvPr/>
        </p:nvSpPr>
        <p:spPr>
          <a:xfrm>
            <a:off x="1907704" y="112474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Get the booking and user details</a:t>
            </a:r>
            <a:endParaRPr lang="en-IN" sz="1200" dirty="0"/>
          </a:p>
        </p:txBody>
      </p:sp>
      <p:cxnSp>
        <p:nvCxnSpPr>
          <p:cNvPr id="20" name="Straight Arrow Connector 19"/>
          <p:cNvCxnSpPr>
            <a:stCxn id="12" idx="2"/>
            <a:endCxn id="18" idx="0"/>
          </p:cNvCxnSpPr>
          <p:nvPr/>
        </p:nvCxnSpPr>
        <p:spPr>
          <a:xfrm>
            <a:off x="863588" y="83671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a:endCxn id="19" idx="0"/>
          </p:cNvCxnSpPr>
          <p:nvPr/>
        </p:nvCxnSpPr>
        <p:spPr>
          <a:xfrm rot="16200000" flipH="1">
            <a:off x="1583668" y="116632"/>
            <a:ext cx="288032" cy="1728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9512" y="184482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the details to agent and user</a:t>
            </a:r>
            <a:endParaRPr lang="en-IN" sz="1200" dirty="0"/>
          </a:p>
        </p:txBody>
      </p:sp>
      <p:cxnSp>
        <p:nvCxnSpPr>
          <p:cNvPr id="27" name="Straight Arrow Connector 26"/>
          <p:cNvCxnSpPr>
            <a:stCxn id="18" idx="2"/>
            <a:endCxn id="24" idx="0"/>
          </p:cNvCxnSpPr>
          <p:nvPr/>
        </p:nvCxnSpPr>
        <p:spPr>
          <a:xfrm>
            <a:off x="863588" y="14847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24" idx="0"/>
          </p:cNvCxnSpPr>
          <p:nvPr/>
        </p:nvCxnSpPr>
        <p:spPr>
          <a:xfrm rot="5400000">
            <a:off x="1547664" y="800708"/>
            <a:ext cx="360040" cy="1728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2"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433" y="193614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79512" y="242088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back log</a:t>
            </a:r>
            <a:endParaRPr lang="en-IN" sz="1200" dirty="0"/>
          </a:p>
        </p:txBody>
      </p:sp>
      <p:sp>
        <p:nvSpPr>
          <p:cNvPr id="37" name="Rectangle 36"/>
          <p:cNvSpPr/>
          <p:nvPr/>
        </p:nvSpPr>
        <p:spPr>
          <a:xfrm>
            <a:off x="179512" y="299695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processing</a:t>
            </a:r>
            <a:endParaRPr lang="en-IN" sz="1200" dirty="0"/>
          </a:p>
        </p:txBody>
      </p:sp>
      <p:sp>
        <p:nvSpPr>
          <p:cNvPr id="38" name="Rectangle 37"/>
          <p:cNvSpPr/>
          <p:nvPr/>
        </p:nvSpPr>
        <p:spPr>
          <a:xfrm>
            <a:off x="3779124" y="350100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unsuccessful</a:t>
            </a:r>
            <a:endParaRPr lang="en-IN" sz="1200" dirty="0"/>
          </a:p>
        </p:txBody>
      </p:sp>
      <p:sp>
        <p:nvSpPr>
          <p:cNvPr id="39" name="Rectangle 38"/>
          <p:cNvSpPr/>
          <p:nvPr/>
        </p:nvSpPr>
        <p:spPr>
          <a:xfrm>
            <a:off x="5507316" y="378904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Payment-pending</a:t>
            </a:r>
            <a:endParaRPr lang="en-IN" sz="1200" dirty="0"/>
          </a:p>
        </p:txBody>
      </p:sp>
      <p:sp>
        <p:nvSpPr>
          <p:cNvPr id="40" name="Diamond 39"/>
          <p:cNvSpPr/>
          <p:nvPr/>
        </p:nvSpPr>
        <p:spPr>
          <a:xfrm>
            <a:off x="4471024" y="2914180"/>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available</a:t>
            </a:r>
            <a:endParaRPr lang="en-IN" sz="1200" dirty="0"/>
          </a:p>
        </p:txBody>
      </p:sp>
      <p:cxnSp>
        <p:nvCxnSpPr>
          <p:cNvPr id="44" name="Straight Arrow Connector 43"/>
          <p:cNvCxnSpPr>
            <a:stCxn id="24" idx="2"/>
            <a:endCxn id="36" idx="0"/>
          </p:cNvCxnSpPr>
          <p:nvPr/>
        </p:nvCxnSpPr>
        <p:spPr>
          <a:xfrm>
            <a:off x="863588" y="220486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2"/>
            <a:endCxn id="37" idx="0"/>
          </p:cNvCxnSpPr>
          <p:nvPr/>
        </p:nvCxnSpPr>
        <p:spPr>
          <a:xfrm>
            <a:off x="863588" y="27809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38" idx="3"/>
          </p:cNvCxnSpPr>
          <p:nvPr/>
        </p:nvCxnSpPr>
        <p:spPr>
          <a:xfrm rot="5400000">
            <a:off x="5212622" y="3386824"/>
            <a:ext cx="228858" cy="3595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153133" y="3362509"/>
            <a:ext cx="464190" cy="276998"/>
          </a:xfrm>
          <a:prstGeom prst="rect">
            <a:avLst/>
          </a:prstGeom>
          <a:noFill/>
        </p:spPr>
        <p:txBody>
          <a:bodyPr wrap="square" rtlCol="0">
            <a:spAutoFit/>
          </a:bodyPr>
          <a:lstStyle/>
          <a:p>
            <a:r>
              <a:rPr lang="en-US" sz="1200" dirty="0" smtClean="0"/>
              <a:t>No</a:t>
            </a:r>
            <a:endParaRPr lang="en-IN" sz="1200" dirty="0"/>
          </a:p>
        </p:txBody>
      </p:sp>
      <p:cxnSp>
        <p:nvCxnSpPr>
          <p:cNvPr id="51" name="Elbow Connector 50"/>
          <p:cNvCxnSpPr>
            <a:stCxn id="40" idx="3"/>
            <a:endCxn id="39" idx="3"/>
          </p:cNvCxnSpPr>
          <p:nvPr/>
        </p:nvCxnSpPr>
        <p:spPr>
          <a:xfrm>
            <a:off x="6542628" y="3183175"/>
            <a:ext cx="332840" cy="785885"/>
          </a:xfrm>
          <a:prstGeom prst="bentConnector3">
            <a:avLst>
              <a:gd name="adj1" fmla="val 16868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779124" y="4077072"/>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Not available</a:t>
            </a:r>
            <a:endParaRPr lang="en-IN" sz="1200" dirty="0"/>
          </a:p>
        </p:txBody>
      </p:sp>
      <p:cxnSp>
        <p:nvCxnSpPr>
          <p:cNvPr id="55" name="Straight Arrow Connector 54"/>
          <p:cNvCxnSpPr>
            <a:stCxn id="38" idx="2"/>
            <a:endCxn id="54" idx="0"/>
          </p:cNvCxnSpPr>
          <p:nvPr/>
        </p:nvCxnSpPr>
        <p:spPr>
          <a:xfrm>
            <a:off x="4463200" y="386104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6042" y="458112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6476953" y="2863970"/>
            <a:ext cx="464190" cy="276998"/>
          </a:xfrm>
          <a:prstGeom prst="rect">
            <a:avLst/>
          </a:prstGeom>
          <a:noFill/>
        </p:spPr>
        <p:txBody>
          <a:bodyPr wrap="square" rtlCol="0">
            <a:spAutoFit/>
          </a:bodyPr>
          <a:lstStyle/>
          <a:p>
            <a:r>
              <a:rPr lang="en-US" sz="1200" dirty="0" smtClean="0"/>
              <a:t>Yes</a:t>
            </a:r>
            <a:endParaRPr lang="en-IN" sz="1200" dirty="0"/>
          </a:p>
        </p:txBody>
      </p:sp>
      <p:sp>
        <p:nvSpPr>
          <p:cNvPr id="71" name="Diamond 70"/>
          <p:cNvSpPr/>
          <p:nvPr/>
        </p:nvSpPr>
        <p:spPr>
          <a:xfrm>
            <a:off x="3780240" y="5517232"/>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payment</a:t>
            </a:r>
            <a:endParaRPr lang="en-IN" sz="1200" dirty="0"/>
          </a:p>
        </p:txBody>
      </p:sp>
      <p:sp>
        <p:nvSpPr>
          <p:cNvPr id="84" name="Rectangle 83"/>
          <p:cNvSpPr/>
          <p:nvPr/>
        </p:nvSpPr>
        <p:spPr>
          <a:xfrm>
            <a:off x="3779124" y="4797152"/>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a:t>
            </a:r>
            <a:endParaRPr lang="en-IN" sz="1200" dirty="0"/>
          </a:p>
        </p:txBody>
      </p:sp>
      <p:cxnSp>
        <p:nvCxnSpPr>
          <p:cNvPr id="1043" name="Straight Arrow Connector 1042"/>
          <p:cNvCxnSpPr>
            <a:stCxn id="54" idx="2"/>
            <a:endCxn id="84" idx="0"/>
          </p:cNvCxnSpPr>
          <p:nvPr/>
        </p:nvCxnSpPr>
        <p:spPr>
          <a:xfrm>
            <a:off x="4463200" y="44371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507316" y="486889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&amp; payment request</a:t>
            </a:r>
            <a:endParaRPr lang="en-IN" sz="1200" dirty="0"/>
          </a:p>
        </p:txBody>
      </p:sp>
      <p:cxnSp>
        <p:nvCxnSpPr>
          <p:cNvPr id="1045" name="Straight Arrow Connector 1044"/>
          <p:cNvCxnSpPr>
            <a:stCxn id="39" idx="2"/>
            <a:endCxn id="87" idx="0"/>
          </p:cNvCxnSpPr>
          <p:nvPr/>
        </p:nvCxnSpPr>
        <p:spPr>
          <a:xfrm>
            <a:off x="6191392" y="4149080"/>
            <a:ext cx="0" cy="719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Elbow Connector 1046"/>
          <p:cNvCxnSpPr>
            <a:stCxn id="87" idx="2"/>
            <a:endCxn id="71" idx="0"/>
          </p:cNvCxnSpPr>
          <p:nvPr/>
        </p:nvCxnSpPr>
        <p:spPr>
          <a:xfrm rot="5400000">
            <a:off x="5359568" y="4685408"/>
            <a:ext cx="288298" cy="13753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92"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618" y="494116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a:xfrm>
            <a:off x="5795348" y="5922377"/>
            <a:ext cx="1368152" cy="530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with booking details &amp; ref number</a:t>
            </a:r>
            <a:endParaRPr lang="en-IN" sz="1200" dirty="0"/>
          </a:p>
        </p:txBody>
      </p:sp>
      <p:sp>
        <p:nvSpPr>
          <p:cNvPr id="96" name="TextBox 95"/>
          <p:cNvSpPr txBox="1"/>
          <p:nvPr/>
        </p:nvSpPr>
        <p:spPr>
          <a:xfrm>
            <a:off x="3999010" y="5916723"/>
            <a:ext cx="464190" cy="276998"/>
          </a:xfrm>
          <a:prstGeom prst="rect">
            <a:avLst/>
          </a:prstGeom>
          <a:noFill/>
        </p:spPr>
        <p:txBody>
          <a:bodyPr wrap="square" rtlCol="0">
            <a:spAutoFit/>
          </a:bodyPr>
          <a:lstStyle/>
          <a:p>
            <a:r>
              <a:rPr lang="en-US" sz="1200" dirty="0" smtClean="0"/>
              <a:t>Yes</a:t>
            </a:r>
            <a:endParaRPr lang="en-IN" sz="1200" dirty="0"/>
          </a:p>
        </p:txBody>
      </p:sp>
      <p:sp>
        <p:nvSpPr>
          <p:cNvPr id="97" name="Rectangle 96"/>
          <p:cNvSpPr/>
          <p:nvPr/>
        </p:nvSpPr>
        <p:spPr>
          <a:xfrm>
            <a:off x="3779124" y="63664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successful</a:t>
            </a:r>
            <a:endParaRPr lang="en-IN" sz="1200" dirty="0"/>
          </a:p>
        </p:txBody>
      </p:sp>
      <p:pic>
        <p:nvPicPr>
          <p:cNvPr id="100"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170" y="5949280"/>
            <a:ext cx="248502" cy="177392"/>
          </a:xfrm>
          <a:prstGeom prst="rect">
            <a:avLst/>
          </a:prstGeom>
          <a:noFill/>
          <a:extLst>
            <a:ext uri="{909E8E84-426E-40DD-AFC4-6F175D3DCCD1}">
              <a14:hiddenFill xmlns:a14="http://schemas.microsoft.com/office/drawing/2010/main">
                <a:solidFill>
                  <a:srgbClr val="FFFFFF"/>
                </a:solidFill>
              </a14:hiddenFill>
            </a:ext>
          </a:extLst>
        </p:spPr>
      </p:pic>
      <p:cxnSp>
        <p:nvCxnSpPr>
          <p:cNvPr id="1063" name="Elbow Connector 1062"/>
          <p:cNvCxnSpPr>
            <a:stCxn id="71" idx="2"/>
            <a:endCxn id="97" idx="0"/>
          </p:cNvCxnSpPr>
          <p:nvPr/>
        </p:nvCxnSpPr>
        <p:spPr>
          <a:xfrm rot="5400000">
            <a:off x="4483997" y="6034425"/>
            <a:ext cx="311248" cy="3528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660232" y="53372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Payment-queue</a:t>
            </a:r>
            <a:endParaRPr lang="en-IN" sz="1200" dirty="0"/>
          </a:p>
        </p:txBody>
      </p:sp>
      <p:cxnSp>
        <p:nvCxnSpPr>
          <p:cNvPr id="1067" name="Elbow Connector 1066"/>
          <p:cNvCxnSpPr>
            <a:stCxn id="71" idx="3"/>
            <a:endCxn id="115" idx="1"/>
          </p:cNvCxnSpPr>
          <p:nvPr/>
        </p:nvCxnSpPr>
        <p:spPr>
          <a:xfrm flipV="1">
            <a:off x="5851844" y="5517232"/>
            <a:ext cx="808388" cy="2689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780701" y="5513230"/>
            <a:ext cx="464190" cy="276998"/>
          </a:xfrm>
          <a:prstGeom prst="rect">
            <a:avLst/>
          </a:prstGeom>
          <a:noFill/>
        </p:spPr>
        <p:txBody>
          <a:bodyPr wrap="square" rtlCol="0">
            <a:spAutoFit/>
          </a:bodyPr>
          <a:lstStyle/>
          <a:p>
            <a:r>
              <a:rPr lang="en-US" sz="1200" dirty="0" smtClean="0"/>
              <a:t>No</a:t>
            </a:r>
            <a:endParaRPr lang="en-IN" sz="1200" dirty="0"/>
          </a:p>
        </p:txBody>
      </p:sp>
      <p:sp>
        <p:nvSpPr>
          <p:cNvPr id="121" name="Rectangle 120"/>
          <p:cNvSpPr/>
          <p:nvPr/>
        </p:nvSpPr>
        <p:spPr>
          <a:xfrm>
            <a:off x="7523540" y="5949280"/>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Payment awaited</a:t>
            </a:r>
            <a:endParaRPr lang="en-IN" sz="1200" dirty="0"/>
          </a:p>
        </p:txBody>
      </p:sp>
      <p:cxnSp>
        <p:nvCxnSpPr>
          <p:cNvPr id="1073" name="Elbow Connector 1072"/>
          <p:cNvCxnSpPr>
            <a:stCxn id="115" idx="3"/>
            <a:endCxn id="121" idx="0"/>
          </p:cNvCxnSpPr>
          <p:nvPr/>
        </p:nvCxnSpPr>
        <p:spPr>
          <a:xfrm>
            <a:off x="8028384" y="5517232"/>
            <a:ext cx="179232" cy="4320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8" name="Elbow Connector 1077"/>
          <p:cNvCxnSpPr>
            <a:stCxn id="97" idx="3"/>
            <a:endCxn id="93" idx="1"/>
          </p:cNvCxnSpPr>
          <p:nvPr/>
        </p:nvCxnSpPr>
        <p:spPr>
          <a:xfrm flipV="1">
            <a:off x="5147276" y="6187857"/>
            <a:ext cx="648072" cy="3586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7540956" y="6366470"/>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Block calendar</a:t>
            </a:r>
            <a:endParaRPr lang="en-IN" sz="1200" dirty="0"/>
          </a:p>
        </p:txBody>
      </p:sp>
      <p:cxnSp>
        <p:nvCxnSpPr>
          <p:cNvPr id="1080" name="Straight Arrow Connector 1079"/>
          <p:cNvCxnSpPr>
            <a:stCxn id="97" idx="3"/>
            <a:endCxn id="131" idx="1"/>
          </p:cNvCxnSpPr>
          <p:nvPr/>
        </p:nvCxnSpPr>
        <p:spPr>
          <a:xfrm>
            <a:off x="5147276" y="6546490"/>
            <a:ext cx="2393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Diamond 133"/>
          <p:cNvSpPr/>
          <p:nvPr/>
        </p:nvSpPr>
        <p:spPr>
          <a:xfrm>
            <a:off x="1763688" y="2800346"/>
            <a:ext cx="1728192" cy="75325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owner reachable</a:t>
            </a:r>
            <a:endParaRPr lang="en-IN" sz="1200" dirty="0"/>
          </a:p>
        </p:txBody>
      </p:sp>
      <p:cxnSp>
        <p:nvCxnSpPr>
          <p:cNvPr id="1084" name="Straight Arrow Connector 1083"/>
          <p:cNvCxnSpPr>
            <a:stCxn id="37" idx="3"/>
            <a:endCxn id="134" idx="1"/>
          </p:cNvCxnSpPr>
          <p:nvPr/>
        </p:nvCxnSpPr>
        <p:spPr>
          <a:xfrm>
            <a:off x="1547664" y="31769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79512" y="350100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Processing-queue</a:t>
            </a:r>
            <a:endParaRPr lang="en-IN" sz="1200" dirty="0"/>
          </a:p>
        </p:txBody>
      </p:sp>
      <p:sp>
        <p:nvSpPr>
          <p:cNvPr id="140" name="Rectangle 139"/>
          <p:cNvSpPr/>
          <p:nvPr/>
        </p:nvSpPr>
        <p:spPr>
          <a:xfrm>
            <a:off x="179512" y="4104368"/>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Owner not reachable</a:t>
            </a:r>
            <a:endParaRPr lang="en-IN" sz="1200" dirty="0"/>
          </a:p>
        </p:txBody>
      </p:sp>
      <p:sp>
        <p:nvSpPr>
          <p:cNvPr id="141" name="Diamond 140"/>
          <p:cNvSpPr/>
          <p:nvPr/>
        </p:nvSpPr>
        <p:spPr>
          <a:xfrm>
            <a:off x="1259632" y="4365104"/>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If reachable with in 2 HRs</a:t>
            </a:r>
            <a:endParaRPr lang="en-IN" sz="1200" dirty="0"/>
          </a:p>
        </p:txBody>
      </p:sp>
      <p:cxnSp>
        <p:nvCxnSpPr>
          <p:cNvPr id="142" name="Elbow Connector 141"/>
          <p:cNvCxnSpPr>
            <a:stCxn id="139" idx="2"/>
            <a:endCxn id="141" idx="0"/>
          </p:cNvCxnSpPr>
          <p:nvPr/>
        </p:nvCxnSpPr>
        <p:spPr>
          <a:xfrm rot="16200000" flipH="1">
            <a:off x="1327483" y="3397153"/>
            <a:ext cx="504056" cy="1431846"/>
          </a:xfrm>
          <a:prstGeom prst="bentConnector3">
            <a:avLst>
              <a:gd name="adj1" fmla="val 28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7" name="Elbow Connector 1086"/>
          <p:cNvCxnSpPr>
            <a:stCxn id="134" idx="2"/>
            <a:endCxn id="139" idx="3"/>
          </p:cNvCxnSpPr>
          <p:nvPr/>
        </p:nvCxnSpPr>
        <p:spPr>
          <a:xfrm rot="5400000">
            <a:off x="2024009" y="3077253"/>
            <a:ext cx="127430" cy="10801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34" idx="3"/>
            <a:endCxn id="40" idx="1"/>
          </p:cNvCxnSpPr>
          <p:nvPr/>
        </p:nvCxnSpPr>
        <p:spPr>
          <a:xfrm>
            <a:off x="3491880" y="3176972"/>
            <a:ext cx="979144" cy="6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741043" y="2800346"/>
            <a:ext cx="464190" cy="276998"/>
          </a:xfrm>
          <a:prstGeom prst="rect">
            <a:avLst/>
          </a:prstGeom>
          <a:noFill/>
        </p:spPr>
        <p:txBody>
          <a:bodyPr wrap="square" rtlCol="0">
            <a:spAutoFit/>
          </a:bodyPr>
          <a:lstStyle/>
          <a:p>
            <a:r>
              <a:rPr lang="en-US" sz="1200" dirty="0" smtClean="0"/>
              <a:t>Yes</a:t>
            </a:r>
            <a:endParaRPr lang="en-IN" sz="1200" dirty="0"/>
          </a:p>
        </p:txBody>
      </p:sp>
      <p:sp>
        <p:nvSpPr>
          <p:cNvPr id="149" name="TextBox 148"/>
          <p:cNvSpPr txBox="1"/>
          <p:nvPr/>
        </p:nvSpPr>
        <p:spPr>
          <a:xfrm>
            <a:off x="2551743" y="3512042"/>
            <a:ext cx="464190" cy="276998"/>
          </a:xfrm>
          <a:prstGeom prst="rect">
            <a:avLst/>
          </a:prstGeom>
          <a:noFill/>
        </p:spPr>
        <p:txBody>
          <a:bodyPr wrap="square" rtlCol="0">
            <a:spAutoFit/>
          </a:bodyPr>
          <a:lstStyle/>
          <a:p>
            <a:r>
              <a:rPr lang="en-US" sz="1200" dirty="0" smtClean="0"/>
              <a:t>No</a:t>
            </a:r>
            <a:endParaRPr lang="en-IN" sz="1200" dirty="0"/>
          </a:p>
        </p:txBody>
      </p:sp>
      <p:cxnSp>
        <p:nvCxnSpPr>
          <p:cNvPr id="68" name="Elbow Connector 67"/>
          <p:cNvCxnSpPr>
            <a:stCxn id="141" idx="2"/>
            <a:endCxn id="40" idx="1"/>
          </p:cNvCxnSpPr>
          <p:nvPr/>
        </p:nvCxnSpPr>
        <p:spPr>
          <a:xfrm rot="5400000" flipH="1" flipV="1">
            <a:off x="2523269" y="2955340"/>
            <a:ext cx="1719919" cy="2175590"/>
          </a:xfrm>
          <a:prstGeom prst="bentConnector4">
            <a:avLst>
              <a:gd name="adj1" fmla="val -17722"/>
              <a:gd name="adj2" fmla="val 615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39" idx="1"/>
            <a:endCxn id="140" idx="1"/>
          </p:cNvCxnSpPr>
          <p:nvPr/>
        </p:nvCxnSpPr>
        <p:spPr>
          <a:xfrm rot="10800000" flipV="1">
            <a:off x="179512" y="3681028"/>
            <a:ext cx="12700" cy="603360"/>
          </a:xfrm>
          <a:prstGeom prst="bentConnector3">
            <a:avLst>
              <a:gd name="adj1" fmla="val 1047764"/>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359685" y="4951936"/>
            <a:ext cx="464190" cy="276998"/>
          </a:xfrm>
          <a:prstGeom prst="rect">
            <a:avLst/>
          </a:prstGeom>
          <a:noFill/>
        </p:spPr>
        <p:txBody>
          <a:bodyPr wrap="square" rtlCol="0">
            <a:spAutoFit/>
          </a:bodyPr>
          <a:lstStyle/>
          <a:p>
            <a:r>
              <a:rPr lang="en-US" sz="1200" dirty="0" smtClean="0"/>
              <a:t>Yes</a:t>
            </a:r>
            <a:endParaRPr lang="en-IN" sz="1200" dirty="0"/>
          </a:p>
        </p:txBody>
      </p:sp>
      <p:sp>
        <p:nvSpPr>
          <p:cNvPr id="172" name="Oval 171"/>
          <p:cNvSpPr/>
          <p:nvPr/>
        </p:nvSpPr>
        <p:spPr>
          <a:xfrm>
            <a:off x="1907704" y="191683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IN" sz="1200" dirty="0"/>
          </a:p>
        </p:txBody>
      </p:sp>
      <p:sp>
        <p:nvSpPr>
          <p:cNvPr id="173" name="Oval 172"/>
          <p:cNvSpPr/>
          <p:nvPr/>
        </p:nvSpPr>
        <p:spPr>
          <a:xfrm>
            <a:off x="3779124" y="4526593"/>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sp>
        <p:nvSpPr>
          <p:cNvPr id="174" name="Oval 173"/>
          <p:cNvSpPr/>
          <p:nvPr/>
        </p:nvSpPr>
        <p:spPr>
          <a:xfrm>
            <a:off x="6659444" y="456181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IN" sz="1200" dirty="0"/>
          </a:p>
        </p:txBody>
      </p:sp>
      <p:sp>
        <p:nvSpPr>
          <p:cNvPr id="175" name="Oval 174"/>
          <p:cNvSpPr/>
          <p:nvPr/>
        </p:nvSpPr>
        <p:spPr>
          <a:xfrm>
            <a:off x="5520804" y="625001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IN" sz="1200" dirty="0"/>
          </a:p>
        </p:txBody>
      </p:sp>
      <p:pic>
        <p:nvPicPr>
          <p:cNvPr id="176"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835784"/>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179511" y="508518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a:t>
            </a:r>
            <a:endParaRPr lang="en-IN" sz="1200" dirty="0"/>
          </a:p>
        </p:txBody>
      </p:sp>
      <p:sp>
        <p:nvSpPr>
          <p:cNvPr id="178" name="Rectangle 177"/>
          <p:cNvSpPr/>
          <p:nvPr/>
        </p:nvSpPr>
        <p:spPr>
          <a:xfrm>
            <a:off x="179512" y="5733256"/>
            <a:ext cx="1368152" cy="5167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Owner not reachable after 2 </a:t>
            </a:r>
            <a:r>
              <a:rPr lang="en-US" sz="1200" dirty="0" err="1" smtClean="0"/>
              <a:t>Hrs</a:t>
            </a:r>
            <a:endParaRPr lang="en-IN" sz="1200" dirty="0"/>
          </a:p>
        </p:txBody>
      </p:sp>
      <p:cxnSp>
        <p:nvCxnSpPr>
          <p:cNvPr id="179" name="Straight Arrow Connector 178"/>
          <p:cNvCxnSpPr>
            <a:stCxn id="177" idx="2"/>
            <a:endCxn id="178" idx="0"/>
          </p:cNvCxnSpPr>
          <p:nvPr/>
        </p:nvCxnSpPr>
        <p:spPr>
          <a:xfrm>
            <a:off x="863587" y="5445224"/>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141" idx="1"/>
            <a:endCxn id="177" idx="0"/>
          </p:cNvCxnSpPr>
          <p:nvPr/>
        </p:nvCxnSpPr>
        <p:spPr>
          <a:xfrm rot="10800000" flipV="1">
            <a:off x="863588" y="4634098"/>
            <a:ext cx="396045" cy="4510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867736" y="4670746"/>
            <a:ext cx="464190" cy="276998"/>
          </a:xfrm>
          <a:prstGeom prst="rect">
            <a:avLst/>
          </a:prstGeom>
          <a:noFill/>
        </p:spPr>
        <p:txBody>
          <a:bodyPr wrap="square" rtlCol="0">
            <a:spAutoFit/>
          </a:bodyPr>
          <a:lstStyle/>
          <a:p>
            <a:r>
              <a:rPr lang="en-US" sz="1200" dirty="0" smtClean="0"/>
              <a:t>No</a:t>
            </a:r>
            <a:endParaRPr lang="en-IN" sz="1200" dirty="0"/>
          </a:p>
        </p:txBody>
      </p:sp>
      <p:sp>
        <p:nvSpPr>
          <p:cNvPr id="183" name="Oval 182"/>
          <p:cNvSpPr/>
          <p:nvPr/>
        </p:nvSpPr>
        <p:spPr>
          <a:xfrm>
            <a:off x="467544" y="479715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IN" sz="1200" dirty="0"/>
          </a:p>
        </p:txBody>
      </p:sp>
      <p:sp>
        <p:nvSpPr>
          <p:cNvPr id="184" name="Rectangle 183"/>
          <p:cNvSpPr/>
          <p:nvPr/>
        </p:nvSpPr>
        <p:spPr>
          <a:xfrm>
            <a:off x="7554356" y="4410209"/>
            <a:ext cx="1368152" cy="530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with booking details &amp; ref number</a:t>
            </a:r>
            <a:endParaRPr lang="en-IN" sz="1200" dirty="0"/>
          </a:p>
        </p:txBody>
      </p:sp>
      <p:cxnSp>
        <p:nvCxnSpPr>
          <p:cNvPr id="95" name="Elbow Connector 94"/>
          <p:cNvCxnSpPr>
            <a:stCxn id="115" idx="0"/>
            <a:endCxn id="184" idx="2"/>
          </p:cNvCxnSpPr>
          <p:nvPr/>
        </p:nvCxnSpPr>
        <p:spPr>
          <a:xfrm rot="5400000" flipH="1" flipV="1">
            <a:off x="7593348" y="4692128"/>
            <a:ext cx="396044" cy="8941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87"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8441" y="4195692"/>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88" name="Oval 187"/>
          <p:cNvSpPr/>
          <p:nvPr/>
        </p:nvSpPr>
        <p:spPr>
          <a:xfrm>
            <a:off x="7871668" y="4136380"/>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IN" sz="1200" dirty="0"/>
          </a:p>
        </p:txBody>
      </p:sp>
      <p:sp>
        <p:nvSpPr>
          <p:cNvPr id="76" name="Rectangle 75"/>
          <p:cNvSpPr/>
          <p:nvPr/>
        </p:nvSpPr>
        <p:spPr>
          <a:xfrm>
            <a:off x="5944704" y="476672"/>
            <a:ext cx="2173296"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Represents Booking status at various levels</a:t>
            </a:r>
            <a:endParaRPr lang="en-IN" sz="1200" dirty="0"/>
          </a:p>
        </p:txBody>
      </p:sp>
      <p:sp>
        <p:nvSpPr>
          <p:cNvPr id="80" name="Rectangle 79"/>
          <p:cNvSpPr/>
          <p:nvPr/>
        </p:nvSpPr>
        <p:spPr>
          <a:xfrm>
            <a:off x="5943960" y="992312"/>
            <a:ext cx="217404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Represents different stages</a:t>
            </a:r>
            <a:endParaRPr lang="en-IN" sz="1200" dirty="0"/>
          </a:p>
        </p:txBody>
      </p:sp>
      <p:sp>
        <p:nvSpPr>
          <p:cNvPr id="81" name="Rectangle 80"/>
          <p:cNvSpPr/>
          <p:nvPr/>
        </p:nvSpPr>
        <p:spPr>
          <a:xfrm>
            <a:off x="5940798" y="1484784"/>
            <a:ext cx="217720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Represents comments at various levels</a:t>
            </a:r>
            <a:endParaRPr lang="en-IN" sz="1200" dirty="0"/>
          </a:p>
        </p:txBody>
      </p:sp>
    </p:spTree>
    <p:extLst>
      <p:ext uri="{BB962C8B-B14F-4D97-AF65-F5344CB8AC3E}">
        <p14:creationId xmlns:p14="http://schemas.microsoft.com/office/powerpoint/2010/main" val="2988837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4880"/>
            <a:ext cx="9144000" cy="307777"/>
            <a:chOff x="0" y="24880"/>
            <a:chExt cx="9144000" cy="307777"/>
          </a:xfrm>
        </p:grpSpPr>
        <p:cxnSp>
          <p:nvCxnSpPr>
            <p:cNvPr id="15" name="Straight Connector 14"/>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96" y="24880"/>
              <a:ext cx="7704856" cy="307777"/>
            </a:xfrm>
            <a:prstGeom prst="rect">
              <a:avLst/>
            </a:prstGeom>
            <a:noFill/>
          </p:spPr>
          <p:txBody>
            <a:bodyPr wrap="square" rtlCol="0">
              <a:spAutoFit/>
            </a:bodyPr>
            <a:lstStyle/>
            <a:p>
              <a:r>
                <a:rPr lang="en-US" sz="1400" dirty="0" smtClean="0"/>
                <a:t>Order management</a:t>
              </a:r>
              <a:endParaRPr lang="en-IN" sz="1400" dirty="0"/>
            </a:p>
          </p:txBody>
        </p:sp>
      </p:grpSp>
      <p:sp>
        <p:nvSpPr>
          <p:cNvPr id="1074" name="TextBox 1073"/>
          <p:cNvSpPr txBox="1"/>
          <p:nvPr/>
        </p:nvSpPr>
        <p:spPr>
          <a:xfrm>
            <a:off x="5148064" y="476672"/>
            <a:ext cx="3888432" cy="5262979"/>
          </a:xfrm>
          <a:prstGeom prst="rect">
            <a:avLst/>
          </a:prstGeom>
          <a:noFill/>
        </p:spPr>
        <p:txBody>
          <a:bodyPr wrap="square" rtlCol="0">
            <a:spAutoFit/>
          </a:bodyPr>
          <a:lstStyle/>
          <a:p>
            <a:r>
              <a:rPr lang="en-US" sz="1200" dirty="0" smtClean="0"/>
              <a:t>Mails:</a:t>
            </a:r>
          </a:p>
          <a:p>
            <a:pPr marL="228600" indent="-228600">
              <a:buFont typeface="+mj-lt"/>
              <a:buAutoNum type="arabicPeriod"/>
            </a:pPr>
            <a:r>
              <a:rPr lang="en-US" sz="1200" dirty="0" smtClean="0"/>
              <a:t>As soon the booking enquiry is submitted by the user, a booking acknowledgment mail has to sent to user and agent with the booking reference number and other details</a:t>
            </a:r>
          </a:p>
          <a:p>
            <a:pPr marL="228600" indent="-228600">
              <a:buFont typeface="+mj-lt"/>
              <a:buAutoNum type="arabicPeriod"/>
            </a:pPr>
            <a:r>
              <a:rPr lang="en-US" sz="1200" dirty="0" smtClean="0"/>
              <a:t>If booking is unsuccessful because of non-availability of homestay, then a mail has to be send to user with same booking reference id, quoiting the reason as non-availability of homestay and request to select other</a:t>
            </a:r>
          </a:p>
          <a:p>
            <a:pPr marL="228600" indent="-228600">
              <a:buFont typeface="+mj-lt"/>
              <a:buAutoNum type="arabicPeriod"/>
            </a:pPr>
            <a:r>
              <a:rPr lang="en-US" sz="1200" dirty="0" smtClean="0"/>
              <a:t>If HS is available then a payment request mail has to be sent to user following the same reference id and also confirming the availability on the booking dates</a:t>
            </a:r>
          </a:p>
          <a:p>
            <a:pPr marL="228600" indent="-228600">
              <a:buFont typeface="+mj-lt"/>
              <a:buAutoNum type="arabicPeriod"/>
            </a:pPr>
            <a:r>
              <a:rPr lang="en-US" sz="1200" dirty="0" smtClean="0"/>
              <a:t>If payment received successfully then a final confirmation mail  has to be sent to user with the same booking ref ID.</a:t>
            </a:r>
          </a:p>
          <a:p>
            <a:pPr marL="228600" indent="-228600">
              <a:buFont typeface="+mj-lt"/>
              <a:buAutoNum type="arabicPeriod"/>
            </a:pPr>
            <a:r>
              <a:rPr lang="en-US" sz="1200" dirty="0" smtClean="0"/>
              <a:t>If HS owner is not reachable with in 2HRs of receipt of booking request, then a mail is sent stating that “no answer from HS owner. ”</a:t>
            </a:r>
          </a:p>
          <a:p>
            <a:pPr marL="228600" indent="-228600">
              <a:buFont typeface="+mj-lt"/>
              <a:buAutoNum type="arabicPeriod"/>
            </a:pPr>
            <a:r>
              <a:rPr lang="en-US" sz="1200" dirty="0"/>
              <a:t>If </a:t>
            </a:r>
            <a:r>
              <a:rPr lang="en-US" sz="1200" dirty="0" smtClean="0"/>
              <a:t>payment </a:t>
            </a:r>
            <a:r>
              <a:rPr lang="en-US" sz="1200" dirty="0"/>
              <a:t>is not </a:t>
            </a:r>
            <a:r>
              <a:rPr lang="en-US" sz="1200" dirty="0" smtClean="0"/>
              <a:t>made </a:t>
            </a:r>
            <a:r>
              <a:rPr lang="en-US" sz="1200" dirty="0"/>
              <a:t>with in 2HRs of receipt of booking request, then a </a:t>
            </a:r>
            <a:r>
              <a:rPr lang="en-US" sz="1200" dirty="0" smtClean="0"/>
              <a:t>payment failure/payment no show mail will be sent to user.</a:t>
            </a:r>
            <a:endParaRPr lang="en-US" sz="1200" dirty="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85750" indent="-285750">
              <a:buFont typeface="+mj-lt"/>
              <a:buAutoNum type="arabicPeriod"/>
            </a:pPr>
            <a:endParaRPr lang="en-US" sz="1200" dirty="0" smtClean="0"/>
          </a:p>
          <a:p>
            <a:pPr marL="285750" indent="-285750">
              <a:buFont typeface="Arial" panose="020B0604020202020204" pitchFamily="34" charset="0"/>
              <a:buChar char="•"/>
            </a:pPr>
            <a:endParaRPr lang="en-IN" sz="1200" dirty="0"/>
          </a:p>
        </p:txBody>
      </p:sp>
      <p:sp>
        <p:nvSpPr>
          <p:cNvPr id="89" name="TextBox 88"/>
          <p:cNvSpPr txBox="1"/>
          <p:nvPr/>
        </p:nvSpPr>
        <p:spPr>
          <a:xfrm>
            <a:off x="179512" y="476672"/>
            <a:ext cx="3888432"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Booking reference number should be same for a particular order</a:t>
            </a:r>
          </a:p>
          <a:p>
            <a:pPr marL="285750" indent="-285750">
              <a:buFont typeface="Arial" panose="020B0604020202020204" pitchFamily="34" charset="0"/>
              <a:buChar char="•"/>
            </a:pPr>
            <a:r>
              <a:rPr lang="en-US" sz="1200" dirty="0" smtClean="0"/>
              <a:t>Booking/enquiry mail should consist of booking ref number and other booking details</a:t>
            </a:r>
          </a:p>
          <a:p>
            <a:pPr marL="285750" indent="-285750">
              <a:buFont typeface="Arial" panose="020B0604020202020204" pitchFamily="34" charset="0"/>
              <a:buChar char="•"/>
            </a:pPr>
            <a:r>
              <a:rPr lang="en-US" sz="1200" dirty="0" smtClean="0"/>
              <a:t>Text box in blues shows the order status which should be populated in the database for particular order as per the progress</a:t>
            </a:r>
          </a:p>
          <a:p>
            <a:pPr marL="285750" indent="-285750">
              <a:buFont typeface="Arial" panose="020B0604020202020204" pitchFamily="34" charset="0"/>
              <a:buChar char="•"/>
            </a:pPr>
            <a:r>
              <a:rPr lang="en-US" sz="1200" dirty="0" smtClean="0"/>
              <a:t>Unsuccessful booking can be of two types</a:t>
            </a:r>
          </a:p>
          <a:p>
            <a:pPr marL="742950" lvl="1" indent="-285750">
              <a:buFont typeface="+mj-lt"/>
              <a:buAutoNum type="arabicPeriod"/>
            </a:pPr>
            <a:r>
              <a:rPr lang="en-US" sz="1200" dirty="0" smtClean="0"/>
              <a:t>Homestay not available</a:t>
            </a:r>
          </a:p>
          <a:p>
            <a:pPr marL="742950" lvl="1" indent="-285750">
              <a:buFont typeface="+mj-lt"/>
              <a:buAutoNum type="arabicPeriod"/>
            </a:pPr>
            <a:r>
              <a:rPr lang="en-US" sz="1200" dirty="0" smtClean="0"/>
              <a:t>Payment awaited</a:t>
            </a:r>
          </a:p>
          <a:p>
            <a:pPr marL="285750" indent="-285750">
              <a:buFont typeface="Arial" panose="020B0604020202020204" pitchFamily="34" charset="0"/>
              <a:buChar char="•"/>
            </a:pPr>
            <a:r>
              <a:rPr lang="en-US" sz="1200" dirty="0" smtClean="0"/>
              <a:t>In case of 1, make the status as unsuccessful and write the correct reason</a:t>
            </a:r>
          </a:p>
          <a:p>
            <a:pPr marL="285750" indent="-285750">
              <a:buFont typeface="Arial" panose="020B0604020202020204" pitchFamily="34" charset="0"/>
              <a:buChar char="•"/>
            </a:pPr>
            <a:r>
              <a:rPr lang="en-US" sz="1200" dirty="0" smtClean="0"/>
              <a:t>In case of 2, user tries to make the payment but its failed or user doesn't make payment with in 2hrs from the time of email receipt. After 2hrs release the calendar if blocked earlier</a:t>
            </a:r>
          </a:p>
          <a:p>
            <a:pPr marL="285750" indent="-285750">
              <a:buFont typeface="Arial" panose="020B0604020202020204" pitchFamily="34" charset="0"/>
              <a:buChar char="•"/>
            </a:pPr>
            <a:r>
              <a:rPr lang="en-US" sz="1200" dirty="0" smtClean="0"/>
              <a:t>Block the calendar of particular home stay if payment is successful</a:t>
            </a:r>
          </a:p>
          <a:p>
            <a:pPr marL="285750" indent="-285750">
              <a:buFont typeface="Arial" panose="020B0604020202020204" pitchFamily="34" charset="0"/>
              <a:buChar char="•"/>
            </a:pPr>
            <a:r>
              <a:rPr lang="en-US" sz="1200" dirty="0"/>
              <a:t>If homestay owner not reachable, then change the booking status </a:t>
            </a:r>
            <a:r>
              <a:rPr lang="en-US" sz="1200"/>
              <a:t>to </a:t>
            </a:r>
            <a:r>
              <a:rPr lang="en-US" sz="1200" smtClean="0"/>
              <a:t>“processing </a:t>
            </a:r>
            <a:r>
              <a:rPr lang="en-US" sz="1200"/>
              <a:t>back </a:t>
            </a:r>
            <a:r>
              <a:rPr lang="en-US" sz="1200" smtClean="0"/>
              <a:t>log” </a:t>
            </a:r>
            <a:r>
              <a:rPr lang="en-US" sz="1200" dirty="0"/>
              <a:t>so that the owner can be contacted later</a:t>
            </a:r>
          </a:p>
          <a:p>
            <a:pPr marL="285750" indent="-285750">
              <a:buFont typeface="Arial" panose="020B0604020202020204" pitchFamily="34" charset="0"/>
              <a:buChar char="•"/>
            </a:pPr>
            <a:endParaRPr lang="en-IN" sz="1200" dirty="0"/>
          </a:p>
        </p:txBody>
      </p:sp>
    </p:spTree>
    <p:extLst>
      <p:ext uri="{BB962C8B-B14F-4D97-AF65-F5344CB8AC3E}">
        <p14:creationId xmlns:p14="http://schemas.microsoft.com/office/powerpoint/2010/main" val="3117874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2440</TotalTime>
  <Words>439</Words>
  <Application>Microsoft Office PowerPoint</Application>
  <PresentationFormat>On-screen Show (4:3)</PresentationFormat>
  <Paragraphs>67</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dc:creator>
  <cp:lastModifiedBy>Nag</cp:lastModifiedBy>
  <cp:revision>71</cp:revision>
  <dcterms:created xsi:type="dcterms:W3CDTF">2014-07-31T11:08:26Z</dcterms:created>
  <dcterms:modified xsi:type="dcterms:W3CDTF">2014-08-04T06:35:36Z</dcterms:modified>
</cp:coreProperties>
</file>