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60" r:id="rId3"/>
    <p:sldId id="261"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94671" autoAdjust="0"/>
  </p:normalViewPr>
  <p:slideViewPr>
    <p:cSldViewPr>
      <p:cViewPr>
        <p:scale>
          <a:sx n="75" d="100"/>
          <a:sy n="75" d="100"/>
        </p:scale>
        <p:origin x="-122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2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825F2C-8D08-44C5-926C-CBDA2DB8FD2F}" type="datetimeFigureOut">
              <a:rPr lang="en-IN" smtClean="0"/>
              <a:t>01-08-2014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C21F45-62E2-45F0-9269-DC91EBB6FBC8}" type="slidenum">
              <a:rPr lang="en-IN" smtClean="0"/>
              <a:t>‹#›</a:t>
            </a:fld>
            <a:endParaRPr lang="en-IN"/>
          </a:p>
        </p:txBody>
      </p:sp>
    </p:spTree>
    <p:extLst>
      <p:ext uri="{BB962C8B-B14F-4D97-AF65-F5344CB8AC3E}">
        <p14:creationId xmlns:p14="http://schemas.microsoft.com/office/powerpoint/2010/main" val="2053774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6C21F45-62E2-45F0-9269-DC91EBB6FBC8}" type="slidenum">
              <a:rPr lang="en-IN" smtClean="0"/>
              <a:t>1</a:t>
            </a:fld>
            <a:endParaRPr lang="en-IN"/>
          </a:p>
        </p:txBody>
      </p:sp>
    </p:spTree>
    <p:extLst>
      <p:ext uri="{BB962C8B-B14F-4D97-AF65-F5344CB8AC3E}">
        <p14:creationId xmlns:p14="http://schemas.microsoft.com/office/powerpoint/2010/main" val="3524416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6C21F45-62E2-45F0-9269-DC91EBB6FBC8}" type="slidenum">
              <a:rPr lang="en-IN" smtClean="0"/>
              <a:t>2</a:t>
            </a:fld>
            <a:endParaRPr lang="en-IN"/>
          </a:p>
        </p:txBody>
      </p:sp>
    </p:spTree>
    <p:extLst>
      <p:ext uri="{BB962C8B-B14F-4D97-AF65-F5344CB8AC3E}">
        <p14:creationId xmlns:p14="http://schemas.microsoft.com/office/powerpoint/2010/main" val="116404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6C21F45-62E2-45F0-9269-DC91EBB6FBC8}" type="slidenum">
              <a:rPr lang="en-IN" smtClean="0"/>
              <a:t>4</a:t>
            </a:fld>
            <a:endParaRPr lang="en-IN"/>
          </a:p>
        </p:txBody>
      </p:sp>
    </p:spTree>
    <p:extLst>
      <p:ext uri="{BB962C8B-B14F-4D97-AF65-F5344CB8AC3E}">
        <p14:creationId xmlns:p14="http://schemas.microsoft.com/office/powerpoint/2010/main" val="3524416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3C863D0-9706-484E-A6D1-914164D7E8BF}" type="datetimeFigureOut">
              <a:rPr lang="en-IN" smtClean="0"/>
              <a:t>01-08-2014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1A952D-13CB-4E05-BB2A-26B451B227A9}" type="slidenum">
              <a:rPr lang="en-IN" smtClean="0"/>
              <a:t>‹#›</a:t>
            </a:fld>
            <a:endParaRPr lang="en-IN"/>
          </a:p>
        </p:txBody>
      </p:sp>
    </p:spTree>
    <p:extLst>
      <p:ext uri="{BB962C8B-B14F-4D97-AF65-F5344CB8AC3E}">
        <p14:creationId xmlns:p14="http://schemas.microsoft.com/office/powerpoint/2010/main" val="195523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C863D0-9706-484E-A6D1-914164D7E8BF}" type="datetimeFigureOut">
              <a:rPr lang="en-IN" smtClean="0"/>
              <a:t>01-08-2014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1A952D-13CB-4E05-BB2A-26B451B227A9}" type="slidenum">
              <a:rPr lang="en-IN" smtClean="0"/>
              <a:t>‹#›</a:t>
            </a:fld>
            <a:endParaRPr lang="en-IN"/>
          </a:p>
        </p:txBody>
      </p:sp>
    </p:spTree>
    <p:extLst>
      <p:ext uri="{BB962C8B-B14F-4D97-AF65-F5344CB8AC3E}">
        <p14:creationId xmlns:p14="http://schemas.microsoft.com/office/powerpoint/2010/main" val="4101607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C863D0-9706-484E-A6D1-914164D7E8BF}" type="datetimeFigureOut">
              <a:rPr lang="en-IN" smtClean="0"/>
              <a:t>01-08-2014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1A952D-13CB-4E05-BB2A-26B451B227A9}" type="slidenum">
              <a:rPr lang="en-IN" smtClean="0"/>
              <a:t>‹#›</a:t>
            </a:fld>
            <a:endParaRPr lang="en-IN"/>
          </a:p>
        </p:txBody>
      </p:sp>
    </p:spTree>
    <p:extLst>
      <p:ext uri="{BB962C8B-B14F-4D97-AF65-F5344CB8AC3E}">
        <p14:creationId xmlns:p14="http://schemas.microsoft.com/office/powerpoint/2010/main" val="1376214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C863D0-9706-484E-A6D1-914164D7E8BF}" type="datetimeFigureOut">
              <a:rPr lang="en-IN" smtClean="0"/>
              <a:t>01-08-2014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1A952D-13CB-4E05-BB2A-26B451B227A9}" type="slidenum">
              <a:rPr lang="en-IN" smtClean="0"/>
              <a:t>‹#›</a:t>
            </a:fld>
            <a:endParaRPr lang="en-IN"/>
          </a:p>
        </p:txBody>
      </p:sp>
    </p:spTree>
    <p:extLst>
      <p:ext uri="{BB962C8B-B14F-4D97-AF65-F5344CB8AC3E}">
        <p14:creationId xmlns:p14="http://schemas.microsoft.com/office/powerpoint/2010/main" val="3727287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C863D0-9706-484E-A6D1-914164D7E8BF}" type="datetimeFigureOut">
              <a:rPr lang="en-IN" smtClean="0"/>
              <a:t>01-08-2014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1A952D-13CB-4E05-BB2A-26B451B227A9}" type="slidenum">
              <a:rPr lang="en-IN" smtClean="0"/>
              <a:t>‹#›</a:t>
            </a:fld>
            <a:endParaRPr lang="en-IN"/>
          </a:p>
        </p:txBody>
      </p:sp>
    </p:spTree>
    <p:extLst>
      <p:ext uri="{BB962C8B-B14F-4D97-AF65-F5344CB8AC3E}">
        <p14:creationId xmlns:p14="http://schemas.microsoft.com/office/powerpoint/2010/main" val="4207028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3C863D0-9706-484E-A6D1-914164D7E8BF}" type="datetimeFigureOut">
              <a:rPr lang="en-IN" smtClean="0"/>
              <a:t>01-08-2014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1A952D-13CB-4E05-BB2A-26B451B227A9}" type="slidenum">
              <a:rPr lang="en-IN" smtClean="0"/>
              <a:t>‹#›</a:t>
            </a:fld>
            <a:endParaRPr lang="en-IN"/>
          </a:p>
        </p:txBody>
      </p:sp>
    </p:spTree>
    <p:extLst>
      <p:ext uri="{BB962C8B-B14F-4D97-AF65-F5344CB8AC3E}">
        <p14:creationId xmlns:p14="http://schemas.microsoft.com/office/powerpoint/2010/main" val="273612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3C863D0-9706-484E-A6D1-914164D7E8BF}" type="datetimeFigureOut">
              <a:rPr lang="en-IN" smtClean="0"/>
              <a:t>01-08-2014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1A952D-13CB-4E05-BB2A-26B451B227A9}" type="slidenum">
              <a:rPr lang="en-IN" smtClean="0"/>
              <a:t>‹#›</a:t>
            </a:fld>
            <a:endParaRPr lang="en-IN"/>
          </a:p>
        </p:txBody>
      </p:sp>
    </p:spTree>
    <p:extLst>
      <p:ext uri="{BB962C8B-B14F-4D97-AF65-F5344CB8AC3E}">
        <p14:creationId xmlns:p14="http://schemas.microsoft.com/office/powerpoint/2010/main" val="587432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3C863D0-9706-484E-A6D1-914164D7E8BF}" type="datetimeFigureOut">
              <a:rPr lang="en-IN" smtClean="0"/>
              <a:t>01-08-2014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1A952D-13CB-4E05-BB2A-26B451B227A9}" type="slidenum">
              <a:rPr lang="en-IN" smtClean="0"/>
              <a:t>‹#›</a:t>
            </a:fld>
            <a:endParaRPr lang="en-IN"/>
          </a:p>
        </p:txBody>
      </p:sp>
    </p:spTree>
    <p:extLst>
      <p:ext uri="{BB962C8B-B14F-4D97-AF65-F5344CB8AC3E}">
        <p14:creationId xmlns:p14="http://schemas.microsoft.com/office/powerpoint/2010/main" val="2930886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863D0-9706-484E-A6D1-914164D7E8BF}" type="datetimeFigureOut">
              <a:rPr lang="en-IN" smtClean="0"/>
              <a:t>01-08-2014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1A952D-13CB-4E05-BB2A-26B451B227A9}" type="slidenum">
              <a:rPr lang="en-IN" smtClean="0"/>
              <a:t>‹#›</a:t>
            </a:fld>
            <a:endParaRPr lang="en-IN"/>
          </a:p>
        </p:txBody>
      </p:sp>
    </p:spTree>
    <p:extLst>
      <p:ext uri="{BB962C8B-B14F-4D97-AF65-F5344CB8AC3E}">
        <p14:creationId xmlns:p14="http://schemas.microsoft.com/office/powerpoint/2010/main" val="244025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C863D0-9706-484E-A6D1-914164D7E8BF}" type="datetimeFigureOut">
              <a:rPr lang="en-IN" smtClean="0"/>
              <a:t>01-08-2014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1A952D-13CB-4E05-BB2A-26B451B227A9}" type="slidenum">
              <a:rPr lang="en-IN" smtClean="0"/>
              <a:t>‹#›</a:t>
            </a:fld>
            <a:endParaRPr lang="en-IN"/>
          </a:p>
        </p:txBody>
      </p:sp>
    </p:spTree>
    <p:extLst>
      <p:ext uri="{BB962C8B-B14F-4D97-AF65-F5344CB8AC3E}">
        <p14:creationId xmlns:p14="http://schemas.microsoft.com/office/powerpoint/2010/main" val="2185892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C863D0-9706-484E-A6D1-914164D7E8BF}" type="datetimeFigureOut">
              <a:rPr lang="en-IN" smtClean="0"/>
              <a:t>01-08-2014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1A952D-13CB-4E05-BB2A-26B451B227A9}" type="slidenum">
              <a:rPr lang="en-IN" smtClean="0"/>
              <a:t>‹#›</a:t>
            </a:fld>
            <a:endParaRPr lang="en-IN"/>
          </a:p>
        </p:txBody>
      </p:sp>
    </p:spTree>
    <p:extLst>
      <p:ext uri="{BB962C8B-B14F-4D97-AF65-F5344CB8AC3E}">
        <p14:creationId xmlns:p14="http://schemas.microsoft.com/office/powerpoint/2010/main" val="2073922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863D0-9706-484E-A6D1-914164D7E8BF}" type="datetimeFigureOut">
              <a:rPr lang="en-IN" smtClean="0"/>
              <a:t>01-08-2014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1A952D-13CB-4E05-BB2A-26B451B227A9}" type="slidenum">
              <a:rPr lang="en-IN" smtClean="0"/>
              <a:t>‹#›</a:t>
            </a:fld>
            <a:endParaRPr lang="en-IN"/>
          </a:p>
        </p:txBody>
      </p:sp>
    </p:spTree>
    <p:extLst>
      <p:ext uri="{BB962C8B-B14F-4D97-AF65-F5344CB8AC3E}">
        <p14:creationId xmlns:p14="http://schemas.microsoft.com/office/powerpoint/2010/main" val="3266123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24880"/>
            <a:ext cx="9144000" cy="307777"/>
            <a:chOff x="0" y="24880"/>
            <a:chExt cx="9144000" cy="307777"/>
          </a:xfrm>
        </p:grpSpPr>
        <p:cxnSp>
          <p:nvCxnSpPr>
            <p:cNvPr id="3" name="Straight Connector 2"/>
            <p:cNvCxnSpPr/>
            <p:nvPr/>
          </p:nvCxnSpPr>
          <p:spPr>
            <a:xfrm>
              <a:off x="0" y="332656"/>
              <a:ext cx="91440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5496" y="24880"/>
              <a:ext cx="7704856" cy="307777"/>
            </a:xfrm>
            <a:prstGeom prst="rect">
              <a:avLst/>
            </a:prstGeom>
            <a:noFill/>
          </p:spPr>
          <p:txBody>
            <a:bodyPr wrap="square" rtlCol="0">
              <a:spAutoFit/>
            </a:bodyPr>
            <a:lstStyle/>
            <a:p>
              <a:r>
                <a:rPr lang="en-US" sz="1400" dirty="0" smtClean="0"/>
                <a:t>Order processing: first preference: NO, further preferences YES/NO </a:t>
              </a:r>
              <a:endParaRPr lang="en-IN" sz="1400" dirty="0"/>
            </a:p>
          </p:txBody>
        </p:sp>
      </p:grpSp>
      <p:pic>
        <p:nvPicPr>
          <p:cNvPr id="1026" name="Picture 2" descr="D:\MyWorkSpace\xampp\htdocs\bmhs\assets\img\bmhs\icons\cc-agent-im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6" y="2325977"/>
            <a:ext cx="606758" cy="5379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MyWorkSpace\xampp\htdocs\bmhs\assets\img\bmhs\icons\us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6296" y="2209012"/>
            <a:ext cx="771922" cy="77192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211960" y="404664"/>
            <a:ext cx="792088" cy="216024"/>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Booking</a:t>
            </a:r>
            <a:endParaRPr lang="en-IN" dirty="0"/>
          </a:p>
        </p:txBody>
      </p:sp>
      <p:cxnSp>
        <p:nvCxnSpPr>
          <p:cNvPr id="9" name="Elbow Connector 8"/>
          <p:cNvCxnSpPr>
            <a:stCxn id="7" idx="1"/>
            <a:endCxn id="1026" idx="0"/>
          </p:cNvCxnSpPr>
          <p:nvPr/>
        </p:nvCxnSpPr>
        <p:spPr>
          <a:xfrm rot="10800000" flipV="1">
            <a:off x="338876" y="512675"/>
            <a:ext cx="3873085" cy="181330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 idx="3"/>
            <a:endCxn id="1028" idx="0"/>
          </p:cNvCxnSpPr>
          <p:nvPr/>
        </p:nvCxnSpPr>
        <p:spPr>
          <a:xfrm>
            <a:off x="5004048" y="512676"/>
            <a:ext cx="2618209" cy="169633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73596" y="489372"/>
            <a:ext cx="1416417" cy="276999"/>
            <a:chOff x="395536" y="574080"/>
            <a:chExt cx="1416417" cy="276999"/>
          </a:xfrm>
        </p:grpSpPr>
        <p:pic>
          <p:nvPicPr>
            <p:cNvPr id="1029" name="Picture 5" descr="D:\MyWorkSpace\xampp\htdocs\bmhs\assets\img\bmhs\icons\emai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536" y="620688"/>
              <a:ext cx="248502" cy="17739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11560" y="574080"/>
              <a:ext cx="1200393" cy="276999"/>
            </a:xfrm>
            <a:prstGeom prst="rect">
              <a:avLst/>
            </a:prstGeom>
            <a:noFill/>
          </p:spPr>
          <p:txBody>
            <a:bodyPr wrap="none" rtlCol="0">
              <a:spAutoFit/>
            </a:bodyPr>
            <a:lstStyle/>
            <a:p>
              <a:r>
                <a:rPr lang="en-US" sz="1200" dirty="0" smtClean="0"/>
                <a:t>Booking request</a:t>
              </a:r>
              <a:endParaRPr lang="en-IN" sz="1200" dirty="0"/>
            </a:p>
          </p:txBody>
        </p:sp>
      </p:grpSp>
      <p:grpSp>
        <p:nvGrpSpPr>
          <p:cNvPr id="89" name="Group 88"/>
          <p:cNvGrpSpPr/>
          <p:nvPr/>
        </p:nvGrpSpPr>
        <p:grpSpPr>
          <a:xfrm>
            <a:off x="60896" y="3140968"/>
            <a:ext cx="1296144" cy="461665"/>
            <a:chOff x="3707904" y="3933056"/>
            <a:chExt cx="1296144" cy="461665"/>
          </a:xfrm>
        </p:grpSpPr>
        <p:pic>
          <p:nvPicPr>
            <p:cNvPr id="90" name="Picture 6" descr="D:\MyWorkSpace\xampp\htdocs\bmhs\assets\img\bmhs\icons\Phon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07904" y="3933056"/>
              <a:ext cx="243050" cy="243050"/>
            </a:xfrm>
            <a:prstGeom prst="rect">
              <a:avLst/>
            </a:prstGeom>
            <a:noFill/>
            <a:extLst>
              <a:ext uri="{909E8E84-426E-40DD-AFC4-6F175D3DCCD1}">
                <a14:hiddenFill xmlns:a14="http://schemas.microsoft.com/office/drawing/2010/main">
                  <a:solidFill>
                    <a:srgbClr val="FFFFFF"/>
                  </a:solidFill>
                </a14:hiddenFill>
              </a:ext>
            </a:extLst>
          </p:spPr>
        </p:pic>
        <p:sp>
          <p:nvSpPr>
            <p:cNvPr id="91" name="TextBox 90"/>
            <p:cNvSpPr txBox="1"/>
            <p:nvPr/>
          </p:nvSpPr>
          <p:spPr>
            <a:xfrm>
              <a:off x="3950954" y="3933056"/>
              <a:ext cx="1053094" cy="461665"/>
            </a:xfrm>
            <a:prstGeom prst="rect">
              <a:avLst/>
            </a:prstGeom>
            <a:noFill/>
          </p:spPr>
          <p:txBody>
            <a:bodyPr wrap="square" rtlCol="0">
              <a:spAutoFit/>
            </a:bodyPr>
            <a:lstStyle/>
            <a:p>
              <a:r>
                <a:rPr lang="en-US" sz="1200" dirty="0" smtClean="0"/>
                <a:t>Check availability</a:t>
              </a:r>
              <a:endParaRPr lang="en-IN" sz="1200" dirty="0"/>
            </a:p>
          </p:txBody>
        </p:sp>
      </p:grpSp>
      <p:pic>
        <p:nvPicPr>
          <p:cNvPr id="1031" name="Picture 7" descr="D:\MyWorkSpace\xampp\htdocs\bmhs\assets\img\bmhs\icons\own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19198" y="5794500"/>
            <a:ext cx="641030" cy="658836"/>
          </a:xfrm>
          <a:prstGeom prst="rect">
            <a:avLst/>
          </a:prstGeom>
          <a:noFill/>
          <a:extLst>
            <a:ext uri="{909E8E84-426E-40DD-AFC4-6F175D3DCCD1}">
              <a14:hiddenFill xmlns:a14="http://schemas.microsoft.com/office/drawing/2010/main">
                <a:solidFill>
                  <a:srgbClr val="FFFFFF"/>
                </a:solidFill>
              </a14:hiddenFill>
            </a:ext>
          </a:extLst>
        </p:spPr>
      </p:pic>
      <p:grpSp>
        <p:nvGrpSpPr>
          <p:cNvPr id="105" name="Group 104"/>
          <p:cNvGrpSpPr/>
          <p:nvPr/>
        </p:nvGrpSpPr>
        <p:grpSpPr>
          <a:xfrm>
            <a:off x="2754059" y="5626165"/>
            <a:ext cx="1280826" cy="945651"/>
            <a:chOff x="2771800" y="4725144"/>
            <a:chExt cx="1280826" cy="945651"/>
          </a:xfrm>
        </p:grpSpPr>
        <p:pic>
          <p:nvPicPr>
            <p:cNvPr id="114" name="Picture 7" descr="D:\MyWorkSpace\xampp\htdocs\bmhs\assets\img\bmhs\icons\own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11596" y="5011959"/>
              <a:ext cx="641030" cy="658836"/>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7" descr="D:\MyWorkSpace\xampp\htdocs\bmhs\assets\img\bmhs\icons\own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08345" y="4869160"/>
              <a:ext cx="641030" cy="658836"/>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7" descr="D:\MyWorkSpace\xampp\htdocs\bmhs\assets\img\bmhs\icons\own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71800" y="4725144"/>
              <a:ext cx="641030" cy="658836"/>
            </a:xfrm>
            <a:prstGeom prst="rect">
              <a:avLst/>
            </a:prstGeom>
            <a:noFill/>
            <a:extLst>
              <a:ext uri="{909E8E84-426E-40DD-AFC4-6F175D3DCCD1}">
                <a14:hiddenFill xmlns:a14="http://schemas.microsoft.com/office/drawing/2010/main">
                  <a:solidFill>
                    <a:srgbClr val="FFFFFF"/>
                  </a:solidFill>
                </a14:hiddenFill>
              </a:ext>
            </a:extLst>
          </p:spPr>
        </p:pic>
      </p:grpSp>
      <p:sp>
        <p:nvSpPr>
          <p:cNvPr id="118" name="Diamond 117"/>
          <p:cNvSpPr/>
          <p:nvPr/>
        </p:nvSpPr>
        <p:spPr>
          <a:xfrm>
            <a:off x="700196" y="4149080"/>
            <a:ext cx="2071604" cy="53799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available</a:t>
            </a:r>
            <a:endParaRPr lang="en-IN" sz="1400" dirty="0"/>
          </a:p>
        </p:txBody>
      </p:sp>
      <p:cxnSp>
        <p:nvCxnSpPr>
          <p:cNvPr id="107" name="Elbow Connector 106"/>
          <p:cNvCxnSpPr>
            <a:stCxn id="1026" idx="2"/>
            <a:endCxn id="1031" idx="1"/>
          </p:cNvCxnSpPr>
          <p:nvPr/>
        </p:nvCxnSpPr>
        <p:spPr>
          <a:xfrm rot="16200000" flipH="1">
            <a:off x="-750938" y="3953781"/>
            <a:ext cx="3259949" cy="10803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33" name="Group 132"/>
          <p:cNvGrpSpPr/>
          <p:nvPr/>
        </p:nvGrpSpPr>
        <p:grpSpPr>
          <a:xfrm>
            <a:off x="60896" y="5102285"/>
            <a:ext cx="1296144" cy="1015663"/>
            <a:chOff x="3707904" y="3933056"/>
            <a:chExt cx="1296144" cy="1015663"/>
          </a:xfrm>
        </p:grpSpPr>
        <p:pic>
          <p:nvPicPr>
            <p:cNvPr id="134" name="Picture 6" descr="D:\MyWorkSpace\xampp\htdocs\bmhs\assets\img\bmhs\icons\Phon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07904" y="3933056"/>
              <a:ext cx="243050" cy="243050"/>
            </a:xfrm>
            <a:prstGeom prst="rect">
              <a:avLst/>
            </a:prstGeom>
            <a:noFill/>
            <a:extLst>
              <a:ext uri="{909E8E84-426E-40DD-AFC4-6F175D3DCCD1}">
                <a14:hiddenFill xmlns:a14="http://schemas.microsoft.com/office/drawing/2010/main">
                  <a:solidFill>
                    <a:srgbClr val="FFFFFF"/>
                  </a:solidFill>
                </a14:hiddenFill>
              </a:ext>
            </a:extLst>
          </p:spPr>
        </p:pic>
        <p:sp>
          <p:nvSpPr>
            <p:cNvPr id="135" name="TextBox 134"/>
            <p:cNvSpPr txBox="1"/>
            <p:nvPr/>
          </p:nvSpPr>
          <p:spPr>
            <a:xfrm>
              <a:off x="3950954" y="3933056"/>
              <a:ext cx="1053094" cy="1015663"/>
            </a:xfrm>
            <a:prstGeom prst="rect">
              <a:avLst/>
            </a:prstGeom>
            <a:noFill/>
          </p:spPr>
          <p:txBody>
            <a:bodyPr wrap="square" rtlCol="0">
              <a:spAutoFit/>
            </a:bodyPr>
            <a:lstStyle/>
            <a:p>
              <a:r>
                <a:rPr lang="en-US" sz="1200" dirty="0" smtClean="0"/>
                <a:t>Get availability details from  preferred  place</a:t>
              </a:r>
              <a:endParaRPr lang="en-IN" sz="1200" dirty="0"/>
            </a:p>
          </p:txBody>
        </p:sp>
      </p:grpSp>
      <p:grpSp>
        <p:nvGrpSpPr>
          <p:cNvPr id="136" name="Group 135"/>
          <p:cNvGrpSpPr/>
          <p:nvPr/>
        </p:nvGrpSpPr>
        <p:grpSpPr>
          <a:xfrm>
            <a:off x="5868144" y="2782669"/>
            <a:ext cx="1296144" cy="646331"/>
            <a:chOff x="3707904" y="3933056"/>
            <a:chExt cx="1296144" cy="646331"/>
          </a:xfrm>
        </p:grpSpPr>
        <p:pic>
          <p:nvPicPr>
            <p:cNvPr id="137" name="Picture 6" descr="D:\MyWorkSpace\xampp\htdocs\bmhs\assets\img\bmhs\icons\Phon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07904" y="3933056"/>
              <a:ext cx="243050" cy="243050"/>
            </a:xfrm>
            <a:prstGeom prst="rect">
              <a:avLst/>
            </a:prstGeom>
            <a:noFill/>
            <a:extLst>
              <a:ext uri="{909E8E84-426E-40DD-AFC4-6F175D3DCCD1}">
                <a14:hiddenFill xmlns:a14="http://schemas.microsoft.com/office/drawing/2010/main">
                  <a:solidFill>
                    <a:srgbClr val="FFFFFF"/>
                  </a:solidFill>
                </a14:hiddenFill>
              </a:ext>
            </a:extLst>
          </p:spPr>
        </p:pic>
        <p:sp>
          <p:nvSpPr>
            <p:cNvPr id="138" name="TextBox 137"/>
            <p:cNvSpPr txBox="1"/>
            <p:nvPr/>
          </p:nvSpPr>
          <p:spPr>
            <a:xfrm>
              <a:off x="3950954" y="3933056"/>
              <a:ext cx="1053094" cy="646331"/>
            </a:xfrm>
            <a:prstGeom prst="rect">
              <a:avLst/>
            </a:prstGeom>
            <a:noFill/>
          </p:spPr>
          <p:txBody>
            <a:bodyPr wrap="square" rtlCol="0">
              <a:spAutoFit/>
            </a:bodyPr>
            <a:lstStyle/>
            <a:p>
              <a:r>
                <a:rPr lang="en-US" sz="1200" dirty="0" smtClean="0"/>
                <a:t>Suggest the available places to user</a:t>
              </a:r>
              <a:endParaRPr lang="en-IN" sz="1200" dirty="0"/>
            </a:p>
          </p:txBody>
        </p:sp>
      </p:grpSp>
      <p:sp>
        <p:nvSpPr>
          <p:cNvPr id="127" name="Oval 126"/>
          <p:cNvSpPr/>
          <p:nvPr/>
        </p:nvSpPr>
        <p:spPr>
          <a:xfrm>
            <a:off x="431540" y="4742245"/>
            <a:ext cx="360040" cy="36004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a:t>
            </a:r>
            <a:endParaRPr lang="en-IN" sz="1200" dirty="0"/>
          </a:p>
        </p:txBody>
      </p:sp>
      <p:sp>
        <p:nvSpPr>
          <p:cNvPr id="141" name="TextBox 140"/>
          <p:cNvSpPr txBox="1"/>
          <p:nvPr/>
        </p:nvSpPr>
        <p:spPr>
          <a:xfrm>
            <a:off x="2667650" y="4160114"/>
            <a:ext cx="464190" cy="276998"/>
          </a:xfrm>
          <a:prstGeom prst="rect">
            <a:avLst/>
          </a:prstGeom>
          <a:noFill/>
        </p:spPr>
        <p:txBody>
          <a:bodyPr wrap="square" rtlCol="0">
            <a:spAutoFit/>
          </a:bodyPr>
          <a:lstStyle/>
          <a:p>
            <a:r>
              <a:rPr lang="en-US" sz="1200" dirty="0" smtClean="0"/>
              <a:t>No</a:t>
            </a:r>
            <a:endParaRPr lang="en-IN" sz="1200" dirty="0"/>
          </a:p>
        </p:txBody>
      </p:sp>
      <p:cxnSp>
        <p:nvCxnSpPr>
          <p:cNvPr id="1036" name="Elbow Connector 1035"/>
          <p:cNvCxnSpPr>
            <a:stCxn id="118" idx="3"/>
            <a:endCxn id="113" idx="0"/>
          </p:cNvCxnSpPr>
          <p:nvPr/>
        </p:nvCxnSpPr>
        <p:spPr>
          <a:xfrm>
            <a:off x="2771800" y="4418075"/>
            <a:ext cx="639319" cy="135210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9" name="Elbow Connector 1038"/>
          <p:cNvCxnSpPr>
            <a:stCxn id="1031" idx="0"/>
            <a:endCxn id="118" idx="2"/>
          </p:cNvCxnSpPr>
          <p:nvPr/>
        </p:nvCxnSpPr>
        <p:spPr>
          <a:xfrm rot="16200000" flipV="1">
            <a:off x="1184141" y="5238927"/>
            <a:ext cx="1107430" cy="371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Oval 155"/>
          <p:cNvSpPr/>
          <p:nvPr/>
        </p:nvSpPr>
        <p:spPr>
          <a:xfrm>
            <a:off x="467544" y="1988840"/>
            <a:ext cx="360040" cy="36004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a:t>
            </a:r>
            <a:endParaRPr lang="en-IN" sz="1200" dirty="0"/>
          </a:p>
        </p:txBody>
      </p:sp>
      <p:sp>
        <p:nvSpPr>
          <p:cNvPr id="157" name="Oval 156"/>
          <p:cNvSpPr/>
          <p:nvPr/>
        </p:nvSpPr>
        <p:spPr>
          <a:xfrm>
            <a:off x="3478498" y="4509120"/>
            <a:ext cx="360040" cy="36004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2</a:t>
            </a:r>
            <a:endParaRPr lang="en-IN" sz="1200" dirty="0"/>
          </a:p>
        </p:txBody>
      </p:sp>
      <p:sp>
        <p:nvSpPr>
          <p:cNvPr id="158" name="Diamond 157"/>
          <p:cNvSpPr/>
          <p:nvPr/>
        </p:nvSpPr>
        <p:spPr>
          <a:xfrm>
            <a:off x="3923927" y="3143328"/>
            <a:ext cx="2071604" cy="53799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available</a:t>
            </a:r>
            <a:endParaRPr lang="en-IN" sz="1400" dirty="0"/>
          </a:p>
        </p:txBody>
      </p:sp>
      <p:cxnSp>
        <p:nvCxnSpPr>
          <p:cNvPr id="1041" name="Elbow Connector 1040"/>
          <p:cNvCxnSpPr>
            <a:stCxn id="114" idx="3"/>
            <a:endCxn id="158" idx="2"/>
          </p:cNvCxnSpPr>
          <p:nvPr/>
        </p:nvCxnSpPr>
        <p:spPr>
          <a:xfrm flipV="1">
            <a:off x="4034885" y="3681318"/>
            <a:ext cx="924844" cy="25610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957164" y="1988840"/>
            <a:ext cx="360040" cy="36004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2</a:t>
            </a:r>
            <a:endParaRPr lang="en-IN" sz="1200" dirty="0"/>
          </a:p>
        </p:txBody>
      </p:sp>
      <p:sp>
        <p:nvSpPr>
          <p:cNvPr id="162" name="Oval 161"/>
          <p:cNvSpPr/>
          <p:nvPr/>
        </p:nvSpPr>
        <p:spPr>
          <a:xfrm>
            <a:off x="395536" y="3602633"/>
            <a:ext cx="360040" cy="36004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a:t>
            </a:r>
            <a:endParaRPr lang="en-IN" sz="1200" dirty="0"/>
          </a:p>
        </p:txBody>
      </p:sp>
      <p:sp>
        <p:nvSpPr>
          <p:cNvPr id="166" name="Oval 165"/>
          <p:cNvSpPr/>
          <p:nvPr/>
        </p:nvSpPr>
        <p:spPr>
          <a:xfrm>
            <a:off x="1437088" y="1988840"/>
            <a:ext cx="360040" cy="36004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3</a:t>
            </a:r>
            <a:endParaRPr lang="en-IN" sz="1200" dirty="0"/>
          </a:p>
        </p:txBody>
      </p:sp>
      <p:cxnSp>
        <p:nvCxnSpPr>
          <p:cNvPr id="1048" name="Elbow Connector 1047"/>
          <p:cNvCxnSpPr>
            <a:stCxn id="158" idx="3"/>
            <a:endCxn id="1028" idx="2"/>
          </p:cNvCxnSpPr>
          <p:nvPr/>
        </p:nvCxnSpPr>
        <p:spPr>
          <a:xfrm flipV="1">
            <a:off x="5995531" y="2980934"/>
            <a:ext cx="1626726" cy="4313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5004048" y="2842435"/>
            <a:ext cx="464190" cy="276998"/>
          </a:xfrm>
          <a:prstGeom prst="rect">
            <a:avLst/>
          </a:prstGeom>
          <a:noFill/>
        </p:spPr>
        <p:txBody>
          <a:bodyPr wrap="square" rtlCol="0">
            <a:spAutoFit/>
          </a:bodyPr>
          <a:lstStyle/>
          <a:p>
            <a:r>
              <a:rPr lang="en-US" sz="1200" dirty="0" smtClean="0"/>
              <a:t>Yes</a:t>
            </a:r>
            <a:endParaRPr lang="en-IN" sz="1200" dirty="0"/>
          </a:p>
        </p:txBody>
      </p:sp>
      <p:sp>
        <p:nvSpPr>
          <p:cNvPr id="172" name="TextBox 171"/>
          <p:cNvSpPr txBox="1"/>
          <p:nvPr/>
        </p:nvSpPr>
        <p:spPr>
          <a:xfrm>
            <a:off x="5940152" y="3429000"/>
            <a:ext cx="464190" cy="276998"/>
          </a:xfrm>
          <a:prstGeom prst="rect">
            <a:avLst/>
          </a:prstGeom>
          <a:noFill/>
        </p:spPr>
        <p:txBody>
          <a:bodyPr wrap="square" rtlCol="0">
            <a:spAutoFit/>
          </a:bodyPr>
          <a:lstStyle/>
          <a:p>
            <a:r>
              <a:rPr lang="en-US" sz="1200" dirty="0" smtClean="0"/>
              <a:t>No</a:t>
            </a:r>
            <a:endParaRPr lang="en-IN" sz="1200" dirty="0"/>
          </a:p>
        </p:txBody>
      </p:sp>
      <p:grpSp>
        <p:nvGrpSpPr>
          <p:cNvPr id="173" name="Group 172"/>
          <p:cNvGrpSpPr/>
          <p:nvPr/>
        </p:nvGrpSpPr>
        <p:grpSpPr>
          <a:xfrm>
            <a:off x="3131840" y="4839470"/>
            <a:ext cx="1296144" cy="646331"/>
            <a:chOff x="3707904" y="3933056"/>
            <a:chExt cx="1296144" cy="646331"/>
          </a:xfrm>
        </p:grpSpPr>
        <p:pic>
          <p:nvPicPr>
            <p:cNvPr id="174" name="Picture 6" descr="D:\MyWorkSpace\xampp\htdocs\bmhs\assets\img\bmhs\icons\Phon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07904" y="3933056"/>
              <a:ext cx="243050" cy="243050"/>
            </a:xfrm>
            <a:prstGeom prst="rect">
              <a:avLst/>
            </a:prstGeom>
            <a:noFill/>
            <a:extLst>
              <a:ext uri="{909E8E84-426E-40DD-AFC4-6F175D3DCCD1}">
                <a14:hiddenFill xmlns:a14="http://schemas.microsoft.com/office/drawing/2010/main">
                  <a:solidFill>
                    <a:srgbClr val="FFFFFF"/>
                  </a:solidFill>
                </a14:hiddenFill>
              </a:ext>
            </a:extLst>
          </p:spPr>
        </p:pic>
        <p:sp>
          <p:nvSpPr>
            <p:cNvPr id="175" name="TextBox 174"/>
            <p:cNvSpPr txBox="1"/>
            <p:nvPr/>
          </p:nvSpPr>
          <p:spPr>
            <a:xfrm>
              <a:off x="3950954" y="3933056"/>
              <a:ext cx="1053094" cy="646331"/>
            </a:xfrm>
            <a:prstGeom prst="rect">
              <a:avLst/>
            </a:prstGeom>
            <a:noFill/>
          </p:spPr>
          <p:txBody>
            <a:bodyPr wrap="square" rtlCol="0">
              <a:spAutoFit/>
            </a:bodyPr>
            <a:lstStyle/>
            <a:p>
              <a:r>
                <a:rPr lang="en-US" sz="1200" dirty="0" smtClean="0"/>
                <a:t>Then check with similar places</a:t>
              </a:r>
              <a:endParaRPr lang="en-IN" sz="1200" dirty="0"/>
            </a:p>
          </p:txBody>
        </p:sp>
      </p:grpSp>
      <p:grpSp>
        <p:nvGrpSpPr>
          <p:cNvPr id="176" name="Group 175"/>
          <p:cNvGrpSpPr/>
          <p:nvPr/>
        </p:nvGrpSpPr>
        <p:grpSpPr>
          <a:xfrm>
            <a:off x="6012160" y="3812847"/>
            <a:ext cx="1296144" cy="646331"/>
            <a:chOff x="3707904" y="3933056"/>
            <a:chExt cx="1296144" cy="646331"/>
          </a:xfrm>
        </p:grpSpPr>
        <p:pic>
          <p:nvPicPr>
            <p:cNvPr id="177" name="Picture 6" descr="D:\MyWorkSpace\xampp\htdocs\bmhs\assets\img\bmhs\icons\Phon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07904" y="3933056"/>
              <a:ext cx="243050" cy="243050"/>
            </a:xfrm>
            <a:prstGeom prst="rect">
              <a:avLst/>
            </a:prstGeom>
            <a:noFill/>
            <a:extLst>
              <a:ext uri="{909E8E84-426E-40DD-AFC4-6F175D3DCCD1}">
                <a14:hiddenFill xmlns:a14="http://schemas.microsoft.com/office/drawing/2010/main">
                  <a:solidFill>
                    <a:srgbClr val="FFFFFF"/>
                  </a:solidFill>
                </a14:hiddenFill>
              </a:ext>
            </a:extLst>
          </p:spPr>
        </p:pic>
        <p:sp>
          <p:nvSpPr>
            <p:cNvPr id="178" name="TextBox 177"/>
            <p:cNvSpPr txBox="1"/>
            <p:nvPr/>
          </p:nvSpPr>
          <p:spPr>
            <a:xfrm>
              <a:off x="3950954" y="3933056"/>
              <a:ext cx="1053094" cy="646331"/>
            </a:xfrm>
            <a:prstGeom prst="rect">
              <a:avLst/>
            </a:prstGeom>
            <a:noFill/>
          </p:spPr>
          <p:txBody>
            <a:bodyPr wrap="square" rtlCol="0">
              <a:spAutoFit/>
            </a:bodyPr>
            <a:lstStyle/>
            <a:p>
              <a:r>
                <a:rPr lang="en-US" sz="1200" dirty="0" smtClean="0"/>
                <a:t>Request user to browse further</a:t>
              </a:r>
              <a:endParaRPr lang="en-IN" sz="1200" dirty="0"/>
            </a:p>
          </p:txBody>
        </p:sp>
      </p:grpSp>
      <p:sp>
        <p:nvSpPr>
          <p:cNvPr id="179" name="Oval 178"/>
          <p:cNvSpPr/>
          <p:nvPr/>
        </p:nvSpPr>
        <p:spPr>
          <a:xfrm>
            <a:off x="5485104" y="2834697"/>
            <a:ext cx="360040" cy="36004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3</a:t>
            </a:r>
            <a:endParaRPr lang="en-IN" sz="1200" dirty="0"/>
          </a:p>
        </p:txBody>
      </p:sp>
      <p:sp>
        <p:nvSpPr>
          <p:cNvPr id="180" name="Oval 179"/>
          <p:cNvSpPr/>
          <p:nvPr/>
        </p:nvSpPr>
        <p:spPr>
          <a:xfrm>
            <a:off x="6340978" y="3470521"/>
            <a:ext cx="360040" cy="36004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3</a:t>
            </a:r>
            <a:endParaRPr lang="en-IN" sz="1200" dirty="0"/>
          </a:p>
        </p:txBody>
      </p:sp>
      <p:sp>
        <p:nvSpPr>
          <p:cNvPr id="183" name="Diamond 182"/>
          <p:cNvSpPr/>
          <p:nvPr/>
        </p:nvSpPr>
        <p:spPr>
          <a:xfrm>
            <a:off x="3923928" y="1979225"/>
            <a:ext cx="2071604" cy="53799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accept</a:t>
            </a:r>
            <a:endParaRPr lang="en-IN" sz="1400" dirty="0"/>
          </a:p>
        </p:txBody>
      </p:sp>
      <p:sp>
        <p:nvSpPr>
          <p:cNvPr id="188" name="Rectangle 187"/>
          <p:cNvSpPr/>
          <p:nvPr/>
        </p:nvSpPr>
        <p:spPr>
          <a:xfrm>
            <a:off x="2051718" y="1979227"/>
            <a:ext cx="1512168" cy="537988"/>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Divert the user to browse other Ads</a:t>
            </a:r>
            <a:endParaRPr lang="en-IN" dirty="0"/>
          </a:p>
        </p:txBody>
      </p:sp>
      <p:cxnSp>
        <p:nvCxnSpPr>
          <p:cNvPr id="1056" name="Straight Arrow Connector 1055"/>
          <p:cNvCxnSpPr>
            <a:stCxn id="183" idx="1"/>
            <a:endCxn id="188" idx="3"/>
          </p:cNvCxnSpPr>
          <p:nvPr/>
        </p:nvCxnSpPr>
        <p:spPr>
          <a:xfrm flipH="1">
            <a:off x="3563886" y="2248220"/>
            <a:ext cx="36004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1" name="TextBox 190"/>
          <p:cNvSpPr txBox="1"/>
          <p:nvPr/>
        </p:nvSpPr>
        <p:spPr>
          <a:xfrm>
            <a:off x="3675762" y="1988840"/>
            <a:ext cx="464190" cy="276998"/>
          </a:xfrm>
          <a:prstGeom prst="rect">
            <a:avLst/>
          </a:prstGeom>
          <a:noFill/>
        </p:spPr>
        <p:txBody>
          <a:bodyPr wrap="square" rtlCol="0">
            <a:spAutoFit/>
          </a:bodyPr>
          <a:lstStyle/>
          <a:p>
            <a:r>
              <a:rPr lang="en-US" sz="1200" dirty="0" smtClean="0"/>
              <a:t>No</a:t>
            </a:r>
            <a:endParaRPr lang="en-IN" sz="1200" dirty="0"/>
          </a:p>
        </p:txBody>
      </p:sp>
      <p:sp>
        <p:nvSpPr>
          <p:cNvPr id="192" name="TextBox 191"/>
          <p:cNvSpPr txBox="1"/>
          <p:nvPr/>
        </p:nvSpPr>
        <p:spPr>
          <a:xfrm>
            <a:off x="5004048" y="1495818"/>
            <a:ext cx="464190" cy="276998"/>
          </a:xfrm>
          <a:prstGeom prst="rect">
            <a:avLst/>
          </a:prstGeom>
          <a:noFill/>
        </p:spPr>
        <p:txBody>
          <a:bodyPr wrap="square" rtlCol="0">
            <a:spAutoFit/>
          </a:bodyPr>
          <a:lstStyle/>
          <a:p>
            <a:r>
              <a:rPr lang="en-US" sz="1200" dirty="0" smtClean="0"/>
              <a:t>Yes</a:t>
            </a:r>
            <a:endParaRPr lang="en-IN" sz="1200" dirty="0"/>
          </a:p>
        </p:txBody>
      </p:sp>
      <p:cxnSp>
        <p:nvCxnSpPr>
          <p:cNvPr id="1064" name="Elbow Connector 1063"/>
          <p:cNvCxnSpPr>
            <a:stCxn id="183" idx="0"/>
          </p:cNvCxnSpPr>
          <p:nvPr/>
        </p:nvCxnSpPr>
        <p:spPr>
          <a:xfrm rot="16200000" flipH="1">
            <a:off x="6194536" y="744418"/>
            <a:ext cx="6351" cy="2475964"/>
          </a:xfrm>
          <a:prstGeom prst="bentConnector4">
            <a:avLst>
              <a:gd name="adj1" fmla="val -12598048"/>
              <a:gd name="adj2" fmla="val 7091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1" name="Straight Arrow Connector 1070"/>
          <p:cNvCxnSpPr>
            <a:endCxn id="183" idx="3"/>
          </p:cNvCxnSpPr>
          <p:nvPr/>
        </p:nvCxnSpPr>
        <p:spPr>
          <a:xfrm flipH="1" flipV="1">
            <a:off x="5995532" y="2248220"/>
            <a:ext cx="144016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08" name="Group 207"/>
          <p:cNvGrpSpPr/>
          <p:nvPr/>
        </p:nvGrpSpPr>
        <p:grpSpPr>
          <a:xfrm>
            <a:off x="5056584" y="1173052"/>
            <a:ext cx="1944216" cy="276999"/>
            <a:chOff x="395536" y="574080"/>
            <a:chExt cx="1944216" cy="276999"/>
          </a:xfrm>
        </p:grpSpPr>
        <p:pic>
          <p:nvPicPr>
            <p:cNvPr id="209" name="Picture 5" descr="D:\MyWorkSpace\xampp\htdocs\bmhs\assets\img\bmhs\icons\emai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536" y="620688"/>
              <a:ext cx="248502" cy="177392"/>
            </a:xfrm>
            <a:prstGeom prst="rect">
              <a:avLst/>
            </a:prstGeom>
            <a:noFill/>
            <a:extLst>
              <a:ext uri="{909E8E84-426E-40DD-AFC4-6F175D3DCCD1}">
                <a14:hiddenFill xmlns:a14="http://schemas.microsoft.com/office/drawing/2010/main">
                  <a:solidFill>
                    <a:srgbClr val="FFFFFF"/>
                  </a:solidFill>
                </a14:hiddenFill>
              </a:ext>
            </a:extLst>
          </p:spPr>
        </p:pic>
        <p:sp>
          <p:nvSpPr>
            <p:cNvPr id="210" name="TextBox 209"/>
            <p:cNvSpPr txBox="1"/>
            <p:nvPr/>
          </p:nvSpPr>
          <p:spPr>
            <a:xfrm>
              <a:off x="611560" y="574080"/>
              <a:ext cx="1728192" cy="276999"/>
            </a:xfrm>
            <a:prstGeom prst="rect">
              <a:avLst/>
            </a:prstGeom>
            <a:noFill/>
          </p:spPr>
          <p:txBody>
            <a:bodyPr wrap="square" rtlCol="0">
              <a:spAutoFit/>
            </a:bodyPr>
            <a:lstStyle/>
            <a:p>
              <a:r>
                <a:rPr lang="en-US" sz="1200" dirty="0" smtClean="0"/>
                <a:t>Payment request</a:t>
              </a:r>
              <a:endParaRPr lang="en-IN" sz="1200" dirty="0"/>
            </a:p>
          </p:txBody>
        </p:sp>
      </p:grpSp>
      <p:sp>
        <p:nvSpPr>
          <p:cNvPr id="213" name="Rectangle 212"/>
          <p:cNvSpPr/>
          <p:nvPr/>
        </p:nvSpPr>
        <p:spPr>
          <a:xfrm>
            <a:off x="2018659" y="908720"/>
            <a:ext cx="1512168" cy="537988"/>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Block the calendar for particular place for 1Hr</a:t>
            </a:r>
            <a:endParaRPr lang="en-IN" dirty="0"/>
          </a:p>
        </p:txBody>
      </p:sp>
      <p:cxnSp>
        <p:nvCxnSpPr>
          <p:cNvPr id="1075" name="Elbow Connector 1074"/>
          <p:cNvCxnSpPr>
            <a:stCxn id="183" idx="0"/>
            <a:endCxn id="213" idx="3"/>
          </p:cNvCxnSpPr>
          <p:nvPr/>
        </p:nvCxnSpPr>
        <p:spPr>
          <a:xfrm rot="16200000" flipV="1">
            <a:off x="3844524" y="864018"/>
            <a:ext cx="801511" cy="142890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pic>
        <p:nvPicPr>
          <p:cNvPr id="67" name="Picture 2" descr="D:\MyWorkSpace\xampp\htdocs\bmhs\assets\img\bmhs\icons\icon-home-stay.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52120" y="6055144"/>
            <a:ext cx="655240" cy="655240"/>
          </a:xfrm>
          <a:prstGeom prst="rect">
            <a:avLst/>
          </a:prstGeom>
          <a:noFill/>
          <a:extLst>
            <a:ext uri="{909E8E84-426E-40DD-AFC4-6F175D3DCCD1}">
              <a14:hiddenFill xmlns:a14="http://schemas.microsoft.com/office/drawing/2010/main">
                <a:solidFill>
                  <a:srgbClr val="FFFFFF"/>
                </a:solidFill>
              </a14:hiddenFill>
            </a:ext>
          </a:extLst>
        </p:spPr>
      </p:pic>
      <p:sp>
        <p:nvSpPr>
          <p:cNvPr id="68" name="Diamond 67"/>
          <p:cNvSpPr/>
          <p:nvPr/>
        </p:nvSpPr>
        <p:spPr>
          <a:xfrm>
            <a:off x="6795476" y="4481995"/>
            <a:ext cx="2071604" cy="53799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successful</a:t>
            </a:r>
            <a:endParaRPr lang="en-IN" sz="1400" dirty="0"/>
          </a:p>
        </p:txBody>
      </p:sp>
      <p:cxnSp>
        <p:nvCxnSpPr>
          <p:cNvPr id="69" name="Straight Arrow Connector 68"/>
          <p:cNvCxnSpPr/>
          <p:nvPr/>
        </p:nvCxnSpPr>
        <p:spPr>
          <a:xfrm>
            <a:off x="7828889" y="2980934"/>
            <a:ext cx="2389" cy="1467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452320" y="3512041"/>
            <a:ext cx="932850" cy="276999"/>
          </a:xfrm>
          <a:prstGeom prst="rect">
            <a:avLst/>
          </a:prstGeom>
          <a:noFill/>
        </p:spPr>
        <p:txBody>
          <a:bodyPr wrap="square" rtlCol="0">
            <a:spAutoFit/>
          </a:bodyPr>
          <a:lstStyle/>
          <a:p>
            <a:r>
              <a:rPr lang="en-US" sz="1200" dirty="0" smtClean="0"/>
              <a:t>payment</a:t>
            </a:r>
            <a:endParaRPr lang="en-IN" sz="1200" dirty="0"/>
          </a:p>
        </p:txBody>
      </p:sp>
      <p:grpSp>
        <p:nvGrpSpPr>
          <p:cNvPr id="71" name="Group 70"/>
          <p:cNvGrpSpPr/>
          <p:nvPr/>
        </p:nvGrpSpPr>
        <p:grpSpPr>
          <a:xfrm>
            <a:off x="7622257" y="5288191"/>
            <a:ext cx="1944216" cy="461665"/>
            <a:chOff x="395536" y="574080"/>
            <a:chExt cx="1944216" cy="461665"/>
          </a:xfrm>
        </p:grpSpPr>
        <p:pic>
          <p:nvPicPr>
            <p:cNvPr id="72" name="Picture 5" descr="D:\MyWorkSpace\xampp\htdocs\bmhs\assets\img\bmhs\icons\emai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536" y="620688"/>
              <a:ext cx="248502" cy="177392"/>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p:cNvSpPr txBox="1"/>
            <p:nvPr/>
          </p:nvSpPr>
          <p:spPr>
            <a:xfrm>
              <a:off x="611560" y="574080"/>
              <a:ext cx="1728192" cy="461665"/>
            </a:xfrm>
            <a:prstGeom prst="rect">
              <a:avLst/>
            </a:prstGeom>
            <a:noFill/>
          </p:spPr>
          <p:txBody>
            <a:bodyPr wrap="square" rtlCol="0">
              <a:spAutoFit/>
            </a:bodyPr>
            <a:lstStyle/>
            <a:p>
              <a:r>
                <a:rPr lang="en-US" sz="1200" dirty="0" smtClean="0"/>
                <a:t>Payment </a:t>
              </a:r>
            </a:p>
            <a:p>
              <a:r>
                <a:rPr lang="en-US" sz="1200" dirty="0" smtClean="0"/>
                <a:t>confirmation</a:t>
              </a:r>
              <a:endParaRPr lang="en-IN" sz="1200" dirty="0"/>
            </a:p>
          </p:txBody>
        </p:sp>
      </p:grpSp>
      <p:cxnSp>
        <p:nvCxnSpPr>
          <p:cNvPr id="74" name="Elbow Connector 73"/>
          <p:cNvCxnSpPr>
            <a:stCxn id="68" idx="2"/>
            <a:endCxn id="1028" idx="3"/>
          </p:cNvCxnSpPr>
          <p:nvPr/>
        </p:nvCxnSpPr>
        <p:spPr>
          <a:xfrm rot="5400000" flipH="1" flipV="1">
            <a:off x="6707242" y="3719009"/>
            <a:ext cx="2425012" cy="176940"/>
          </a:xfrm>
          <a:prstGeom prst="bentConnector4">
            <a:avLst>
              <a:gd name="adj1" fmla="val -9427"/>
              <a:gd name="adj2" fmla="val 59975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68" idx="1"/>
            <a:endCxn id="67" idx="1"/>
          </p:cNvCxnSpPr>
          <p:nvPr/>
        </p:nvCxnSpPr>
        <p:spPr>
          <a:xfrm rot="10800000" flipV="1">
            <a:off x="5652120" y="4750990"/>
            <a:ext cx="1143356" cy="1631774"/>
          </a:xfrm>
          <a:prstGeom prst="bentConnector3">
            <a:avLst>
              <a:gd name="adj1" fmla="val 119994"/>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7452320" y="5011193"/>
            <a:ext cx="464190" cy="276998"/>
          </a:xfrm>
          <a:prstGeom prst="rect">
            <a:avLst/>
          </a:prstGeom>
          <a:noFill/>
        </p:spPr>
        <p:txBody>
          <a:bodyPr wrap="square" rtlCol="0">
            <a:spAutoFit/>
          </a:bodyPr>
          <a:lstStyle/>
          <a:p>
            <a:r>
              <a:rPr lang="en-US" sz="1200" dirty="0" smtClean="0"/>
              <a:t>Yes</a:t>
            </a:r>
            <a:endParaRPr lang="en-IN" sz="1200" dirty="0"/>
          </a:p>
        </p:txBody>
      </p:sp>
      <p:sp>
        <p:nvSpPr>
          <p:cNvPr id="77" name="TextBox 76"/>
          <p:cNvSpPr txBox="1"/>
          <p:nvPr/>
        </p:nvSpPr>
        <p:spPr>
          <a:xfrm>
            <a:off x="6084168" y="4532537"/>
            <a:ext cx="464190" cy="276998"/>
          </a:xfrm>
          <a:prstGeom prst="rect">
            <a:avLst/>
          </a:prstGeom>
          <a:noFill/>
        </p:spPr>
        <p:txBody>
          <a:bodyPr wrap="square" rtlCol="0">
            <a:spAutoFit/>
          </a:bodyPr>
          <a:lstStyle/>
          <a:p>
            <a:r>
              <a:rPr lang="en-US" sz="1200" dirty="0" smtClean="0"/>
              <a:t>Yes</a:t>
            </a:r>
            <a:endParaRPr lang="en-IN" sz="1200" dirty="0"/>
          </a:p>
        </p:txBody>
      </p:sp>
      <p:sp>
        <p:nvSpPr>
          <p:cNvPr id="78" name="Rectangle 77"/>
          <p:cNvSpPr/>
          <p:nvPr/>
        </p:nvSpPr>
        <p:spPr>
          <a:xfrm>
            <a:off x="7380312" y="6113771"/>
            <a:ext cx="1512168" cy="537988"/>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Block the calendar of particular place permanently</a:t>
            </a:r>
            <a:endParaRPr lang="en-IN" dirty="0"/>
          </a:p>
        </p:txBody>
      </p:sp>
      <p:cxnSp>
        <p:nvCxnSpPr>
          <p:cNvPr id="79" name="Elbow Connector 78"/>
          <p:cNvCxnSpPr>
            <a:stCxn id="67" idx="3"/>
            <a:endCxn id="78" idx="1"/>
          </p:cNvCxnSpPr>
          <p:nvPr/>
        </p:nvCxnSpPr>
        <p:spPr>
          <a:xfrm>
            <a:off x="6307360" y="6382764"/>
            <a:ext cx="1072952" cy="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158" idx="0"/>
            <a:endCxn id="1028" idx="2"/>
          </p:cNvCxnSpPr>
          <p:nvPr/>
        </p:nvCxnSpPr>
        <p:spPr>
          <a:xfrm rot="5400000" flipH="1" flipV="1">
            <a:off x="6209796" y="1730867"/>
            <a:ext cx="162394" cy="266252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7346404" y="514871"/>
            <a:ext cx="1944216" cy="461665"/>
            <a:chOff x="395536" y="574080"/>
            <a:chExt cx="1944216" cy="461665"/>
          </a:xfrm>
        </p:grpSpPr>
        <p:pic>
          <p:nvPicPr>
            <p:cNvPr id="93" name="Picture 5" descr="D:\MyWorkSpace\xampp\htdocs\bmhs\assets\img\bmhs\icons\emai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536" y="620688"/>
              <a:ext cx="248502" cy="177392"/>
            </a:xfrm>
            <a:prstGeom prst="rect">
              <a:avLst/>
            </a:prstGeom>
            <a:noFill/>
            <a:extLst>
              <a:ext uri="{909E8E84-426E-40DD-AFC4-6F175D3DCCD1}">
                <a14:hiddenFill xmlns:a14="http://schemas.microsoft.com/office/drawing/2010/main">
                  <a:solidFill>
                    <a:srgbClr val="FFFFFF"/>
                  </a:solidFill>
                </a14:hiddenFill>
              </a:ext>
            </a:extLst>
          </p:spPr>
        </p:pic>
        <p:sp>
          <p:nvSpPr>
            <p:cNvPr id="94" name="TextBox 93"/>
            <p:cNvSpPr txBox="1"/>
            <p:nvPr/>
          </p:nvSpPr>
          <p:spPr>
            <a:xfrm>
              <a:off x="611560" y="574080"/>
              <a:ext cx="1728192" cy="461665"/>
            </a:xfrm>
            <a:prstGeom prst="rect">
              <a:avLst/>
            </a:prstGeom>
            <a:noFill/>
          </p:spPr>
          <p:txBody>
            <a:bodyPr wrap="square" rtlCol="0">
              <a:spAutoFit/>
            </a:bodyPr>
            <a:lstStyle/>
            <a:p>
              <a:r>
                <a:rPr lang="en-US" sz="1200" dirty="0" smtClean="0"/>
                <a:t>Booking  enquiry</a:t>
              </a:r>
            </a:p>
            <a:p>
              <a:r>
                <a:rPr lang="en-US" sz="1200" dirty="0" smtClean="0"/>
                <a:t>acknowledgment</a:t>
              </a:r>
              <a:endParaRPr lang="en-IN" sz="1200" dirty="0"/>
            </a:p>
          </p:txBody>
        </p:sp>
      </p:grpSp>
    </p:spTree>
    <p:extLst>
      <p:ext uri="{BB962C8B-B14F-4D97-AF65-F5344CB8AC3E}">
        <p14:creationId xmlns:p14="http://schemas.microsoft.com/office/powerpoint/2010/main" val="3038813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24880"/>
            <a:ext cx="9144000" cy="307777"/>
            <a:chOff x="0" y="24880"/>
            <a:chExt cx="9144000" cy="307777"/>
          </a:xfrm>
        </p:grpSpPr>
        <p:cxnSp>
          <p:nvCxnSpPr>
            <p:cNvPr id="15" name="Straight Connector 14"/>
            <p:cNvCxnSpPr/>
            <p:nvPr/>
          </p:nvCxnSpPr>
          <p:spPr>
            <a:xfrm>
              <a:off x="0" y="332656"/>
              <a:ext cx="91440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5496" y="24880"/>
              <a:ext cx="7704856" cy="307777"/>
            </a:xfrm>
            <a:prstGeom prst="rect">
              <a:avLst/>
            </a:prstGeom>
            <a:noFill/>
          </p:spPr>
          <p:txBody>
            <a:bodyPr wrap="square" rtlCol="0">
              <a:spAutoFit/>
            </a:bodyPr>
            <a:lstStyle/>
            <a:p>
              <a:r>
                <a:rPr lang="en-US" sz="1400" dirty="0" smtClean="0"/>
                <a:t>Order </a:t>
              </a:r>
              <a:r>
                <a:rPr lang="en-US" sz="1400" dirty="0" smtClean="0"/>
                <a:t>management</a:t>
              </a:r>
              <a:endParaRPr lang="en-IN" sz="1400" dirty="0"/>
            </a:p>
          </p:txBody>
        </p:sp>
      </p:grpSp>
      <p:sp>
        <p:nvSpPr>
          <p:cNvPr id="12" name="Rectangle 11"/>
          <p:cNvSpPr/>
          <p:nvPr/>
        </p:nvSpPr>
        <p:spPr>
          <a:xfrm>
            <a:off x="179512" y="476672"/>
            <a:ext cx="1368152"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Submit booking</a:t>
            </a:r>
            <a:endParaRPr lang="en-IN" sz="1200" dirty="0"/>
          </a:p>
        </p:txBody>
      </p:sp>
      <p:sp>
        <p:nvSpPr>
          <p:cNvPr id="18" name="Rectangle 17"/>
          <p:cNvSpPr/>
          <p:nvPr/>
        </p:nvSpPr>
        <p:spPr>
          <a:xfrm>
            <a:off x="179512" y="1124744"/>
            <a:ext cx="1368152"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Generate booking reference number</a:t>
            </a:r>
            <a:endParaRPr lang="en-IN" sz="1200" dirty="0"/>
          </a:p>
        </p:txBody>
      </p:sp>
      <p:sp>
        <p:nvSpPr>
          <p:cNvPr id="19" name="Rectangle 18"/>
          <p:cNvSpPr/>
          <p:nvPr/>
        </p:nvSpPr>
        <p:spPr>
          <a:xfrm>
            <a:off x="1907704" y="1124744"/>
            <a:ext cx="1368152"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Get the booking and user details</a:t>
            </a:r>
            <a:endParaRPr lang="en-IN" sz="1200" dirty="0"/>
          </a:p>
        </p:txBody>
      </p:sp>
      <p:cxnSp>
        <p:nvCxnSpPr>
          <p:cNvPr id="20" name="Straight Arrow Connector 19"/>
          <p:cNvCxnSpPr>
            <a:stCxn id="12" idx="2"/>
            <a:endCxn id="18" idx="0"/>
          </p:cNvCxnSpPr>
          <p:nvPr/>
        </p:nvCxnSpPr>
        <p:spPr>
          <a:xfrm>
            <a:off x="863588" y="836712"/>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2" idx="2"/>
            <a:endCxn id="19" idx="0"/>
          </p:cNvCxnSpPr>
          <p:nvPr/>
        </p:nvCxnSpPr>
        <p:spPr>
          <a:xfrm rot="16200000" flipH="1">
            <a:off x="1583668" y="116632"/>
            <a:ext cx="288032" cy="172819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79512" y="1844824"/>
            <a:ext cx="1368152"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Mail the details to agent and user</a:t>
            </a:r>
            <a:endParaRPr lang="en-IN" sz="1200" dirty="0"/>
          </a:p>
        </p:txBody>
      </p:sp>
      <p:cxnSp>
        <p:nvCxnSpPr>
          <p:cNvPr id="27" name="Straight Arrow Connector 26"/>
          <p:cNvCxnSpPr>
            <a:stCxn id="18" idx="2"/>
            <a:endCxn id="24" idx="0"/>
          </p:cNvCxnSpPr>
          <p:nvPr/>
        </p:nvCxnSpPr>
        <p:spPr>
          <a:xfrm>
            <a:off x="863588" y="1484784"/>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9" idx="2"/>
            <a:endCxn id="24" idx="0"/>
          </p:cNvCxnSpPr>
          <p:nvPr/>
        </p:nvCxnSpPr>
        <p:spPr>
          <a:xfrm rot="5400000">
            <a:off x="1547664" y="800708"/>
            <a:ext cx="360040" cy="172819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pic>
        <p:nvPicPr>
          <p:cNvPr id="32" name="Picture 5" descr="D:\MyWorkSpace\xampp\htdocs\bmhs\assets\img\bmhs\icons\emai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3433" y="1936148"/>
            <a:ext cx="248502" cy="177392"/>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p:cNvSpPr/>
          <p:nvPr/>
        </p:nvSpPr>
        <p:spPr>
          <a:xfrm>
            <a:off x="179512" y="2420888"/>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back log</a:t>
            </a:r>
            <a:endParaRPr lang="en-IN" sz="1200" dirty="0"/>
          </a:p>
        </p:txBody>
      </p:sp>
      <p:sp>
        <p:nvSpPr>
          <p:cNvPr id="37" name="Rectangle 36"/>
          <p:cNvSpPr/>
          <p:nvPr/>
        </p:nvSpPr>
        <p:spPr>
          <a:xfrm>
            <a:off x="179512" y="2996952"/>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processing</a:t>
            </a:r>
            <a:endParaRPr lang="en-IN" sz="1200" dirty="0"/>
          </a:p>
        </p:txBody>
      </p:sp>
      <p:sp>
        <p:nvSpPr>
          <p:cNvPr id="38" name="Rectangle 37"/>
          <p:cNvSpPr/>
          <p:nvPr/>
        </p:nvSpPr>
        <p:spPr>
          <a:xfrm>
            <a:off x="3779124" y="3501008"/>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unsuccessful</a:t>
            </a:r>
            <a:endParaRPr lang="en-IN" sz="1200" dirty="0"/>
          </a:p>
        </p:txBody>
      </p:sp>
      <p:sp>
        <p:nvSpPr>
          <p:cNvPr id="39" name="Rectangle 38"/>
          <p:cNvSpPr/>
          <p:nvPr/>
        </p:nvSpPr>
        <p:spPr>
          <a:xfrm>
            <a:off x="5507316" y="3789040"/>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Payment-pending</a:t>
            </a:r>
            <a:endParaRPr lang="en-IN" sz="1200" dirty="0"/>
          </a:p>
        </p:txBody>
      </p:sp>
      <p:sp>
        <p:nvSpPr>
          <p:cNvPr id="40" name="Diamond 39"/>
          <p:cNvSpPr/>
          <p:nvPr/>
        </p:nvSpPr>
        <p:spPr>
          <a:xfrm>
            <a:off x="4471024" y="2914180"/>
            <a:ext cx="2071604" cy="53799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available</a:t>
            </a:r>
            <a:endParaRPr lang="en-IN" sz="1200" dirty="0"/>
          </a:p>
        </p:txBody>
      </p:sp>
      <p:cxnSp>
        <p:nvCxnSpPr>
          <p:cNvPr id="44" name="Straight Arrow Connector 43"/>
          <p:cNvCxnSpPr>
            <a:stCxn id="24" idx="2"/>
            <a:endCxn id="36" idx="0"/>
          </p:cNvCxnSpPr>
          <p:nvPr/>
        </p:nvCxnSpPr>
        <p:spPr>
          <a:xfrm>
            <a:off x="863588" y="2204864"/>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6" idx="2"/>
            <a:endCxn id="37" idx="0"/>
          </p:cNvCxnSpPr>
          <p:nvPr/>
        </p:nvCxnSpPr>
        <p:spPr>
          <a:xfrm>
            <a:off x="863588" y="2780928"/>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40" idx="2"/>
            <a:endCxn id="38" idx="3"/>
          </p:cNvCxnSpPr>
          <p:nvPr/>
        </p:nvCxnSpPr>
        <p:spPr>
          <a:xfrm rot="5400000">
            <a:off x="5212622" y="3386824"/>
            <a:ext cx="228858" cy="35955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153133" y="3362509"/>
            <a:ext cx="464190" cy="276998"/>
          </a:xfrm>
          <a:prstGeom prst="rect">
            <a:avLst/>
          </a:prstGeom>
          <a:noFill/>
        </p:spPr>
        <p:txBody>
          <a:bodyPr wrap="square" rtlCol="0">
            <a:spAutoFit/>
          </a:bodyPr>
          <a:lstStyle/>
          <a:p>
            <a:r>
              <a:rPr lang="en-US" sz="1200" dirty="0" smtClean="0"/>
              <a:t>No</a:t>
            </a:r>
            <a:endParaRPr lang="en-IN" sz="1200" dirty="0"/>
          </a:p>
        </p:txBody>
      </p:sp>
      <p:cxnSp>
        <p:nvCxnSpPr>
          <p:cNvPr id="51" name="Elbow Connector 50"/>
          <p:cNvCxnSpPr>
            <a:stCxn id="40" idx="3"/>
            <a:endCxn id="39" idx="3"/>
          </p:cNvCxnSpPr>
          <p:nvPr/>
        </p:nvCxnSpPr>
        <p:spPr>
          <a:xfrm>
            <a:off x="6542628" y="3183175"/>
            <a:ext cx="332840" cy="785885"/>
          </a:xfrm>
          <a:prstGeom prst="bentConnector3">
            <a:avLst>
              <a:gd name="adj1" fmla="val 168682"/>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779124" y="4077072"/>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Enter the reason</a:t>
            </a:r>
            <a:endParaRPr lang="en-IN" sz="1200" dirty="0"/>
          </a:p>
        </p:txBody>
      </p:sp>
      <p:cxnSp>
        <p:nvCxnSpPr>
          <p:cNvPr id="55" name="Straight Arrow Connector 54"/>
          <p:cNvCxnSpPr>
            <a:stCxn id="38" idx="2"/>
            <a:endCxn id="54" idx="0"/>
          </p:cNvCxnSpPr>
          <p:nvPr/>
        </p:nvCxnSpPr>
        <p:spPr>
          <a:xfrm>
            <a:off x="4463200" y="3861048"/>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8" name="Picture 5" descr="D:\MyWorkSpace\xampp\htdocs\bmhs\assets\img\bmhs\icons\emai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6042" y="4581128"/>
            <a:ext cx="248502" cy="177392"/>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6476953" y="2863970"/>
            <a:ext cx="464190" cy="276998"/>
          </a:xfrm>
          <a:prstGeom prst="rect">
            <a:avLst/>
          </a:prstGeom>
          <a:noFill/>
        </p:spPr>
        <p:txBody>
          <a:bodyPr wrap="square" rtlCol="0">
            <a:spAutoFit/>
          </a:bodyPr>
          <a:lstStyle/>
          <a:p>
            <a:r>
              <a:rPr lang="en-US" sz="1200" dirty="0" smtClean="0"/>
              <a:t>Yes</a:t>
            </a:r>
            <a:endParaRPr lang="en-IN" sz="1200" dirty="0"/>
          </a:p>
        </p:txBody>
      </p:sp>
      <p:sp>
        <p:nvSpPr>
          <p:cNvPr id="71" name="Diamond 70"/>
          <p:cNvSpPr/>
          <p:nvPr/>
        </p:nvSpPr>
        <p:spPr>
          <a:xfrm>
            <a:off x="3780240" y="5517232"/>
            <a:ext cx="2071604" cy="53799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payment</a:t>
            </a:r>
            <a:endParaRPr lang="en-IN" sz="1200" dirty="0"/>
          </a:p>
        </p:txBody>
      </p:sp>
      <p:sp>
        <p:nvSpPr>
          <p:cNvPr id="84" name="Rectangle 83"/>
          <p:cNvSpPr/>
          <p:nvPr/>
        </p:nvSpPr>
        <p:spPr>
          <a:xfrm>
            <a:off x="3779124" y="4797152"/>
            <a:ext cx="1368152"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Mail: status</a:t>
            </a:r>
            <a:endParaRPr lang="en-IN" sz="1200" dirty="0"/>
          </a:p>
        </p:txBody>
      </p:sp>
      <p:cxnSp>
        <p:nvCxnSpPr>
          <p:cNvPr id="1043" name="Straight Arrow Connector 1042"/>
          <p:cNvCxnSpPr>
            <a:stCxn id="54" idx="2"/>
            <a:endCxn id="84" idx="0"/>
          </p:cNvCxnSpPr>
          <p:nvPr/>
        </p:nvCxnSpPr>
        <p:spPr>
          <a:xfrm>
            <a:off x="4463200" y="443711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5507316" y="4868894"/>
            <a:ext cx="1368152"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Mail: status &amp; payment request</a:t>
            </a:r>
            <a:endParaRPr lang="en-IN" sz="1200" dirty="0"/>
          </a:p>
        </p:txBody>
      </p:sp>
      <p:cxnSp>
        <p:nvCxnSpPr>
          <p:cNvPr id="1045" name="Straight Arrow Connector 1044"/>
          <p:cNvCxnSpPr>
            <a:stCxn id="39" idx="2"/>
            <a:endCxn id="87" idx="0"/>
          </p:cNvCxnSpPr>
          <p:nvPr/>
        </p:nvCxnSpPr>
        <p:spPr>
          <a:xfrm>
            <a:off x="6191392" y="4149080"/>
            <a:ext cx="0" cy="7198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7" name="Elbow Connector 1046"/>
          <p:cNvCxnSpPr>
            <a:stCxn id="87" idx="2"/>
            <a:endCxn id="71" idx="0"/>
          </p:cNvCxnSpPr>
          <p:nvPr/>
        </p:nvCxnSpPr>
        <p:spPr>
          <a:xfrm rot="5400000">
            <a:off x="5359568" y="4685408"/>
            <a:ext cx="288298" cy="13753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pic>
        <p:nvPicPr>
          <p:cNvPr id="92" name="Picture 5" descr="D:\MyWorkSpace\xampp\htdocs\bmhs\assets\img\bmhs\icons\emai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2618" y="4941168"/>
            <a:ext cx="248502" cy="177392"/>
          </a:xfrm>
          <a:prstGeom prst="rect">
            <a:avLst/>
          </a:prstGeom>
          <a:noFill/>
          <a:extLst>
            <a:ext uri="{909E8E84-426E-40DD-AFC4-6F175D3DCCD1}">
              <a14:hiddenFill xmlns:a14="http://schemas.microsoft.com/office/drawing/2010/main">
                <a:solidFill>
                  <a:srgbClr val="FFFFFF"/>
                </a:solidFill>
              </a14:hiddenFill>
            </a:ext>
          </a:extLst>
        </p:spPr>
      </p:pic>
      <p:sp>
        <p:nvSpPr>
          <p:cNvPr id="93" name="Rectangle 92"/>
          <p:cNvSpPr/>
          <p:nvPr/>
        </p:nvSpPr>
        <p:spPr>
          <a:xfrm>
            <a:off x="5795348" y="5922377"/>
            <a:ext cx="1368152" cy="5309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Mail: status with booking details &amp; ref number</a:t>
            </a:r>
            <a:endParaRPr lang="en-IN" sz="1200" dirty="0"/>
          </a:p>
        </p:txBody>
      </p:sp>
      <p:sp>
        <p:nvSpPr>
          <p:cNvPr id="96" name="TextBox 95"/>
          <p:cNvSpPr txBox="1"/>
          <p:nvPr/>
        </p:nvSpPr>
        <p:spPr>
          <a:xfrm>
            <a:off x="3999010" y="5916723"/>
            <a:ext cx="464190" cy="276998"/>
          </a:xfrm>
          <a:prstGeom prst="rect">
            <a:avLst/>
          </a:prstGeom>
          <a:noFill/>
        </p:spPr>
        <p:txBody>
          <a:bodyPr wrap="square" rtlCol="0">
            <a:spAutoFit/>
          </a:bodyPr>
          <a:lstStyle/>
          <a:p>
            <a:r>
              <a:rPr lang="en-US" sz="1200" dirty="0" smtClean="0"/>
              <a:t>Yes</a:t>
            </a:r>
            <a:endParaRPr lang="en-IN" sz="1200" dirty="0"/>
          </a:p>
        </p:txBody>
      </p:sp>
      <p:sp>
        <p:nvSpPr>
          <p:cNvPr id="97" name="Rectangle 96"/>
          <p:cNvSpPr/>
          <p:nvPr/>
        </p:nvSpPr>
        <p:spPr>
          <a:xfrm>
            <a:off x="3779124" y="6366470"/>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successful</a:t>
            </a:r>
            <a:endParaRPr lang="en-IN" sz="1200" dirty="0"/>
          </a:p>
        </p:txBody>
      </p:sp>
      <p:pic>
        <p:nvPicPr>
          <p:cNvPr id="100" name="Picture 5" descr="D:\MyWorkSpace\xampp\htdocs\bmhs\assets\img\bmhs\icons\emai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9170" y="5949280"/>
            <a:ext cx="248502" cy="177392"/>
          </a:xfrm>
          <a:prstGeom prst="rect">
            <a:avLst/>
          </a:prstGeom>
          <a:noFill/>
          <a:extLst>
            <a:ext uri="{909E8E84-426E-40DD-AFC4-6F175D3DCCD1}">
              <a14:hiddenFill xmlns:a14="http://schemas.microsoft.com/office/drawing/2010/main">
                <a:solidFill>
                  <a:srgbClr val="FFFFFF"/>
                </a:solidFill>
              </a14:hiddenFill>
            </a:ext>
          </a:extLst>
        </p:spPr>
      </p:pic>
      <p:cxnSp>
        <p:nvCxnSpPr>
          <p:cNvPr id="1063" name="Elbow Connector 1062"/>
          <p:cNvCxnSpPr>
            <a:stCxn id="71" idx="2"/>
            <a:endCxn id="97" idx="0"/>
          </p:cNvCxnSpPr>
          <p:nvPr/>
        </p:nvCxnSpPr>
        <p:spPr>
          <a:xfrm rot="5400000">
            <a:off x="4483997" y="6034425"/>
            <a:ext cx="311248" cy="35284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6660232" y="5337212"/>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Payment awaited</a:t>
            </a:r>
            <a:endParaRPr lang="en-IN" sz="1200" dirty="0"/>
          </a:p>
        </p:txBody>
      </p:sp>
      <p:cxnSp>
        <p:nvCxnSpPr>
          <p:cNvPr id="1067" name="Elbow Connector 1066"/>
          <p:cNvCxnSpPr>
            <a:stCxn id="71" idx="3"/>
            <a:endCxn id="115" idx="1"/>
          </p:cNvCxnSpPr>
          <p:nvPr/>
        </p:nvCxnSpPr>
        <p:spPr>
          <a:xfrm flipV="1">
            <a:off x="5851844" y="5517232"/>
            <a:ext cx="808388" cy="26899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5780701" y="5513230"/>
            <a:ext cx="464190" cy="276998"/>
          </a:xfrm>
          <a:prstGeom prst="rect">
            <a:avLst/>
          </a:prstGeom>
          <a:noFill/>
        </p:spPr>
        <p:txBody>
          <a:bodyPr wrap="square" rtlCol="0">
            <a:spAutoFit/>
          </a:bodyPr>
          <a:lstStyle/>
          <a:p>
            <a:r>
              <a:rPr lang="en-US" sz="1200" dirty="0" smtClean="0"/>
              <a:t>No</a:t>
            </a:r>
            <a:endParaRPr lang="en-IN" sz="1200" dirty="0"/>
          </a:p>
        </p:txBody>
      </p:sp>
      <p:sp>
        <p:nvSpPr>
          <p:cNvPr id="121" name="Rectangle 120"/>
          <p:cNvSpPr/>
          <p:nvPr/>
        </p:nvSpPr>
        <p:spPr>
          <a:xfrm>
            <a:off x="7523540" y="5949280"/>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Enter the reason</a:t>
            </a:r>
            <a:endParaRPr lang="en-IN" sz="1200" dirty="0"/>
          </a:p>
        </p:txBody>
      </p:sp>
      <p:cxnSp>
        <p:nvCxnSpPr>
          <p:cNvPr id="1073" name="Elbow Connector 1072"/>
          <p:cNvCxnSpPr>
            <a:stCxn id="115" idx="3"/>
            <a:endCxn id="121" idx="0"/>
          </p:cNvCxnSpPr>
          <p:nvPr/>
        </p:nvCxnSpPr>
        <p:spPr>
          <a:xfrm>
            <a:off x="8028384" y="5517232"/>
            <a:ext cx="179232" cy="43204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8" name="Elbow Connector 1077"/>
          <p:cNvCxnSpPr>
            <a:stCxn id="97" idx="3"/>
            <a:endCxn id="93" idx="1"/>
          </p:cNvCxnSpPr>
          <p:nvPr/>
        </p:nvCxnSpPr>
        <p:spPr>
          <a:xfrm flipV="1">
            <a:off x="5147276" y="6187857"/>
            <a:ext cx="648072" cy="35863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7540956" y="6366470"/>
            <a:ext cx="1368152"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Block calendar</a:t>
            </a:r>
            <a:endParaRPr lang="en-IN" sz="1200" dirty="0"/>
          </a:p>
        </p:txBody>
      </p:sp>
      <p:cxnSp>
        <p:nvCxnSpPr>
          <p:cNvPr id="1080" name="Straight Arrow Connector 1079"/>
          <p:cNvCxnSpPr>
            <a:stCxn id="97" idx="3"/>
            <a:endCxn id="131" idx="1"/>
          </p:cNvCxnSpPr>
          <p:nvPr/>
        </p:nvCxnSpPr>
        <p:spPr>
          <a:xfrm>
            <a:off x="5147276" y="6546490"/>
            <a:ext cx="23936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4" name="Diamond 133"/>
          <p:cNvSpPr/>
          <p:nvPr/>
        </p:nvSpPr>
        <p:spPr>
          <a:xfrm>
            <a:off x="1780316" y="2907977"/>
            <a:ext cx="2071604" cy="53799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owner reachable</a:t>
            </a:r>
            <a:endParaRPr lang="en-IN" sz="1200" dirty="0"/>
          </a:p>
        </p:txBody>
      </p:sp>
      <p:cxnSp>
        <p:nvCxnSpPr>
          <p:cNvPr id="1084" name="Straight Arrow Connector 1083"/>
          <p:cNvCxnSpPr>
            <a:stCxn id="37" idx="3"/>
            <a:endCxn id="134" idx="1"/>
          </p:cNvCxnSpPr>
          <p:nvPr/>
        </p:nvCxnSpPr>
        <p:spPr>
          <a:xfrm>
            <a:off x="1547664" y="3176972"/>
            <a:ext cx="2326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79512" y="3501008"/>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Processing-back log</a:t>
            </a:r>
            <a:endParaRPr lang="en-IN" sz="1200" dirty="0"/>
          </a:p>
        </p:txBody>
      </p:sp>
      <p:sp>
        <p:nvSpPr>
          <p:cNvPr id="140" name="Rectangle 139"/>
          <p:cNvSpPr/>
          <p:nvPr/>
        </p:nvSpPr>
        <p:spPr>
          <a:xfrm>
            <a:off x="179512" y="4104368"/>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Enter reason as: HS not reachable</a:t>
            </a:r>
            <a:endParaRPr lang="en-IN" sz="1200" dirty="0"/>
          </a:p>
        </p:txBody>
      </p:sp>
      <p:sp>
        <p:nvSpPr>
          <p:cNvPr id="141" name="Diamond 140"/>
          <p:cNvSpPr/>
          <p:nvPr/>
        </p:nvSpPr>
        <p:spPr>
          <a:xfrm>
            <a:off x="1259632" y="4365104"/>
            <a:ext cx="2071604" cy="53799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If reachable with in 2 HRs</a:t>
            </a:r>
            <a:endParaRPr lang="en-IN" sz="1200" dirty="0"/>
          </a:p>
        </p:txBody>
      </p:sp>
      <p:cxnSp>
        <p:nvCxnSpPr>
          <p:cNvPr id="142" name="Elbow Connector 141"/>
          <p:cNvCxnSpPr>
            <a:stCxn id="139" idx="2"/>
            <a:endCxn id="141" idx="0"/>
          </p:cNvCxnSpPr>
          <p:nvPr/>
        </p:nvCxnSpPr>
        <p:spPr>
          <a:xfrm rot="16200000" flipH="1">
            <a:off x="1327483" y="3397153"/>
            <a:ext cx="504056" cy="1431846"/>
          </a:xfrm>
          <a:prstGeom prst="bentConnector3">
            <a:avLst>
              <a:gd name="adj1" fmla="val 2833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7" name="Elbow Connector 1086"/>
          <p:cNvCxnSpPr>
            <a:stCxn id="134" idx="2"/>
            <a:endCxn id="139" idx="3"/>
          </p:cNvCxnSpPr>
          <p:nvPr/>
        </p:nvCxnSpPr>
        <p:spPr>
          <a:xfrm rot="5400000">
            <a:off x="2064361" y="2929270"/>
            <a:ext cx="235061" cy="12684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34" idx="3"/>
            <a:endCxn id="40" idx="1"/>
          </p:cNvCxnSpPr>
          <p:nvPr/>
        </p:nvCxnSpPr>
        <p:spPr>
          <a:xfrm>
            <a:off x="3851920" y="3176972"/>
            <a:ext cx="619104" cy="62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3741043" y="2800346"/>
            <a:ext cx="464190" cy="276998"/>
          </a:xfrm>
          <a:prstGeom prst="rect">
            <a:avLst/>
          </a:prstGeom>
          <a:noFill/>
        </p:spPr>
        <p:txBody>
          <a:bodyPr wrap="square" rtlCol="0">
            <a:spAutoFit/>
          </a:bodyPr>
          <a:lstStyle/>
          <a:p>
            <a:r>
              <a:rPr lang="en-US" sz="1200" dirty="0" smtClean="0"/>
              <a:t>Yes</a:t>
            </a:r>
            <a:endParaRPr lang="en-IN" sz="1200" dirty="0"/>
          </a:p>
        </p:txBody>
      </p:sp>
      <p:sp>
        <p:nvSpPr>
          <p:cNvPr id="149" name="TextBox 148"/>
          <p:cNvSpPr txBox="1"/>
          <p:nvPr/>
        </p:nvSpPr>
        <p:spPr>
          <a:xfrm>
            <a:off x="2483768" y="3440034"/>
            <a:ext cx="464190" cy="276998"/>
          </a:xfrm>
          <a:prstGeom prst="rect">
            <a:avLst/>
          </a:prstGeom>
          <a:noFill/>
        </p:spPr>
        <p:txBody>
          <a:bodyPr wrap="square" rtlCol="0">
            <a:spAutoFit/>
          </a:bodyPr>
          <a:lstStyle/>
          <a:p>
            <a:r>
              <a:rPr lang="en-US" sz="1200" dirty="0" smtClean="0"/>
              <a:t>No</a:t>
            </a:r>
            <a:endParaRPr lang="en-IN" sz="1200" dirty="0"/>
          </a:p>
        </p:txBody>
      </p:sp>
      <p:cxnSp>
        <p:nvCxnSpPr>
          <p:cNvPr id="68" name="Elbow Connector 67"/>
          <p:cNvCxnSpPr>
            <a:stCxn id="141" idx="2"/>
            <a:endCxn id="39" idx="1"/>
          </p:cNvCxnSpPr>
          <p:nvPr/>
        </p:nvCxnSpPr>
        <p:spPr>
          <a:xfrm rot="5400000" flipH="1" flipV="1">
            <a:off x="3434358" y="2830136"/>
            <a:ext cx="934034" cy="3211882"/>
          </a:xfrm>
          <a:prstGeom prst="bentConnector4">
            <a:avLst>
              <a:gd name="adj1" fmla="val -40547"/>
              <a:gd name="adj2" fmla="val 9416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139" idx="1"/>
            <a:endCxn id="140" idx="1"/>
          </p:cNvCxnSpPr>
          <p:nvPr/>
        </p:nvCxnSpPr>
        <p:spPr>
          <a:xfrm rot="10800000" flipV="1">
            <a:off x="179512" y="3681028"/>
            <a:ext cx="12700" cy="603360"/>
          </a:xfrm>
          <a:prstGeom prst="bentConnector3">
            <a:avLst>
              <a:gd name="adj1" fmla="val 1047764"/>
            </a:avLst>
          </a:prstGeom>
          <a:ln>
            <a:tailEnd type="arrow"/>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2359685" y="4951936"/>
            <a:ext cx="464190" cy="276998"/>
          </a:xfrm>
          <a:prstGeom prst="rect">
            <a:avLst/>
          </a:prstGeom>
          <a:noFill/>
        </p:spPr>
        <p:txBody>
          <a:bodyPr wrap="square" rtlCol="0">
            <a:spAutoFit/>
          </a:bodyPr>
          <a:lstStyle/>
          <a:p>
            <a:r>
              <a:rPr lang="en-US" sz="1200" dirty="0" smtClean="0"/>
              <a:t>Yes</a:t>
            </a:r>
            <a:endParaRPr lang="en-IN" sz="1200" dirty="0"/>
          </a:p>
        </p:txBody>
      </p:sp>
      <p:sp>
        <p:nvSpPr>
          <p:cNvPr id="172" name="Oval 171"/>
          <p:cNvSpPr/>
          <p:nvPr/>
        </p:nvSpPr>
        <p:spPr>
          <a:xfrm>
            <a:off x="1907704" y="1916832"/>
            <a:ext cx="216024" cy="216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1</a:t>
            </a:r>
            <a:endParaRPr lang="en-IN" sz="1200" dirty="0"/>
          </a:p>
        </p:txBody>
      </p:sp>
      <p:sp>
        <p:nvSpPr>
          <p:cNvPr id="173" name="Oval 172"/>
          <p:cNvSpPr/>
          <p:nvPr/>
        </p:nvSpPr>
        <p:spPr>
          <a:xfrm>
            <a:off x="3779124" y="4526593"/>
            <a:ext cx="216024" cy="216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2</a:t>
            </a:r>
            <a:endParaRPr lang="en-IN" sz="1200" dirty="0"/>
          </a:p>
        </p:txBody>
      </p:sp>
      <p:sp>
        <p:nvSpPr>
          <p:cNvPr id="174" name="Oval 173"/>
          <p:cNvSpPr/>
          <p:nvPr/>
        </p:nvSpPr>
        <p:spPr>
          <a:xfrm>
            <a:off x="6659444" y="4561812"/>
            <a:ext cx="216024" cy="216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3</a:t>
            </a:r>
            <a:endParaRPr lang="en-IN" sz="1200" dirty="0"/>
          </a:p>
        </p:txBody>
      </p:sp>
      <p:sp>
        <p:nvSpPr>
          <p:cNvPr id="175" name="Oval 174"/>
          <p:cNvSpPr/>
          <p:nvPr/>
        </p:nvSpPr>
        <p:spPr>
          <a:xfrm>
            <a:off x="5520804" y="6250012"/>
            <a:ext cx="216024" cy="216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4</a:t>
            </a:r>
            <a:endParaRPr lang="en-IN" sz="1200" dirty="0"/>
          </a:p>
        </p:txBody>
      </p:sp>
      <p:pic>
        <p:nvPicPr>
          <p:cNvPr id="176" name="Picture 5" descr="D:\MyWorkSpace\xampp\htdocs\bmhs\assets\img\bmhs\icons\emai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4835784"/>
            <a:ext cx="248502" cy="177392"/>
          </a:xfrm>
          <a:prstGeom prst="rect">
            <a:avLst/>
          </a:prstGeom>
          <a:noFill/>
          <a:extLst>
            <a:ext uri="{909E8E84-426E-40DD-AFC4-6F175D3DCCD1}">
              <a14:hiddenFill xmlns:a14="http://schemas.microsoft.com/office/drawing/2010/main">
                <a:solidFill>
                  <a:srgbClr val="FFFFFF"/>
                </a:solidFill>
              </a14:hiddenFill>
            </a:ext>
          </a:extLst>
        </p:spPr>
      </p:pic>
      <p:sp>
        <p:nvSpPr>
          <p:cNvPr id="177" name="Rectangle 176"/>
          <p:cNvSpPr/>
          <p:nvPr/>
        </p:nvSpPr>
        <p:spPr>
          <a:xfrm>
            <a:off x="179511" y="5085184"/>
            <a:ext cx="1368152"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Mail: status</a:t>
            </a:r>
            <a:endParaRPr lang="en-IN" sz="1200" dirty="0"/>
          </a:p>
        </p:txBody>
      </p:sp>
      <p:sp>
        <p:nvSpPr>
          <p:cNvPr id="178" name="Rectangle 177"/>
          <p:cNvSpPr/>
          <p:nvPr/>
        </p:nvSpPr>
        <p:spPr>
          <a:xfrm>
            <a:off x="179512" y="5733256"/>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Enter reason</a:t>
            </a:r>
            <a:endParaRPr lang="en-IN" sz="1200" dirty="0"/>
          </a:p>
        </p:txBody>
      </p:sp>
      <p:cxnSp>
        <p:nvCxnSpPr>
          <p:cNvPr id="179" name="Straight Arrow Connector 178"/>
          <p:cNvCxnSpPr>
            <a:stCxn id="177" idx="2"/>
            <a:endCxn id="178" idx="0"/>
          </p:cNvCxnSpPr>
          <p:nvPr/>
        </p:nvCxnSpPr>
        <p:spPr>
          <a:xfrm>
            <a:off x="863587" y="5445224"/>
            <a:ext cx="1"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141" idx="1"/>
            <a:endCxn id="177" idx="0"/>
          </p:cNvCxnSpPr>
          <p:nvPr/>
        </p:nvCxnSpPr>
        <p:spPr>
          <a:xfrm rot="10800000" flipV="1">
            <a:off x="863588" y="4634098"/>
            <a:ext cx="396045" cy="45108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867736" y="4670746"/>
            <a:ext cx="464190" cy="276998"/>
          </a:xfrm>
          <a:prstGeom prst="rect">
            <a:avLst/>
          </a:prstGeom>
          <a:noFill/>
        </p:spPr>
        <p:txBody>
          <a:bodyPr wrap="square" rtlCol="0">
            <a:spAutoFit/>
          </a:bodyPr>
          <a:lstStyle/>
          <a:p>
            <a:r>
              <a:rPr lang="en-US" sz="1200" dirty="0" smtClean="0"/>
              <a:t>No</a:t>
            </a:r>
            <a:endParaRPr lang="en-IN" sz="1200" dirty="0"/>
          </a:p>
        </p:txBody>
      </p:sp>
      <p:sp>
        <p:nvSpPr>
          <p:cNvPr id="183" name="Oval 182"/>
          <p:cNvSpPr/>
          <p:nvPr/>
        </p:nvSpPr>
        <p:spPr>
          <a:xfrm>
            <a:off x="467544" y="4797152"/>
            <a:ext cx="216024" cy="216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5</a:t>
            </a:r>
            <a:endParaRPr lang="en-IN" sz="1200" dirty="0"/>
          </a:p>
        </p:txBody>
      </p:sp>
      <p:sp>
        <p:nvSpPr>
          <p:cNvPr id="184" name="Rectangle 183"/>
          <p:cNvSpPr/>
          <p:nvPr/>
        </p:nvSpPr>
        <p:spPr>
          <a:xfrm>
            <a:off x="7554356" y="4410209"/>
            <a:ext cx="1368152" cy="5309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Mail: status with booking details &amp; ref number</a:t>
            </a:r>
            <a:endParaRPr lang="en-IN" sz="1200" dirty="0"/>
          </a:p>
        </p:txBody>
      </p:sp>
      <p:cxnSp>
        <p:nvCxnSpPr>
          <p:cNvPr id="95" name="Elbow Connector 94"/>
          <p:cNvCxnSpPr>
            <a:stCxn id="115" idx="0"/>
            <a:endCxn id="184" idx="2"/>
          </p:cNvCxnSpPr>
          <p:nvPr/>
        </p:nvCxnSpPr>
        <p:spPr>
          <a:xfrm rot="5400000" flipH="1" flipV="1">
            <a:off x="7593348" y="4692128"/>
            <a:ext cx="396044" cy="89412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pic>
        <p:nvPicPr>
          <p:cNvPr id="187" name="Picture 5" descr="D:\MyWorkSpace\xampp\htdocs\bmhs\assets\img\bmhs\icons\emai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8441" y="4195692"/>
            <a:ext cx="248502" cy="177392"/>
          </a:xfrm>
          <a:prstGeom prst="rect">
            <a:avLst/>
          </a:prstGeom>
          <a:noFill/>
          <a:extLst>
            <a:ext uri="{909E8E84-426E-40DD-AFC4-6F175D3DCCD1}">
              <a14:hiddenFill xmlns:a14="http://schemas.microsoft.com/office/drawing/2010/main">
                <a:solidFill>
                  <a:srgbClr val="FFFFFF"/>
                </a:solidFill>
              </a14:hiddenFill>
            </a:ext>
          </a:extLst>
        </p:spPr>
      </p:pic>
      <p:sp>
        <p:nvSpPr>
          <p:cNvPr id="188" name="Oval 187"/>
          <p:cNvSpPr/>
          <p:nvPr/>
        </p:nvSpPr>
        <p:spPr>
          <a:xfrm>
            <a:off x="7871668" y="4136380"/>
            <a:ext cx="216024" cy="216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6</a:t>
            </a:r>
            <a:endParaRPr lang="en-IN" sz="1200" dirty="0"/>
          </a:p>
        </p:txBody>
      </p:sp>
    </p:spTree>
    <p:extLst>
      <p:ext uri="{BB962C8B-B14F-4D97-AF65-F5344CB8AC3E}">
        <p14:creationId xmlns:p14="http://schemas.microsoft.com/office/powerpoint/2010/main" val="2988837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24880"/>
            <a:ext cx="9144000" cy="307777"/>
            <a:chOff x="0" y="24880"/>
            <a:chExt cx="9144000" cy="307777"/>
          </a:xfrm>
        </p:grpSpPr>
        <p:cxnSp>
          <p:nvCxnSpPr>
            <p:cNvPr id="15" name="Straight Connector 14"/>
            <p:cNvCxnSpPr/>
            <p:nvPr/>
          </p:nvCxnSpPr>
          <p:spPr>
            <a:xfrm>
              <a:off x="0" y="332656"/>
              <a:ext cx="91440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5496" y="24880"/>
              <a:ext cx="7704856" cy="307777"/>
            </a:xfrm>
            <a:prstGeom prst="rect">
              <a:avLst/>
            </a:prstGeom>
            <a:noFill/>
          </p:spPr>
          <p:txBody>
            <a:bodyPr wrap="square" rtlCol="0">
              <a:spAutoFit/>
            </a:bodyPr>
            <a:lstStyle/>
            <a:p>
              <a:r>
                <a:rPr lang="en-US" sz="1400" dirty="0" smtClean="0"/>
                <a:t>Order </a:t>
              </a:r>
              <a:r>
                <a:rPr lang="en-US" sz="1400" dirty="0" smtClean="0"/>
                <a:t>management</a:t>
              </a:r>
              <a:endParaRPr lang="en-IN" sz="1400" dirty="0"/>
            </a:p>
          </p:txBody>
        </p:sp>
      </p:grpSp>
      <p:sp>
        <p:nvSpPr>
          <p:cNvPr id="1074" name="TextBox 1073"/>
          <p:cNvSpPr txBox="1"/>
          <p:nvPr/>
        </p:nvSpPr>
        <p:spPr>
          <a:xfrm>
            <a:off x="5148064" y="476672"/>
            <a:ext cx="3888432" cy="5262979"/>
          </a:xfrm>
          <a:prstGeom prst="rect">
            <a:avLst/>
          </a:prstGeom>
          <a:noFill/>
        </p:spPr>
        <p:txBody>
          <a:bodyPr wrap="square" rtlCol="0">
            <a:spAutoFit/>
          </a:bodyPr>
          <a:lstStyle/>
          <a:p>
            <a:r>
              <a:rPr lang="en-US" sz="1200" dirty="0" smtClean="0"/>
              <a:t>Mails:</a:t>
            </a:r>
          </a:p>
          <a:p>
            <a:pPr marL="228600" indent="-228600">
              <a:buFont typeface="+mj-lt"/>
              <a:buAutoNum type="arabicPeriod"/>
            </a:pPr>
            <a:r>
              <a:rPr lang="en-US" sz="1200" dirty="0" smtClean="0"/>
              <a:t>As soon the booking enquiry is submitted by the user, a booking acknowledgment mail has to sent to user and agent with the booking reference number and other details</a:t>
            </a:r>
          </a:p>
          <a:p>
            <a:pPr marL="228600" indent="-228600">
              <a:buFont typeface="+mj-lt"/>
              <a:buAutoNum type="arabicPeriod"/>
            </a:pPr>
            <a:r>
              <a:rPr lang="en-US" sz="1200" dirty="0" smtClean="0"/>
              <a:t>If booking is unsuccessful because of non-availability of homestay, then a mail has to be send to user with same booking reference id, quoiting the reason as non-availability of homestay and request to select other</a:t>
            </a:r>
          </a:p>
          <a:p>
            <a:pPr marL="228600" indent="-228600">
              <a:buFont typeface="+mj-lt"/>
              <a:buAutoNum type="arabicPeriod"/>
            </a:pPr>
            <a:r>
              <a:rPr lang="en-US" sz="1200" dirty="0" smtClean="0"/>
              <a:t>If HS is available then a payment request mail has to be sent to user following the same reference id and also confirming the availability on the booking dates</a:t>
            </a:r>
          </a:p>
          <a:p>
            <a:pPr marL="228600" indent="-228600">
              <a:buFont typeface="+mj-lt"/>
              <a:buAutoNum type="arabicPeriod"/>
            </a:pPr>
            <a:r>
              <a:rPr lang="en-US" sz="1200" dirty="0" smtClean="0"/>
              <a:t>If payment received successfully then a final confirmation mail  has to be sent to user with the same booking ref ID.</a:t>
            </a:r>
          </a:p>
          <a:p>
            <a:pPr marL="228600" indent="-228600">
              <a:buFont typeface="+mj-lt"/>
              <a:buAutoNum type="arabicPeriod"/>
            </a:pPr>
            <a:r>
              <a:rPr lang="en-US" sz="1200" dirty="0" smtClean="0"/>
              <a:t>If HS owner is not reachable with in 2HRs of receipt of booking request, then a mail is sent stating that “no answer from HS owner. ”</a:t>
            </a:r>
          </a:p>
          <a:p>
            <a:pPr marL="228600" indent="-228600">
              <a:buFont typeface="+mj-lt"/>
              <a:buAutoNum type="arabicPeriod"/>
            </a:pPr>
            <a:r>
              <a:rPr lang="en-US" sz="1200" dirty="0"/>
              <a:t>If </a:t>
            </a:r>
            <a:r>
              <a:rPr lang="en-US" sz="1200" dirty="0" smtClean="0"/>
              <a:t>payment </a:t>
            </a:r>
            <a:r>
              <a:rPr lang="en-US" sz="1200" dirty="0"/>
              <a:t>is not </a:t>
            </a:r>
            <a:r>
              <a:rPr lang="en-US" sz="1200" dirty="0" smtClean="0"/>
              <a:t>made </a:t>
            </a:r>
            <a:r>
              <a:rPr lang="en-US" sz="1200" dirty="0"/>
              <a:t>with in 2HRs of receipt of booking request, then a </a:t>
            </a:r>
            <a:r>
              <a:rPr lang="en-US" sz="1200" dirty="0" smtClean="0"/>
              <a:t>payment failure/payment no show mail will be sent to user.</a:t>
            </a:r>
            <a:endParaRPr lang="en-US" sz="1200" dirty="0"/>
          </a:p>
          <a:p>
            <a:pPr marL="228600" indent="-228600">
              <a:buFont typeface="+mj-lt"/>
              <a:buAutoNum type="arabicPeriod"/>
            </a:pPr>
            <a:endParaRPr lang="en-US" sz="1200" dirty="0" smtClean="0"/>
          </a:p>
          <a:p>
            <a:pPr marL="228600" indent="-228600">
              <a:buFont typeface="+mj-lt"/>
              <a:buAutoNum type="arabicPeriod"/>
            </a:pPr>
            <a:endParaRPr lang="en-US" sz="1200" dirty="0" smtClean="0"/>
          </a:p>
          <a:p>
            <a:pPr marL="228600" indent="-228600">
              <a:buFont typeface="+mj-lt"/>
              <a:buAutoNum type="arabicPeriod"/>
            </a:pPr>
            <a:endParaRPr lang="en-US" sz="1200" dirty="0" smtClean="0"/>
          </a:p>
          <a:p>
            <a:pPr marL="228600" indent="-228600">
              <a:buFont typeface="+mj-lt"/>
              <a:buAutoNum type="arabicPeriod"/>
            </a:pPr>
            <a:endParaRPr lang="en-US" sz="1200" dirty="0" smtClean="0"/>
          </a:p>
          <a:p>
            <a:pPr marL="228600" indent="-228600">
              <a:buFont typeface="+mj-lt"/>
              <a:buAutoNum type="arabicPeriod"/>
            </a:pPr>
            <a:endParaRPr lang="en-US" sz="1200" dirty="0" smtClean="0"/>
          </a:p>
          <a:p>
            <a:pPr marL="285750" indent="-285750">
              <a:buFont typeface="+mj-lt"/>
              <a:buAutoNum type="arabicPeriod"/>
            </a:pPr>
            <a:endParaRPr lang="en-US" sz="1200" dirty="0" smtClean="0"/>
          </a:p>
          <a:p>
            <a:pPr marL="285750" indent="-285750">
              <a:buFont typeface="Arial" panose="020B0604020202020204" pitchFamily="34" charset="0"/>
              <a:buChar char="•"/>
            </a:pPr>
            <a:endParaRPr lang="en-IN" sz="1200" dirty="0"/>
          </a:p>
        </p:txBody>
      </p:sp>
      <p:sp>
        <p:nvSpPr>
          <p:cNvPr id="89" name="TextBox 88"/>
          <p:cNvSpPr txBox="1"/>
          <p:nvPr/>
        </p:nvSpPr>
        <p:spPr>
          <a:xfrm>
            <a:off x="179512" y="476672"/>
            <a:ext cx="3888432" cy="4154984"/>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Booking reference number should be same for a particular order</a:t>
            </a:r>
          </a:p>
          <a:p>
            <a:pPr marL="285750" indent="-285750">
              <a:buFont typeface="Arial" panose="020B0604020202020204" pitchFamily="34" charset="0"/>
              <a:buChar char="•"/>
            </a:pPr>
            <a:r>
              <a:rPr lang="en-US" sz="1200" dirty="0" smtClean="0"/>
              <a:t>Booking/enquiry mail should consist of booking ref number and other booking details</a:t>
            </a:r>
          </a:p>
          <a:p>
            <a:pPr marL="285750" indent="-285750">
              <a:buFont typeface="Arial" panose="020B0604020202020204" pitchFamily="34" charset="0"/>
              <a:buChar char="•"/>
            </a:pPr>
            <a:r>
              <a:rPr lang="en-US" sz="1200" dirty="0" smtClean="0"/>
              <a:t>Text box in blues shows the order status which should be populated in the database for particular order as per the progress</a:t>
            </a:r>
          </a:p>
          <a:p>
            <a:pPr marL="285750" indent="-285750">
              <a:buFont typeface="Arial" panose="020B0604020202020204" pitchFamily="34" charset="0"/>
              <a:buChar char="•"/>
            </a:pPr>
            <a:r>
              <a:rPr lang="en-US" sz="1200" dirty="0" smtClean="0"/>
              <a:t>Unsuccessful booking can be of two types</a:t>
            </a:r>
          </a:p>
          <a:p>
            <a:pPr marL="742950" lvl="1" indent="-285750">
              <a:buFont typeface="+mj-lt"/>
              <a:buAutoNum type="arabicPeriod"/>
            </a:pPr>
            <a:r>
              <a:rPr lang="en-US" sz="1200" dirty="0" smtClean="0"/>
              <a:t>Homestay not available</a:t>
            </a:r>
          </a:p>
          <a:p>
            <a:pPr marL="742950" lvl="1" indent="-285750">
              <a:buFont typeface="+mj-lt"/>
              <a:buAutoNum type="arabicPeriod"/>
            </a:pPr>
            <a:r>
              <a:rPr lang="en-US" sz="1200" dirty="0" smtClean="0"/>
              <a:t>Payment awaited</a:t>
            </a:r>
          </a:p>
          <a:p>
            <a:pPr marL="285750" indent="-285750">
              <a:buFont typeface="Arial" panose="020B0604020202020204" pitchFamily="34" charset="0"/>
              <a:buChar char="•"/>
            </a:pPr>
            <a:r>
              <a:rPr lang="en-US" sz="1200" dirty="0" smtClean="0"/>
              <a:t>In case of 1, make the status as unsuccessful and write the correct reason</a:t>
            </a:r>
          </a:p>
          <a:p>
            <a:pPr marL="285750" indent="-285750">
              <a:buFont typeface="Arial" panose="020B0604020202020204" pitchFamily="34" charset="0"/>
              <a:buChar char="•"/>
            </a:pPr>
            <a:r>
              <a:rPr lang="en-US" sz="1200" dirty="0" smtClean="0"/>
              <a:t>In case of 2, user tries to make the payment but its failed or user doesn't make payment with in 2hrs from the time of email receipt. After 2hrs release the calendar if blocked earlier</a:t>
            </a:r>
          </a:p>
          <a:p>
            <a:pPr marL="285750" indent="-285750">
              <a:buFont typeface="Arial" panose="020B0604020202020204" pitchFamily="34" charset="0"/>
              <a:buChar char="•"/>
            </a:pPr>
            <a:r>
              <a:rPr lang="en-US" sz="1200" dirty="0" smtClean="0"/>
              <a:t>Block the calendar of particular home stay if payment is successful</a:t>
            </a:r>
          </a:p>
          <a:p>
            <a:pPr marL="285750" indent="-285750">
              <a:buFont typeface="Arial" panose="020B0604020202020204" pitchFamily="34" charset="0"/>
              <a:buChar char="•"/>
            </a:pPr>
            <a:r>
              <a:rPr lang="en-US" sz="1200" dirty="0"/>
              <a:t>If homestay owner not reachable, then change the booking status </a:t>
            </a:r>
            <a:r>
              <a:rPr lang="en-US" sz="1200"/>
              <a:t>to </a:t>
            </a:r>
            <a:r>
              <a:rPr lang="en-US" sz="1200" smtClean="0"/>
              <a:t>“processing </a:t>
            </a:r>
            <a:r>
              <a:rPr lang="en-US" sz="1200"/>
              <a:t>back </a:t>
            </a:r>
            <a:r>
              <a:rPr lang="en-US" sz="1200" smtClean="0"/>
              <a:t>log” </a:t>
            </a:r>
            <a:r>
              <a:rPr lang="en-US" sz="1200" dirty="0"/>
              <a:t>so that the owner can be contacted later</a:t>
            </a:r>
          </a:p>
          <a:p>
            <a:pPr marL="285750" indent="-285750">
              <a:buFont typeface="Arial" panose="020B0604020202020204" pitchFamily="34" charset="0"/>
              <a:buChar char="•"/>
            </a:pPr>
            <a:endParaRPr lang="en-IN" sz="1200" dirty="0"/>
          </a:p>
        </p:txBody>
      </p:sp>
    </p:spTree>
    <p:extLst>
      <p:ext uri="{BB962C8B-B14F-4D97-AF65-F5344CB8AC3E}">
        <p14:creationId xmlns:p14="http://schemas.microsoft.com/office/powerpoint/2010/main" val="3117874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24880"/>
            <a:ext cx="9144000" cy="307777"/>
            <a:chOff x="0" y="24880"/>
            <a:chExt cx="9144000" cy="307777"/>
          </a:xfrm>
        </p:grpSpPr>
        <p:cxnSp>
          <p:nvCxnSpPr>
            <p:cNvPr id="3" name="Straight Connector 2"/>
            <p:cNvCxnSpPr/>
            <p:nvPr/>
          </p:nvCxnSpPr>
          <p:spPr>
            <a:xfrm>
              <a:off x="0" y="332656"/>
              <a:ext cx="91440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5496" y="24880"/>
              <a:ext cx="7704856" cy="307777"/>
            </a:xfrm>
            <a:prstGeom prst="rect">
              <a:avLst/>
            </a:prstGeom>
            <a:noFill/>
          </p:spPr>
          <p:txBody>
            <a:bodyPr wrap="square" rtlCol="0">
              <a:spAutoFit/>
            </a:bodyPr>
            <a:lstStyle/>
            <a:p>
              <a:r>
                <a:rPr lang="en-US" sz="1400" dirty="0" smtClean="0"/>
                <a:t>Order processing: first preference: YES</a:t>
              </a:r>
              <a:endParaRPr lang="en-IN" sz="1400" dirty="0"/>
            </a:p>
          </p:txBody>
        </p:sp>
      </p:grpSp>
      <p:pic>
        <p:nvPicPr>
          <p:cNvPr id="1026" name="Picture 2" descr="D:\MyWorkSpace\xampp\htdocs\bmhs\assets\img\bmhs\icons\cc-agent-im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6" y="2325977"/>
            <a:ext cx="606758" cy="5379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MyWorkSpace\xampp\htdocs\bmhs\assets\img\bmhs\icons\us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65298" y="2209011"/>
            <a:ext cx="1119069" cy="111906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211960" y="404664"/>
            <a:ext cx="792088" cy="216024"/>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Booking</a:t>
            </a:r>
            <a:endParaRPr lang="en-IN" dirty="0"/>
          </a:p>
        </p:txBody>
      </p:sp>
      <p:cxnSp>
        <p:nvCxnSpPr>
          <p:cNvPr id="9" name="Elbow Connector 8"/>
          <p:cNvCxnSpPr>
            <a:stCxn id="7" idx="1"/>
            <a:endCxn id="1026" idx="0"/>
          </p:cNvCxnSpPr>
          <p:nvPr/>
        </p:nvCxnSpPr>
        <p:spPr>
          <a:xfrm rot="10800000" flipV="1">
            <a:off x="338876" y="512675"/>
            <a:ext cx="3873085" cy="181330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 idx="3"/>
            <a:endCxn id="1028" idx="0"/>
          </p:cNvCxnSpPr>
          <p:nvPr/>
        </p:nvCxnSpPr>
        <p:spPr>
          <a:xfrm>
            <a:off x="5004048" y="512676"/>
            <a:ext cx="2320785" cy="16963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69404" y="527472"/>
            <a:ext cx="1416417" cy="276999"/>
            <a:chOff x="395536" y="574080"/>
            <a:chExt cx="1416417" cy="276999"/>
          </a:xfrm>
        </p:grpSpPr>
        <p:pic>
          <p:nvPicPr>
            <p:cNvPr id="1029" name="Picture 5" descr="D:\MyWorkSpace\xampp\htdocs\bmhs\assets\img\bmhs\icons\emai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536" y="620688"/>
              <a:ext cx="248502" cy="17739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11560" y="574080"/>
              <a:ext cx="1200393" cy="276999"/>
            </a:xfrm>
            <a:prstGeom prst="rect">
              <a:avLst/>
            </a:prstGeom>
            <a:noFill/>
          </p:spPr>
          <p:txBody>
            <a:bodyPr wrap="none" rtlCol="0">
              <a:spAutoFit/>
            </a:bodyPr>
            <a:lstStyle/>
            <a:p>
              <a:r>
                <a:rPr lang="en-US" sz="1200" dirty="0" smtClean="0"/>
                <a:t>Booking request</a:t>
              </a:r>
              <a:endParaRPr lang="en-IN" sz="1200" dirty="0"/>
            </a:p>
          </p:txBody>
        </p:sp>
      </p:grpSp>
      <p:grpSp>
        <p:nvGrpSpPr>
          <p:cNvPr id="20" name="Group 19"/>
          <p:cNvGrpSpPr/>
          <p:nvPr/>
        </p:nvGrpSpPr>
        <p:grpSpPr>
          <a:xfrm>
            <a:off x="7020272" y="514772"/>
            <a:ext cx="1944216" cy="461665"/>
            <a:chOff x="395536" y="574080"/>
            <a:chExt cx="1944216" cy="461665"/>
          </a:xfrm>
        </p:grpSpPr>
        <p:pic>
          <p:nvPicPr>
            <p:cNvPr id="21" name="Picture 5" descr="D:\MyWorkSpace\xampp\htdocs\bmhs\assets\img\bmhs\icons\emai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536" y="620688"/>
              <a:ext cx="248502" cy="177392"/>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611560" y="574080"/>
              <a:ext cx="1728192" cy="461665"/>
            </a:xfrm>
            <a:prstGeom prst="rect">
              <a:avLst/>
            </a:prstGeom>
            <a:noFill/>
          </p:spPr>
          <p:txBody>
            <a:bodyPr wrap="square" rtlCol="0">
              <a:spAutoFit/>
            </a:bodyPr>
            <a:lstStyle/>
            <a:p>
              <a:r>
                <a:rPr lang="en-US" sz="1200" dirty="0" smtClean="0"/>
                <a:t>Booking  enquiry</a:t>
              </a:r>
            </a:p>
            <a:p>
              <a:r>
                <a:rPr lang="en-US" sz="1200" dirty="0" smtClean="0"/>
                <a:t>acknowledgment</a:t>
              </a:r>
              <a:endParaRPr lang="en-IN" sz="1200" dirty="0"/>
            </a:p>
          </p:txBody>
        </p:sp>
      </p:grpSp>
      <p:grpSp>
        <p:nvGrpSpPr>
          <p:cNvPr id="89" name="Group 88"/>
          <p:cNvGrpSpPr/>
          <p:nvPr/>
        </p:nvGrpSpPr>
        <p:grpSpPr>
          <a:xfrm>
            <a:off x="395536" y="3140968"/>
            <a:ext cx="1296144" cy="461665"/>
            <a:chOff x="3707904" y="3933056"/>
            <a:chExt cx="1296144" cy="461665"/>
          </a:xfrm>
        </p:grpSpPr>
        <p:pic>
          <p:nvPicPr>
            <p:cNvPr id="90" name="Picture 6" descr="D:\MyWorkSpace\xampp\htdocs\bmhs\assets\img\bmhs\icons\Phon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07904" y="3933056"/>
              <a:ext cx="243050" cy="243050"/>
            </a:xfrm>
            <a:prstGeom prst="rect">
              <a:avLst/>
            </a:prstGeom>
            <a:noFill/>
            <a:extLst>
              <a:ext uri="{909E8E84-426E-40DD-AFC4-6F175D3DCCD1}">
                <a14:hiddenFill xmlns:a14="http://schemas.microsoft.com/office/drawing/2010/main">
                  <a:solidFill>
                    <a:srgbClr val="FFFFFF"/>
                  </a:solidFill>
                </a14:hiddenFill>
              </a:ext>
            </a:extLst>
          </p:spPr>
        </p:pic>
        <p:sp>
          <p:nvSpPr>
            <p:cNvPr id="91" name="TextBox 90"/>
            <p:cNvSpPr txBox="1"/>
            <p:nvPr/>
          </p:nvSpPr>
          <p:spPr>
            <a:xfrm>
              <a:off x="3950954" y="3933056"/>
              <a:ext cx="1053094" cy="461665"/>
            </a:xfrm>
            <a:prstGeom prst="rect">
              <a:avLst/>
            </a:prstGeom>
            <a:noFill/>
          </p:spPr>
          <p:txBody>
            <a:bodyPr wrap="square" rtlCol="0">
              <a:spAutoFit/>
            </a:bodyPr>
            <a:lstStyle/>
            <a:p>
              <a:r>
                <a:rPr lang="en-US" sz="1200" dirty="0" smtClean="0"/>
                <a:t>Check availability</a:t>
              </a:r>
              <a:endParaRPr lang="en-IN" sz="1200" dirty="0"/>
            </a:p>
          </p:txBody>
        </p:sp>
      </p:grpSp>
      <p:pic>
        <p:nvPicPr>
          <p:cNvPr id="1031" name="Picture 7" descr="D:\MyWorkSpace\xampp\htdocs\bmhs\assets\img\bmhs\icons\own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15342" y="5794500"/>
            <a:ext cx="641030" cy="658836"/>
          </a:xfrm>
          <a:prstGeom prst="rect">
            <a:avLst/>
          </a:prstGeom>
          <a:noFill/>
          <a:extLst>
            <a:ext uri="{909E8E84-426E-40DD-AFC4-6F175D3DCCD1}">
              <a14:hiddenFill xmlns:a14="http://schemas.microsoft.com/office/drawing/2010/main">
                <a:solidFill>
                  <a:srgbClr val="FFFFFF"/>
                </a:solidFill>
              </a14:hiddenFill>
            </a:ext>
          </a:extLst>
        </p:spPr>
      </p:pic>
      <p:sp>
        <p:nvSpPr>
          <p:cNvPr id="118" name="Diamond 117"/>
          <p:cNvSpPr/>
          <p:nvPr/>
        </p:nvSpPr>
        <p:spPr>
          <a:xfrm>
            <a:off x="1996340" y="4149080"/>
            <a:ext cx="2071604" cy="53799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available</a:t>
            </a:r>
            <a:endParaRPr lang="en-IN" sz="1400" dirty="0"/>
          </a:p>
        </p:txBody>
      </p:sp>
      <p:cxnSp>
        <p:nvCxnSpPr>
          <p:cNvPr id="107" name="Elbow Connector 106"/>
          <p:cNvCxnSpPr>
            <a:stCxn id="1026" idx="2"/>
            <a:endCxn id="1031" idx="1"/>
          </p:cNvCxnSpPr>
          <p:nvPr/>
        </p:nvCxnSpPr>
        <p:spPr>
          <a:xfrm rot="16200000" flipH="1">
            <a:off x="-102866" y="3305709"/>
            <a:ext cx="3259949" cy="237646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33" name="Group 132"/>
          <p:cNvGrpSpPr/>
          <p:nvPr/>
        </p:nvGrpSpPr>
        <p:grpSpPr>
          <a:xfrm>
            <a:off x="1691680" y="5102285"/>
            <a:ext cx="1296144" cy="1015663"/>
            <a:chOff x="3707904" y="3933056"/>
            <a:chExt cx="1296144" cy="1015663"/>
          </a:xfrm>
        </p:grpSpPr>
        <p:pic>
          <p:nvPicPr>
            <p:cNvPr id="134" name="Picture 6" descr="D:\MyWorkSpace\xampp\htdocs\bmhs\assets\img\bmhs\icons\Phon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07904" y="3933056"/>
              <a:ext cx="243050" cy="243050"/>
            </a:xfrm>
            <a:prstGeom prst="rect">
              <a:avLst/>
            </a:prstGeom>
            <a:noFill/>
            <a:extLst>
              <a:ext uri="{909E8E84-426E-40DD-AFC4-6F175D3DCCD1}">
                <a14:hiddenFill xmlns:a14="http://schemas.microsoft.com/office/drawing/2010/main">
                  <a:solidFill>
                    <a:srgbClr val="FFFFFF"/>
                  </a:solidFill>
                </a14:hiddenFill>
              </a:ext>
            </a:extLst>
          </p:spPr>
        </p:pic>
        <p:sp>
          <p:nvSpPr>
            <p:cNvPr id="135" name="TextBox 134"/>
            <p:cNvSpPr txBox="1"/>
            <p:nvPr/>
          </p:nvSpPr>
          <p:spPr>
            <a:xfrm>
              <a:off x="3950954" y="3933056"/>
              <a:ext cx="1053094" cy="1015663"/>
            </a:xfrm>
            <a:prstGeom prst="rect">
              <a:avLst/>
            </a:prstGeom>
            <a:noFill/>
          </p:spPr>
          <p:txBody>
            <a:bodyPr wrap="square" rtlCol="0">
              <a:spAutoFit/>
            </a:bodyPr>
            <a:lstStyle/>
            <a:p>
              <a:r>
                <a:rPr lang="en-US" sz="1200" dirty="0" smtClean="0"/>
                <a:t>Get availability details from  preferred  place</a:t>
              </a:r>
              <a:endParaRPr lang="en-IN" sz="1200" dirty="0"/>
            </a:p>
          </p:txBody>
        </p:sp>
      </p:grpSp>
      <p:sp>
        <p:nvSpPr>
          <p:cNvPr id="127" name="Oval 126"/>
          <p:cNvSpPr/>
          <p:nvPr/>
        </p:nvSpPr>
        <p:spPr>
          <a:xfrm>
            <a:off x="3114487" y="4985295"/>
            <a:ext cx="360040" cy="36004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a:t>
            </a:r>
            <a:endParaRPr lang="en-IN" sz="1200" dirty="0"/>
          </a:p>
        </p:txBody>
      </p:sp>
      <p:cxnSp>
        <p:nvCxnSpPr>
          <p:cNvPr id="1039" name="Elbow Connector 1038"/>
          <p:cNvCxnSpPr>
            <a:stCxn id="1031" idx="0"/>
            <a:endCxn id="118" idx="2"/>
          </p:cNvCxnSpPr>
          <p:nvPr/>
        </p:nvCxnSpPr>
        <p:spPr>
          <a:xfrm rot="16200000" flipV="1">
            <a:off x="2480285" y="5238927"/>
            <a:ext cx="1107430" cy="371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Oval 155"/>
          <p:cNvSpPr/>
          <p:nvPr/>
        </p:nvSpPr>
        <p:spPr>
          <a:xfrm>
            <a:off x="467544" y="1916832"/>
            <a:ext cx="360040" cy="36004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a:t>
            </a:r>
            <a:endParaRPr lang="en-IN" sz="1200" dirty="0"/>
          </a:p>
        </p:txBody>
      </p:sp>
      <p:sp>
        <p:nvSpPr>
          <p:cNvPr id="161" name="Oval 160"/>
          <p:cNvSpPr/>
          <p:nvPr/>
        </p:nvSpPr>
        <p:spPr>
          <a:xfrm>
            <a:off x="957164" y="1916832"/>
            <a:ext cx="360040" cy="36004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2</a:t>
            </a:r>
            <a:endParaRPr lang="en-IN" sz="1200" dirty="0"/>
          </a:p>
        </p:txBody>
      </p:sp>
      <p:sp>
        <p:nvSpPr>
          <p:cNvPr id="162" name="Oval 161"/>
          <p:cNvSpPr/>
          <p:nvPr/>
        </p:nvSpPr>
        <p:spPr>
          <a:xfrm>
            <a:off x="395536" y="3602633"/>
            <a:ext cx="360040" cy="36004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a:t>
            </a:r>
            <a:endParaRPr lang="en-IN" sz="1200" dirty="0"/>
          </a:p>
        </p:txBody>
      </p:sp>
      <p:sp>
        <p:nvSpPr>
          <p:cNvPr id="183" name="Diamond 182"/>
          <p:cNvSpPr/>
          <p:nvPr/>
        </p:nvSpPr>
        <p:spPr>
          <a:xfrm>
            <a:off x="4117631" y="2325977"/>
            <a:ext cx="2071604" cy="53799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accept</a:t>
            </a:r>
            <a:endParaRPr lang="en-IN" sz="1400" dirty="0"/>
          </a:p>
        </p:txBody>
      </p:sp>
      <p:sp>
        <p:nvSpPr>
          <p:cNvPr id="188" name="Rectangle 187"/>
          <p:cNvSpPr/>
          <p:nvPr/>
        </p:nvSpPr>
        <p:spPr>
          <a:xfrm>
            <a:off x="1796747" y="2325979"/>
            <a:ext cx="1512168" cy="537988"/>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Divert the user to browse other Ads</a:t>
            </a:r>
            <a:endParaRPr lang="en-IN" dirty="0"/>
          </a:p>
        </p:txBody>
      </p:sp>
      <p:cxnSp>
        <p:nvCxnSpPr>
          <p:cNvPr id="1056" name="Straight Arrow Connector 1055"/>
          <p:cNvCxnSpPr>
            <a:stCxn id="183" idx="1"/>
            <a:endCxn id="188" idx="3"/>
          </p:cNvCxnSpPr>
          <p:nvPr/>
        </p:nvCxnSpPr>
        <p:spPr>
          <a:xfrm flipH="1">
            <a:off x="3308915" y="2594972"/>
            <a:ext cx="80871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1" name="TextBox 190"/>
          <p:cNvSpPr txBox="1"/>
          <p:nvPr/>
        </p:nvSpPr>
        <p:spPr>
          <a:xfrm>
            <a:off x="3564805" y="2359914"/>
            <a:ext cx="464190" cy="276998"/>
          </a:xfrm>
          <a:prstGeom prst="rect">
            <a:avLst/>
          </a:prstGeom>
          <a:noFill/>
        </p:spPr>
        <p:txBody>
          <a:bodyPr wrap="square" rtlCol="0">
            <a:spAutoFit/>
          </a:bodyPr>
          <a:lstStyle/>
          <a:p>
            <a:r>
              <a:rPr lang="en-US" sz="1200" dirty="0" smtClean="0"/>
              <a:t>No</a:t>
            </a:r>
            <a:endParaRPr lang="en-IN" sz="1200" dirty="0"/>
          </a:p>
        </p:txBody>
      </p:sp>
      <p:sp>
        <p:nvSpPr>
          <p:cNvPr id="192" name="TextBox 191"/>
          <p:cNvSpPr txBox="1"/>
          <p:nvPr/>
        </p:nvSpPr>
        <p:spPr>
          <a:xfrm>
            <a:off x="5109115" y="1891862"/>
            <a:ext cx="464190" cy="276998"/>
          </a:xfrm>
          <a:prstGeom prst="rect">
            <a:avLst/>
          </a:prstGeom>
          <a:noFill/>
        </p:spPr>
        <p:txBody>
          <a:bodyPr wrap="square" rtlCol="0">
            <a:spAutoFit/>
          </a:bodyPr>
          <a:lstStyle/>
          <a:p>
            <a:r>
              <a:rPr lang="en-US" sz="1200" dirty="0" smtClean="0"/>
              <a:t>Yes</a:t>
            </a:r>
            <a:endParaRPr lang="en-IN" sz="1200" dirty="0"/>
          </a:p>
        </p:txBody>
      </p:sp>
      <p:cxnSp>
        <p:nvCxnSpPr>
          <p:cNvPr id="1064" name="Elbow Connector 1063"/>
          <p:cNvCxnSpPr>
            <a:stCxn id="183" idx="0"/>
          </p:cNvCxnSpPr>
          <p:nvPr/>
        </p:nvCxnSpPr>
        <p:spPr>
          <a:xfrm rot="16200000" flipH="1">
            <a:off x="5947915" y="1531494"/>
            <a:ext cx="22903" cy="1611868"/>
          </a:xfrm>
          <a:prstGeom prst="bentConnector4">
            <a:avLst>
              <a:gd name="adj1" fmla="val -3493438"/>
              <a:gd name="adj2" fmla="val 82130"/>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08" name="Group 207"/>
          <p:cNvGrpSpPr/>
          <p:nvPr/>
        </p:nvGrpSpPr>
        <p:grpSpPr>
          <a:xfrm>
            <a:off x="5161651" y="1222344"/>
            <a:ext cx="1944216" cy="276999"/>
            <a:chOff x="395536" y="574080"/>
            <a:chExt cx="1944216" cy="276999"/>
          </a:xfrm>
        </p:grpSpPr>
        <p:pic>
          <p:nvPicPr>
            <p:cNvPr id="209" name="Picture 5" descr="D:\MyWorkSpace\xampp\htdocs\bmhs\assets\img\bmhs\icons\emai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536" y="620688"/>
              <a:ext cx="248502" cy="177392"/>
            </a:xfrm>
            <a:prstGeom prst="rect">
              <a:avLst/>
            </a:prstGeom>
            <a:noFill/>
            <a:extLst>
              <a:ext uri="{909E8E84-426E-40DD-AFC4-6F175D3DCCD1}">
                <a14:hiddenFill xmlns:a14="http://schemas.microsoft.com/office/drawing/2010/main">
                  <a:solidFill>
                    <a:srgbClr val="FFFFFF"/>
                  </a:solidFill>
                </a14:hiddenFill>
              </a:ext>
            </a:extLst>
          </p:spPr>
        </p:pic>
        <p:sp>
          <p:nvSpPr>
            <p:cNvPr id="210" name="TextBox 209"/>
            <p:cNvSpPr txBox="1"/>
            <p:nvPr/>
          </p:nvSpPr>
          <p:spPr>
            <a:xfrm>
              <a:off x="611560" y="574080"/>
              <a:ext cx="1728192" cy="276999"/>
            </a:xfrm>
            <a:prstGeom prst="rect">
              <a:avLst/>
            </a:prstGeom>
            <a:noFill/>
          </p:spPr>
          <p:txBody>
            <a:bodyPr wrap="square" rtlCol="0">
              <a:spAutoFit/>
            </a:bodyPr>
            <a:lstStyle/>
            <a:p>
              <a:r>
                <a:rPr lang="en-US" sz="1200" dirty="0" smtClean="0"/>
                <a:t>Payment request</a:t>
              </a:r>
              <a:endParaRPr lang="en-IN" sz="1200" dirty="0"/>
            </a:p>
          </p:txBody>
        </p:sp>
      </p:grpSp>
      <p:sp>
        <p:nvSpPr>
          <p:cNvPr id="213" name="Rectangle 212"/>
          <p:cNvSpPr/>
          <p:nvPr/>
        </p:nvSpPr>
        <p:spPr>
          <a:xfrm>
            <a:off x="1763688" y="1255472"/>
            <a:ext cx="1512168" cy="537988"/>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Block the calendar of particular place for 1Hr</a:t>
            </a:r>
            <a:endParaRPr lang="en-IN" dirty="0"/>
          </a:p>
        </p:txBody>
      </p:sp>
      <p:cxnSp>
        <p:nvCxnSpPr>
          <p:cNvPr id="1075" name="Elbow Connector 1074"/>
          <p:cNvCxnSpPr>
            <a:stCxn id="183" idx="0"/>
            <a:endCxn id="213" idx="3"/>
          </p:cNvCxnSpPr>
          <p:nvPr/>
        </p:nvCxnSpPr>
        <p:spPr>
          <a:xfrm rot="16200000" flipV="1">
            <a:off x="3813890" y="986433"/>
            <a:ext cx="801511" cy="187757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 name="Elbow Connector 3"/>
          <p:cNvCxnSpPr>
            <a:stCxn id="118" idx="0"/>
          </p:cNvCxnSpPr>
          <p:nvPr/>
        </p:nvCxnSpPr>
        <p:spPr>
          <a:xfrm rot="5400000" flipH="1" flipV="1">
            <a:off x="4394666" y="1778444"/>
            <a:ext cx="1008112" cy="373316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528601" y="3782653"/>
            <a:ext cx="464190" cy="276998"/>
          </a:xfrm>
          <a:prstGeom prst="rect">
            <a:avLst/>
          </a:prstGeom>
          <a:noFill/>
        </p:spPr>
        <p:txBody>
          <a:bodyPr wrap="square" rtlCol="0">
            <a:spAutoFit/>
          </a:bodyPr>
          <a:lstStyle/>
          <a:p>
            <a:r>
              <a:rPr lang="en-US" sz="1200" dirty="0" smtClean="0"/>
              <a:t>Yes</a:t>
            </a:r>
            <a:endParaRPr lang="en-IN" sz="1200" dirty="0"/>
          </a:p>
        </p:txBody>
      </p:sp>
      <p:grpSp>
        <p:nvGrpSpPr>
          <p:cNvPr id="70" name="Group 69"/>
          <p:cNvGrpSpPr/>
          <p:nvPr/>
        </p:nvGrpSpPr>
        <p:grpSpPr>
          <a:xfrm>
            <a:off x="3812970" y="3212976"/>
            <a:ext cx="1927588" cy="1015663"/>
            <a:chOff x="3707904" y="3933056"/>
            <a:chExt cx="1927588" cy="1015663"/>
          </a:xfrm>
        </p:grpSpPr>
        <p:pic>
          <p:nvPicPr>
            <p:cNvPr id="71" name="Picture 6" descr="D:\MyWorkSpace\xampp\htdocs\bmhs\assets\img\bmhs\icons\Phon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07904" y="3933056"/>
              <a:ext cx="243050" cy="243050"/>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p:cNvSpPr txBox="1"/>
            <p:nvPr/>
          </p:nvSpPr>
          <p:spPr>
            <a:xfrm>
              <a:off x="3950954" y="3933056"/>
              <a:ext cx="1684538" cy="1015663"/>
            </a:xfrm>
            <a:prstGeom prst="rect">
              <a:avLst/>
            </a:prstGeom>
            <a:noFill/>
          </p:spPr>
          <p:txBody>
            <a:bodyPr wrap="square" rtlCol="0">
              <a:spAutoFit/>
            </a:bodyPr>
            <a:lstStyle/>
            <a:p>
              <a:r>
                <a:rPr lang="en-US" sz="1200" dirty="0" smtClean="0"/>
                <a:t>Communicate the </a:t>
              </a:r>
              <a:r>
                <a:rPr lang="en-US" sz="1200" dirty="0"/>
                <a:t> </a:t>
              </a:r>
              <a:r>
                <a:rPr lang="en-US" sz="1200" dirty="0" smtClean="0"/>
                <a:t>availability of place  &amp; request the user to check payment request mail</a:t>
              </a:r>
              <a:endParaRPr lang="en-IN" sz="1200" dirty="0"/>
            </a:p>
          </p:txBody>
        </p:sp>
      </p:grpSp>
      <p:sp>
        <p:nvSpPr>
          <p:cNvPr id="73" name="Oval 72"/>
          <p:cNvSpPr/>
          <p:nvPr/>
        </p:nvSpPr>
        <p:spPr>
          <a:xfrm>
            <a:off x="3347864" y="3212976"/>
            <a:ext cx="360040" cy="36004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2</a:t>
            </a:r>
            <a:endParaRPr lang="en-IN" sz="1200" dirty="0"/>
          </a:p>
        </p:txBody>
      </p:sp>
      <p:pic>
        <p:nvPicPr>
          <p:cNvPr id="15" name="Picture 2" descr="D:\MyWorkSpace\xampp\htdocs\bmhs\assets\img\bmhs\icons\icon-home-stay.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48064" y="5898745"/>
            <a:ext cx="655240" cy="65524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endCxn id="183" idx="3"/>
          </p:cNvCxnSpPr>
          <p:nvPr/>
        </p:nvCxnSpPr>
        <p:spPr>
          <a:xfrm flipH="1">
            <a:off x="6189235" y="2594972"/>
            <a:ext cx="5760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3" name="Diamond 92"/>
          <p:cNvSpPr/>
          <p:nvPr/>
        </p:nvSpPr>
        <p:spPr>
          <a:xfrm>
            <a:off x="6291420" y="4325596"/>
            <a:ext cx="2071604" cy="53799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successful</a:t>
            </a:r>
            <a:endParaRPr lang="en-IN" sz="1400" dirty="0"/>
          </a:p>
        </p:txBody>
      </p:sp>
      <p:cxnSp>
        <p:nvCxnSpPr>
          <p:cNvPr id="37" name="Straight Arrow Connector 36"/>
          <p:cNvCxnSpPr>
            <a:stCxn id="1028" idx="2"/>
            <a:endCxn id="93" idx="0"/>
          </p:cNvCxnSpPr>
          <p:nvPr/>
        </p:nvCxnSpPr>
        <p:spPr>
          <a:xfrm>
            <a:off x="7324833" y="3328080"/>
            <a:ext cx="2389" cy="9975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6591478" y="3456781"/>
            <a:ext cx="932850" cy="276999"/>
          </a:xfrm>
          <a:prstGeom prst="rect">
            <a:avLst/>
          </a:prstGeom>
          <a:noFill/>
        </p:spPr>
        <p:txBody>
          <a:bodyPr wrap="square" rtlCol="0">
            <a:spAutoFit/>
          </a:bodyPr>
          <a:lstStyle/>
          <a:p>
            <a:r>
              <a:rPr lang="en-US" sz="1200" dirty="0" smtClean="0"/>
              <a:t>payment</a:t>
            </a:r>
            <a:endParaRPr lang="en-IN" sz="1200" dirty="0"/>
          </a:p>
        </p:txBody>
      </p:sp>
      <p:grpSp>
        <p:nvGrpSpPr>
          <p:cNvPr id="111" name="Group 110"/>
          <p:cNvGrpSpPr/>
          <p:nvPr/>
        </p:nvGrpSpPr>
        <p:grpSpPr>
          <a:xfrm>
            <a:off x="7380312" y="5085184"/>
            <a:ext cx="1944216" cy="461665"/>
            <a:chOff x="395536" y="574080"/>
            <a:chExt cx="1944216" cy="461665"/>
          </a:xfrm>
        </p:grpSpPr>
        <p:pic>
          <p:nvPicPr>
            <p:cNvPr id="115" name="Picture 5" descr="D:\MyWorkSpace\xampp\htdocs\bmhs\assets\img\bmhs\icons\emai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536" y="620688"/>
              <a:ext cx="248502" cy="177392"/>
            </a:xfrm>
            <a:prstGeom prst="rect">
              <a:avLst/>
            </a:prstGeom>
            <a:noFill/>
            <a:extLst>
              <a:ext uri="{909E8E84-426E-40DD-AFC4-6F175D3DCCD1}">
                <a14:hiddenFill xmlns:a14="http://schemas.microsoft.com/office/drawing/2010/main">
                  <a:solidFill>
                    <a:srgbClr val="FFFFFF"/>
                  </a:solidFill>
                </a14:hiddenFill>
              </a:ext>
            </a:extLst>
          </p:spPr>
        </p:pic>
        <p:sp>
          <p:nvSpPr>
            <p:cNvPr id="116" name="TextBox 115"/>
            <p:cNvSpPr txBox="1"/>
            <p:nvPr/>
          </p:nvSpPr>
          <p:spPr>
            <a:xfrm>
              <a:off x="611560" y="574080"/>
              <a:ext cx="1728192" cy="461665"/>
            </a:xfrm>
            <a:prstGeom prst="rect">
              <a:avLst/>
            </a:prstGeom>
            <a:noFill/>
          </p:spPr>
          <p:txBody>
            <a:bodyPr wrap="square" rtlCol="0">
              <a:spAutoFit/>
            </a:bodyPr>
            <a:lstStyle/>
            <a:p>
              <a:r>
                <a:rPr lang="en-US" sz="1200" dirty="0" smtClean="0"/>
                <a:t>Payment </a:t>
              </a:r>
            </a:p>
            <a:p>
              <a:r>
                <a:rPr lang="en-US" sz="1200" dirty="0" smtClean="0"/>
                <a:t>confirmation</a:t>
              </a:r>
              <a:endParaRPr lang="en-IN" sz="1200" dirty="0"/>
            </a:p>
          </p:txBody>
        </p:sp>
      </p:grpSp>
      <p:cxnSp>
        <p:nvCxnSpPr>
          <p:cNvPr id="52" name="Elbow Connector 51"/>
          <p:cNvCxnSpPr>
            <a:stCxn id="93" idx="2"/>
            <a:endCxn id="1028" idx="3"/>
          </p:cNvCxnSpPr>
          <p:nvPr/>
        </p:nvCxnSpPr>
        <p:spPr>
          <a:xfrm rot="5400000" flipH="1" flipV="1">
            <a:off x="6558274" y="3537493"/>
            <a:ext cx="2095040" cy="557145"/>
          </a:xfrm>
          <a:prstGeom prst="bentConnector4">
            <a:avLst>
              <a:gd name="adj1" fmla="val -10911"/>
              <a:gd name="adj2" fmla="val 22694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93" idx="1"/>
            <a:endCxn id="15" idx="1"/>
          </p:cNvCxnSpPr>
          <p:nvPr/>
        </p:nvCxnSpPr>
        <p:spPr>
          <a:xfrm rot="10800000" flipV="1">
            <a:off x="5148064" y="4594591"/>
            <a:ext cx="1143356" cy="1631774"/>
          </a:xfrm>
          <a:prstGeom prst="bentConnector3">
            <a:avLst>
              <a:gd name="adj1" fmla="val 119994"/>
            </a:avLst>
          </a:prstGeom>
          <a:ln>
            <a:tailEnd type="arrow"/>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6948264" y="4854794"/>
            <a:ext cx="464190" cy="276998"/>
          </a:xfrm>
          <a:prstGeom prst="rect">
            <a:avLst/>
          </a:prstGeom>
          <a:noFill/>
        </p:spPr>
        <p:txBody>
          <a:bodyPr wrap="square" rtlCol="0">
            <a:spAutoFit/>
          </a:bodyPr>
          <a:lstStyle/>
          <a:p>
            <a:r>
              <a:rPr lang="en-US" sz="1200" dirty="0" smtClean="0"/>
              <a:t>Yes</a:t>
            </a:r>
            <a:endParaRPr lang="en-IN" sz="1200" dirty="0"/>
          </a:p>
        </p:txBody>
      </p:sp>
      <p:sp>
        <p:nvSpPr>
          <p:cNvPr id="123" name="TextBox 122"/>
          <p:cNvSpPr txBox="1"/>
          <p:nvPr/>
        </p:nvSpPr>
        <p:spPr>
          <a:xfrm>
            <a:off x="5580112" y="4376138"/>
            <a:ext cx="464190" cy="276998"/>
          </a:xfrm>
          <a:prstGeom prst="rect">
            <a:avLst/>
          </a:prstGeom>
          <a:noFill/>
        </p:spPr>
        <p:txBody>
          <a:bodyPr wrap="square" rtlCol="0">
            <a:spAutoFit/>
          </a:bodyPr>
          <a:lstStyle/>
          <a:p>
            <a:r>
              <a:rPr lang="en-US" sz="1200" dirty="0" smtClean="0"/>
              <a:t>Yes</a:t>
            </a:r>
            <a:endParaRPr lang="en-IN" sz="1200" dirty="0"/>
          </a:p>
        </p:txBody>
      </p:sp>
      <p:sp>
        <p:nvSpPr>
          <p:cNvPr id="126" name="Rectangle 125"/>
          <p:cNvSpPr/>
          <p:nvPr/>
        </p:nvSpPr>
        <p:spPr>
          <a:xfrm>
            <a:off x="6876256" y="5957372"/>
            <a:ext cx="1512168" cy="537988"/>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Block the calendar of particular place permanently</a:t>
            </a:r>
            <a:endParaRPr lang="en-IN" dirty="0"/>
          </a:p>
        </p:txBody>
      </p:sp>
      <p:cxnSp>
        <p:nvCxnSpPr>
          <p:cNvPr id="59" name="Elbow Connector 58"/>
          <p:cNvCxnSpPr>
            <a:stCxn id="15" idx="3"/>
            <a:endCxn id="126" idx="1"/>
          </p:cNvCxnSpPr>
          <p:nvPr/>
        </p:nvCxnSpPr>
        <p:spPr>
          <a:xfrm>
            <a:off x="5803304" y="6226365"/>
            <a:ext cx="1072952" cy="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036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24880"/>
            <a:ext cx="9144000" cy="307776"/>
            <a:chOff x="0" y="24880"/>
            <a:chExt cx="9144000" cy="307776"/>
          </a:xfrm>
        </p:grpSpPr>
        <p:cxnSp>
          <p:nvCxnSpPr>
            <p:cNvPr id="3" name="Straight Connector 2"/>
            <p:cNvCxnSpPr/>
            <p:nvPr/>
          </p:nvCxnSpPr>
          <p:spPr>
            <a:xfrm>
              <a:off x="0" y="332656"/>
              <a:ext cx="91440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5496" y="24880"/>
              <a:ext cx="7704856" cy="276999"/>
            </a:xfrm>
            <a:prstGeom prst="rect">
              <a:avLst/>
            </a:prstGeom>
            <a:noFill/>
          </p:spPr>
          <p:txBody>
            <a:bodyPr wrap="square" rtlCol="0">
              <a:spAutoFit/>
            </a:bodyPr>
            <a:lstStyle/>
            <a:p>
              <a:r>
                <a:rPr lang="en-US" sz="1200" dirty="0" smtClean="0"/>
                <a:t>Navigation</a:t>
              </a:r>
              <a:endParaRPr lang="en-IN" sz="1200" dirty="0"/>
            </a:p>
          </p:txBody>
        </p:sp>
      </p:grpSp>
      <p:grpSp>
        <p:nvGrpSpPr>
          <p:cNvPr id="33" name="Group 32"/>
          <p:cNvGrpSpPr/>
          <p:nvPr/>
        </p:nvGrpSpPr>
        <p:grpSpPr>
          <a:xfrm>
            <a:off x="66560" y="377456"/>
            <a:ext cx="1841144" cy="1784608"/>
            <a:chOff x="66560" y="377456"/>
            <a:chExt cx="1841144" cy="1784608"/>
          </a:xfrm>
        </p:grpSpPr>
        <p:sp>
          <p:nvSpPr>
            <p:cNvPr id="5" name="Rectangle 4"/>
            <p:cNvSpPr/>
            <p:nvPr/>
          </p:nvSpPr>
          <p:spPr>
            <a:xfrm>
              <a:off x="66560" y="418312"/>
              <a:ext cx="360040" cy="1743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r>
                <a:rPr lang="en-US" sz="1200" dirty="0" smtClean="0"/>
                <a:t>Header</a:t>
              </a:r>
            </a:p>
          </p:txBody>
        </p:sp>
        <p:sp>
          <p:nvSpPr>
            <p:cNvPr id="28" name="Rectangle 27"/>
            <p:cNvSpPr/>
            <p:nvPr/>
          </p:nvSpPr>
          <p:spPr>
            <a:xfrm>
              <a:off x="395536" y="377456"/>
              <a:ext cx="1512168" cy="1784608"/>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vert="horz" rtlCol="0" anchor="t"/>
            <a:lstStyle/>
            <a:p>
              <a:pPr marL="171450" indent="-171450">
                <a:buFont typeface="Arial" panose="020B0604020202020204" pitchFamily="34" charset="0"/>
                <a:buChar char="•"/>
              </a:pPr>
              <a:r>
                <a:rPr lang="en-US" sz="1200" dirty="0" smtClean="0">
                  <a:solidFill>
                    <a:schemeClr val="tx1"/>
                  </a:solidFill>
                </a:rPr>
                <a:t>Change location</a:t>
              </a:r>
            </a:p>
            <a:p>
              <a:pPr marL="171450" indent="-171450">
                <a:buFont typeface="Arial" panose="020B0604020202020204" pitchFamily="34" charset="0"/>
                <a:buChar char="•"/>
              </a:pPr>
              <a:r>
                <a:rPr lang="en-US" sz="1200" dirty="0" smtClean="0">
                  <a:solidFill>
                    <a:schemeClr val="tx1"/>
                  </a:solidFill>
                </a:rPr>
                <a:t>Register</a:t>
              </a:r>
            </a:p>
            <a:p>
              <a:pPr marL="171450" indent="-171450">
                <a:buFont typeface="Arial" panose="020B0604020202020204" pitchFamily="34" charset="0"/>
                <a:buChar char="•"/>
              </a:pPr>
              <a:r>
                <a:rPr lang="en-US" sz="1200" dirty="0" smtClean="0">
                  <a:solidFill>
                    <a:schemeClr val="tx1"/>
                  </a:solidFill>
                </a:rPr>
                <a:t>Login</a:t>
              </a:r>
            </a:p>
            <a:p>
              <a:pPr marL="171450" indent="-171450">
                <a:buFont typeface="Arial" panose="020B0604020202020204" pitchFamily="34" charset="0"/>
                <a:buChar char="•"/>
              </a:pPr>
              <a:r>
                <a:rPr lang="en-US" sz="1200" dirty="0" smtClean="0">
                  <a:solidFill>
                    <a:schemeClr val="tx1"/>
                  </a:solidFill>
                </a:rPr>
                <a:t>Offers</a:t>
              </a:r>
            </a:p>
            <a:p>
              <a:pPr marL="171450" indent="-171450">
                <a:buFont typeface="Arial" panose="020B0604020202020204" pitchFamily="34" charset="0"/>
                <a:buChar char="•"/>
              </a:pPr>
              <a:r>
                <a:rPr lang="en-US" sz="1200" dirty="0" smtClean="0">
                  <a:solidFill>
                    <a:schemeClr val="tx1"/>
                  </a:solidFill>
                </a:rPr>
                <a:t>Contact us</a:t>
              </a:r>
            </a:p>
            <a:p>
              <a:pPr marL="171450" indent="-171450">
                <a:buFont typeface="Arial" panose="020B0604020202020204" pitchFamily="34" charset="0"/>
                <a:buChar char="•"/>
              </a:pPr>
              <a:r>
                <a:rPr lang="en-US" sz="1200" dirty="0" smtClean="0">
                  <a:solidFill>
                    <a:schemeClr val="tx1"/>
                  </a:solidFill>
                </a:rPr>
                <a:t>Ad details &amp; booking page</a:t>
              </a:r>
            </a:p>
          </p:txBody>
        </p:sp>
      </p:grpSp>
      <p:grpSp>
        <p:nvGrpSpPr>
          <p:cNvPr id="34" name="Group 33"/>
          <p:cNvGrpSpPr/>
          <p:nvPr/>
        </p:nvGrpSpPr>
        <p:grpSpPr>
          <a:xfrm>
            <a:off x="62542" y="2162064"/>
            <a:ext cx="1841144" cy="4533648"/>
            <a:chOff x="66560" y="377456"/>
            <a:chExt cx="1841144" cy="1784608"/>
          </a:xfrm>
        </p:grpSpPr>
        <p:sp>
          <p:nvSpPr>
            <p:cNvPr id="35" name="Rectangle 34"/>
            <p:cNvSpPr/>
            <p:nvPr/>
          </p:nvSpPr>
          <p:spPr>
            <a:xfrm>
              <a:off x="66560" y="418312"/>
              <a:ext cx="360040" cy="1743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r>
                <a:rPr lang="en-US" sz="1200" dirty="0" smtClean="0"/>
                <a:t>Footer</a:t>
              </a:r>
            </a:p>
          </p:txBody>
        </p:sp>
        <p:sp>
          <p:nvSpPr>
            <p:cNvPr id="36" name="Rectangle 35"/>
            <p:cNvSpPr/>
            <p:nvPr/>
          </p:nvSpPr>
          <p:spPr>
            <a:xfrm>
              <a:off x="395536" y="377456"/>
              <a:ext cx="1512168" cy="1784608"/>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vert="horz" rtlCol="0" anchor="t"/>
            <a:lstStyle/>
            <a:p>
              <a:pPr marL="171450" indent="-171450">
                <a:buFont typeface="Arial" panose="020B0604020202020204" pitchFamily="34" charset="0"/>
                <a:buChar char="•"/>
              </a:pPr>
              <a:r>
                <a:rPr lang="en-US" sz="1200" dirty="0">
                  <a:solidFill>
                    <a:schemeClr val="tx1"/>
                  </a:solidFill>
                </a:rPr>
                <a:t>Home</a:t>
              </a:r>
            </a:p>
            <a:p>
              <a:pPr marL="171450" indent="-171450">
                <a:buFont typeface="Arial" panose="020B0604020202020204" pitchFamily="34" charset="0"/>
                <a:buChar char="•"/>
              </a:pPr>
              <a:r>
                <a:rPr lang="en-US" sz="1200" dirty="0">
                  <a:solidFill>
                    <a:schemeClr val="tx1"/>
                  </a:solidFill>
                </a:rPr>
                <a:t>Categories</a:t>
              </a:r>
            </a:p>
            <a:p>
              <a:pPr marL="171450" indent="-171450">
                <a:buFont typeface="Arial" panose="020B0604020202020204" pitchFamily="34" charset="0"/>
                <a:buChar char="•"/>
              </a:pPr>
              <a:r>
                <a:rPr lang="en-US" sz="1200" dirty="0">
                  <a:solidFill>
                    <a:schemeClr val="tx1"/>
                  </a:solidFill>
                </a:rPr>
                <a:t>Browse</a:t>
              </a:r>
            </a:p>
            <a:p>
              <a:pPr marL="171450" indent="-171450">
                <a:buFont typeface="Arial" panose="020B0604020202020204" pitchFamily="34" charset="0"/>
                <a:buChar char="•"/>
              </a:pPr>
              <a:r>
                <a:rPr lang="en-US" sz="1200" dirty="0">
                  <a:solidFill>
                    <a:schemeClr val="tx1"/>
                  </a:solidFill>
                </a:rPr>
                <a:t>Register</a:t>
              </a:r>
            </a:p>
            <a:p>
              <a:pPr marL="171450" indent="-171450">
                <a:buFont typeface="Arial" panose="020B0604020202020204" pitchFamily="34" charset="0"/>
                <a:buChar char="•"/>
              </a:pPr>
              <a:r>
                <a:rPr lang="en-US" sz="1200" dirty="0">
                  <a:solidFill>
                    <a:schemeClr val="tx1"/>
                  </a:solidFill>
                </a:rPr>
                <a:t>Login</a:t>
              </a:r>
            </a:p>
            <a:p>
              <a:pPr marL="171450" indent="-171450">
                <a:buFont typeface="Arial" panose="020B0604020202020204" pitchFamily="34" charset="0"/>
                <a:buChar char="•"/>
              </a:pPr>
              <a:r>
                <a:rPr lang="en-US" sz="1200" dirty="0">
                  <a:solidFill>
                    <a:schemeClr val="tx1"/>
                  </a:solidFill>
                </a:rPr>
                <a:t>T &amp; C</a:t>
              </a:r>
            </a:p>
            <a:p>
              <a:pPr marL="171450" indent="-171450">
                <a:buFont typeface="Arial" panose="020B0604020202020204" pitchFamily="34" charset="0"/>
                <a:buChar char="•"/>
              </a:pPr>
              <a:r>
                <a:rPr lang="en-US" sz="1200" dirty="0">
                  <a:solidFill>
                    <a:schemeClr val="tx1"/>
                  </a:solidFill>
                </a:rPr>
                <a:t>Privacy policy</a:t>
              </a:r>
            </a:p>
            <a:p>
              <a:pPr marL="171450" indent="-171450">
                <a:buFont typeface="Arial" panose="020B0604020202020204" pitchFamily="34" charset="0"/>
                <a:buChar char="•"/>
              </a:pPr>
              <a:r>
                <a:rPr lang="en-US" sz="1200" dirty="0">
                  <a:solidFill>
                    <a:schemeClr val="tx1"/>
                  </a:solidFill>
                </a:rPr>
                <a:t>Cancellation policy</a:t>
              </a:r>
            </a:p>
            <a:p>
              <a:pPr marL="171450" indent="-171450">
                <a:buFont typeface="Arial" panose="020B0604020202020204" pitchFamily="34" charset="0"/>
                <a:buChar char="•"/>
              </a:pPr>
              <a:r>
                <a:rPr lang="en-US" sz="1200" dirty="0">
                  <a:solidFill>
                    <a:schemeClr val="tx1"/>
                  </a:solidFill>
                </a:rPr>
                <a:t>Termination policy</a:t>
              </a:r>
            </a:p>
            <a:p>
              <a:pPr marL="171450" indent="-171450">
                <a:buFont typeface="Arial" panose="020B0604020202020204" pitchFamily="34" charset="0"/>
                <a:buChar char="•"/>
              </a:pPr>
              <a:r>
                <a:rPr lang="en-US" sz="1200" dirty="0">
                  <a:solidFill>
                    <a:schemeClr val="tx1"/>
                  </a:solidFill>
                </a:rPr>
                <a:t>Site map</a:t>
              </a:r>
            </a:p>
            <a:p>
              <a:pPr marL="171450" indent="-171450">
                <a:buFont typeface="Arial" panose="020B0604020202020204" pitchFamily="34" charset="0"/>
                <a:buChar char="•"/>
              </a:pPr>
              <a:r>
                <a:rPr lang="en-US" sz="1200" dirty="0">
                  <a:solidFill>
                    <a:schemeClr val="tx1"/>
                  </a:solidFill>
                </a:rPr>
                <a:t>About us</a:t>
              </a:r>
            </a:p>
            <a:p>
              <a:pPr marL="171450" indent="-171450">
                <a:buFont typeface="Arial" panose="020B0604020202020204" pitchFamily="34" charset="0"/>
                <a:buChar char="•"/>
              </a:pPr>
              <a:r>
                <a:rPr lang="en-US" sz="1200" dirty="0">
                  <a:solidFill>
                    <a:schemeClr val="tx1"/>
                  </a:solidFill>
                </a:rPr>
                <a:t>Contact us</a:t>
              </a:r>
            </a:p>
            <a:p>
              <a:pPr marL="171450" indent="-171450">
                <a:buFont typeface="Arial" panose="020B0604020202020204" pitchFamily="34" charset="0"/>
                <a:buChar char="•"/>
              </a:pPr>
              <a:r>
                <a:rPr lang="en-US" sz="1200" dirty="0">
                  <a:solidFill>
                    <a:schemeClr val="tx1"/>
                  </a:solidFill>
                </a:rPr>
                <a:t>FAQ</a:t>
              </a:r>
            </a:p>
            <a:p>
              <a:pPr marL="171450" indent="-171450">
                <a:buFont typeface="Arial" panose="020B0604020202020204" pitchFamily="34" charset="0"/>
                <a:buChar char="•"/>
              </a:pPr>
              <a:r>
                <a:rPr lang="en-US" sz="1200" dirty="0">
                  <a:solidFill>
                    <a:schemeClr val="tx1"/>
                  </a:solidFill>
                </a:rPr>
                <a:t>Category result page</a:t>
              </a:r>
            </a:p>
          </p:txBody>
        </p:sp>
      </p:grpSp>
      <p:grpSp>
        <p:nvGrpSpPr>
          <p:cNvPr id="37" name="Group 36"/>
          <p:cNvGrpSpPr/>
          <p:nvPr/>
        </p:nvGrpSpPr>
        <p:grpSpPr>
          <a:xfrm>
            <a:off x="1931150" y="397884"/>
            <a:ext cx="1841144" cy="1784608"/>
            <a:chOff x="66560" y="377456"/>
            <a:chExt cx="1841144" cy="1784608"/>
          </a:xfrm>
        </p:grpSpPr>
        <p:sp>
          <p:nvSpPr>
            <p:cNvPr id="38" name="Rectangle 37"/>
            <p:cNvSpPr/>
            <p:nvPr/>
          </p:nvSpPr>
          <p:spPr>
            <a:xfrm>
              <a:off x="66560" y="418312"/>
              <a:ext cx="360040" cy="1743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r>
                <a:rPr lang="en-US" sz="1200" dirty="0" smtClean="0"/>
                <a:t>Home page</a:t>
              </a:r>
            </a:p>
          </p:txBody>
        </p:sp>
        <p:sp>
          <p:nvSpPr>
            <p:cNvPr id="39" name="Rectangle 38"/>
            <p:cNvSpPr/>
            <p:nvPr/>
          </p:nvSpPr>
          <p:spPr>
            <a:xfrm>
              <a:off x="395536" y="377456"/>
              <a:ext cx="1512168" cy="1784608"/>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vert="horz" rtlCol="0" anchor="t"/>
            <a:lstStyle/>
            <a:p>
              <a:pPr marL="171450" indent="-171450">
                <a:buFont typeface="Arial" panose="020B0604020202020204" pitchFamily="34" charset="0"/>
                <a:buChar char="•"/>
              </a:pPr>
              <a:r>
                <a:rPr lang="en-US" sz="1200" dirty="0">
                  <a:solidFill>
                    <a:schemeClr val="tx1"/>
                  </a:solidFill>
                </a:rPr>
                <a:t>Category result page</a:t>
              </a:r>
            </a:p>
            <a:p>
              <a:pPr marL="171450" indent="-171450">
                <a:buFont typeface="Arial" panose="020B0604020202020204" pitchFamily="34" charset="0"/>
                <a:buChar char="•"/>
              </a:pPr>
              <a:r>
                <a:rPr lang="en-US" sz="1200" dirty="0">
                  <a:solidFill>
                    <a:schemeClr val="tx1"/>
                  </a:solidFill>
                </a:rPr>
                <a:t>Ad details &amp; booking page</a:t>
              </a:r>
            </a:p>
            <a:p>
              <a:pPr marL="171450" indent="-171450">
                <a:buFont typeface="Arial" panose="020B0604020202020204" pitchFamily="34" charset="0"/>
                <a:buChar char="•"/>
              </a:pPr>
              <a:r>
                <a:rPr lang="en-US" sz="1200" dirty="0">
                  <a:solidFill>
                    <a:schemeClr val="tx1"/>
                  </a:solidFill>
                </a:rPr>
                <a:t>Gallery</a:t>
              </a:r>
            </a:p>
            <a:p>
              <a:pPr marL="171450" indent="-171450">
                <a:buFont typeface="Arial" panose="020B0604020202020204" pitchFamily="34" charset="0"/>
                <a:buChar char="•"/>
              </a:pPr>
              <a:r>
                <a:rPr lang="en-US" sz="1200" dirty="0">
                  <a:solidFill>
                    <a:schemeClr val="tx1"/>
                  </a:solidFill>
                </a:rPr>
                <a:t>About us</a:t>
              </a:r>
            </a:p>
          </p:txBody>
        </p:sp>
      </p:grpSp>
      <p:grpSp>
        <p:nvGrpSpPr>
          <p:cNvPr id="40" name="Group 39"/>
          <p:cNvGrpSpPr/>
          <p:nvPr/>
        </p:nvGrpSpPr>
        <p:grpSpPr>
          <a:xfrm>
            <a:off x="1938768" y="2213959"/>
            <a:ext cx="1841144" cy="4533648"/>
            <a:chOff x="66560" y="377456"/>
            <a:chExt cx="1841144" cy="1784608"/>
          </a:xfrm>
        </p:grpSpPr>
        <p:sp>
          <p:nvSpPr>
            <p:cNvPr id="41" name="Rectangle 40"/>
            <p:cNvSpPr/>
            <p:nvPr/>
          </p:nvSpPr>
          <p:spPr>
            <a:xfrm>
              <a:off x="66560" y="418312"/>
              <a:ext cx="360040" cy="1743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r>
                <a:rPr lang="en-US" sz="1200" dirty="0" smtClean="0"/>
                <a:t>Ad detail &amp; booking page</a:t>
              </a:r>
            </a:p>
          </p:txBody>
        </p:sp>
        <p:sp>
          <p:nvSpPr>
            <p:cNvPr id="42" name="Rectangle 41"/>
            <p:cNvSpPr/>
            <p:nvPr/>
          </p:nvSpPr>
          <p:spPr>
            <a:xfrm>
              <a:off x="395536" y="377456"/>
              <a:ext cx="1512168" cy="1784608"/>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vert="horz" rtlCol="0" anchor="t"/>
            <a:lstStyle/>
            <a:p>
              <a:pPr marL="171450" indent="-171450">
                <a:buFont typeface="Arial" panose="020B0604020202020204" pitchFamily="34" charset="0"/>
                <a:buChar char="•"/>
              </a:pPr>
              <a:r>
                <a:rPr lang="en-US" sz="1200" dirty="0">
                  <a:solidFill>
                    <a:schemeClr val="tx1"/>
                  </a:solidFill>
                </a:rPr>
                <a:t>Booking confirmation</a:t>
              </a:r>
            </a:p>
            <a:p>
              <a:pPr marL="171450" indent="-171450">
                <a:buFont typeface="Arial" panose="020B0604020202020204" pitchFamily="34" charset="0"/>
                <a:buChar char="•"/>
              </a:pPr>
              <a:r>
                <a:rPr lang="en-US" sz="1200" dirty="0">
                  <a:solidFill>
                    <a:schemeClr val="tx1"/>
                  </a:solidFill>
                </a:rPr>
                <a:t>Ad detail &amp; booking page</a:t>
              </a:r>
            </a:p>
            <a:p>
              <a:pPr marL="171450" indent="-171450">
                <a:buFont typeface="Arial" panose="020B0604020202020204" pitchFamily="34" charset="0"/>
                <a:buChar char="•"/>
              </a:pPr>
              <a:r>
                <a:rPr lang="en-US" sz="1200" dirty="0">
                  <a:solidFill>
                    <a:schemeClr val="tx1"/>
                  </a:solidFill>
                </a:rPr>
                <a:t>Website</a:t>
              </a:r>
            </a:p>
            <a:p>
              <a:pPr marL="171450" indent="-171450">
                <a:buFont typeface="Arial" panose="020B0604020202020204" pitchFamily="34" charset="0"/>
                <a:buChar char="•"/>
              </a:pPr>
              <a:r>
                <a:rPr lang="en-US" sz="1200" dirty="0">
                  <a:solidFill>
                    <a:schemeClr val="tx1"/>
                  </a:solidFill>
                </a:rPr>
                <a:t>Facebook</a:t>
              </a:r>
            </a:p>
          </p:txBody>
        </p:sp>
      </p:grpSp>
    </p:spTree>
    <p:extLst>
      <p:ext uri="{BB962C8B-B14F-4D97-AF65-F5344CB8AC3E}">
        <p14:creationId xmlns:p14="http://schemas.microsoft.com/office/powerpoint/2010/main" val="16770825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2430</TotalTime>
  <Words>656</Words>
  <Application>Microsoft Office PowerPoint</Application>
  <PresentationFormat>On-screen Show (4:3)</PresentationFormat>
  <Paragraphs>163</Paragraphs>
  <Slides>5</Slides>
  <Notes>3</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dc:creator>
  <cp:lastModifiedBy>Nag</cp:lastModifiedBy>
  <cp:revision>66</cp:revision>
  <dcterms:created xsi:type="dcterms:W3CDTF">2014-07-31T11:08:26Z</dcterms:created>
  <dcterms:modified xsi:type="dcterms:W3CDTF">2014-08-02T20:58:34Z</dcterms:modified>
</cp:coreProperties>
</file>