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0" r:id="rId2"/>
  </p:sldMasterIdLst>
  <p:notesMasterIdLst>
    <p:notesMasterId r:id="rId17"/>
  </p:notesMasterIdLst>
  <p:handoutMasterIdLst>
    <p:handoutMasterId r:id="rId18"/>
  </p:handoutMasterIdLst>
  <p:sldIdLst>
    <p:sldId id="256" r:id="rId3"/>
    <p:sldId id="345" r:id="rId4"/>
    <p:sldId id="1482" r:id="rId5"/>
    <p:sldId id="1480" r:id="rId6"/>
    <p:sldId id="1507" r:id="rId7"/>
    <p:sldId id="1483" r:id="rId8"/>
    <p:sldId id="1478" r:id="rId9"/>
    <p:sldId id="1577" r:id="rId10"/>
    <p:sldId id="1580" r:id="rId11"/>
    <p:sldId id="1581" r:id="rId12"/>
    <p:sldId id="1582" r:id="rId13"/>
    <p:sldId id="1583" r:id="rId14"/>
    <p:sldId id="1573" r:id="rId15"/>
    <p:sldId id="34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77882" autoAdjust="0"/>
  </p:normalViewPr>
  <p:slideViewPr>
    <p:cSldViewPr snapToGrid="0">
      <p:cViewPr varScale="1">
        <p:scale>
          <a:sx n="67" d="100"/>
          <a:sy n="67" d="100"/>
        </p:scale>
        <p:origin x="119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3D398-54C8-40B5-BEF4-1E976970917C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A0D1-FC7B-410A-AD11-E477FC1BF8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C4E48-AF29-4B7D-969B-614BD0A72391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43C5-E98C-4BA2-B774-E7DBA94350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0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43C5-E98C-4BA2-B774-E7DBA94350F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CCSA</a:t>
            </a:r>
            <a:r>
              <a:rPr lang="zh-CN" altLang="en-US" dirty="0"/>
              <a:t>标准组织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43C5-E98C-4BA2-B774-E7DBA94350F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4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FB27A-113A-7844-8279-A986FDB21E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5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43C5-E98C-4BA2-B774-E7DBA94350FC}" type="slidenum">
              <a:rPr lang="zh-CN" altLang="en-US" smtClean="0">
                <a:solidFill>
                  <a:prstClr val="black"/>
                </a:solidFill>
                <a:latin typeface="Arial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99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4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215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83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26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431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78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529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03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60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61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04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>
                <a:latin typeface="Arial"/>
              </a:rPr>
              <a:t>单击图标添加图片</a:t>
            </a:r>
            <a:endParaRPr lang="en-US" dirty="0"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23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253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941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1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3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8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2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0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0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5AFC-348C-417C-9325-AAD15D4464BF}" type="datetimeFigureOut">
              <a:rPr lang="zh-CN" altLang="en-US" smtClean="0"/>
              <a:pPr/>
              <a:t>2020-9-8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46A0-0FFC-4B0F-91B5-F70D9F06D5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9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5AFC-348C-417C-9325-AAD15D4464B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2020-9-8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46A0-0FFC-4B0F-91B5-F70D9F06D51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49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tif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eyuming@caict.ac.c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7716" y="2047417"/>
            <a:ext cx="11156563" cy="271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Standardization of CCSA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1600" b="1" dirty="0"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1600" b="1" dirty="0"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Yuming GE, China Academy of Information and Communications Technology (CAICT)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Leader of the IMT-2020 (5G) PG C-V2X WG and CCSA TC10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86" b="95257" l="0" r="98403">
                        <a14:foregroundMark x1="8708" y1="68379" x2="11901" y2="44269"/>
                        <a14:foregroundMark x1="35123" y1="46245" x2="35849" y2="71937"/>
                        <a14:foregroundMark x1="43541" y1="57708" x2="46299" y2="56917"/>
                        <a14:foregroundMark x1="53120" y1="45059" x2="55007" y2="41897"/>
                        <a14:foregroundMark x1="57184" y1="48221" x2="58491" y2="57312"/>
                        <a14:foregroundMark x1="50508" y1="71146" x2="52830" y2="73913"/>
                        <a14:foregroundMark x1="64877" y1="46640" x2="63716" y2="53360"/>
                        <a14:foregroundMark x1="76052" y1="48617" x2="79245" y2="40711"/>
                        <a14:foregroundMark x1="75036" y1="72727" x2="78520" y2="71146"/>
                        <a14:foregroundMark x1="87954" y1="48221" x2="86938" y2="54545"/>
                        <a14:foregroundMark x1="9434" y1="27273" x2="10305" y2="27273"/>
                        <a14:foregroundMark x1="10885" y1="18972" x2="11901" y2="19763"/>
                        <a14:foregroundMark x1="11176" y1="10277" x2="12192" y2="11067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8586" y="392508"/>
            <a:ext cx="2207305" cy="8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1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2" y="316493"/>
            <a:ext cx="10808757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5G NR-V2X technology research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requirements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5943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83F812F-DD3C-4C2D-8DBB-FC5A0A33C8E4}"/>
              </a:ext>
            </a:extLst>
          </p:cNvPr>
          <p:cNvSpPr/>
          <p:nvPr/>
        </p:nvSpPr>
        <p:spPr>
          <a:xfrm>
            <a:off x="219307" y="1073130"/>
            <a:ext cx="11644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</a:t>
            </a:r>
            <a:r>
              <a:rPr lang="zh-CN" altLang="en-US" b="1" dirty="0"/>
              <a:t>his project </a:t>
            </a:r>
            <a:r>
              <a:rPr lang="en-US" altLang="zh-CN" b="1" dirty="0"/>
              <a:t>s</a:t>
            </a:r>
            <a:r>
              <a:rPr lang="zh-CN" altLang="en-US" b="1" dirty="0"/>
              <a:t>tud</a:t>
            </a:r>
            <a:r>
              <a:rPr lang="en-US" altLang="zh-CN" b="1" dirty="0" err="1"/>
              <a:t>ies</a:t>
            </a:r>
            <a:r>
              <a:rPr lang="en-US" altLang="zh-CN" b="1" dirty="0"/>
              <a:t> </a:t>
            </a:r>
            <a:r>
              <a:rPr lang="zh-CN" altLang="en-US" b="1" dirty="0"/>
              <a:t>the </a:t>
            </a:r>
            <a:r>
              <a:rPr lang="en-US" altLang="zh-CN" b="1" dirty="0"/>
              <a:t>communication</a:t>
            </a:r>
            <a:r>
              <a:rPr lang="zh-CN" altLang="en-US" b="1" dirty="0"/>
              <a:t> technolog</a:t>
            </a:r>
            <a:r>
              <a:rPr lang="en-US" altLang="zh-CN" b="1" dirty="0"/>
              <a:t>y</a:t>
            </a:r>
            <a:r>
              <a:rPr lang="zh-CN" altLang="en-US" b="1" dirty="0"/>
              <a:t> </a:t>
            </a:r>
            <a:r>
              <a:rPr lang="en-US" altLang="zh-CN" b="1" dirty="0"/>
              <a:t>requirements and </a:t>
            </a:r>
            <a:r>
              <a:rPr lang="zh-CN" altLang="en-US" b="1" dirty="0"/>
              <a:t>architecture supporting 5</a:t>
            </a:r>
            <a:r>
              <a:rPr lang="en-US" altLang="zh-CN" b="1" dirty="0"/>
              <a:t>G V2X services</a:t>
            </a:r>
            <a:r>
              <a:rPr lang="zh-CN" altLang="en-US" b="1" dirty="0"/>
              <a:t>. Focus on the application of </a:t>
            </a:r>
            <a:r>
              <a:rPr lang="en-US" altLang="zh-CN" b="1" dirty="0"/>
              <a:t>key </a:t>
            </a:r>
            <a:r>
              <a:rPr lang="zh-CN" altLang="en-US" b="1" dirty="0"/>
              <a:t>5</a:t>
            </a:r>
            <a:r>
              <a:rPr lang="en-US" altLang="zh-CN" b="1" dirty="0"/>
              <a:t>G</a:t>
            </a:r>
            <a:r>
              <a:rPr lang="zh-CN" altLang="en-US" b="1" dirty="0"/>
              <a:t> </a:t>
            </a:r>
            <a:r>
              <a:rPr lang="en-US" altLang="zh-CN" b="1" dirty="0"/>
              <a:t>communication </a:t>
            </a:r>
            <a:r>
              <a:rPr lang="zh-CN" altLang="en-US" b="1" dirty="0"/>
              <a:t>technology in the field of </a:t>
            </a:r>
            <a:r>
              <a:rPr lang="en-US" altLang="zh-CN" b="1" dirty="0"/>
              <a:t>V2X</a:t>
            </a:r>
            <a:r>
              <a:rPr lang="zh-CN" altLang="en-US" b="1" dirty="0"/>
              <a:t>, and make suggestions for the future standard formulation. 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0CD093-7825-4534-8E8C-B0C212A4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38" y="4234905"/>
            <a:ext cx="4852005" cy="22951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E771FA-E7B1-4D63-8B35-ACB5E89DCE4F}"/>
              </a:ext>
            </a:extLst>
          </p:cNvPr>
          <p:cNvSpPr txBox="1"/>
          <p:nvPr/>
        </p:nvSpPr>
        <p:spPr>
          <a:xfrm>
            <a:off x="9014792" y="6222232"/>
            <a:ext cx="257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Outputs and timeline 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CE2D18-9296-4634-8EF1-9B8B2A16A206}"/>
              </a:ext>
            </a:extLst>
          </p:cNvPr>
          <p:cNvSpPr/>
          <p:nvPr/>
        </p:nvSpPr>
        <p:spPr>
          <a:xfrm>
            <a:off x="316718" y="2053853"/>
            <a:ext cx="115108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prstClr val="black"/>
                </a:solidFill>
              </a:rPr>
              <a:t>Objectives</a:t>
            </a:r>
            <a:r>
              <a:rPr lang="zh-CN" altLang="en-US" b="1" dirty="0">
                <a:solidFill>
                  <a:prstClr val="black"/>
                </a:solidFill>
              </a:rPr>
              <a:t>：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Enhancement application scenarios and requirements analysis </a:t>
            </a:r>
            <a:r>
              <a:rPr lang="en-US" altLang="zh-CN" dirty="0">
                <a:solidFill>
                  <a:prstClr val="black"/>
                </a:solidFill>
              </a:rPr>
              <a:t>of V2X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based on 5G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Analyze key technology requirements for wireless and core network </a:t>
            </a:r>
            <a:r>
              <a:rPr lang="en-US" altLang="zh-CN" dirty="0">
                <a:solidFill>
                  <a:prstClr val="black"/>
                </a:solidFill>
              </a:rPr>
              <a:t>supporting 5G application scenarios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dirty="0">
                <a:solidFill>
                  <a:prstClr val="black"/>
                </a:solidFill>
              </a:rPr>
              <a:t>5G NR wireless communication technology requirements, including but not limited to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NR </a:t>
            </a:r>
            <a:r>
              <a:rPr lang="en-US" altLang="zh-CN" dirty="0" err="1">
                <a:solidFill>
                  <a:prstClr val="black"/>
                </a:solidFill>
              </a:rPr>
              <a:t>Uu</a:t>
            </a:r>
            <a:r>
              <a:rPr lang="en-US" altLang="zh-CN" dirty="0">
                <a:solidFill>
                  <a:prstClr val="black"/>
                </a:solidFill>
              </a:rPr>
              <a:t> wireless communication technology applicable to V2X, such as </a:t>
            </a:r>
            <a:r>
              <a:rPr lang="en-US" altLang="zh-CN" dirty="0" err="1">
                <a:solidFill>
                  <a:prstClr val="black"/>
                </a:solidFill>
              </a:rPr>
              <a:t>eMBB</a:t>
            </a:r>
            <a:r>
              <a:rPr lang="en-US" altLang="zh-CN" dirty="0">
                <a:solidFill>
                  <a:prstClr val="black"/>
                </a:solidFill>
              </a:rPr>
              <a:t>, URLLC, </a:t>
            </a:r>
            <a:r>
              <a:rPr lang="en-US" altLang="zh-CN" dirty="0" err="1">
                <a:solidFill>
                  <a:prstClr val="black"/>
                </a:solidFill>
              </a:rPr>
              <a:t>etc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NR </a:t>
            </a:r>
            <a:r>
              <a:rPr lang="en-US" altLang="zh-CN" dirty="0" err="1">
                <a:solidFill>
                  <a:prstClr val="black"/>
                </a:solidFill>
              </a:rPr>
              <a:t>sidelink</a:t>
            </a:r>
            <a:r>
              <a:rPr lang="en-US" altLang="zh-CN" dirty="0">
                <a:solidFill>
                  <a:prstClr val="black"/>
                </a:solidFill>
              </a:rPr>
              <a:t> communication mode, resource scheduling mode, congestion control, etc.;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</a:rPr>
              <a:t>QoS</a:t>
            </a:r>
            <a:r>
              <a:rPr lang="en-US" altLang="zh-CN" dirty="0">
                <a:solidFill>
                  <a:prstClr val="black"/>
                </a:solidFill>
              </a:rPr>
              <a:t> management of V2X </a:t>
            </a:r>
            <a:r>
              <a:rPr lang="en-US" altLang="zh-CN" dirty="0" err="1">
                <a:solidFill>
                  <a:prstClr val="black"/>
                </a:solidFill>
              </a:rPr>
              <a:t>Uu</a:t>
            </a:r>
            <a:r>
              <a:rPr lang="en-US" altLang="zh-CN" dirty="0">
                <a:solidFill>
                  <a:prstClr val="black"/>
                </a:solidFill>
              </a:rPr>
              <a:t> and PC5 interfaces, etc. </a:t>
            </a:r>
          </a:p>
          <a:p>
            <a:pPr marL="800100" lvl="1" indent="-342900">
              <a:buFont typeface="+mj-lt"/>
              <a:buAutoNum type="circleNumDbPlain"/>
            </a:pPr>
            <a:r>
              <a:rPr lang="en-US" altLang="zh-CN" dirty="0">
                <a:solidFill>
                  <a:prstClr val="black"/>
                </a:solidFill>
              </a:rPr>
              <a:t>Core Network technology requirements, including but not limited to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Network slice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Continuity of service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</a:rPr>
              <a:t>QoS</a:t>
            </a:r>
            <a:r>
              <a:rPr lang="en-US" altLang="zh-CN" dirty="0">
                <a:solidFill>
                  <a:prstClr val="black"/>
                </a:solidFill>
              </a:rPr>
              <a:t> monitoring and prediction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Service authorization and parameter configuration V2X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V2X unicast / multicast / broadcast communication process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Network capability exposure for V2X service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Introduce 5G-V2X architecture</a:t>
            </a:r>
            <a:r>
              <a:rPr lang="en-US" altLang="zh-CN" dirty="0">
                <a:solidFill>
                  <a:prstClr val="black"/>
                </a:solidFill>
              </a:rPr>
              <a:t>, including cloud, network, roadside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and terminal. </a:t>
            </a:r>
          </a:p>
        </p:txBody>
      </p:sp>
    </p:spTree>
    <p:extLst>
      <p:ext uri="{BB962C8B-B14F-4D97-AF65-F5344CB8AC3E}">
        <p14:creationId xmlns:p14="http://schemas.microsoft.com/office/powerpoint/2010/main" val="84525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2" y="316493"/>
            <a:ext cx="10808757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MEC integration with C-V2X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5943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3">
            <a:extLst>
              <a:ext uri="{FF2B5EF4-FFF2-40B4-BE49-F238E27FC236}">
                <a16:creationId xmlns:a16="http://schemas.microsoft.com/office/drawing/2014/main" id="{466A7365-F884-4396-9CB8-9D3199039D58}"/>
              </a:ext>
            </a:extLst>
          </p:cNvPr>
          <p:cNvSpPr txBox="1">
            <a:spLocks/>
          </p:cNvSpPr>
          <p:nvPr/>
        </p:nvSpPr>
        <p:spPr>
          <a:xfrm>
            <a:off x="696032" y="953389"/>
            <a:ext cx="4711237" cy="65063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ctr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kern="1200" spc="-1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①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【New</a:t>
            </a:r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WI】Research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on service mobility for MEC based C-V2X scenario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855021-A8CA-49D1-A7D4-8364F5070075}"/>
              </a:ext>
            </a:extLst>
          </p:cNvPr>
          <p:cNvSpPr/>
          <p:nvPr/>
        </p:nvSpPr>
        <p:spPr>
          <a:xfrm>
            <a:off x="853502" y="1611867"/>
            <a:ext cx="4396295" cy="3634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57744" indent="-285750">
              <a:lnSpc>
                <a:spcPct val="120000"/>
              </a:lnSpc>
              <a:spcBef>
                <a:spcPts val="601"/>
              </a:spcBef>
              <a:buClr>
                <a:srgbClr val="1D5B2D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Characteristics of MEC based V2X services</a:t>
            </a: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：</a:t>
            </a: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</a:endParaRPr>
          </a:p>
          <a:p>
            <a:pPr marL="357744" indent="-285750">
              <a:lnSpc>
                <a:spcPct val="120000"/>
              </a:lnSpc>
              <a:spcBef>
                <a:spcPts val="601"/>
              </a:spcBef>
              <a:buClr>
                <a:srgbClr val="1D5B2D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High-speed mobility: vehicles passing through several MEC coverages quickly</a:t>
            </a:r>
          </a:p>
          <a:p>
            <a:pPr marL="357744" indent="-285750">
              <a:lnSpc>
                <a:spcPct val="120000"/>
              </a:lnSpc>
              <a:spcBef>
                <a:spcPts val="601"/>
              </a:spcBef>
              <a:buClr>
                <a:srgbClr val="1D5B2D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Various MEC configurations: different MEC operators may setup up different MEC systems with different architectures</a:t>
            </a:r>
          </a:p>
          <a:p>
            <a:pPr marL="357744" indent="-285750">
              <a:lnSpc>
                <a:spcPct val="120000"/>
              </a:lnSpc>
              <a:spcBef>
                <a:spcPts val="601"/>
              </a:spcBef>
              <a:buClr>
                <a:srgbClr val="1D5B2D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Strong </a:t>
            </a:r>
            <a:r>
              <a:rPr lang="en-US" altLang="zh-CN" sz="14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QoE</a:t>
            </a: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 requirements: high bandwidth, super low delay and high level collaboration</a:t>
            </a:r>
          </a:p>
          <a:p>
            <a:pPr marL="357744" indent="-285750">
              <a:lnSpc>
                <a:spcPct val="120000"/>
              </a:lnSpc>
              <a:spcBef>
                <a:spcPts val="601"/>
              </a:spcBef>
              <a:buClr>
                <a:srgbClr val="1D5B2D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Target: Optimal solution of C-V2X service mobility between different MEC platforms and different operators.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260F96B-1BF3-4180-976B-E5962E43BED5}"/>
              </a:ext>
            </a:extLst>
          </p:cNvPr>
          <p:cNvSpPr txBox="1">
            <a:spLocks/>
          </p:cNvSpPr>
          <p:nvPr/>
        </p:nvSpPr>
        <p:spPr>
          <a:xfrm>
            <a:off x="6288317" y="953389"/>
            <a:ext cx="5207651" cy="65063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ctr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kern="1200" spc="-1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②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【NEW </a:t>
            </a:r>
            <a:r>
              <a:rPr lang="en-US" altLang="zh-CN" sz="2000" b="1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WI】Research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on MEC based high precision positioning</a:t>
            </a: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C59943-7125-4469-9F34-D8E428C6DD2D}"/>
              </a:ext>
            </a:extLst>
          </p:cNvPr>
          <p:cNvSpPr/>
          <p:nvPr/>
        </p:nvSpPr>
        <p:spPr>
          <a:xfrm>
            <a:off x="6564682" y="1637842"/>
            <a:ext cx="5076985" cy="2167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57744" indent="-285750">
              <a:lnSpc>
                <a:spcPct val="120000"/>
              </a:lnSpc>
              <a:spcBef>
                <a:spcPts val="601"/>
              </a:spcBef>
              <a:buClr>
                <a:srgbClr val="1D5B2D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GNSS original signal: from vehicle to MEC;</a:t>
            </a:r>
          </a:p>
          <a:p>
            <a:pPr marL="357744" indent="-285750">
              <a:lnSpc>
                <a:spcPct val="120000"/>
              </a:lnSpc>
              <a:spcBef>
                <a:spcPts val="601"/>
              </a:spcBef>
              <a:buClr>
                <a:srgbClr val="1D5B2D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GNSS reference signal: from ref. station to MEC;</a:t>
            </a:r>
          </a:p>
          <a:p>
            <a:pPr marL="357744" indent="-285750">
              <a:lnSpc>
                <a:spcPct val="120000"/>
              </a:lnSpc>
              <a:spcBef>
                <a:spcPts val="601"/>
              </a:spcBef>
              <a:buClr>
                <a:srgbClr val="1D5B2D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MEC (high precision positioning server): vehicle’s location computation.</a:t>
            </a:r>
          </a:p>
          <a:p>
            <a:pPr marL="357744" indent="-285750">
              <a:lnSpc>
                <a:spcPct val="120000"/>
              </a:lnSpc>
              <a:spcBef>
                <a:spcPts val="601"/>
              </a:spcBef>
              <a:buClr>
                <a:srgbClr val="1D5B2D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</a:rPr>
              <a:t>Target: system solution research, interface research between MEC and vehicles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BC81AA8-1F6E-4895-93C8-941C7A4B8171}"/>
              </a:ext>
            </a:extLst>
          </p:cNvPr>
          <p:cNvSpPr txBox="1">
            <a:spLocks/>
          </p:cNvSpPr>
          <p:nvPr/>
        </p:nvSpPr>
        <p:spPr>
          <a:xfrm>
            <a:off x="603713" y="5742816"/>
            <a:ext cx="10984573" cy="65063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ctr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kern="1200" spc="-1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③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【MEC </a:t>
            </a:r>
            <a:r>
              <a:rPr lang="en-US" altLang="zh-CN" sz="2000" b="1" dirty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testbed】promoting</a:t>
            </a:r>
            <a:r>
              <a:rPr lang="en-US" altLang="zh-CN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evaluation and validation of the MEC testbeds, summarizing and forming the MEC integration with C-V2X cases set</a:t>
            </a:r>
            <a:endParaRPr lang="en-US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9CB02E-2F5B-48F7-95A9-A7C92A6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98" y="3805551"/>
            <a:ext cx="4703507" cy="17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2" y="316493"/>
            <a:ext cx="11800113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LTE-V2X security certificate system-level test and verification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95943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DFEE1FE-FE5B-4C8A-A7D6-4F887BD3B62A}"/>
              </a:ext>
            </a:extLst>
          </p:cNvPr>
          <p:cNvSpPr/>
          <p:nvPr/>
        </p:nvSpPr>
        <p:spPr>
          <a:xfrm>
            <a:off x="3284113" y="1051407"/>
            <a:ext cx="2420496" cy="5749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C-V2X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 system level test 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verification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739D44-FB41-40C8-892E-8E52CA66EFC1}"/>
              </a:ext>
            </a:extLst>
          </p:cNvPr>
          <p:cNvSpPr/>
          <p:nvPr/>
        </p:nvSpPr>
        <p:spPr>
          <a:xfrm>
            <a:off x="197085" y="2099479"/>
            <a:ext cx="1451447" cy="550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verification 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DA8874-F54B-4F9C-AC0A-DC44BC474A59}"/>
              </a:ext>
            </a:extLst>
          </p:cNvPr>
          <p:cNvSpPr/>
          <p:nvPr/>
        </p:nvSpPr>
        <p:spPr>
          <a:xfrm>
            <a:off x="228228" y="3159717"/>
            <a:ext cx="1303158" cy="5505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Certificate management system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7FEA442-A5DA-45D0-B0C1-06293EEF59FD}"/>
              </a:ext>
            </a:extLst>
          </p:cNvPr>
          <p:cNvCxnSpPr/>
          <p:nvPr/>
        </p:nvCxnSpPr>
        <p:spPr>
          <a:xfrm flipV="1">
            <a:off x="922810" y="1946362"/>
            <a:ext cx="4948054" cy="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092BF9-34D8-4393-B76C-BEBB4AD3B2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79807" y="2636274"/>
            <a:ext cx="0" cy="5234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7C8F69-1BC9-4689-B83A-A85B701C05F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22809" y="1928405"/>
            <a:ext cx="1015" cy="1710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0C5637C-5983-474C-98FF-EEFC07BE6661}"/>
              </a:ext>
            </a:extLst>
          </p:cNvPr>
          <p:cNvSpPr/>
          <p:nvPr/>
        </p:nvSpPr>
        <p:spPr>
          <a:xfrm>
            <a:off x="3673811" y="3167098"/>
            <a:ext cx="1303158" cy="5505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system security mechanism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B986EE-D313-49C8-9D49-5A801DCBC91E}"/>
              </a:ext>
            </a:extLst>
          </p:cNvPr>
          <p:cNvSpPr/>
          <p:nvPr/>
        </p:nvSpPr>
        <p:spPr>
          <a:xfrm>
            <a:off x="4055010" y="4191543"/>
            <a:ext cx="341343" cy="20003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OBU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9346A4-B506-45F1-97D2-5FF1D8EF1012}"/>
              </a:ext>
            </a:extLst>
          </p:cNvPr>
          <p:cNvSpPr/>
          <p:nvPr/>
        </p:nvSpPr>
        <p:spPr>
          <a:xfrm>
            <a:off x="647311" y="4211352"/>
            <a:ext cx="1769259" cy="3725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LTE-V2X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92BD54-7C84-4BF7-9357-F02645E60659}"/>
              </a:ext>
            </a:extLst>
          </p:cNvPr>
          <p:cNvSpPr/>
          <p:nvPr/>
        </p:nvSpPr>
        <p:spPr>
          <a:xfrm>
            <a:off x="2551199" y="4667190"/>
            <a:ext cx="341343" cy="1544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DCM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C1D00F-1A42-4759-975D-AE32E49F0B67}"/>
              </a:ext>
            </a:extLst>
          </p:cNvPr>
          <p:cNvSpPr/>
          <p:nvPr/>
        </p:nvSpPr>
        <p:spPr>
          <a:xfrm>
            <a:off x="168165" y="4211351"/>
            <a:ext cx="341343" cy="20003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</a:p>
          <a:p>
            <a:pPr 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166545-19B4-4A20-8DBA-C3B826F681D8}"/>
              </a:ext>
            </a:extLst>
          </p:cNvPr>
          <p:cNvSpPr/>
          <p:nvPr/>
        </p:nvSpPr>
        <p:spPr>
          <a:xfrm>
            <a:off x="647311" y="4667190"/>
            <a:ext cx="341343" cy="1544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7BE8F5-E45B-478E-A595-D10E7849F7C9}"/>
              </a:ext>
            </a:extLst>
          </p:cNvPr>
          <p:cNvSpPr/>
          <p:nvPr/>
        </p:nvSpPr>
        <p:spPr>
          <a:xfrm>
            <a:off x="1123283" y="4667190"/>
            <a:ext cx="341343" cy="1544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41F786-DE90-4749-958E-7FCD79485FBD}"/>
              </a:ext>
            </a:extLst>
          </p:cNvPr>
          <p:cNvSpPr/>
          <p:nvPr/>
        </p:nvSpPr>
        <p:spPr>
          <a:xfrm>
            <a:off x="1599255" y="4667190"/>
            <a:ext cx="341343" cy="1544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ACA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0031FD-DB46-4284-BD16-9D7A4542AB13}"/>
              </a:ext>
            </a:extLst>
          </p:cNvPr>
          <p:cNvSpPr/>
          <p:nvPr/>
        </p:nvSpPr>
        <p:spPr>
          <a:xfrm>
            <a:off x="2075227" y="4667190"/>
            <a:ext cx="341343" cy="1544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4F4AF4-F156-4356-98CA-C56FF07E8524}"/>
              </a:ext>
            </a:extLst>
          </p:cNvPr>
          <p:cNvSpPr/>
          <p:nvPr/>
        </p:nvSpPr>
        <p:spPr>
          <a:xfrm>
            <a:off x="3027171" y="4667190"/>
            <a:ext cx="341343" cy="1544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GBA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B9E908-D592-4A43-A8A9-2DA0C1EF7AD8}"/>
              </a:ext>
            </a:extLst>
          </p:cNvPr>
          <p:cNvSpPr/>
          <p:nvPr/>
        </p:nvSpPr>
        <p:spPr>
          <a:xfrm>
            <a:off x="3503140" y="4667190"/>
            <a:ext cx="341343" cy="1544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E7DB06-F5B3-4990-9924-A65C759BE280}"/>
              </a:ext>
            </a:extLst>
          </p:cNvPr>
          <p:cNvSpPr/>
          <p:nvPr/>
        </p:nvSpPr>
        <p:spPr>
          <a:xfrm>
            <a:off x="2541321" y="4211351"/>
            <a:ext cx="1303159" cy="3725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 system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3673938-845F-4068-80CA-2D0BFE336CA9}"/>
              </a:ext>
            </a:extLst>
          </p:cNvPr>
          <p:cNvSpPr/>
          <p:nvPr/>
        </p:nvSpPr>
        <p:spPr>
          <a:xfrm>
            <a:off x="4549436" y="4191543"/>
            <a:ext cx="341343" cy="20003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RSU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AFF751-B8E9-4EA2-8A8B-869BF840E0C2}"/>
              </a:ext>
            </a:extLst>
          </p:cNvPr>
          <p:cNvCxnSpPr/>
          <p:nvPr/>
        </p:nvCxnSpPr>
        <p:spPr>
          <a:xfrm>
            <a:off x="168165" y="4080579"/>
            <a:ext cx="3676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395D54D-FF3C-46FD-B2D8-63397B01318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79807" y="3710227"/>
            <a:ext cx="0" cy="3557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3197384-E124-48F9-9F70-2C9CD4A4D143}"/>
              </a:ext>
            </a:extLst>
          </p:cNvPr>
          <p:cNvCxnSpPr/>
          <p:nvPr/>
        </p:nvCxnSpPr>
        <p:spPr>
          <a:xfrm flipV="1">
            <a:off x="4065983" y="4080579"/>
            <a:ext cx="824796" cy="7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8050799-8010-4CBD-B43F-FD241CCF2FBF}"/>
              </a:ext>
            </a:extLst>
          </p:cNvPr>
          <p:cNvCxnSpPr/>
          <p:nvPr/>
        </p:nvCxnSpPr>
        <p:spPr>
          <a:xfrm flipV="1">
            <a:off x="4525458" y="3724811"/>
            <a:ext cx="0" cy="3557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4EB22A1-FC88-473C-A437-E6323156D604}"/>
              </a:ext>
            </a:extLst>
          </p:cNvPr>
          <p:cNvCxnSpPr/>
          <p:nvPr/>
        </p:nvCxnSpPr>
        <p:spPr>
          <a:xfrm>
            <a:off x="879807" y="2912392"/>
            <a:ext cx="32106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E1A7923-6847-41A1-9E44-B6A17F45E728}"/>
              </a:ext>
            </a:extLst>
          </p:cNvPr>
          <p:cNvCxnSpPr/>
          <p:nvPr/>
        </p:nvCxnSpPr>
        <p:spPr>
          <a:xfrm>
            <a:off x="4090415" y="2925244"/>
            <a:ext cx="0" cy="2499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C601337-FFEC-4AA1-AB59-C979AC143E7B}"/>
              </a:ext>
            </a:extLst>
          </p:cNvPr>
          <p:cNvGrpSpPr/>
          <p:nvPr/>
        </p:nvGrpSpPr>
        <p:grpSpPr>
          <a:xfrm>
            <a:off x="4959218" y="1940219"/>
            <a:ext cx="1393672" cy="703491"/>
            <a:chOff x="5894534" y="3404295"/>
            <a:chExt cx="1393672" cy="70349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512C4F4-46D3-408A-AFD2-697012DC5248}"/>
                </a:ext>
              </a:extLst>
            </p:cNvPr>
            <p:cNvSpPr/>
            <p:nvPr/>
          </p:nvSpPr>
          <p:spPr>
            <a:xfrm>
              <a:off x="5894534" y="3557276"/>
              <a:ext cx="1393672" cy="5505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Solution  </a:t>
              </a:r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 set</a:t>
              </a: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90980EA-FDE3-4EE7-8226-4B18BA4D2A33}"/>
                </a:ext>
              </a:extLst>
            </p:cNvPr>
            <p:cNvCxnSpPr/>
            <p:nvPr/>
          </p:nvCxnSpPr>
          <p:spPr>
            <a:xfrm>
              <a:off x="6806180" y="3404295"/>
              <a:ext cx="0" cy="1529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418141D-5150-42E1-8212-83EF906FAF23}"/>
              </a:ext>
            </a:extLst>
          </p:cNvPr>
          <p:cNvGrpSpPr/>
          <p:nvPr/>
        </p:nvGrpSpPr>
        <p:grpSpPr>
          <a:xfrm>
            <a:off x="1799349" y="1930909"/>
            <a:ext cx="2304283" cy="713174"/>
            <a:chOff x="8490023" y="3383830"/>
            <a:chExt cx="2016664" cy="71317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C8CA7CA-F544-471D-9288-70A191152968}"/>
                </a:ext>
              </a:extLst>
            </p:cNvPr>
            <p:cNvSpPr/>
            <p:nvPr/>
          </p:nvSpPr>
          <p:spPr>
            <a:xfrm>
              <a:off x="8490023" y="3546494"/>
              <a:ext cx="1461197" cy="5505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2.D</a:t>
              </a:r>
              <a:r>
                <a:rPr lang="zh-CN" altLang="en-US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emonstration activities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D224037-D5CC-427C-B3F5-0359ED0BC488}"/>
                </a:ext>
              </a:extLst>
            </p:cNvPr>
            <p:cNvCxnSpPr/>
            <p:nvPr/>
          </p:nvCxnSpPr>
          <p:spPr>
            <a:xfrm>
              <a:off x="9211851" y="3393140"/>
              <a:ext cx="4538" cy="1626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6D2E6D9-F160-4FAF-8B3B-655A75000393}"/>
                </a:ext>
              </a:extLst>
            </p:cNvPr>
            <p:cNvCxnSpPr/>
            <p:nvPr/>
          </p:nvCxnSpPr>
          <p:spPr>
            <a:xfrm>
              <a:off x="10502149" y="3383830"/>
              <a:ext cx="4538" cy="16266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9D284C3-D05E-4E80-B299-57A309E4210C}"/>
              </a:ext>
            </a:extLst>
          </p:cNvPr>
          <p:cNvCxnSpPr/>
          <p:nvPr/>
        </p:nvCxnSpPr>
        <p:spPr>
          <a:xfrm>
            <a:off x="4440014" y="1626329"/>
            <a:ext cx="0" cy="30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876B8D1-9428-4B8E-8760-3DC20FFBBC4D}"/>
              </a:ext>
            </a:extLst>
          </p:cNvPr>
          <p:cNvSpPr/>
          <p:nvPr/>
        </p:nvSpPr>
        <p:spPr>
          <a:xfrm>
            <a:off x="3583236" y="2101733"/>
            <a:ext cx="1216048" cy="5505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Report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9A792C-5786-4823-BA89-2162B67B449D}"/>
              </a:ext>
            </a:extLst>
          </p:cNvPr>
          <p:cNvSpPr/>
          <p:nvPr/>
        </p:nvSpPr>
        <p:spPr>
          <a:xfrm>
            <a:off x="168165" y="6302881"/>
            <a:ext cx="4722614" cy="3725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methods, test tools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C426C93-1EA9-49A5-B96E-43CD0DB4F635}"/>
              </a:ext>
            </a:extLst>
          </p:cNvPr>
          <p:cNvSpPr/>
          <p:nvPr/>
        </p:nvSpPr>
        <p:spPr>
          <a:xfrm>
            <a:off x="6289558" y="979046"/>
            <a:ext cx="6096000" cy="14452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1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TASK1 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：Establishment of certificate management system verification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According to CCSA TC10 standard, </a:t>
            </a:r>
            <a:r>
              <a:rPr lang="en-US" altLang="zh-CN" sz="12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 up the test verification environment, including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certificate mechanism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LTE-V2X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 authority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ECA,PCA,ACA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Certification authority (DCM, GBA, OAuth, etc.)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AB3107-1111-462B-9325-44060BF28E4E}"/>
              </a:ext>
            </a:extLst>
          </p:cNvPr>
          <p:cNvSpPr/>
          <p:nvPr/>
        </p:nvSpPr>
        <p:spPr>
          <a:xfrm>
            <a:off x="6289558" y="2258078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：Certificate management </a:t>
            </a:r>
            <a:r>
              <a:rPr lang="zh-CN" altLang="en-US" sz="1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</a:t>
            </a:r>
            <a:r>
              <a:rPr lang="en-US" altLang="zh-CN" sz="1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  <a:endParaRPr lang="zh-CN" alt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200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200" b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articipant：</a:t>
            </a:r>
            <a:endParaRPr lang="en-US" altLang="zh-CN" sz="12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 applicant（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RSU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certificat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authority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Verification content：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CRL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list management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Misbehavior Authority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Link value management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D9582B4-E0A9-4E84-BB15-B80D306733DF}"/>
              </a:ext>
            </a:extLst>
          </p:cNvPr>
          <p:cNvSpPr/>
          <p:nvPr/>
        </p:nvSpPr>
        <p:spPr>
          <a:xfrm>
            <a:off x="6352890" y="4397629"/>
            <a:ext cx="6096000" cy="2368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 </a:t>
            </a: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：System operation verification</a:t>
            </a:r>
            <a:endParaRPr lang="en-US" altLang="zh-CN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Equipment communication layer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nter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operability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Signature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and verification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ecurity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hsm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Equipment and certificate management system level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Certificate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ertificate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evocation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research on communication security test methods (including interface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system, etc.)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23288F4-7290-4BE1-B495-F561EFA8E77A}"/>
              </a:ext>
            </a:extLst>
          </p:cNvPr>
          <p:cNvSpPr txBox="1"/>
          <p:nvPr/>
        </p:nvSpPr>
        <p:spPr>
          <a:xfrm>
            <a:off x="254528" y="915836"/>
            <a:ext cx="277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On the basis of 2019 C-V2X</a:t>
            </a:r>
            <a:r>
              <a:rPr lang="zh-CN" altLang="en-US" sz="1400" b="1"/>
              <a:t> </a:t>
            </a:r>
            <a:r>
              <a:rPr lang="en-US" altLang="zh-CN" sz="1400" b="1"/>
              <a:t>demo, focus on certificate management and the whole system test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27673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6C2E08-4834-4290-95FD-E4B67A24B0C0}"/>
              </a:ext>
            </a:extLst>
          </p:cNvPr>
          <p:cNvSpPr/>
          <p:nvPr/>
        </p:nvSpPr>
        <p:spPr>
          <a:xfrm>
            <a:off x="43543" y="203777"/>
            <a:ext cx="12104915" cy="51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fontAlgn="base">
              <a:lnSpc>
                <a:spcPts val="329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2020, Testing and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Plugfest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27A921E-5087-40A5-9A73-84803F52EF8D}"/>
              </a:ext>
            </a:extLst>
          </p:cNvPr>
          <p:cNvCxnSpPr/>
          <p:nvPr/>
        </p:nvCxnSpPr>
        <p:spPr>
          <a:xfrm>
            <a:off x="101601" y="978683"/>
            <a:ext cx="119252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FFAF394-BC5C-444F-A905-9C78181E78FB}"/>
              </a:ext>
            </a:extLst>
          </p:cNvPr>
          <p:cNvGrpSpPr/>
          <p:nvPr/>
        </p:nvGrpSpPr>
        <p:grpSpPr>
          <a:xfrm>
            <a:off x="6597492" y="3588098"/>
            <a:ext cx="5458763" cy="2663519"/>
            <a:chOff x="204944" y="1131757"/>
            <a:chExt cx="11760247" cy="5345064"/>
          </a:xfrm>
        </p:grpSpPr>
        <p:pic>
          <p:nvPicPr>
            <p:cNvPr id="15" name="Picture 2" descr="https://timgsa.baidu.com/timg?image&amp;quality=80&amp;size=b9999_10000&amp;sec=1573206511993&amp;di=9a7742cbfb4873605cd2e9a4e8bbbeb6&amp;imgtype=0&amp;src=http%3A%2F%2F211.159.149.56%3A8080%2Fmap%2F64%2F4o28b0625501ad13015501ad2bfc0045.jpg">
              <a:extLst>
                <a:ext uri="{FF2B5EF4-FFF2-40B4-BE49-F238E27FC236}">
                  <a16:creationId xmlns:a16="http://schemas.microsoft.com/office/drawing/2014/main" id="{895C5554-FB50-4CD2-A0D9-CFD0379590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1" t="7868" r="3329" b="8197"/>
            <a:stretch/>
          </p:blipFill>
          <p:spPr bwMode="auto">
            <a:xfrm>
              <a:off x="2217593" y="1131757"/>
              <a:ext cx="7600012" cy="5345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FFBA7F3-38B2-41E4-A5A5-43A00AC0E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04" y="3233596"/>
              <a:ext cx="1071610" cy="107161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1BC2387-AA8B-49B9-8795-3FB7BEA3F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60" y="4392458"/>
              <a:ext cx="1233098" cy="77156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30A699C-EE81-4694-932C-38D72D90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073" y="3391116"/>
              <a:ext cx="1353345" cy="42198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5B9FE00-B393-4ED5-B5F4-CCF4FEEDE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4944" y="2431584"/>
              <a:ext cx="1851730" cy="642966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07D986A-B43E-430E-89A6-40AA3582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56" y="1644954"/>
              <a:ext cx="1381707" cy="514373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DEDC680-B179-491E-A0F8-8F8D85A37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25320" y="1704128"/>
              <a:ext cx="1404850" cy="328206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1B6AB8B-91DA-4AB3-942E-12414345F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0818" y="2500735"/>
              <a:ext cx="1433855" cy="42198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AA54CB9-2477-4E1D-AF22-06E17E0A9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0747" y="4281497"/>
              <a:ext cx="1613996" cy="375093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9335AC2-51A3-4A9D-BE7F-AE218E548A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989"/>
            <a:stretch/>
          </p:blipFill>
          <p:spPr>
            <a:xfrm>
              <a:off x="10090300" y="5124993"/>
              <a:ext cx="1874891" cy="998587"/>
            </a:xfrm>
            <a:prstGeom prst="rect">
              <a:avLst/>
            </a:prstGeom>
          </p:spPr>
        </p:pic>
        <p:pic>
          <p:nvPicPr>
            <p:cNvPr id="25" name="图片 6">
              <a:extLst>
                <a:ext uri="{FF2B5EF4-FFF2-40B4-BE49-F238E27FC236}">
                  <a16:creationId xmlns:a16="http://schemas.microsoft.com/office/drawing/2014/main" id="{0C7EBE7D-513D-4EE8-A83D-B0A083C59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29" y="5490524"/>
              <a:ext cx="1608961" cy="514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F08BF05-F671-4745-8AEB-CF90AC931A2C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 flipV="1">
              <a:off x="1821663" y="1902141"/>
              <a:ext cx="5203254" cy="1331456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CB74E85-624B-4523-9CA4-F82178D4B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5290" y="2753067"/>
              <a:ext cx="5244676" cy="541578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78E362-59A6-4FAD-9A67-56ED76685E62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 flipV="1">
              <a:off x="1666614" y="3769401"/>
              <a:ext cx="4524636" cy="805900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F341B90-8B95-4819-A10D-5FBEDA436B3D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 flipV="1">
              <a:off x="1747358" y="4778238"/>
              <a:ext cx="4842128" cy="98447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C00DB4D-CC7B-44FE-85C2-71A0855AFED6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1935290" y="5490524"/>
              <a:ext cx="4344367" cy="257187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1B98564-208A-42FA-8DB4-165FECCE8CB2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1935290" y="4833339"/>
              <a:ext cx="5655681" cy="914372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911E230-9099-4F5D-9B7D-06E4347FB35C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1935290" y="4305206"/>
              <a:ext cx="5603748" cy="1442505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F8B99DB-8DD4-4E8C-813A-68C6FA925E55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751890" y="4392458"/>
              <a:ext cx="2338410" cy="1231829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6F6FAA9-25FD-45E3-80C2-E989A90DD18C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7751890" y="4392458"/>
              <a:ext cx="2468857" cy="76586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2E16120-2642-4E6D-B7F8-574AF9EE2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890" y="3539924"/>
              <a:ext cx="2499329" cy="852534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2E78E22-4EED-4F82-AB62-93D07C2F4011}"/>
                </a:ext>
              </a:extLst>
            </p:cNvPr>
            <p:cNvCxnSpPr>
              <a:cxnSpLocks/>
            </p:cNvCxnSpPr>
            <p:nvPr/>
          </p:nvCxnSpPr>
          <p:spPr>
            <a:xfrm>
              <a:off x="7124771" y="3209026"/>
              <a:ext cx="3095976" cy="330898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273549A-4287-4442-915E-5C03368E5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8575" y="3552390"/>
              <a:ext cx="2564960" cy="752816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7BEAA75-A810-4F0A-9A1D-0CA0B7666A11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7553287" y="2711725"/>
              <a:ext cx="2757531" cy="1454565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F0EBF21-DF47-4783-9524-01F00235B490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6828418" y="1868231"/>
              <a:ext cx="3496902" cy="2260095"/>
            </a:xfrm>
            <a:prstGeom prst="line">
              <a:avLst/>
            </a:prstGeom>
            <a:ln w="28575">
              <a:solidFill>
                <a:srgbClr val="0D0D0D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" name="图片 39" descr="C:\Users\WANGQL~1\AppData\Local\Temp\WeChat Files\c889f32d58ca86b09d49ebbc559727c.png">
            <a:extLst>
              <a:ext uri="{FF2B5EF4-FFF2-40B4-BE49-F238E27FC236}">
                <a16:creationId xmlns:a16="http://schemas.microsoft.com/office/drawing/2014/main" id="{901574CA-B6F9-465A-AD0B-8931BE8B0DB9}"/>
              </a:ext>
            </a:extLst>
          </p:cNvPr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8" r="1214"/>
          <a:stretch/>
        </p:blipFill>
        <p:spPr bwMode="auto">
          <a:xfrm>
            <a:off x="3337071" y="4333338"/>
            <a:ext cx="2893583" cy="2019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1B63DE0-6A03-4668-A15C-404E111D0667}"/>
              </a:ext>
            </a:extLst>
          </p:cNvPr>
          <p:cNvCxnSpPr/>
          <p:nvPr/>
        </p:nvCxnSpPr>
        <p:spPr>
          <a:xfrm>
            <a:off x="6459531" y="1530331"/>
            <a:ext cx="0" cy="505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38BD697-ABD2-482D-8E13-CAA6BD6E7370}"/>
              </a:ext>
            </a:extLst>
          </p:cNvPr>
          <p:cNvSpPr/>
          <p:nvPr/>
        </p:nvSpPr>
        <p:spPr>
          <a:xfrm>
            <a:off x="78948" y="1434094"/>
            <a:ext cx="3240631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October.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27-29,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Shanghai.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Provide a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large-scale test environment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100~200 background vehicles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equipped with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PC5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module,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Support communication performance test and application function test. Also combine with the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LTE-V2X security certificate system-level test and verification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58141E-F63D-4E2C-965C-900A1C7D5E20}"/>
              </a:ext>
            </a:extLst>
          </p:cNvPr>
          <p:cNvSpPr/>
          <p:nvPr/>
        </p:nvSpPr>
        <p:spPr>
          <a:xfrm>
            <a:off x="6720994" y="1649907"/>
            <a:ext cx="5201633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MEC Testbeds Evaluation.</a:t>
            </a:r>
            <a:r>
              <a:rPr lang="zh-CN" altLang="en-US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MEC support LTE-V2X scenarios, architecture, Ability to open and APIs definition, among the 10 released testbeds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灯片编号占位符 2">
            <a:extLst>
              <a:ext uri="{FF2B5EF4-FFF2-40B4-BE49-F238E27FC236}">
                <a16:creationId xmlns:a16="http://schemas.microsoft.com/office/drawing/2014/main" id="{5AC760FF-E0D6-4D4D-8FA1-D5275E4AF455}"/>
              </a:ext>
            </a:extLst>
          </p:cNvPr>
          <p:cNvSpPr txBox="1"/>
          <p:nvPr/>
        </p:nvSpPr>
        <p:spPr bwMode="auto">
          <a:xfrm>
            <a:off x="11582400" y="6492876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93CB4A-6EEA-46FD-9979-B362ED726F61}" type="slidenum">
              <a:rPr lang="zh-CN" altLang="en-US">
                <a:solidFill>
                  <a:srgbClr val="898989"/>
                </a:solidFill>
              </a:rPr>
              <a:t>13</a:t>
            </a:fld>
            <a:endParaRPr lang="zh-CN" altLang="en-US" dirty="0">
              <a:solidFill>
                <a:srgbClr val="89898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1682BD-F866-4387-A970-3339B007BF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5046" y="1434094"/>
            <a:ext cx="2905446" cy="24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6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50549" y="2130840"/>
            <a:ext cx="590426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sz="6600" dirty="0">
                <a:solidFill>
                  <a:srgbClr val="C00000"/>
                </a:solidFill>
                <a:latin typeface="Arial"/>
              </a:rPr>
              <a:t>Thank you</a:t>
            </a:r>
            <a:br>
              <a:rPr lang="en-US" altLang="zh-CN" sz="6600" dirty="0">
                <a:solidFill>
                  <a:srgbClr val="C00000"/>
                </a:solidFill>
                <a:latin typeface="Arial"/>
                <a:ea typeface="微软雅黑" pitchFamily="34" charset="-122"/>
              </a:rPr>
            </a:br>
            <a:endParaRPr lang="zh-CN" altLang="en-US" dirty="0">
              <a:solidFill>
                <a:srgbClr val="C00000"/>
              </a:solidFill>
              <a:latin typeface="Arial"/>
              <a:ea typeface="微软雅黑" pitchFamily="34" charset="-122"/>
              <a:sym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955" y="5257799"/>
            <a:ext cx="4955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prstClr val="black"/>
                </a:solidFill>
                <a:latin typeface="Arial"/>
              </a:rPr>
              <a:t>Ge Yuming </a:t>
            </a:r>
            <a:r>
              <a:rPr lang="en-US" altLang="zh-CN" sz="2000" dirty="0">
                <a:solidFill>
                  <a:prstClr val="black"/>
                </a:solidFill>
                <a:latin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</a:rPr>
              <a:t>Email: </a:t>
            </a:r>
            <a:r>
              <a:rPr sz="2000" dirty="0">
                <a:solidFill>
                  <a:prstClr val="black"/>
                </a:solidFill>
                <a:latin typeface="Arial"/>
                <a:hlinkClick r:id="rId3"/>
              </a:rPr>
              <a:t>geyuming@caict.ac.cn</a:t>
            </a:r>
            <a:endParaRPr lang="zh-CN" altLang="en-US" sz="2000" dirty="0">
              <a:solidFill>
                <a:prstClr val="black"/>
              </a:solidFill>
              <a:latin typeface="Arial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86" b="95257" l="0" r="98403">
                        <a14:foregroundMark x1="8708" y1="68379" x2="11901" y2="44269"/>
                        <a14:foregroundMark x1="35123" y1="46245" x2="35849" y2="71937"/>
                        <a14:foregroundMark x1="43541" y1="57708" x2="46299" y2="56917"/>
                        <a14:foregroundMark x1="53120" y1="45059" x2="55007" y2="41897"/>
                        <a14:foregroundMark x1="57184" y1="48221" x2="58491" y2="57312"/>
                        <a14:foregroundMark x1="50508" y1="71146" x2="52830" y2="73913"/>
                        <a14:foregroundMark x1="64877" y1="46640" x2="63716" y2="53360"/>
                        <a14:foregroundMark x1="76052" y1="48617" x2="79245" y2="40711"/>
                        <a14:foregroundMark x1="75036" y1="72727" x2="78520" y2="71146"/>
                        <a14:foregroundMark x1="87954" y1="48221" x2="86938" y2="54545"/>
                        <a14:foregroundMark x1="9434" y1="27273" x2="10305" y2="27273"/>
                        <a14:foregroundMark x1="10885" y1="18972" x2="11901" y2="19763"/>
                        <a14:foregroundMark x1="11176" y1="10277" x2="12192" y2="11067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2595" y="5257799"/>
            <a:ext cx="2207305" cy="8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8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AF291A-4F7D-4036-86BF-3133E7258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208"/>
          <a:stretch/>
        </p:blipFill>
        <p:spPr>
          <a:xfrm>
            <a:off x="266744" y="2089886"/>
            <a:ext cx="2970355" cy="44012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27C7EE-5DCA-4480-905F-0F98A96E4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03"/>
          <a:stretch/>
        </p:blipFill>
        <p:spPr>
          <a:xfrm>
            <a:off x="8115321" y="991059"/>
            <a:ext cx="2710024" cy="26377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FCA67E4-1CE7-4CFE-9083-2E94645B2503}"/>
              </a:ext>
            </a:extLst>
          </p:cNvPr>
          <p:cNvSpPr/>
          <p:nvPr/>
        </p:nvSpPr>
        <p:spPr>
          <a:xfrm>
            <a:off x="1978018" y="1373021"/>
            <a:ext cx="3428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Technical Committees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E62C90-75BF-4629-BFE9-4B619B66E6BC}"/>
              </a:ext>
            </a:extLst>
          </p:cNvPr>
          <p:cNvSpPr/>
          <p:nvPr/>
        </p:nvSpPr>
        <p:spPr>
          <a:xfrm>
            <a:off x="10902545" y="991059"/>
            <a:ext cx="923330" cy="263770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Special Task Groups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8B0FD8-B16E-4579-86CD-475DC297A437}"/>
              </a:ext>
            </a:extLst>
          </p:cNvPr>
          <p:cNvSpPr/>
          <p:nvPr/>
        </p:nvSpPr>
        <p:spPr>
          <a:xfrm>
            <a:off x="7841765" y="3628769"/>
            <a:ext cx="40834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ST2:Communications Equipment Energy-saving and Comprehensive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ST3:Emergency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ST4:Telecommunication Infrastructure Construction and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ST7:Quantum communication and information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ST8:Industry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ST9:Navigation and location services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199B9E-2A55-4C4E-8AE9-347D863152AF}"/>
              </a:ext>
            </a:extLst>
          </p:cNvPr>
          <p:cNvSpPr txBox="1"/>
          <p:nvPr/>
        </p:nvSpPr>
        <p:spPr>
          <a:xfrm>
            <a:off x="3237099" y="2089886"/>
            <a:ext cx="43393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TC1:Internet and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TC3:Network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TC4:Communication power supply &amp; station operational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TC5:Wireless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TC6:Transport and access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TC7:Network management &amp; operation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TC8:Network &amp; information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TC9:Electromagnetic environment &amp;protection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TC10:IoT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TC11:Mobile internet application and terminal technical</a:t>
            </a:r>
            <a:endParaRPr lang="zh-CN" altLang="en-US" sz="2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A93001-B0CB-40B4-A44F-2710008A7CF2}"/>
              </a:ext>
            </a:extLst>
          </p:cNvPr>
          <p:cNvCxnSpPr>
            <a:cxnSpLocks/>
          </p:cNvCxnSpPr>
          <p:nvPr/>
        </p:nvCxnSpPr>
        <p:spPr>
          <a:xfrm>
            <a:off x="195942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1D69C1B-4FBB-41D0-A887-C80ECFF3423F}"/>
              </a:ext>
            </a:extLst>
          </p:cNvPr>
          <p:cNvSpPr txBox="1"/>
          <p:nvPr/>
        </p:nvSpPr>
        <p:spPr>
          <a:xfrm>
            <a:off x="157842" y="214016"/>
            <a:ext cx="300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CCSA Organizations</a:t>
            </a:r>
            <a:endParaRPr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3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2" y="316493"/>
            <a:ext cx="10808757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MEC related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5943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1967813"/>
              </p:ext>
            </p:extLst>
          </p:nvPr>
        </p:nvGraphicFramePr>
        <p:xfrm>
          <a:off x="386033" y="958499"/>
          <a:ext cx="11330956" cy="483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25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Leader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7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面向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LTE-V2X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的多接入边缘计算业务架构和总体需求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MEC service architecture and overall requirements for LTE-V2X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中国电信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China Telecom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报批稿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Draft for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13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面向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C-V2X</a:t>
                      </a: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的多接入边缘计算服务能力开放和接口技术要求（第一阶段）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MEC capability opening and interface technical requirements for C-V2X (phase 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中国电信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China Telecom</a:t>
                      </a:r>
                      <a:endParaRPr lang="zh-CN" altLang="en-US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报批稿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Draft for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78005"/>
                  </a:ext>
                </a:extLst>
              </a:tr>
              <a:tr h="1000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面向车路协同路边设备RSU运维管理平台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Operation and maintenance management platform for vehicle road collaborative roadside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中国电信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China Telecom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新立项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 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79029"/>
                  </a:ext>
                </a:extLst>
              </a:tr>
              <a:tr h="1000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基于边缘计算的车路协同跨域协同交互技术要求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cross domain collaborative interaction based on edge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中国电信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China Telecom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新立项</a:t>
                      </a:r>
                      <a:endParaRPr lang="en-US" altLang="zh-CN" sz="1800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 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735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2" y="316493"/>
            <a:ext cx="10808757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Upper Layer – application and message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5943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872862"/>
              </p:ext>
            </p:extLst>
          </p:nvPr>
        </p:nvGraphicFramePr>
        <p:xfrm>
          <a:off x="386033" y="958499"/>
          <a:ext cx="11330956" cy="582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418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Leader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41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基于车路协同的高等级自动驾驶数据交互内容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High level autonomous driving data interaction content based on vehicle infrastructure cooperation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百度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Baidu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送审稿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draft standard for examination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1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面向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5G V2X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自动驾驶场景分析和数据集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Autonomous driving scenario analysis and data set for 5G V2X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中兴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送审稿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draft standard for examination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51416"/>
                  </a:ext>
                </a:extLst>
              </a:tr>
              <a:tr h="574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基于5G的远程遥控驾驶 通信系统总体技术要求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5G enables remote driving: technical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requirements for 5G Communication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中兴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ZTE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新立项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 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20242"/>
                  </a:ext>
                </a:extLst>
              </a:tr>
              <a:tr h="574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5G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的车联网通信技术研究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Research on 5G based internet of vehicles communication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移动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China mobile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研究报告讨论稿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draft report for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19909"/>
                  </a:ext>
                </a:extLst>
              </a:tr>
              <a:tr h="57441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LTE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的车联网无线通信技术 应用标识分配及映射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 identity assignment and mapping of internet of LTE based vehicle wireless communication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大唐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Datang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送审稿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draft standard for examination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291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2" y="316952"/>
            <a:ext cx="10808757" cy="4222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Wireless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95943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066003"/>
              </p:ext>
            </p:extLst>
          </p:nvPr>
        </p:nvGraphicFramePr>
        <p:xfrm>
          <a:off x="386031" y="1097747"/>
          <a:ext cx="11330956" cy="396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63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Research report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Leader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0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车联网网络性能评估与无线信道研究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Performance evaluation of V2X network and research of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sidelink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 wireless channel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中国联通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China Union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研究报告讨论稿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draft report for discussion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基于LTE的车联网无线通信技术 V2I基础信息单播传输技术要求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V2I basic message unicast of LTE_x0002_based vehicular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中国信通院、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华为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CAICT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HUAWEI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新立项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 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9285"/>
                  </a:ext>
                </a:extLst>
              </a:tr>
              <a:tr h="1093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车载无线短距通信系统技术要求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automotive wireless short-range communication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中国信通院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CAICT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征求意见稿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draft standard for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6790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2" y="316493"/>
            <a:ext cx="10808757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Security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5943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3849944"/>
              </p:ext>
            </p:extLst>
          </p:nvPr>
        </p:nvGraphicFramePr>
        <p:xfrm>
          <a:off x="386032" y="1072083"/>
          <a:ext cx="11330957" cy="333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41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Leader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41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LTE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的车联网无线通信技术安全证书管理系统技术要求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for safety certificate management system of LTE based internet of vehicle wireless communication technology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大唐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Datang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报批稿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Draft for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C-V2X车辆异常行为管理技术要求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Vehicle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Misbehavior Management for C-V2X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中国信通院,国汽智联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CAICT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新立项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 WI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347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258705-D56F-4758-8D7E-7E473610D845}"/>
              </a:ext>
            </a:extLst>
          </p:cNvPr>
          <p:cNvCxnSpPr/>
          <p:nvPr/>
        </p:nvCxnSpPr>
        <p:spPr>
          <a:xfrm>
            <a:off x="101601" y="978683"/>
            <a:ext cx="119252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2">
            <a:extLst>
              <a:ext uri="{FF2B5EF4-FFF2-40B4-BE49-F238E27FC236}">
                <a16:creationId xmlns:a16="http://schemas.microsoft.com/office/drawing/2014/main" id="{21F4EE40-0E7E-453E-974D-CDAE90F412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942" y="316493"/>
            <a:ext cx="10808757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LTE-V2X standardization in China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8BBB7F-E11B-4D05-B13E-41C9DD6D4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6742"/>
              </p:ext>
            </p:extLst>
          </p:nvPr>
        </p:nvGraphicFramePr>
        <p:xfrm>
          <a:off x="430212" y="2027962"/>
          <a:ext cx="11331576" cy="4510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2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64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Category</a:t>
                      </a: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Category</a:t>
                      </a: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Organization</a:t>
                      </a: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Standardization Technical Committee</a:t>
                      </a: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42">
                <a:tc>
                  <a:txBody>
                    <a:bodyPr/>
                    <a:lstStyle/>
                    <a:p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General</a:t>
                      </a:r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General technical requirements  of LTE-based vehicular communication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Industry standard, National standard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Communications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Access layer</a:t>
                      </a:r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air interface of LTE-based vehicular communication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Industry standard, National standard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Communications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442">
                <a:tc>
                  <a:txBody>
                    <a:bodyPr/>
                    <a:lstStyle/>
                    <a:p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Network layer</a:t>
                      </a:r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85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network layer of LTE-based vehicular communication</a:t>
                      </a:r>
                      <a:endParaRPr lang="zh-CN" altLang="en-US" sz="900" b="0" i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Industry standard, </a:t>
                      </a: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National standard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C-ITS</a:t>
                      </a:r>
                      <a:r>
                        <a:rPr lang="zh-CN" alt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Communications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42">
                <a:tc>
                  <a:txBody>
                    <a:bodyPr/>
                    <a:lstStyle/>
                    <a:p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Message layer</a:t>
                      </a:r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Message layer of LTE-based vehicular communication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Industry standard, </a:t>
                      </a: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National standard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C-ITS</a:t>
                      </a:r>
                      <a:r>
                        <a:rPr lang="zh-CN" alt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SAE-C</a:t>
                      </a:r>
                      <a:r>
                        <a:rPr lang="zh-CN" alt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Communications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442">
                <a:tc rowSpan="2">
                  <a:txBody>
                    <a:bodyPr/>
                    <a:lstStyle/>
                    <a:p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Security</a:t>
                      </a:r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security of LTE-based vehicular communication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Industry standard, </a:t>
                      </a: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National standard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Communications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442">
                <a:tc vMerge="1">
                  <a:txBody>
                    <a:bodyPr/>
                    <a:lstStyle/>
                    <a:p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security certificate management system of LTE-based vehicular communication</a:t>
                      </a:r>
                      <a:endParaRPr lang="en-US" altLang="zh-CN" sz="900" b="0" i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Industry standard, </a:t>
                      </a: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National standard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Communications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442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</a:t>
                      </a:r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vehicle information interaction system of LTE-based vehicular communication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Group standard,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National standard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SAE-C</a:t>
                      </a:r>
                      <a:r>
                        <a:rPr lang="zh-CN" alt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C-ITS</a:t>
                      </a:r>
                      <a:r>
                        <a:rPr lang="zh-CN" alt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SAC/TC114</a:t>
                      </a:r>
                      <a:endParaRPr lang="zh-CN" altLang="en-US" sz="9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Automobile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442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Technical requirements of roadside unit of LTE-based vehicular communication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Group standard, </a:t>
                      </a: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National standard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SAE-C</a:t>
                      </a:r>
                      <a:r>
                        <a:rPr lang="zh-CN" alt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C-ITS</a:t>
                      </a:r>
                      <a:endParaRPr lang="zh-CN" altLang="en-US" sz="9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Transportation/Road Traffic Management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442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Business architecture and the overall demand of for multiple access edge computing for LTE-V2X 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Industry standard, </a:t>
                      </a: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National standard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Communications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442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 capability opening and interface technical requirements of multi-access edge computing for LTE-V2X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Industry standard, </a:t>
                      </a: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National standard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Communications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4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1" kern="1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Function application</a:t>
                      </a:r>
                      <a:endParaRPr lang="zh-CN" altLang="en-US" sz="900" b="1" kern="1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Intersection Collision Warning , </a:t>
                      </a:r>
                      <a:r>
                        <a:rPr lang="en-US" altLang="zh-CN" sz="900" b="0" i="1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etc</a:t>
                      </a:r>
                      <a:r>
                        <a:rPr lang="en-US" altLang="zh-CN" sz="900" b="0" i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 </a:t>
                      </a: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Industry standard,</a:t>
                      </a: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National standard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SAE-C/C-ITS/SAC/TC114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Automobile/Transportation/Road Traffic Management Standardization Technical Committee</a:t>
                      </a:r>
                      <a:endParaRPr lang="zh-CN" altLang="en-US" sz="9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540">
                <a:tc grid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1" kern="1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Note: The red part is the part being pushed</a:t>
                      </a:r>
                      <a:endParaRPr lang="zh-CN" altLang="en-US" sz="900" b="1" kern="100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8577" marR="38577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1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1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1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6E83C08-56B4-4BA9-9069-C055C2311FA4}"/>
              </a:ext>
            </a:extLst>
          </p:cNvPr>
          <p:cNvSpPr/>
          <p:nvPr/>
        </p:nvSpPr>
        <p:spPr>
          <a:xfrm>
            <a:off x="165100" y="978683"/>
            <a:ext cx="1186180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China's LTE-V2X core technology standards on air interface, network layer, message layer and security have been formulated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E0118C-4E8B-4CC9-A83B-C99F235E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74-CE8A-994C-9309-981C15FEE1B5}" type="slidenum">
              <a:rPr lang="en-US" smtClean="0"/>
              <a:t>7</a:t>
            </a:fld>
            <a:endParaRPr lang="en-US"/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A4CFC7DE-B5F1-49D2-BE48-1C6F439E2232}"/>
              </a:ext>
            </a:extLst>
          </p:cNvPr>
          <p:cNvSpPr txBox="1"/>
          <p:nvPr/>
        </p:nvSpPr>
        <p:spPr bwMode="auto">
          <a:xfrm>
            <a:off x="11582400" y="6492876"/>
            <a:ext cx="5760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93CB4A-6EEA-46FD-9979-B362ED726F61}" type="slidenum">
              <a:rPr lang="zh-CN" altLang="en-US">
                <a:solidFill>
                  <a:srgbClr val="898989"/>
                </a:solidFill>
              </a:rPr>
              <a:t>7</a:t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9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2" y="316493"/>
            <a:ext cx="10808757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IMT-2020 Cross-Industry Cooperation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5943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A20AC33-6142-4E87-B744-AA7A7004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34" y="1101061"/>
            <a:ext cx="10657731" cy="535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2" y="316493"/>
            <a:ext cx="10808757" cy="4231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295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C-V2X wireless communication library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5943" y="849092"/>
            <a:ext cx="117111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74C538D-D95A-46EB-AC92-4F965B38370E}"/>
              </a:ext>
            </a:extLst>
          </p:cNvPr>
          <p:cNvSpPr txBox="1"/>
          <p:nvPr/>
        </p:nvSpPr>
        <p:spPr>
          <a:xfrm>
            <a:off x="337885" y="857777"/>
            <a:ext cx="53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Performance Evaluation of C-V2X Network 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3726B8-1266-472A-B20C-32ECBDBD8C18}"/>
              </a:ext>
            </a:extLst>
          </p:cNvPr>
          <p:cNvSpPr txBox="1"/>
          <p:nvPr/>
        </p:nvSpPr>
        <p:spPr>
          <a:xfrm>
            <a:off x="6889105" y="841025"/>
            <a:ext cx="442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Research of C-V2X Channel Models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37C100-4597-47B0-AA91-96984DA369F3}"/>
              </a:ext>
            </a:extLst>
          </p:cNvPr>
          <p:cNvSpPr txBox="1"/>
          <p:nvPr/>
        </p:nvSpPr>
        <p:spPr>
          <a:xfrm>
            <a:off x="103718" y="1215553"/>
            <a:ext cx="572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4F90C-ADFE-4F76-93B9-4CB99DDA5F12}"/>
              </a:ext>
            </a:extLst>
          </p:cNvPr>
          <p:cNvSpPr/>
          <p:nvPr/>
        </p:nvSpPr>
        <p:spPr>
          <a:xfrm>
            <a:off x="5924200" y="1164111"/>
            <a:ext cx="635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channel models that mostly adopt from the urban microcellular channel model are not qualified for C-V2X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current channel models can not cover most of the C-V2X scenarios and more specific models are in demands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307E74-2615-4772-935A-8DE0667EB9A6}"/>
              </a:ext>
            </a:extLst>
          </p:cNvPr>
          <p:cNvSpPr/>
          <p:nvPr/>
        </p:nvSpPr>
        <p:spPr>
          <a:xfrm>
            <a:off x="125012" y="3447795"/>
            <a:ext cx="57200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Roadside: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the relationship between wireless coverage and business requirements; Propose schemes for RSU deployment</a:t>
            </a: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 Side: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system for vehicles to make reasonable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judgements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Transport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evaluating approach of V2X wireless communication to meet Intelligent transport requirements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BE6E1F-F23B-4FB9-8A56-D67C7C4CA18D}"/>
              </a:ext>
            </a:extLst>
          </p:cNvPr>
          <p:cNvSpPr/>
          <p:nvPr/>
        </p:nvSpPr>
        <p:spPr>
          <a:xfrm>
            <a:off x="5951496" y="2580438"/>
            <a:ext cx="6397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Analyze typical C-V2X scenarios, especially for city straight, city intersections, high speeds, tunnels, scenes around the islands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Deeply research the channel characters of typical scenarios and establish specific channel models for C-V2X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F2AB8D-9A1F-4158-8856-2126C4CC6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181" y="4057766"/>
            <a:ext cx="4973619" cy="20551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BE5E92B-1EEE-40AB-8D0C-35B97D46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914" y="4534214"/>
            <a:ext cx="1486096" cy="1302839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17189D-B822-4326-86C4-F4E71E9C4849}"/>
              </a:ext>
            </a:extLst>
          </p:cNvPr>
          <p:cNvCxnSpPr/>
          <p:nvPr/>
        </p:nvCxnSpPr>
        <p:spPr>
          <a:xfrm>
            <a:off x="5869608" y="871650"/>
            <a:ext cx="0" cy="535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EE73F25A-07BD-4B56-AF9A-188CD3F0E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717" y="6073456"/>
            <a:ext cx="9427196" cy="8810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722EE45-8909-4907-B9E6-470CB5A1D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61" y="1532812"/>
            <a:ext cx="4931717" cy="18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9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72a2533-5a51-4308-a3b4-d1894ffc9c5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79af64-eb52-4dc2-8d9b-51a46db7c17f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79af64-eb52-4dc2-8d9b-51a46db7c17f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4dd6b4f-6545-4d06-a759-c585658d2bed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2FE5DF7E4F1D4ABEF6D9BF0222E8B9" ma:contentTypeVersion="5" ma:contentTypeDescription="Create a new document." ma:contentTypeScope="" ma:versionID="199eaf83e3b97bfcc0fadc3e65609365">
  <xsd:schema xmlns:xsd="http://www.w3.org/2001/XMLSchema" xmlns:xs="http://www.w3.org/2001/XMLSchema" xmlns:p="http://schemas.microsoft.com/office/2006/metadata/properties" xmlns:ns1="http://schemas.microsoft.com/sharepoint/v3" xmlns:ns2="12c98d68-ac85-44e7-bf24-1eee02f47aef" xmlns:ns3="07f874d8-1985-4211-bd75-0b16975e87a8" targetNamespace="http://schemas.microsoft.com/office/2006/metadata/properties" ma:root="true" ma:fieldsID="c06e2c992c9aec6ad288ab0d48a8a040" ns1:_="" ns2:_="" ns3:_="">
    <xsd:import namespace="http://schemas.microsoft.com/sharepoint/v3"/>
    <xsd:import namespace="12c98d68-ac85-44e7-bf24-1eee02f47aef"/>
    <xsd:import namespace="07f874d8-1985-4211-bd75-0b16975e87a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ource" minOccurs="0"/>
                <xsd:element ref="ns2:_x0077_t03" minOccurs="0"/>
                <xsd:element ref="ns2:u39c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98d68-ac85-44e7-bf24-1eee02f47aef" elementFormDefault="qualified">
    <xsd:import namespace="http://schemas.microsoft.com/office/2006/documentManagement/types"/>
    <xsd:import namespace="http://schemas.microsoft.com/office/infopath/2007/PartnerControls"/>
    <xsd:element name="Source" ma:index="10" nillable="true" ma:displayName="Source" ma:internalName="Source">
      <xsd:simpleType>
        <xsd:restriction base="dms:Text">
          <xsd:maxLength value="255"/>
        </xsd:restriction>
      </xsd:simpleType>
    </xsd:element>
    <xsd:element name="_x0077_t03" ma:index="11" nillable="true" ma:displayName="Title" ma:internalName="_x0077_t03">
      <xsd:simpleType>
        <xsd:restriction base="dms:Text"/>
      </xsd:simpleType>
    </xsd:element>
    <xsd:element name="u39c" ma:index="12" nillable="true" ma:displayName="Source" ma:internalName="u39c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874d8-1985-4211-bd75-0b16975e87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77_t03 xmlns="12c98d68-ac85-44e7-bf24-1eee02f47aef" xsi:nil="true"/>
    <u39c xmlns="12c98d68-ac85-44e7-bf24-1eee02f47aef" xsi:nil="true"/>
    <PublishingExpirationDate xmlns="http://schemas.microsoft.com/sharepoint/v3" xsi:nil="true"/>
    <PublishingStartDate xmlns="http://schemas.microsoft.com/sharepoint/v3" xsi:nil="true"/>
    <Source xmlns="12c98d68-ac85-44e7-bf24-1eee02f47aef">CAICT</Source>
  </documentManagement>
</p:properties>
</file>

<file path=customXml/itemProps1.xml><?xml version="1.0" encoding="utf-8"?>
<ds:datastoreItem xmlns:ds="http://schemas.openxmlformats.org/officeDocument/2006/customXml" ds:itemID="{28CA83B4-8F0A-4C2E-BE85-1F0D1931BA6E}"/>
</file>

<file path=customXml/itemProps2.xml><?xml version="1.0" encoding="utf-8"?>
<ds:datastoreItem xmlns:ds="http://schemas.openxmlformats.org/officeDocument/2006/customXml" ds:itemID="{64306EAE-8F8D-40BD-A964-122A36F7BE36}"/>
</file>

<file path=customXml/itemProps3.xml><?xml version="1.0" encoding="utf-8"?>
<ds:datastoreItem xmlns:ds="http://schemas.openxmlformats.org/officeDocument/2006/customXml" ds:itemID="{483512D6-4FDB-4965-AD14-B21CCE516D2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1731</Words>
  <Application>Microsoft Office PowerPoint</Application>
  <PresentationFormat>宽屏</PresentationFormat>
  <Paragraphs>297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2_Office 主题</vt:lpstr>
      <vt:lpstr>PowerPoint 演示文稿</vt:lpstr>
      <vt:lpstr>PowerPoint 演示文稿</vt:lpstr>
      <vt:lpstr>MEC related</vt:lpstr>
      <vt:lpstr>Upper Layer – application and message</vt:lpstr>
      <vt:lpstr>Wireless </vt:lpstr>
      <vt:lpstr>Security</vt:lpstr>
      <vt:lpstr>LTE-V2X standardization in China</vt:lpstr>
      <vt:lpstr>IMT-2020 Cross-Industry Cooperation</vt:lpstr>
      <vt:lpstr>C-V2X wireless communication library</vt:lpstr>
      <vt:lpstr>5G NR-V2X technology research （requirements）</vt:lpstr>
      <vt:lpstr>MEC integration with C-V2X</vt:lpstr>
      <vt:lpstr>LTE-V2X security certificate system-level test and verification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Linhuan</dc:creator>
  <cp:lastModifiedBy>geyuming</cp:lastModifiedBy>
  <cp:revision>390</cp:revision>
  <dcterms:created xsi:type="dcterms:W3CDTF">2017-06-01T08:12:05Z</dcterms:created>
  <dcterms:modified xsi:type="dcterms:W3CDTF">2020-09-08T07:44:24Z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(3)OxpXgw1KQSuDpYHVG8ndOQnEpSVvfpyxy8n24GnlHHcfCrSg3n+YBEczrta5gZ3AAh//eCt8
8QTe6gQ8j0M07e6EzyIHzUGgZ1gT2Q2uOaMs9LCDQBUb0saFUOmyaSUdobolFyuPjqY7up0m
FQez/ahymTH8Sic9kOF7axVX0Fle7ENp8fVZMa/CUiHZ27BV+2xkz0XiPSuUUDG5sI6rySUS
x4uj+a/Q0hiootYPpr</vt:lpwstr>
  </property>
  <property fmtid="{D5CDD505-2E9C-101B-9397-08002B2CF9AE}" pid="3" name="_2015_ms_pID_7253431">
    <vt:lpwstr>XclyVM0QXlMcm6nR9uzLdi71fekjCKu2uB171aqk0tFS72WusT/utA
OYR+l1tcQqhf9enftI7XK5Z6xFm2YaQno+Bs+xyjsxojxRH3uHLtz2BxuUkdcKj8tNOfHHlG
MujYFRYt8TmAk6aieU85pSfX3aDcEWYR1s/hr64ASTcIck+7FHl3pMVX0wWNrLkwyxS0gNmc
J//GIW14Ml1r4GPdS25902W+xDISSe6HK1oH</vt:lpwstr>
  </property>
  <property fmtid="{D5CDD505-2E9C-101B-9397-08002B2CF9AE}" pid="4" name="_2015_ms_pID_7253432">
    <vt:lpwstr>Ew==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1498702086</vt:lpwstr>
  </property>
  <property fmtid="{D5CDD505-2E9C-101B-9397-08002B2CF9AE}" pid="9" name="ContentTypeId">
    <vt:lpwstr>0x0101000B2FE5DF7E4F1D4ABEF6D9BF0222E8B9</vt:lpwstr>
  </property>
</Properties>
</file>