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98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85" r:id="rId20"/>
    <p:sldId id="287" r:id="rId21"/>
    <p:sldId id="288" r:id="rId22"/>
    <p:sldId id="290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71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5025" y="3922713"/>
            <a:ext cx="4037013" cy="21732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277F6F0F-F987-4B6E-88D6-F54EB50599E2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D5D2E4B2-D537-4DDB-B5F7-CBD1D7ED9F64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E569-F7FE-4C14-AF1C-25C0C2A9C9B4}" type="datetimeFigureOut">
              <a:rPr lang="es-AR" smtClean="0"/>
              <a:pPr/>
              <a:t>03/05/2014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AF30-0941-4509-B89F-8F171C4F680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hyperlink" Target="http://foda-sedenovo.zip.net/images/drogas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000232" y="2000243"/>
          <a:ext cx="3390918" cy="1833570"/>
        </p:xfrm>
        <a:graphic>
          <a:graphicData uri="http://schemas.openxmlformats.org/drawingml/2006/table">
            <a:tbl>
              <a:tblPr/>
              <a:tblGrid>
                <a:gridCol w="3390918"/>
              </a:tblGrid>
              <a:tr h="366714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latin typeface="Arial"/>
                        </a:rPr>
                        <a:t>Sanchez, Gaston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14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latin typeface="Arial"/>
                        </a:rPr>
                        <a:t>Ruiz, Leonardo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14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 dirty="0">
                          <a:latin typeface="Arial"/>
                        </a:rPr>
                        <a:t>Peña, </a:t>
                      </a:r>
                      <a:r>
                        <a:rPr lang="es-AR" sz="1000" b="0" i="0" u="none" strike="noStrike" dirty="0" err="1">
                          <a:latin typeface="Arial"/>
                        </a:rPr>
                        <a:t>Debora</a:t>
                      </a:r>
                      <a:endParaRPr lang="es-AR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14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>
                          <a:latin typeface="Arial"/>
                        </a:rPr>
                        <a:t>Lucero, Pablo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14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 dirty="0">
                          <a:latin typeface="Arial"/>
                        </a:rPr>
                        <a:t>Terreno, Milton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22" t="2850" r="8417" b="2693"/>
          <a:stretch/>
        </p:blipFill>
        <p:spPr>
          <a:xfrm>
            <a:off x="4943500" y="2307772"/>
            <a:ext cx="4200500" cy="4068409"/>
          </a:xfrm>
          <a:prstGeom prst="rect">
            <a:avLst/>
          </a:prstGeom>
        </p:spPr>
      </p:pic>
      <p:sp>
        <p:nvSpPr>
          <p:cNvPr id="11" name="12 Rectángulo"/>
          <p:cNvSpPr/>
          <p:nvPr/>
        </p:nvSpPr>
        <p:spPr>
          <a:xfrm>
            <a:off x="3228975" y="-19059"/>
            <a:ext cx="5915025" cy="83789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 Rectángulo"/>
          <p:cNvSpPr/>
          <p:nvPr/>
        </p:nvSpPr>
        <p:spPr>
          <a:xfrm>
            <a:off x="0" y="0"/>
            <a:ext cx="3228975" cy="8188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Competencia Interpersonal</a:t>
            </a:r>
            <a:endParaRPr lang="es-ES_tradnl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3 CuadroTexto"/>
          <p:cNvSpPr txBox="1"/>
          <p:nvPr/>
        </p:nvSpPr>
        <p:spPr>
          <a:xfrm>
            <a:off x="3228975" y="73860"/>
            <a:ext cx="5954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latin typeface="Gill Sans Ultra Bold" panose="020B0A02020104020203" pitchFamily="34" charset="0"/>
              </a:rPr>
              <a:t>EMPATÍA</a:t>
            </a:r>
            <a:endParaRPr lang="es-ES_tradnl" sz="4000" dirty="0">
              <a:latin typeface="Gill Sans Ultra Bold" panose="020B0A02020104020203" pitchFamily="34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075373" y="251211"/>
            <a:ext cx="582227" cy="390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5 CuadroTexto"/>
          <p:cNvSpPr txBox="1"/>
          <p:nvPr/>
        </p:nvSpPr>
        <p:spPr>
          <a:xfrm>
            <a:off x="130730" y="1294583"/>
            <a:ext cx="484346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800" b="1" dirty="0" smtClean="0">
                <a:latin typeface="Kristen ITC" pitchFamily="66" charset="0"/>
              </a:rPr>
              <a:t>Tener la capacidad de captar los estados emocionales de los demás permite reaccionar de forma apropiada socialmente.</a:t>
            </a:r>
            <a:endParaRPr lang="es-ES_tradnl" sz="2800" b="1" dirty="0">
              <a:latin typeface="Kristen ITC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98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46" y="2928935"/>
            <a:ext cx="4643470" cy="3929066"/>
          </a:xfrm>
          <a:prstGeom prst="rect">
            <a:avLst/>
          </a:prstGeom>
        </p:spPr>
      </p:pic>
      <p:sp>
        <p:nvSpPr>
          <p:cNvPr id="9" name="12 Rectángulo"/>
          <p:cNvSpPr/>
          <p:nvPr/>
        </p:nvSpPr>
        <p:spPr>
          <a:xfrm>
            <a:off x="3228975" y="-19059"/>
            <a:ext cx="5915025" cy="83789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Rectángulo"/>
          <p:cNvSpPr/>
          <p:nvPr/>
        </p:nvSpPr>
        <p:spPr>
          <a:xfrm>
            <a:off x="0" y="0"/>
            <a:ext cx="3228975" cy="8188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Competencia Interpersonal</a:t>
            </a:r>
            <a:endParaRPr lang="es-ES_tradnl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3 CuadroTexto"/>
          <p:cNvSpPr txBox="1"/>
          <p:nvPr/>
        </p:nvSpPr>
        <p:spPr>
          <a:xfrm>
            <a:off x="3228975" y="117403"/>
            <a:ext cx="595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Gill Sans Ultra Bold" panose="020B0A02020104020203" pitchFamily="34" charset="0"/>
              </a:rPr>
              <a:t>HABILIDADES SOCIALES</a:t>
            </a:r>
            <a:endParaRPr lang="es-ES_tradnl" sz="2800" dirty="0">
              <a:latin typeface="Gill Sans Ultra Bold" panose="020B0A02020104020203" pitchFamily="34" charset="0"/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2928926" y="251211"/>
            <a:ext cx="582227" cy="390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dondear rectángulo de esquina diagonal 5"/>
          <p:cNvSpPr/>
          <p:nvPr/>
        </p:nvSpPr>
        <p:spPr>
          <a:xfrm>
            <a:off x="0" y="6209520"/>
            <a:ext cx="2143108" cy="626002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COMUNICACIÓN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3" name="Redondear rectángulo de esquina diagonal 12"/>
          <p:cNvSpPr/>
          <p:nvPr/>
        </p:nvSpPr>
        <p:spPr>
          <a:xfrm>
            <a:off x="79602" y="4182519"/>
            <a:ext cx="1777754" cy="601918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INFLUENCIA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4" name="Redondear rectángulo de esquina diagonal 13"/>
          <p:cNvSpPr/>
          <p:nvPr/>
        </p:nvSpPr>
        <p:spPr>
          <a:xfrm>
            <a:off x="285752" y="2168177"/>
            <a:ext cx="2071670" cy="738766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MANEJO DE CONFLICTOS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Redondear rectángulo de esquina diagonal 14"/>
          <p:cNvSpPr/>
          <p:nvPr/>
        </p:nvSpPr>
        <p:spPr>
          <a:xfrm>
            <a:off x="4836476" y="2130231"/>
            <a:ext cx="1534886" cy="738766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LIDERAZGO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6" name="Redondear rectángulo de esquina diagonal 15"/>
          <p:cNvSpPr/>
          <p:nvPr/>
        </p:nvSpPr>
        <p:spPr>
          <a:xfrm>
            <a:off x="2714612" y="2143116"/>
            <a:ext cx="1785950" cy="738766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CATALIZADOR DEL CAMBIO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7220523" y="4190432"/>
            <a:ext cx="1852071" cy="738766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TRABAJO EN EQUIPO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5" name="Redondear rectángulo de esquina diagonal 24"/>
          <p:cNvSpPr/>
          <p:nvPr/>
        </p:nvSpPr>
        <p:spPr>
          <a:xfrm>
            <a:off x="6994214" y="2206672"/>
            <a:ext cx="1721190" cy="738766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ESTABLECER VÍNCULOS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6" name="Redondear rectángulo de esquina diagonal 25"/>
          <p:cNvSpPr/>
          <p:nvPr/>
        </p:nvSpPr>
        <p:spPr>
          <a:xfrm>
            <a:off x="7129351" y="6333572"/>
            <a:ext cx="1943243" cy="524452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COOPERACIÓN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8" name="Llamada de flecha hacia abajo 27"/>
          <p:cNvSpPr/>
          <p:nvPr/>
        </p:nvSpPr>
        <p:spPr>
          <a:xfrm>
            <a:off x="0" y="5078308"/>
            <a:ext cx="2214546" cy="1281417"/>
          </a:xfrm>
          <a:prstGeom prst="downArrowCallout">
            <a:avLst/>
          </a:prstGeom>
          <a:solidFill>
            <a:srgbClr val="99CC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ysClr val="windowText" lastClr="000000"/>
                </a:solidFill>
              </a:rPr>
              <a:t>Escuchas abiertamente y mandas mensajes convincentes</a:t>
            </a:r>
            <a:r>
              <a:rPr lang="es-PE" b="1" dirty="0" smtClean="0">
                <a:solidFill>
                  <a:sysClr val="windowText" lastClr="000000"/>
                </a:solidFill>
              </a:rPr>
              <a:t>.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Llamada de flecha hacia abajo 28"/>
          <p:cNvSpPr/>
          <p:nvPr/>
        </p:nvSpPr>
        <p:spPr>
          <a:xfrm>
            <a:off x="265312" y="3020291"/>
            <a:ext cx="1592044" cy="1281417"/>
          </a:xfrm>
          <a:prstGeom prst="downArrowCallout">
            <a:avLst/>
          </a:prstGeom>
          <a:solidFill>
            <a:srgbClr val="99CC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ysClr val="windowText" lastClr="000000"/>
                </a:solidFill>
              </a:rPr>
              <a:t>Posees herramientas de persuasión</a:t>
            </a:r>
            <a:endParaRPr lang="es-E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Llamada de flecha hacia abajo 29"/>
          <p:cNvSpPr/>
          <p:nvPr/>
        </p:nvSpPr>
        <p:spPr>
          <a:xfrm>
            <a:off x="285752" y="898111"/>
            <a:ext cx="2071670" cy="1281417"/>
          </a:xfrm>
          <a:prstGeom prst="downArrowCallout">
            <a:avLst/>
          </a:prstGeom>
          <a:solidFill>
            <a:srgbClr val="99CC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ysClr val="windowText" lastClr="000000"/>
                </a:solidFill>
              </a:rPr>
              <a:t>Reconocer los posibles conflictos, sacas a la luz los desacuerdos</a:t>
            </a:r>
            <a:endParaRPr lang="es-E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Llamada de flecha hacia abajo 30"/>
          <p:cNvSpPr/>
          <p:nvPr/>
        </p:nvSpPr>
        <p:spPr>
          <a:xfrm>
            <a:off x="4896449" y="857232"/>
            <a:ext cx="1604377" cy="1281417"/>
          </a:xfrm>
          <a:prstGeom prst="downArrowCallout">
            <a:avLst/>
          </a:prstGeom>
          <a:solidFill>
            <a:srgbClr val="99CC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ysClr val="windowText" lastClr="000000"/>
                </a:solidFill>
              </a:rPr>
              <a:t>Inspiras y guías a los individuos o a los grupos</a:t>
            </a:r>
            <a:endParaRPr lang="es-E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Llamada de flecha hacia abajo 31"/>
          <p:cNvSpPr/>
          <p:nvPr/>
        </p:nvSpPr>
        <p:spPr>
          <a:xfrm>
            <a:off x="2786050" y="857232"/>
            <a:ext cx="1714512" cy="1281417"/>
          </a:xfrm>
          <a:prstGeom prst="downArrowCallout">
            <a:avLst/>
          </a:prstGeom>
          <a:solidFill>
            <a:srgbClr val="99CC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ysClr val="windowText" lastClr="000000"/>
                </a:solidFill>
              </a:rPr>
              <a:t>Inicias o controlas el cambio</a:t>
            </a:r>
            <a:endParaRPr lang="es-E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Llamada de flecha hacia abajo 32"/>
          <p:cNvSpPr/>
          <p:nvPr/>
        </p:nvSpPr>
        <p:spPr>
          <a:xfrm>
            <a:off x="6858016" y="2861963"/>
            <a:ext cx="2271663" cy="1281417"/>
          </a:xfrm>
          <a:prstGeom prst="downArrowCallout">
            <a:avLst/>
          </a:prstGeom>
          <a:solidFill>
            <a:srgbClr val="99CC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ysClr val="windowText" lastClr="000000"/>
                </a:solidFill>
              </a:rPr>
              <a:t>Crear sinergia laboral enfocada hacia la consecución de objetivos</a:t>
            </a:r>
            <a:endParaRPr lang="es-E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Llamada de flecha hacia abajo 34"/>
          <p:cNvSpPr/>
          <p:nvPr/>
        </p:nvSpPr>
        <p:spPr>
          <a:xfrm>
            <a:off x="6918066" y="861699"/>
            <a:ext cx="2011652" cy="1281417"/>
          </a:xfrm>
          <a:prstGeom prst="downArrowCallout">
            <a:avLst/>
          </a:prstGeom>
          <a:solidFill>
            <a:srgbClr val="99CC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ysClr val="windowText" lastClr="000000"/>
                </a:solidFill>
              </a:rPr>
              <a:t>Crear y consolidar la amistad personal con el grupo</a:t>
            </a:r>
            <a:endParaRPr lang="es-E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Llamada de flecha hacia abajo 35"/>
          <p:cNvSpPr/>
          <p:nvPr/>
        </p:nvSpPr>
        <p:spPr>
          <a:xfrm>
            <a:off x="7033060" y="5005103"/>
            <a:ext cx="2110972" cy="1281417"/>
          </a:xfrm>
          <a:prstGeom prst="downArrowCallout">
            <a:avLst/>
          </a:prstGeom>
          <a:solidFill>
            <a:srgbClr val="99CC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ysClr val="windowText" lastClr="000000"/>
                </a:solidFill>
              </a:rPr>
              <a:t>Trabajar con los demás en la consecución de objetivos compartidos</a:t>
            </a:r>
            <a:endParaRPr lang="es-E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1664631" y="5734453"/>
            <a:ext cx="478477" cy="630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400" b="1" dirty="0" smtClean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1</a:t>
            </a:r>
            <a:endParaRPr lang="es-ES" sz="3400" b="1" dirty="0">
              <a:solidFill>
                <a:sysClr val="windowText" lastClr="0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0" y="3709907"/>
            <a:ext cx="478477" cy="630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400" b="1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2</a:t>
            </a:r>
            <a:endParaRPr lang="es-ES" sz="3400" b="1" dirty="0">
              <a:solidFill>
                <a:sysClr val="windowText" lastClr="0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354123" y="1673562"/>
            <a:ext cx="478477" cy="630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400" b="1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3</a:t>
            </a:r>
            <a:endParaRPr lang="es-ES" sz="3400" b="1" dirty="0">
              <a:solidFill>
                <a:sysClr val="windowText" lastClr="0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928115" y="1584389"/>
            <a:ext cx="478477" cy="630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400" b="1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4</a:t>
            </a:r>
            <a:endParaRPr lang="es-ES" sz="3400" b="1" dirty="0">
              <a:solidFill>
                <a:sysClr val="windowText" lastClr="0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4706481" y="1532565"/>
            <a:ext cx="478477" cy="630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400" b="1" dirty="0" smtClean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5</a:t>
            </a:r>
            <a:endParaRPr lang="es-ES" sz="3400" b="1" dirty="0">
              <a:solidFill>
                <a:sysClr val="windowText" lastClr="0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6879605" y="1655827"/>
            <a:ext cx="478477" cy="630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400" b="1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6</a:t>
            </a:r>
            <a:endParaRPr lang="es-ES" sz="3400" b="1" dirty="0">
              <a:solidFill>
                <a:sysClr val="windowText" lastClr="0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7000892" y="3727529"/>
            <a:ext cx="478477" cy="630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400" b="1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7</a:t>
            </a:r>
            <a:endParaRPr lang="es-ES" sz="3400" b="1" dirty="0">
              <a:solidFill>
                <a:sysClr val="windowText" lastClr="0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6858016" y="5942107"/>
            <a:ext cx="478477" cy="6301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400" b="1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8</a:t>
            </a:r>
            <a:endParaRPr lang="es-ES" sz="3400" b="1" dirty="0">
              <a:solidFill>
                <a:sysClr val="windowText" lastClr="0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61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0560" y="249164"/>
            <a:ext cx="7543800" cy="2610151"/>
          </a:xfrm>
          <a:solidFill>
            <a:srgbClr val="FFFF99"/>
          </a:solidFill>
        </p:spPr>
        <p:txBody>
          <a:bodyPr>
            <a:normAutofit fontScale="92500" lnSpcReduction="20000"/>
          </a:bodyPr>
          <a:lstStyle/>
          <a:p>
            <a:pPr algn="ctr"/>
            <a:r>
              <a:rPr lang="es-PE" sz="3200" dirty="0" smtClean="0">
                <a:latin typeface="Berlin Sans FB Demi" panose="020E0802020502020306" pitchFamily="34" charset="0"/>
              </a:rPr>
              <a:t>"</a:t>
            </a:r>
            <a:r>
              <a:rPr lang="es-PE" sz="3200" dirty="0">
                <a:latin typeface="Berlin Sans FB Demi" panose="020E0802020502020306" pitchFamily="34" charset="0"/>
              </a:rPr>
              <a:t>Sólo se educa la cabeza. Si se permitiera a las emociones ser verdaderamente libres, el intelecto se cuidaría de sí mismo".</a:t>
            </a:r>
            <a:br>
              <a:rPr lang="es-PE" sz="3200" dirty="0">
                <a:latin typeface="Berlin Sans FB Demi" panose="020E0802020502020306" pitchFamily="34" charset="0"/>
              </a:rPr>
            </a:br>
            <a:r>
              <a:rPr lang="es-PE" sz="3200" dirty="0" smtClean="0">
                <a:latin typeface="Berlin Sans FB Demi" panose="020E0802020502020306" pitchFamily="34" charset="0"/>
              </a:rPr>
              <a:t>							</a:t>
            </a:r>
          </a:p>
          <a:p>
            <a:pPr algn="r"/>
            <a:r>
              <a:rPr lang="es-PE" sz="3200" dirty="0" smtClean="0">
                <a:latin typeface="Berlin Sans FB Demi" panose="020E0802020502020306" pitchFamily="34" charset="0"/>
              </a:rPr>
              <a:t>Alexander </a:t>
            </a:r>
            <a:r>
              <a:rPr lang="es-PE" sz="3200" dirty="0">
                <a:latin typeface="Berlin Sans FB Demi" panose="020E0802020502020306" pitchFamily="34" charset="0"/>
              </a:rPr>
              <a:t>S. </a:t>
            </a:r>
            <a:r>
              <a:rPr lang="es-PE" sz="3200" dirty="0" err="1">
                <a:latin typeface="Berlin Sans FB Demi" panose="020E0802020502020306" pitchFamily="34" charset="0"/>
              </a:rPr>
              <a:t>Neill</a:t>
            </a:r>
            <a:endParaRPr lang="es-ES" sz="3200" dirty="0">
              <a:latin typeface="Berlin Sans FB Demi" panose="020E08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7" y="2021185"/>
            <a:ext cx="3559628" cy="43220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09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311"/>
            <a:ext cx="9144000" cy="1754326"/>
          </a:xfrm>
          <a:prstGeom prst="rect">
            <a:avLst/>
          </a:prstGeom>
          <a:solidFill>
            <a:srgbClr val="FFFF99"/>
          </a:solidFill>
          <a:ln>
            <a:solidFill>
              <a:srgbClr val="99FF99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 Inteligencia Emocional y el Liderazgo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" y="1265259"/>
            <a:ext cx="2970609" cy="509269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928926" y="1928802"/>
            <a:ext cx="4399377" cy="55956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ysClr val="windowText" lastClr="000000"/>
                </a:solidFill>
              </a:rPr>
              <a:t>Alto coeficiente de inteligencia emocional</a:t>
            </a:r>
            <a:endParaRPr lang="es-E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940629" y="2631247"/>
            <a:ext cx="5068151" cy="72631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ysClr val="windowText" lastClr="000000"/>
                </a:solidFill>
              </a:rPr>
              <a:t>Capaz de dirigir el DESARROLLO de las demás.</a:t>
            </a:r>
            <a:endParaRPr lang="es-E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928926" y="3512374"/>
            <a:ext cx="4399377" cy="55956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ysClr val="windowText" lastClr="000000"/>
                </a:solidFill>
              </a:rPr>
              <a:t>El líder es un soñador, es un apasionado</a:t>
            </a:r>
            <a:endParaRPr lang="es-E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940629" y="4214818"/>
            <a:ext cx="5068151" cy="8183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ysClr val="windowText" lastClr="000000"/>
                </a:solidFill>
              </a:rPr>
              <a:t>Se conoce a si mismo, se motiva y auto regula sus emociones, tiene empatía y la habilidad de relacionarse socialmente.</a:t>
            </a:r>
            <a:endParaRPr lang="es-E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28926" y="5143512"/>
            <a:ext cx="4399377" cy="55956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ysClr val="windowText" lastClr="000000"/>
                </a:solidFill>
              </a:rPr>
              <a:t>Gerencia con liderazgo</a:t>
            </a:r>
            <a:endParaRPr lang="es-E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940629" y="5834802"/>
            <a:ext cx="5068151" cy="80890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ysClr val="windowText" lastClr="000000"/>
                </a:solidFill>
              </a:rPr>
              <a:t>Se dice que la mitad de las habilidades </a:t>
            </a:r>
            <a:r>
              <a:rPr lang="es-PE" sz="2000" b="1" dirty="0" err="1" smtClean="0">
                <a:solidFill>
                  <a:sysClr val="windowText" lastClr="000000"/>
                </a:solidFill>
              </a:rPr>
              <a:t>requqeridas</a:t>
            </a:r>
            <a:r>
              <a:rPr lang="es-PE" sz="2000" b="1" dirty="0" smtClean="0">
                <a:solidFill>
                  <a:sysClr val="windowText" lastClr="000000"/>
                </a:solidFill>
              </a:rPr>
              <a:t> son técnicas, y la otras mitad es una alta inteligencia emocional</a:t>
            </a:r>
            <a:endParaRPr lang="es-ES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12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311"/>
            <a:ext cx="9144000" cy="2308324"/>
          </a:xfrm>
          <a:prstGeom prst="rect">
            <a:avLst/>
          </a:prstGeom>
          <a:solidFill>
            <a:srgbClr val="FFFF99"/>
          </a:solidFill>
          <a:ln>
            <a:solidFill>
              <a:srgbClr val="99FF99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Características de una persona con ALTO nivel de</a:t>
            </a:r>
            <a:r>
              <a:rPr lang="es-ES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Inteligencia Emocional</a:t>
            </a:r>
            <a:endParaRPr lang="es-ES" sz="4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595" r="3209"/>
          <a:stretch/>
        </p:blipFill>
        <p:spPr>
          <a:xfrm>
            <a:off x="-32" y="2285992"/>
            <a:ext cx="3772836" cy="457203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786184" y="2295522"/>
            <a:ext cx="5357818" cy="45289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Saben qué emociones experimentan y por qué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786184" y="2827763"/>
            <a:ext cx="5357818" cy="57552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Perciben vínculos entre sus sentimientos y lo que piensan. Hacen y dicen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786184" y="3475376"/>
            <a:ext cx="5357818" cy="45289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Conocen sus puntos fuertes y débiles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86183" y="4000359"/>
            <a:ext cx="5357818" cy="45289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Son reflexivas, aprenden de la experiencia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786182" y="4525342"/>
            <a:ext cx="5357818" cy="45289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Se muestran seguras de sí mismas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786181" y="5050326"/>
            <a:ext cx="5357818" cy="57246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Pueden expresar opiniones que despierten rechazo y arriesgarse por lo que consideran correcto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764410" y="5678171"/>
            <a:ext cx="5357818" cy="54169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Manejan bien los sentimientos impulsivos y emociones perturbadoras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764409" y="6288236"/>
            <a:ext cx="5357818" cy="56978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Piensan con claridad y no pierden la concentración cuando son sometidas a presión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09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7593">
            <a:off x="4907137" y="2677333"/>
            <a:ext cx="4176310" cy="1727890"/>
          </a:xfrm>
          <a:prstGeom prst="rect">
            <a:avLst/>
          </a:prstGeom>
        </p:spPr>
      </p:pic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6853" y="1258750"/>
            <a:ext cx="5304233" cy="5170646"/>
          </a:xfrm>
          <a:prstGeom prst="rect">
            <a:avLst/>
          </a:prstGeom>
          <a:solidFill>
            <a:srgbClr val="FFFF99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000" dirty="0" smtClean="0">
                <a:solidFill>
                  <a:srgbClr val="FF0000"/>
                </a:solidFill>
              </a:rPr>
              <a:t>En </a:t>
            </a:r>
            <a:r>
              <a:rPr lang="es-ES" sz="2000" dirty="0">
                <a:solidFill>
                  <a:srgbClr val="FF0000"/>
                </a:solidFill>
              </a:rPr>
              <a:t>el plano </a:t>
            </a:r>
            <a:r>
              <a:rPr lang="es-ES" sz="2000" b="1" dirty="0">
                <a:solidFill>
                  <a:srgbClr val="FF0000"/>
                </a:solidFill>
              </a:rPr>
              <a:t>individual</a:t>
            </a:r>
            <a:r>
              <a:rPr lang="es-ES" sz="2000" dirty="0">
                <a:solidFill>
                  <a:srgbClr val="FF0000"/>
                </a:solidFill>
              </a:rPr>
              <a:t> : </a:t>
            </a:r>
            <a:r>
              <a:rPr lang="es-ES" sz="2000" dirty="0"/>
              <a:t>Es posible identificar, evaluar y aumentar los elementos de la inteligencia emocional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sz="2000" dirty="0" smtClean="0">
                <a:solidFill>
                  <a:srgbClr val="FF0000"/>
                </a:solidFill>
              </a:rPr>
              <a:t>En </a:t>
            </a:r>
            <a:r>
              <a:rPr lang="es-ES" sz="2000" dirty="0">
                <a:solidFill>
                  <a:srgbClr val="FF0000"/>
                </a:solidFill>
              </a:rPr>
              <a:t>el plano </a:t>
            </a:r>
            <a:r>
              <a:rPr lang="es-ES" sz="2000" b="1" dirty="0">
                <a:solidFill>
                  <a:srgbClr val="FF0000"/>
                </a:solidFill>
              </a:rPr>
              <a:t>grupa</a:t>
            </a:r>
            <a:r>
              <a:rPr lang="es-ES" sz="2000" dirty="0">
                <a:solidFill>
                  <a:srgbClr val="FF0000"/>
                </a:solidFill>
              </a:rPr>
              <a:t>l: </a:t>
            </a:r>
            <a:r>
              <a:rPr lang="es-ES" sz="2000" dirty="0"/>
              <a:t>Se tiene que afinar la dinámica interpersonal que torna mas inteligentes a los </a:t>
            </a:r>
            <a:r>
              <a:rPr lang="es-ES" sz="2000" dirty="0" smtClean="0"/>
              <a:t>grupos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sz="2000" dirty="0" smtClean="0">
                <a:solidFill>
                  <a:srgbClr val="FF0000"/>
                </a:solidFill>
              </a:rPr>
              <a:t>En </a:t>
            </a:r>
            <a:r>
              <a:rPr lang="es-ES" sz="2000" dirty="0">
                <a:solidFill>
                  <a:srgbClr val="FF0000"/>
                </a:solidFill>
              </a:rPr>
              <a:t>el plano </a:t>
            </a:r>
            <a:r>
              <a:rPr lang="es-ES" sz="2000" b="1" dirty="0">
                <a:solidFill>
                  <a:srgbClr val="FF0000"/>
                </a:solidFill>
              </a:rPr>
              <a:t>empresarial</a:t>
            </a:r>
            <a:r>
              <a:rPr lang="es-ES" sz="2000" dirty="0">
                <a:solidFill>
                  <a:srgbClr val="FF0000"/>
                </a:solidFill>
              </a:rPr>
              <a:t>:</a:t>
            </a:r>
            <a:r>
              <a:rPr lang="es-ES" sz="2000" dirty="0"/>
              <a:t> Revisar las jerarquías de valores para dar prioridad a la inteligencia emocional, en términos concretos de contratación, capacitación y desarrollo, evaluación de desempeño y </a:t>
            </a:r>
            <a:r>
              <a:rPr lang="es-ES" sz="2000" dirty="0" smtClean="0"/>
              <a:t>ascensos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sz="2000" dirty="0" smtClean="0"/>
              <a:t>En </a:t>
            </a:r>
            <a:r>
              <a:rPr lang="es-ES" sz="2000" dirty="0"/>
              <a:t>estos tiempos; las empresas cuya gente colabore mejor tendrán ventaja competitiva, y es por lo tanto que la inteligencia emocional es muy importante.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32" y="0"/>
            <a:ext cx="9144032" cy="769441"/>
          </a:xfrm>
          <a:prstGeom prst="rect">
            <a:avLst/>
          </a:prstGeom>
          <a:solidFill>
            <a:srgbClr val="CCFFCC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Inteligencia Emocional: ¿Qué hacer?</a:t>
            </a:r>
            <a:endParaRPr lang="es-E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446" r="17614"/>
          <a:stretch/>
        </p:blipFill>
        <p:spPr>
          <a:xfrm flipH="1">
            <a:off x="7153098" y="4357694"/>
            <a:ext cx="1995189" cy="250030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446" r="17614"/>
          <a:stretch/>
        </p:blipFill>
        <p:spPr>
          <a:xfrm>
            <a:off x="-32" y="1571612"/>
            <a:ext cx="2094318" cy="273511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-32" y="0"/>
            <a:ext cx="9144032" cy="1200329"/>
          </a:xfrm>
          <a:prstGeom prst="rect">
            <a:avLst/>
          </a:prstGeom>
          <a:solidFill>
            <a:srgbClr val="CCFFCC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PAUTAS PARA SER </a:t>
            </a:r>
          </a:p>
          <a:p>
            <a:pPr algn="ctr"/>
            <a:r>
              <a:rPr lang="es-ES" sz="3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EMOCIONALMENTE INTELIGENTE</a:t>
            </a:r>
            <a:endParaRPr lang="es-E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" y="6143644"/>
            <a:ext cx="5564602" cy="71435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No se calle. Diga lo que piensa, siempre desde una crítica constructiva. Razone su punto de vista y ofrezca alternativas.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2538" y="5572140"/>
            <a:ext cx="5466995" cy="51743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Si se solicita su opinión sea cauto en lo qué dice, no descalifique el trabajo de los demás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42152" y="5000636"/>
            <a:ext cx="5466995" cy="51743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Asuma el riesgo de parecer imperfecto. Exteriorice las emociones y aprenda a canalizarlas.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49346" y="4429132"/>
            <a:ext cx="5466995" cy="51743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Dé las gracias y reconozca en los demás el trabajo bien hecho.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14481" y="3571876"/>
            <a:ext cx="5643602" cy="80318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Aproveche mejor el tiempo. Tome pausas estratégicas cada 30 minutos. Descubra su ritmo natural y evite interrupciones.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19715" y="3000372"/>
            <a:ext cx="5466995" cy="51743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Practique el ejercicio físico. Haga estiramientos durante las pausas.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679283" y="1285860"/>
            <a:ext cx="5466995" cy="51743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Aprenda a trabajar en grupo. No se aislé. Adquiera un compromiso común y dialogue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216068" y="1857364"/>
            <a:ext cx="5466995" cy="51743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Libere su creatividad. Si el ambiente de trabajo no lo permite, hágalo en su tiempo libre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752851" y="2428868"/>
            <a:ext cx="5738243" cy="51743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ysClr val="windowText" lastClr="000000"/>
                </a:solidFill>
              </a:rPr>
              <a:t>Déjese llevar por la intuición práctica. No deje todo en manos de los demás. Ten sentido del oportunismo. 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52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iagonal 10"/>
          <p:cNvSpPr/>
          <p:nvPr/>
        </p:nvSpPr>
        <p:spPr>
          <a:xfrm>
            <a:off x="-32" y="1500174"/>
            <a:ext cx="7643866" cy="2357454"/>
          </a:xfrm>
          <a:prstGeom prst="round2Diag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7700" lvl="1" indent="-457200" algn="just">
              <a:spcBef>
                <a:spcPct val="50000"/>
              </a:spcBef>
              <a:buFontTx/>
              <a:buAutoNum type="arabicPeriod"/>
              <a:tabLst>
                <a:tab pos="673100" algn="l"/>
              </a:tabLst>
            </a:pPr>
            <a:r>
              <a:rPr lang="es-MX" sz="2000" dirty="0" smtClean="0">
                <a:solidFill>
                  <a:schemeClr val="accent2"/>
                </a:solidFill>
                <a:cs typeface="Times New Roman" pitchFamily="18" charset="0"/>
              </a:rPr>
              <a:t>Con</a:t>
            </a:r>
            <a:r>
              <a:rPr lang="es-ES_tradnl" sz="2000" dirty="0" err="1" smtClean="0">
                <a:solidFill>
                  <a:schemeClr val="accent2"/>
                </a:solidFill>
                <a:cs typeface="Times New Roman" pitchFamily="18" charset="0"/>
              </a:rPr>
              <a:t>ocer</a:t>
            </a:r>
            <a:r>
              <a:rPr lang="es-ES_tradnl" sz="2000" dirty="0" smtClean="0">
                <a:solidFill>
                  <a:schemeClr val="accent2"/>
                </a:solidFill>
                <a:cs typeface="Times New Roman" pitchFamily="18" charset="0"/>
              </a:rPr>
              <a:t> nuestras propias emociones: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Reconocer un sentimiento, tal y como ocurre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Monitorear nuestros sentimientos de momento a momento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Reconocer cuando nuestros verdaderos sentimientos nos dejan a su merced</a:t>
            </a:r>
            <a:endParaRPr lang="es-ES_tradnl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Redondear rectángulo de esquina diagonal 16"/>
          <p:cNvSpPr/>
          <p:nvPr/>
        </p:nvSpPr>
        <p:spPr>
          <a:xfrm>
            <a:off x="1500198" y="4071942"/>
            <a:ext cx="7643834" cy="2714644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7700" lvl="1" indent="-457200" algn="just">
              <a:spcBef>
                <a:spcPct val="50000"/>
              </a:spcBef>
              <a:buFontTx/>
              <a:buAutoNum type="arabicPeriod" startAt="2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accent2"/>
                </a:solidFill>
                <a:cs typeface="Times New Roman" pitchFamily="18" charset="0"/>
              </a:rPr>
              <a:t>Manejar nuestras emociones: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Manejar nuestras emociones como creemos que es apropiado, es una habilidad que genera auto conocimiento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Monitorear nuestros sentimientos de momento a momento para identificar y aliviar ansiedad,  irritabilidad, temor</a:t>
            </a:r>
            <a:endParaRPr lang="es-ES_tradnl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Llamada de flecha hacia abajo 12"/>
          <p:cNvSpPr/>
          <p:nvPr/>
        </p:nvSpPr>
        <p:spPr>
          <a:xfrm>
            <a:off x="-32" y="-24"/>
            <a:ext cx="9144032" cy="1285884"/>
          </a:xfrm>
          <a:prstGeom prst="downArrowCallou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7700" lvl="1" indent="-457200" algn="just">
              <a:spcBef>
                <a:spcPct val="50000"/>
              </a:spcBef>
              <a:tabLst>
                <a:tab pos="673100" algn="l"/>
              </a:tabLst>
            </a:pPr>
            <a:r>
              <a:rPr lang="es-ES_tradnl" sz="2000" b="1" dirty="0" smtClean="0">
                <a:solidFill>
                  <a:schemeClr val="tx1"/>
                </a:solidFill>
                <a:cs typeface="Times New Roman" pitchFamily="18" charset="0"/>
              </a:rPr>
              <a:t>Dimensiones de la Inteligencia Emocional: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iagonal 10"/>
          <p:cNvSpPr/>
          <p:nvPr/>
        </p:nvSpPr>
        <p:spPr>
          <a:xfrm>
            <a:off x="-32" y="-24"/>
            <a:ext cx="7643866" cy="2857520"/>
          </a:xfrm>
          <a:prstGeom prst="round2Diag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endParaRPr lang="es-ES_tradnl" sz="200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marL="1409700" lvl="2" indent="-457200" algn="just">
              <a:spcBef>
                <a:spcPct val="50000"/>
              </a:spcBef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accent2"/>
                </a:solidFill>
                <a:cs typeface="Times New Roman" pitchFamily="18" charset="0"/>
              </a:rPr>
              <a:t>3.     Motivarse uno mismo: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El optimismo como gran motivador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El optimismo es una actitud que evita caer en la apatía, desesperanza, o depresión, ante situaciones adversas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El optimismo predice el éxito. El optimismo realista, el optimismo ingenuo puede generar resultados desastrosos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endParaRPr lang="es-ES_tradnl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endParaRPr lang="es-ES_tradnl" sz="20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" name="Redondear rectángulo de esquina diagonal 16"/>
          <p:cNvSpPr/>
          <p:nvPr/>
        </p:nvSpPr>
        <p:spPr>
          <a:xfrm>
            <a:off x="1500198" y="2857496"/>
            <a:ext cx="7643834" cy="1143008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7700" lvl="1" indent="-457200" algn="just">
              <a:spcBef>
                <a:spcPct val="50000"/>
              </a:spcBef>
              <a:buFontTx/>
              <a:buAutoNum type="arabicPeriod" startAt="4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accent2"/>
                </a:solidFill>
                <a:cs typeface="Times New Roman" pitchFamily="18" charset="0"/>
              </a:rPr>
              <a:t>Reconocer las emociones en otros: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Empatía, una habilidad que se construye basada en el auto conocimiento de las emociones</a:t>
            </a:r>
          </a:p>
        </p:txBody>
      </p:sp>
      <p:sp>
        <p:nvSpPr>
          <p:cNvPr id="6" name="Redondear rectángulo de esquina diagonal 10"/>
          <p:cNvSpPr/>
          <p:nvPr/>
        </p:nvSpPr>
        <p:spPr>
          <a:xfrm>
            <a:off x="-32" y="4000504"/>
            <a:ext cx="7643866" cy="2857520"/>
          </a:xfrm>
          <a:prstGeom prst="round2Diag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endParaRPr lang="es-ES_tradnl" sz="200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marL="647700" lvl="1" indent="-457200" algn="just">
              <a:spcBef>
                <a:spcPct val="50000"/>
              </a:spcBef>
              <a:buFontTx/>
              <a:buAutoNum type="arabicPeriod" startAt="5"/>
              <a:tabLst>
                <a:tab pos="673100" algn="l"/>
              </a:tabLst>
            </a:pPr>
            <a:r>
              <a:rPr lang="es-ES_tradnl" sz="2000" dirty="0" smtClean="0">
                <a:solidFill>
                  <a:schemeClr val="accent2"/>
                </a:solidFill>
                <a:cs typeface="Times New Roman" pitchFamily="18" charset="0"/>
              </a:rPr>
              <a:t>El manejo de las relaciones:</a:t>
            </a:r>
            <a:endParaRPr lang="es-ES_tradnl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u="sng" dirty="0" smtClean="0">
                <a:solidFill>
                  <a:schemeClr val="tx1"/>
                </a:solidFill>
                <a:cs typeface="Times New Roman" pitchFamily="18" charset="0"/>
              </a:rPr>
              <a:t>Organización de grupos</a:t>
            </a: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.- Esta esencial habilidad implica iniciar y coordinar los esfuerzos de una red de gente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r>
              <a:rPr lang="es-ES_tradnl" sz="2000" u="sng" dirty="0" smtClean="0">
                <a:solidFill>
                  <a:schemeClr val="tx1"/>
                </a:solidFill>
                <a:cs typeface="Times New Roman" pitchFamily="18" charset="0"/>
              </a:rPr>
              <a:t>Negociación de soluciones</a:t>
            </a:r>
            <a:r>
              <a:rPr lang="es-ES_tradnl" sz="2000" dirty="0" smtClean="0">
                <a:solidFill>
                  <a:schemeClr val="tx1"/>
                </a:solidFill>
                <a:cs typeface="Times New Roman" pitchFamily="18" charset="0"/>
              </a:rPr>
              <a:t>.- El talento del mediador previene conflictos o resuelve aquellos que súbitamente aparecen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endParaRPr lang="es-ES_tradnl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endParaRPr lang="es-ES_tradnl" sz="20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5759450" cy="1143000"/>
          </a:xfrm>
        </p:spPr>
        <p:txBody>
          <a:bodyPr/>
          <a:lstStyle/>
          <a:p>
            <a:endParaRPr lang="es-MX" sz="24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2027238"/>
            <a:ext cx="4037013" cy="44973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s-MX" sz="2000" dirty="0"/>
          </a:p>
        </p:txBody>
      </p:sp>
      <p:pic>
        <p:nvPicPr>
          <p:cNvPr id="38917" name="Picture 5" descr="suicidio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64163" y="4581525"/>
            <a:ext cx="1439862" cy="1082675"/>
          </a:xfrm>
          <a:noFill/>
          <a:ln/>
        </p:spPr>
      </p:pic>
      <p:pic>
        <p:nvPicPr>
          <p:cNvPr id="38920" name="Picture 8" descr="agresion%20zizou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435600" y="1557338"/>
            <a:ext cx="1368425" cy="1368425"/>
          </a:xfrm>
          <a:noFill/>
          <a:ln/>
        </p:spPr>
      </p:pic>
      <p:pic>
        <p:nvPicPr>
          <p:cNvPr id="38923" name="Picture 11" descr="drogas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0063" y="3140075"/>
            <a:ext cx="1152525" cy="1152525"/>
          </a:xfrm>
          <a:prstGeom prst="rect">
            <a:avLst/>
          </a:prstGeom>
          <a:noFill/>
        </p:spPr>
      </p:pic>
      <p:sp>
        <p:nvSpPr>
          <p:cNvPr id="7" name="Llamada de flecha hacia abajo 12"/>
          <p:cNvSpPr/>
          <p:nvPr/>
        </p:nvSpPr>
        <p:spPr>
          <a:xfrm>
            <a:off x="0" y="-24"/>
            <a:ext cx="9144032" cy="1285884"/>
          </a:xfrm>
          <a:prstGeom prst="downArrowCallou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7700" lvl="1" indent="-457200" algn="ctr">
              <a:spcBef>
                <a:spcPct val="50000"/>
              </a:spcBef>
              <a:tabLst>
                <a:tab pos="673100" algn="l"/>
              </a:tabLst>
            </a:pPr>
            <a:r>
              <a:rPr lang="es-MX" sz="2000" dirty="0" smtClean="0">
                <a:solidFill>
                  <a:schemeClr val="tx1"/>
                </a:solidFill>
              </a:rPr>
              <a:t>Problemas que causan una mala inteligencia emocional.</a:t>
            </a:r>
            <a:endParaRPr lang="es-ES_tradnl" sz="2000" b="1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" name="Redondear rectángulo de esquina diagonal 10"/>
          <p:cNvSpPr/>
          <p:nvPr/>
        </p:nvSpPr>
        <p:spPr>
          <a:xfrm>
            <a:off x="857224" y="1571612"/>
            <a:ext cx="4000528" cy="4286280"/>
          </a:xfrm>
          <a:prstGeom prst="round2Diag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endParaRPr lang="es-ES_tradnl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MX" sz="2000" dirty="0" smtClean="0">
                <a:solidFill>
                  <a:schemeClr val="tx1"/>
                </a:solidFill>
              </a:rPr>
              <a:t>* Depresión.</a:t>
            </a:r>
          </a:p>
          <a:p>
            <a:pPr>
              <a:lnSpc>
                <a:spcPct val="90000"/>
              </a:lnSpc>
            </a:pPr>
            <a:r>
              <a:rPr lang="es-MX" sz="2000" dirty="0" smtClean="0">
                <a:solidFill>
                  <a:schemeClr val="tx1"/>
                </a:solidFill>
              </a:rPr>
              <a:t>* Agresión.</a:t>
            </a:r>
          </a:p>
          <a:p>
            <a:pPr>
              <a:lnSpc>
                <a:spcPct val="90000"/>
              </a:lnSpc>
            </a:pPr>
            <a:r>
              <a:rPr lang="es-MX" sz="2000" dirty="0" smtClean="0">
                <a:solidFill>
                  <a:schemeClr val="tx1"/>
                </a:solidFill>
              </a:rPr>
              <a:t>* Trastornos de alimentación.</a:t>
            </a:r>
          </a:p>
          <a:p>
            <a:pPr>
              <a:lnSpc>
                <a:spcPct val="90000"/>
              </a:lnSpc>
            </a:pPr>
            <a:r>
              <a:rPr lang="es-MX" sz="2000" dirty="0" smtClean="0">
                <a:solidFill>
                  <a:schemeClr val="tx1"/>
                </a:solidFill>
              </a:rPr>
              <a:t>* Soledad.</a:t>
            </a:r>
          </a:p>
          <a:p>
            <a:pPr>
              <a:lnSpc>
                <a:spcPct val="90000"/>
              </a:lnSpc>
            </a:pPr>
            <a:r>
              <a:rPr lang="es-MX" sz="2000" dirty="0" smtClean="0">
                <a:solidFill>
                  <a:schemeClr val="tx1"/>
                </a:solidFill>
              </a:rPr>
              <a:t>* Falta de amistades.</a:t>
            </a:r>
          </a:p>
          <a:p>
            <a:pPr>
              <a:lnSpc>
                <a:spcPct val="90000"/>
              </a:lnSpc>
            </a:pPr>
            <a:r>
              <a:rPr lang="es-MX" sz="2000" dirty="0" smtClean="0">
                <a:solidFill>
                  <a:schemeClr val="tx1"/>
                </a:solidFill>
              </a:rPr>
              <a:t>* Alcohol, drogas y fármacos.</a:t>
            </a:r>
          </a:p>
          <a:p>
            <a:pPr>
              <a:lnSpc>
                <a:spcPct val="90000"/>
              </a:lnSpc>
            </a:pPr>
            <a:r>
              <a:rPr lang="es-MX" sz="2000" dirty="0" smtClean="0">
                <a:solidFill>
                  <a:schemeClr val="tx1"/>
                </a:solidFill>
              </a:rPr>
              <a:t>* Deserción escolar.</a:t>
            </a:r>
          </a:p>
          <a:p>
            <a:pPr>
              <a:lnSpc>
                <a:spcPct val="90000"/>
              </a:lnSpc>
            </a:pPr>
            <a:r>
              <a:rPr lang="es-MX" sz="2000" dirty="0" smtClean="0">
                <a:solidFill>
                  <a:schemeClr val="tx1"/>
                </a:solidFill>
              </a:rPr>
              <a:t>* Embarazos prematuros.</a:t>
            </a:r>
          </a:p>
          <a:p>
            <a:pPr>
              <a:lnSpc>
                <a:spcPct val="90000"/>
              </a:lnSpc>
            </a:pPr>
            <a:r>
              <a:rPr lang="es-MX" sz="2000" dirty="0" smtClean="0">
                <a:solidFill>
                  <a:schemeClr val="tx1"/>
                </a:solidFill>
              </a:rPr>
              <a:t>* Suicidios.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endParaRPr lang="es-ES_tradnl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1409700" lvl="2" indent="-457200" algn="just">
              <a:spcBef>
                <a:spcPct val="50000"/>
              </a:spcBef>
              <a:tabLst>
                <a:tab pos="673100" algn="l"/>
              </a:tabLst>
            </a:pPr>
            <a:endParaRPr lang="es-ES_tradnl" sz="2000" u="sng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86116" y="1142984"/>
            <a:ext cx="5643570" cy="2861344"/>
          </a:xfrm>
          <a:prstGeom prst="rect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  <a:latin typeface="Kristen ITC" pitchFamily="66" charset="0"/>
              </a:rPr>
              <a:t>Es la </a:t>
            </a:r>
            <a:r>
              <a:rPr lang="es-ES" sz="2000" b="1" dirty="0">
                <a:solidFill>
                  <a:schemeClr val="tx1"/>
                </a:solidFill>
                <a:latin typeface="Kristen ITC" pitchFamily="66" charset="0"/>
              </a:rPr>
              <a:t>capacidad de </a:t>
            </a:r>
            <a:r>
              <a:rPr lang="es-ES" sz="2000" b="1" dirty="0" smtClean="0">
                <a:solidFill>
                  <a:schemeClr val="tx1"/>
                </a:solidFill>
                <a:latin typeface="Kristen ITC" pitchFamily="66" charset="0"/>
              </a:rPr>
              <a:t>sentir, entender y regular nuestras emociones como fuente de energía humana, información, conexión e influencia. </a:t>
            </a:r>
          </a:p>
          <a:p>
            <a:pPr algn="ctr"/>
            <a:endParaRPr lang="es-ES" sz="1000" b="1" dirty="0">
              <a:solidFill>
                <a:schemeClr val="tx1"/>
              </a:solidFill>
              <a:latin typeface="Kristen ITC" pitchFamily="66" charset="0"/>
            </a:endParaRPr>
          </a:p>
          <a:p>
            <a:pPr algn="ctr"/>
            <a:r>
              <a:rPr lang="es-ES" sz="2000" b="1" dirty="0" smtClean="0">
                <a:solidFill>
                  <a:schemeClr val="tx1"/>
                </a:solidFill>
                <a:latin typeface="Kristen ITC" pitchFamily="66" charset="0"/>
              </a:rPr>
              <a:t>Es reconocer </a:t>
            </a:r>
            <a:r>
              <a:rPr lang="es-ES" sz="2000" b="1" dirty="0">
                <a:solidFill>
                  <a:schemeClr val="tx1"/>
                </a:solidFill>
                <a:latin typeface="Kristen ITC" pitchFamily="66" charset="0"/>
              </a:rPr>
              <a:t>nuestros propios sentimientos, los sentimientos de los demás, motivarnos y 	manejar adecuadamente las relaciones 	que sostenemos con los demás y con 	nosotros mismos</a:t>
            </a:r>
            <a:r>
              <a:rPr lang="es-ES" sz="2000" b="1" dirty="0">
                <a:latin typeface="Kristen ITC" pitchFamily="66" charset="0"/>
              </a:rPr>
              <a:t>.</a:t>
            </a:r>
            <a:endParaRPr lang="es-ES_tradnl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009160" y="4297895"/>
            <a:ext cx="5732900" cy="2308324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Bauhaus 93" pitchFamily="82" charset="0"/>
              </a:rPr>
              <a:t>El </a:t>
            </a:r>
            <a:r>
              <a:rPr lang="es-ES" sz="2400" dirty="0">
                <a:latin typeface="Bauhaus 93" pitchFamily="82" charset="0"/>
              </a:rPr>
              <a:t>éxito depende del tipo de relación que </a:t>
            </a:r>
            <a:r>
              <a:rPr lang="es-ES" sz="2400" dirty="0" smtClean="0">
                <a:latin typeface="Bauhaus 93" pitchFamily="82" charset="0"/>
              </a:rPr>
              <a:t>mantengamos </a:t>
            </a:r>
            <a:r>
              <a:rPr lang="es-ES" sz="2400" dirty="0">
                <a:latin typeface="Bauhaus 93" pitchFamily="82" charset="0"/>
              </a:rPr>
              <a:t>con nosotros mismos, del modo en que nos relacionemos con los demás, de nuestra capacidad de liderazgo y de nuestra habilidad para trabajar en equipo. </a:t>
            </a:r>
            <a:endParaRPr lang="es-ES_tradnl" sz="2400" dirty="0">
              <a:latin typeface="Bauhaus 93" pitchFamily="82" charset="0"/>
            </a:endParaRPr>
          </a:p>
        </p:txBody>
      </p:sp>
      <p:pic>
        <p:nvPicPr>
          <p:cNvPr id="5" name="4 Imagen" descr="jogyourmemoryhgclr001wg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14412" y="1821933"/>
            <a:ext cx="3777051" cy="503606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7698" y="67964"/>
            <a:ext cx="487345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itchFamily="34" charset="0"/>
                <a:cs typeface="Arial" pitchFamily="34" charset="0"/>
              </a:rPr>
              <a:t>¿Qué es la </a:t>
            </a:r>
          </a:p>
          <a:p>
            <a:pPr algn="ctr"/>
            <a:r>
              <a:rPr lang="es-PE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itchFamily="34" charset="0"/>
                <a:cs typeface="Arial" pitchFamily="34" charset="0"/>
              </a:rPr>
              <a:t>Inteligencia Emocional?</a:t>
            </a:r>
            <a:endParaRPr lang="es-E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ayo 7"/>
          <p:cNvSpPr/>
          <p:nvPr/>
        </p:nvSpPr>
        <p:spPr>
          <a:xfrm rot="350794" flipH="1">
            <a:off x="1694979" y="2088349"/>
            <a:ext cx="1786661" cy="111095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135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60350"/>
            <a:ext cx="5195888" cy="939800"/>
          </a:xfrm>
        </p:spPr>
        <p:txBody>
          <a:bodyPr/>
          <a:lstStyle/>
          <a:p>
            <a:endParaRPr lang="es-MX" sz="2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98613"/>
            <a:ext cx="7861300" cy="276701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s-MX" sz="1800" dirty="0"/>
          </a:p>
        </p:txBody>
      </p:sp>
      <p:pic>
        <p:nvPicPr>
          <p:cNvPr id="40965" name="Picture 5" descr="20051124153833-soledad-y-tristez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429256" y="3286124"/>
            <a:ext cx="1943100" cy="1943100"/>
          </a:xfrm>
          <a:noFill/>
          <a:ln/>
        </p:spPr>
      </p:pic>
      <p:sp>
        <p:nvSpPr>
          <p:cNvPr id="5" name="Llamada de flecha hacia abajo 12"/>
          <p:cNvSpPr/>
          <p:nvPr/>
        </p:nvSpPr>
        <p:spPr>
          <a:xfrm>
            <a:off x="0" y="-24"/>
            <a:ext cx="9144032" cy="1285884"/>
          </a:xfrm>
          <a:prstGeom prst="downArrowCallou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7700" lvl="1" indent="-457200" algn="ctr">
              <a:spcBef>
                <a:spcPct val="50000"/>
              </a:spcBef>
              <a:tabLst>
                <a:tab pos="673100" algn="l"/>
              </a:tabLst>
            </a:pPr>
            <a:r>
              <a:rPr lang="es-MX" sz="2000" dirty="0" smtClean="0">
                <a:solidFill>
                  <a:schemeClr val="tx1"/>
                </a:solidFill>
              </a:rPr>
              <a:t>Manejo de emociones</a:t>
            </a:r>
            <a:r>
              <a:rPr lang="es-MX" sz="2000" dirty="0" smtClean="0"/>
              <a:t>.</a:t>
            </a:r>
            <a:endParaRPr lang="es-ES_tradnl" sz="2000" b="1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Redondear rectángulo de esquina diagonal 16"/>
          <p:cNvSpPr/>
          <p:nvPr/>
        </p:nvSpPr>
        <p:spPr>
          <a:xfrm>
            <a:off x="500034" y="1857364"/>
            <a:ext cx="4357686" cy="4572032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s-MX" dirty="0">
                <a:solidFill>
                  <a:schemeClr val="tx1"/>
                </a:solidFill>
              </a:rPr>
              <a:t>* Mayor tolerancia ante las frustraciones y control del enojo.</a:t>
            </a:r>
          </a:p>
          <a:p>
            <a:pPr>
              <a:lnSpc>
                <a:spcPct val="80000"/>
              </a:lnSpc>
            </a:pPr>
            <a:r>
              <a:rPr lang="es-MX" dirty="0">
                <a:solidFill>
                  <a:schemeClr val="tx1"/>
                </a:solidFill>
              </a:rPr>
              <a:t>* Menor cantidad de bromas, peleas e interrupciones en pláticas, en clases.</a:t>
            </a:r>
          </a:p>
          <a:p>
            <a:pPr>
              <a:lnSpc>
                <a:spcPct val="80000"/>
              </a:lnSpc>
            </a:pPr>
            <a:r>
              <a:rPr lang="es-MX" dirty="0">
                <a:solidFill>
                  <a:schemeClr val="tx1"/>
                </a:solidFill>
              </a:rPr>
              <a:t>* Mayor capacidad para expresar adecuadamente el enojo, sin pelear.</a:t>
            </a:r>
          </a:p>
          <a:p>
            <a:pPr>
              <a:lnSpc>
                <a:spcPct val="80000"/>
              </a:lnSpc>
            </a:pPr>
            <a:r>
              <a:rPr lang="es-MX" dirty="0">
                <a:solidFill>
                  <a:schemeClr val="tx1"/>
                </a:solidFill>
              </a:rPr>
              <a:t>* Menos suspensiones y expulsiones (escuela).</a:t>
            </a:r>
          </a:p>
          <a:p>
            <a:pPr>
              <a:lnSpc>
                <a:spcPct val="80000"/>
              </a:lnSpc>
            </a:pPr>
            <a:r>
              <a:rPr lang="es-MX" dirty="0">
                <a:solidFill>
                  <a:schemeClr val="tx1"/>
                </a:solidFill>
              </a:rPr>
              <a:t>* Menos comportamientos agresivos o autodestructivos.</a:t>
            </a:r>
          </a:p>
          <a:p>
            <a:pPr>
              <a:lnSpc>
                <a:spcPct val="80000"/>
              </a:lnSpc>
            </a:pPr>
            <a:r>
              <a:rPr lang="es-MX" dirty="0">
                <a:solidFill>
                  <a:schemeClr val="tx1"/>
                </a:solidFill>
              </a:rPr>
              <a:t>* Más sentimientos positivos sobre ellos mismos, la escuela, y la familia.</a:t>
            </a:r>
          </a:p>
          <a:p>
            <a:pPr>
              <a:lnSpc>
                <a:spcPct val="80000"/>
              </a:lnSpc>
            </a:pPr>
            <a:r>
              <a:rPr lang="es-MX" dirty="0">
                <a:solidFill>
                  <a:schemeClr val="tx1"/>
                </a:solidFill>
              </a:rPr>
              <a:t>* Manejo del estrés.</a:t>
            </a:r>
          </a:p>
          <a:p>
            <a:pPr>
              <a:lnSpc>
                <a:spcPct val="80000"/>
              </a:lnSpc>
            </a:pPr>
            <a:r>
              <a:rPr lang="es-MX" dirty="0">
                <a:solidFill>
                  <a:schemeClr val="tx1"/>
                </a:solidFill>
              </a:rPr>
              <a:t>* Menor soledad y ansiedad social.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620713"/>
            <a:ext cx="8226425" cy="795337"/>
          </a:xfrm>
        </p:spPr>
        <p:txBody>
          <a:bodyPr/>
          <a:lstStyle/>
          <a:p>
            <a:endParaRPr lang="es-MX" sz="24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743075"/>
            <a:ext cx="7932737" cy="2046288"/>
          </a:xfrm>
        </p:spPr>
        <p:txBody>
          <a:bodyPr/>
          <a:lstStyle/>
          <a:p>
            <a:endParaRPr lang="es-MX" sz="1800" dirty="0"/>
          </a:p>
        </p:txBody>
      </p:sp>
      <p:pic>
        <p:nvPicPr>
          <p:cNvPr id="41989" name="Picture 5" descr="r-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43636" y="2571744"/>
            <a:ext cx="1663700" cy="2236788"/>
          </a:xfrm>
          <a:noFill/>
          <a:ln/>
        </p:spPr>
      </p:pic>
      <p:sp>
        <p:nvSpPr>
          <p:cNvPr id="5" name="Llamada de flecha hacia abajo 12"/>
          <p:cNvSpPr/>
          <p:nvPr/>
        </p:nvSpPr>
        <p:spPr>
          <a:xfrm>
            <a:off x="0" y="-24"/>
            <a:ext cx="9144032" cy="1285884"/>
          </a:xfrm>
          <a:prstGeom prst="downArrowCallou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7700" lvl="1" indent="-457200" algn="ctr">
              <a:spcBef>
                <a:spcPct val="50000"/>
              </a:spcBef>
              <a:tabLst>
                <a:tab pos="673100" algn="l"/>
              </a:tabLst>
            </a:pPr>
            <a:r>
              <a:rPr lang="es-MX" sz="2000" dirty="0" smtClean="0">
                <a:solidFill>
                  <a:schemeClr val="tx1"/>
                </a:solidFill>
              </a:rPr>
              <a:t>Aprovechamiento productivo de las emociones</a:t>
            </a:r>
            <a:endParaRPr lang="es-ES_tradnl" sz="2000" b="1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Redondear rectángulo de esquina diagonal 10"/>
          <p:cNvSpPr/>
          <p:nvPr/>
        </p:nvSpPr>
        <p:spPr>
          <a:xfrm>
            <a:off x="857224" y="1785926"/>
            <a:ext cx="4000528" cy="4286280"/>
          </a:xfrm>
          <a:prstGeom prst="round2Diag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* Más responsabilidad.</a:t>
            </a:r>
          </a:p>
          <a:p>
            <a:r>
              <a:rPr lang="es-MX" dirty="0">
                <a:solidFill>
                  <a:schemeClr val="tx1"/>
                </a:solidFill>
              </a:rPr>
              <a:t>* Mayor capacidad de concentrarse en la tarea que se tiene entre manos y de prestar atención.</a:t>
            </a:r>
          </a:p>
          <a:p>
            <a:r>
              <a:rPr lang="es-MX" dirty="0">
                <a:solidFill>
                  <a:schemeClr val="tx1"/>
                </a:solidFill>
              </a:rPr>
              <a:t>* Menos impulsividad, mayor autocontrol.</a:t>
            </a:r>
          </a:p>
          <a:p>
            <a:r>
              <a:rPr lang="es-MX" dirty="0">
                <a:solidFill>
                  <a:schemeClr val="tx1"/>
                </a:solidFill>
              </a:rPr>
              <a:t>* Mejores calificaciones en las pruebas y rendimiento escolar.</a:t>
            </a:r>
          </a:p>
          <a:p>
            <a:pPr marL="1409700" lvl="2" indent="-457200" algn="just">
              <a:spcBef>
                <a:spcPct val="50000"/>
              </a:spcBef>
              <a:buFontTx/>
              <a:buChar char="•"/>
              <a:tabLst>
                <a:tab pos="673100" algn="l"/>
              </a:tabLst>
            </a:pPr>
            <a:endParaRPr lang="es-ES_tradnl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1409700" lvl="2" indent="-457200" algn="just">
              <a:spcBef>
                <a:spcPct val="50000"/>
              </a:spcBef>
              <a:tabLst>
                <a:tab pos="673100" algn="l"/>
              </a:tabLst>
            </a:pPr>
            <a:endParaRPr lang="es-ES_tradnl" sz="2000" u="sng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MX" sz="24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s-MX" sz="2000" dirty="0"/>
          </a:p>
        </p:txBody>
      </p:sp>
      <p:sp>
        <p:nvSpPr>
          <p:cNvPr id="4" name="Llamada de flecha hacia abajo 12"/>
          <p:cNvSpPr/>
          <p:nvPr/>
        </p:nvSpPr>
        <p:spPr>
          <a:xfrm>
            <a:off x="0" y="-24"/>
            <a:ext cx="9144032" cy="1285884"/>
          </a:xfrm>
          <a:prstGeom prst="downArrowCallou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7700" lvl="1" indent="-457200" algn="ctr">
              <a:spcBef>
                <a:spcPct val="50000"/>
              </a:spcBef>
              <a:tabLst>
                <a:tab pos="673100" algn="l"/>
              </a:tabLst>
            </a:pPr>
            <a:r>
              <a:rPr lang="es-MX" sz="2000" dirty="0" smtClean="0">
                <a:solidFill>
                  <a:schemeClr val="tx1"/>
                </a:solidFill>
              </a:rPr>
              <a:t>Manejo de las relaciones personales</a:t>
            </a:r>
            <a:endParaRPr lang="es-ES_tradnl" sz="2000" b="1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" name="Redondear rectángulo de esquina diagonal 16"/>
          <p:cNvSpPr/>
          <p:nvPr/>
        </p:nvSpPr>
        <p:spPr>
          <a:xfrm>
            <a:off x="1071538" y="1571612"/>
            <a:ext cx="4786346" cy="4929222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s-MX" dirty="0" smtClean="0">
                <a:solidFill>
                  <a:schemeClr val="tx1"/>
                </a:solidFill>
              </a:rPr>
              <a:t>* Aumento en la habilidad para analizar y comprender las relaciones.</a:t>
            </a:r>
          </a:p>
          <a:p>
            <a:pPr>
              <a:lnSpc>
                <a:spcPct val="80000"/>
              </a:lnSpc>
            </a:pPr>
            <a:r>
              <a:rPr lang="es-MX" dirty="0" smtClean="0">
                <a:solidFill>
                  <a:schemeClr val="tx1"/>
                </a:solidFill>
              </a:rPr>
              <a:t>* Mejora de la resolución de los conflictos y de la negociación en los desacuerdos.</a:t>
            </a:r>
          </a:p>
          <a:p>
            <a:pPr>
              <a:lnSpc>
                <a:spcPct val="80000"/>
              </a:lnSpc>
            </a:pPr>
            <a:r>
              <a:rPr lang="es-MX" dirty="0" smtClean="0">
                <a:solidFill>
                  <a:schemeClr val="tx1"/>
                </a:solidFill>
              </a:rPr>
              <a:t>* Mejora en la solución de problemas planteados en las relaciones.</a:t>
            </a:r>
          </a:p>
          <a:p>
            <a:pPr>
              <a:lnSpc>
                <a:spcPct val="80000"/>
              </a:lnSpc>
            </a:pPr>
            <a:r>
              <a:rPr lang="es-MX" dirty="0" smtClean="0">
                <a:solidFill>
                  <a:schemeClr val="tx1"/>
                </a:solidFill>
              </a:rPr>
              <a:t>* Mayor habilidad y actitud positiva en la comunicación.</a:t>
            </a:r>
          </a:p>
          <a:p>
            <a:pPr>
              <a:lnSpc>
                <a:spcPct val="80000"/>
              </a:lnSpc>
            </a:pPr>
            <a:r>
              <a:rPr lang="es-MX" dirty="0" smtClean="0">
                <a:solidFill>
                  <a:schemeClr val="tx1"/>
                </a:solidFill>
              </a:rPr>
              <a:t>* Más popularidad y sociabilidad: actitud amistosa e interesada con sus padres.</a:t>
            </a:r>
          </a:p>
          <a:p>
            <a:pPr>
              <a:lnSpc>
                <a:spcPct val="80000"/>
              </a:lnSpc>
            </a:pPr>
            <a:r>
              <a:rPr lang="es-MX" dirty="0" smtClean="0">
                <a:solidFill>
                  <a:schemeClr val="tx1"/>
                </a:solidFill>
              </a:rPr>
              <a:t>* Mayor preocupación y consideración.</a:t>
            </a:r>
          </a:p>
          <a:p>
            <a:pPr>
              <a:lnSpc>
                <a:spcPct val="80000"/>
              </a:lnSpc>
            </a:pPr>
            <a:r>
              <a:rPr lang="es-MX" dirty="0" smtClean="0">
                <a:solidFill>
                  <a:schemeClr val="tx1"/>
                </a:solidFill>
              </a:rPr>
              <a:t>* Mayor solicitud por parte de los padres.</a:t>
            </a:r>
          </a:p>
          <a:p>
            <a:pPr>
              <a:lnSpc>
                <a:spcPct val="80000"/>
              </a:lnSpc>
            </a:pPr>
            <a:r>
              <a:rPr lang="es-MX" dirty="0" smtClean="0">
                <a:solidFill>
                  <a:schemeClr val="tx1"/>
                </a:solidFill>
              </a:rPr>
              <a:t>* Mayor actitud "pro-social" y armoniosa en grupo.</a:t>
            </a:r>
          </a:p>
          <a:p>
            <a:pPr>
              <a:lnSpc>
                <a:spcPct val="80000"/>
              </a:lnSpc>
            </a:pPr>
            <a:r>
              <a:rPr lang="es-MX" dirty="0" smtClean="0">
                <a:solidFill>
                  <a:schemeClr val="tx1"/>
                </a:solidFill>
              </a:rPr>
              <a:t>* Mayor cooperación, ayuda y actitud de compartir.</a:t>
            </a:r>
          </a:p>
          <a:p>
            <a:pPr>
              <a:lnSpc>
                <a:spcPct val="80000"/>
              </a:lnSpc>
            </a:pPr>
            <a:r>
              <a:rPr lang="es-MX" dirty="0" smtClean="0">
                <a:solidFill>
                  <a:schemeClr val="tx1"/>
                </a:solidFill>
              </a:rPr>
              <a:t>* Actitud democrática en el trato con los otros.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inteligencia-emocional-ima-coach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2" y="0"/>
            <a:ext cx="910674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935" b="98131" l="1277" r="97872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455" y="2500306"/>
            <a:ext cx="3335950" cy="405045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Habilidades de la Inteligencia Emocional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lecha izquierda, derecha y arriba 9"/>
          <p:cNvSpPr/>
          <p:nvPr/>
        </p:nvSpPr>
        <p:spPr>
          <a:xfrm rot="16200000">
            <a:off x="2437258" y="3231549"/>
            <a:ext cx="1890184" cy="1950670"/>
          </a:xfrm>
          <a:prstGeom prst="leftRightUpArrow">
            <a:avLst>
              <a:gd name="adj1" fmla="val 33569"/>
              <a:gd name="adj2" fmla="val 2915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</a:t>
            </a:r>
            <a:r>
              <a:rPr lang="es-PE" b="1" dirty="0" smtClean="0"/>
              <a:t>ompetencias</a:t>
            </a:r>
            <a:endParaRPr lang="es-ES" b="1" dirty="0"/>
          </a:p>
        </p:txBody>
      </p:sp>
      <p:sp>
        <p:nvSpPr>
          <p:cNvPr id="11" name="Redondear rectángulo de esquina diagonal 10"/>
          <p:cNvSpPr/>
          <p:nvPr/>
        </p:nvSpPr>
        <p:spPr>
          <a:xfrm>
            <a:off x="2285984" y="2355119"/>
            <a:ext cx="2782582" cy="906673"/>
          </a:xfrm>
          <a:prstGeom prst="round2Diag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b="1" dirty="0" smtClean="0">
                <a:solidFill>
                  <a:sysClr val="windowText" lastClr="000000"/>
                </a:solidFill>
              </a:rPr>
              <a:t>INTRAPERSONAL</a:t>
            </a:r>
            <a:endParaRPr lang="es-ES" sz="22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edondear rectángulo de esquina diagonal 16"/>
          <p:cNvSpPr/>
          <p:nvPr/>
        </p:nvSpPr>
        <p:spPr>
          <a:xfrm>
            <a:off x="2357422" y="5253526"/>
            <a:ext cx="2670457" cy="906673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b="1" dirty="0" smtClean="0">
                <a:solidFill>
                  <a:sysClr val="windowText" lastClr="000000"/>
                </a:solidFill>
              </a:rPr>
              <a:t>INTERPERSONAL</a:t>
            </a:r>
            <a:endParaRPr lang="es-ES" sz="22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Abrir llave 11"/>
          <p:cNvSpPr/>
          <p:nvPr/>
        </p:nvSpPr>
        <p:spPr>
          <a:xfrm>
            <a:off x="5114734" y="4957209"/>
            <a:ext cx="471488" cy="1528218"/>
          </a:xfrm>
          <a:prstGeom prst="leftBrace">
            <a:avLst>
              <a:gd name="adj1" fmla="val 14394"/>
              <a:gd name="adj2" fmla="val 50000"/>
            </a:avLst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13" name="Llamada de flecha hacia abajo 12"/>
          <p:cNvSpPr/>
          <p:nvPr/>
        </p:nvSpPr>
        <p:spPr>
          <a:xfrm>
            <a:off x="5500694" y="1681107"/>
            <a:ext cx="3071834" cy="914400"/>
          </a:xfrm>
          <a:prstGeom prst="downArrowCallou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AUTOCONCIENCIA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20" name="Llamada de flecha hacia abajo 19"/>
          <p:cNvSpPr/>
          <p:nvPr/>
        </p:nvSpPr>
        <p:spPr>
          <a:xfrm>
            <a:off x="5500694" y="2611977"/>
            <a:ext cx="3071833" cy="914400"/>
          </a:xfrm>
          <a:prstGeom prst="downArrowCallou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AUTO REGULACIÓN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21" name="Llamada de flecha hacia abajo 20"/>
          <p:cNvSpPr/>
          <p:nvPr/>
        </p:nvSpPr>
        <p:spPr>
          <a:xfrm>
            <a:off x="5500694" y="3526377"/>
            <a:ext cx="3000396" cy="914400"/>
          </a:xfrm>
          <a:prstGeom prst="downArrowCallou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MOTIVACIÓN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22" name="Llamada de flecha hacia abajo 21"/>
          <p:cNvSpPr/>
          <p:nvPr/>
        </p:nvSpPr>
        <p:spPr>
          <a:xfrm>
            <a:off x="6038259" y="4957209"/>
            <a:ext cx="2009630" cy="914400"/>
          </a:xfrm>
          <a:prstGeom prst="downArrowCallo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ysClr val="windowText" lastClr="000000"/>
                </a:solidFill>
              </a:rPr>
              <a:t>EMPATÍA</a:t>
            </a:r>
            <a:endParaRPr lang="es-E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500694" y="6007395"/>
            <a:ext cx="3071834" cy="58089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u="sng" dirty="0" smtClean="0">
                <a:solidFill>
                  <a:schemeClr val="tx1"/>
                </a:solidFill>
              </a:rPr>
              <a:t>HABILIDADES SOCIALES</a:t>
            </a:r>
            <a:endParaRPr lang="es-ES" sz="2400" b="1" u="sng" dirty="0">
              <a:solidFill>
                <a:schemeClr val="tx1"/>
              </a:solidFill>
            </a:endParaRPr>
          </a:p>
        </p:txBody>
      </p:sp>
      <p:sp>
        <p:nvSpPr>
          <p:cNvPr id="27" name="Abrir llave 26"/>
          <p:cNvSpPr/>
          <p:nvPr/>
        </p:nvSpPr>
        <p:spPr>
          <a:xfrm rot="10800000">
            <a:off x="8399347" y="1566130"/>
            <a:ext cx="601205" cy="5200986"/>
          </a:xfrm>
          <a:prstGeom prst="leftBrace">
            <a:avLst>
              <a:gd name="adj1" fmla="val 45154"/>
              <a:gd name="adj2" fmla="val 50366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28" name="Abrir llave 27"/>
          <p:cNvSpPr/>
          <p:nvPr/>
        </p:nvSpPr>
        <p:spPr>
          <a:xfrm>
            <a:off x="5117187" y="1643050"/>
            <a:ext cx="471488" cy="2685490"/>
          </a:xfrm>
          <a:prstGeom prst="leftBrace">
            <a:avLst>
              <a:gd name="adj1" fmla="val 14394"/>
              <a:gd name="adj2" fmla="val 50000"/>
            </a:avLst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25313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29" y="815285"/>
            <a:ext cx="5040085" cy="5503192"/>
          </a:xfrm>
        </p:spPr>
      </p:pic>
      <p:sp>
        <p:nvSpPr>
          <p:cNvPr id="5" name="1 Rectángulo"/>
          <p:cNvSpPr/>
          <p:nvPr/>
        </p:nvSpPr>
        <p:spPr>
          <a:xfrm>
            <a:off x="0" y="0"/>
            <a:ext cx="3228975" cy="8188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Competencia Intrapersonal</a:t>
            </a:r>
            <a:endParaRPr lang="es-ES_tradnl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12 Rectángulo"/>
          <p:cNvSpPr/>
          <p:nvPr/>
        </p:nvSpPr>
        <p:spPr>
          <a:xfrm>
            <a:off x="3228975" y="-19059"/>
            <a:ext cx="5915025" cy="83789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3 CuadroTexto"/>
          <p:cNvSpPr txBox="1"/>
          <p:nvPr/>
        </p:nvSpPr>
        <p:spPr>
          <a:xfrm>
            <a:off x="3228975" y="73860"/>
            <a:ext cx="5954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latin typeface="Gill Sans Ultra Bold" panose="020B0A02020104020203" pitchFamily="34" charset="0"/>
              </a:rPr>
              <a:t>AUTOCONCIENCIA</a:t>
            </a:r>
            <a:endParaRPr lang="es-ES_tradnl" sz="4000" dirty="0">
              <a:latin typeface="Gill Sans Ultra Bold" panose="020B0A02020104020203" pitchFamily="34" charset="0"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075373" y="251211"/>
            <a:ext cx="582227" cy="390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272143" y="2412719"/>
            <a:ext cx="3810000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FF99"/>
            </a:solidFill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400" dirty="0">
                <a:latin typeface="Comic Sans MS" pitchFamily="66" charset="0"/>
                <a:cs typeface="Arial" charset="0"/>
              </a:rPr>
              <a:t>Las personas que tienen autoconciencia también pueden ser capaces de </a:t>
            </a:r>
            <a:r>
              <a:rPr lang="es-ES" sz="2400" b="1" dirty="0">
                <a:latin typeface="Comic Sans MS" pitchFamily="66" charset="0"/>
                <a:cs typeface="Arial" charset="0"/>
              </a:rPr>
              <a:t>energizar a los demás, de comprometerse y confiar en quienes desarrollan una tarea con ellos</a:t>
            </a:r>
            <a:r>
              <a:rPr lang="es-ES" sz="2400" dirty="0">
                <a:latin typeface="Comic Sans MS" pitchFamily="66" charset="0"/>
                <a:cs typeface="Arial" charset="0"/>
              </a:rPr>
              <a:t>.</a:t>
            </a:r>
            <a:endParaRPr lang="es-E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27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82" y="781746"/>
            <a:ext cx="3189275" cy="5180904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0" y="0"/>
            <a:ext cx="3228975" cy="8188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Competencia Intrapersonal</a:t>
            </a:r>
            <a:endParaRPr lang="es-ES_tradnl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4673233"/>
            <a:ext cx="8988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solidFill>
                  <a:srgbClr val="FF0000"/>
                </a:solidFill>
              </a:rPr>
              <a:t>Conciencia emocional</a:t>
            </a:r>
            <a:r>
              <a:rPr lang="es-ES" sz="2400" b="1" dirty="0">
                <a:solidFill>
                  <a:srgbClr val="FF0000"/>
                </a:solidFill>
              </a:rPr>
              <a:t>: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Reconoces tus propias emociones y sus efectos.</a:t>
            </a:r>
          </a:p>
          <a:p>
            <a:r>
              <a:rPr lang="es-ES" sz="2400" b="1" u="sng" dirty="0">
                <a:solidFill>
                  <a:srgbClr val="FF0000"/>
                </a:solidFill>
              </a:rPr>
              <a:t>Una adecuada valoración de ti mismo/a</a:t>
            </a:r>
            <a:r>
              <a:rPr lang="es-ES" sz="2400" b="1" dirty="0">
                <a:solidFill>
                  <a:srgbClr val="FF0000"/>
                </a:solidFill>
              </a:rPr>
              <a:t>: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Conoces tus recursos, tus capacidades y tus limitaciones internas.</a:t>
            </a:r>
          </a:p>
          <a:p>
            <a:r>
              <a:rPr lang="es-ES" sz="2400" b="1" u="sng" dirty="0">
                <a:solidFill>
                  <a:srgbClr val="FF0000"/>
                </a:solidFill>
              </a:rPr>
              <a:t>Confianza en ti mismo/a: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Una sensación muy clara de tu valor y 	de tus capacidades.</a:t>
            </a:r>
            <a:endParaRPr lang="es-ES_tradnl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1071546"/>
            <a:ext cx="592932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latin typeface="Kristen ITC" pitchFamily="66" charset="0"/>
              </a:rPr>
              <a:t>Eres capaz de saber lo que estas </a:t>
            </a:r>
            <a:r>
              <a:rPr lang="es-ES" sz="2800" b="1" dirty="0" smtClean="0">
                <a:latin typeface="Kristen ITC" pitchFamily="66" charset="0"/>
              </a:rPr>
              <a:t>sintiendo en el mismo momento en que aparece y </a:t>
            </a:r>
            <a:r>
              <a:rPr lang="es-ES" sz="2800" b="1" dirty="0">
                <a:latin typeface="Kristen ITC" pitchFamily="66" charset="0"/>
              </a:rPr>
              <a:t>de utilizar tus preferencias para guiar la toma de decisiones basada en una evaluación realista de tus capacidades y en una sensación de confianza en ti mismo</a:t>
            </a:r>
            <a:endParaRPr lang="es-ES_tradnl" sz="2800" b="1" dirty="0">
              <a:latin typeface="Kristen ITC" pitchFamily="66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228975" y="-19059"/>
            <a:ext cx="5915025" cy="83789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3 CuadroTexto"/>
          <p:cNvSpPr txBox="1"/>
          <p:nvPr/>
        </p:nvSpPr>
        <p:spPr>
          <a:xfrm>
            <a:off x="3228975" y="73860"/>
            <a:ext cx="5954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latin typeface="Gill Sans Ultra Bold" panose="020B0A02020104020203" pitchFamily="34" charset="0"/>
              </a:rPr>
              <a:t>AUTOCONCIENCIA</a:t>
            </a:r>
            <a:endParaRPr lang="es-ES_tradnl" sz="4000" dirty="0">
              <a:latin typeface="Gill Sans Ultra Bold" panose="020B0A02020104020203" pitchFamily="34" charset="0"/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3075373" y="251211"/>
            <a:ext cx="582227" cy="390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346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2 Rectángulo"/>
          <p:cNvSpPr/>
          <p:nvPr/>
        </p:nvSpPr>
        <p:spPr>
          <a:xfrm>
            <a:off x="3228975" y="-19059"/>
            <a:ext cx="5915025" cy="83789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CuadroTexto"/>
          <p:cNvSpPr txBox="1"/>
          <p:nvPr/>
        </p:nvSpPr>
        <p:spPr>
          <a:xfrm>
            <a:off x="426828" y="4608386"/>
            <a:ext cx="8231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>
                <a:solidFill>
                  <a:srgbClr val="FF0000"/>
                </a:solidFill>
              </a:rPr>
              <a:t>Autocontrol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Mantienes bajo control las emociones o impulsos conflictivos. </a:t>
            </a:r>
            <a:endParaRPr lang="es-ES_tradnl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ES" b="1" u="sng" dirty="0">
                <a:solidFill>
                  <a:srgbClr val="FF0000"/>
                </a:solidFill>
              </a:rPr>
              <a:t>Confiabilidad: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Eres responsable. </a:t>
            </a:r>
            <a:endParaRPr lang="es-ES_tradnl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 algn="just"/>
            <a:r>
              <a:rPr lang="es-ES" b="1" u="sng" dirty="0">
                <a:solidFill>
                  <a:srgbClr val="FF0000"/>
                </a:solidFill>
              </a:rPr>
              <a:t>Integridad: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Eres integro/a</a:t>
            </a:r>
            <a:r>
              <a:rPr lang="es-ES" b="1" dirty="0"/>
              <a:t>. </a:t>
            </a:r>
            <a:endParaRPr lang="es-ES_tradnl" b="1" dirty="0"/>
          </a:p>
          <a:p>
            <a:pPr lvl="0" algn="just"/>
            <a:r>
              <a:rPr lang="es-ES" b="1" u="sng" dirty="0">
                <a:solidFill>
                  <a:srgbClr val="FF0000"/>
                </a:solidFill>
              </a:rPr>
              <a:t>Innovación y adaptabilidad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Te mantienes expectante a las ideas y a los enfoques nuevos y suficientemente flexible como para responder rápidamente a los cambios. </a:t>
            </a:r>
            <a:endParaRPr lang="es-ES_tradnl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_tradnl" b="1" dirty="0"/>
          </a:p>
        </p:txBody>
      </p:sp>
      <p:sp>
        <p:nvSpPr>
          <p:cNvPr id="7" name="1 Rectángulo"/>
          <p:cNvSpPr/>
          <p:nvPr/>
        </p:nvSpPr>
        <p:spPr>
          <a:xfrm>
            <a:off x="0" y="0"/>
            <a:ext cx="3228975" cy="8188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Competencia Intrapersonal</a:t>
            </a:r>
            <a:endParaRPr lang="es-ES_tradnl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3 CuadroTexto"/>
          <p:cNvSpPr txBox="1"/>
          <p:nvPr/>
        </p:nvSpPr>
        <p:spPr>
          <a:xfrm>
            <a:off x="3214677" y="73860"/>
            <a:ext cx="596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latin typeface="Gill Sans Ultra Bold" panose="020B0A02020104020203" pitchFamily="34" charset="0"/>
              </a:rPr>
              <a:t>AUTO REGULACIÓN</a:t>
            </a:r>
            <a:endParaRPr lang="es-ES_tradnl" sz="3600" dirty="0">
              <a:latin typeface="Gill Sans Ultra Bold" panose="020B0A02020104020203" pitchFamily="34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2928926" y="214290"/>
            <a:ext cx="582227" cy="390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015"/>
          <a:stretch/>
        </p:blipFill>
        <p:spPr>
          <a:xfrm>
            <a:off x="0" y="837892"/>
            <a:ext cx="4114800" cy="3549845"/>
          </a:xfrm>
          <a:prstGeom prst="rect">
            <a:avLst/>
          </a:prstGeom>
        </p:spPr>
      </p:pic>
      <p:sp>
        <p:nvSpPr>
          <p:cNvPr id="12" name="5 CuadroTexto"/>
          <p:cNvSpPr txBox="1"/>
          <p:nvPr/>
        </p:nvSpPr>
        <p:spPr>
          <a:xfrm>
            <a:off x="4114800" y="1459702"/>
            <a:ext cx="484346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latin typeface="Kristen ITC" pitchFamily="66" charset="0"/>
              </a:rPr>
              <a:t>Eres capaz de </a:t>
            </a:r>
            <a:r>
              <a:rPr lang="es-ES" sz="2800" b="1" dirty="0" smtClean="0">
                <a:latin typeface="Kristen ITC" pitchFamily="66" charset="0"/>
              </a:rPr>
              <a:t>controlar las emociones, de tranquilizarse uno mismo, de desembarazarse de la ansiedad, la tristeza y la irritabilidad exageradas.</a:t>
            </a:r>
            <a:endParaRPr lang="es-ES_tradnl" sz="2800" b="1" dirty="0">
              <a:latin typeface="Kristen ITC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38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9417" y="336249"/>
            <a:ext cx="7543800" cy="2806999"/>
          </a:xfrm>
          <a:solidFill>
            <a:srgbClr val="FFFF99"/>
          </a:solidFill>
        </p:spPr>
        <p:txBody>
          <a:bodyPr>
            <a:normAutofit fontScale="92500"/>
          </a:bodyPr>
          <a:lstStyle/>
          <a:p>
            <a:pPr algn="ctr"/>
            <a:r>
              <a:rPr lang="es-PE" sz="4800" dirty="0">
                <a:latin typeface="Berlin Sans FB Demi" panose="020E0802020502020306" pitchFamily="34" charset="0"/>
              </a:rPr>
              <a:t>No nos atrevemos a muchas cosas porque son difíciles,</a:t>
            </a:r>
            <a:br>
              <a:rPr lang="es-PE" sz="4800" dirty="0">
                <a:latin typeface="Berlin Sans FB Demi" panose="020E0802020502020306" pitchFamily="34" charset="0"/>
              </a:rPr>
            </a:br>
            <a:r>
              <a:rPr lang="es-PE" sz="4800" dirty="0">
                <a:latin typeface="Berlin Sans FB Demi" panose="020E0802020502020306" pitchFamily="34" charset="0"/>
              </a:rPr>
              <a:t>pero son difíciles porque no nos atrevemos a hacerlas</a:t>
            </a:r>
            <a:r>
              <a:rPr lang="es-PE" sz="4800" dirty="0" smtClean="0">
                <a:latin typeface="Berlin Sans FB Demi" panose="020E0802020502020306" pitchFamily="34" charset="0"/>
              </a:rPr>
              <a:t>."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3214686"/>
            <a:ext cx="6337298" cy="3621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85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542" r="13000" b="4777"/>
          <a:stretch/>
        </p:blipFill>
        <p:spPr>
          <a:xfrm>
            <a:off x="3657600" y="879037"/>
            <a:ext cx="5486400" cy="5381297"/>
          </a:xfrm>
          <a:prstGeom prst="rect">
            <a:avLst/>
          </a:prstGeom>
        </p:spPr>
      </p:pic>
      <p:sp>
        <p:nvSpPr>
          <p:cNvPr id="24578" name="AutoShape 2" descr="http://static.iminent.com/toolbar/contents/images/emoticons/Messages/Congrats%20Boy/1.praise.gif"/>
          <p:cNvSpPr>
            <a:spLocks noChangeAspect="1" noChangeArrowheads="1"/>
          </p:cNvSpPr>
          <p:nvPr/>
        </p:nvSpPr>
        <p:spPr bwMode="auto">
          <a:xfrm>
            <a:off x="1190625" y="-136525"/>
            <a:ext cx="2286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12 Rectángulo"/>
          <p:cNvSpPr/>
          <p:nvPr/>
        </p:nvSpPr>
        <p:spPr>
          <a:xfrm>
            <a:off x="3228975" y="-19059"/>
            <a:ext cx="5915025" cy="83789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1 Rectángulo"/>
          <p:cNvSpPr/>
          <p:nvPr/>
        </p:nvSpPr>
        <p:spPr>
          <a:xfrm>
            <a:off x="0" y="0"/>
            <a:ext cx="3228975" cy="8188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Competencia Intrapersonal</a:t>
            </a:r>
            <a:endParaRPr lang="es-ES_tradnl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3228975" y="73860"/>
            <a:ext cx="5954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latin typeface="Gill Sans Ultra Bold" panose="020B0A02020104020203" pitchFamily="34" charset="0"/>
              </a:rPr>
              <a:t>MOTIVACIÓN</a:t>
            </a:r>
            <a:endParaRPr lang="es-ES_tradnl" sz="4000" dirty="0">
              <a:latin typeface="Gill Sans Ultra Bold" panose="020B0A02020104020203" pitchFamily="34" charset="0"/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075373" y="251211"/>
            <a:ext cx="582227" cy="390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5 CuadroTexto"/>
          <p:cNvSpPr txBox="1"/>
          <p:nvPr/>
        </p:nvSpPr>
        <p:spPr>
          <a:xfrm>
            <a:off x="261358" y="928670"/>
            <a:ext cx="484346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>
                <a:latin typeface="Kristen ITC" pitchFamily="66" charset="0"/>
              </a:rPr>
              <a:t>Motivarnos y el </a:t>
            </a:r>
            <a:r>
              <a:rPr lang="es-ES" sz="2800" b="1" dirty="0" smtClean="0">
                <a:solidFill>
                  <a:srgbClr val="FF0000"/>
                </a:solidFill>
                <a:latin typeface="Kristen ITC" pitchFamily="66" charset="0"/>
              </a:rPr>
              <a:t>optimismo</a:t>
            </a:r>
            <a:r>
              <a:rPr lang="es-ES" sz="2800" b="1" dirty="0" smtClean="0">
                <a:latin typeface="Kristen ITC" pitchFamily="66" charset="0"/>
              </a:rPr>
              <a:t>, es uno de los requisitos imprescindibles para la consecución de metas relevantes y tareas complejas.</a:t>
            </a:r>
            <a:endParaRPr lang="es-ES_tradnl" sz="2800" b="1" dirty="0">
              <a:latin typeface="Kristen ITC" pitchFamily="66" charset="0"/>
            </a:endParaRPr>
          </a:p>
        </p:txBody>
      </p:sp>
      <p:sp>
        <p:nvSpPr>
          <p:cNvPr id="14" name="5 CuadroTexto"/>
          <p:cNvSpPr txBox="1"/>
          <p:nvPr/>
        </p:nvSpPr>
        <p:spPr>
          <a:xfrm>
            <a:off x="0" y="3687925"/>
            <a:ext cx="3657601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latin typeface="Kristen ITC" pitchFamily="66" charset="0"/>
              </a:rPr>
              <a:t>Esta capacidad se pone a prueba cuando surgen dificultades… el cansancio, el fracaso, es el momento en que mantener el pensamiento de que las cosas irán bien, puede significar el ÉXITO o el ABANDONO y FRACASO.</a:t>
            </a:r>
            <a:endParaRPr lang="es-ES_tradnl" sz="2000" b="1" dirty="0">
              <a:latin typeface="Kristen ITC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03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1413</Words>
  <Application>Microsoft Office PowerPoint</Application>
  <PresentationFormat>Presentación en pantalla (4:3)</PresentationFormat>
  <Paragraphs>159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ALEJANDRA</dc:creator>
  <cp:lastModifiedBy>ALEJANDRA</cp:lastModifiedBy>
  <cp:revision>15</cp:revision>
  <dcterms:created xsi:type="dcterms:W3CDTF">2014-05-03T15:38:32Z</dcterms:created>
  <dcterms:modified xsi:type="dcterms:W3CDTF">2014-05-03T17:58:41Z</dcterms:modified>
</cp:coreProperties>
</file>