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001" autoAdjust="0"/>
  </p:normalViewPr>
  <p:slideViewPr>
    <p:cSldViewPr>
      <p:cViewPr varScale="1">
        <p:scale>
          <a:sx n="64" d="100"/>
          <a:sy n="64" d="100"/>
        </p:scale>
        <p:origin x="193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EFDFE4C-F75F-4933-8658-9E952C7940E6}" type="datetimeFigureOut">
              <a:rPr lang="en-US" smtClean="0"/>
              <a:t>10/16/2023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6297769-1C72-4A44-9625-ED38B62D33BE}" type="slidenum">
              <a:rPr lang="en-US" smtClean="0"/>
              <a:t>‹#›</a:t>
            </a:fld>
            <a:endParaRPr lang="en-US"/>
          </a:p>
        </p:txBody>
      </p:sp>
    </p:spTree>
    <p:extLst>
      <p:ext uri="{BB962C8B-B14F-4D97-AF65-F5344CB8AC3E}">
        <p14:creationId xmlns:p14="http://schemas.microsoft.com/office/powerpoint/2010/main" val="293472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cs typeface="B Nazanin" panose="00000400000000000000" pitchFamily="2" charset="-78"/>
              </a:rPr>
              <a:t>تکنیکال: تحلیلیه</a:t>
            </a:r>
            <a:r>
              <a:rPr lang="fa-IR" baseline="0" dirty="0" smtClean="0">
                <a:cs typeface="B Nazanin" panose="00000400000000000000" pitchFamily="2" charset="-78"/>
              </a:rPr>
              <a:t> که جهت قیمت رو میخواد براساس گذشته بازار پیش‌بینی کند.</a:t>
            </a:r>
          </a:p>
          <a:p>
            <a:pPr algn="r" rtl="1"/>
            <a:r>
              <a:rPr lang="fa-IR" baseline="0" dirty="0" smtClean="0">
                <a:cs typeface="B Nazanin" panose="00000400000000000000" pitchFamily="2" charset="-78"/>
              </a:rPr>
              <a:t>فاندامنتال یا تحلیل بنیادی: با داده گذشته کار ندارم و جهت قیمت آینده با موارد بنیادی انجام میگیرد. مثل یک کشور با سایر کشورها، تورم، تعویض هیئت مدیره شرکت و ...</a:t>
            </a:r>
          </a:p>
          <a:p>
            <a:pPr algn="r" rtl="1"/>
            <a:r>
              <a:rPr lang="fa-IR" baseline="0" dirty="0" smtClean="0">
                <a:cs typeface="B Nazanin" panose="00000400000000000000" pitchFamily="2" charset="-78"/>
              </a:rPr>
              <a:t>تئوری پشت تکنیکال: در تکنیکال اعتقاد داریم گذشته بازار مهمه و فاندامنتال هم مهمه ولی در تکنیکال اگه فاند مهمه، خودش رو توی روند قیمتی گذشته نشون داده. در نتیجه در تکنیکال هم میتونیم فاند رو در نظر بگیریم. چون فاند اثرش رو روی نمودار میذاره. </a:t>
            </a:r>
          </a:p>
          <a:p>
            <a:pPr algn="r" rtl="1"/>
            <a:r>
              <a:rPr lang="fa-IR" baseline="0" dirty="0" smtClean="0">
                <a:cs typeface="B Nazanin" panose="00000400000000000000" pitchFamily="2" charset="-78"/>
              </a:rPr>
              <a:t>مشکل اساسی تکنیکال: نیوز رو نمیتونه کپچر کنه چون خیلی سریع اتفاق میفته.</a:t>
            </a:r>
          </a:p>
          <a:p>
            <a:pPr algn="r" rtl="1"/>
            <a:r>
              <a:rPr lang="fa-IR" baseline="0" dirty="0" smtClean="0">
                <a:cs typeface="B Nazanin" panose="00000400000000000000" pitchFamily="2" charset="-78"/>
              </a:rPr>
              <a:t>بازار گاهی تکراری میشود و ممکنه اتفاقی که الان میفته 10 سال قبل هم اتفاق افتاده باشه و در </a:t>
            </a:r>
            <a:r>
              <a:rPr lang="en-US" baseline="0" dirty="0" smtClean="0">
                <a:cs typeface="B Nazanin" panose="00000400000000000000" pitchFamily="2" charset="-78"/>
              </a:rPr>
              <a:t>deep</a:t>
            </a:r>
            <a:r>
              <a:rPr lang="fa-IR" baseline="0" dirty="0" smtClean="0">
                <a:cs typeface="B Nazanin" panose="00000400000000000000" pitchFamily="2" charset="-78"/>
              </a:rPr>
              <a:t> و کدزنی هم میشه از این استفاده کرد. عینا همون اتفاق نمیفته ولی مشابهه.</a:t>
            </a:r>
          </a:p>
        </p:txBody>
      </p:sp>
      <p:sp>
        <p:nvSpPr>
          <p:cNvPr id="4" name="Slide Number Placeholder 3"/>
          <p:cNvSpPr>
            <a:spLocks noGrp="1"/>
          </p:cNvSpPr>
          <p:nvPr>
            <p:ph type="sldNum" sz="quarter" idx="10"/>
          </p:nvPr>
        </p:nvSpPr>
        <p:spPr/>
        <p:txBody>
          <a:bodyPr/>
          <a:lstStyle/>
          <a:p>
            <a:fld id="{A6297769-1C72-4A44-9625-ED38B62D33BE}" type="slidenum">
              <a:rPr lang="en-US" smtClean="0"/>
              <a:t>3</a:t>
            </a:fld>
            <a:endParaRPr lang="en-US"/>
          </a:p>
        </p:txBody>
      </p:sp>
    </p:spTree>
    <p:extLst>
      <p:ext uri="{BB962C8B-B14F-4D97-AF65-F5344CB8AC3E}">
        <p14:creationId xmlns:p14="http://schemas.microsoft.com/office/powerpoint/2010/main" val="1428953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دوجی</a:t>
            </a:r>
            <a:r>
              <a:rPr lang="fa-IR" baseline="0" dirty="0" smtClean="0"/>
              <a:t> یا نامفهوم:</a:t>
            </a:r>
          </a:p>
          <a:p>
            <a:pPr algn="r" rtl="1"/>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12</a:t>
            </a:fld>
            <a:endParaRPr lang="en-US"/>
          </a:p>
        </p:txBody>
      </p:sp>
    </p:spTree>
    <p:extLst>
      <p:ext uri="{BB962C8B-B14F-4D97-AF65-F5344CB8AC3E}">
        <p14:creationId xmlns:p14="http://schemas.microsoft.com/office/powerpoint/2010/main" val="3414367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اگه</a:t>
            </a:r>
            <a:r>
              <a:rPr lang="fa-IR" baseline="0" dirty="0" smtClean="0"/>
              <a:t> </a:t>
            </a:r>
            <a:r>
              <a:rPr lang="en-US" baseline="0" dirty="0" err="1" smtClean="0"/>
              <a:t>Drigonfly</a:t>
            </a:r>
            <a:r>
              <a:rPr lang="en-US" baseline="0" dirty="0" smtClean="0"/>
              <a:t> </a:t>
            </a:r>
            <a:r>
              <a:rPr lang="en-US" baseline="0" dirty="0" err="1" smtClean="0"/>
              <a:t>Doji</a:t>
            </a:r>
            <a:r>
              <a:rPr lang="fa-IR" baseline="0" dirty="0" smtClean="0"/>
              <a:t> ته یک روند نزولی باشه احتمال اینکه بره بالا زیاده و اگه </a:t>
            </a:r>
            <a:r>
              <a:rPr lang="en-US" baseline="0" dirty="0" smtClean="0"/>
              <a:t>Gravestone </a:t>
            </a:r>
            <a:r>
              <a:rPr lang="en-US" baseline="0" dirty="0" err="1" smtClean="0"/>
              <a:t>Doji</a:t>
            </a:r>
            <a:r>
              <a:rPr lang="fa-IR" baseline="0" dirty="0" smtClean="0"/>
              <a:t> در سقف داشته باشیم (فشار فروش زیاد شده باشه) احتمال اینکه بیفته خیلی زیاده.</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13</a:t>
            </a:fld>
            <a:endParaRPr lang="en-US"/>
          </a:p>
        </p:txBody>
      </p:sp>
    </p:spTree>
    <p:extLst>
      <p:ext uri="{BB962C8B-B14F-4D97-AF65-F5344CB8AC3E}">
        <p14:creationId xmlns:p14="http://schemas.microsoft.com/office/powerpoint/2010/main" val="326850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اگه</a:t>
            </a:r>
            <a:r>
              <a:rPr lang="fa-IR" baseline="0" dirty="0" smtClean="0"/>
              <a:t> کنار یک کندل، یک کندل دیگر با رنگ دیگر شکل بگیرد که کندل قبلی کامل داخل بدنه کندل بعدی باشد. ؟؟؟</a:t>
            </a:r>
          </a:p>
          <a:p>
            <a:pPr algn="r" rtl="1"/>
            <a:r>
              <a:rPr lang="fa-IR" baseline="0" dirty="0" smtClean="0"/>
              <a:t>اگه ته روند نزولی باشه، امید برای صعود میده و بالعکس.</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14</a:t>
            </a:fld>
            <a:endParaRPr lang="en-US"/>
          </a:p>
        </p:txBody>
      </p:sp>
    </p:spTree>
    <p:extLst>
      <p:ext uri="{BB962C8B-B14F-4D97-AF65-F5344CB8AC3E}">
        <p14:creationId xmlns:p14="http://schemas.microsoft.com/office/powerpoint/2010/main" val="33505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حرکت</a:t>
            </a:r>
            <a:r>
              <a:rPr lang="fa-IR" baseline="0" dirty="0" smtClean="0"/>
              <a:t> قیمت براساس عرضه و تقاضاست. وقتی تقاضا زیاده قیمت بالا میره و در جایی حس میشه که دارن گرون میخرن اونجا افت میکنه و پایین میاد تاجایی که اینقدر پایینه که جذب میشن بخرن که همین باعث افزایش قیمت میشه.</a:t>
            </a:r>
          </a:p>
          <a:p>
            <a:pPr algn="r" rtl="1"/>
            <a:r>
              <a:rPr lang="fa-IR" baseline="0" dirty="0" smtClean="0"/>
              <a:t>مقاومت‌ها: قیمت رفته بالا رفته بالا که به یه قیمت خورده که شروع به عرضه کردن که اونجا رو بهش مقاومت میگن.</a:t>
            </a:r>
          </a:p>
          <a:p>
            <a:pPr algn="r" rtl="1"/>
            <a:endParaRPr lang="fa-IR" baseline="0" dirty="0" smtClean="0"/>
          </a:p>
          <a:p>
            <a:pPr algn="r" rtl="1"/>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15</a:t>
            </a:fld>
            <a:endParaRPr lang="en-US"/>
          </a:p>
        </p:txBody>
      </p:sp>
    </p:spTree>
    <p:extLst>
      <p:ext uri="{BB962C8B-B14F-4D97-AF65-F5344CB8AC3E}">
        <p14:creationId xmlns:p14="http://schemas.microsoft.com/office/powerpoint/2010/main" val="3481385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به فاصله</a:t>
            </a:r>
            <a:r>
              <a:rPr lang="fa-IR" baseline="0" dirty="0" smtClean="0"/>
              <a:t> بین </a:t>
            </a:r>
            <a:r>
              <a:rPr lang="en-US" baseline="0" dirty="0" smtClean="0"/>
              <a:t>support</a:t>
            </a:r>
            <a:r>
              <a:rPr lang="fa-IR" baseline="0" dirty="0" smtClean="0"/>
              <a:t> و </a:t>
            </a:r>
            <a:r>
              <a:rPr lang="en-US" baseline="0" dirty="0" smtClean="0"/>
              <a:t>resistance</a:t>
            </a:r>
            <a:r>
              <a:rPr lang="fa-IR" baseline="0" dirty="0" smtClean="0"/>
              <a:t> میگن کانال که تعدادش مهمه و تعداد این برگشت‌ها روی قدرت هرکدام موثر است. خود کانال تکنیکاله ولی اون نقطه‌ای که این روند عوض شده یا فاندامنتاله یا </a:t>
            </a:r>
            <a:r>
              <a:rPr lang="en-US" baseline="0" dirty="0" smtClean="0"/>
              <a:t>sentiment</a:t>
            </a:r>
            <a:r>
              <a:rPr lang="fa-IR" baseline="0" dirty="0" smtClean="0"/>
              <a:t> هست</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18</a:t>
            </a:fld>
            <a:endParaRPr lang="en-US"/>
          </a:p>
        </p:txBody>
      </p:sp>
    </p:spTree>
    <p:extLst>
      <p:ext uri="{BB962C8B-B14F-4D97-AF65-F5344CB8AC3E}">
        <p14:creationId xmlns:p14="http://schemas.microsoft.com/office/powerpoint/2010/main" val="1463411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یکی</a:t>
            </a:r>
            <a:r>
              <a:rPr lang="fa-IR" baseline="0" dirty="0" smtClean="0"/>
              <a:t> از چالش‌های نمودار لیبل زنیه. سختیش در تعداد کندل‌هایی است که باید برای شناسایی این مورد است.</a:t>
            </a:r>
            <a:endParaRPr lang="en-US" baseline="0" dirty="0" smtClean="0"/>
          </a:p>
          <a:p>
            <a:pPr algn="r" rtl="1"/>
            <a:endParaRPr lang="en-US" baseline="0" dirty="0" smtClean="0"/>
          </a:p>
        </p:txBody>
      </p:sp>
      <p:sp>
        <p:nvSpPr>
          <p:cNvPr id="4" name="Slide Number Placeholder 3"/>
          <p:cNvSpPr>
            <a:spLocks noGrp="1"/>
          </p:cNvSpPr>
          <p:nvPr>
            <p:ph type="sldNum" sz="quarter" idx="10"/>
          </p:nvPr>
        </p:nvSpPr>
        <p:spPr/>
        <p:txBody>
          <a:bodyPr/>
          <a:lstStyle/>
          <a:p>
            <a:fld id="{A6297769-1C72-4A44-9625-ED38B62D33BE}" type="slidenum">
              <a:rPr lang="en-US" smtClean="0"/>
              <a:t>19</a:t>
            </a:fld>
            <a:endParaRPr lang="en-US"/>
          </a:p>
        </p:txBody>
      </p:sp>
    </p:spTree>
    <p:extLst>
      <p:ext uri="{BB962C8B-B14F-4D97-AF65-F5344CB8AC3E}">
        <p14:creationId xmlns:p14="http://schemas.microsoft.com/office/powerpoint/2010/main" val="2041468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یه</a:t>
            </a:r>
            <a:r>
              <a:rPr lang="fa-IR" baseline="0" dirty="0" smtClean="0"/>
              <a:t> سری فرمول‌ هستند که براساس </a:t>
            </a:r>
            <a:r>
              <a:rPr lang="en-US" baseline="0" dirty="0" smtClean="0"/>
              <a:t>high </a:t>
            </a:r>
            <a:r>
              <a:rPr lang="fa-IR" baseline="0" dirty="0" smtClean="0"/>
              <a:t> و </a:t>
            </a:r>
            <a:r>
              <a:rPr lang="en-US" baseline="0" dirty="0" smtClean="0"/>
              <a:t>low</a:t>
            </a:r>
            <a:r>
              <a:rPr lang="fa-IR" baseline="0" dirty="0" smtClean="0"/>
              <a:t> که در کندل وجود دارد، یه میانگین درنظر میگیره که فرمولش:</a:t>
            </a:r>
          </a:p>
          <a:p>
            <a:pPr algn="r" rtl="1"/>
            <a:r>
              <a:rPr lang="en-US" baseline="0" dirty="0" smtClean="0"/>
              <a:t>Close + high + low/3</a:t>
            </a:r>
            <a:r>
              <a:rPr lang="fa-IR" baseline="0" dirty="0" smtClean="0"/>
              <a:t> هست. </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20</a:t>
            </a:fld>
            <a:endParaRPr lang="en-US"/>
          </a:p>
        </p:txBody>
      </p:sp>
    </p:spTree>
    <p:extLst>
      <p:ext uri="{BB962C8B-B14F-4D97-AF65-F5344CB8AC3E}">
        <p14:creationId xmlns:p14="http://schemas.microsoft.com/office/powerpoint/2010/main" val="1145099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میبینن</a:t>
            </a:r>
            <a:r>
              <a:rPr lang="fa-IR" baseline="0" dirty="0" smtClean="0"/>
              <a:t> که قیمت امروز نسبت به </a:t>
            </a:r>
            <a:r>
              <a:rPr lang="en-US" baseline="0" dirty="0" smtClean="0"/>
              <a:t>close</a:t>
            </a:r>
            <a:r>
              <a:rPr lang="fa-IR" baseline="0" dirty="0" smtClean="0"/>
              <a:t> هفته قبل و </a:t>
            </a:r>
            <a:r>
              <a:rPr lang="en-US" baseline="0" dirty="0" smtClean="0"/>
              <a:t>high</a:t>
            </a:r>
            <a:r>
              <a:rPr lang="fa-IR" baseline="0" dirty="0" smtClean="0"/>
              <a:t> و </a:t>
            </a:r>
            <a:r>
              <a:rPr lang="en-US" baseline="0" dirty="0" smtClean="0"/>
              <a:t>low</a:t>
            </a:r>
            <a:r>
              <a:rPr lang="fa-IR" baseline="0" dirty="0" smtClean="0"/>
              <a:t> این هفته چه تغییری کرده و براساس اون تصمیم میگیرن.</a:t>
            </a:r>
          </a:p>
          <a:p>
            <a:pPr algn="r" rtl="1"/>
            <a:r>
              <a:rPr lang="fa-IR" dirty="0" smtClean="0"/>
              <a:t>از </a:t>
            </a:r>
            <a:r>
              <a:rPr lang="en-US" dirty="0" smtClean="0"/>
              <a:t>pivot</a:t>
            </a:r>
            <a:r>
              <a:rPr lang="fa-IR" dirty="0" smtClean="0"/>
              <a:t> و 4 نقطه دیگر</a:t>
            </a:r>
            <a:r>
              <a:rPr lang="fa-IR" baseline="0" dirty="0" smtClean="0"/>
              <a:t> برای خرید و فروش در زمان مناسب استفاده میکنیم.</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21</a:t>
            </a:fld>
            <a:endParaRPr lang="en-US"/>
          </a:p>
        </p:txBody>
      </p:sp>
    </p:spTree>
    <p:extLst>
      <p:ext uri="{BB962C8B-B14F-4D97-AF65-F5344CB8AC3E}">
        <p14:creationId xmlns:p14="http://schemas.microsoft.com/office/powerpoint/2010/main" val="1338964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smtClean="0"/>
              <a:t>Time</a:t>
            </a:r>
            <a:r>
              <a:rPr lang="en-US" baseline="0" dirty="0" smtClean="0"/>
              <a:t> frame</a:t>
            </a:r>
            <a:r>
              <a:rPr lang="fa-IR" baseline="0" dirty="0" smtClean="0"/>
              <a:t>: مدت زمانی که یک قیمت رو بررسی میکنیم.</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4</a:t>
            </a:fld>
            <a:endParaRPr lang="en-US"/>
          </a:p>
        </p:txBody>
      </p:sp>
    </p:spTree>
    <p:extLst>
      <p:ext uri="{BB962C8B-B14F-4D97-AF65-F5344CB8AC3E}">
        <p14:creationId xmlns:p14="http://schemas.microsoft.com/office/powerpoint/2010/main" val="1502303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قیمت در یک بازه</a:t>
            </a:r>
            <a:r>
              <a:rPr lang="fa-IR" baseline="0" dirty="0" smtClean="0"/>
              <a:t> زمانی</a:t>
            </a:r>
            <a:r>
              <a:rPr lang="fa-IR" dirty="0" smtClean="0"/>
              <a:t> را با </a:t>
            </a:r>
            <a:r>
              <a:rPr lang="en-US" dirty="0" smtClean="0"/>
              <a:t>open, close, high</a:t>
            </a:r>
            <a:r>
              <a:rPr lang="en-US" baseline="0" dirty="0" smtClean="0"/>
              <a:t>, low</a:t>
            </a:r>
            <a:r>
              <a:rPr lang="fa-IR" baseline="0" dirty="0" smtClean="0"/>
              <a:t> نشون میدیم. یا </a:t>
            </a:r>
            <a:r>
              <a:rPr lang="en-US" baseline="0" dirty="0" err="1" smtClean="0"/>
              <a:t>ohlc</a:t>
            </a:r>
            <a:endParaRPr lang="fa-IR" baseline="0" dirty="0" smtClean="0"/>
          </a:p>
          <a:p>
            <a:pPr algn="r" rtl="1"/>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5</a:t>
            </a:fld>
            <a:endParaRPr lang="en-US"/>
          </a:p>
        </p:txBody>
      </p:sp>
    </p:spTree>
    <p:extLst>
      <p:ext uri="{BB962C8B-B14F-4D97-AF65-F5344CB8AC3E}">
        <p14:creationId xmlns:p14="http://schemas.microsoft.com/office/powerpoint/2010/main" val="2110267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در اینجا</a:t>
            </a:r>
            <a:r>
              <a:rPr lang="fa-IR" baseline="0" dirty="0" smtClean="0"/>
              <a:t> رایجه که </a:t>
            </a:r>
            <a:r>
              <a:rPr lang="en-US" baseline="0" dirty="0" smtClean="0"/>
              <a:t>close</a:t>
            </a:r>
            <a:r>
              <a:rPr lang="fa-IR" baseline="0" dirty="0" smtClean="0"/>
              <a:t> رو نمایش میدن.</a:t>
            </a:r>
          </a:p>
          <a:p>
            <a:pPr algn="r" rtl="1"/>
            <a:r>
              <a:rPr lang="fa-IR" baseline="0" dirty="0" smtClean="0"/>
              <a:t>چیز دیگه‌ای هم که نمایش میدن </a:t>
            </a:r>
            <a:r>
              <a:rPr lang="en-US" baseline="0" dirty="0" smtClean="0"/>
              <a:t>(high + low + close)/3</a:t>
            </a:r>
            <a:r>
              <a:rPr lang="fa-IR" baseline="0" dirty="0" smtClean="0"/>
              <a:t> عه که خروجیش خیلی شبیه به </a:t>
            </a:r>
            <a:r>
              <a:rPr lang="en-US" baseline="0" dirty="0" smtClean="0"/>
              <a:t>close</a:t>
            </a:r>
            <a:r>
              <a:rPr lang="fa-IR" baseline="0" dirty="0" smtClean="0"/>
              <a:t> هست.</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6</a:t>
            </a:fld>
            <a:endParaRPr lang="en-US"/>
          </a:p>
        </p:txBody>
      </p:sp>
    </p:spTree>
    <p:extLst>
      <p:ext uri="{BB962C8B-B14F-4D97-AF65-F5344CB8AC3E}">
        <p14:creationId xmlns:p14="http://schemas.microsoft.com/office/powerpoint/2010/main" val="215586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سبر:</a:t>
            </a:r>
            <a:r>
              <a:rPr lang="fa-IR" baseline="0" dirty="0" smtClean="0"/>
              <a:t> صعودی		 قرمز: نزولی 	حواست به جهت هم باشه.</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7</a:t>
            </a:fld>
            <a:endParaRPr lang="en-US"/>
          </a:p>
        </p:txBody>
      </p:sp>
    </p:spTree>
    <p:extLst>
      <p:ext uri="{BB962C8B-B14F-4D97-AF65-F5344CB8AC3E}">
        <p14:creationId xmlns:p14="http://schemas.microsoft.com/office/powerpoint/2010/main" val="3883795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نمودار شمعی</a:t>
            </a:r>
          </a:p>
          <a:p>
            <a:pPr algn="r" rtl="1"/>
            <a:r>
              <a:rPr lang="fa-IR" dirty="0" smtClean="0"/>
              <a:t>بازارهایی</a:t>
            </a:r>
            <a:r>
              <a:rPr lang="fa-IR" baseline="0" dirty="0" smtClean="0"/>
              <a:t> که احساسات تاثیر داشته باشه، فاصله </a:t>
            </a:r>
            <a:r>
              <a:rPr lang="en-US" baseline="0" dirty="0" smtClean="0"/>
              <a:t>low</a:t>
            </a:r>
            <a:r>
              <a:rPr lang="fa-IR" baseline="0" dirty="0" smtClean="0"/>
              <a:t> و </a:t>
            </a:r>
            <a:r>
              <a:rPr lang="en-US" baseline="0" dirty="0" smtClean="0"/>
              <a:t>high</a:t>
            </a:r>
            <a:r>
              <a:rPr lang="fa-IR" baseline="0" dirty="0" smtClean="0"/>
              <a:t> بیشتره. و تو این بازارها اگه واقعا خبر مثبت باشه بدنش هم بزرگ میشه در غیر این صورت فقط </a:t>
            </a:r>
            <a:r>
              <a:rPr lang="en-US" baseline="0" dirty="0" smtClean="0"/>
              <a:t>shadow</a:t>
            </a:r>
            <a:r>
              <a:rPr lang="fa-IR" baseline="0" dirty="0" smtClean="0"/>
              <a:t> بزرگ میشه.</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8</a:t>
            </a:fld>
            <a:endParaRPr lang="en-US"/>
          </a:p>
        </p:txBody>
      </p:sp>
    </p:spTree>
    <p:extLst>
      <p:ext uri="{BB962C8B-B14F-4D97-AF65-F5344CB8AC3E}">
        <p14:creationId xmlns:p14="http://schemas.microsoft.com/office/powerpoint/2010/main" val="38184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9</a:t>
            </a:fld>
            <a:endParaRPr lang="en-US"/>
          </a:p>
        </p:txBody>
      </p:sp>
    </p:spTree>
    <p:extLst>
      <p:ext uri="{BB962C8B-B14F-4D97-AF65-F5344CB8AC3E}">
        <p14:creationId xmlns:p14="http://schemas.microsoft.com/office/powerpoint/2010/main" val="569556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وقتی</a:t>
            </a:r>
            <a:r>
              <a:rPr lang="fa-IR" baseline="0" dirty="0" smtClean="0"/>
              <a:t> که بازار سبز باشه </a:t>
            </a:r>
            <a:r>
              <a:rPr lang="en-US" baseline="0" dirty="0" smtClean="0"/>
              <a:t>bullish</a:t>
            </a:r>
            <a:r>
              <a:rPr lang="fa-IR" baseline="0" dirty="0" smtClean="0"/>
              <a:t> عه بخاطر اینکه گاو درحال حمله بالا میزنه و اونور چون خرس پایین میزنه میشه نزولی و قرمز.</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10</a:t>
            </a:fld>
            <a:endParaRPr lang="en-US"/>
          </a:p>
        </p:txBody>
      </p:sp>
    </p:spTree>
    <p:extLst>
      <p:ext uri="{BB962C8B-B14F-4D97-AF65-F5344CB8AC3E}">
        <p14:creationId xmlns:p14="http://schemas.microsoft.com/office/powerpoint/2010/main" val="4232880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ترکیب</a:t>
            </a:r>
            <a:r>
              <a:rPr lang="fa-IR" baseline="0" dirty="0" smtClean="0"/>
              <a:t> کندل‌ها باهمو کنارهم پترن‌هایی رو میسازن.</a:t>
            </a:r>
            <a:endParaRPr lang="en-US" dirty="0"/>
          </a:p>
        </p:txBody>
      </p:sp>
      <p:sp>
        <p:nvSpPr>
          <p:cNvPr id="4" name="Slide Number Placeholder 3"/>
          <p:cNvSpPr>
            <a:spLocks noGrp="1"/>
          </p:cNvSpPr>
          <p:nvPr>
            <p:ph type="sldNum" sz="quarter" idx="10"/>
          </p:nvPr>
        </p:nvSpPr>
        <p:spPr/>
        <p:txBody>
          <a:bodyPr/>
          <a:lstStyle/>
          <a:p>
            <a:fld id="{A6297769-1C72-4A44-9625-ED38B62D33BE}" type="slidenum">
              <a:rPr lang="en-US" smtClean="0"/>
              <a:t>11</a:t>
            </a:fld>
            <a:endParaRPr lang="en-US"/>
          </a:p>
        </p:txBody>
      </p:sp>
    </p:spTree>
    <p:extLst>
      <p:ext uri="{BB962C8B-B14F-4D97-AF65-F5344CB8AC3E}">
        <p14:creationId xmlns:p14="http://schemas.microsoft.com/office/powerpoint/2010/main" val="22834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800"/>
            <a:ext cx="9144000" cy="457200"/>
          </a:xfrm>
          <a:custGeom>
            <a:avLst/>
            <a:gdLst/>
            <a:ahLst/>
            <a:cxnLst/>
            <a:rect l="l" t="t" r="r" b="b"/>
            <a:pathLst>
              <a:path w="9144000" h="457200">
                <a:moveTo>
                  <a:pt x="9144000" y="0"/>
                </a:moveTo>
                <a:lnTo>
                  <a:pt x="0" y="0"/>
                </a:lnTo>
                <a:lnTo>
                  <a:pt x="0" y="457200"/>
                </a:lnTo>
                <a:lnTo>
                  <a:pt x="9144000" y="457200"/>
                </a:lnTo>
                <a:lnTo>
                  <a:pt x="9144000" y="0"/>
                </a:lnTo>
                <a:close/>
              </a:path>
            </a:pathLst>
          </a:custGeom>
          <a:solidFill>
            <a:srgbClr val="2583C5"/>
          </a:solidFill>
        </p:spPr>
        <p:txBody>
          <a:bodyPr wrap="square" lIns="0" tIns="0" rIns="0" bIns="0" rtlCol="0"/>
          <a:lstStyle/>
          <a:p>
            <a:endParaRPr/>
          </a:p>
        </p:txBody>
      </p:sp>
      <p:sp>
        <p:nvSpPr>
          <p:cNvPr id="17" name="bg object 17"/>
          <p:cNvSpPr/>
          <p:nvPr/>
        </p:nvSpPr>
        <p:spPr>
          <a:xfrm>
            <a:off x="0" y="6333744"/>
            <a:ext cx="9144000" cy="67310"/>
          </a:xfrm>
          <a:custGeom>
            <a:avLst/>
            <a:gdLst/>
            <a:ahLst/>
            <a:cxnLst/>
            <a:rect l="l" t="t" r="r" b="b"/>
            <a:pathLst>
              <a:path w="9144000" h="67310">
                <a:moveTo>
                  <a:pt x="9144000" y="0"/>
                </a:moveTo>
                <a:lnTo>
                  <a:pt x="0" y="0"/>
                </a:lnTo>
                <a:lnTo>
                  <a:pt x="0" y="67055"/>
                </a:lnTo>
                <a:lnTo>
                  <a:pt x="9144000" y="67055"/>
                </a:lnTo>
                <a:lnTo>
                  <a:pt x="9144000" y="0"/>
                </a:lnTo>
                <a:close/>
              </a:path>
            </a:pathLst>
          </a:custGeom>
          <a:solidFill>
            <a:srgbClr val="1CACE3"/>
          </a:solidFill>
        </p:spPr>
        <p:txBody>
          <a:bodyPr wrap="square" lIns="0" tIns="0" rIns="0" bIns="0" rtlCol="0"/>
          <a:lstStyle/>
          <a:p>
            <a:endParaRPr/>
          </a:p>
        </p:txBody>
      </p:sp>
      <p:sp>
        <p:nvSpPr>
          <p:cNvPr id="18" name="bg object 18"/>
          <p:cNvSpPr/>
          <p:nvPr/>
        </p:nvSpPr>
        <p:spPr>
          <a:xfrm>
            <a:off x="894588" y="1737360"/>
            <a:ext cx="7475220" cy="0"/>
          </a:xfrm>
          <a:custGeom>
            <a:avLst/>
            <a:gdLst/>
            <a:ahLst/>
            <a:cxnLst/>
            <a:rect l="l" t="t" r="r" b="b"/>
            <a:pathLst>
              <a:path w="7475220">
                <a:moveTo>
                  <a:pt x="0" y="0"/>
                </a:moveTo>
                <a:lnTo>
                  <a:pt x="7475220" y="0"/>
                </a:lnTo>
              </a:path>
            </a:pathLst>
          </a:custGeom>
          <a:ln w="6350">
            <a:solidFill>
              <a:srgbClr val="7E7E7E"/>
            </a:solidFill>
          </a:ln>
        </p:spPr>
        <p:txBody>
          <a:bodyPr wrap="square" lIns="0" tIns="0" rIns="0" bIns="0" rtlCol="0"/>
          <a:lstStyle/>
          <a:p>
            <a:endParaRPr/>
          </a:p>
        </p:txBody>
      </p:sp>
      <p:sp>
        <p:nvSpPr>
          <p:cNvPr id="2" name="Holder 2"/>
          <p:cNvSpPr>
            <a:spLocks noGrp="1"/>
          </p:cNvSpPr>
          <p:nvPr>
            <p:ph type="title"/>
          </p:nvPr>
        </p:nvSpPr>
        <p:spPr>
          <a:xfrm>
            <a:off x="870323" y="529662"/>
            <a:ext cx="7403353" cy="1040765"/>
          </a:xfrm>
          <a:prstGeom prst="rect">
            <a:avLst/>
          </a:prstGeom>
        </p:spPr>
        <p:txBody>
          <a:bodyPr wrap="square" lIns="0" tIns="0" rIns="0" bIns="0">
            <a:spAutoFit/>
          </a:bodyPr>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787398" y="1984528"/>
            <a:ext cx="7569202" cy="3835400"/>
          </a:xfrm>
          <a:prstGeom prst="rect">
            <a:avLst/>
          </a:prstGeom>
        </p:spPr>
        <p:txBody>
          <a:bodyPr wrap="square" lIns="0" tIns="0" rIns="0" bIns="0">
            <a:spAutoFit/>
          </a:bodyPr>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a:xfrm>
            <a:off x="8141624" y="6574022"/>
            <a:ext cx="213359" cy="160020"/>
          </a:xfrm>
          <a:prstGeom prst="rect">
            <a:avLst/>
          </a:prstGeom>
        </p:spPr>
        <p:txBody>
          <a:bodyPr wrap="square" lIns="0" tIns="0" rIns="0" bIns="0">
            <a:spAutoFit/>
          </a:bodyPr>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ntezari@iust.ac.ir"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9144000" cy="524510"/>
            <a:chOff x="0" y="6333744"/>
            <a:chExt cx="9144000" cy="524510"/>
          </a:xfrm>
        </p:grpSpPr>
        <p:sp>
          <p:nvSpPr>
            <p:cNvPr id="3" name="object 3"/>
            <p:cNvSpPr/>
            <p:nvPr/>
          </p:nvSpPr>
          <p:spPr>
            <a:xfrm>
              <a:off x="3047" y="6400800"/>
              <a:ext cx="9141460" cy="457200"/>
            </a:xfrm>
            <a:custGeom>
              <a:avLst/>
              <a:gdLst/>
              <a:ahLst/>
              <a:cxnLst/>
              <a:rect l="l" t="t" r="r" b="b"/>
              <a:pathLst>
                <a:path w="9141460" h="457200">
                  <a:moveTo>
                    <a:pt x="9140952" y="0"/>
                  </a:moveTo>
                  <a:lnTo>
                    <a:pt x="0" y="0"/>
                  </a:lnTo>
                  <a:lnTo>
                    <a:pt x="0" y="457200"/>
                  </a:lnTo>
                  <a:lnTo>
                    <a:pt x="9140952" y="457200"/>
                  </a:lnTo>
                  <a:lnTo>
                    <a:pt x="9140952" y="0"/>
                  </a:lnTo>
                  <a:close/>
                </a:path>
              </a:pathLst>
            </a:custGeom>
            <a:solidFill>
              <a:srgbClr val="2583C5"/>
            </a:solidFill>
          </p:spPr>
          <p:txBody>
            <a:bodyPr wrap="square" lIns="0" tIns="0" rIns="0" bIns="0" rtlCol="0"/>
            <a:lstStyle/>
            <a:p>
              <a:endParaRPr/>
            </a:p>
          </p:txBody>
        </p:sp>
        <p:sp>
          <p:nvSpPr>
            <p:cNvPr id="4" name="object 4"/>
            <p:cNvSpPr/>
            <p:nvPr/>
          </p:nvSpPr>
          <p:spPr>
            <a:xfrm>
              <a:off x="0" y="6333744"/>
              <a:ext cx="9141460" cy="64135"/>
            </a:xfrm>
            <a:custGeom>
              <a:avLst/>
              <a:gdLst/>
              <a:ahLst/>
              <a:cxnLst/>
              <a:rect l="l" t="t" r="r" b="b"/>
              <a:pathLst>
                <a:path w="9141460" h="64135">
                  <a:moveTo>
                    <a:pt x="9140952" y="0"/>
                  </a:moveTo>
                  <a:lnTo>
                    <a:pt x="0" y="0"/>
                  </a:lnTo>
                  <a:lnTo>
                    <a:pt x="0" y="64007"/>
                  </a:lnTo>
                  <a:lnTo>
                    <a:pt x="9140952" y="64007"/>
                  </a:lnTo>
                  <a:lnTo>
                    <a:pt x="9140952" y="0"/>
                  </a:lnTo>
                  <a:close/>
                </a:path>
              </a:pathLst>
            </a:custGeom>
            <a:solidFill>
              <a:srgbClr val="1CACE3"/>
            </a:solidFill>
          </p:spPr>
          <p:txBody>
            <a:bodyPr wrap="square" lIns="0" tIns="0" rIns="0" bIns="0" rtlCol="0"/>
            <a:lstStyle/>
            <a:p>
              <a:endParaRPr/>
            </a:p>
          </p:txBody>
        </p:sp>
      </p:grpSp>
      <p:sp>
        <p:nvSpPr>
          <p:cNvPr id="5" name="object 5"/>
          <p:cNvSpPr/>
          <p:nvPr/>
        </p:nvSpPr>
        <p:spPr>
          <a:xfrm>
            <a:off x="905255" y="4343400"/>
            <a:ext cx="7406640" cy="0"/>
          </a:xfrm>
          <a:custGeom>
            <a:avLst/>
            <a:gdLst/>
            <a:ahLst/>
            <a:cxnLst/>
            <a:rect l="l" t="t" r="r" b="b"/>
            <a:pathLst>
              <a:path w="7406640">
                <a:moveTo>
                  <a:pt x="0" y="0"/>
                </a:moveTo>
                <a:lnTo>
                  <a:pt x="7406640" y="0"/>
                </a:lnTo>
              </a:path>
            </a:pathLst>
          </a:custGeom>
          <a:ln w="6350">
            <a:solidFill>
              <a:srgbClr val="7E7E7E"/>
            </a:solidFill>
          </a:ln>
        </p:spPr>
        <p:txBody>
          <a:bodyPr wrap="square" lIns="0" tIns="0" rIns="0" bIns="0" rtlCol="0"/>
          <a:lstStyle/>
          <a:p>
            <a:endParaRPr/>
          </a:p>
        </p:txBody>
      </p:sp>
      <p:sp>
        <p:nvSpPr>
          <p:cNvPr id="6" name="object 6"/>
          <p:cNvSpPr txBox="1">
            <a:spLocks noGrp="1"/>
          </p:cNvSpPr>
          <p:nvPr>
            <p:ph type="title"/>
          </p:nvPr>
        </p:nvSpPr>
        <p:spPr>
          <a:xfrm>
            <a:off x="2031580" y="1433385"/>
            <a:ext cx="4993005" cy="848360"/>
          </a:xfrm>
          <a:prstGeom prst="rect">
            <a:avLst/>
          </a:prstGeom>
        </p:spPr>
        <p:txBody>
          <a:bodyPr vert="horz" wrap="square" lIns="0" tIns="12700" rIns="0" bIns="0" rtlCol="0">
            <a:spAutoFit/>
          </a:bodyPr>
          <a:lstStyle/>
          <a:p>
            <a:pPr marL="12700">
              <a:lnSpc>
                <a:spcPct val="100000"/>
              </a:lnSpc>
              <a:spcBef>
                <a:spcPts val="100"/>
              </a:spcBef>
            </a:pPr>
            <a:r>
              <a:rPr sz="5400" spc="-455" dirty="0"/>
              <a:t>T</a:t>
            </a:r>
            <a:r>
              <a:rPr sz="5400" spc="-185" dirty="0"/>
              <a:t>r</a:t>
            </a:r>
            <a:r>
              <a:rPr sz="5400" spc="-95" dirty="0"/>
              <a:t>ad</a:t>
            </a:r>
            <a:r>
              <a:rPr sz="5400" spc="-65" dirty="0"/>
              <a:t>i</a:t>
            </a:r>
            <a:r>
              <a:rPr sz="5400" spc="-105" dirty="0"/>
              <a:t>n</a:t>
            </a:r>
            <a:r>
              <a:rPr sz="5400" dirty="0"/>
              <a:t>g</a:t>
            </a:r>
            <a:r>
              <a:rPr sz="5400" spc="-200" dirty="0"/>
              <a:t> </a:t>
            </a:r>
            <a:r>
              <a:rPr sz="5400" spc="-95" dirty="0"/>
              <a:t>A</a:t>
            </a:r>
            <a:r>
              <a:rPr sz="5400" spc="-55" dirty="0"/>
              <a:t>l</a:t>
            </a:r>
            <a:r>
              <a:rPr sz="5400" spc="-120" dirty="0"/>
              <a:t>g</a:t>
            </a:r>
            <a:r>
              <a:rPr sz="5400" spc="-105" dirty="0"/>
              <a:t>o</a:t>
            </a:r>
            <a:r>
              <a:rPr sz="5400" spc="-90" dirty="0"/>
              <a:t>r</a:t>
            </a:r>
            <a:r>
              <a:rPr sz="5400" spc="-65" dirty="0"/>
              <a:t>i</a:t>
            </a:r>
            <a:r>
              <a:rPr sz="5400" spc="-95" dirty="0"/>
              <a:t>t</a:t>
            </a:r>
            <a:r>
              <a:rPr sz="5400" spc="-110" dirty="0"/>
              <a:t>h</a:t>
            </a:r>
            <a:r>
              <a:rPr sz="5400" spc="-135" dirty="0"/>
              <a:t>m</a:t>
            </a:r>
            <a:r>
              <a:rPr sz="5400" dirty="0"/>
              <a:t>s</a:t>
            </a:r>
            <a:endParaRPr sz="54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a:t>
            </a:fld>
            <a:endParaRPr dirty="0"/>
          </a:p>
        </p:txBody>
      </p:sp>
      <p:sp>
        <p:nvSpPr>
          <p:cNvPr id="7" name="object 7"/>
          <p:cNvSpPr txBox="1"/>
          <p:nvPr/>
        </p:nvSpPr>
        <p:spPr>
          <a:xfrm>
            <a:off x="2621514" y="3079103"/>
            <a:ext cx="3899535" cy="3218815"/>
          </a:xfrm>
          <a:prstGeom prst="rect">
            <a:avLst/>
          </a:prstGeom>
        </p:spPr>
        <p:txBody>
          <a:bodyPr vert="horz" wrap="square" lIns="0" tIns="60960" rIns="0" bIns="0" rtlCol="0">
            <a:spAutoFit/>
          </a:bodyPr>
          <a:lstStyle/>
          <a:p>
            <a:pPr marL="236220" marR="261620" indent="175260">
              <a:lnSpc>
                <a:spcPts val="3020"/>
              </a:lnSpc>
              <a:spcBef>
                <a:spcPts val="480"/>
              </a:spcBef>
            </a:pPr>
            <a:r>
              <a:rPr sz="2800" spc="155" dirty="0">
                <a:latin typeface="Calibri Light"/>
                <a:cs typeface="Calibri Light"/>
              </a:rPr>
              <a:t>INTRODUCTION</a:t>
            </a:r>
            <a:r>
              <a:rPr sz="2800" spc="290" dirty="0">
                <a:latin typeface="Calibri Light"/>
                <a:cs typeface="Calibri Light"/>
              </a:rPr>
              <a:t> </a:t>
            </a:r>
            <a:r>
              <a:rPr sz="2800" spc="50" dirty="0">
                <a:latin typeface="Calibri Light"/>
                <a:cs typeface="Calibri Light"/>
              </a:rPr>
              <a:t>TO </a:t>
            </a:r>
            <a:r>
              <a:rPr sz="2800" spc="55" dirty="0">
                <a:latin typeface="Calibri Light"/>
                <a:cs typeface="Calibri Light"/>
              </a:rPr>
              <a:t> </a:t>
            </a:r>
            <a:r>
              <a:rPr sz="2800" spc="150" dirty="0">
                <a:latin typeface="Calibri Light"/>
                <a:cs typeface="Calibri Light"/>
              </a:rPr>
              <a:t>TECHNICAL</a:t>
            </a:r>
            <a:r>
              <a:rPr sz="2800" spc="270" dirty="0">
                <a:latin typeface="Calibri Light"/>
                <a:cs typeface="Calibri Light"/>
              </a:rPr>
              <a:t> </a:t>
            </a:r>
            <a:r>
              <a:rPr sz="2800" spc="125" dirty="0">
                <a:latin typeface="Calibri Light"/>
                <a:cs typeface="Calibri Light"/>
              </a:rPr>
              <a:t>ANALYSIS</a:t>
            </a:r>
            <a:endParaRPr sz="2800" dirty="0">
              <a:latin typeface="Calibri Light"/>
              <a:cs typeface="Calibri Light"/>
            </a:endParaRPr>
          </a:p>
          <a:p>
            <a:pPr>
              <a:lnSpc>
                <a:spcPct val="100000"/>
              </a:lnSpc>
              <a:spcBef>
                <a:spcPts val="55"/>
              </a:spcBef>
            </a:pPr>
            <a:endParaRPr sz="2650" dirty="0">
              <a:latin typeface="Calibri Light"/>
              <a:cs typeface="Calibri Light"/>
            </a:endParaRPr>
          </a:p>
          <a:p>
            <a:pPr marL="53340" marR="44450" algn="ctr">
              <a:lnSpc>
                <a:spcPct val="154600"/>
              </a:lnSpc>
            </a:pPr>
            <a:r>
              <a:rPr sz="2400" b="1" spc="-5" dirty="0">
                <a:latin typeface="Calibri"/>
                <a:cs typeface="Calibri"/>
              </a:rPr>
              <a:t>Lecturer: </a:t>
            </a:r>
            <a:r>
              <a:rPr sz="2400" dirty="0">
                <a:latin typeface="Calibri"/>
                <a:cs typeface="Calibri"/>
              </a:rPr>
              <a:t>Reza </a:t>
            </a:r>
            <a:r>
              <a:rPr sz="2400" spc="-5" dirty="0">
                <a:latin typeface="Calibri"/>
                <a:cs typeface="Calibri"/>
              </a:rPr>
              <a:t>Entezari-Maleki </a:t>
            </a:r>
            <a:r>
              <a:rPr sz="2400" spc="-530" dirty="0">
                <a:latin typeface="Calibri"/>
                <a:cs typeface="Calibri"/>
              </a:rPr>
              <a:t> </a:t>
            </a:r>
            <a:r>
              <a:rPr sz="2400" spc="-5" dirty="0">
                <a:solidFill>
                  <a:srgbClr val="0000FF"/>
                </a:solidFill>
                <a:latin typeface="Calibri"/>
                <a:cs typeface="Calibri"/>
                <a:hlinkClick r:id="rId2"/>
              </a:rPr>
              <a:t>entezari@iust.ac.ir</a:t>
            </a:r>
            <a:endParaRPr sz="2400" dirty="0">
              <a:latin typeface="Calibri"/>
              <a:cs typeface="Calibri"/>
            </a:endParaRPr>
          </a:p>
          <a:p>
            <a:pPr marL="635" algn="ctr">
              <a:lnSpc>
                <a:spcPct val="100000"/>
              </a:lnSpc>
              <a:spcBef>
                <a:spcPts val="1775"/>
              </a:spcBef>
            </a:pPr>
            <a:r>
              <a:rPr sz="1800" spc="-5" dirty="0">
                <a:latin typeface="Calibri"/>
                <a:cs typeface="Calibri"/>
              </a:rPr>
              <a:t>School</a:t>
            </a:r>
            <a:r>
              <a:rPr sz="1800" spc="10" dirty="0">
                <a:latin typeface="Calibri"/>
                <a:cs typeface="Calibri"/>
              </a:rPr>
              <a:t> </a:t>
            </a:r>
            <a:r>
              <a:rPr sz="1800" spc="-5" dirty="0">
                <a:latin typeface="Calibri"/>
                <a:cs typeface="Calibri"/>
              </a:rPr>
              <a:t>of Computer</a:t>
            </a:r>
            <a:r>
              <a:rPr sz="1800" dirty="0">
                <a:latin typeface="Calibri"/>
                <a:cs typeface="Calibri"/>
              </a:rPr>
              <a:t> </a:t>
            </a:r>
            <a:r>
              <a:rPr sz="1800" spc="-5" dirty="0">
                <a:latin typeface="Calibri"/>
                <a:cs typeface="Calibri"/>
              </a:rPr>
              <a:t>Engineering</a:t>
            </a:r>
            <a:endParaRPr sz="1800" dirty="0">
              <a:latin typeface="Calibri"/>
              <a:cs typeface="Calibri"/>
            </a:endParaRPr>
          </a:p>
          <a:p>
            <a:pPr algn="ctr">
              <a:lnSpc>
                <a:spcPct val="100000"/>
              </a:lnSpc>
              <a:spcBef>
                <a:spcPts val="434"/>
              </a:spcBef>
            </a:pPr>
            <a:r>
              <a:rPr sz="1800" spc="-5" dirty="0">
                <a:latin typeface="Calibri"/>
                <a:cs typeface="Calibri"/>
              </a:rPr>
              <a:t>Iran University of Science</a:t>
            </a:r>
            <a:r>
              <a:rPr sz="1800" spc="20"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Technology</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403090" cy="635000"/>
          </a:xfrm>
          <a:prstGeom prst="rect">
            <a:avLst/>
          </a:prstGeom>
        </p:spPr>
        <p:txBody>
          <a:bodyPr vert="horz" wrap="square" lIns="0" tIns="12065" rIns="0" bIns="0" rtlCol="0">
            <a:spAutoFit/>
          </a:bodyPr>
          <a:lstStyle/>
          <a:p>
            <a:pPr marL="12700">
              <a:lnSpc>
                <a:spcPct val="100000"/>
              </a:lnSpc>
              <a:spcBef>
                <a:spcPts val="95"/>
              </a:spcBef>
            </a:pPr>
            <a:r>
              <a:rPr sz="4000" spc="-80" dirty="0"/>
              <a:t>C</a:t>
            </a:r>
            <a:r>
              <a:rPr sz="4000" spc="-75" dirty="0"/>
              <a:t>a</a:t>
            </a:r>
            <a:r>
              <a:rPr sz="4000" spc="-90" dirty="0"/>
              <a:t>nd</a:t>
            </a:r>
            <a:r>
              <a:rPr sz="4000" spc="-75" dirty="0"/>
              <a:t>l</a:t>
            </a:r>
            <a:r>
              <a:rPr sz="4000" spc="-95" dirty="0"/>
              <a:t>e</a:t>
            </a:r>
            <a:r>
              <a:rPr sz="4000" spc="-125" dirty="0"/>
              <a:t>s</a:t>
            </a:r>
            <a:r>
              <a:rPr sz="4000" spc="-85" dirty="0"/>
              <a:t>t</a:t>
            </a:r>
            <a:r>
              <a:rPr sz="4000" spc="-75" dirty="0"/>
              <a:t>i</a:t>
            </a:r>
            <a:r>
              <a:rPr sz="4000" spc="-85" dirty="0"/>
              <a:t>c</a:t>
            </a:r>
            <a:r>
              <a:rPr sz="4000" spc="-5" dirty="0"/>
              <a:t>k</a:t>
            </a:r>
            <a:r>
              <a:rPr sz="4000" spc="-185" dirty="0"/>
              <a:t> </a:t>
            </a:r>
            <a:r>
              <a:rPr sz="4000" spc="-80" dirty="0"/>
              <a:t>p</a:t>
            </a:r>
            <a:r>
              <a:rPr sz="4000" spc="-110" dirty="0"/>
              <a:t>a</a:t>
            </a:r>
            <a:r>
              <a:rPr sz="4000" spc="-145" dirty="0"/>
              <a:t>t</a:t>
            </a:r>
            <a:r>
              <a:rPr sz="4000" spc="-120" dirty="0"/>
              <a:t>t</a:t>
            </a:r>
            <a:r>
              <a:rPr sz="4000" spc="-100" dirty="0"/>
              <a:t>e</a:t>
            </a:r>
            <a:r>
              <a:rPr sz="4000" spc="-75" dirty="0"/>
              <a:t>r</a:t>
            </a:r>
            <a:r>
              <a:rPr sz="4000" spc="-105" dirty="0"/>
              <a:t>n</a:t>
            </a:r>
            <a:r>
              <a:rPr sz="4000" spc="-5" dirty="0"/>
              <a:t>s</a:t>
            </a:r>
            <a:r>
              <a:rPr sz="4000" spc="-175" dirty="0"/>
              <a:t> </a:t>
            </a:r>
            <a:r>
              <a:rPr sz="4000" spc="-5" dirty="0"/>
              <a:t>…</a:t>
            </a:r>
            <a:endParaRPr sz="4000"/>
          </a:p>
        </p:txBody>
      </p:sp>
      <p:sp>
        <p:nvSpPr>
          <p:cNvPr id="3" name="object 3"/>
          <p:cNvSpPr txBox="1"/>
          <p:nvPr/>
        </p:nvSpPr>
        <p:spPr>
          <a:xfrm>
            <a:off x="787400" y="2119737"/>
            <a:ext cx="4961890" cy="3384550"/>
          </a:xfrm>
          <a:prstGeom prst="rect">
            <a:avLst/>
          </a:prstGeom>
        </p:spPr>
        <p:txBody>
          <a:bodyPr vert="horz" wrap="square" lIns="0" tIns="12700" rIns="0" bIns="0" rtlCol="0">
            <a:spAutoFit/>
          </a:bodyPr>
          <a:lstStyle/>
          <a:p>
            <a:pPr marL="104139" marR="5080" indent="-92075">
              <a:lnSpc>
                <a:spcPct val="120000"/>
              </a:lnSpc>
              <a:spcBef>
                <a:spcPts val="100"/>
              </a:spcBef>
              <a:buClr>
                <a:srgbClr val="1CACE3"/>
              </a:buClr>
              <a:buSzPct val="96153"/>
              <a:buFont typeface="Wingdings"/>
              <a:buChar char=""/>
              <a:tabLst>
                <a:tab pos="276225" algn="l"/>
              </a:tabLst>
            </a:pPr>
            <a:r>
              <a:rPr sz="2600" spc="-5" dirty="0">
                <a:latin typeface="Calibri"/>
                <a:cs typeface="Calibri"/>
              </a:rPr>
              <a:t>Candlestick</a:t>
            </a:r>
            <a:r>
              <a:rPr sz="2600" spc="190" dirty="0">
                <a:latin typeface="Calibri"/>
                <a:cs typeface="Calibri"/>
              </a:rPr>
              <a:t> </a:t>
            </a:r>
            <a:r>
              <a:rPr sz="2600" spc="-5" dirty="0">
                <a:latin typeface="Calibri"/>
                <a:cs typeface="Calibri"/>
              </a:rPr>
              <a:t>charts</a:t>
            </a:r>
            <a:r>
              <a:rPr sz="2600" spc="210" dirty="0">
                <a:latin typeface="Calibri"/>
                <a:cs typeface="Calibri"/>
              </a:rPr>
              <a:t> </a:t>
            </a:r>
            <a:r>
              <a:rPr sz="2600" spc="-10" dirty="0">
                <a:latin typeface="Calibri"/>
                <a:cs typeface="Calibri"/>
              </a:rPr>
              <a:t>are</a:t>
            </a:r>
            <a:r>
              <a:rPr sz="2600" spc="190" dirty="0">
                <a:latin typeface="Calibri"/>
                <a:cs typeface="Calibri"/>
              </a:rPr>
              <a:t> </a:t>
            </a:r>
            <a:r>
              <a:rPr sz="2600" dirty="0">
                <a:latin typeface="Calibri"/>
                <a:cs typeface="Calibri"/>
              </a:rPr>
              <a:t>an</a:t>
            </a:r>
            <a:r>
              <a:rPr sz="2600" spc="195" dirty="0">
                <a:latin typeface="Calibri"/>
                <a:cs typeface="Calibri"/>
              </a:rPr>
              <a:t> </a:t>
            </a:r>
            <a:r>
              <a:rPr sz="2600" spc="-20" dirty="0">
                <a:latin typeface="Calibri"/>
                <a:cs typeface="Calibri"/>
              </a:rPr>
              <a:t>effective </a:t>
            </a:r>
            <a:r>
              <a:rPr sz="2600" spc="-570" dirty="0">
                <a:latin typeface="Calibri"/>
                <a:cs typeface="Calibri"/>
              </a:rPr>
              <a:t> </a:t>
            </a:r>
            <a:r>
              <a:rPr sz="2600" spc="-25" dirty="0">
                <a:latin typeface="Calibri"/>
                <a:cs typeface="Calibri"/>
              </a:rPr>
              <a:t>way</a:t>
            </a:r>
            <a:r>
              <a:rPr sz="2600" spc="-20" dirty="0">
                <a:latin typeface="Calibri"/>
                <a:cs typeface="Calibri"/>
              </a:rPr>
              <a:t> </a:t>
            </a:r>
            <a:r>
              <a:rPr sz="2600" spc="-5" dirty="0">
                <a:latin typeface="Calibri"/>
                <a:cs typeface="Calibri"/>
              </a:rPr>
              <a:t>of</a:t>
            </a:r>
            <a:r>
              <a:rPr sz="2600" spc="-15" dirty="0">
                <a:latin typeface="Calibri"/>
                <a:cs typeface="Calibri"/>
              </a:rPr>
              <a:t> </a:t>
            </a:r>
            <a:r>
              <a:rPr sz="2600" dirty="0">
                <a:latin typeface="Calibri"/>
                <a:cs typeface="Calibri"/>
              </a:rPr>
              <a:t>visualizing</a:t>
            </a:r>
            <a:r>
              <a:rPr sz="2600" spc="-30" dirty="0">
                <a:latin typeface="Calibri"/>
                <a:cs typeface="Calibri"/>
              </a:rPr>
              <a:t> </a:t>
            </a:r>
            <a:r>
              <a:rPr sz="2600" dirty="0">
                <a:latin typeface="Calibri"/>
                <a:cs typeface="Calibri"/>
              </a:rPr>
              <a:t>price</a:t>
            </a:r>
            <a:r>
              <a:rPr sz="2600" spc="-25" dirty="0">
                <a:latin typeface="Calibri"/>
                <a:cs typeface="Calibri"/>
              </a:rPr>
              <a:t> </a:t>
            </a:r>
            <a:r>
              <a:rPr sz="2600" spc="-10" dirty="0">
                <a:latin typeface="Calibri"/>
                <a:cs typeface="Calibri"/>
              </a:rPr>
              <a:t>movements.</a:t>
            </a:r>
            <a:endParaRPr sz="2600">
              <a:latin typeface="Calibri"/>
              <a:cs typeface="Calibri"/>
            </a:endParaRPr>
          </a:p>
          <a:p>
            <a:pPr marL="275590" indent="-263525">
              <a:lnSpc>
                <a:spcPct val="100000"/>
              </a:lnSpc>
              <a:spcBef>
                <a:spcPts val="1820"/>
              </a:spcBef>
              <a:buClr>
                <a:srgbClr val="1CACE3"/>
              </a:buClr>
              <a:buSzPct val="96153"/>
              <a:buFont typeface="Wingdings"/>
              <a:buChar char=""/>
              <a:tabLst>
                <a:tab pos="276225" algn="l"/>
              </a:tabLst>
            </a:pPr>
            <a:r>
              <a:rPr sz="2600" spc="-10" dirty="0">
                <a:latin typeface="Calibri"/>
                <a:cs typeface="Calibri"/>
              </a:rPr>
              <a:t>There</a:t>
            </a:r>
            <a:r>
              <a:rPr sz="2600" spc="-45" dirty="0">
                <a:latin typeface="Calibri"/>
                <a:cs typeface="Calibri"/>
              </a:rPr>
              <a:t> </a:t>
            </a:r>
            <a:r>
              <a:rPr sz="2600" spc="-10" dirty="0">
                <a:latin typeface="Calibri"/>
                <a:cs typeface="Calibri"/>
              </a:rPr>
              <a:t>are two</a:t>
            </a:r>
            <a:r>
              <a:rPr sz="2600" dirty="0">
                <a:latin typeface="Calibri"/>
                <a:cs typeface="Calibri"/>
              </a:rPr>
              <a:t> </a:t>
            </a:r>
            <a:r>
              <a:rPr sz="2600" spc="-5" dirty="0">
                <a:latin typeface="Calibri"/>
                <a:cs typeface="Calibri"/>
              </a:rPr>
              <a:t>basic</a:t>
            </a:r>
            <a:r>
              <a:rPr sz="2600" spc="-30" dirty="0">
                <a:latin typeface="Calibri"/>
                <a:cs typeface="Calibri"/>
              </a:rPr>
              <a:t> </a:t>
            </a:r>
            <a:r>
              <a:rPr sz="2600" spc="-5" dirty="0">
                <a:latin typeface="Calibri"/>
                <a:cs typeface="Calibri"/>
              </a:rPr>
              <a:t>candlesticks:</a:t>
            </a:r>
            <a:endParaRPr sz="2600">
              <a:latin typeface="Calibri"/>
              <a:cs typeface="Calibri"/>
            </a:endParaRPr>
          </a:p>
          <a:p>
            <a:pPr marL="396240" marR="6350" indent="-182880">
              <a:lnSpc>
                <a:spcPct val="120000"/>
              </a:lnSpc>
              <a:spcBef>
                <a:spcPts val="13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dirty="0">
                <a:solidFill>
                  <a:srgbClr val="00AF50"/>
                </a:solidFill>
                <a:latin typeface="Calibri"/>
                <a:cs typeface="Calibri"/>
              </a:rPr>
              <a:t>Bu</a:t>
            </a:r>
            <a:r>
              <a:rPr sz="2000" b="1" spc="-5" dirty="0">
                <a:solidFill>
                  <a:srgbClr val="00AF50"/>
                </a:solidFill>
                <a:latin typeface="Calibri"/>
                <a:cs typeface="Calibri"/>
              </a:rPr>
              <a:t>l</a:t>
            </a:r>
            <a:r>
              <a:rPr sz="2000" b="1" spc="-15" dirty="0">
                <a:solidFill>
                  <a:srgbClr val="00AF50"/>
                </a:solidFill>
                <a:latin typeface="Calibri"/>
                <a:cs typeface="Calibri"/>
              </a:rPr>
              <a:t>l</a:t>
            </a:r>
            <a:r>
              <a:rPr sz="2000" b="1" spc="-5" dirty="0">
                <a:solidFill>
                  <a:srgbClr val="00AF50"/>
                </a:solidFill>
                <a:latin typeface="Calibri"/>
                <a:cs typeface="Calibri"/>
              </a:rPr>
              <a:t>i</a:t>
            </a:r>
            <a:r>
              <a:rPr sz="2000" b="1" spc="-10" dirty="0">
                <a:solidFill>
                  <a:srgbClr val="00AF50"/>
                </a:solidFill>
                <a:latin typeface="Calibri"/>
                <a:cs typeface="Calibri"/>
              </a:rPr>
              <a:t>s</a:t>
            </a:r>
            <a:r>
              <a:rPr sz="2000" b="1" dirty="0">
                <a:solidFill>
                  <a:srgbClr val="00AF50"/>
                </a:solidFill>
                <a:latin typeface="Calibri"/>
                <a:cs typeface="Calibri"/>
              </a:rPr>
              <a:t>h </a:t>
            </a:r>
            <a:r>
              <a:rPr sz="2000" b="1" spc="80" dirty="0">
                <a:solidFill>
                  <a:srgbClr val="00AF50"/>
                </a:solidFill>
                <a:latin typeface="Calibri"/>
                <a:cs typeface="Calibri"/>
              </a:rPr>
              <a:t> </a:t>
            </a:r>
            <a:r>
              <a:rPr sz="2000" b="1" spc="-5" dirty="0">
                <a:solidFill>
                  <a:srgbClr val="00AF50"/>
                </a:solidFill>
                <a:latin typeface="Calibri"/>
                <a:cs typeface="Calibri"/>
              </a:rPr>
              <a:t>C</a:t>
            </a:r>
            <a:r>
              <a:rPr sz="2000" b="1" spc="-10" dirty="0">
                <a:solidFill>
                  <a:srgbClr val="00AF50"/>
                </a:solidFill>
                <a:latin typeface="Calibri"/>
                <a:cs typeface="Calibri"/>
              </a:rPr>
              <a:t>a</a:t>
            </a:r>
            <a:r>
              <a:rPr sz="2000" b="1" dirty="0">
                <a:solidFill>
                  <a:srgbClr val="00AF50"/>
                </a:solidFill>
                <a:latin typeface="Calibri"/>
                <a:cs typeface="Calibri"/>
              </a:rPr>
              <a:t>n</a:t>
            </a:r>
            <a:r>
              <a:rPr sz="2000" b="1" spc="-10" dirty="0">
                <a:solidFill>
                  <a:srgbClr val="00AF50"/>
                </a:solidFill>
                <a:latin typeface="Calibri"/>
                <a:cs typeface="Calibri"/>
              </a:rPr>
              <a:t>d</a:t>
            </a:r>
            <a:r>
              <a:rPr sz="2000" b="1" spc="-5" dirty="0">
                <a:solidFill>
                  <a:srgbClr val="00AF50"/>
                </a:solidFill>
                <a:latin typeface="Calibri"/>
                <a:cs typeface="Calibri"/>
              </a:rPr>
              <a:t>le</a:t>
            </a:r>
            <a:r>
              <a:rPr sz="2000" dirty="0">
                <a:latin typeface="Calibri"/>
                <a:cs typeface="Calibri"/>
              </a:rPr>
              <a:t>: </a:t>
            </a:r>
            <a:r>
              <a:rPr sz="2000" spc="70" dirty="0">
                <a:latin typeface="Calibri"/>
                <a:cs typeface="Calibri"/>
              </a:rPr>
              <a:t> </a:t>
            </a:r>
            <a:r>
              <a:rPr sz="2000" spc="-10" dirty="0">
                <a:latin typeface="Calibri"/>
                <a:cs typeface="Calibri"/>
              </a:rPr>
              <a:t>W</a:t>
            </a:r>
            <a:r>
              <a:rPr sz="2000" dirty="0">
                <a:latin typeface="Calibri"/>
                <a:cs typeface="Calibri"/>
              </a:rPr>
              <a:t>h</a:t>
            </a:r>
            <a:r>
              <a:rPr sz="2000" spc="-5" dirty="0">
                <a:latin typeface="Calibri"/>
                <a:cs typeface="Calibri"/>
              </a:rPr>
              <a:t>e</a:t>
            </a:r>
            <a:r>
              <a:rPr sz="2000" dirty="0">
                <a:latin typeface="Calibri"/>
                <a:cs typeface="Calibri"/>
              </a:rPr>
              <a:t>n </a:t>
            </a:r>
            <a:r>
              <a:rPr sz="2000" spc="80" dirty="0">
                <a:latin typeface="Calibri"/>
                <a:cs typeface="Calibri"/>
              </a:rPr>
              <a:t> </a:t>
            </a:r>
            <a:r>
              <a:rPr sz="2000" spc="-15" dirty="0">
                <a:latin typeface="Calibri"/>
                <a:cs typeface="Calibri"/>
              </a:rPr>
              <a:t>t</a:t>
            </a:r>
            <a:r>
              <a:rPr sz="2000" dirty="0">
                <a:latin typeface="Calibri"/>
                <a:cs typeface="Calibri"/>
              </a:rPr>
              <a:t>he </a:t>
            </a:r>
            <a:r>
              <a:rPr sz="2000" spc="75" dirty="0">
                <a:latin typeface="Calibri"/>
                <a:cs typeface="Calibri"/>
              </a:rPr>
              <a:t> </a:t>
            </a:r>
            <a:r>
              <a:rPr sz="2000" spc="-10" dirty="0">
                <a:latin typeface="Calibri"/>
                <a:cs typeface="Calibri"/>
              </a:rPr>
              <a:t>c</a:t>
            </a:r>
            <a:r>
              <a:rPr sz="2000" spc="-5" dirty="0">
                <a:latin typeface="Calibri"/>
                <a:cs typeface="Calibri"/>
              </a:rPr>
              <a:t>los</a:t>
            </a:r>
            <a:r>
              <a:rPr sz="2000" dirty="0">
                <a:latin typeface="Calibri"/>
                <a:cs typeface="Calibri"/>
              </a:rPr>
              <a:t>e </a:t>
            </a:r>
            <a:r>
              <a:rPr sz="2000" spc="80" dirty="0">
                <a:latin typeface="Calibri"/>
                <a:cs typeface="Calibri"/>
              </a:rPr>
              <a:t> </a:t>
            </a:r>
            <a:r>
              <a:rPr sz="2000" spc="-5" dirty="0">
                <a:latin typeface="Calibri"/>
                <a:cs typeface="Calibri"/>
              </a:rPr>
              <a:t>i</a:t>
            </a:r>
            <a:r>
              <a:rPr sz="2000" dirty="0">
                <a:latin typeface="Calibri"/>
                <a:cs typeface="Calibri"/>
              </a:rPr>
              <a:t>s </a:t>
            </a:r>
            <a:r>
              <a:rPr sz="2000" spc="75" dirty="0">
                <a:latin typeface="Calibri"/>
                <a:cs typeface="Calibri"/>
              </a:rPr>
              <a:t> </a:t>
            </a:r>
            <a:r>
              <a:rPr sz="2000" dirty="0">
                <a:latin typeface="Calibri"/>
                <a:cs typeface="Calibri"/>
              </a:rPr>
              <a:t>h</a:t>
            </a:r>
            <a:r>
              <a:rPr sz="2000" spc="-5" dirty="0">
                <a:latin typeface="Calibri"/>
                <a:cs typeface="Calibri"/>
              </a:rPr>
              <a:t>i</a:t>
            </a:r>
            <a:r>
              <a:rPr sz="2000" dirty="0">
                <a:latin typeface="Calibri"/>
                <a:cs typeface="Calibri"/>
              </a:rPr>
              <a:t>gh</a:t>
            </a:r>
            <a:r>
              <a:rPr sz="2000" spc="-5" dirty="0">
                <a:latin typeface="Calibri"/>
                <a:cs typeface="Calibri"/>
              </a:rPr>
              <a:t>e</a:t>
            </a:r>
            <a:r>
              <a:rPr sz="2000" dirty="0">
                <a:latin typeface="Calibri"/>
                <a:cs typeface="Calibri"/>
              </a:rPr>
              <a:t>r  than</a:t>
            </a:r>
            <a:r>
              <a:rPr sz="2000" spc="-5" dirty="0">
                <a:latin typeface="Calibri"/>
                <a:cs typeface="Calibri"/>
              </a:rPr>
              <a:t> </a:t>
            </a:r>
            <a:r>
              <a:rPr sz="2000" dirty="0">
                <a:latin typeface="Calibri"/>
                <a:cs typeface="Calibri"/>
              </a:rPr>
              <a:t>the </a:t>
            </a:r>
            <a:r>
              <a:rPr sz="2000" spc="-5" dirty="0">
                <a:latin typeface="Calibri"/>
                <a:cs typeface="Calibri"/>
              </a:rPr>
              <a:t>open</a:t>
            </a:r>
            <a:r>
              <a:rPr sz="2000" spc="-20" dirty="0">
                <a:latin typeface="Calibri"/>
                <a:cs typeface="Calibri"/>
              </a:rPr>
              <a:t> </a:t>
            </a:r>
            <a:r>
              <a:rPr sz="2000" spc="-5" dirty="0">
                <a:latin typeface="Calibri"/>
                <a:cs typeface="Calibri"/>
              </a:rPr>
              <a:t>(usually</a:t>
            </a:r>
            <a:r>
              <a:rPr sz="2000" dirty="0">
                <a:latin typeface="Calibri"/>
                <a:cs typeface="Calibri"/>
              </a:rPr>
              <a:t> </a:t>
            </a:r>
            <a:r>
              <a:rPr sz="2000" spc="-10" dirty="0">
                <a:solidFill>
                  <a:srgbClr val="00AF50"/>
                </a:solidFill>
                <a:latin typeface="Calibri"/>
                <a:cs typeface="Calibri"/>
              </a:rPr>
              <a:t>green</a:t>
            </a:r>
            <a:r>
              <a:rPr sz="2000" spc="-5" dirty="0">
                <a:solidFill>
                  <a:srgbClr val="00AF50"/>
                </a:solidFill>
                <a:latin typeface="Calibri"/>
                <a:cs typeface="Calibri"/>
              </a:rPr>
              <a:t> </a:t>
            </a:r>
            <a:r>
              <a:rPr sz="2000" spc="-5" dirty="0">
                <a:latin typeface="Calibri"/>
                <a:cs typeface="Calibri"/>
              </a:rPr>
              <a:t>or</a:t>
            </a:r>
            <a:r>
              <a:rPr sz="2000" dirty="0">
                <a:latin typeface="Calibri"/>
                <a:cs typeface="Calibri"/>
              </a:rPr>
              <a:t> </a:t>
            </a:r>
            <a:r>
              <a:rPr sz="2000" b="1" spc="-10" dirty="0">
                <a:latin typeface="Calibri"/>
                <a:cs typeface="Calibri"/>
              </a:rPr>
              <a:t>white</a:t>
            </a:r>
            <a:r>
              <a:rPr sz="2000" spc="-10" dirty="0">
                <a:latin typeface="Calibri"/>
                <a:cs typeface="Calibri"/>
              </a:rPr>
              <a:t>)</a:t>
            </a:r>
            <a:endParaRPr sz="2000">
              <a:latin typeface="Calibri"/>
              <a:cs typeface="Calibri"/>
            </a:endParaRPr>
          </a:p>
          <a:p>
            <a:pPr marL="396240" marR="8890" indent="-182880">
              <a:lnSpc>
                <a:spcPct val="120000"/>
              </a:lnSpc>
              <a:spcBef>
                <a:spcPts val="12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dirty="0">
                <a:solidFill>
                  <a:srgbClr val="FF0000"/>
                </a:solidFill>
                <a:latin typeface="Calibri"/>
                <a:cs typeface="Calibri"/>
              </a:rPr>
              <a:t>B</a:t>
            </a:r>
            <a:r>
              <a:rPr sz="2000" b="1" spc="-5" dirty="0">
                <a:solidFill>
                  <a:srgbClr val="FF0000"/>
                </a:solidFill>
                <a:latin typeface="Calibri"/>
                <a:cs typeface="Calibri"/>
              </a:rPr>
              <a:t>e</a:t>
            </a:r>
            <a:r>
              <a:rPr sz="2000" b="1" spc="-10" dirty="0">
                <a:solidFill>
                  <a:srgbClr val="FF0000"/>
                </a:solidFill>
                <a:latin typeface="Calibri"/>
                <a:cs typeface="Calibri"/>
              </a:rPr>
              <a:t>a</a:t>
            </a:r>
            <a:r>
              <a:rPr sz="2000" b="1" spc="-5" dirty="0">
                <a:solidFill>
                  <a:srgbClr val="FF0000"/>
                </a:solidFill>
                <a:latin typeface="Calibri"/>
                <a:cs typeface="Calibri"/>
              </a:rPr>
              <a:t>ri</a:t>
            </a:r>
            <a:r>
              <a:rPr sz="2000" b="1" dirty="0">
                <a:solidFill>
                  <a:srgbClr val="FF0000"/>
                </a:solidFill>
                <a:latin typeface="Calibri"/>
                <a:cs typeface="Calibri"/>
              </a:rPr>
              <a:t>sh </a:t>
            </a:r>
            <a:r>
              <a:rPr sz="2000" b="1" spc="70" dirty="0">
                <a:solidFill>
                  <a:srgbClr val="FF0000"/>
                </a:solidFill>
                <a:latin typeface="Calibri"/>
                <a:cs typeface="Calibri"/>
              </a:rPr>
              <a:t> </a:t>
            </a:r>
            <a:r>
              <a:rPr sz="2000" b="1" spc="-5" dirty="0">
                <a:solidFill>
                  <a:srgbClr val="FF0000"/>
                </a:solidFill>
                <a:latin typeface="Calibri"/>
                <a:cs typeface="Calibri"/>
              </a:rPr>
              <a:t>C</a:t>
            </a:r>
            <a:r>
              <a:rPr sz="2000" b="1" spc="-10" dirty="0">
                <a:solidFill>
                  <a:srgbClr val="FF0000"/>
                </a:solidFill>
                <a:latin typeface="Calibri"/>
                <a:cs typeface="Calibri"/>
              </a:rPr>
              <a:t>a</a:t>
            </a:r>
            <a:r>
              <a:rPr sz="2000" b="1" dirty="0">
                <a:solidFill>
                  <a:srgbClr val="FF0000"/>
                </a:solidFill>
                <a:latin typeface="Calibri"/>
                <a:cs typeface="Calibri"/>
              </a:rPr>
              <a:t>n</a:t>
            </a:r>
            <a:r>
              <a:rPr sz="2000" b="1" spc="-10" dirty="0">
                <a:solidFill>
                  <a:srgbClr val="FF0000"/>
                </a:solidFill>
                <a:latin typeface="Calibri"/>
                <a:cs typeface="Calibri"/>
              </a:rPr>
              <a:t>d</a:t>
            </a:r>
            <a:r>
              <a:rPr sz="2000" b="1" spc="-15" dirty="0">
                <a:solidFill>
                  <a:srgbClr val="FF0000"/>
                </a:solidFill>
                <a:latin typeface="Calibri"/>
                <a:cs typeface="Calibri"/>
              </a:rPr>
              <a:t>l</a:t>
            </a:r>
            <a:r>
              <a:rPr sz="2000" b="1" spc="-5" dirty="0">
                <a:solidFill>
                  <a:srgbClr val="FF0000"/>
                </a:solidFill>
                <a:latin typeface="Calibri"/>
                <a:cs typeface="Calibri"/>
              </a:rPr>
              <a:t>e</a:t>
            </a:r>
            <a:r>
              <a:rPr sz="2000" dirty="0">
                <a:latin typeface="Calibri"/>
                <a:cs typeface="Calibri"/>
              </a:rPr>
              <a:t>: </a:t>
            </a:r>
            <a:r>
              <a:rPr sz="2000" spc="60" dirty="0">
                <a:latin typeface="Calibri"/>
                <a:cs typeface="Calibri"/>
              </a:rPr>
              <a:t> </a:t>
            </a:r>
            <a:r>
              <a:rPr sz="2000" spc="5" dirty="0">
                <a:latin typeface="Calibri"/>
                <a:cs typeface="Calibri"/>
              </a:rPr>
              <a:t>W</a:t>
            </a:r>
            <a:r>
              <a:rPr sz="2000" dirty="0">
                <a:latin typeface="Calibri"/>
                <a:cs typeface="Calibri"/>
              </a:rPr>
              <a:t>h</a:t>
            </a:r>
            <a:r>
              <a:rPr sz="2000" spc="-5" dirty="0">
                <a:latin typeface="Calibri"/>
                <a:cs typeface="Calibri"/>
              </a:rPr>
              <a:t>e</a:t>
            </a:r>
            <a:r>
              <a:rPr sz="2000" dirty="0">
                <a:latin typeface="Calibri"/>
                <a:cs typeface="Calibri"/>
              </a:rPr>
              <a:t>n </a:t>
            </a:r>
            <a:r>
              <a:rPr sz="2000" spc="55" dirty="0">
                <a:latin typeface="Calibri"/>
                <a:cs typeface="Calibri"/>
              </a:rPr>
              <a:t> </a:t>
            </a:r>
            <a:r>
              <a:rPr sz="2000" dirty="0">
                <a:latin typeface="Calibri"/>
                <a:cs typeface="Calibri"/>
              </a:rPr>
              <a:t>the </a:t>
            </a:r>
            <a:r>
              <a:rPr sz="2000" spc="40" dirty="0">
                <a:latin typeface="Calibri"/>
                <a:cs typeface="Calibri"/>
              </a:rPr>
              <a:t> </a:t>
            </a:r>
            <a:r>
              <a:rPr sz="2000" dirty="0">
                <a:latin typeface="Calibri"/>
                <a:cs typeface="Calibri"/>
              </a:rPr>
              <a:t>c</a:t>
            </a:r>
            <a:r>
              <a:rPr sz="2000" spc="-5" dirty="0">
                <a:latin typeface="Calibri"/>
                <a:cs typeface="Calibri"/>
              </a:rPr>
              <a:t>los</a:t>
            </a:r>
            <a:r>
              <a:rPr sz="2000" dirty="0">
                <a:latin typeface="Calibri"/>
                <a:cs typeface="Calibri"/>
              </a:rPr>
              <a:t>e </a:t>
            </a:r>
            <a:r>
              <a:rPr sz="2000" spc="65" dirty="0">
                <a:latin typeface="Calibri"/>
                <a:cs typeface="Calibri"/>
              </a:rPr>
              <a:t> </a:t>
            </a:r>
            <a:r>
              <a:rPr sz="2000" spc="-5" dirty="0">
                <a:latin typeface="Calibri"/>
                <a:cs typeface="Calibri"/>
              </a:rPr>
              <a:t>i</a:t>
            </a:r>
            <a:r>
              <a:rPr sz="2000" dirty="0">
                <a:latin typeface="Calibri"/>
                <a:cs typeface="Calibri"/>
              </a:rPr>
              <a:t>s </a:t>
            </a:r>
            <a:r>
              <a:rPr sz="2000" spc="65" dirty="0">
                <a:latin typeface="Calibri"/>
                <a:cs typeface="Calibri"/>
              </a:rPr>
              <a:t> </a:t>
            </a:r>
            <a:r>
              <a:rPr sz="2000" spc="-5" dirty="0">
                <a:latin typeface="Calibri"/>
                <a:cs typeface="Calibri"/>
              </a:rPr>
              <a:t>l</a:t>
            </a:r>
            <a:r>
              <a:rPr sz="2000" spc="-15" dirty="0">
                <a:latin typeface="Calibri"/>
                <a:cs typeface="Calibri"/>
              </a:rPr>
              <a:t>o</a:t>
            </a:r>
            <a:r>
              <a:rPr sz="2000" spc="-20" dirty="0">
                <a:latin typeface="Calibri"/>
                <a:cs typeface="Calibri"/>
              </a:rPr>
              <a:t>w</a:t>
            </a:r>
            <a:r>
              <a:rPr sz="2000" spc="-5" dirty="0">
                <a:latin typeface="Calibri"/>
                <a:cs typeface="Calibri"/>
              </a:rPr>
              <a:t>e</a:t>
            </a:r>
            <a:r>
              <a:rPr sz="2000" dirty="0">
                <a:latin typeface="Calibri"/>
                <a:cs typeface="Calibri"/>
              </a:rPr>
              <a:t>r  than</a:t>
            </a:r>
            <a:r>
              <a:rPr sz="2000" spc="-10" dirty="0">
                <a:latin typeface="Calibri"/>
                <a:cs typeface="Calibri"/>
              </a:rPr>
              <a:t> </a:t>
            </a:r>
            <a:r>
              <a:rPr sz="2000" dirty="0">
                <a:latin typeface="Calibri"/>
                <a:cs typeface="Calibri"/>
              </a:rPr>
              <a:t>the </a:t>
            </a:r>
            <a:r>
              <a:rPr sz="2000" spc="-5" dirty="0">
                <a:latin typeface="Calibri"/>
                <a:cs typeface="Calibri"/>
              </a:rPr>
              <a:t>open</a:t>
            </a:r>
            <a:r>
              <a:rPr sz="2000" spc="-20" dirty="0">
                <a:latin typeface="Calibri"/>
                <a:cs typeface="Calibri"/>
              </a:rPr>
              <a:t> </a:t>
            </a:r>
            <a:r>
              <a:rPr sz="2000" spc="-5" dirty="0">
                <a:latin typeface="Calibri"/>
                <a:cs typeface="Calibri"/>
              </a:rPr>
              <a:t>(usually </a:t>
            </a:r>
            <a:r>
              <a:rPr sz="2000" spc="-10" dirty="0">
                <a:solidFill>
                  <a:srgbClr val="FF0000"/>
                </a:solidFill>
                <a:latin typeface="Calibri"/>
                <a:cs typeface="Calibri"/>
              </a:rPr>
              <a:t>red</a:t>
            </a:r>
            <a:r>
              <a:rPr sz="2000" spc="5" dirty="0">
                <a:solidFill>
                  <a:srgbClr val="FF0000"/>
                </a:solidFill>
                <a:latin typeface="Calibri"/>
                <a:cs typeface="Calibri"/>
              </a:rPr>
              <a:t> </a:t>
            </a:r>
            <a:r>
              <a:rPr sz="2000" spc="-5" dirty="0">
                <a:latin typeface="Calibri"/>
                <a:cs typeface="Calibri"/>
              </a:rPr>
              <a:t>or</a:t>
            </a:r>
            <a:r>
              <a:rPr sz="2000" spc="-15" dirty="0">
                <a:latin typeface="Calibri"/>
                <a:cs typeface="Calibri"/>
              </a:rPr>
              <a:t> </a:t>
            </a:r>
            <a:r>
              <a:rPr sz="2000" b="1" spc="-5" dirty="0">
                <a:latin typeface="Calibri"/>
                <a:cs typeface="Calibri"/>
              </a:rPr>
              <a:t>black</a:t>
            </a:r>
            <a:r>
              <a:rPr sz="2000" spc="-5" dirty="0">
                <a:latin typeface="Calibri"/>
                <a:cs typeface="Calibri"/>
              </a:rPr>
              <a:t>)</a:t>
            </a:r>
            <a:endParaRPr sz="2000">
              <a:latin typeface="Calibri"/>
              <a:cs typeface="Calibri"/>
            </a:endParaRPr>
          </a:p>
        </p:txBody>
      </p:sp>
      <p:grpSp>
        <p:nvGrpSpPr>
          <p:cNvPr id="4" name="object 4"/>
          <p:cNvGrpSpPr/>
          <p:nvPr/>
        </p:nvGrpSpPr>
        <p:grpSpPr>
          <a:xfrm>
            <a:off x="5140452" y="2304678"/>
            <a:ext cx="3788410" cy="3558540"/>
            <a:chOff x="5140452" y="2304678"/>
            <a:chExt cx="3788410" cy="3558540"/>
          </a:xfrm>
        </p:grpSpPr>
        <p:pic>
          <p:nvPicPr>
            <p:cNvPr id="5" name="object 5"/>
            <p:cNvPicPr/>
            <p:nvPr/>
          </p:nvPicPr>
          <p:blipFill>
            <a:blip r:embed="rId3" cstate="print"/>
            <a:stretch>
              <a:fillRect/>
            </a:stretch>
          </p:blipFill>
          <p:spPr>
            <a:xfrm>
              <a:off x="6045869" y="2304678"/>
              <a:ext cx="2882469" cy="3543136"/>
            </a:xfrm>
            <a:prstGeom prst="rect">
              <a:avLst/>
            </a:prstGeom>
          </p:spPr>
        </p:pic>
        <p:sp>
          <p:nvSpPr>
            <p:cNvPr id="6" name="object 6"/>
            <p:cNvSpPr/>
            <p:nvPr/>
          </p:nvSpPr>
          <p:spPr>
            <a:xfrm>
              <a:off x="5140452" y="5497068"/>
              <a:ext cx="3657600" cy="365760"/>
            </a:xfrm>
            <a:custGeom>
              <a:avLst/>
              <a:gdLst/>
              <a:ahLst/>
              <a:cxnLst/>
              <a:rect l="l" t="t" r="r" b="b"/>
              <a:pathLst>
                <a:path w="3657600" h="365760">
                  <a:moveTo>
                    <a:pt x="3657600" y="0"/>
                  </a:moveTo>
                  <a:lnTo>
                    <a:pt x="0" y="0"/>
                  </a:lnTo>
                  <a:lnTo>
                    <a:pt x="0" y="365759"/>
                  </a:lnTo>
                  <a:lnTo>
                    <a:pt x="3657600" y="365759"/>
                  </a:lnTo>
                  <a:lnTo>
                    <a:pt x="3657600"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403090" cy="635000"/>
          </a:xfrm>
          <a:prstGeom prst="rect">
            <a:avLst/>
          </a:prstGeom>
        </p:spPr>
        <p:txBody>
          <a:bodyPr vert="horz" wrap="square" lIns="0" tIns="12065" rIns="0" bIns="0" rtlCol="0">
            <a:spAutoFit/>
          </a:bodyPr>
          <a:lstStyle/>
          <a:p>
            <a:pPr marL="12700">
              <a:lnSpc>
                <a:spcPct val="100000"/>
              </a:lnSpc>
              <a:spcBef>
                <a:spcPts val="95"/>
              </a:spcBef>
            </a:pPr>
            <a:r>
              <a:rPr sz="4000" spc="-80" dirty="0"/>
              <a:t>C</a:t>
            </a:r>
            <a:r>
              <a:rPr sz="4000" spc="-75" dirty="0"/>
              <a:t>a</a:t>
            </a:r>
            <a:r>
              <a:rPr sz="4000" spc="-90" dirty="0"/>
              <a:t>nd</a:t>
            </a:r>
            <a:r>
              <a:rPr sz="4000" spc="-75" dirty="0"/>
              <a:t>l</a:t>
            </a:r>
            <a:r>
              <a:rPr sz="4000" spc="-95" dirty="0"/>
              <a:t>e</a:t>
            </a:r>
            <a:r>
              <a:rPr sz="4000" spc="-125" dirty="0"/>
              <a:t>s</a:t>
            </a:r>
            <a:r>
              <a:rPr sz="4000" spc="-85" dirty="0"/>
              <a:t>t</a:t>
            </a:r>
            <a:r>
              <a:rPr sz="4000" spc="-75" dirty="0"/>
              <a:t>i</a:t>
            </a:r>
            <a:r>
              <a:rPr sz="4000" spc="-85" dirty="0"/>
              <a:t>c</a:t>
            </a:r>
            <a:r>
              <a:rPr sz="4000" spc="-5" dirty="0"/>
              <a:t>k</a:t>
            </a:r>
            <a:r>
              <a:rPr sz="4000" spc="-185" dirty="0"/>
              <a:t> </a:t>
            </a:r>
            <a:r>
              <a:rPr sz="4000" spc="-80" dirty="0"/>
              <a:t>p</a:t>
            </a:r>
            <a:r>
              <a:rPr sz="4000" spc="-110" dirty="0"/>
              <a:t>a</a:t>
            </a:r>
            <a:r>
              <a:rPr sz="4000" spc="-145" dirty="0"/>
              <a:t>t</a:t>
            </a:r>
            <a:r>
              <a:rPr sz="4000" spc="-120" dirty="0"/>
              <a:t>t</a:t>
            </a:r>
            <a:r>
              <a:rPr sz="4000" spc="-100" dirty="0"/>
              <a:t>e</a:t>
            </a:r>
            <a:r>
              <a:rPr sz="4000" spc="-75" dirty="0"/>
              <a:t>r</a:t>
            </a:r>
            <a:r>
              <a:rPr sz="4000" spc="-105" dirty="0"/>
              <a:t>n</a:t>
            </a:r>
            <a:r>
              <a:rPr sz="4000" spc="-5" dirty="0"/>
              <a:t>s</a:t>
            </a:r>
            <a:r>
              <a:rPr sz="4000" spc="-175" dirty="0"/>
              <a:t> </a:t>
            </a:r>
            <a:r>
              <a:rPr sz="4000" spc="-5" dirty="0"/>
              <a:t>…</a:t>
            </a:r>
            <a:endParaRPr sz="40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3" name="object 3"/>
          <p:cNvSpPr txBox="1"/>
          <p:nvPr/>
        </p:nvSpPr>
        <p:spPr>
          <a:xfrm>
            <a:off x="1246021" y="2938034"/>
            <a:ext cx="1995805" cy="3073400"/>
          </a:xfrm>
          <a:prstGeom prst="rect">
            <a:avLst/>
          </a:prstGeom>
        </p:spPr>
        <p:txBody>
          <a:bodyPr vert="horz" wrap="square" lIns="0" tIns="88900" rIns="0" bIns="0" rtlCol="0">
            <a:spAutoFit/>
          </a:bodyPr>
          <a:lstStyle/>
          <a:p>
            <a:pPr marL="12700">
              <a:lnSpc>
                <a:spcPct val="100000"/>
              </a:lnSpc>
              <a:spcBef>
                <a:spcPts val="7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Bu</a:t>
            </a:r>
            <a:r>
              <a:rPr sz="2000" spc="-5" dirty="0">
                <a:latin typeface="Calibri"/>
                <a:cs typeface="Calibri"/>
              </a:rPr>
              <a:t>llis</a:t>
            </a:r>
            <a:r>
              <a:rPr sz="2000" dirty="0">
                <a:latin typeface="Calibri"/>
                <a:cs typeface="Calibri"/>
              </a:rPr>
              <a:t>h</a:t>
            </a:r>
            <a:r>
              <a:rPr sz="2000" spc="5" dirty="0">
                <a:latin typeface="Calibri"/>
                <a:cs typeface="Calibri"/>
              </a:rPr>
              <a:t> E</a:t>
            </a:r>
            <a:r>
              <a:rPr sz="2000" dirty="0">
                <a:latin typeface="Calibri"/>
                <a:cs typeface="Calibri"/>
              </a:rPr>
              <a:t>ngu</a:t>
            </a:r>
            <a:r>
              <a:rPr sz="2000" spc="-5" dirty="0">
                <a:latin typeface="Calibri"/>
                <a:cs typeface="Calibri"/>
              </a:rPr>
              <a:t>l</a:t>
            </a:r>
            <a:r>
              <a:rPr sz="2000" dirty="0">
                <a:latin typeface="Calibri"/>
                <a:cs typeface="Calibri"/>
              </a:rPr>
              <a:t>f</a:t>
            </a:r>
            <a:r>
              <a:rPr sz="2000" spc="-5" dirty="0">
                <a:latin typeface="Calibri"/>
                <a:cs typeface="Calibri"/>
              </a:rPr>
              <a:t>i</a:t>
            </a:r>
            <a:r>
              <a:rPr sz="2000" dirty="0">
                <a:latin typeface="Calibri"/>
                <a:cs typeface="Calibri"/>
              </a:rPr>
              <a:t>ng</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B</a:t>
            </a:r>
            <a:r>
              <a:rPr sz="2000" spc="-5" dirty="0">
                <a:latin typeface="Calibri"/>
                <a:cs typeface="Calibri"/>
              </a:rPr>
              <a:t>e</a:t>
            </a:r>
            <a:r>
              <a:rPr sz="2000" dirty="0">
                <a:latin typeface="Calibri"/>
                <a:cs typeface="Calibri"/>
              </a:rPr>
              <a:t>a</a:t>
            </a:r>
            <a:r>
              <a:rPr sz="2000" spc="-5" dirty="0">
                <a:latin typeface="Calibri"/>
                <a:cs typeface="Calibri"/>
              </a:rPr>
              <a:t>ris</a:t>
            </a:r>
            <a:r>
              <a:rPr sz="2000" dirty="0">
                <a:latin typeface="Calibri"/>
                <a:cs typeface="Calibri"/>
              </a:rPr>
              <a:t>h</a:t>
            </a:r>
            <a:r>
              <a:rPr sz="2000" spc="15" dirty="0">
                <a:latin typeface="Calibri"/>
                <a:cs typeface="Calibri"/>
              </a:rPr>
              <a:t> </a:t>
            </a:r>
            <a:r>
              <a:rPr sz="2000" spc="5" dirty="0">
                <a:latin typeface="Calibri"/>
                <a:cs typeface="Calibri"/>
              </a:rPr>
              <a:t>E</a:t>
            </a:r>
            <a:r>
              <a:rPr sz="2000" dirty="0">
                <a:latin typeface="Calibri"/>
                <a:cs typeface="Calibri"/>
              </a:rPr>
              <a:t>ngu</a:t>
            </a:r>
            <a:r>
              <a:rPr sz="2000" spc="-5" dirty="0">
                <a:latin typeface="Calibri"/>
                <a:cs typeface="Calibri"/>
              </a:rPr>
              <a:t>l</a:t>
            </a:r>
            <a:r>
              <a:rPr sz="2000" dirty="0">
                <a:latin typeface="Calibri"/>
                <a:cs typeface="Calibri"/>
              </a:rPr>
              <a:t>f</a:t>
            </a:r>
            <a:r>
              <a:rPr sz="2000" spc="-5" dirty="0">
                <a:latin typeface="Calibri"/>
                <a:cs typeface="Calibri"/>
              </a:rPr>
              <a:t>i</a:t>
            </a:r>
            <a:r>
              <a:rPr sz="2000" dirty="0">
                <a:latin typeface="Calibri"/>
                <a:cs typeface="Calibri"/>
              </a:rPr>
              <a:t>ng</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5" dirty="0">
                <a:latin typeface="Calibri"/>
                <a:cs typeface="Calibri"/>
              </a:rPr>
              <a:t>H</a:t>
            </a:r>
            <a:r>
              <a:rPr sz="2000" dirty="0">
                <a:latin typeface="Calibri"/>
                <a:cs typeface="Calibri"/>
              </a:rPr>
              <a:t>ang</a:t>
            </a:r>
            <a:r>
              <a:rPr sz="2000" spc="-5" dirty="0">
                <a:latin typeface="Calibri"/>
                <a:cs typeface="Calibri"/>
              </a:rPr>
              <a:t>i</a:t>
            </a:r>
            <a:r>
              <a:rPr sz="2000" dirty="0">
                <a:latin typeface="Calibri"/>
                <a:cs typeface="Calibri"/>
              </a:rPr>
              <a:t>ng</a:t>
            </a:r>
            <a:r>
              <a:rPr sz="2000" spc="-15" dirty="0">
                <a:latin typeface="Calibri"/>
                <a:cs typeface="Calibri"/>
              </a:rPr>
              <a:t> </a:t>
            </a:r>
            <a:r>
              <a:rPr sz="2000" dirty="0">
                <a:latin typeface="Calibri"/>
                <a:cs typeface="Calibri"/>
              </a:rPr>
              <a:t>Man</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5" dirty="0">
                <a:latin typeface="Calibri"/>
                <a:cs typeface="Calibri"/>
              </a:rPr>
              <a:t>Ha</a:t>
            </a:r>
            <a:r>
              <a:rPr sz="2000" spc="-40" dirty="0">
                <a:latin typeface="Calibri"/>
                <a:cs typeface="Calibri"/>
              </a:rPr>
              <a:t>r</a:t>
            </a:r>
            <a:r>
              <a:rPr sz="2000" dirty="0">
                <a:latin typeface="Calibri"/>
                <a:cs typeface="Calibri"/>
              </a:rPr>
              <a:t>a</a:t>
            </a:r>
            <a:r>
              <a:rPr sz="2000" spc="-10" dirty="0">
                <a:latin typeface="Calibri"/>
                <a:cs typeface="Calibri"/>
              </a:rPr>
              <a:t>m</a:t>
            </a:r>
            <a:r>
              <a:rPr sz="2000" dirty="0">
                <a:latin typeface="Calibri"/>
                <a:cs typeface="Calibri"/>
              </a:rPr>
              <a:t>i</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Da</a:t>
            </a:r>
            <a:r>
              <a:rPr sz="2000" spc="-5" dirty="0">
                <a:latin typeface="Calibri"/>
                <a:cs typeface="Calibri"/>
              </a:rPr>
              <a:t>r</a:t>
            </a:r>
            <a:r>
              <a:rPr sz="2000" dirty="0">
                <a:latin typeface="Calibri"/>
                <a:cs typeface="Calibri"/>
              </a:rPr>
              <a:t>k</a:t>
            </a:r>
            <a:r>
              <a:rPr sz="2000" spc="-10" dirty="0">
                <a:latin typeface="Calibri"/>
                <a:cs typeface="Calibri"/>
              </a:rPr>
              <a:t> </a:t>
            </a:r>
            <a:r>
              <a:rPr sz="2000" spc="-5" dirty="0">
                <a:latin typeface="Calibri"/>
                <a:cs typeface="Calibri"/>
              </a:rPr>
              <a:t>Clo</a:t>
            </a:r>
            <a:r>
              <a:rPr sz="2000" dirty="0">
                <a:latin typeface="Calibri"/>
                <a:cs typeface="Calibri"/>
              </a:rPr>
              <a:t>ud</a:t>
            </a:r>
            <a:r>
              <a:rPr sz="2000" spc="-20" dirty="0">
                <a:latin typeface="Calibri"/>
                <a:cs typeface="Calibri"/>
              </a:rPr>
              <a:t> </a:t>
            </a:r>
            <a:r>
              <a:rPr sz="2000" spc="-5" dirty="0">
                <a:latin typeface="Calibri"/>
                <a:cs typeface="Calibri"/>
              </a:rPr>
              <a:t>C</a:t>
            </a:r>
            <a:r>
              <a:rPr sz="2000" spc="-15" dirty="0">
                <a:latin typeface="Calibri"/>
                <a:cs typeface="Calibri"/>
              </a:rPr>
              <a:t>o</a:t>
            </a:r>
            <a:r>
              <a:rPr sz="2000" spc="-30" dirty="0">
                <a:latin typeface="Calibri"/>
                <a:cs typeface="Calibri"/>
              </a:rPr>
              <a:t>v</a:t>
            </a:r>
            <a:r>
              <a:rPr sz="2000" spc="-5" dirty="0">
                <a:latin typeface="Calibri"/>
                <a:cs typeface="Calibri"/>
              </a:rPr>
              <a:t>e</a:t>
            </a:r>
            <a:r>
              <a:rPr sz="2000" dirty="0">
                <a:latin typeface="Calibri"/>
                <a:cs typeface="Calibri"/>
              </a:rPr>
              <a:t>r</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D</a:t>
            </a:r>
            <a:r>
              <a:rPr sz="2000" spc="-5" dirty="0">
                <a:latin typeface="Calibri"/>
                <a:cs typeface="Calibri"/>
              </a:rPr>
              <a:t>oji</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D</a:t>
            </a:r>
            <a:r>
              <a:rPr sz="2000" spc="-40" dirty="0">
                <a:latin typeface="Calibri"/>
                <a:cs typeface="Calibri"/>
              </a:rPr>
              <a:t>r</a:t>
            </a:r>
            <a:r>
              <a:rPr sz="2000" dirty="0">
                <a:latin typeface="Calibri"/>
                <a:cs typeface="Calibri"/>
              </a:rPr>
              <a:t>a</a:t>
            </a:r>
            <a:r>
              <a:rPr sz="2000" spc="-10" dirty="0">
                <a:latin typeface="Calibri"/>
                <a:cs typeface="Calibri"/>
              </a:rPr>
              <a:t>g</a:t>
            </a:r>
            <a:r>
              <a:rPr sz="2000" spc="-5" dirty="0">
                <a:latin typeface="Calibri"/>
                <a:cs typeface="Calibri"/>
              </a:rPr>
              <a:t>o</a:t>
            </a:r>
            <a:r>
              <a:rPr sz="2000" spc="-10" dirty="0">
                <a:latin typeface="Calibri"/>
                <a:cs typeface="Calibri"/>
              </a:rPr>
              <a:t>n</a:t>
            </a:r>
            <a:r>
              <a:rPr sz="2000" spc="-5" dirty="0">
                <a:latin typeface="Calibri"/>
                <a:cs typeface="Calibri"/>
              </a:rPr>
              <a:t>fl</a:t>
            </a:r>
            <a:r>
              <a:rPr sz="2000" dirty="0">
                <a:latin typeface="Calibri"/>
                <a:cs typeface="Calibri"/>
              </a:rPr>
              <a:t>y</a:t>
            </a:r>
            <a:r>
              <a:rPr sz="2000" spc="-40" dirty="0">
                <a:latin typeface="Calibri"/>
                <a:cs typeface="Calibri"/>
              </a:rPr>
              <a:t> </a:t>
            </a:r>
            <a:r>
              <a:rPr sz="2000" dirty="0">
                <a:latin typeface="Calibri"/>
                <a:cs typeface="Calibri"/>
              </a:rPr>
              <a:t>D</a:t>
            </a:r>
            <a:r>
              <a:rPr sz="2000" spc="-5" dirty="0">
                <a:latin typeface="Calibri"/>
                <a:cs typeface="Calibri"/>
              </a:rPr>
              <a:t>oji</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5" dirty="0">
                <a:latin typeface="Calibri"/>
                <a:cs typeface="Calibri"/>
              </a:rPr>
              <a:t>G</a:t>
            </a:r>
            <a:r>
              <a:rPr sz="2000" spc="-40" dirty="0">
                <a:latin typeface="Calibri"/>
                <a:cs typeface="Calibri"/>
              </a:rPr>
              <a:t>ra</a:t>
            </a:r>
            <a:r>
              <a:rPr sz="2000" spc="-30" dirty="0">
                <a:latin typeface="Calibri"/>
                <a:cs typeface="Calibri"/>
              </a:rPr>
              <a:t>v</a:t>
            </a:r>
            <a:r>
              <a:rPr sz="2000" spc="-5" dirty="0">
                <a:latin typeface="Calibri"/>
                <a:cs typeface="Calibri"/>
              </a:rPr>
              <a:t>e</a:t>
            </a:r>
            <a:r>
              <a:rPr sz="2000" spc="-30" dirty="0">
                <a:latin typeface="Calibri"/>
                <a:cs typeface="Calibri"/>
              </a:rPr>
              <a:t>s</a:t>
            </a:r>
            <a:r>
              <a:rPr sz="2000" spc="-25" dirty="0">
                <a:latin typeface="Calibri"/>
                <a:cs typeface="Calibri"/>
              </a:rPr>
              <a:t>t</a:t>
            </a:r>
            <a:r>
              <a:rPr sz="2000" spc="-5" dirty="0">
                <a:latin typeface="Calibri"/>
                <a:cs typeface="Calibri"/>
              </a:rPr>
              <a:t>o</a:t>
            </a:r>
            <a:r>
              <a:rPr sz="2000" dirty="0">
                <a:latin typeface="Calibri"/>
                <a:cs typeface="Calibri"/>
              </a:rPr>
              <a:t>ne</a:t>
            </a:r>
            <a:r>
              <a:rPr sz="2000" spc="10" dirty="0">
                <a:latin typeface="Calibri"/>
                <a:cs typeface="Calibri"/>
              </a:rPr>
              <a:t> </a:t>
            </a:r>
            <a:r>
              <a:rPr sz="2000" dirty="0">
                <a:latin typeface="Calibri"/>
                <a:cs typeface="Calibri"/>
              </a:rPr>
              <a:t>D</a:t>
            </a:r>
            <a:r>
              <a:rPr sz="2000" spc="-5" dirty="0">
                <a:latin typeface="Calibri"/>
                <a:cs typeface="Calibri"/>
              </a:rPr>
              <a:t>oji</a:t>
            </a:r>
            <a:endParaRPr sz="2000">
              <a:latin typeface="Calibri"/>
              <a:cs typeface="Calibri"/>
            </a:endParaRPr>
          </a:p>
        </p:txBody>
      </p:sp>
      <p:sp>
        <p:nvSpPr>
          <p:cNvPr id="4" name="object 4"/>
          <p:cNvSpPr txBox="1"/>
          <p:nvPr/>
        </p:nvSpPr>
        <p:spPr>
          <a:xfrm>
            <a:off x="852862" y="1974904"/>
            <a:ext cx="7571105" cy="818515"/>
          </a:xfrm>
          <a:prstGeom prst="rect">
            <a:avLst/>
          </a:prstGeom>
        </p:spPr>
        <p:txBody>
          <a:bodyPr vert="horz" wrap="square" lIns="0" tIns="13335" rIns="0" bIns="0" rtlCol="0">
            <a:spAutoFit/>
          </a:bodyPr>
          <a:lstStyle/>
          <a:p>
            <a:pPr marL="104139" marR="5080" indent="-92075">
              <a:lnSpc>
                <a:spcPct val="100000"/>
              </a:lnSpc>
              <a:spcBef>
                <a:spcPts val="105"/>
              </a:spcBef>
              <a:buClr>
                <a:srgbClr val="1CACE3"/>
              </a:buClr>
              <a:buSzPct val="96153"/>
              <a:buFont typeface="Wingdings"/>
              <a:buChar char=""/>
              <a:tabLst>
                <a:tab pos="276225" algn="l"/>
                <a:tab pos="2073275" algn="l"/>
                <a:tab pos="3211195" algn="l"/>
                <a:tab pos="3689985" algn="l"/>
                <a:tab pos="4561840" algn="l"/>
                <a:tab pos="5948680" algn="l"/>
              </a:tabLst>
            </a:pPr>
            <a:r>
              <a:rPr sz="2600" dirty="0">
                <a:latin typeface="Calibri"/>
                <a:cs typeface="Calibri"/>
              </a:rPr>
              <a:t>Ca</a:t>
            </a:r>
            <a:r>
              <a:rPr sz="2600" spc="-5" dirty="0">
                <a:latin typeface="Calibri"/>
                <a:cs typeface="Calibri"/>
              </a:rPr>
              <a:t>n</a:t>
            </a:r>
            <a:r>
              <a:rPr sz="2600" dirty="0">
                <a:latin typeface="Calibri"/>
                <a:cs typeface="Calibri"/>
              </a:rPr>
              <a:t>d</a:t>
            </a:r>
            <a:r>
              <a:rPr sz="2600" spc="-10" dirty="0">
                <a:latin typeface="Calibri"/>
                <a:cs typeface="Calibri"/>
              </a:rPr>
              <a:t>l</a:t>
            </a:r>
            <a:r>
              <a:rPr sz="2600" spc="-15" dirty="0">
                <a:latin typeface="Calibri"/>
                <a:cs typeface="Calibri"/>
              </a:rPr>
              <a:t>e</a:t>
            </a:r>
            <a:r>
              <a:rPr sz="2600" spc="-25" dirty="0">
                <a:latin typeface="Calibri"/>
                <a:cs typeface="Calibri"/>
              </a:rPr>
              <a:t>s</a:t>
            </a:r>
            <a:r>
              <a:rPr sz="2600" dirty="0">
                <a:latin typeface="Calibri"/>
                <a:cs typeface="Calibri"/>
              </a:rPr>
              <a:t>tick	C</a:t>
            </a:r>
            <a:r>
              <a:rPr sz="2600" spc="-5" dirty="0">
                <a:latin typeface="Calibri"/>
                <a:cs typeface="Calibri"/>
              </a:rPr>
              <a:t>ha</a:t>
            </a:r>
            <a:r>
              <a:rPr sz="2600" dirty="0">
                <a:latin typeface="Calibri"/>
                <a:cs typeface="Calibri"/>
              </a:rPr>
              <a:t>rts	</a:t>
            </a:r>
            <a:r>
              <a:rPr sz="2600" spc="-10" dirty="0">
                <a:latin typeface="Calibri"/>
                <a:cs typeface="Calibri"/>
              </a:rPr>
              <a:t>i</a:t>
            </a:r>
            <a:r>
              <a:rPr sz="2600" dirty="0">
                <a:latin typeface="Calibri"/>
                <a:cs typeface="Calibri"/>
              </a:rPr>
              <a:t>s	</a:t>
            </a:r>
            <a:r>
              <a:rPr sz="2600" spc="-5" dirty="0">
                <a:latin typeface="Calibri"/>
                <a:cs typeface="Calibri"/>
              </a:rPr>
              <a:t>w</a:t>
            </a:r>
            <a:r>
              <a:rPr sz="2600" dirty="0">
                <a:latin typeface="Calibri"/>
                <a:cs typeface="Calibri"/>
              </a:rPr>
              <a:t>ith	</a:t>
            </a:r>
            <a:r>
              <a:rPr sz="2600" spc="-20" dirty="0">
                <a:solidFill>
                  <a:srgbClr val="FF0000"/>
                </a:solidFill>
                <a:latin typeface="Calibri"/>
                <a:cs typeface="Calibri"/>
              </a:rPr>
              <a:t>m</a:t>
            </a:r>
            <a:r>
              <a:rPr sz="2600" dirty="0">
                <a:solidFill>
                  <a:srgbClr val="FF0000"/>
                </a:solidFill>
                <a:latin typeface="Calibri"/>
                <a:cs typeface="Calibri"/>
              </a:rPr>
              <a:t>ulti</a:t>
            </a:r>
            <a:r>
              <a:rPr sz="2600" spc="-5" dirty="0">
                <a:solidFill>
                  <a:srgbClr val="FF0000"/>
                </a:solidFill>
                <a:latin typeface="Calibri"/>
                <a:cs typeface="Calibri"/>
              </a:rPr>
              <a:t>p</a:t>
            </a:r>
            <a:r>
              <a:rPr sz="2600" spc="-10" dirty="0">
                <a:solidFill>
                  <a:srgbClr val="FF0000"/>
                </a:solidFill>
                <a:latin typeface="Calibri"/>
                <a:cs typeface="Calibri"/>
              </a:rPr>
              <a:t>l</a:t>
            </a:r>
            <a:r>
              <a:rPr sz="2600" dirty="0">
                <a:solidFill>
                  <a:srgbClr val="FF0000"/>
                </a:solidFill>
                <a:latin typeface="Calibri"/>
                <a:cs typeface="Calibri"/>
              </a:rPr>
              <a:t>e	</a:t>
            </a:r>
            <a:r>
              <a:rPr sz="2600" spc="-25" dirty="0">
                <a:solidFill>
                  <a:srgbClr val="FF0000"/>
                </a:solidFill>
                <a:latin typeface="Calibri"/>
                <a:cs typeface="Calibri"/>
              </a:rPr>
              <a:t>c</a:t>
            </a:r>
            <a:r>
              <a:rPr sz="2600" spc="-15" dirty="0">
                <a:solidFill>
                  <a:srgbClr val="FF0000"/>
                </a:solidFill>
                <a:latin typeface="Calibri"/>
                <a:cs typeface="Calibri"/>
              </a:rPr>
              <a:t>a</a:t>
            </a:r>
            <a:r>
              <a:rPr sz="2600" dirty="0">
                <a:solidFill>
                  <a:srgbClr val="FF0000"/>
                </a:solidFill>
                <a:latin typeface="Calibri"/>
                <a:cs typeface="Calibri"/>
              </a:rPr>
              <a:t>nd</a:t>
            </a:r>
            <a:r>
              <a:rPr sz="2600" spc="-10" dirty="0">
                <a:solidFill>
                  <a:srgbClr val="FF0000"/>
                </a:solidFill>
                <a:latin typeface="Calibri"/>
                <a:cs typeface="Calibri"/>
              </a:rPr>
              <a:t>l</a:t>
            </a:r>
            <a:r>
              <a:rPr sz="2600" spc="-15" dirty="0">
                <a:solidFill>
                  <a:srgbClr val="FF0000"/>
                </a:solidFill>
                <a:latin typeface="Calibri"/>
                <a:cs typeface="Calibri"/>
              </a:rPr>
              <a:t>e</a:t>
            </a:r>
            <a:r>
              <a:rPr sz="2600" spc="-25" dirty="0">
                <a:solidFill>
                  <a:srgbClr val="FF0000"/>
                </a:solidFill>
                <a:latin typeface="Calibri"/>
                <a:cs typeface="Calibri"/>
              </a:rPr>
              <a:t>s</a:t>
            </a:r>
            <a:r>
              <a:rPr sz="2600" dirty="0">
                <a:solidFill>
                  <a:srgbClr val="FF0000"/>
                </a:solidFill>
                <a:latin typeface="Calibri"/>
                <a:cs typeface="Calibri"/>
              </a:rPr>
              <a:t>tic</a:t>
            </a:r>
            <a:r>
              <a:rPr sz="2600" spc="-35" dirty="0">
                <a:solidFill>
                  <a:srgbClr val="FF0000"/>
                </a:solidFill>
                <a:latin typeface="Calibri"/>
                <a:cs typeface="Calibri"/>
              </a:rPr>
              <a:t>k</a:t>
            </a:r>
            <a:r>
              <a:rPr sz="2600" dirty="0">
                <a:solidFill>
                  <a:srgbClr val="FF0000"/>
                </a:solidFill>
                <a:latin typeface="Calibri"/>
                <a:cs typeface="Calibri"/>
              </a:rPr>
              <a:t>s  </a:t>
            </a:r>
            <a:r>
              <a:rPr sz="2600" spc="-10" dirty="0">
                <a:latin typeface="Calibri"/>
                <a:cs typeface="Calibri"/>
              </a:rPr>
              <a:t>forming</a:t>
            </a:r>
            <a:r>
              <a:rPr sz="2600" spc="-5" dirty="0">
                <a:latin typeface="Calibri"/>
                <a:cs typeface="Calibri"/>
              </a:rPr>
              <a:t> </a:t>
            </a:r>
            <a:r>
              <a:rPr sz="2600" spc="-15" dirty="0">
                <a:latin typeface="Calibri"/>
                <a:cs typeface="Calibri"/>
              </a:rPr>
              <a:t>reversal</a:t>
            </a:r>
            <a:r>
              <a:rPr sz="2600" spc="-10" dirty="0">
                <a:latin typeface="Calibri"/>
                <a:cs typeface="Calibri"/>
              </a:rPr>
              <a:t> </a:t>
            </a:r>
            <a:r>
              <a:rPr sz="2600" dirty="0">
                <a:latin typeface="Calibri"/>
                <a:cs typeface="Calibri"/>
              </a:rPr>
              <a:t>and</a:t>
            </a:r>
            <a:r>
              <a:rPr sz="2600" spc="-15" dirty="0">
                <a:latin typeface="Calibri"/>
                <a:cs typeface="Calibri"/>
              </a:rPr>
              <a:t> </a:t>
            </a:r>
            <a:r>
              <a:rPr sz="2600" spc="-10" dirty="0">
                <a:latin typeface="Calibri"/>
                <a:cs typeface="Calibri"/>
              </a:rPr>
              <a:t>continuation</a:t>
            </a:r>
            <a:r>
              <a:rPr sz="2600" spc="-15" dirty="0">
                <a:latin typeface="Calibri"/>
                <a:cs typeface="Calibri"/>
              </a:rPr>
              <a:t> </a:t>
            </a:r>
            <a:r>
              <a:rPr sz="2600" spc="-10" dirty="0">
                <a:latin typeface="Calibri"/>
                <a:cs typeface="Calibri"/>
              </a:rPr>
              <a:t>patterns.</a:t>
            </a:r>
            <a:endParaRPr sz="2600">
              <a:latin typeface="Calibri"/>
              <a:cs typeface="Calibri"/>
            </a:endParaRPr>
          </a:p>
        </p:txBody>
      </p:sp>
      <p:sp>
        <p:nvSpPr>
          <p:cNvPr id="5" name="object 5"/>
          <p:cNvSpPr txBox="1"/>
          <p:nvPr/>
        </p:nvSpPr>
        <p:spPr>
          <a:xfrm>
            <a:off x="5287457" y="2938036"/>
            <a:ext cx="2030730" cy="2311400"/>
          </a:xfrm>
          <a:prstGeom prst="rect">
            <a:avLst/>
          </a:prstGeom>
        </p:spPr>
        <p:txBody>
          <a:bodyPr vert="horz" wrap="square" lIns="0" tIns="88900" rIns="0" bIns="0" rtlCol="0">
            <a:spAutoFit/>
          </a:bodyPr>
          <a:lstStyle/>
          <a:p>
            <a:pPr marL="12700">
              <a:lnSpc>
                <a:spcPct val="100000"/>
              </a:lnSpc>
              <a:spcBef>
                <a:spcPts val="7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45" dirty="0">
                <a:latin typeface="Calibri"/>
                <a:cs typeface="Calibri"/>
              </a:rPr>
              <a:t>E</a:t>
            </a:r>
            <a:r>
              <a:rPr sz="2000" spc="-30" dirty="0">
                <a:latin typeface="Calibri"/>
                <a:cs typeface="Calibri"/>
              </a:rPr>
              <a:t>v</a:t>
            </a:r>
            <a:r>
              <a:rPr sz="2000" spc="-5" dirty="0">
                <a:latin typeface="Calibri"/>
                <a:cs typeface="Calibri"/>
              </a:rPr>
              <a:t>e</a:t>
            </a:r>
            <a:r>
              <a:rPr sz="2000" dirty="0">
                <a:latin typeface="Calibri"/>
                <a:cs typeface="Calibri"/>
              </a:rPr>
              <a:t>n</a:t>
            </a:r>
            <a:r>
              <a:rPr sz="2000" spc="-5" dirty="0">
                <a:latin typeface="Calibri"/>
                <a:cs typeface="Calibri"/>
              </a:rPr>
              <a:t>i</a:t>
            </a:r>
            <a:r>
              <a:rPr sz="2000" dirty="0">
                <a:latin typeface="Calibri"/>
                <a:cs typeface="Calibri"/>
              </a:rPr>
              <a:t>ng</a:t>
            </a:r>
            <a:r>
              <a:rPr sz="2000" spc="-20" dirty="0">
                <a:latin typeface="Calibri"/>
                <a:cs typeface="Calibri"/>
              </a:rPr>
              <a:t> </a:t>
            </a:r>
            <a:r>
              <a:rPr sz="2000" dirty="0">
                <a:latin typeface="Calibri"/>
                <a:cs typeface="Calibri"/>
              </a:rPr>
              <a:t>S</a:t>
            </a:r>
            <a:r>
              <a:rPr sz="2000" spc="-25" dirty="0">
                <a:latin typeface="Calibri"/>
                <a:cs typeface="Calibri"/>
              </a:rPr>
              <a:t>t</a:t>
            </a:r>
            <a:r>
              <a:rPr sz="2000" dirty="0">
                <a:latin typeface="Calibri"/>
                <a:cs typeface="Calibri"/>
              </a:rPr>
              <a:t>ar</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M</a:t>
            </a:r>
            <a:r>
              <a:rPr sz="2000" spc="-5" dirty="0">
                <a:latin typeface="Calibri"/>
                <a:cs typeface="Calibri"/>
              </a:rPr>
              <a:t>or</a:t>
            </a:r>
            <a:r>
              <a:rPr sz="2000" dirty="0">
                <a:latin typeface="Calibri"/>
                <a:cs typeface="Calibri"/>
              </a:rPr>
              <a:t>n</a:t>
            </a:r>
            <a:r>
              <a:rPr sz="2000" spc="-5" dirty="0">
                <a:latin typeface="Calibri"/>
                <a:cs typeface="Calibri"/>
              </a:rPr>
              <a:t>i</a:t>
            </a:r>
            <a:r>
              <a:rPr sz="2000" dirty="0">
                <a:latin typeface="Calibri"/>
                <a:cs typeface="Calibri"/>
              </a:rPr>
              <a:t>ng</a:t>
            </a:r>
            <a:r>
              <a:rPr sz="2000" spc="-15" dirty="0">
                <a:latin typeface="Calibri"/>
                <a:cs typeface="Calibri"/>
              </a:rPr>
              <a:t> </a:t>
            </a:r>
            <a:r>
              <a:rPr sz="2000" dirty="0">
                <a:latin typeface="Calibri"/>
                <a:cs typeface="Calibri"/>
              </a:rPr>
              <a:t>S</a:t>
            </a:r>
            <a:r>
              <a:rPr sz="2000" spc="-25" dirty="0">
                <a:latin typeface="Calibri"/>
                <a:cs typeface="Calibri"/>
              </a:rPr>
              <a:t>t</a:t>
            </a:r>
            <a:r>
              <a:rPr sz="2000" dirty="0">
                <a:latin typeface="Calibri"/>
                <a:cs typeface="Calibri"/>
              </a:rPr>
              <a:t>ar</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5" dirty="0">
                <a:latin typeface="Calibri"/>
                <a:cs typeface="Calibri"/>
              </a:rPr>
              <a:t>H</a:t>
            </a:r>
            <a:r>
              <a:rPr sz="2000" dirty="0">
                <a:latin typeface="Calibri"/>
                <a:cs typeface="Calibri"/>
              </a:rPr>
              <a:t>a</a:t>
            </a:r>
            <a:r>
              <a:rPr sz="2000" spc="-5" dirty="0">
                <a:latin typeface="Calibri"/>
                <a:cs typeface="Calibri"/>
              </a:rPr>
              <a:t>mme</a:t>
            </a:r>
            <a:r>
              <a:rPr sz="2000" dirty="0">
                <a:latin typeface="Calibri"/>
                <a:cs typeface="Calibri"/>
              </a:rPr>
              <a:t>r</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5" dirty="0">
                <a:latin typeface="Calibri"/>
                <a:cs typeface="Calibri"/>
              </a:rPr>
              <a:t>I</a:t>
            </a:r>
            <a:r>
              <a:rPr sz="2000" spc="-35" dirty="0">
                <a:latin typeface="Calibri"/>
                <a:cs typeface="Calibri"/>
              </a:rPr>
              <a:t>n</a:t>
            </a:r>
            <a:r>
              <a:rPr sz="2000" spc="-30" dirty="0">
                <a:latin typeface="Calibri"/>
                <a:cs typeface="Calibri"/>
              </a:rPr>
              <a:t>v</a:t>
            </a:r>
            <a:r>
              <a:rPr sz="2000" spc="-5" dirty="0">
                <a:latin typeface="Calibri"/>
                <a:cs typeface="Calibri"/>
              </a:rPr>
              <a:t>er</a:t>
            </a:r>
            <a:r>
              <a:rPr sz="2000" spc="-25" dirty="0">
                <a:latin typeface="Calibri"/>
                <a:cs typeface="Calibri"/>
              </a:rPr>
              <a:t>t</a:t>
            </a:r>
            <a:r>
              <a:rPr sz="2000" spc="-5" dirty="0">
                <a:latin typeface="Calibri"/>
                <a:cs typeface="Calibri"/>
              </a:rPr>
              <a:t>e</a:t>
            </a:r>
            <a:r>
              <a:rPr sz="2000" dirty="0">
                <a:latin typeface="Calibri"/>
                <a:cs typeface="Calibri"/>
              </a:rPr>
              <a:t>d</a:t>
            </a:r>
            <a:r>
              <a:rPr sz="2000" spc="5" dirty="0">
                <a:latin typeface="Calibri"/>
                <a:cs typeface="Calibri"/>
              </a:rPr>
              <a:t> </a:t>
            </a:r>
            <a:r>
              <a:rPr sz="2000" spc="-5" dirty="0">
                <a:latin typeface="Calibri"/>
                <a:cs typeface="Calibri"/>
              </a:rPr>
              <a:t>H</a:t>
            </a:r>
            <a:r>
              <a:rPr sz="2000" dirty="0">
                <a:latin typeface="Calibri"/>
                <a:cs typeface="Calibri"/>
              </a:rPr>
              <a:t>a</a:t>
            </a:r>
            <a:r>
              <a:rPr sz="2000" spc="-5" dirty="0">
                <a:latin typeface="Calibri"/>
                <a:cs typeface="Calibri"/>
              </a:rPr>
              <a:t>mme</a:t>
            </a:r>
            <a:r>
              <a:rPr sz="2000" dirty="0">
                <a:latin typeface="Calibri"/>
                <a:cs typeface="Calibri"/>
              </a:rPr>
              <a:t>r</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5" dirty="0">
                <a:latin typeface="Calibri"/>
                <a:cs typeface="Calibri"/>
              </a:rPr>
              <a:t>Pie</a:t>
            </a:r>
            <a:r>
              <a:rPr sz="2000" spc="-30" dirty="0">
                <a:latin typeface="Calibri"/>
                <a:cs typeface="Calibri"/>
              </a:rPr>
              <a:t>r</a:t>
            </a:r>
            <a:r>
              <a:rPr sz="2000" dirty="0">
                <a:latin typeface="Calibri"/>
                <a:cs typeface="Calibri"/>
              </a:rPr>
              <a:t>c</a:t>
            </a:r>
            <a:r>
              <a:rPr sz="2000" spc="-5" dirty="0">
                <a:latin typeface="Calibri"/>
                <a:cs typeface="Calibri"/>
              </a:rPr>
              <a:t>i</a:t>
            </a:r>
            <a:r>
              <a:rPr sz="2000" dirty="0">
                <a:latin typeface="Calibri"/>
                <a:cs typeface="Calibri"/>
              </a:rPr>
              <a:t>ng</a:t>
            </a:r>
            <a:r>
              <a:rPr sz="2000" spc="5" dirty="0">
                <a:latin typeface="Calibri"/>
                <a:cs typeface="Calibri"/>
              </a:rPr>
              <a:t> </a:t>
            </a:r>
            <a:r>
              <a:rPr sz="2000" spc="-5" dirty="0">
                <a:latin typeface="Calibri"/>
                <a:cs typeface="Calibri"/>
              </a:rPr>
              <a:t>Li</a:t>
            </a:r>
            <a:r>
              <a:rPr sz="2000" dirty="0">
                <a:latin typeface="Calibri"/>
                <a:cs typeface="Calibri"/>
              </a:rPr>
              <a:t>ne</a:t>
            </a:r>
            <a:endParaRPr sz="2000">
              <a:latin typeface="Calibri"/>
              <a:cs typeface="Calibri"/>
            </a:endParaRPr>
          </a:p>
          <a:p>
            <a:pPr marL="12700">
              <a:lnSpc>
                <a:spcPct val="100000"/>
              </a:lnSpc>
              <a:spcBef>
                <a:spcPts val="6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Sh</a:t>
            </a:r>
            <a:r>
              <a:rPr sz="2000" spc="-5" dirty="0">
                <a:latin typeface="Calibri"/>
                <a:cs typeface="Calibri"/>
              </a:rPr>
              <a:t>ooti</a:t>
            </a:r>
            <a:r>
              <a:rPr sz="2000" dirty="0">
                <a:latin typeface="Calibri"/>
                <a:cs typeface="Calibri"/>
              </a:rPr>
              <a:t>ng</a:t>
            </a:r>
            <a:r>
              <a:rPr sz="2000" spc="-30" dirty="0">
                <a:latin typeface="Calibri"/>
                <a:cs typeface="Calibri"/>
              </a:rPr>
              <a:t> </a:t>
            </a:r>
            <a:r>
              <a:rPr sz="2000" dirty="0">
                <a:latin typeface="Calibri"/>
                <a:cs typeface="Calibri"/>
              </a:rPr>
              <a:t>S</a:t>
            </a:r>
            <a:r>
              <a:rPr sz="2000" spc="-25" dirty="0">
                <a:latin typeface="Calibri"/>
                <a:cs typeface="Calibri"/>
              </a:rPr>
              <a:t>t</a:t>
            </a:r>
            <a:r>
              <a:rPr sz="2000" dirty="0">
                <a:latin typeface="Calibri"/>
                <a:cs typeface="Calibri"/>
              </a:rPr>
              <a:t>ar</a:t>
            </a:r>
            <a:endParaRPr sz="2000">
              <a:latin typeface="Calibri"/>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801370" cy="635000"/>
          </a:xfrm>
          <a:prstGeom prst="rect">
            <a:avLst/>
          </a:prstGeom>
        </p:spPr>
        <p:txBody>
          <a:bodyPr vert="horz" wrap="square" lIns="0" tIns="12065" rIns="0" bIns="0" rtlCol="0">
            <a:spAutoFit/>
          </a:bodyPr>
          <a:lstStyle/>
          <a:p>
            <a:pPr marL="12700">
              <a:lnSpc>
                <a:spcPct val="100000"/>
              </a:lnSpc>
              <a:spcBef>
                <a:spcPts val="95"/>
              </a:spcBef>
            </a:pPr>
            <a:r>
              <a:rPr sz="4000" spc="-90" dirty="0"/>
              <a:t>D</a:t>
            </a:r>
            <a:r>
              <a:rPr sz="4000" spc="-75" dirty="0"/>
              <a:t>o</a:t>
            </a:r>
            <a:r>
              <a:rPr sz="4000" spc="-65" dirty="0"/>
              <a:t>j</a:t>
            </a:r>
            <a:r>
              <a:rPr sz="4000" spc="-5" dirty="0"/>
              <a:t>i</a:t>
            </a:r>
            <a:endParaRPr sz="4000"/>
          </a:p>
        </p:txBody>
      </p:sp>
      <p:sp>
        <p:nvSpPr>
          <p:cNvPr id="3" name="object 3"/>
          <p:cNvSpPr txBox="1"/>
          <p:nvPr/>
        </p:nvSpPr>
        <p:spPr>
          <a:xfrm>
            <a:off x="852862" y="1947470"/>
            <a:ext cx="5196205" cy="3994150"/>
          </a:xfrm>
          <a:prstGeom prst="rect">
            <a:avLst/>
          </a:prstGeom>
        </p:spPr>
        <p:txBody>
          <a:bodyPr vert="horz" wrap="square" lIns="0" tIns="12700" rIns="0" bIns="0" rtlCol="0">
            <a:spAutoFit/>
          </a:bodyPr>
          <a:lstStyle/>
          <a:p>
            <a:pPr marL="104139" marR="6350" indent="-91440" algn="just">
              <a:lnSpc>
                <a:spcPct val="120000"/>
              </a:lnSpc>
              <a:spcBef>
                <a:spcPts val="100"/>
              </a:spcBef>
              <a:buClr>
                <a:srgbClr val="1CACE3"/>
              </a:buClr>
              <a:buSzPct val="95833"/>
              <a:buFont typeface="Wingdings"/>
              <a:buChar char=""/>
              <a:tabLst>
                <a:tab pos="255904" algn="l"/>
              </a:tabLst>
            </a:pPr>
            <a:r>
              <a:rPr sz="2400" spc="-5" dirty="0">
                <a:latin typeface="Calibri"/>
                <a:cs typeface="Calibri"/>
              </a:rPr>
              <a:t>The</a:t>
            </a:r>
            <a:r>
              <a:rPr sz="2400" dirty="0">
                <a:latin typeface="Calibri"/>
                <a:cs typeface="Calibri"/>
              </a:rPr>
              <a:t> open</a:t>
            </a:r>
            <a:r>
              <a:rPr sz="2400" spc="5" dirty="0">
                <a:latin typeface="Calibri"/>
                <a:cs typeface="Calibri"/>
              </a:rPr>
              <a:t> </a:t>
            </a:r>
            <a:r>
              <a:rPr sz="2400" spc="-5" dirty="0">
                <a:latin typeface="Calibri"/>
                <a:cs typeface="Calibri"/>
              </a:rPr>
              <a:t>and</a:t>
            </a:r>
            <a:r>
              <a:rPr sz="2400" dirty="0">
                <a:latin typeface="Calibri"/>
                <a:cs typeface="Calibri"/>
              </a:rPr>
              <a:t> </a:t>
            </a:r>
            <a:r>
              <a:rPr sz="2400" spc="-5" dirty="0">
                <a:latin typeface="Calibri"/>
                <a:cs typeface="Calibri"/>
              </a:rPr>
              <a:t>close</a:t>
            </a:r>
            <a:r>
              <a:rPr sz="2400" dirty="0">
                <a:latin typeface="Calibri"/>
                <a:cs typeface="Calibri"/>
              </a:rPr>
              <a:t> </a:t>
            </a:r>
            <a:r>
              <a:rPr sz="2400" spc="-15" dirty="0">
                <a:latin typeface="Calibri"/>
                <a:cs typeface="Calibri"/>
              </a:rPr>
              <a:t>are</a:t>
            </a:r>
            <a:r>
              <a:rPr sz="2400" spc="-10" dirty="0">
                <a:latin typeface="Calibri"/>
                <a:cs typeface="Calibri"/>
              </a:rPr>
              <a:t> </a:t>
            </a:r>
            <a:r>
              <a:rPr sz="2400" spc="-5" dirty="0">
                <a:latin typeface="Calibri"/>
                <a:cs typeface="Calibri"/>
              </a:rPr>
              <a:t>very</a:t>
            </a:r>
            <a:r>
              <a:rPr sz="2400" dirty="0">
                <a:latin typeface="Calibri"/>
                <a:cs typeface="Calibri"/>
              </a:rPr>
              <a:t> </a:t>
            </a:r>
            <a:r>
              <a:rPr sz="2400" spc="-5" dirty="0">
                <a:latin typeface="Calibri"/>
                <a:cs typeface="Calibri"/>
              </a:rPr>
              <a:t>close </a:t>
            </a:r>
            <a:r>
              <a:rPr sz="2400" dirty="0">
                <a:latin typeface="Calibri"/>
                <a:cs typeface="Calibri"/>
              </a:rPr>
              <a:t> </a:t>
            </a:r>
            <a:r>
              <a:rPr sz="2400" spc="-35" dirty="0">
                <a:latin typeface="Calibri"/>
                <a:cs typeface="Calibri"/>
              </a:rPr>
              <a:t>together,</a:t>
            </a:r>
            <a:r>
              <a:rPr sz="2400" spc="-15" dirty="0">
                <a:latin typeface="Calibri"/>
                <a:cs typeface="Calibri"/>
              </a:rPr>
              <a:t> </a:t>
            </a:r>
            <a:r>
              <a:rPr sz="2400" spc="-10" dirty="0">
                <a:latin typeface="Calibri"/>
                <a:cs typeface="Calibri"/>
              </a:rPr>
              <a:t>creating</a:t>
            </a:r>
            <a:r>
              <a:rPr sz="2400" spc="-20" dirty="0">
                <a:latin typeface="Calibri"/>
                <a:cs typeface="Calibri"/>
              </a:rPr>
              <a:t> </a:t>
            </a:r>
            <a:r>
              <a:rPr sz="2400" dirty="0">
                <a:latin typeface="Calibri"/>
                <a:cs typeface="Calibri"/>
              </a:rPr>
              <a:t>a</a:t>
            </a:r>
            <a:r>
              <a:rPr sz="2400" spc="-5" dirty="0">
                <a:latin typeface="Calibri"/>
                <a:cs typeface="Calibri"/>
              </a:rPr>
              <a:t> very</a:t>
            </a:r>
            <a:r>
              <a:rPr sz="2400" spc="-10" dirty="0">
                <a:latin typeface="Calibri"/>
                <a:cs typeface="Calibri"/>
              </a:rPr>
              <a:t> </a:t>
            </a:r>
            <a:r>
              <a:rPr sz="2400" spc="-5" dirty="0">
                <a:solidFill>
                  <a:srgbClr val="FF0000"/>
                </a:solidFill>
                <a:latin typeface="Calibri"/>
                <a:cs typeface="Calibri"/>
              </a:rPr>
              <a:t>small</a:t>
            </a:r>
            <a:r>
              <a:rPr sz="2400" spc="-20" dirty="0">
                <a:solidFill>
                  <a:srgbClr val="FF0000"/>
                </a:solidFill>
                <a:latin typeface="Calibri"/>
                <a:cs typeface="Calibri"/>
              </a:rPr>
              <a:t> </a:t>
            </a:r>
            <a:r>
              <a:rPr sz="2400" spc="-5" dirty="0">
                <a:solidFill>
                  <a:srgbClr val="FF0000"/>
                </a:solidFill>
                <a:latin typeface="Calibri"/>
                <a:cs typeface="Calibri"/>
              </a:rPr>
              <a:t>body</a:t>
            </a:r>
            <a:r>
              <a:rPr sz="2400" dirty="0">
                <a:solidFill>
                  <a:srgbClr val="FF0000"/>
                </a:solidFill>
                <a:latin typeface="Calibri"/>
                <a:cs typeface="Calibri"/>
              </a:rPr>
              <a:t> </a:t>
            </a:r>
            <a:r>
              <a:rPr sz="2400" spc="-5" dirty="0">
                <a:solidFill>
                  <a:srgbClr val="FF0000"/>
                </a:solidFill>
                <a:latin typeface="Calibri"/>
                <a:cs typeface="Calibri"/>
              </a:rPr>
              <a:t>Doji</a:t>
            </a:r>
            <a:r>
              <a:rPr sz="2400" spc="-5" dirty="0">
                <a:latin typeface="Calibri"/>
                <a:cs typeface="Calibri"/>
              </a:rPr>
              <a:t>.</a:t>
            </a:r>
            <a:endParaRPr sz="2400" dirty="0">
              <a:latin typeface="Calibri"/>
              <a:cs typeface="Calibri"/>
            </a:endParaRPr>
          </a:p>
          <a:p>
            <a:pPr marL="104139" marR="5080" indent="-91440" algn="just">
              <a:lnSpc>
                <a:spcPct val="120000"/>
              </a:lnSpc>
              <a:spcBef>
                <a:spcPts val="1800"/>
              </a:spcBef>
              <a:buClr>
                <a:srgbClr val="1CACE3"/>
              </a:buClr>
              <a:buSzPct val="95833"/>
              <a:buFont typeface="Wingdings"/>
              <a:buChar char=""/>
              <a:tabLst>
                <a:tab pos="255904" algn="l"/>
              </a:tabLst>
            </a:pPr>
            <a:r>
              <a:rPr sz="2400" spc="-5" dirty="0">
                <a:latin typeface="Calibri"/>
                <a:cs typeface="Calibri"/>
              </a:rPr>
              <a:t>It</a:t>
            </a:r>
            <a:r>
              <a:rPr sz="2400" dirty="0">
                <a:latin typeface="Calibri"/>
                <a:cs typeface="Calibri"/>
              </a:rPr>
              <a:t> </a:t>
            </a:r>
            <a:r>
              <a:rPr sz="2400" spc="-10" dirty="0">
                <a:latin typeface="Calibri"/>
                <a:cs typeface="Calibri"/>
              </a:rPr>
              <a:t>represent</a:t>
            </a:r>
            <a:r>
              <a:rPr sz="2400" spc="-5" dirty="0">
                <a:latin typeface="Calibri"/>
                <a:cs typeface="Calibri"/>
              </a:rPr>
              <a:t> </a:t>
            </a:r>
            <a:r>
              <a:rPr sz="2400" b="1" spc="-5" dirty="0">
                <a:solidFill>
                  <a:srgbClr val="0000FF"/>
                </a:solidFill>
                <a:latin typeface="Calibri"/>
                <a:cs typeface="Calibri"/>
              </a:rPr>
              <a:t>indecision</a:t>
            </a:r>
            <a:r>
              <a:rPr sz="2400" b="1" dirty="0">
                <a:solidFill>
                  <a:srgbClr val="0000FF"/>
                </a:solidFill>
                <a:latin typeface="Calibri"/>
                <a:cs typeface="Calibri"/>
              </a:rPr>
              <a:t> </a:t>
            </a:r>
            <a:r>
              <a:rPr sz="2400" spc="-5" dirty="0">
                <a:latin typeface="Calibri"/>
                <a:cs typeface="Calibri"/>
              </a:rPr>
              <a:t>between</a:t>
            </a:r>
            <a:r>
              <a:rPr sz="2400" dirty="0">
                <a:latin typeface="Calibri"/>
                <a:cs typeface="Calibri"/>
              </a:rPr>
              <a:t> the </a:t>
            </a:r>
            <a:r>
              <a:rPr sz="2400" spc="5" dirty="0">
                <a:latin typeface="Calibri"/>
                <a:cs typeface="Calibri"/>
              </a:rPr>
              <a:t> </a:t>
            </a:r>
            <a:r>
              <a:rPr sz="2400" spc="-5" dirty="0">
                <a:latin typeface="Calibri"/>
                <a:cs typeface="Calibri"/>
              </a:rPr>
              <a:t>bulls</a:t>
            </a:r>
            <a:r>
              <a:rPr sz="2400" spc="-15" dirty="0">
                <a:latin typeface="Calibri"/>
                <a:cs typeface="Calibri"/>
              </a:rPr>
              <a:t> </a:t>
            </a:r>
            <a:r>
              <a:rPr sz="2400" spc="-5" dirty="0">
                <a:latin typeface="Calibri"/>
                <a:cs typeface="Calibri"/>
              </a:rPr>
              <a:t>and </a:t>
            </a:r>
            <a:r>
              <a:rPr sz="2400" dirty="0">
                <a:latin typeface="Calibri"/>
                <a:cs typeface="Calibri"/>
              </a:rPr>
              <a:t>the </a:t>
            </a:r>
            <a:r>
              <a:rPr sz="2400" spc="-10" dirty="0">
                <a:latin typeface="Calibri"/>
                <a:cs typeface="Calibri"/>
              </a:rPr>
              <a:t>bears.</a:t>
            </a:r>
            <a:endParaRPr sz="2400" dirty="0">
              <a:latin typeface="Calibri"/>
              <a:cs typeface="Calibri"/>
            </a:endParaRPr>
          </a:p>
          <a:p>
            <a:pPr marL="103505" marR="5080" indent="-91440" algn="just">
              <a:lnSpc>
                <a:spcPct val="120000"/>
              </a:lnSpc>
              <a:spcBef>
                <a:spcPts val="1800"/>
              </a:spcBef>
              <a:buClr>
                <a:srgbClr val="1CACE3"/>
              </a:buClr>
              <a:buSzPct val="95833"/>
              <a:buFont typeface="Wingdings"/>
              <a:buChar char=""/>
              <a:tabLst>
                <a:tab pos="255904" algn="l"/>
              </a:tabLst>
            </a:pPr>
            <a:r>
              <a:rPr sz="2400" dirty="0">
                <a:latin typeface="Calibri"/>
                <a:cs typeface="Calibri"/>
              </a:rPr>
              <a:t>A </a:t>
            </a:r>
            <a:r>
              <a:rPr sz="2400" spc="-5" dirty="0">
                <a:solidFill>
                  <a:srgbClr val="FF0000"/>
                </a:solidFill>
                <a:latin typeface="Calibri"/>
                <a:cs typeface="Calibri"/>
              </a:rPr>
              <a:t>long-legged Doji </a:t>
            </a:r>
            <a:r>
              <a:rPr sz="2400" dirty="0">
                <a:latin typeface="Calibri"/>
                <a:cs typeface="Calibri"/>
              </a:rPr>
              <a:t>is the </a:t>
            </a:r>
            <a:r>
              <a:rPr sz="2400" spc="-5" dirty="0">
                <a:latin typeface="Calibri"/>
                <a:cs typeface="Calibri"/>
              </a:rPr>
              <a:t>same </a:t>
            </a:r>
            <a:r>
              <a:rPr sz="2400" dirty="0">
                <a:latin typeface="Calibri"/>
                <a:cs typeface="Calibri"/>
              </a:rPr>
              <a:t>as </a:t>
            </a:r>
            <a:r>
              <a:rPr sz="2400" spc="-5" dirty="0">
                <a:latin typeface="Calibri"/>
                <a:cs typeface="Calibri"/>
              </a:rPr>
              <a:t>Doji, </a:t>
            </a:r>
            <a:r>
              <a:rPr sz="2400" dirty="0">
                <a:latin typeface="Calibri"/>
                <a:cs typeface="Calibri"/>
              </a:rPr>
              <a:t> </a:t>
            </a:r>
            <a:r>
              <a:rPr sz="2400" spc="-20" dirty="0">
                <a:latin typeface="Calibri"/>
                <a:cs typeface="Calibri"/>
              </a:rPr>
              <a:t>except</a:t>
            </a:r>
            <a:r>
              <a:rPr sz="2400" spc="-15" dirty="0">
                <a:latin typeface="Calibri"/>
                <a:cs typeface="Calibri"/>
              </a:rPr>
              <a:t> </a:t>
            </a:r>
            <a:r>
              <a:rPr sz="2400" dirty="0">
                <a:latin typeface="Calibri"/>
                <a:cs typeface="Calibri"/>
              </a:rPr>
              <a:t>the</a:t>
            </a:r>
            <a:r>
              <a:rPr sz="2400" spc="5" dirty="0">
                <a:latin typeface="Calibri"/>
                <a:cs typeface="Calibri"/>
              </a:rPr>
              <a:t> </a:t>
            </a:r>
            <a:r>
              <a:rPr sz="2400" spc="-5" dirty="0">
                <a:latin typeface="Calibri"/>
                <a:cs typeface="Calibri"/>
              </a:rPr>
              <a:t>upper</a:t>
            </a:r>
            <a:r>
              <a:rPr sz="2400" dirty="0">
                <a:latin typeface="Calibri"/>
                <a:cs typeface="Calibri"/>
              </a:rPr>
              <a:t> </a:t>
            </a:r>
            <a:r>
              <a:rPr sz="2400" spc="-5" dirty="0">
                <a:latin typeface="Calibri"/>
                <a:cs typeface="Calibri"/>
              </a:rPr>
              <a:t>and</a:t>
            </a:r>
            <a:r>
              <a:rPr sz="2400" dirty="0">
                <a:latin typeface="Calibri"/>
                <a:cs typeface="Calibri"/>
              </a:rPr>
              <a:t> </a:t>
            </a:r>
            <a:r>
              <a:rPr sz="2400" spc="-10" dirty="0">
                <a:latin typeface="Calibri"/>
                <a:cs typeface="Calibri"/>
              </a:rPr>
              <a:t>lower</a:t>
            </a:r>
            <a:r>
              <a:rPr sz="2400" spc="-5" dirty="0">
                <a:latin typeface="Calibri"/>
                <a:cs typeface="Calibri"/>
              </a:rPr>
              <a:t> </a:t>
            </a:r>
            <a:r>
              <a:rPr sz="2400" spc="-10" dirty="0">
                <a:latin typeface="Calibri"/>
                <a:cs typeface="Calibri"/>
              </a:rPr>
              <a:t>shadows </a:t>
            </a:r>
            <a:r>
              <a:rPr sz="2400" spc="-5" dirty="0">
                <a:latin typeface="Calibri"/>
                <a:cs typeface="Calibri"/>
              </a:rPr>
              <a:t> </a:t>
            </a:r>
            <a:r>
              <a:rPr sz="2400" spc="-10" dirty="0">
                <a:latin typeface="Calibri"/>
                <a:cs typeface="Calibri"/>
              </a:rPr>
              <a:t>shadows</a:t>
            </a:r>
            <a:r>
              <a:rPr sz="2400" spc="-5" dirty="0">
                <a:latin typeface="Calibri"/>
                <a:cs typeface="Calibri"/>
              </a:rPr>
              <a:t> </a:t>
            </a:r>
            <a:r>
              <a:rPr sz="2400" spc="-10" dirty="0">
                <a:latin typeface="Calibri"/>
                <a:cs typeface="Calibri"/>
              </a:rPr>
              <a:t>are</a:t>
            </a:r>
            <a:r>
              <a:rPr sz="2400" spc="-5" dirty="0">
                <a:latin typeface="Calibri"/>
                <a:cs typeface="Calibri"/>
              </a:rPr>
              <a:t> much</a:t>
            </a:r>
            <a:r>
              <a:rPr sz="2400" dirty="0">
                <a:latin typeface="Calibri"/>
                <a:cs typeface="Calibri"/>
              </a:rPr>
              <a:t> </a:t>
            </a:r>
            <a:r>
              <a:rPr sz="2400" spc="-10" dirty="0">
                <a:latin typeface="Calibri"/>
                <a:cs typeface="Calibri"/>
              </a:rPr>
              <a:t>longer</a:t>
            </a:r>
            <a:r>
              <a:rPr sz="2400" spc="-5" dirty="0">
                <a:latin typeface="Calibri"/>
                <a:cs typeface="Calibri"/>
              </a:rPr>
              <a:t> </a:t>
            </a:r>
            <a:r>
              <a:rPr sz="2400" dirty="0">
                <a:latin typeface="Calibri"/>
                <a:cs typeface="Calibri"/>
              </a:rPr>
              <a:t>than</a:t>
            </a:r>
            <a:r>
              <a:rPr sz="2400" spc="5" dirty="0">
                <a:latin typeface="Calibri"/>
                <a:cs typeface="Calibri"/>
              </a:rPr>
              <a:t> </a:t>
            </a:r>
            <a:r>
              <a:rPr sz="2400" dirty="0">
                <a:latin typeface="Calibri"/>
                <a:cs typeface="Calibri"/>
              </a:rPr>
              <a:t>the </a:t>
            </a:r>
            <a:r>
              <a:rPr sz="2400" spc="5" dirty="0">
                <a:latin typeface="Calibri"/>
                <a:cs typeface="Calibri"/>
              </a:rPr>
              <a:t> </a:t>
            </a:r>
            <a:r>
              <a:rPr sz="2400" spc="-10" dirty="0">
                <a:latin typeface="Calibri"/>
                <a:cs typeface="Calibri"/>
              </a:rPr>
              <a:t>regular</a:t>
            </a:r>
            <a:r>
              <a:rPr sz="2400" spc="-20" dirty="0">
                <a:latin typeface="Calibri"/>
                <a:cs typeface="Calibri"/>
              </a:rPr>
              <a:t> </a:t>
            </a:r>
            <a:r>
              <a:rPr sz="2400" spc="-5" dirty="0">
                <a:latin typeface="Calibri"/>
                <a:cs typeface="Calibri"/>
              </a:rPr>
              <a:t>Doji </a:t>
            </a:r>
            <a:r>
              <a:rPr sz="2400" spc="-10" dirty="0">
                <a:latin typeface="Calibri"/>
                <a:cs typeface="Calibri"/>
              </a:rPr>
              <a:t>formation.</a:t>
            </a:r>
            <a:endParaRPr sz="2400" dirty="0">
              <a:latin typeface="Calibri"/>
              <a:cs typeface="Calibri"/>
            </a:endParaRPr>
          </a:p>
        </p:txBody>
      </p:sp>
      <p:grpSp>
        <p:nvGrpSpPr>
          <p:cNvPr id="4" name="object 4"/>
          <p:cNvGrpSpPr/>
          <p:nvPr/>
        </p:nvGrpSpPr>
        <p:grpSpPr>
          <a:xfrm>
            <a:off x="6187075" y="2478210"/>
            <a:ext cx="2759710" cy="3601720"/>
            <a:chOff x="6187075" y="2478210"/>
            <a:chExt cx="2759710" cy="3601720"/>
          </a:xfrm>
        </p:grpSpPr>
        <p:pic>
          <p:nvPicPr>
            <p:cNvPr id="5" name="object 5"/>
            <p:cNvPicPr/>
            <p:nvPr/>
          </p:nvPicPr>
          <p:blipFill>
            <a:blip r:embed="rId3" cstate="print"/>
            <a:stretch>
              <a:fillRect/>
            </a:stretch>
          </p:blipFill>
          <p:spPr>
            <a:xfrm>
              <a:off x="6187075" y="2478210"/>
              <a:ext cx="2759168" cy="3360233"/>
            </a:xfrm>
            <a:prstGeom prst="rect">
              <a:avLst/>
            </a:prstGeom>
          </p:spPr>
        </p:pic>
        <p:sp>
          <p:nvSpPr>
            <p:cNvPr id="6" name="object 6"/>
            <p:cNvSpPr/>
            <p:nvPr/>
          </p:nvSpPr>
          <p:spPr>
            <a:xfrm>
              <a:off x="6542532" y="5558027"/>
              <a:ext cx="2265045" cy="513715"/>
            </a:xfrm>
            <a:custGeom>
              <a:avLst/>
              <a:gdLst/>
              <a:ahLst/>
              <a:cxnLst/>
              <a:rect l="l" t="t" r="r" b="b"/>
              <a:pathLst>
                <a:path w="2265045" h="513714">
                  <a:moveTo>
                    <a:pt x="2264664" y="0"/>
                  </a:moveTo>
                  <a:lnTo>
                    <a:pt x="0" y="0"/>
                  </a:lnTo>
                  <a:lnTo>
                    <a:pt x="0" y="513588"/>
                  </a:lnTo>
                  <a:lnTo>
                    <a:pt x="2264664" y="513588"/>
                  </a:lnTo>
                  <a:lnTo>
                    <a:pt x="2264664" y="0"/>
                  </a:lnTo>
                  <a:close/>
                </a:path>
              </a:pathLst>
            </a:custGeom>
            <a:solidFill>
              <a:srgbClr val="FFFFFF"/>
            </a:solidFill>
          </p:spPr>
          <p:txBody>
            <a:bodyPr wrap="square" lIns="0" tIns="0" rIns="0" bIns="0" rtlCol="0"/>
            <a:lstStyle/>
            <a:p>
              <a:endParaRPr/>
            </a:p>
          </p:txBody>
        </p:sp>
        <p:sp>
          <p:nvSpPr>
            <p:cNvPr id="7" name="object 7"/>
            <p:cNvSpPr/>
            <p:nvPr/>
          </p:nvSpPr>
          <p:spPr>
            <a:xfrm>
              <a:off x="6542532" y="5558027"/>
              <a:ext cx="2265045" cy="513715"/>
            </a:xfrm>
            <a:custGeom>
              <a:avLst/>
              <a:gdLst/>
              <a:ahLst/>
              <a:cxnLst/>
              <a:rect l="l" t="t" r="r" b="b"/>
              <a:pathLst>
                <a:path w="2265045" h="513714">
                  <a:moveTo>
                    <a:pt x="0" y="0"/>
                  </a:moveTo>
                  <a:lnTo>
                    <a:pt x="2264664" y="0"/>
                  </a:lnTo>
                  <a:lnTo>
                    <a:pt x="2264664" y="513588"/>
                  </a:lnTo>
                  <a:lnTo>
                    <a:pt x="0" y="513588"/>
                  </a:lnTo>
                  <a:lnTo>
                    <a:pt x="0" y="0"/>
                  </a:lnTo>
                  <a:close/>
                </a:path>
              </a:pathLst>
            </a:custGeom>
            <a:ln w="15874">
              <a:solidFill>
                <a:srgbClr val="FFFFFF"/>
              </a:solidFill>
            </a:ln>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1238885" cy="635000"/>
          </a:xfrm>
          <a:prstGeom prst="rect">
            <a:avLst/>
          </a:prstGeom>
        </p:spPr>
        <p:txBody>
          <a:bodyPr vert="horz" wrap="square" lIns="0" tIns="12065" rIns="0" bIns="0" rtlCol="0">
            <a:spAutoFit/>
          </a:bodyPr>
          <a:lstStyle/>
          <a:p>
            <a:pPr marL="12700">
              <a:lnSpc>
                <a:spcPct val="100000"/>
              </a:lnSpc>
              <a:spcBef>
                <a:spcPts val="95"/>
              </a:spcBef>
            </a:pPr>
            <a:r>
              <a:rPr sz="4000" spc="-90" dirty="0"/>
              <a:t>D</a:t>
            </a:r>
            <a:r>
              <a:rPr sz="4000" spc="-75" dirty="0"/>
              <a:t>o</a:t>
            </a:r>
            <a:r>
              <a:rPr sz="4000" spc="-65" dirty="0"/>
              <a:t>j</a:t>
            </a:r>
            <a:r>
              <a:rPr sz="4000" spc="-5" dirty="0"/>
              <a:t>i</a:t>
            </a:r>
            <a:r>
              <a:rPr sz="4000" spc="-170" dirty="0"/>
              <a:t> </a:t>
            </a:r>
            <a:r>
              <a:rPr sz="4000" spc="-5" dirty="0"/>
              <a:t>…</a:t>
            </a:r>
            <a:endParaRPr sz="4000"/>
          </a:p>
        </p:txBody>
      </p:sp>
      <p:pic>
        <p:nvPicPr>
          <p:cNvPr id="3" name="object 3"/>
          <p:cNvPicPr/>
          <p:nvPr/>
        </p:nvPicPr>
        <p:blipFill>
          <a:blip r:embed="rId3" cstate="print"/>
          <a:stretch>
            <a:fillRect/>
          </a:stretch>
        </p:blipFill>
        <p:spPr>
          <a:xfrm>
            <a:off x="723900" y="1848611"/>
            <a:ext cx="3982797" cy="2171699"/>
          </a:xfrm>
          <a:prstGeom prst="rect">
            <a:avLst/>
          </a:prstGeom>
        </p:spPr>
      </p:pic>
      <p:pic>
        <p:nvPicPr>
          <p:cNvPr id="4" name="object 4"/>
          <p:cNvPicPr/>
          <p:nvPr/>
        </p:nvPicPr>
        <p:blipFill>
          <a:blip r:embed="rId4" cstate="print"/>
          <a:stretch>
            <a:fillRect/>
          </a:stretch>
        </p:blipFill>
        <p:spPr>
          <a:xfrm>
            <a:off x="1359408" y="4105085"/>
            <a:ext cx="6533393" cy="2091873"/>
          </a:xfrm>
          <a:prstGeom prst="rect">
            <a:avLst/>
          </a:prstGeom>
        </p:spPr>
      </p:pic>
      <p:pic>
        <p:nvPicPr>
          <p:cNvPr id="5" name="object 5"/>
          <p:cNvPicPr/>
          <p:nvPr/>
        </p:nvPicPr>
        <p:blipFill>
          <a:blip r:embed="rId5" cstate="print"/>
          <a:stretch>
            <a:fillRect/>
          </a:stretch>
        </p:blipFill>
        <p:spPr>
          <a:xfrm>
            <a:off x="5184647" y="1825752"/>
            <a:ext cx="3390899" cy="222808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1837689" cy="635000"/>
          </a:xfrm>
          <a:prstGeom prst="rect">
            <a:avLst/>
          </a:prstGeom>
        </p:spPr>
        <p:txBody>
          <a:bodyPr vert="horz" wrap="square" lIns="0" tIns="12065" rIns="0" bIns="0" rtlCol="0">
            <a:spAutoFit/>
          </a:bodyPr>
          <a:lstStyle/>
          <a:p>
            <a:pPr marL="12700">
              <a:lnSpc>
                <a:spcPct val="100000"/>
              </a:lnSpc>
              <a:spcBef>
                <a:spcPts val="95"/>
              </a:spcBef>
            </a:pPr>
            <a:r>
              <a:rPr sz="4000" spc="-75" dirty="0"/>
              <a:t>Engulfing</a:t>
            </a:r>
            <a:endParaRPr sz="4000"/>
          </a:p>
        </p:txBody>
      </p:sp>
      <p:sp>
        <p:nvSpPr>
          <p:cNvPr id="3" name="object 3"/>
          <p:cNvSpPr txBox="1"/>
          <p:nvPr/>
        </p:nvSpPr>
        <p:spPr>
          <a:xfrm>
            <a:off x="852860" y="1943437"/>
            <a:ext cx="4189729" cy="3811904"/>
          </a:xfrm>
          <a:prstGeom prst="rect">
            <a:avLst/>
          </a:prstGeom>
        </p:spPr>
        <p:txBody>
          <a:bodyPr vert="horz" wrap="square" lIns="0" tIns="12700" rIns="0" bIns="0" rtlCol="0">
            <a:spAutoFit/>
          </a:bodyPr>
          <a:lstStyle/>
          <a:p>
            <a:pPr marL="104139" marR="5080" indent="-92075" algn="just">
              <a:lnSpc>
                <a:spcPct val="120000"/>
              </a:lnSpc>
              <a:spcBef>
                <a:spcPts val="100"/>
              </a:spcBef>
              <a:buClr>
                <a:srgbClr val="1CACE3"/>
              </a:buClr>
              <a:buSzPct val="96153"/>
              <a:buFont typeface="Wingdings"/>
              <a:buChar char=""/>
              <a:tabLst>
                <a:tab pos="276225" algn="l"/>
              </a:tabLst>
            </a:pPr>
            <a:r>
              <a:rPr sz="2600" spc="-5" dirty="0">
                <a:latin typeface="Calibri"/>
                <a:cs typeface="Calibri"/>
              </a:rPr>
              <a:t>Engulfing </a:t>
            </a:r>
            <a:r>
              <a:rPr sz="2600" spc="-15" dirty="0">
                <a:latin typeface="Calibri"/>
                <a:cs typeface="Calibri"/>
              </a:rPr>
              <a:t>patterns </a:t>
            </a:r>
            <a:r>
              <a:rPr sz="2600" spc="-25" dirty="0">
                <a:latin typeface="Calibri"/>
                <a:cs typeface="Calibri"/>
              </a:rPr>
              <a:t>have </a:t>
            </a:r>
            <a:r>
              <a:rPr sz="2600" spc="-5" dirty="0">
                <a:latin typeface="Calibri"/>
                <a:cs typeface="Calibri"/>
              </a:rPr>
              <a:t>one </a:t>
            </a:r>
            <a:r>
              <a:rPr sz="2600" dirty="0">
                <a:latin typeface="Calibri"/>
                <a:cs typeface="Calibri"/>
              </a:rPr>
              <a:t> </a:t>
            </a:r>
            <a:r>
              <a:rPr sz="2600" spc="-5" dirty="0">
                <a:latin typeface="Calibri"/>
                <a:cs typeface="Calibri"/>
              </a:rPr>
              <a:t>bearish</a:t>
            </a:r>
            <a:r>
              <a:rPr sz="2600" dirty="0">
                <a:latin typeface="Calibri"/>
                <a:cs typeface="Calibri"/>
              </a:rPr>
              <a:t> </a:t>
            </a:r>
            <a:r>
              <a:rPr sz="2600" spc="-5" dirty="0">
                <a:latin typeface="Calibri"/>
                <a:cs typeface="Calibri"/>
              </a:rPr>
              <a:t>and</a:t>
            </a:r>
            <a:r>
              <a:rPr sz="2600" dirty="0">
                <a:latin typeface="Calibri"/>
                <a:cs typeface="Calibri"/>
              </a:rPr>
              <a:t> </a:t>
            </a:r>
            <a:r>
              <a:rPr sz="2600" spc="-5" dirty="0">
                <a:latin typeface="Calibri"/>
                <a:cs typeface="Calibri"/>
              </a:rPr>
              <a:t>one</a:t>
            </a:r>
            <a:r>
              <a:rPr sz="2600" spc="580" dirty="0">
                <a:latin typeface="Calibri"/>
                <a:cs typeface="Calibri"/>
              </a:rPr>
              <a:t> </a:t>
            </a:r>
            <a:r>
              <a:rPr sz="2600" spc="-5" dirty="0">
                <a:latin typeface="Calibri"/>
                <a:cs typeface="Calibri"/>
              </a:rPr>
              <a:t>bullish </a:t>
            </a:r>
            <a:r>
              <a:rPr sz="2600" dirty="0">
                <a:latin typeface="Calibri"/>
                <a:cs typeface="Calibri"/>
              </a:rPr>
              <a:t> </a:t>
            </a:r>
            <a:r>
              <a:rPr sz="2600" spc="-5" dirty="0">
                <a:latin typeface="Calibri"/>
                <a:cs typeface="Calibri"/>
              </a:rPr>
              <a:t>candle.</a:t>
            </a:r>
            <a:endParaRPr sz="2600">
              <a:latin typeface="Calibri"/>
              <a:cs typeface="Calibri"/>
            </a:endParaRPr>
          </a:p>
          <a:p>
            <a:pPr marL="104139" marR="5080" indent="-91440" algn="just">
              <a:lnSpc>
                <a:spcPct val="120000"/>
              </a:lnSpc>
              <a:spcBef>
                <a:spcPts val="1800"/>
              </a:spcBef>
              <a:buClr>
                <a:srgbClr val="1CACE3"/>
              </a:buClr>
              <a:buSzPct val="96153"/>
              <a:buFont typeface="Wingdings"/>
              <a:buChar char=""/>
              <a:tabLst>
                <a:tab pos="276860" algn="l"/>
              </a:tabLst>
            </a:pPr>
            <a:r>
              <a:rPr sz="2600" spc="-5" dirty="0">
                <a:solidFill>
                  <a:srgbClr val="0000FF"/>
                </a:solidFill>
                <a:latin typeface="Calibri"/>
                <a:cs typeface="Calibri"/>
              </a:rPr>
              <a:t>The </a:t>
            </a:r>
            <a:r>
              <a:rPr sz="2600" spc="-10" dirty="0">
                <a:solidFill>
                  <a:srgbClr val="0000FF"/>
                </a:solidFill>
                <a:latin typeface="Calibri"/>
                <a:cs typeface="Calibri"/>
              </a:rPr>
              <a:t>second </a:t>
            </a:r>
            <a:r>
              <a:rPr sz="2600" spc="-5" dirty="0">
                <a:solidFill>
                  <a:srgbClr val="0000FF"/>
                </a:solidFill>
                <a:latin typeface="Calibri"/>
                <a:cs typeface="Calibri"/>
              </a:rPr>
              <a:t>candle </a:t>
            </a:r>
            <a:r>
              <a:rPr sz="2600" spc="-10" dirty="0">
                <a:solidFill>
                  <a:srgbClr val="0000FF"/>
                </a:solidFill>
                <a:latin typeface="Calibri"/>
                <a:cs typeface="Calibri"/>
              </a:rPr>
              <a:t>must </a:t>
            </a:r>
            <a:r>
              <a:rPr sz="2600" spc="-5" dirty="0">
                <a:solidFill>
                  <a:srgbClr val="0000FF"/>
                </a:solidFill>
                <a:latin typeface="Calibri"/>
                <a:cs typeface="Calibri"/>
              </a:rPr>
              <a:t>fully </a:t>
            </a:r>
            <a:r>
              <a:rPr sz="2600" spc="-575" dirty="0">
                <a:solidFill>
                  <a:srgbClr val="0000FF"/>
                </a:solidFill>
                <a:latin typeface="Calibri"/>
                <a:cs typeface="Calibri"/>
              </a:rPr>
              <a:t> </a:t>
            </a:r>
            <a:r>
              <a:rPr sz="2600" spc="-15" dirty="0">
                <a:solidFill>
                  <a:srgbClr val="0000FF"/>
                </a:solidFill>
                <a:latin typeface="Calibri"/>
                <a:cs typeface="Calibri"/>
              </a:rPr>
              <a:t>cover</a:t>
            </a:r>
            <a:r>
              <a:rPr sz="2600" dirty="0">
                <a:solidFill>
                  <a:srgbClr val="0000FF"/>
                </a:solidFill>
                <a:latin typeface="Calibri"/>
                <a:cs typeface="Calibri"/>
              </a:rPr>
              <a:t> the</a:t>
            </a:r>
            <a:r>
              <a:rPr sz="2600" spc="-30" dirty="0">
                <a:solidFill>
                  <a:srgbClr val="0000FF"/>
                </a:solidFill>
                <a:latin typeface="Calibri"/>
                <a:cs typeface="Calibri"/>
              </a:rPr>
              <a:t> </a:t>
            </a:r>
            <a:r>
              <a:rPr sz="2600" spc="-15" dirty="0">
                <a:solidFill>
                  <a:srgbClr val="0000FF"/>
                </a:solidFill>
                <a:latin typeface="Calibri"/>
                <a:cs typeface="Calibri"/>
              </a:rPr>
              <a:t>first </a:t>
            </a:r>
            <a:r>
              <a:rPr sz="2600" spc="-5" dirty="0">
                <a:solidFill>
                  <a:srgbClr val="0000FF"/>
                </a:solidFill>
                <a:latin typeface="Calibri"/>
                <a:cs typeface="Calibri"/>
              </a:rPr>
              <a:t>candle.</a:t>
            </a:r>
            <a:endParaRPr sz="2600">
              <a:latin typeface="Calibri"/>
              <a:cs typeface="Calibri"/>
            </a:endParaRPr>
          </a:p>
          <a:p>
            <a:pPr marL="104139" marR="5715" indent="-92075" algn="just">
              <a:lnSpc>
                <a:spcPct val="120000"/>
              </a:lnSpc>
              <a:spcBef>
                <a:spcPts val="1800"/>
              </a:spcBef>
              <a:buClr>
                <a:srgbClr val="1CACE3"/>
              </a:buClr>
              <a:buSzPct val="96153"/>
              <a:buFont typeface="Wingdings"/>
              <a:buChar char=""/>
              <a:tabLst>
                <a:tab pos="276225" algn="l"/>
              </a:tabLst>
            </a:pPr>
            <a:r>
              <a:rPr sz="2600" spc="-5" dirty="0">
                <a:latin typeface="Calibri"/>
                <a:cs typeface="Calibri"/>
              </a:rPr>
              <a:t>Bullish or bearish, </a:t>
            </a:r>
            <a:r>
              <a:rPr sz="2600" spc="-10" dirty="0">
                <a:latin typeface="Calibri"/>
                <a:cs typeface="Calibri"/>
              </a:rPr>
              <a:t>according </a:t>
            </a:r>
            <a:r>
              <a:rPr sz="2600" spc="-5" dirty="0">
                <a:latin typeface="Calibri"/>
                <a:cs typeface="Calibri"/>
              </a:rPr>
              <a:t> </a:t>
            </a:r>
            <a:r>
              <a:rPr sz="2600" spc="-15" dirty="0">
                <a:latin typeface="Calibri"/>
                <a:cs typeface="Calibri"/>
              </a:rPr>
              <a:t>to </a:t>
            </a:r>
            <a:r>
              <a:rPr sz="2600" dirty="0">
                <a:latin typeface="Calibri"/>
                <a:cs typeface="Calibri"/>
              </a:rPr>
              <a:t>the</a:t>
            </a:r>
            <a:r>
              <a:rPr sz="2600" spc="-15" dirty="0">
                <a:latin typeface="Calibri"/>
                <a:cs typeface="Calibri"/>
              </a:rPr>
              <a:t> </a:t>
            </a:r>
            <a:r>
              <a:rPr sz="2600" spc="-5" dirty="0">
                <a:solidFill>
                  <a:srgbClr val="FF0000"/>
                </a:solidFill>
                <a:latin typeface="Calibri"/>
                <a:cs typeface="Calibri"/>
              </a:rPr>
              <a:t>second</a:t>
            </a:r>
            <a:r>
              <a:rPr sz="2600" spc="-30" dirty="0">
                <a:solidFill>
                  <a:srgbClr val="FF0000"/>
                </a:solidFill>
                <a:latin typeface="Calibri"/>
                <a:cs typeface="Calibri"/>
              </a:rPr>
              <a:t> </a:t>
            </a:r>
            <a:r>
              <a:rPr sz="2600" spc="-5" dirty="0">
                <a:solidFill>
                  <a:srgbClr val="FF0000"/>
                </a:solidFill>
                <a:latin typeface="Calibri"/>
                <a:cs typeface="Calibri"/>
              </a:rPr>
              <a:t>candle</a:t>
            </a:r>
            <a:r>
              <a:rPr sz="2600" spc="-5" dirty="0">
                <a:latin typeface="Calibri"/>
                <a:cs typeface="Calibri"/>
              </a:rPr>
              <a:t>.</a:t>
            </a:r>
            <a:endParaRPr sz="2600">
              <a:latin typeface="Calibri"/>
              <a:cs typeface="Calibri"/>
            </a:endParaRPr>
          </a:p>
        </p:txBody>
      </p:sp>
      <p:pic>
        <p:nvPicPr>
          <p:cNvPr id="4" name="object 4"/>
          <p:cNvPicPr/>
          <p:nvPr/>
        </p:nvPicPr>
        <p:blipFill>
          <a:blip r:embed="rId3" cstate="print"/>
          <a:stretch>
            <a:fillRect/>
          </a:stretch>
        </p:blipFill>
        <p:spPr>
          <a:xfrm>
            <a:off x="5233415" y="2828764"/>
            <a:ext cx="3789527" cy="250634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485005" cy="635000"/>
          </a:xfrm>
          <a:prstGeom prst="rect">
            <a:avLst/>
          </a:prstGeom>
        </p:spPr>
        <p:txBody>
          <a:bodyPr vert="horz" wrap="square" lIns="0" tIns="12065" rIns="0" bIns="0" rtlCol="0">
            <a:spAutoFit/>
          </a:bodyPr>
          <a:lstStyle/>
          <a:p>
            <a:pPr marL="12700">
              <a:lnSpc>
                <a:spcPct val="100000"/>
              </a:lnSpc>
              <a:spcBef>
                <a:spcPts val="95"/>
              </a:spcBef>
            </a:pPr>
            <a:r>
              <a:rPr sz="4000" spc="-75" dirty="0"/>
              <a:t>S</a:t>
            </a:r>
            <a:r>
              <a:rPr sz="4000" spc="-80" dirty="0"/>
              <a:t>u</a:t>
            </a:r>
            <a:r>
              <a:rPr sz="4000" spc="-90" dirty="0"/>
              <a:t>pp</a:t>
            </a:r>
            <a:r>
              <a:rPr sz="4000" spc="-100" dirty="0"/>
              <a:t>o</a:t>
            </a:r>
            <a:r>
              <a:rPr sz="4000" spc="-75" dirty="0"/>
              <a:t>r</a:t>
            </a:r>
            <a:r>
              <a:rPr sz="4000" spc="-5" dirty="0"/>
              <a:t>t</a:t>
            </a:r>
            <a:r>
              <a:rPr sz="4000" spc="-180" dirty="0"/>
              <a:t> </a:t>
            </a:r>
            <a:r>
              <a:rPr sz="4000" spc="-75" dirty="0"/>
              <a:t>a</a:t>
            </a:r>
            <a:r>
              <a:rPr sz="4000" spc="-80" dirty="0"/>
              <a:t>n</a:t>
            </a:r>
            <a:r>
              <a:rPr sz="4000" spc="-5" dirty="0"/>
              <a:t>d</a:t>
            </a:r>
            <a:r>
              <a:rPr sz="4000" spc="-190" dirty="0"/>
              <a:t> </a:t>
            </a:r>
            <a:r>
              <a:rPr sz="4000" spc="-125" dirty="0"/>
              <a:t>r</a:t>
            </a:r>
            <a:r>
              <a:rPr sz="4000" spc="-85" dirty="0"/>
              <a:t>e</a:t>
            </a:r>
            <a:r>
              <a:rPr sz="4000" spc="-75" dirty="0"/>
              <a:t>si</a:t>
            </a:r>
            <a:r>
              <a:rPr sz="4000" spc="-125" dirty="0"/>
              <a:t>s</a:t>
            </a:r>
            <a:r>
              <a:rPr sz="4000" spc="-145" dirty="0"/>
              <a:t>t</a:t>
            </a:r>
            <a:r>
              <a:rPr sz="4000" spc="-90" dirty="0"/>
              <a:t>an</a:t>
            </a:r>
            <a:r>
              <a:rPr sz="4000" spc="-85" dirty="0"/>
              <a:t>c</a:t>
            </a:r>
            <a:r>
              <a:rPr sz="4000" spc="-5" dirty="0"/>
              <a:t>e</a:t>
            </a:r>
            <a:endParaRPr sz="40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sp>
        <p:nvSpPr>
          <p:cNvPr id="3" name="object 3"/>
          <p:cNvSpPr txBox="1"/>
          <p:nvPr/>
        </p:nvSpPr>
        <p:spPr>
          <a:xfrm>
            <a:off x="787398" y="1979956"/>
            <a:ext cx="7571740" cy="3774440"/>
          </a:xfrm>
          <a:prstGeom prst="rect">
            <a:avLst/>
          </a:prstGeom>
        </p:spPr>
        <p:txBody>
          <a:bodyPr vert="horz" wrap="square" lIns="0" tIns="12700" rIns="0" bIns="0" rtlCol="0">
            <a:spAutoFit/>
          </a:bodyPr>
          <a:lstStyle/>
          <a:p>
            <a:pPr marL="104139" marR="5080" indent="-91440" algn="just">
              <a:lnSpc>
                <a:spcPct val="100000"/>
              </a:lnSpc>
              <a:spcBef>
                <a:spcPts val="100"/>
              </a:spcBef>
              <a:buClr>
                <a:srgbClr val="1CACE3"/>
              </a:buClr>
              <a:buSzPct val="95833"/>
              <a:buFont typeface="Wingdings"/>
              <a:buChar char=""/>
              <a:tabLst>
                <a:tab pos="255904" algn="l"/>
              </a:tabLst>
            </a:pPr>
            <a:r>
              <a:rPr sz="2400" spc="-5" dirty="0">
                <a:solidFill>
                  <a:srgbClr val="FF0000"/>
                </a:solidFill>
                <a:latin typeface="Calibri"/>
                <a:cs typeface="Calibri"/>
              </a:rPr>
              <a:t>Support and </a:t>
            </a:r>
            <a:r>
              <a:rPr sz="2400" spc="-10" dirty="0">
                <a:solidFill>
                  <a:srgbClr val="FF0000"/>
                </a:solidFill>
                <a:latin typeface="Calibri"/>
                <a:cs typeface="Calibri"/>
              </a:rPr>
              <a:t>resistance </a:t>
            </a:r>
            <a:r>
              <a:rPr sz="2400" spc="-15" dirty="0">
                <a:latin typeface="Calibri"/>
                <a:cs typeface="Calibri"/>
              </a:rPr>
              <a:t>are </a:t>
            </a:r>
            <a:r>
              <a:rPr sz="2400" spc="-10" dirty="0">
                <a:latin typeface="Calibri"/>
                <a:cs typeface="Calibri"/>
              </a:rPr>
              <a:t>two </a:t>
            </a:r>
            <a:r>
              <a:rPr sz="2400" spc="-10" dirty="0">
                <a:solidFill>
                  <a:srgbClr val="0000FF"/>
                </a:solidFill>
                <a:latin typeface="Calibri"/>
                <a:cs typeface="Calibri"/>
              </a:rPr>
              <a:t>foundational </a:t>
            </a:r>
            <a:r>
              <a:rPr sz="2400" spc="-10" dirty="0">
                <a:latin typeface="Calibri"/>
                <a:cs typeface="Calibri"/>
              </a:rPr>
              <a:t>concepts </a:t>
            </a:r>
            <a:r>
              <a:rPr sz="2400" dirty="0">
                <a:latin typeface="Calibri"/>
                <a:cs typeface="Calibri"/>
              </a:rPr>
              <a:t>in </a:t>
            </a:r>
            <a:r>
              <a:rPr sz="2400" spc="5" dirty="0">
                <a:latin typeface="Calibri"/>
                <a:cs typeface="Calibri"/>
              </a:rPr>
              <a:t> </a:t>
            </a:r>
            <a:r>
              <a:rPr sz="2400" spc="-5" dirty="0">
                <a:latin typeface="Calibri"/>
                <a:cs typeface="Calibri"/>
              </a:rPr>
              <a:t>technical</a:t>
            </a:r>
            <a:r>
              <a:rPr sz="2400" spc="-35" dirty="0">
                <a:latin typeface="Calibri"/>
                <a:cs typeface="Calibri"/>
              </a:rPr>
              <a:t> </a:t>
            </a:r>
            <a:r>
              <a:rPr sz="2400" spc="-5" dirty="0">
                <a:latin typeface="Calibri"/>
                <a:cs typeface="Calibri"/>
              </a:rPr>
              <a:t>analysis.</a:t>
            </a:r>
            <a:endParaRPr sz="2400" dirty="0">
              <a:latin typeface="Calibri"/>
              <a:cs typeface="Calibri"/>
            </a:endParaRPr>
          </a:p>
          <a:p>
            <a:pPr marL="103505" marR="5715" indent="-91440" algn="just">
              <a:lnSpc>
                <a:spcPct val="100000"/>
              </a:lnSpc>
              <a:spcBef>
                <a:spcPts val="1200"/>
              </a:spcBef>
              <a:buClr>
                <a:srgbClr val="1CACE3"/>
              </a:buClr>
              <a:buSzPct val="95833"/>
              <a:buFont typeface="Wingdings"/>
              <a:buChar char=""/>
              <a:tabLst>
                <a:tab pos="255904" algn="l"/>
              </a:tabLst>
            </a:pPr>
            <a:r>
              <a:rPr sz="2400" spc="-15" dirty="0">
                <a:latin typeface="Calibri"/>
                <a:cs typeface="Calibri"/>
              </a:rPr>
              <a:t>Understanding </a:t>
            </a:r>
            <a:r>
              <a:rPr sz="2400" spc="-10" dirty="0">
                <a:latin typeface="Calibri"/>
                <a:cs typeface="Calibri"/>
              </a:rPr>
              <a:t>what </a:t>
            </a:r>
            <a:r>
              <a:rPr sz="2400" spc="-5" dirty="0">
                <a:latin typeface="Calibri"/>
                <a:cs typeface="Calibri"/>
              </a:rPr>
              <a:t>these terms mean and </a:t>
            </a:r>
            <a:r>
              <a:rPr sz="2400" dirty="0">
                <a:latin typeface="Calibri"/>
                <a:cs typeface="Calibri"/>
              </a:rPr>
              <a:t>their </a:t>
            </a:r>
            <a:r>
              <a:rPr sz="2400" spc="-15" dirty="0">
                <a:latin typeface="Calibri"/>
                <a:cs typeface="Calibri"/>
              </a:rPr>
              <a:t>practical </a:t>
            </a:r>
            <a:r>
              <a:rPr sz="2400" spc="-10" dirty="0">
                <a:latin typeface="Calibri"/>
                <a:cs typeface="Calibri"/>
              </a:rPr>
              <a:t> application</a:t>
            </a:r>
            <a:r>
              <a:rPr sz="2400" spc="-15" dirty="0">
                <a:latin typeface="Calibri"/>
                <a:cs typeface="Calibri"/>
              </a:rPr>
              <a:t> </a:t>
            </a:r>
            <a:r>
              <a:rPr sz="2400" dirty="0">
                <a:latin typeface="Calibri"/>
                <a:cs typeface="Calibri"/>
              </a:rPr>
              <a:t>is</a:t>
            </a:r>
            <a:r>
              <a:rPr sz="2400" spc="-5" dirty="0">
                <a:latin typeface="Calibri"/>
                <a:cs typeface="Calibri"/>
              </a:rPr>
              <a:t> essential</a:t>
            </a:r>
            <a:r>
              <a:rPr sz="2400" dirty="0">
                <a:latin typeface="Calibri"/>
                <a:cs typeface="Calibri"/>
              </a:rPr>
              <a:t> </a:t>
            </a:r>
            <a:r>
              <a:rPr sz="2400" spc="-15" dirty="0">
                <a:latin typeface="Calibri"/>
                <a:cs typeface="Calibri"/>
              </a:rPr>
              <a:t>to</a:t>
            </a:r>
            <a:r>
              <a:rPr sz="2400" spc="-25" dirty="0">
                <a:latin typeface="Calibri"/>
                <a:cs typeface="Calibri"/>
              </a:rPr>
              <a:t> </a:t>
            </a:r>
            <a:r>
              <a:rPr sz="2400" spc="-10" dirty="0">
                <a:latin typeface="Calibri"/>
                <a:cs typeface="Calibri"/>
              </a:rPr>
              <a:t>correctly</a:t>
            </a:r>
            <a:r>
              <a:rPr sz="2400" spc="-20" dirty="0">
                <a:latin typeface="Calibri"/>
                <a:cs typeface="Calibri"/>
              </a:rPr>
              <a:t> </a:t>
            </a:r>
            <a:r>
              <a:rPr sz="2400" spc="-10" dirty="0">
                <a:latin typeface="Calibri"/>
                <a:cs typeface="Calibri"/>
              </a:rPr>
              <a:t>reading</a:t>
            </a:r>
            <a:r>
              <a:rPr sz="2400" dirty="0">
                <a:latin typeface="Calibri"/>
                <a:cs typeface="Calibri"/>
              </a:rPr>
              <a:t> price</a:t>
            </a:r>
            <a:r>
              <a:rPr sz="2400" spc="-15" dirty="0">
                <a:latin typeface="Calibri"/>
                <a:cs typeface="Calibri"/>
              </a:rPr>
              <a:t> </a:t>
            </a:r>
            <a:r>
              <a:rPr sz="2400" spc="-5" dirty="0">
                <a:latin typeface="Calibri"/>
                <a:cs typeface="Calibri"/>
              </a:rPr>
              <a:t>charts.</a:t>
            </a:r>
            <a:endParaRPr sz="2400" dirty="0">
              <a:latin typeface="Calibri"/>
              <a:cs typeface="Calibri"/>
            </a:endParaRPr>
          </a:p>
          <a:p>
            <a:pPr marL="104139" marR="5080" indent="-91440" algn="just">
              <a:lnSpc>
                <a:spcPct val="100000"/>
              </a:lnSpc>
              <a:spcBef>
                <a:spcPts val="1200"/>
              </a:spcBef>
              <a:buClr>
                <a:srgbClr val="1CACE3"/>
              </a:buClr>
              <a:buSzPct val="95833"/>
              <a:buFont typeface="Wingdings"/>
              <a:buChar char=""/>
              <a:tabLst>
                <a:tab pos="255904" algn="l"/>
              </a:tabLst>
            </a:pPr>
            <a:r>
              <a:rPr sz="2400" b="1" spc="-5" dirty="0">
                <a:latin typeface="Calibri"/>
                <a:cs typeface="Calibri"/>
              </a:rPr>
              <a:t>Prices</a:t>
            </a:r>
            <a:r>
              <a:rPr sz="2400" b="1" dirty="0">
                <a:latin typeface="Calibri"/>
                <a:cs typeface="Calibri"/>
              </a:rPr>
              <a:t> </a:t>
            </a:r>
            <a:r>
              <a:rPr sz="2400" b="1" spc="-15" dirty="0">
                <a:latin typeface="Calibri"/>
                <a:cs typeface="Calibri"/>
              </a:rPr>
              <a:t>move</a:t>
            </a:r>
            <a:r>
              <a:rPr sz="2400" b="1" spc="-10" dirty="0">
                <a:latin typeface="Calibri"/>
                <a:cs typeface="Calibri"/>
              </a:rPr>
              <a:t> </a:t>
            </a:r>
            <a:r>
              <a:rPr sz="2400" b="1" spc="-5" dirty="0">
                <a:latin typeface="Calibri"/>
                <a:cs typeface="Calibri"/>
              </a:rPr>
              <a:t>because</a:t>
            </a:r>
            <a:r>
              <a:rPr sz="2400" b="1" dirty="0">
                <a:latin typeface="Calibri"/>
                <a:cs typeface="Calibri"/>
              </a:rPr>
              <a:t> of</a:t>
            </a:r>
            <a:r>
              <a:rPr sz="2400" b="1" spc="5" dirty="0">
                <a:latin typeface="Calibri"/>
                <a:cs typeface="Calibri"/>
              </a:rPr>
              <a:t> </a:t>
            </a:r>
            <a:r>
              <a:rPr sz="2400" b="1" spc="-5" dirty="0">
                <a:solidFill>
                  <a:srgbClr val="FF0000"/>
                </a:solidFill>
                <a:latin typeface="Calibri"/>
                <a:cs typeface="Calibri"/>
              </a:rPr>
              <a:t>supply</a:t>
            </a:r>
            <a:r>
              <a:rPr sz="2400" b="1" dirty="0">
                <a:solidFill>
                  <a:srgbClr val="FF0000"/>
                </a:solidFill>
                <a:latin typeface="Calibri"/>
                <a:cs typeface="Calibri"/>
              </a:rPr>
              <a:t> </a:t>
            </a:r>
            <a:r>
              <a:rPr sz="2400" b="1" spc="-5" dirty="0">
                <a:latin typeface="Calibri"/>
                <a:cs typeface="Calibri"/>
              </a:rPr>
              <a:t>and</a:t>
            </a:r>
            <a:r>
              <a:rPr sz="2400" b="1" dirty="0">
                <a:latin typeface="Calibri"/>
                <a:cs typeface="Calibri"/>
              </a:rPr>
              <a:t> </a:t>
            </a:r>
            <a:r>
              <a:rPr sz="2400" b="1" spc="-5" dirty="0">
                <a:solidFill>
                  <a:srgbClr val="0000FF"/>
                </a:solidFill>
                <a:latin typeface="Calibri"/>
                <a:cs typeface="Calibri"/>
              </a:rPr>
              <a:t>demand</a:t>
            </a:r>
            <a:r>
              <a:rPr sz="2400" spc="-5" dirty="0">
                <a:latin typeface="Calibri"/>
                <a:cs typeface="Calibri"/>
              </a:rPr>
              <a:t>.</a:t>
            </a:r>
            <a:r>
              <a:rPr sz="2400" dirty="0">
                <a:latin typeface="Calibri"/>
                <a:cs typeface="Calibri"/>
              </a:rPr>
              <a:t> When </a:t>
            </a:r>
            <a:r>
              <a:rPr sz="2400" spc="5" dirty="0">
                <a:latin typeface="Calibri"/>
                <a:cs typeface="Calibri"/>
              </a:rPr>
              <a:t> </a:t>
            </a:r>
            <a:r>
              <a:rPr sz="2400" spc="-5" dirty="0" smtClean="0">
                <a:latin typeface="Calibri"/>
                <a:cs typeface="Calibri"/>
              </a:rPr>
              <a:t>demand </a:t>
            </a:r>
            <a:r>
              <a:rPr sz="2400" dirty="0">
                <a:latin typeface="Calibri"/>
                <a:cs typeface="Calibri"/>
              </a:rPr>
              <a:t>is </a:t>
            </a:r>
            <a:r>
              <a:rPr sz="2400" spc="-15" dirty="0">
                <a:latin typeface="Calibri"/>
                <a:cs typeface="Calibri"/>
              </a:rPr>
              <a:t>greater </a:t>
            </a:r>
            <a:r>
              <a:rPr sz="2400" dirty="0">
                <a:latin typeface="Calibri"/>
                <a:cs typeface="Calibri"/>
              </a:rPr>
              <a:t>than </a:t>
            </a:r>
            <a:r>
              <a:rPr sz="2400" spc="-30" dirty="0">
                <a:latin typeface="Calibri"/>
                <a:cs typeface="Calibri"/>
              </a:rPr>
              <a:t>supply, </a:t>
            </a:r>
            <a:r>
              <a:rPr sz="2400" spc="-5" dirty="0">
                <a:latin typeface="Calibri"/>
                <a:cs typeface="Calibri"/>
              </a:rPr>
              <a:t>prices rise. When supply </a:t>
            </a:r>
            <a:r>
              <a:rPr sz="2400" dirty="0">
                <a:latin typeface="Calibri"/>
                <a:cs typeface="Calibri"/>
              </a:rPr>
              <a:t>is </a:t>
            </a:r>
            <a:r>
              <a:rPr sz="2400" spc="5" dirty="0">
                <a:latin typeface="Calibri"/>
                <a:cs typeface="Calibri"/>
              </a:rPr>
              <a:t> </a:t>
            </a:r>
            <a:r>
              <a:rPr sz="2400" spc="-15" dirty="0">
                <a:latin typeface="Calibri"/>
                <a:cs typeface="Calibri"/>
              </a:rPr>
              <a:t>greater</a:t>
            </a:r>
            <a:r>
              <a:rPr sz="2400" spc="-20" dirty="0">
                <a:latin typeface="Calibri"/>
                <a:cs typeface="Calibri"/>
              </a:rPr>
              <a:t> </a:t>
            </a:r>
            <a:r>
              <a:rPr sz="2400" dirty="0">
                <a:latin typeface="Calibri"/>
                <a:cs typeface="Calibri"/>
              </a:rPr>
              <a:t>than</a:t>
            </a:r>
            <a:r>
              <a:rPr sz="2400" spc="-5" dirty="0">
                <a:latin typeface="Calibri"/>
                <a:cs typeface="Calibri"/>
              </a:rPr>
              <a:t> demand,</a:t>
            </a:r>
            <a:r>
              <a:rPr sz="2400" spc="-15" dirty="0">
                <a:latin typeface="Calibri"/>
                <a:cs typeface="Calibri"/>
              </a:rPr>
              <a:t> </a:t>
            </a:r>
            <a:r>
              <a:rPr sz="2400" dirty="0">
                <a:latin typeface="Calibri"/>
                <a:cs typeface="Calibri"/>
              </a:rPr>
              <a:t>prices</a:t>
            </a:r>
            <a:r>
              <a:rPr sz="2400" spc="-20" dirty="0">
                <a:latin typeface="Calibri"/>
                <a:cs typeface="Calibri"/>
              </a:rPr>
              <a:t> </a:t>
            </a:r>
            <a:r>
              <a:rPr sz="2400" spc="-10" dirty="0">
                <a:latin typeface="Calibri"/>
                <a:cs typeface="Calibri"/>
              </a:rPr>
              <a:t>fall.</a:t>
            </a:r>
            <a:endParaRPr sz="2400" dirty="0">
              <a:latin typeface="Calibri"/>
              <a:cs typeface="Calibri"/>
            </a:endParaRPr>
          </a:p>
          <a:p>
            <a:pPr marL="103505" marR="8255" indent="-91440" algn="just">
              <a:lnSpc>
                <a:spcPct val="100000"/>
              </a:lnSpc>
              <a:spcBef>
                <a:spcPts val="1200"/>
              </a:spcBef>
              <a:buClr>
                <a:srgbClr val="1CACE3"/>
              </a:buClr>
              <a:buSzPct val="95833"/>
              <a:buFont typeface="Wingdings"/>
              <a:buChar char=""/>
              <a:tabLst>
                <a:tab pos="255904" algn="l"/>
              </a:tabLst>
            </a:pPr>
            <a:r>
              <a:rPr sz="2400" spc="-5" dirty="0">
                <a:latin typeface="Calibri"/>
                <a:cs typeface="Calibri"/>
              </a:rPr>
              <a:t>Sometimes, </a:t>
            </a:r>
            <a:r>
              <a:rPr sz="2400" dirty="0">
                <a:latin typeface="Calibri"/>
                <a:cs typeface="Calibri"/>
              </a:rPr>
              <a:t>prices will </a:t>
            </a:r>
            <a:r>
              <a:rPr sz="2400" spc="-15" dirty="0">
                <a:latin typeface="Calibri"/>
                <a:cs typeface="Calibri"/>
              </a:rPr>
              <a:t>move </a:t>
            </a:r>
            <a:r>
              <a:rPr sz="2400" b="1" spc="-15" dirty="0">
                <a:solidFill>
                  <a:srgbClr val="0000FF"/>
                </a:solidFill>
                <a:latin typeface="Calibri"/>
                <a:cs typeface="Calibri"/>
              </a:rPr>
              <a:t>sideways </a:t>
            </a:r>
            <a:r>
              <a:rPr sz="2400" dirty="0">
                <a:latin typeface="Calibri"/>
                <a:cs typeface="Calibri"/>
              </a:rPr>
              <a:t>as </a:t>
            </a:r>
            <a:r>
              <a:rPr sz="2400" spc="-5" dirty="0">
                <a:latin typeface="Calibri"/>
                <a:cs typeface="Calibri"/>
              </a:rPr>
              <a:t>both supply and </a:t>
            </a:r>
            <a:r>
              <a:rPr sz="2400" dirty="0">
                <a:latin typeface="Calibri"/>
                <a:cs typeface="Calibri"/>
              </a:rPr>
              <a:t> </a:t>
            </a:r>
            <a:r>
              <a:rPr sz="2400" spc="-5" dirty="0">
                <a:latin typeface="Calibri"/>
                <a:cs typeface="Calibri"/>
              </a:rPr>
              <a:t>demand</a:t>
            </a:r>
            <a:r>
              <a:rPr sz="2400" spc="-10" dirty="0">
                <a:latin typeface="Calibri"/>
                <a:cs typeface="Calibri"/>
              </a:rPr>
              <a:t> </a:t>
            </a:r>
            <a:r>
              <a:rPr sz="2400" spc="-15" dirty="0">
                <a:latin typeface="Calibri"/>
                <a:cs typeface="Calibri"/>
              </a:rPr>
              <a:t>are</a:t>
            </a:r>
            <a:r>
              <a:rPr sz="2400" spc="-10" dirty="0">
                <a:latin typeface="Calibri"/>
                <a:cs typeface="Calibri"/>
              </a:rPr>
              <a:t> </a:t>
            </a:r>
            <a:r>
              <a:rPr sz="2400" dirty="0">
                <a:latin typeface="Calibri"/>
                <a:cs typeface="Calibri"/>
              </a:rPr>
              <a:t>in</a:t>
            </a:r>
            <a:r>
              <a:rPr sz="2400" spc="-5" dirty="0">
                <a:latin typeface="Calibri"/>
                <a:cs typeface="Calibri"/>
              </a:rPr>
              <a:t> </a:t>
            </a:r>
            <a:r>
              <a:rPr sz="2400" spc="-5" dirty="0">
                <a:solidFill>
                  <a:srgbClr val="0000FF"/>
                </a:solidFill>
                <a:latin typeface="Calibri"/>
                <a:cs typeface="Calibri"/>
              </a:rPr>
              <a:t>equilibrium</a:t>
            </a:r>
            <a:r>
              <a:rPr sz="2400" spc="-5" dirty="0">
                <a:latin typeface="Calibri"/>
                <a:cs typeface="Calibri"/>
              </a:rPr>
              <a:t>.</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921250" cy="635000"/>
          </a:xfrm>
          <a:prstGeom prst="rect">
            <a:avLst/>
          </a:prstGeom>
        </p:spPr>
        <p:txBody>
          <a:bodyPr vert="horz" wrap="square" lIns="0" tIns="12065" rIns="0" bIns="0" rtlCol="0">
            <a:spAutoFit/>
          </a:bodyPr>
          <a:lstStyle/>
          <a:p>
            <a:pPr marL="12700">
              <a:lnSpc>
                <a:spcPct val="100000"/>
              </a:lnSpc>
              <a:spcBef>
                <a:spcPts val="95"/>
              </a:spcBef>
            </a:pPr>
            <a:r>
              <a:rPr sz="4000" spc="-75" dirty="0"/>
              <a:t>S</a:t>
            </a:r>
            <a:r>
              <a:rPr sz="4000" spc="-80" dirty="0"/>
              <a:t>u</a:t>
            </a:r>
            <a:r>
              <a:rPr sz="4000" spc="-90" dirty="0"/>
              <a:t>pp</a:t>
            </a:r>
            <a:r>
              <a:rPr sz="4000" spc="-100" dirty="0"/>
              <a:t>o</a:t>
            </a:r>
            <a:r>
              <a:rPr sz="4000" spc="-75" dirty="0"/>
              <a:t>r</a:t>
            </a:r>
            <a:r>
              <a:rPr sz="4000" spc="-5" dirty="0"/>
              <a:t>t</a:t>
            </a:r>
            <a:r>
              <a:rPr sz="4000" spc="-180" dirty="0"/>
              <a:t> </a:t>
            </a:r>
            <a:r>
              <a:rPr sz="4000" spc="-75" dirty="0"/>
              <a:t>a</a:t>
            </a:r>
            <a:r>
              <a:rPr sz="4000" spc="-80" dirty="0"/>
              <a:t>n</a:t>
            </a:r>
            <a:r>
              <a:rPr sz="4000" spc="-5" dirty="0"/>
              <a:t>d</a:t>
            </a:r>
            <a:r>
              <a:rPr sz="4000" spc="-190" dirty="0"/>
              <a:t> </a:t>
            </a:r>
            <a:r>
              <a:rPr sz="4000" spc="-125" dirty="0"/>
              <a:t>r</a:t>
            </a:r>
            <a:r>
              <a:rPr sz="4000" spc="-85" dirty="0"/>
              <a:t>e</a:t>
            </a:r>
            <a:r>
              <a:rPr sz="4000" spc="-75" dirty="0"/>
              <a:t>si</a:t>
            </a:r>
            <a:r>
              <a:rPr sz="4000" spc="-125" dirty="0"/>
              <a:t>s</a:t>
            </a:r>
            <a:r>
              <a:rPr sz="4000" spc="-145" dirty="0"/>
              <a:t>t</a:t>
            </a:r>
            <a:r>
              <a:rPr sz="4000" spc="-90" dirty="0"/>
              <a:t>an</a:t>
            </a:r>
            <a:r>
              <a:rPr sz="4000" spc="-85" dirty="0"/>
              <a:t>c</a:t>
            </a:r>
            <a:r>
              <a:rPr sz="4000" spc="-5" dirty="0"/>
              <a:t>e</a:t>
            </a:r>
            <a:r>
              <a:rPr sz="4000" spc="-190" dirty="0"/>
              <a:t> </a:t>
            </a:r>
            <a:r>
              <a:rPr sz="4000" spc="-5" dirty="0"/>
              <a:t>…</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sp>
        <p:nvSpPr>
          <p:cNvPr id="3" name="object 3"/>
          <p:cNvSpPr txBox="1"/>
          <p:nvPr/>
        </p:nvSpPr>
        <p:spPr>
          <a:xfrm>
            <a:off x="787398" y="1983004"/>
            <a:ext cx="7569834" cy="3987165"/>
          </a:xfrm>
          <a:prstGeom prst="rect">
            <a:avLst/>
          </a:prstGeom>
        </p:spPr>
        <p:txBody>
          <a:bodyPr vert="horz" wrap="square" lIns="0" tIns="12065" rIns="0" bIns="0" rtlCol="0">
            <a:spAutoFit/>
          </a:bodyPr>
          <a:lstStyle/>
          <a:p>
            <a:pPr marL="104139" marR="5080" indent="-92075" algn="just">
              <a:lnSpc>
                <a:spcPct val="100000"/>
              </a:lnSpc>
              <a:spcBef>
                <a:spcPts val="95"/>
              </a:spcBef>
              <a:buClr>
                <a:srgbClr val="1CACE3"/>
              </a:buClr>
              <a:buSzPct val="95454"/>
              <a:buFont typeface="Wingdings"/>
              <a:buChar char=""/>
              <a:tabLst>
                <a:tab pos="235585" algn="l"/>
              </a:tabLst>
            </a:pPr>
            <a:r>
              <a:rPr sz="2200" spc="-5" dirty="0">
                <a:latin typeface="Calibri"/>
                <a:cs typeface="Calibri"/>
              </a:rPr>
              <a:t>In a </a:t>
            </a:r>
            <a:r>
              <a:rPr sz="2200" spc="-10" dirty="0">
                <a:solidFill>
                  <a:srgbClr val="FF0000"/>
                </a:solidFill>
                <a:latin typeface="Calibri"/>
                <a:cs typeface="Calibri"/>
              </a:rPr>
              <a:t>downtrend</a:t>
            </a:r>
            <a:r>
              <a:rPr sz="2200" spc="-10" dirty="0">
                <a:latin typeface="Calibri"/>
                <a:cs typeface="Calibri"/>
              </a:rPr>
              <a:t>, prices </a:t>
            </a:r>
            <a:r>
              <a:rPr sz="2200" spc="-15" dirty="0">
                <a:latin typeface="Calibri"/>
                <a:cs typeface="Calibri"/>
              </a:rPr>
              <a:t>fall </a:t>
            </a:r>
            <a:r>
              <a:rPr sz="2200" spc="-10" dirty="0">
                <a:latin typeface="Calibri"/>
                <a:cs typeface="Calibri"/>
              </a:rPr>
              <a:t>because there </a:t>
            </a:r>
            <a:r>
              <a:rPr sz="2200" spc="-5" dirty="0">
                <a:latin typeface="Calibri"/>
                <a:cs typeface="Calibri"/>
              </a:rPr>
              <a:t>is an </a:t>
            </a:r>
            <a:r>
              <a:rPr sz="2200" b="1" spc="-15" dirty="0">
                <a:latin typeface="Calibri"/>
                <a:cs typeface="Calibri"/>
              </a:rPr>
              <a:t>excess </a:t>
            </a:r>
            <a:r>
              <a:rPr sz="2200" b="1" spc="-5" dirty="0">
                <a:latin typeface="Calibri"/>
                <a:cs typeface="Calibri"/>
              </a:rPr>
              <a:t>of </a:t>
            </a:r>
            <a:r>
              <a:rPr sz="2200" b="1" spc="-10" dirty="0">
                <a:latin typeface="Calibri"/>
                <a:cs typeface="Calibri"/>
              </a:rPr>
              <a:t>supply </a:t>
            </a:r>
            <a:r>
              <a:rPr sz="2200" b="1" spc="-5" dirty="0">
                <a:latin typeface="Calibri"/>
                <a:cs typeface="Calibri"/>
              </a:rPr>
              <a:t> </a:t>
            </a:r>
            <a:r>
              <a:rPr sz="2200" b="1" spc="-15" dirty="0">
                <a:latin typeface="Calibri"/>
                <a:cs typeface="Calibri"/>
              </a:rPr>
              <a:t>over</a:t>
            </a:r>
            <a:r>
              <a:rPr sz="2200" b="1" spc="25" dirty="0">
                <a:latin typeface="Calibri"/>
                <a:cs typeface="Calibri"/>
              </a:rPr>
              <a:t> </a:t>
            </a:r>
            <a:r>
              <a:rPr sz="2200" b="1" spc="-10" dirty="0">
                <a:latin typeface="Calibri"/>
                <a:cs typeface="Calibri"/>
              </a:rPr>
              <a:t>demand</a:t>
            </a:r>
            <a:r>
              <a:rPr sz="2200" spc="-10" dirty="0">
                <a:latin typeface="Calibri"/>
                <a:cs typeface="Calibri"/>
              </a:rPr>
              <a:t>.</a:t>
            </a:r>
            <a:endParaRPr sz="2200">
              <a:latin typeface="Calibri"/>
              <a:cs typeface="Calibri"/>
            </a:endParaRPr>
          </a:p>
          <a:p>
            <a:pPr marL="103505" marR="6350" indent="-91440" algn="just">
              <a:lnSpc>
                <a:spcPct val="100000"/>
              </a:lnSpc>
              <a:spcBef>
                <a:spcPts val="1200"/>
              </a:spcBef>
              <a:buClr>
                <a:srgbClr val="1CACE3"/>
              </a:buClr>
              <a:buSzPct val="95454"/>
              <a:buFont typeface="Wingdings"/>
              <a:buChar char=""/>
              <a:tabLst>
                <a:tab pos="235585" algn="l"/>
              </a:tabLst>
            </a:pPr>
            <a:r>
              <a:rPr sz="2200" spc="-10" dirty="0">
                <a:latin typeface="Calibri"/>
                <a:cs typeface="Calibri"/>
              </a:rPr>
              <a:t>The lower prices </a:t>
            </a:r>
            <a:r>
              <a:rPr sz="2200" spc="-20" dirty="0">
                <a:latin typeface="Calibri"/>
                <a:cs typeface="Calibri"/>
              </a:rPr>
              <a:t>go, </a:t>
            </a:r>
            <a:r>
              <a:rPr sz="2200" spc="-5" dirty="0">
                <a:latin typeface="Calibri"/>
                <a:cs typeface="Calibri"/>
              </a:rPr>
              <a:t>the </a:t>
            </a:r>
            <a:r>
              <a:rPr sz="2200" spc="-10" dirty="0">
                <a:latin typeface="Calibri"/>
                <a:cs typeface="Calibri"/>
              </a:rPr>
              <a:t>more </a:t>
            </a:r>
            <a:r>
              <a:rPr sz="2200" spc="-20" dirty="0">
                <a:latin typeface="Calibri"/>
                <a:cs typeface="Calibri"/>
              </a:rPr>
              <a:t>attractive </a:t>
            </a:r>
            <a:r>
              <a:rPr sz="2200" spc="-10" dirty="0">
                <a:latin typeface="Calibri"/>
                <a:cs typeface="Calibri"/>
              </a:rPr>
              <a:t>prices become </a:t>
            </a:r>
            <a:r>
              <a:rPr sz="2200" spc="-20" dirty="0">
                <a:latin typeface="Calibri"/>
                <a:cs typeface="Calibri"/>
              </a:rPr>
              <a:t>to </a:t>
            </a:r>
            <a:r>
              <a:rPr sz="2200" spc="-5" dirty="0">
                <a:latin typeface="Calibri"/>
                <a:cs typeface="Calibri"/>
              </a:rPr>
              <a:t>those </a:t>
            </a:r>
            <a:r>
              <a:rPr sz="2200" dirty="0">
                <a:latin typeface="Calibri"/>
                <a:cs typeface="Calibri"/>
              </a:rPr>
              <a:t> </a:t>
            </a:r>
            <a:r>
              <a:rPr sz="2200" spc="-10" dirty="0">
                <a:latin typeface="Calibri"/>
                <a:cs typeface="Calibri"/>
              </a:rPr>
              <a:t>waiting</a:t>
            </a:r>
            <a:r>
              <a:rPr sz="2200" spc="-5" dirty="0">
                <a:latin typeface="Calibri"/>
                <a:cs typeface="Calibri"/>
              </a:rPr>
              <a:t> </a:t>
            </a:r>
            <a:r>
              <a:rPr sz="2200" dirty="0">
                <a:latin typeface="Calibri"/>
                <a:cs typeface="Calibri"/>
              </a:rPr>
              <a:t>on</a:t>
            </a:r>
            <a:r>
              <a:rPr sz="2200" spc="-5" dirty="0">
                <a:latin typeface="Calibri"/>
                <a:cs typeface="Calibri"/>
              </a:rPr>
              <a:t> </a:t>
            </a:r>
            <a:r>
              <a:rPr sz="2200" spc="-10" dirty="0">
                <a:latin typeface="Calibri"/>
                <a:cs typeface="Calibri"/>
              </a:rPr>
              <a:t>the</a:t>
            </a:r>
            <a:r>
              <a:rPr sz="2200" spc="5" dirty="0">
                <a:latin typeface="Calibri"/>
                <a:cs typeface="Calibri"/>
              </a:rPr>
              <a:t> </a:t>
            </a:r>
            <a:r>
              <a:rPr sz="2200" spc="-5" dirty="0">
                <a:latin typeface="Calibri"/>
                <a:cs typeface="Calibri"/>
              </a:rPr>
              <a:t>sidelines</a:t>
            </a:r>
            <a:r>
              <a:rPr sz="2200" spc="15" dirty="0">
                <a:latin typeface="Calibri"/>
                <a:cs typeface="Calibri"/>
              </a:rPr>
              <a:t> </a:t>
            </a:r>
            <a:r>
              <a:rPr sz="2200" spc="-20" dirty="0">
                <a:latin typeface="Calibri"/>
                <a:cs typeface="Calibri"/>
              </a:rPr>
              <a:t>to</a:t>
            </a:r>
            <a:r>
              <a:rPr sz="2200" spc="10" dirty="0">
                <a:latin typeface="Calibri"/>
                <a:cs typeface="Calibri"/>
              </a:rPr>
              <a:t> </a:t>
            </a:r>
            <a:r>
              <a:rPr sz="2200" spc="-10" dirty="0">
                <a:latin typeface="Calibri"/>
                <a:cs typeface="Calibri"/>
              </a:rPr>
              <a:t>buy</a:t>
            </a:r>
            <a:r>
              <a:rPr sz="2200" spc="5" dirty="0">
                <a:latin typeface="Calibri"/>
                <a:cs typeface="Calibri"/>
              </a:rPr>
              <a:t> </a:t>
            </a:r>
            <a:r>
              <a:rPr sz="2200" spc="-10" dirty="0">
                <a:latin typeface="Calibri"/>
                <a:cs typeface="Calibri"/>
              </a:rPr>
              <a:t>the</a:t>
            </a:r>
            <a:r>
              <a:rPr sz="2200" spc="5" dirty="0">
                <a:latin typeface="Calibri"/>
                <a:cs typeface="Calibri"/>
              </a:rPr>
              <a:t> </a:t>
            </a:r>
            <a:r>
              <a:rPr sz="2200" spc="-10" dirty="0">
                <a:latin typeface="Calibri"/>
                <a:cs typeface="Calibri"/>
              </a:rPr>
              <a:t>shares.</a:t>
            </a:r>
            <a:endParaRPr sz="2200">
              <a:latin typeface="Calibri"/>
              <a:cs typeface="Calibri"/>
            </a:endParaRPr>
          </a:p>
          <a:p>
            <a:pPr marL="103505" marR="5080" indent="-91440" algn="just">
              <a:lnSpc>
                <a:spcPct val="100000"/>
              </a:lnSpc>
              <a:spcBef>
                <a:spcPts val="1200"/>
              </a:spcBef>
              <a:buClr>
                <a:srgbClr val="1CACE3"/>
              </a:buClr>
              <a:buSzPct val="95454"/>
              <a:buFont typeface="Wingdings"/>
              <a:buChar char=""/>
              <a:tabLst>
                <a:tab pos="235585" algn="l"/>
              </a:tabLst>
            </a:pPr>
            <a:r>
              <a:rPr sz="2200" spc="-35" dirty="0">
                <a:latin typeface="Calibri"/>
                <a:cs typeface="Calibri"/>
              </a:rPr>
              <a:t>At </a:t>
            </a:r>
            <a:r>
              <a:rPr sz="2200" dirty="0">
                <a:latin typeface="Calibri"/>
                <a:cs typeface="Calibri"/>
              </a:rPr>
              <a:t>some </a:t>
            </a:r>
            <a:r>
              <a:rPr sz="2200" spc="-10" dirty="0">
                <a:latin typeface="Calibri"/>
                <a:cs typeface="Calibri"/>
              </a:rPr>
              <a:t>level, </a:t>
            </a:r>
            <a:r>
              <a:rPr sz="2200" spc="-5" dirty="0">
                <a:latin typeface="Calibri"/>
                <a:cs typeface="Calibri"/>
              </a:rPr>
              <a:t>demand </a:t>
            </a:r>
            <a:r>
              <a:rPr sz="2200" spc="-10" dirty="0">
                <a:latin typeface="Calibri"/>
                <a:cs typeface="Calibri"/>
              </a:rPr>
              <a:t>that would </a:t>
            </a:r>
            <a:r>
              <a:rPr sz="2200" spc="-25" dirty="0">
                <a:latin typeface="Calibri"/>
                <a:cs typeface="Calibri"/>
              </a:rPr>
              <a:t>have </a:t>
            </a:r>
            <a:r>
              <a:rPr sz="2200" dirty="0">
                <a:latin typeface="Calibri"/>
                <a:cs typeface="Calibri"/>
              </a:rPr>
              <a:t>been </a:t>
            </a:r>
            <a:r>
              <a:rPr sz="2200" spc="-5" dirty="0">
                <a:latin typeface="Calibri"/>
                <a:cs typeface="Calibri"/>
              </a:rPr>
              <a:t>slowly </a:t>
            </a:r>
            <a:r>
              <a:rPr sz="2200" spc="-10" dirty="0">
                <a:latin typeface="Calibri"/>
                <a:cs typeface="Calibri"/>
              </a:rPr>
              <a:t>increasing </a:t>
            </a:r>
            <a:r>
              <a:rPr sz="2200" spc="-5" dirty="0">
                <a:latin typeface="Calibri"/>
                <a:cs typeface="Calibri"/>
              </a:rPr>
              <a:t> will rise </a:t>
            </a:r>
            <a:r>
              <a:rPr sz="2200" spc="-20" dirty="0">
                <a:latin typeface="Calibri"/>
                <a:cs typeface="Calibri"/>
              </a:rPr>
              <a:t>to </a:t>
            </a:r>
            <a:r>
              <a:rPr sz="2200" spc="-5" dirty="0">
                <a:latin typeface="Calibri"/>
                <a:cs typeface="Calibri"/>
              </a:rPr>
              <a:t>the </a:t>
            </a:r>
            <a:r>
              <a:rPr sz="2200" spc="-10" dirty="0">
                <a:latin typeface="Calibri"/>
                <a:cs typeface="Calibri"/>
              </a:rPr>
              <a:t>level where </a:t>
            </a:r>
            <a:r>
              <a:rPr sz="2200" spc="-5" dirty="0">
                <a:latin typeface="Calibri"/>
                <a:cs typeface="Calibri"/>
              </a:rPr>
              <a:t>it </a:t>
            </a:r>
            <a:r>
              <a:rPr sz="2200" spc="-15" dirty="0">
                <a:latin typeface="Calibri"/>
                <a:cs typeface="Calibri"/>
              </a:rPr>
              <a:t>matches </a:t>
            </a:r>
            <a:r>
              <a:rPr sz="2200" spc="-25" dirty="0">
                <a:latin typeface="Calibri"/>
                <a:cs typeface="Calibri"/>
              </a:rPr>
              <a:t>supply. </a:t>
            </a:r>
            <a:r>
              <a:rPr sz="2200" spc="-35" dirty="0">
                <a:latin typeface="Calibri"/>
                <a:cs typeface="Calibri"/>
              </a:rPr>
              <a:t>At </a:t>
            </a:r>
            <a:r>
              <a:rPr sz="2200" spc="-5" dirty="0">
                <a:latin typeface="Calibri"/>
                <a:cs typeface="Calibri"/>
              </a:rPr>
              <a:t>this </a:t>
            </a:r>
            <a:r>
              <a:rPr sz="2200" spc="-10" dirty="0">
                <a:latin typeface="Calibri"/>
                <a:cs typeface="Calibri"/>
              </a:rPr>
              <a:t>point, prices </a:t>
            </a:r>
            <a:r>
              <a:rPr sz="2200" spc="-5" dirty="0">
                <a:latin typeface="Calibri"/>
                <a:cs typeface="Calibri"/>
              </a:rPr>
              <a:t> will</a:t>
            </a:r>
            <a:r>
              <a:rPr sz="2200" spc="-15" dirty="0">
                <a:latin typeface="Calibri"/>
                <a:cs typeface="Calibri"/>
              </a:rPr>
              <a:t> stop</a:t>
            </a:r>
            <a:r>
              <a:rPr sz="2200" dirty="0">
                <a:latin typeface="Calibri"/>
                <a:cs typeface="Calibri"/>
              </a:rPr>
              <a:t> </a:t>
            </a:r>
            <a:r>
              <a:rPr sz="2200" spc="-15" dirty="0">
                <a:latin typeface="Calibri"/>
                <a:cs typeface="Calibri"/>
              </a:rPr>
              <a:t>falling.</a:t>
            </a:r>
            <a:r>
              <a:rPr sz="2200" spc="-10" dirty="0">
                <a:latin typeface="Calibri"/>
                <a:cs typeface="Calibri"/>
              </a:rPr>
              <a:t> </a:t>
            </a:r>
            <a:r>
              <a:rPr sz="2200" spc="-5" dirty="0">
                <a:latin typeface="Calibri"/>
                <a:cs typeface="Calibri"/>
              </a:rPr>
              <a:t>This</a:t>
            </a:r>
            <a:r>
              <a:rPr sz="2200" dirty="0">
                <a:latin typeface="Calibri"/>
                <a:cs typeface="Calibri"/>
              </a:rPr>
              <a:t> </a:t>
            </a:r>
            <a:r>
              <a:rPr sz="2200" spc="-5" dirty="0">
                <a:latin typeface="Calibri"/>
                <a:cs typeface="Calibri"/>
              </a:rPr>
              <a:t>is</a:t>
            </a:r>
            <a:r>
              <a:rPr sz="2200" spc="10" dirty="0">
                <a:latin typeface="Calibri"/>
                <a:cs typeface="Calibri"/>
              </a:rPr>
              <a:t> </a:t>
            </a:r>
            <a:r>
              <a:rPr sz="2200" spc="-5" dirty="0">
                <a:solidFill>
                  <a:srgbClr val="0000FF"/>
                </a:solidFill>
                <a:latin typeface="Calibri"/>
                <a:cs typeface="Calibri"/>
              </a:rPr>
              <a:t>support</a:t>
            </a:r>
            <a:r>
              <a:rPr sz="2200" spc="-5" dirty="0">
                <a:latin typeface="Calibri"/>
                <a:cs typeface="Calibri"/>
              </a:rPr>
              <a:t>.</a:t>
            </a:r>
            <a:endParaRPr sz="2200">
              <a:latin typeface="Calibri"/>
              <a:cs typeface="Calibri"/>
            </a:endParaRPr>
          </a:p>
          <a:p>
            <a:pPr marL="234950" indent="-222885" algn="just">
              <a:lnSpc>
                <a:spcPct val="100000"/>
              </a:lnSpc>
              <a:spcBef>
                <a:spcPts val="1200"/>
              </a:spcBef>
              <a:buClr>
                <a:srgbClr val="1CACE3"/>
              </a:buClr>
              <a:buSzPct val="95454"/>
              <a:buFont typeface="Wingdings"/>
              <a:buChar char=""/>
              <a:tabLst>
                <a:tab pos="235585" algn="l"/>
              </a:tabLst>
            </a:pPr>
            <a:r>
              <a:rPr sz="2200" spc="-5" dirty="0">
                <a:latin typeface="Calibri"/>
                <a:cs typeface="Calibri"/>
              </a:rPr>
              <a:t>Support</a:t>
            </a:r>
            <a:r>
              <a:rPr sz="2200" spc="-15" dirty="0">
                <a:latin typeface="Calibri"/>
                <a:cs typeface="Calibri"/>
              </a:rPr>
              <a:t> can</a:t>
            </a:r>
            <a:r>
              <a:rPr sz="2200" dirty="0">
                <a:latin typeface="Calibri"/>
                <a:cs typeface="Calibri"/>
              </a:rPr>
              <a:t> </a:t>
            </a:r>
            <a:r>
              <a:rPr sz="2200" spc="-5" dirty="0">
                <a:latin typeface="Calibri"/>
                <a:cs typeface="Calibri"/>
              </a:rPr>
              <a:t>be</a:t>
            </a:r>
            <a:r>
              <a:rPr sz="2200" spc="5" dirty="0">
                <a:latin typeface="Calibri"/>
                <a:cs typeface="Calibri"/>
              </a:rPr>
              <a:t> </a:t>
            </a:r>
            <a:r>
              <a:rPr sz="2200" spc="-5" dirty="0">
                <a:latin typeface="Calibri"/>
                <a:cs typeface="Calibri"/>
              </a:rPr>
              <a:t>a </a:t>
            </a:r>
            <a:r>
              <a:rPr sz="2200" b="1" spc="-5" dirty="0">
                <a:latin typeface="Calibri"/>
                <a:cs typeface="Calibri"/>
              </a:rPr>
              <a:t>price</a:t>
            </a:r>
            <a:r>
              <a:rPr sz="2200" b="1" spc="15" dirty="0">
                <a:latin typeface="Calibri"/>
                <a:cs typeface="Calibri"/>
              </a:rPr>
              <a:t> </a:t>
            </a:r>
            <a:r>
              <a:rPr sz="2200" b="1" spc="-15" dirty="0">
                <a:latin typeface="Calibri"/>
                <a:cs typeface="Calibri"/>
              </a:rPr>
              <a:t>level</a:t>
            </a:r>
            <a:r>
              <a:rPr sz="2200" b="1" spc="15" dirty="0">
                <a:latin typeface="Calibri"/>
                <a:cs typeface="Calibri"/>
              </a:rPr>
              <a:t> </a:t>
            </a:r>
            <a:r>
              <a:rPr sz="2200" dirty="0">
                <a:latin typeface="Calibri"/>
                <a:cs typeface="Calibri"/>
              </a:rPr>
              <a:t>on</a:t>
            </a:r>
            <a:r>
              <a:rPr sz="2200" spc="-10" dirty="0">
                <a:latin typeface="Calibri"/>
                <a:cs typeface="Calibri"/>
              </a:rPr>
              <a:t> the</a:t>
            </a:r>
            <a:r>
              <a:rPr sz="2200" spc="15" dirty="0">
                <a:latin typeface="Calibri"/>
                <a:cs typeface="Calibri"/>
              </a:rPr>
              <a:t> </a:t>
            </a:r>
            <a:r>
              <a:rPr sz="2200" spc="-5" dirty="0">
                <a:latin typeface="Calibri"/>
                <a:cs typeface="Calibri"/>
              </a:rPr>
              <a:t>chart</a:t>
            </a:r>
            <a:r>
              <a:rPr sz="2200" spc="-15" dirty="0">
                <a:latin typeface="Calibri"/>
                <a:cs typeface="Calibri"/>
              </a:rPr>
              <a:t> </a:t>
            </a:r>
            <a:r>
              <a:rPr sz="2200" dirty="0">
                <a:latin typeface="Calibri"/>
                <a:cs typeface="Calibri"/>
              </a:rPr>
              <a:t>or</a:t>
            </a:r>
            <a:r>
              <a:rPr sz="2200" spc="-5" dirty="0">
                <a:latin typeface="Calibri"/>
                <a:cs typeface="Calibri"/>
              </a:rPr>
              <a:t> a </a:t>
            </a:r>
            <a:r>
              <a:rPr sz="2200" b="1" spc="-5" dirty="0">
                <a:latin typeface="Calibri"/>
                <a:cs typeface="Calibri"/>
              </a:rPr>
              <a:t>price</a:t>
            </a:r>
            <a:r>
              <a:rPr sz="2200" b="1" spc="15" dirty="0">
                <a:latin typeface="Calibri"/>
                <a:cs typeface="Calibri"/>
              </a:rPr>
              <a:t> </a:t>
            </a:r>
            <a:r>
              <a:rPr sz="2200" b="1" spc="-15" dirty="0">
                <a:latin typeface="Calibri"/>
                <a:cs typeface="Calibri"/>
              </a:rPr>
              <a:t>zone</a:t>
            </a:r>
            <a:r>
              <a:rPr sz="2200" spc="-15" dirty="0">
                <a:latin typeface="Calibri"/>
                <a:cs typeface="Calibri"/>
              </a:rPr>
              <a:t>.</a:t>
            </a:r>
            <a:endParaRPr sz="2200">
              <a:latin typeface="Calibri"/>
              <a:cs typeface="Calibri"/>
            </a:endParaRPr>
          </a:p>
          <a:p>
            <a:pPr marL="103505" marR="8255" indent="-91440" algn="just">
              <a:lnSpc>
                <a:spcPct val="100000"/>
              </a:lnSpc>
              <a:spcBef>
                <a:spcPts val="1200"/>
              </a:spcBef>
              <a:buClr>
                <a:srgbClr val="1CACE3"/>
              </a:buClr>
              <a:buSzPct val="95454"/>
              <a:buFont typeface="Wingdings"/>
              <a:buChar char=""/>
              <a:tabLst>
                <a:tab pos="235585" algn="l"/>
              </a:tabLst>
            </a:pPr>
            <a:r>
              <a:rPr sz="2200" spc="-5" dirty="0">
                <a:latin typeface="Calibri"/>
                <a:cs typeface="Calibri"/>
              </a:rPr>
              <a:t>In </a:t>
            </a:r>
            <a:r>
              <a:rPr sz="2200" spc="-20" dirty="0">
                <a:latin typeface="Calibri"/>
                <a:cs typeface="Calibri"/>
              </a:rPr>
              <a:t>any</a:t>
            </a:r>
            <a:r>
              <a:rPr sz="2200" spc="-15" dirty="0">
                <a:latin typeface="Calibri"/>
                <a:cs typeface="Calibri"/>
              </a:rPr>
              <a:t> event, </a:t>
            </a:r>
            <a:r>
              <a:rPr sz="2200" spc="-5" dirty="0">
                <a:latin typeface="Calibri"/>
                <a:cs typeface="Calibri"/>
              </a:rPr>
              <a:t>support is an </a:t>
            </a:r>
            <a:r>
              <a:rPr sz="2200" spc="-10" dirty="0">
                <a:latin typeface="Calibri"/>
                <a:cs typeface="Calibri"/>
              </a:rPr>
              <a:t>area </a:t>
            </a:r>
            <a:r>
              <a:rPr sz="2200" dirty="0">
                <a:latin typeface="Calibri"/>
                <a:cs typeface="Calibri"/>
              </a:rPr>
              <a:t>on </a:t>
            </a:r>
            <a:r>
              <a:rPr sz="2200" spc="-5" dirty="0">
                <a:latin typeface="Calibri"/>
                <a:cs typeface="Calibri"/>
              </a:rPr>
              <a:t>a price chart </a:t>
            </a:r>
            <a:r>
              <a:rPr sz="2200" spc="-10" dirty="0">
                <a:latin typeface="Calibri"/>
                <a:cs typeface="Calibri"/>
              </a:rPr>
              <a:t>that </a:t>
            </a:r>
            <a:r>
              <a:rPr sz="2200" spc="-15" dirty="0">
                <a:latin typeface="Calibri"/>
                <a:cs typeface="Calibri"/>
              </a:rPr>
              <a:t>shows </a:t>
            </a:r>
            <a:r>
              <a:rPr sz="2200" spc="-10" dirty="0">
                <a:latin typeface="Calibri"/>
                <a:cs typeface="Calibri"/>
              </a:rPr>
              <a:t> </a:t>
            </a:r>
            <a:r>
              <a:rPr sz="2200" spc="-15" dirty="0">
                <a:latin typeface="Calibri"/>
                <a:cs typeface="Calibri"/>
              </a:rPr>
              <a:t>buyers’</a:t>
            </a:r>
            <a:r>
              <a:rPr sz="2200" spc="-10" dirty="0">
                <a:latin typeface="Calibri"/>
                <a:cs typeface="Calibri"/>
              </a:rPr>
              <a:t> </a:t>
            </a:r>
            <a:r>
              <a:rPr sz="2200" spc="-5" dirty="0">
                <a:latin typeface="Calibri"/>
                <a:cs typeface="Calibri"/>
              </a:rPr>
              <a:t>willingness</a:t>
            </a:r>
            <a:r>
              <a:rPr sz="2200" spc="5" dirty="0">
                <a:latin typeface="Calibri"/>
                <a:cs typeface="Calibri"/>
              </a:rPr>
              <a:t> </a:t>
            </a:r>
            <a:r>
              <a:rPr sz="2200" spc="-20" dirty="0">
                <a:latin typeface="Calibri"/>
                <a:cs typeface="Calibri"/>
              </a:rPr>
              <a:t>to</a:t>
            </a:r>
            <a:r>
              <a:rPr sz="2200" spc="20" dirty="0">
                <a:latin typeface="Calibri"/>
                <a:cs typeface="Calibri"/>
              </a:rPr>
              <a:t> </a:t>
            </a:r>
            <a:r>
              <a:rPr sz="2200" spc="-45" dirty="0">
                <a:latin typeface="Calibri"/>
                <a:cs typeface="Calibri"/>
              </a:rPr>
              <a:t>buy.</a:t>
            </a:r>
            <a:endParaRPr sz="2200">
              <a:latin typeface="Calibri"/>
              <a:cs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921250" cy="635000"/>
          </a:xfrm>
          <a:prstGeom prst="rect">
            <a:avLst/>
          </a:prstGeom>
        </p:spPr>
        <p:txBody>
          <a:bodyPr vert="horz" wrap="square" lIns="0" tIns="12065" rIns="0" bIns="0" rtlCol="0">
            <a:spAutoFit/>
          </a:bodyPr>
          <a:lstStyle/>
          <a:p>
            <a:pPr marL="12700">
              <a:lnSpc>
                <a:spcPct val="100000"/>
              </a:lnSpc>
              <a:spcBef>
                <a:spcPts val="95"/>
              </a:spcBef>
            </a:pPr>
            <a:r>
              <a:rPr sz="4000" spc="-75" dirty="0"/>
              <a:t>S</a:t>
            </a:r>
            <a:r>
              <a:rPr sz="4000" spc="-80" dirty="0"/>
              <a:t>u</a:t>
            </a:r>
            <a:r>
              <a:rPr sz="4000" spc="-90" dirty="0"/>
              <a:t>pp</a:t>
            </a:r>
            <a:r>
              <a:rPr sz="4000" spc="-100" dirty="0"/>
              <a:t>o</a:t>
            </a:r>
            <a:r>
              <a:rPr sz="4000" spc="-75" dirty="0"/>
              <a:t>r</a:t>
            </a:r>
            <a:r>
              <a:rPr sz="4000" spc="-5" dirty="0"/>
              <a:t>t</a:t>
            </a:r>
            <a:r>
              <a:rPr sz="4000" spc="-180" dirty="0"/>
              <a:t> </a:t>
            </a:r>
            <a:r>
              <a:rPr sz="4000" spc="-75" dirty="0"/>
              <a:t>a</a:t>
            </a:r>
            <a:r>
              <a:rPr sz="4000" spc="-80" dirty="0"/>
              <a:t>n</a:t>
            </a:r>
            <a:r>
              <a:rPr sz="4000" spc="-5" dirty="0"/>
              <a:t>d</a:t>
            </a:r>
            <a:r>
              <a:rPr sz="4000" spc="-190" dirty="0"/>
              <a:t> </a:t>
            </a:r>
            <a:r>
              <a:rPr sz="4000" spc="-125" dirty="0"/>
              <a:t>r</a:t>
            </a:r>
            <a:r>
              <a:rPr sz="4000" spc="-85" dirty="0"/>
              <a:t>e</a:t>
            </a:r>
            <a:r>
              <a:rPr sz="4000" spc="-75" dirty="0"/>
              <a:t>si</a:t>
            </a:r>
            <a:r>
              <a:rPr sz="4000" spc="-125" dirty="0"/>
              <a:t>s</a:t>
            </a:r>
            <a:r>
              <a:rPr sz="4000" spc="-145" dirty="0"/>
              <a:t>t</a:t>
            </a:r>
            <a:r>
              <a:rPr sz="4000" spc="-90" dirty="0"/>
              <a:t>an</a:t>
            </a:r>
            <a:r>
              <a:rPr sz="4000" spc="-85" dirty="0"/>
              <a:t>c</a:t>
            </a:r>
            <a:r>
              <a:rPr sz="4000" spc="-5" dirty="0"/>
              <a:t>e</a:t>
            </a:r>
            <a:r>
              <a:rPr sz="4000" spc="-190" dirty="0"/>
              <a:t> </a:t>
            </a:r>
            <a:r>
              <a:rPr sz="4000" spc="-5" dirty="0"/>
              <a:t>…</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3" name="object 3"/>
          <p:cNvSpPr txBox="1"/>
          <p:nvPr/>
        </p:nvSpPr>
        <p:spPr>
          <a:xfrm>
            <a:off x="787398" y="1984528"/>
            <a:ext cx="7571105" cy="4124960"/>
          </a:xfrm>
          <a:prstGeom prst="rect">
            <a:avLst/>
          </a:prstGeom>
        </p:spPr>
        <p:txBody>
          <a:bodyPr vert="horz" wrap="square" lIns="0" tIns="12065" rIns="0" bIns="0" rtlCol="0">
            <a:spAutoFit/>
          </a:bodyPr>
          <a:lstStyle/>
          <a:p>
            <a:pPr marL="103505" marR="6350" indent="-91440" algn="just">
              <a:lnSpc>
                <a:spcPct val="100000"/>
              </a:lnSpc>
              <a:spcBef>
                <a:spcPts val="95"/>
              </a:spcBef>
              <a:buClr>
                <a:srgbClr val="1CACE3"/>
              </a:buClr>
              <a:buSzPct val="94736"/>
              <a:buFont typeface="Wingdings"/>
              <a:buChar char=""/>
              <a:tabLst>
                <a:tab pos="205104" algn="l"/>
              </a:tabLst>
            </a:pPr>
            <a:r>
              <a:rPr sz="1900" spc="-15" dirty="0">
                <a:solidFill>
                  <a:srgbClr val="FF0000"/>
                </a:solidFill>
                <a:latin typeface="Calibri"/>
                <a:cs typeface="Calibri"/>
              </a:rPr>
              <a:t>Resistance </a:t>
            </a:r>
            <a:r>
              <a:rPr sz="1900" spc="-5" dirty="0">
                <a:solidFill>
                  <a:srgbClr val="FF0000"/>
                </a:solidFill>
                <a:latin typeface="Calibri"/>
                <a:cs typeface="Calibri"/>
              </a:rPr>
              <a:t>is </a:t>
            </a:r>
            <a:r>
              <a:rPr sz="1900" spc="-10" dirty="0">
                <a:solidFill>
                  <a:srgbClr val="FF0000"/>
                </a:solidFill>
                <a:latin typeface="Calibri"/>
                <a:cs typeface="Calibri"/>
              </a:rPr>
              <a:t>the opposite </a:t>
            </a:r>
            <a:r>
              <a:rPr sz="1900" spc="-5" dirty="0">
                <a:solidFill>
                  <a:srgbClr val="FF0000"/>
                </a:solidFill>
                <a:latin typeface="Calibri"/>
                <a:cs typeface="Calibri"/>
              </a:rPr>
              <a:t>of support</a:t>
            </a:r>
            <a:r>
              <a:rPr sz="1900" spc="-5" dirty="0">
                <a:latin typeface="Calibri"/>
                <a:cs typeface="Calibri"/>
              </a:rPr>
              <a:t>. Prices </a:t>
            </a:r>
            <a:r>
              <a:rPr sz="1900" spc="-20" dirty="0">
                <a:latin typeface="Calibri"/>
                <a:cs typeface="Calibri"/>
              </a:rPr>
              <a:t>move</a:t>
            </a:r>
            <a:r>
              <a:rPr sz="1900" spc="385" dirty="0">
                <a:latin typeface="Calibri"/>
                <a:cs typeface="Calibri"/>
              </a:rPr>
              <a:t> </a:t>
            </a:r>
            <a:r>
              <a:rPr sz="1900" spc="-5" dirty="0">
                <a:latin typeface="Calibri"/>
                <a:cs typeface="Calibri"/>
              </a:rPr>
              <a:t>up because </a:t>
            </a:r>
            <a:r>
              <a:rPr sz="1900" spc="-10" dirty="0">
                <a:latin typeface="Calibri"/>
                <a:cs typeface="Calibri"/>
              </a:rPr>
              <a:t>there </a:t>
            </a:r>
            <a:r>
              <a:rPr sz="1900" spc="-5" dirty="0">
                <a:latin typeface="Calibri"/>
                <a:cs typeface="Calibri"/>
              </a:rPr>
              <a:t>is </a:t>
            </a:r>
            <a:r>
              <a:rPr sz="1900" dirty="0">
                <a:latin typeface="Calibri"/>
                <a:cs typeface="Calibri"/>
              </a:rPr>
              <a:t> </a:t>
            </a:r>
            <a:r>
              <a:rPr sz="1900" spc="-15" dirty="0">
                <a:latin typeface="Calibri"/>
                <a:cs typeface="Calibri"/>
              </a:rPr>
              <a:t>more</a:t>
            </a:r>
            <a:r>
              <a:rPr sz="1900" dirty="0">
                <a:latin typeface="Calibri"/>
                <a:cs typeface="Calibri"/>
              </a:rPr>
              <a:t> </a:t>
            </a:r>
            <a:r>
              <a:rPr sz="1900" spc="-5" dirty="0">
                <a:latin typeface="Calibri"/>
                <a:cs typeface="Calibri"/>
              </a:rPr>
              <a:t>demand</a:t>
            </a:r>
            <a:r>
              <a:rPr sz="1900" spc="15" dirty="0">
                <a:latin typeface="Calibri"/>
                <a:cs typeface="Calibri"/>
              </a:rPr>
              <a:t> </a:t>
            </a:r>
            <a:r>
              <a:rPr sz="1900" spc="-5" dirty="0">
                <a:latin typeface="Calibri"/>
                <a:cs typeface="Calibri"/>
              </a:rPr>
              <a:t>than</a:t>
            </a:r>
            <a:r>
              <a:rPr sz="1900" dirty="0">
                <a:latin typeface="Calibri"/>
                <a:cs typeface="Calibri"/>
              </a:rPr>
              <a:t> </a:t>
            </a:r>
            <a:r>
              <a:rPr sz="1900" spc="-25" dirty="0">
                <a:latin typeface="Calibri"/>
                <a:cs typeface="Calibri"/>
              </a:rPr>
              <a:t>supply.</a:t>
            </a:r>
            <a:endParaRPr sz="19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103505" marR="7620" indent="-91440" algn="just">
              <a:lnSpc>
                <a:spcPct val="100000"/>
              </a:lnSpc>
              <a:buClr>
                <a:srgbClr val="1CACE3"/>
              </a:buClr>
              <a:buSzPct val="94736"/>
              <a:buFont typeface="Wingdings"/>
              <a:buChar char=""/>
              <a:tabLst>
                <a:tab pos="205104" algn="l"/>
              </a:tabLst>
            </a:pPr>
            <a:r>
              <a:rPr sz="1900" spc="-5" dirty="0">
                <a:latin typeface="Calibri"/>
                <a:cs typeface="Calibri"/>
              </a:rPr>
              <a:t>As prices </a:t>
            </a:r>
            <a:r>
              <a:rPr sz="1900" spc="-20" dirty="0">
                <a:latin typeface="Calibri"/>
                <a:cs typeface="Calibri"/>
              </a:rPr>
              <a:t>move </a:t>
            </a:r>
            <a:r>
              <a:rPr sz="1900" spc="-30" dirty="0">
                <a:latin typeface="Calibri"/>
                <a:cs typeface="Calibri"/>
              </a:rPr>
              <a:t>higher, </a:t>
            </a:r>
            <a:r>
              <a:rPr sz="1900" spc="-10" dirty="0">
                <a:latin typeface="Calibri"/>
                <a:cs typeface="Calibri"/>
              </a:rPr>
              <a:t>there </a:t>
            </a:r>
            <a:r>
              <a:rPr sz="1900" spc="-5" dirty="0">
                <a:latin typeface="Calibri"/>
                <a:cs typeface="Calibri"/>
              </a:rPr>
              <a:t>will </a:t>
            </a:r>
            <a:r>
              <a:rPr sz="1900" spc="-10" dirty="0">
                <a:latin typeface="Calibri"/>
                <a:cs typeface="Calibri"/>
              </a:rPr>
              <a:t>come </a:t>
            </a:r>
            <a:r>
              <a:rPr sz="1900" spc="-5" dirty="0">
                <a:latin typeface="Calibri"/>
                <a:cs typeface="Calibri"/>
              </a:rPr>
              <a:t>a </a:t>
            </a:r>
            <a:r>
              <a:rPr sz="1900" spc="-10" dirty="0">
                <a:latin typeface="Calibri"/>
                <a:cs typeface="Calibri"/>
              </a:rPr>
              <a:t>point </a:t>
            </a:r>
            <a:r>
              <a:rPr sz="1900" spc="-5" dirty="0">
                <a:latin typeface="Calibri"/>
                <a:cs typeface="Calibri"/>
              </a:rPr>
              <a:t>when selling will overwhelm </a:t>
            </a:r>
            <a:r>
              <a:rPr sz="1900" dirty="0">
                <a:latin typeface="Calibri"/>
                <a:cs typeface="Calibri"/>
              </a:rPr>
              <a:t> </a:t>
            </a:r>
            <a:r>
              <a:rPr sz="1900" spc="-5" dirty="0">
                <a:latin typeface="Calibri"/>
                <a:cs typeface="Calibri"/>
              </a:rPr>
              <a:t>the</a:t>
            </a:r>
            <a:r>
              <a:rPr sz="1900" dirty="0">
                <a:latin typeface="Calibri"/>
                <a:cs typeface="Calibri"/>
              </a:rPr>
              <a:t> </a:t>
            </a:r>
            <a:r>
              <a:rPr sz="1900" spc="-10" dirty="0">
                <a:latin typeface="Calibri"/>
                <a:cs typeface="Calibri"/>
              </a:rPr>
              <a:t>desire</a:t>
            </a:r>
            <a:r>
              <a:rPr sz="1900" spc="5" dirty="0">
                <a:latin typeface="Calibri"/>
                <a:cs typeface="Calibri"/>
              </a:rPr>
              <a:t> </a:t>
            </a:r>
            <a:r>
              <a:rPr sz="1900" spc="-15" dirty="0">
                <a:latin typeface="Calibri"/>
                <a:cs typeface="Calibri"/>
              </a:rPr>
              <a:t>to</a:t>
            </a:r>
            <a:r>
              <a:rPr sz="1900" spc="-5" dirty="0">
                <a:latin typeface="Calibri"/>
                <a:cs typeface="Calibri"/>
              </a:rPr>
              <a:t> </a:t>
            </a:r>
            <a:r>
              <a:rPr sz="1900" spc="-35" dirty="0">
                <a:latin typeface="Calibri"/>
                <a:cs typeface="Calibri"/>
              </a:rPr>
              <a:t>buy.</a:t>
            </a:r>
            <a:endParaRPr sz="19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103505" marR="5080" indent="-91440" algn="just">
              <a:lnSpc>
                <a:spcPct val="100000"/>
              </a:lnSpc>
              <a:buClr>
                <a:srgbClr val="1CACE3"/>
              </a:buClr>
              <a:buSzPct val="94736"/>
              <a:buFont typeface="Wingdings"/>
              <a:buChar char=""/>
              <a:tabLst>
                <a:tab pos="205104" algn="l"/>
              </a:tabLst>
            </a:pPr>
            <a:r>
              <a:rPr sz="1900" spc="-10" dirty="0">
                <a:latin typeface="Calibri"/>
                <a:cs typeface="Calibri"/>
              </a:rPr>
              <a:t>This</a:t>
            </a:r>
            <a:r>
              <a:rPr sz="1900" spc="-5" dirty="0">
                <a:latin typeface="Calibri"/>
                <a:cs typeface="Calibri"/>
              </a:rPr>
              <a:t> happens</a:t>
            </a:r>
            <a:r>
              <a:rPr sz="1900" dirty="0">
                <a:latin typeface="Calibri"/>
                <a:cs typeface="Calibri"/>
              </a:rPr>
              <a:t> </a:t>
            </a:r>
            <a:r>
              <a:rPr sz="1900" spc="-20" dirty="0">
                <a:latin typeface="Calibri"/>
                <a:cs typeface="Calibri"/>
              </a:rPr>
              <a:t>for</a:t>
            </a:r>
            <a:r>
              <a:rPr sz="1900" spc="-15" dirty="0">
                <a:latin typeface="Calibri"/>
                <a:cs typeface="Calibri"/>
              </a:rPr>
              <a:t> </a:t>
            </a:r>
            <a:r>
              <a:rPr sz="1900" spc="-5" dirty="0">
                <a:latin typeface="Calibri"/>
                <a:cs typeface="Calibri"/>
              </a:rPr>
              <a:t>a</a:t>
            </a:r>
            <a:r>
              <a:rPr sz="1900" dirty="0">
                <a:latin typeface="Calibri"/>
                <a:cs typeface="Calibri"/>
              </a:rPr>
              <a:t> </a:t>
            </a:r>
            <a:r>
              <a:rPr sz="1900" spc="-10" dirty="0">
                <a:latin typeface="Calibri"/>
                <a:cs typeface="Calibri"/>
              </a:rPr>
              <a:t>variety</a:t>
            </a:r>
            <a:r>
              <a:rPr sz="1900" spc="-5" dirty="0">
                <a:latin typeface="Calibri"/>
                <a:cs typeface="Calibri"/>
              </a:rPr>
              <a:t> </a:t>
            </a:r>
            <a:r>
              <a:rPr sz="1900" dirty="0">
                <a:latin typeface="Calibri"/>
                <a:cs typeface="Calibri"/>
              </a:rPr>
              <a:t>of</a:t>
            </a:r>
            <a:r>
              <a:rPr sz="1900" spc="5" dirty="0">
                <a:latin typeface="Calibri"/>
                <a:cs typeface="Calibri"/>
              </a:rPr>
              <a:t> </a:t>
            </a:r>
            <a:r>
              <a:rPr sz="1900" spc="-10" dirty="0">
                <a:latin typeface="Calibri"/>
                <a:cs typeface="Calibri"/>
              </a:rPr>
              <a:t>reasons.</a:t>
            </a:r>
            <a:r>
              <a:rPr sz="1900" spc="-5" dirty="0">
                <a:latin typeface="Calibri"/>
                <a:cs typeface="Calibri"/>
              </a:rPr>
              <a:t> It</a:t>
            </a:r>
            <a:r>
              <a:rPr sz="1900" dirty="0">
                <a:latin typeface="Calibri"/>
                <a:cs typeface="Calibri"/>
              </a:rPr>
              <a:t> </a:t>
            </a:r>
            <a:r>
              <a:rPr sz="1900" spc="-10" dirty="0">
                <a:latin typeface="Calibri"/>
                <a:cs typeface="Calibri"/>
              </a:rPr>
              <a:t>could</a:t>
            </a:r>
            <a:r>
              <a:rPr sz="1900" spc="-5" dirty="0">
                <a:latin typeface="Calibri"/>
                <a:cs typeface="Calibri"/>
              </a:rPr>
              <a:t> be</a:t>
            </a:r>
            <a:r>
              <a:rPr sz="1900" dirty="0">
                <a:latin typeface="Calibri"/>
                <a:cs typeface="Calibri"/>
              </a:rPr>
              <a:t> </a:t>
            </a:r>
            <a:r>
              <a:rPr sz="1900" spc="-5" dirty="0">
                <a:latin typeface="Calibri"/>
                <a:cs typeface="Calibri"/>
              </a:rPr>
              <a:t>that</a:t>
            </a:r>
            <a:r>
              <a:rPr sz="1900" dirty="0">
                <a:latin typeface="Calibri"/>
                <a:cs typeface="Calibri"/>
              </a:rPr>
              <a:t> </a:t>
            </a:r>
            <a:r>
              <a:rPr sz="1900" spc="-15" dirty="0">
                <a:latin typeface="Calibri"/>
                <a:cs typeface="Calibri"/>
              </a:rPr>
              <a:t>traders</a:t>
            </a:r>
            <a:r>
              <a:rPr sz="1900" spc="-10" dirty="0">
                <a:latin typeface="Calibri"/>
                <a:cs typeface="Calibri"/>
              </a:rPr>
              <a:t> </a:t>
            </a:r>
            <a:r>
              <a:rPr sz="1900" spc="-25" dirty="0">
                <a:latin typeface="Calibri"/>
                <a:cs typeface="Calibri"/>
              </a:rPr>
              <a:t>have </a:t>
            </a:r>
            <a:r>
              <a:rPr sz="1900" spc="-20" dirty="0">
                <a:latin typeface="Calibri"/>
                <a:cs typeface="Calibri"/>
              </a:rPr>
              <a:t> </a:t>
            </a:r>
            <a:r>
              <a:rPr sz="1900" spc="-10" dirty="0">
                <a:latin typeface="Calibri"/>
                <a:cs typeface="Calibri"/>
              </a:rPr>
              <a:t>determined </a:t>
            </a:r>
            <a:r>
              <a:rPr sz="1900" spc="-5" dirty="0">
                <a:latin typeface="Calibri"/>
                <a:cs typeface="Calibri"/>
              </a:rPr>
              <a:t>that prices </a:t>
            </a:r>
            <a:r>
              <a:rPr sz="1900" spc="-15" dirty="0">
                <a:latin typeface="Calibri"/>
                <a:cs typeface="Calibri"/>
              </a:rPr>
              <a:t>are too </a:t>
            </a:r>
            <a:r>
              <a:rPr sz="1900" spc="-5" dirty="0">
                <a:latin typeface="Calibri"/>
                <a:cs typeface="Calibri"/>
              </a:rPr>
              <a:t>high or </a:t>
            </a:r>
            <a:r>
              <a:rPr sz="1900" spc="-15" dirty="0">
                <a:latin typeface="Calibri"/>
                <a:cs typeface="Calibri"/>
              </a:rPr>
              <a:t>have </a:t>
            </a:r>
            <a:r>
              <a:rPr sz="1900" spc="-5" dirty="0">
                <a:latin typeface="Calibri"/>
                <a:cs typeface="Calibri"/>
              </a:rPr>
              <a:t>met their </a:t>
            </a:r>
            <a:r>
              <a:rPr sz="1900" spc="-15" dirty="0">
                <a:latin typeface="Calibri"/>
                <a:cs typeface="Calibri"/>
              </a:rPr>
              <a:t>target. </a:t>
            </a:r>
            <a:r>
              <a:rPr sz="1900" spc="-5" dirty="0">
                <a:latin typeface="Calibri"/>
                <a:cs typeface="Calibri"/>
              </a:rPr>
              <a:t>It </a:t>
            </a:r>
            <a:r>
              <a:rPr sz="1900" spc="-10" dirty="0">
                <a:latin typeface="Calibri"/>
                <a:cs typeface="Calibri"/>
              </a:rPr>
              <a:t>could </a:t>
            </a:r>
            <a:r>
              <a:rPr sz="1900" spc="-5" dirty="0">
                <a:latin typeface="Calibri"/>
                <a:cs typeface="Calibri"/>
              </a:rPr>
              <a:t>be the </a:t>
            </a:r>
            <a:r>
              <a:rPr sz="1900" dirty="0">
                <a:latin typeface="Calibri"/>
                <a:cs typeface="Calibri"/>
              </a:rPr>
              <a:t> </a:t>
            </a:r>
            <a:r>
              <a:rPr sz="1900" spc="-10" dirty="0">
                <a:latin typeface="Calibri"/>
                <a:cs typeface="Calibri"/>
              </a:rPr>
              <a:t>reluctance</a:t>
            </a:r>
            <a:r>
              <a:rPr sz="1900" spc="-5" dirty="0">
                <a:latin typeface="Calibri"/>
                <a:cs typeface="Calibri"/>
              </a:rPr>
              <a:t> of</a:t>
            </a:r>
            <a:r>
              <a:rPr sz="1900" dirty="0">
                <a:latin typeface="Calibri"/>
                <a:cs typeface="Calibri"/>
              </a:rPr>
              <a:t> </a:t>
            </a:r>
            <a:r>
              <a:rPr sz="1900" spc="-15" dirty="0">
                <a:latin typeface="Calibri"/>
                <a:cs typeface="Calibri"/>
              </a:rPr>
              <a:t>buyers</a:t>
            </a:r>
            <a:r>
              <a:rPr sz="1900" spc="-10" dirty="0">
                <a:latin typeface="Calibri"/>
                <a:cs typeface="Calibri"/>
              </a:rPr>
              <a:t> </a:t>
            </a:r>
            <a:r>
              <a:rPr sz="1900" spc="-15" dirty="0">
                <a:latin typeface="Calibri"/>
                <a:cs typeface="Calibri"/>
              </a:rPr>
              <a:t>to</a:t>
            </a:r>
            <a:r>
              <a:rPr sz="1900" spc="-10" dirty="0">
                <a:latin typeface="Calibri"/>
                <a:cs typeface="Calibri"/>
              </a:rPr>
              <a:t> initiate</a:t>
            </a:r>
            <a:r>
              <a:rPr sz="1900" spc="-5" dirty="0">
                <a:latin typeface="Calibri"/>
                <a:cs typeface="Calibri"/>
              </a:rPr>
              <a:t> new</a:t>
            </a:r>
            <a:r>
              <a:rPr sz="1900" dirty="0">
                <a:latin typeface="Calibri"/>
                <a:cs typeface="Calibri"/>
              </a:rPr>
              <a:t> </a:t>
            </a:r>
            <a:r>
              <a:rPr sz="1900" spc="-5" dirty="0">
                <a:latin typeface="Calibri"/>
                <a:cs typeface="Calibri"/>
              </a:rPr>
              <a:t>positions</a:t>
            </a:r>
            <a:r>
              <a:rPr sz="1900" dirty="0">
                <a:latin typeface="Calibri"/>
                <a:cs typeface="Calibri"/>
              </a:rPr>
              <a:t> </a:t>
            </a:r>
            <a:r>
              <a:rPr sz="1900" spc="-10" dirty="0">
                <a:latin typeface="Calibri"/>
                <a:cs typeface="Calibri"/>
              </a:rPr>
              <a:t>at</a:t>
            </a:r>
            <a:r>
              <a:rPr sz="1900" spc="-5" dirty="0">
                <a:latin typeface="Calibri"/>
                <a:cs typeface="Calibri"/>
              </a:rPr>
              <a:t> such</a:t>
            </a:r>
            <a:r>
              <a:rPr sz="1900" dirty="0">
                <a:latin typeface="Calibri"/>
                <a:cs typeface="Calibri"/>
              </a:rPr>
              <a:t> </a:t>
            </a:r>
            <a:r>
              <a:rPr sz="1900" spc="-5" dirty="0">
                <a:latin typeface="Calibri"/>
                <a:cs typeface="Calibri"/>
              </a:rPr>
              <a:t>rich</a:t>
            </a:r>
            <a:r>
              <a:rPr sz="1900" spc="415" dirty="0">
                <a:latin typeface="Calibri"/>
                <a:cs typeface="Calibri"/>
              </a:rPr>
              <a:t> </a:t>
            </a:r>
            <a:r>
              <a:rPr sz="1900" spc="-10" dirty="0">
                <a:latin typeface="Calibri"/>
                <a:cs typeface="Calibri"/>
              </a:rPr>
              <a:t>valuations.</a:t>
            </a:r>
            <a:r>
              <a:rPr sz="1900" spc="409" dirty="0">
                <a:latin typeface="Calibri"/>
                <a:cs typeface="Calibri"/>
              </a:rPr>
              <a:t> </a:t>
            </a:r>
            <a:r>
              <a:rPr sz="1900" spc="-5" dirty="0">
                <a:latin typeface="Calibri"/>
                <a:cs typeface="Calibri"/>
              </a:rPr>
              <a:t>It </a:t>
            </a:r>
            <a:r>
              <a:rPr sz="1900" spc="-415" dirty="0">
                <a:latin typeface="Calibri"/>
                <a:cs typeface="Calibri"/>
              </a:rPr>
              <a:t> </a:t>
            </a:r>
            <a:r>
              <a:rPr sz="1900" spc="-10" dirty="0">
                <a:latin typeface="Calibri"/>
                <a:cs typeface="Calibri"/>
              </a:rPr>
              <a:t>could</a:t>
            </a:r>
            <a:r>
              <a:rPr sz="1900" dirty="0">
                <a:latin typeface="Calibri"/>
                <a:cs typeface="Calibri"/>
              </a:rPr>
              <a:t> </a:t>
            </a:r>
            <a:r>
              <a:rPr sz="1900" spc="-5" dirty="0">
                <a:latin typeface="Calibri"/>
                <a:cs typeface="Calibri"/>
              </a:rPr>
              <a:t>be</a:t>
            </a:r>
            <a:r>
              <a:rPr sz="1900" spc="5" dirty="0">
                <a:latin typeface="Calibri"/>
                <a:cs typeface="Calibri"/>
              </a:rPr>
              <a:t> </a:t>
            </a:r>
            <a:r>
              <a:rPr sz="1900" spc="-20" dirty="0">
                <a:latin typeface="Calibri"/>
                <a:cs typeface="Calibri"/>
              </a:rPr>
              <a:t>for</a:t>
            </a:r>
            <a:r>
              <a:rPr sz="1900" dirty="0">
                <a:latin typeface="Calibri"/>
                <a:cs typeface="Calibri"/>
              </a:rPr>
              <a:t> </a:t>
            </a:r>
            <a:r>
              <a:rPr sz="1900" spc="-20" dirty="0">
                <a:latin typeface="Calibri"/>
                <a:cs typeface="Calibri"/>
              </a:rPr>
              <a:t>any</a:t>
            </a:r>
            <a:r>
              <a:rPr sz="1900" spc="-5" dirty="0">
                <a:latin typeface="Calibri"/>
                <a:cs typeface="Calibri"/>
              </a:rPr>
              <a:t> other</a:t>
            </a:r>
            <a:r>
              <a:rPr sz="1900" spc="10" dirty="0">
                <a:latin typeface="Calibri"/>
                <a:cs typeface="Calibri"/>
              </a:rPr>
              <a:t> </a:t>
            </a:r>
            <a:r>
              <a:rPr sz="1900" spc="-10" dirty="0">
                <a:latin typeface="Calibri"/>
                <a:cs typeface="Calibri"/>
              </a:rPr>
              <a:t>number</a:t>
            </a:r>
            <a:r>
              <a:rPr sz="1900" spc="15" dirty="0">
                <a:latin typeface="Calibri"/>
                <a:cs typeface="Calibri"/>
              </a:rPr>
              <a:t> </a:t>
            </a:r>
            <a:r>
              <a:rPr sz="1900" spc="-5" dirty="0">
                <a:latin typeface="Calibri"/>
                <a:cs typeface="Calibri"/>
              </a:rPr>
              <a:t>of</a:t>
            </a:r>
            <a:r>
              <a:rPr sz="1900" spc="-15" dirty="0">
                <a:latin typeface="Calibri"/>
                <a:cs typeface="Calibri"/>
              </a:rPr>
              <a:t> </a:t>
            </a:r>
            <a:r>
              <a:rPr sz="1900" spc="-10" dirty="0">
                <a:latin typeface="Calibri"/>
                <a:cs typeface="Calibri"/>
              </a:rPr>
              <a:t>reasons.</a:t>
            </a:r>
            <a:endParaRPr sz="19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103505" marR="6985" indent="-91440" algn="just">
              <a:lnSpc>
                <a:spcPct val="100000"/>
              </a:lnSpc>
              <a:buClr>
                <a:srgbClr val="1CACE3"/>
              </a:buClr>
              <a:buSzPct val="94736"/>
              <a:buFont typeface="Wingdings"/>
              <a:buChar char=""/>
              <a:tabLst>
                <a:tab pos="205104" algn="l"/>
              </a:tabLst>
            </a:pPr>
            <a:r>
              <a:rPr sz="1900" spc="-5" dirty="0">
                <a:latin typeface="Calibri"/>
                <a:cs typeface="Calibri"/>
              </a:rPr>
              <a:t>But a technician will clearly see on a price chart a </a:t>
            </a:r>
            <a:r>
              <a:rPr sz="1900" spc="-10" dirty="0">
                <a:latin typeface="Calibri"/>
                <a:cs typeface="Calibri"/>
              </a:rPr>
              <a:t>level at </a:t>
            </a:r>
            <a:r>
              <a:rPr sz="1900" spc="-5" dirty="0">
                <a:latin typeface="Calibri"/>
                <a:cs typeface="Calibri"/>
              </a:rPr>
              <a:t>which supply </a:t>
            </a:r>
            <a:r>
              <a:rPr sz="1900" dirty="0">
                <a:latin typeface="Calibri"/>
                <a:cs typeface="Calibri"/>
              </a:rPr>
              <a:t> </a:t>
            </a:r>
            <a:r>
              <a:rPr sz="1900" spc="-10" dirty="0">
                <a:latin typeface="Calibri"/>
                <a:cs typeface="Calibri"/>
              </a:rPr>
              <a:t>begins</a:t>
            </a:r>
            <a:r>
              <a:rPr sz="1900" spc="10" dirty="0">
                <a:latin typeface="Calibri"/>
                <a:cs typeface="Calibri"/>
              </a:rPr>
              <a:t> </a:t>
            </a:r>
            <a:r>
              <a:rPr sz="1900" spc="-15" dirty="0">
                <a:latin typeface="Calibri"/>
                <a:cs typeface="Calibri"/>
              </a:rPr>
              <a:t>to</a:t>
            </a:r>
            <a:r>
              <a:rPr sz="1900" spc="-5" dirty="0">
                <a:latin typeface="Calibri"/>
                <a:cs typeface="Calibri"/>
              </a:rPr>
              <a:t> </a:t>
            </a:r>
            <a:r>
              <a:rPr sz="1900" spc="-10" dirty="0">
                <a:latin typeface="Calibri"/>
                <a:cs typeface="Calibri"/>
              </a:rPr>
              <a:t>overwhelm</a:t>
            </a:r>
            <a:r>
              <a:rPr sz="1900" spc="45" dirty="0">
                <a:latin typeface="Calibri"/>
                <a:cs typeface="Calibri"/>
              </a:rPr>
              <a:t> </a:t>
            </a:r>
            <a:r>
              <a:rPr sz="1900" spc="-5" dirty="0">
                <a:latin typeface="Calibri"/>
                <a:cs typeface="Calibri"/>
              </a:rPr>
              <a:t>demand.</a:t>
            </a:r>
            <a:endParaRPr sz="19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204470" indent="-192405" algn="just">
              <a:lnSpc>
                <a:spcPct val="100000"/>
              </a:lnSpc>
              <a:buClr>
                <a:srgbClr val="1CACE3"/>
              </a:buClr>
              <a:buSzPct val="94736"/>
              <a:buFont typeface="Wingdings"/>
              <a:buChar char=""/>
              <a:tabLst>
                <a:tab pos="205104" algn="l"/>
              </a:tabLst>
            </a:pPr>
            <a:r>
              <a:rPr sz="1900" b="1" spc="-5" dirty="0">
                <a:latin typeface="Calibri"/>
                <a:cs typeface="Calibri"/>
              </a:rPr>
              <a:t>This is</a:t>
            </a:r>
            <a:r>
              <a:rPr sz="1900" b="1" dirty="0">
                <a:latin typeface="Calibri"/>
                <a:cs typeface="Calibri"/>
              </a:rPr>
              <a:t> </a:t>
            </a:r>
            <a:r>
              <a:rPr sz="1900" b="1" spc="-10" dirty="0">
                <a:latin typeface="Calibri"/>
                <a:cs typeface="Calibri"/>
              </a:rPr>
              <a:t>resistance.</a:t>
            </a:r>
            <a:r>
              <a:rPr sz="1900" b="1" spc="35" dirty="0">
                <a:latin typeface="Calibri"/>
                <a:cs typeface="Calibri"/>
              </a:rPr>
              <a:t> </a:t>
            </a:r>
            <a:r>
              <a:rPr sz="1900" b="1" spc="-15" dirty="0">
                <a:latin typeface="Calibri"/>
                <a:cs typeface="Calibri"/>
              </a:rPr>
              <a:t>Like</a:t>
            </a:r>
            <a:r>
              <a:rPr sz="1900" b="1" spc="-5" dirty="0">
                <a:latin typeface="Calibri"/>
                <a:cs typeface="Calibri"/>
              </a:rPr>
              <a:t> support,</a:t>
            </a:r>
            <a:r>
              <a:rPr sz="1900" b="1" spc="25" dirty="0">
                <a:latin typeface="Calibri"/>
                <a:cs typeface="Calibri"/>
              </a:rPr>
              <a:t> </a:t>
            </a:r>
            <a:r>
              <a:rPr sz="1900" b="1" spc="-5" dirty="0">
                <a:latin typeface="Calibri"/>
                <a:cs typeface="Calibri"/>
              </a:rPr>
              <a:t>it</a:t>
            </a:r>
            <a:r>
              <a:rPr sz="1900" b="1" spc="-10" dirty="0">
                <a:latin typeface="Calibri"/>
                <a:cs typeface="Calibri"/>
              </a:rPr>
              <a:t> can</a:t>
            </a:r>
            <a:r>
              <a:rPr sz="1900" b="1" spc="5" dirty="0">
                <a:latin typeface="Calibri"/>
                <a:cs typeface="Calibri"/>
              </a:rPr>
              <a:t> </a:t>
            </a:r>
            <a:r>
              <a:rPr sz="1900" b="1" spc="-5" dirty="0">
                <a:latin typeface="Calibri"/>
                <a:cs typeface="Calibri"/>
              </a:rPr>
              <a:t>be</a:t>
            </a:r>
            <a:r>
              <a:rPr sz="1900" b="1" dirty="0">
                <a:latin typeface="Calibri"/>
                <a:cs typeface="Calibri"/>
              </a:rPr>
              <a:t> </a:t>
            </a:r>
            <a:r>
              <a:rPr sz="1900" b="1" spc="-5" dirty="0">
                <a:latin typeface="Calibri"/>
                <a:cs typeface="Calibri"/>
              </a:rPr>
              <a:t>a</a:t>
            </a:r>
            <a:r>
              <a:rPr sz="1900" b="1" dirty="0">
                <a:latin typeface="Calibri"/>
                <a:cs typeface="Calibri"/>
              </a:rPr>
              <a:t> </a:t>
            </a:r>
            <a:r>
              <a:rPr sz="1900" b="1" spc="-5" dirty="0">
                <a:latin typeface="Calibri"/>
                <a:cs typeface="Calibri"/>
              </a:rPr>
              <a:t>level</a:t>
            </a:r>
            <a:r>
              <a:rPr sz="1900" b="1" spc="-10" dirty="0">
                <a:latin typeface="Calibri"/>
                <a:cs typeface="Calibri"/>
              </a:rPr>
              <a:t> </a:t>
            </a:r>
            <a:r>
              <a:rPr sz="1900" b="1" spc="-5" dirty="0">
                <a:latin typeface="Calibri"/>
                <a:cs typeface="Calibri"/>
              </a:rPr>
              <a:t>or</a:t>
            </a:r>
            <a:r>
              <a:rPr sz="1900" b="1" dirty="0">
                <a:latin typeface="Calibri"/>
                <a:cs typeface="Calibri"/>
              </a:rPr>
              <a:t> </a:t>
            </a:r>
            <a:r>
              <a:rPr sz="1900" b="1" spc="-5" dirty="0">
                <a:latin typeface="Calibri"/>
                <a:cs typeface="Calibri"/>
              </a:rPr>
              <a:t>a</a:t>
            </a:r>
            <a:r>
              <a:rPr sz="1900" b="1" spc="-10" dirty="0">
                <a:latin typeface="Calibri"/>
                <a:cs typeface="Calibri"/>
              </a:rPr>
              <a:t> zone</a:t>
            </a:r>
            <a:r>
              <a:rPr sz="1900" spc="-10" dirty="0">
                <a:latin typeface="Calibri"/>
                <a:cs typeface="Calibri"/>
              </a:rPr>
              <a:t>.</a:t>
            </a:r>
            <a:endParaRPr sz="1900">
              <a:latin typeface="Calibri"/>
              <a:cs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921250" cy="635000"/>
          </a:xfrm>
          <a:prstGeom prst="rect">
            <a:avLst/>
          </a:prstGeom>
        </p:spPr>
        <p:txBody>
          <a:bodyPr vert="horz" wrap="square" lIns="0" tIns="12065" rIns="0" bIns="0" rtlCol="0">
            <a:spAutoFit/>
          </a:bodyPr>
          <a:lstStyle/>
          <a:p>
            <a:pPr marL="12700">
              <a:lnSpc>
                <a:spcPct val="100000"/>
              </a:lnSpc>
              <a:spcBef>
                <a:spcPts val="95"/>
              </a:spcBef>
            </a:pPr>
            <a:r>
              <a:rPr sz="4000" spc="-75" dirty="0"/>
              <a:t>S</a:t>
            </a:r>
            <a:r>
              <a:rPr sz="4000" spc="-80" dirty="0"/>
              <a:t>u</a:t>
            </a:r>
            <a:r>
              <a:rPr sz="4000" spc="-90" dirty="0"/>
              <a:t>pp</a:t>
            </a:r>
            <a:r>
              <a:rPr sz="4000" spc="-100" dirty="0"/>
              <a:t>o</a:t>
            </a:r>
            <a:r>
              <a:rPr sz="4000" spc="-75" dirty="0"/>
              <a:t>r</a:t>
            </a:r>
            <a:r>
              <a:rPr sz="4000" spc="-5" dirty="0"/>
              <a:t>t</a:t>
            </a:r>
            <a:r>
              <a:rPr sz="4000" spc="-180" dirty="0"/>
              <a:t> </a:t>
            </a:r>
            <a:r>
              <a:rPr sz="4000" spc="-75" dirty="0"/>
              <a:t>a</a:t>
            </a:r>
            <a:r>
              <a:rPr sz="4000" spc="-80" dirty="0"/>
              <a:t>n</a:t>
            </a:r>
            <a:r>
              <a:rPr sz="4000" spc="-5" dirty="0"/>
              <a:t>d</a:t>
            </a:r>
            <a:r>
              <a:rPr sz="4000" spc="-190" dirty="0"/>
              <a:t> </a:t>
            </a:r>
            <a:r>
              <a:rPr sz="4000" spc="-125" dirty="0"/>
              <a:t>r</a:t>
            </a:r>
            <a:r>
              <a:rPr sz="4000" spc="-85" dirty="0"/>
              <a:t>e</a:t>
            </a:r>
            <a:r>
              <a:rPr sz="4000" spc="-75" dirty="0"/>
              <a:t>si</a:t>
            </a:r>
            <a:r>
              <a:rPr sz="4000" spc="-125" dirty="0"/>
              <a:t>s</a:t>
            </a:r>
            <a:r>
              <a:rPr sz="4000" spc="-145" dirty="0"/>
              <a:t>t</a:t>
            </a:r>
            <a:r>
              <a:rPr sz="4000" spc="-90" dirty="0"/>
              <a:t>an</a:t>
            </a:r>
            <a:r>
              <a:rPr sz="4000" spc="-85" dirty="0"/>
              <a:t>c</a:t>
            </a:r>
            <a:r>
              <a:rPr sz="4000" spc="-5" dirty="0"/>
              <a:t>e</a:t>
            </a:r>
            <a:r>
              <a:rPr sz="4000" spc="-190" dirty="0"/>
              <a:t> </a:t>
            </a:r>
            <a:r>
              <a:rPr sz="4000" spc="-5" dirty="0"/>
              <a:t>…</a:t>
            </a:r>
            <a:endParaRPr sz="4000"/>
          </a:p>
        </p:txBody>
      </p:sp>
      <p:sp>
        <p:nvSpPr>
          <p:cNvPr id="3" name="object 3"/>
          <p:cNvSpPr txBox="1"/>
          <p:nvPr/>
        </p:nvSpPr>
        <p:spPr>
          <a:xfrm>
            <a:off x="787398" y="1829995"/>
            <a:ext cx="7568565" cy="2311400"/>
          </a:xfrm>
          <a:prstGeom prst="rect">
            <a:avLst/>
          </a:prstGeom>
        </p:spPr>
        <p:txBody>
          <a:bodyPr vert="horz" wrap="square" lIns="0" tIns="165100" rIns="0" bIns="0" rtlCol="0">
            <a:spAutoFit/>
          </a:bodyPr>
          <a:lstStyle/>
          <a:p>
            <a:pPr marL="234950" indent="-222885">
              <a:lnSpc>
                <a:spcPct val="100000"/>
              </a:lnSpc>
              <a:spcBef>
                <a:spcPts val="1300"/>
              </a:spcBef>
              <a:buClr>
                <a:srgbClr val="1CACE3"/>
              </a:buClr>
              <a:buSzPct val="95454"/>
              <a:buFont typeface="Wingdings"/>
              <a:buChar char=""/>
              <a:tabLst>
                <a:tab pos="235585" algn="l"/>
              </a:tabLst>
            </a:pPr>
            <a:r>
              <a:rPr sz="2200" spc="-5" dirty="0">
                <a:solidFill>
                  <a:srgbClr val="0000FF"/>
                </a:solidFill>
                <a:latin typeface="Calibri"/>
                <a:cs typeface="Calibri"/>
              </a:rPr>
              <a:t>Support</a:t>
            </a:r>
            <a:r>
              <a:rPr sz="2200" spc="-10" dirty="0">
                <a:solidFill>
                  <a:srgbClr val="0000FF"/>
                </a:solidFill>
                <a:latin typeface="Calibri"/>
                <a:cs typeface="Calibri"/>
              </a:rPr>
              <a:t> </a:t>
            </a:r>
            <a:r>
              <a:rPr sz="2200" spc="-5" dirty="0">
                <a:latin typeface="Calibri"/>
                <a:cs typeface="Calibri"/>
              </a:rPr>
              <a:t>and </a:t>
            </a:r>
            <a:r>
              <a:rPr sz="2200" spc="-15" dirty="0">
                <a:solidFill>
                  <a:srgbClr val="0000FF"/>
                </a:solidFill>
                <a:latin typeface="Calibri"/>
                <a:cs typeface="Calibri"/>
              </a:rPr>
              <a:t>resistance</a:t>
            </a:r>
            <a:r>
              <a:rPr sz="2200" spc="-5" dirty="0">
                <a:solidFill>
                  <a:srgbClr val="0000FF"/>
                </a:solidFill>
                <a:latin typeface="Calibri"/>
                <a:cs typeface="Calibri"/>
              </a:rPr>
              <a:t> </a:t>
            </a:r>
            <a:r>
              <a:rPr sz="2200" spc="-10" dirty="0">
                <a:latin typeface="Calibri"/>
                <a:cs typeface="Calibri"/>
              </a:rPr>
              <a:t>lines</a:t>
            </a:r>
            <a:r>
              <a:rPr sz="2200" spc="20" dirty="0">
                <a:latin typeface="Calibri"/>
                <a:cs typeface="Calibri"/>
              </a:rPr>
              <a:t> </a:t>
            </a:r>
            <a:r>
              <a:rPr sz="2200" spc="-15" dirty="0">
                <a:latin typeface="Calibri"/>
                <a:cs typeface="Calibri"/>
              </a:rPr>
              <a:t>indicate</a:t>
            </a:r>
            <a:r>
              <a:rPr sz="2200" spc="5" dirty="0">
                <a:latin typeface="Calibri"/>
                <a:cs typeface="Calibri"/>
              </a:rPr>
              <a:t> </a:t>
            </a:r>
            <a:r>
              <a:rPr sz="2200" spc="-20" dirty="0">
                <a:latin typeface="Calibri"/>
                <a:cs typeface="Calibri"/>
              </a:rPr>
              <a:t>likely</a:t>
            </a:r>
            <a:r>
              <a:rPr sz="2200" spc="15" dirty="0">
                <a:latin typeface="Calibri"/>
                <a:cs typeface="Calibri"/>
              </a:rPr>
              <a:t> </a:t>
            </a:r>
            <a:r>
              <a:rPr sz="2200" spc="-5" dirty="0">
                <a:solidFill>
                  <a:srgbClr val="FF0000"/>
                </a:solidFill>
                <a:latin typeface="Calibri"/>
                <a:cs typeface="Calibri"/>
              </a:rPr>
              <a:t>end</a:t>
            </a:r>
            <a:r>
              <a:rPr sz="2200" dirty="0">
                <a:solidFill>
                  <a:srgbClr val="FF0000"/>
                </a:solidFill>
                <a:latin typeface="Calibri"/>
                <a:cs typeface="Calibri"/>
              </a:rPr>
              <a:t> of</a:t>
            </a:r>
            <a:r>
              <a:rPr sz="2200" spc="10" dirty="0">
                <a:solidFill>
                  <a:srgbClr val="FF0000"/>
                </a:solidFill>
                <a:latin typeface="Calibri"/>
                <a:cs typeface="Calibri"/>
              </a:rPr>
              <a:t> </a:t>
            </a:r>
            <a:r>
              <a:rPr sz="2200" spc="-10" dirty="0">
                <a:solidFill>
                  <a:srgbClr val="FF0000"/>
                </a:solidFill>
                <a:latin typeface="Calibri"/>
                <a:cs typeface="Calibri"/>
              </a:rPr>
              <a:t>trends</a:t>
            </a:r>
            <a:r>
              <a:rPr sz="2200" spc="-10" dirty="0">
                <a:latin typeface="Calibri"/>
                <a:cs typeface="Calibri"/>
              </a:rPr>
              <a:t>.</a:t>
            </a:r>
            <a:endParaRPr sz="2200">
              <a:latin typeface="Calibri"/>
              <a:cs typeface="Calibri"/>
            </a:endParaRPr>
          </a:p>
          <a:p>
            <a:pPr marL="234950" indent="-222885">
              <a:lnSpc>
                <a:spcPct val="100000"/>
              </a:lnSpc>
              <a:spcBef>
                <a:spcPts val="1200"/>
              </a:spcBef>
              <a:buClr>
                <a:srgbClr val="1CACE3"/>
              </a:buClr>
              <a:buSzPct val="95454"/>
              <a:buFont typeface="Wingdings"/>
              <a:buChar char=""/>
              <a:tabLst>
                <a:tab pos="235585" algn="l"/>
              </a:tabLst>
            </a:pPr>
            <a:r>
              <a:rPr sz="2200" spc="-15" dirty="0">
                <a:solidFill>
                  <a:srgbClr val="FF0000"/>
                </a:solidFill>
                <a:latin typeface="Calibri"/>
                <a:cs typeface="Calibri"/>
              </a:rPr>
              <a:t>Resistance</a:t>
            </a:r>
            <a:r>
              <a:rPr sz="2200" spc="15" dirty="0">
                <a:solidFill>
                  <a:srgbClr val="FF0000"/>
                </a:solidFill>
                <a:latin typeface="Calibri"/>
                <a:cs typeface="Calibri"/>
              </a:rPr>
              <a:t> </a:t>
            </a:r>
            <a:r>
              <a:rPr sz="2200" spc="-10" dirty="0">
                <a:latin typeface="Calibri"/>
                <a:cs typeface="Calibri"/>
              </a:rPr>
              <a:t>results</a:t>
            </a:r>
            <a:r>
              <a:rPr sz="2200" dirty="0">
                <a:latin typeface="Calibri"/>
                <a:cs typeface="Calibri"/>
              </a:rPr>
              <a:t> </a:t>
            </a:r>
            <a:r>
              <a:rPr sz="2200" spc="-10" dirty="0">
                <a:latin typeface="Calibri"/>
                <a:cs typeface="Calibri"/>
              </a:rPr>
              <a:t>from</a:t>
            </a:r>
            <a:r>
              <a:rPr sz="2200" spc="10" dirty="0">
                <a:latin typeface="Calibri"/>
                <a:cs typeface="Calibri"/>
              </a:rPr>
              <a:t> </a:t>
            </a:r>
            <a:r>
              <a:rPr sz="2200" spc="-10" dirty="0">
                <a:latin typeface="Calibri"/>
                <a:cs typeface="Calibri"/>
              </a:rPr>
              <a:t>the</a:t>
            </a:r>
            <a:r>
              <a:rPr sz="2200" spc="15" dirty="0">
                <a:latin typeface="Calibri"/>
                <a:cs typeface="Calibri"/>
              </a:rPr>
              <a:t> </a:t>
            </a:r>
            <a:r>
              <a:rPr sz="2200" spc="-10" dirty="0">
                <a:solidFill>
                  <a:srgbClr val="FF0000"/>
                </a:solidFill>
                <a:latin typeface="Calibri"/>
                <a:cs typeface="Calibri"/>
              </a:rPr>
              <a:t>inability </a:t>
            </a:r>
            <a:r>
              <a:rPr sz="2200" spc="-20" dirty="0">
                <a:solidFill>
                  <a:srgbClr val="FF0000"/>
                </a:solidFill>
                <a:latin typeface="Calibri"/>
                <a:cs typeface="Calibri"/>
              </a:rPr>
              <a:t>to</a:t>
            </a:r>
            <a:r>
              <a:rPr sz="2200" spc="15" dirty="0">
                <a:solidFill>
                  <a:srgbClr val="FF0000"/>
                </a:solidFill>
                <a:latin typeface="Calibri"/>
                <a:cs typeface="Calibri"/>
              </a:rPr>
              <a:t> </a:t>
            </a:r>
            <a:r>
              <a:rPr sz="2200" spc="-5" dirty="0">
                <a:solidFill>
                  <a:srgbClr val="FF0000"/>
                </a:solidFill>
                <a:latin typeface="Calibri"/>
                <a:cs typeface="Calibri"/>
              </a:rPr>
              <a:t>surpass</a:t>
            </a:r>
            <a:r>
              <a:rPr sz="2200" spc="-10" dirty="0">
                <a:solidFill>
                  <a:srgbClr val="FF0000"/>
                </a:solidFill>
                <a:latin typeface="Calibri"/>
                <a:cs typeface="Calibri"/>
              </a:rPr>
              <a:t> </a:t>
            </a:r>
            <a:r>
              <a:rPr sz="2200" spc="-5" dirty="0">
                <a:solidFill>
                  <a:srgbClr val="FF0000"/>
                </a:solidFill>
                <a:latin typeface="Calibri"/>
                <a:cs typeface="Calibri"/>
              </a:rPr>
              <a:t>prior</a:t>
            </a:r>
            <a:r>
              <a:rPr sz="2200" spc="-20" dirty="0">
                <a:solidFill>
                  <a:srgbClr val="FF0000"/>
                </a:solidFill>
                <a:latin typeface="Calibri"/>
                <a:cs typeface="Calibri"/>
              </a:rPr>
              <a:t> </a:t>
            </a:r>
            <a:r>
              <a:rPr sz="2200" spc="-5" dirty="0">
                <a:solidFill>
                  <a:srgbClr val="FF0000"/>
                </a:solidFill>
                <a:latin typeface="Calibri"/>
                <a:cs typeface="Calibri"/>
              </a:rPr>
              <a:t>high</a:t>
            </a:r>
            <a:r>
              <a:rPr sz="2200" spc="-5" dirty="0">
                <a:latin typeface="Calibri"/>
                <a:cs typeface="Calibri"/>
              </a:rPr>
              <a:t>.</a:t>
            </a:r>
            <a:endParaRPr sz="2200">
              <a:latin typeface="Calibri"/>
              <a:cs typeface="Calibri"/>
            </a:endParaRPr>
          </a:p>
          <a:p>
            <a:pPr marL="234950" indent="-222885">
              <a:lnSpc>
                <a:spcPct val="100000"/>
              </a:lnSpc>
              <a:spcBef>
                <a:spcPts val="1200"/>
              </a:spcBef>
              <a:buClr>
                <a:srgbClr val="1CACE3"/>
              </a:buClr>
              <a:buSzPct val="95454"/>
              <a:buFont typeface="Wingdings"/>
              <a:buChar char=""/>
              <a:tabLst>
                <a:tab pos="235585" algn="l"/>
              </a:tabLst>
            </a:pPr>
            <a:r>
              <a:rPr sz="2200" spc="-5" dirty="0">
                <a:solidFill>
                  <a:srgbClr val="0000FF"/>
                </a:solidFill>
                <a:latin typeface="Calibri"/>
                <a:cs typeface="Calibri"/>
              </a:rPr>
              <a:t>Support</a:t>
            </a:r>
            <a:r>
              <a:rPr sz="2200" spc="-10" dirty="0">
                <a:solidFill>
                  <a:srgbClr val="0000FF"/>
                </a:solidFill>
                <a:latin typeface="Calibri"/>
                <a:cs typeface="Calibri"/>
              </a:rPr>
              <a:t> </a:t>
            </a:r>
            <a:r>
              <a:rPr sz="2200" spc="-10" dirty="0">
                <a:latin typeface="Calibri"/>
                <a:cs typeface="Calibri"/>
              </a:rPr>
              <a:t>results</a:t>
            </a:r>
            <a:r>
              <a:rPr sz="2200" spc="15" dirty="0">
                <a:latin typeface="Calibri"/>
                <a:cs typeface="Calibri"/>
              </a:rPr>
              <a:t> </a:t>
            </a:r>
            <a:r>
              <a:rPr sz="2200" spc="-10" dirty="0">
                <a:latin typeface="Calibri"/>
                <a:cs typeface="Calibri"/>
              </a:rPr>
              <a:t>from</a:t>
            </a:r>
            <a:r>
              <a:rPr sz="2200" spc="10" dirty="0">
                <a:latin typeface="Calibri"/>
                <a:cs typeface="Calibri"/>
              </a:rPr>
              <a:t> </a:t>
            </a:r>
            <a:r>
              <a:rPr sz="2200" spc="-10" dirty="0">
                <a:latin typeface="Calibri"/>
                <a:cs typeface="Calibri"/>
              </a:rPr>
              <a:t>the</a:t>
            </a:r>
            <a:r>
              <a:rPr sz="2200" spc="5" dirty="0">
                <a:latin typeface="Calibri"/>
                <a:cs typeface="Calibri"/>
              </a:rPr>
              <a:t> </a:t>
            </a:r>
            <a:r>
              <a:rPr sz="2200" spc="-10" dirty="0">
                <a:solidFill>
                  <a:srgbClr val="0000FF"/>
                </a:solidFill>
                <a:latin typeface="Calibri"/>
                <a:cs typeface="Calibri"/>
              </a:rPr>
              <a:t>inability</a:t>
            </a:r>
            <a:r>
              <a:rPr sz="2200" spc="5" dirty="0">
                <a:solidFill>
                  <a:srgbClr val="0000FF"/>
                </a:solidFill>
                <a:latin typeface="Calibri"/>
                <a:cs typeface="Calibri"/>
              </a:rPr>
              <a:t> </a:t>
            </a:r>
            <a:r>
              <a:rPr sz="2200" spc="-20" dirty="0">
                <a:solidFill>
                  <a:srgbClr val="0000FF"/>
                </a:solidFill>
                <a:latin typeface="Calibri"/>
                <a:cs typeface="Calibri"/>
              </a:rPr>
              <a:t>to</a:t>
            </a:r>
            <a:r>
              <a:rPr sz="2200" spc="15" dirty="0">
                <a:solidFill>
                  <a:srgbClr val="0000FF"/>
                </a:solidFill>
                <a:latin typeface="Calibri"/>
                <a:cs typeface="Calibri"/>
              </a:rPr>
              <a:t> </a:t>
            </a:r>
            <a:r>
              <a:rPr sz="2200" spc="-10" dirty="0">
                <a:solidFill>
                  <a:srgbClr val="0000FF"/>
                </a:solidFill>
                <a:latin typeface="Calibri"/>
                <a:cs typeface="Calibri"/>
              </a:rPr>
              <a:t>break </a:t>
            </a:r>
            <a:r>
              <a:rPr sz="2200" spc="-5" dirty="0">
                <a:solidFill>
                  <a:srgbClr val="0000FF"/>
                </a:solidFill>
                <a:latin typeface="Calibri"/>
                <a:cs typeface="Calibri"/>
              </a:rPr>
              <a:t>prior</a:t>
            </a:r>
            <a:r>
              <a:rPr sz="2200" spc="-15" dirty="0">
                <a:solidFill>
                  <a:srgbClr val="0000FF"/>
                </a:solidFill>
                <a:latin typeface="Calibri"/>
                <a:cs typeface="Calibri"/>
              </a:rPr>
              <a:t> </a:t>
            </a:r>
            <a:r>
              <a:rPr sz="2200" spc="-45" dirty="0">
                <a:solidFill>
                  <a:srgbClr val="0000FF"/>
                </a:solidFill>
                <a:latin typeface="Calibri"/>
                <a:cs typeface="Calibri"/>
              </a:rPr>
              <a:t>low</a:t>
            </a:r>
            <a:r>
              <a:rPr sz="2200" spc="-45" dirty="0">
                <a:latin typeface="Calibri"/>
                <a:cs typeface="Calibri"/>
              </a:rPr>
              <a:t>.</a:t>
            </a:r>
            <a:endParaRPr sz="2200">
              <a:latin typeface="Calibri"/>
              <a:cs typeface="Calibri"/>
            </a:endParaRPr>
          </a:p>
          <a:p>
            <a:pPr marL="103505" marR="5080" indent="-91440">
              <a:lnSpc>
                <a:spcPct val="100000"/>
              </a:lnSpc>
              <a:spcBef>
                <a:spcPts val="1200"/>
              </a:spcBef>
              <a:buClr>
                <a:srgbClr val="1CACE3"/>
              </a:buClr>
              <a:buSzPct val="95454"/>
              <a:buFont typeface="Wingdings"/>
              <a:buChar char=""/>
              <a:tabLst>
                <a:tab pos="235585" algn="l"/>
              </a:tabLst>
            </a:pPr>
            <a:r>
              <a:rPr sz="2200" b="1" spc="-5" dirty="0">
                <a:solidFill>
                  <a:srgbClr val="FF0000"/>
                </a:solidFill>
                <a:latin typeface="Calibri"/>
                <a:cs typeface="Calibri"/>
              </a:rPr>
              <a:t>If</a:t>
            </a:r>
            <a:r>
              <a:rPr sz="2200" b="1" spc="310" dirty="0">
                <a:solidFill>
                  <a:srgbClr val="FF0000"/>
                </a:solidFill>
                <a:latin typeface="Calibri"/>
                <a:cs typeface="Calibri"/>
              </a:rPr>
              <a:t> </a:t>
            </a:r>
            <a:r>
              <a:rPr sz="2200" b="1" spc="-5" dirty="0">
                <a:solidFill>
                  <a:srgbClr val="FF0000"/>
                </a:solidFill>
                <a:latin typeface="Calibri"/>
                <a:cs typeface="Calibri"/>
              </a:rPr>
              <a:t>support</a:t>
            </a:r>
            <a:r>
              <a:rPr sz="2200" b="1" spc="315" dirty="0">
                <a:solidFill>
                  <a:srgbClr val="FF0000"/>
                </a:solidFill>
                <a:latin typeface="Calibri"/>
                <a:cs typeface="Calibri"/>
              </a:rPr>
              <a:t> </a:t>
            </a:r>
            <a:r>
              <a:rPr sz="2200" b="1" spc="-5" dirty="0">
                <a:solidFill>
                  <a:srgbClr val="FF0000"/>
                </a:solidFill>
                <a:latin typeface="Calibri"/>
                <a:cs typeface="Calibri"/>
              </a:rPr>
              <a:t>has</a:t>
            </a:r>
            <a:r>
              <a:rPr sz="2200" b="1" spc="305" dirty="0">
                <a:solidFill>
                  <a:srgbClr val="FF0000"/>
                </a:solidFill>
                <a:latin typeface="Calibri"/>
                <a:cs typeface="Calibri"/>
              </a:rPr>
              <a:t> </a:t>
            </a:r>
            <a:r>
              <a:rPr sz="2200" b="1" spc="-20" dirty="0">
                <a:solidFill>
                  <a:srgbClr val="FF0000"/>
                </a:solidFill>
                <a:latin typeface="Calibri"/>
                <a:cs typeface="Calibri"/>
              </a:rPr>
              <a:t>broken</a:t>
            </a:r>
            <a:r>
              <a:rPr sz="2200" b="1" spc="320" dirty="0">
                <a:solidFill>
                  <a:srgbClr val="FF0000"/>
                </a:solidFill>
                <a:latin typeface="Calibri"/>
                <a:cs typeface="Calibri"/>
              </a:rPr>
              <a:t> </a:t>
            </a:r>
            <a:r>
              <a:rPr sz="2200" b="1" spc="-5" dirty="0">
                <a:solidFill>
                  <a:srgbClr val="FF0000"/>
                </a:solidFill>
                <a:latin typeface="Calibri"/>
                <a:cs typeface="Calibri"/>
              </a:rPr>
              <a:t>than</a:t>
            </a:r>
            <a:r>
              <a:rPr sz="2200" b="1" spc="315" dirty="0">
                <a:solidFill>
                  <a:srgbClr val="FF0000"/>
                </a:solidFill>
                <a:latin typeface="Calibri"/>
                <a:cs typeface="Calibri"/>
              </a:rPr>
              <a:t> </a:t>
            </a:r>
            <a:r>
              <a:rPr sz="2200" b="1" spc="-15" dirty="0">
                <a:solidFill>
                  <a:srgbClr val="FF0000"/>
                </a:solidFill>
                <a:latin typeface="Calibri"/>
                <a:cs typeface="Calibri"/>
              </a:rPr>
              <a:t>that</a:t>
            </a:r>
            <a:r>
              <a:rPr sz="2200" b="1" spc="315" dirty="0">
                <a:solidFill>
                  <a:srgbClr val="FF0000"/>
                </a:solidFill>
                <a:latin typeface="Calibri"/>
                <a:cs typeface="Calibri"/>
              </a:rPr>
              <a:t> </a:t>
            </a:r>
            <a:r>
              <a:rPr sz="2200" b="1" spc="-10" dirty="0">
                <a:solidFill>
                  <a:srgbClr val="FF0000"/>
                </a:solidFill>
                <a:latin typeface="Calibri"/>
                <a:cs typeface="Calibri"/>
              </a:rPr>
              <a:t>level</a:t>
            </a:r>
            <a:r>
              <a:rPr sz="2200" b="1" spc="325" dirty="0">
                <a:solidFill>
                  <a:srgbClr val="FF0000"/>
                </a:solidFill>
                <a:latin typeface="Calibri"/>
                <a:cs typeface="Calibri"/>
              </a:rPr>
              <a:t> </a:t>
            </a:r>
            <a:r>
              <a:rPr sz="2200" b="1" spc="-5" dirty="0">
                <a:solidFill>
                  <a:srgbClr val="FF0000"/>
                </a:solidFill>
                <a:latin typeface="Calibri"/>
                <a:cs typeface="Calibri"/>
              </a:rPr>
              <a:t>become</a:t>
            </a:r>
            <a:r>
              <a:rPr sz="2200" b="1" spc="330" dirty="0">
                <a:solidFill>
                  <a:srgbClr val="FF0000"/>
                </a:solidFill>
                <a:latin typeface="Calibri"/>
                <a:cs typeface="Calibri"/>
              </a:rPr>
              <a:t> </a:t>
            </a:r>
            <a:r>
              <a:rPr sz="2200" b="1" spc="-10" dirty="0">
                <a:solidFill>
                  <a:srgbClr val="FF0000"/>
                </a:solidFill>
                <a:latin typeface="Calibri"/>
                <a:cs typeface="Calibri"/>
              </a:rPr>
              <a:t>the</a:t>
            </a:r>
            <a:r>
              <a:rPr sz="2200" b="1" spc="320" dirty="0">
                <a:solidFill>
                  <a:srgbClr val="FF0000"/>
                </a:solidFill>
                <a:latin typeface="Calibri"/>
                <a:cs typeface="Calibri"/>
              </a:rPr>
              <a:t> </a:t>
            </a:r>
            <a:r>
              <a:rPr sz="2200" b="1" spc="-10" dirty="0">
                <a:solidFill>
                  <a:srgbClr val="FF0000"/>
                </a:solidFill>
                <a:latin typeface="Calibri"/>
                <a:cs typeface="Calibri"/>
              </a:rPr>
              <a:t>resistance, </a:t>
            </a:r>
            <a:r>
              <a:rPr sz="2200" b="1" spc="-480" dirty="0">
                <a:solidFill>
                  <a:srgbClr val="FF0000"/>
                </a:solidFill>
                <a:latin typeface="Calibri"/>
                <a:cs typeface="Calibri"/>
              </a:rPr>
              <a:t> </a:t>
            </a:r>
            <a:r>
              <a:rPr sz="2200" b="1" spc="-10" dirty="0">
                <a:solidFill>
                  <a:srgbClr val="FF0000"/>
                </a:solidFill>
                <a:latin typeface="Calibri"/>
                <a:cs typeface="Calibri"/>
              </a:rPr>
              <a:t>and</a:t>
            </a:r>
            <a:r>
              <a:rPr sz="2200" b="1" spc="-5" dirty="0">
                <a:solidFill>
                  <a:srgbClr val="FF0000"/>
                </a:solidFill>
                <a:latin typeface="Calibri"/>
                <a:cs typeface="Calibri"/>
              </a:rPr>
              <a:t> </a:t>
            </a:r>
            <a:r>
              <a:rPr sz="2200" b="1" spc="-10" dirty="0">
                <a:solidFill>
                  <a:srgbClr val="FF0000"/>
                </a:solidFill>
                <a:latin typeface="Calibri"/>
                <a:cs typeface="Calibri"/>
              </a:rPr>
              <a:t>vice-versa.</a:t>
            </a:r>
            <a:endParaRPr sz="2200">
              <a:latin typeface="Calibri"/>
              <a:cs typeface="Calibri"/>
            </a:endParaRPr>
          </a:p>
        </p:txBody>
      </p:sp>
      <p:pic>
        <p:nvPicPr>
          <p:cNvPr id="4" name="object 4"/>
          <p:cNvPicPr/>
          <p:nvPr/>
        </p:nvPicPr>
        <p:blipFill>
          <a:blip r:embed="rId3" cstate="print"/>
          <a:stretch>
            <a:fillRect/>
          </a:stretch>
        </p:blipFill>
        <p:spPr>
          <a:xfrm>
            <a:off x="3346232" y="3961920"/>
            <a:ext cx="4723831" cy="2070582"/>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233295" cy="635000"/>
          </a:xfrm>
          <a:prstGeom prst="rect">
            <a:avLst/>
          </a:prstGeom>
        </p:spPr>
        <p:txBody>
          <a:bodyPr vert="horz" wrap="square" lIns="0" tIns="12065" rIns="0" bIns="0" rtlCol="0">
            <a:spAutoFit/>
          </a:bodyPr>
          <a:lstStyle/>
          <a:p>
            <a:pPr marL="12700">
              <a:lnSpc>
                <a:spcPct val="100000"/>
              </a:lnSpc>
              <a:spcBef>
                <a:spcPts val="95"/>
              </a:spcBef>
            </a:pPr>
            <a:r>
              <a:rPr sz="4000" spc="-355" dirty="0"/>
              <a:t>T</a:t>
            </a:r>
            <a:r>
              <a:rPr sz="4000" spc="-125" dirty="0"/>
              <a:t>r</a:t>
            </a:r>
            <a:r>
              <a:rPr sz="4000" spc="-85" dirty="0"/>
              <a:t>e</a:t>
            </a:r>
            <a:r>
              <a:rPr sz="4000" spc="-90" dirty="0"/>
              <a:t>n</a:t>
            </a:r>
            <a:r>
              <a:rPr sz="4000" spc="-5" dirty="0"/>
              <a:t>d</a:t>
            </a:r>
            <a:r>
              <a:rPr sz="4000" spc="-200" dirty="0"/>
              <a:t> </a:t>
            </a:r>
            <a:r>
              <a:rPr sz="4000" spc="-75" dirty="0"/>
              <a:t>L</a:t>
            </a:r>
            <a:r>
              <a:rPr sz="4000" spc="-60" dirty="0"/>
              <a:t>i</a:t>
            </a:r>
            <a:r>
              <a:rPr sz="4000" spc="-90" dirty="0"/>
              <a:t>n</a:t>
            </a:r>
            <a:r>
              <a:rPr sz="4000" spc="-85" dirty="0"/>
              <a:t>e</a:t>
            </a:r>
            <a:r>
              <a:rPr sz="4000" spc="-5" dirty="0"/>
              <a:t>s</a:t>
            </a:r>
            <a:endParaRPr sz="4000"/>
          </a:p>
        </p:txBody>
      </p:sp>
      <p:sp>
        <p:nvSpPr>
          <p:cNvPr id="3" name="object 3"/>
          <p:cNvSpPr txBox="1"/>
          <p:nvPr/>
        </p:nvSpPr>
        <p:spPr>
          <a:xfrm>
            <a:off x="787398" y="1978434"/>
            <a:ext cx="5755640" cy="2027555"/>
          </a:xfrm>
          <a:prstGeom prst="rect">
            <a:avLst/>
          </a:prstGeom>
        </p:spPr>
        <p:txBody>
          <a:bodyPr vert="horz" wrap="square" lIns="0" tIns="13335" rIns="0" bIns="0" rtlCol="0">
            <a:spAutoFit/>
          </a:bodyPr>
          <a:lstStyle/>
          <a:p>
            <a:pPr marL="275590" indent="-263525">
              <a:lnSpc>
                <a:spcPct val="100000"/>
              </a:lnSpc>
              <a:spcBef>
                <a:spcPts val="105"/>
              </a:spcBef>
              <a:buClr>
                <a:srgbClr val="1CACE3"/>
              </a:buClr>
              <a:buSzPct val="96153"/>
              <a:buFont typeface="Wingdings"/>
              <a:buChar char=""/>
              <a:tabLst>
                <a:tab pos="276225" algn="l"/>
              </a:tabLst>
            </a:pPr>
            <a:r>
              <a:rPr sz="2600" spc="-10" dirty="0">
                <a:latin typeface="Calibri"/>
                <a:cs typeface="Calibri"/>
              </a:rPr>
              <a:t>There</a:t>
            </a:r>
            <a:r>
              <a:rPr sz="2600" spc="-40" dirty="0">
                <a:latin typeface="Calibri"/>
                <a:cs typeface="Calibri"/>
              </a:rPr>
              <a:t> </a:t>
            </a:r>
            <a:r>
              <a:rPr sz="2600" spc="-10" dirty="0">
                <a:latin typeface="Calibri"/>
                <a:cs typeface="Calibri"/>
              </a:rPr>
              <a:t>are</a:t>
            </a:r>
            <a:r>
              <a:rPr sz="2600" dirty="0">
                <a:latin typeface="Calibri"/>
                <a:cs typeface="Calibri"/>
              </a:rPr>
              <a:t> </a:t>
            </a:r>
            <a:r>
              <a:rPr sz="2600" spc="-10" dirty="0">
                <a:latin typeface="Calibri"/>
                <a:cs typeface="Calibri"/>
              </a:rPr>
              <a:t>three</a:t>
            </a:r>
            <a:r>
              <a:rPr sz="2600" spc="-25" dirty="0">
                <a:latin typeface="Calibri"/>
                <a:cs typeface="Calibri"/>
              </a:rPr>
              <a:t> </a:t>
            </a:r>
            <a:r>
              <a:rPr sz="2600" spc="-5" dirty="0">
                <a:latin typeface="Calibri"/>
                <a:cs typeface="Calibri"/>
              </a:rPr>
              <a:t>basic</a:t>
            </a:r>
            <a:r>
              <a:rPr sz="2600" spc="-15" dirty="0">
                <a:latin typeface="Calibri"/>
                <a:cs typeface="Calibri"/>
              </a:rPr>
              <a:t> </a:t>
            </a:r>
            <a:r>
              <a:rPr sz="2600" spc="-5" dirty="0">
                <a:latin typeface="Calibri"/>
                <a:cs typeface="Calibri"/>
              </a:rPr>
              <a:t>kinds</a:t>
            </a:r>
            <a:r>
              <a:rPr sz="2600" spc="-20" dirty="0">
                <a:latin typeface="Calibri"/>
                <a:cs typeface="Calibri"/>
              </a:rPr>
              <a:t> </a:t>
            </a:r>
            <a:r>
              <a:rPr sz="2600" spc="-5" dirty="0">
                <a:latin typeface="Calibri"/>
                <a:cs typeface="Calibri"/>
              </a:rPr>
              <a:t>of trends:</a:t>
            </a:r>
            <a:endParaRPr sz="2600" dirty="0">
              <a:latin typeface="Calibri"/>
              <a:cs typeface="Calibri"/>
            </a:endParaRPr>
          </a:p>
          <a:p>
            <a:pPr marL="213360">
              <a:lnSpc>
                <a:spcPct val="100000"/>
              </a:lnSpc>
              <a:spcBef>
                <a:spcPts val="1835"/>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An</a:t>
            </a:r>
            <a:r>
              <a:rPr sz="2000" spc="-5" dirty="0">
                <a:latin typeface="Calibri"/>
                <a:cs typeface="Calibri"/>
              </a:rPr>
              <a:t> </a:t>
            </a:r>
            <a:r>
              <a:rPr sz="2000" b="1" dirty="0">
                <a:solidFill>
                  <a:srgbClr val="FF0000"/>
                </a:solidFill>
                <a:latin typeface="Calibri"/>
                <a:cs typeface="Calibri"/>
              </a:rPr>
              <a:t>up </a:t>
            </a:r>
            <a:r>
              <a:rPr sz="2000" b="1" spc="-10" dirty="0">
                <a:solidFill>
                  <a:srgbClr val="FF0000"/>
                </a:solidFill>
                <a:latin typeface="Calibri"/>
                <a:cs typeface="Calibri"/>
              </a:rPr>
              <a:t>trend </a:t>
            </a:r>
            <a:r>
              <a:rPr sz="2000" spc="-10" dirty="0">
                <a:latin typeface="Calibri"/>
                <a:cs typeface="Calibri"/>
              </a:rPr>
              <a:t>where</a:t>
            </a:r>
            <a:r>
              <a:rPr sz="2000" spc="5" dirty="0">
                <a:latin typeface="Calibri"/>
                <a:cs typeface="Calibri"/>
              </a:rPr>
              <a:t> </a:t>
            </a:r>
            <a:r>
              <a:rPr sz="2000" spc="-5" dirty="0">
                <a:latin typeface="Calibri"/>
                <a:cs typeface="Calibri"/>
              </a:rPr>
              <a:t>price</a:t>
            </a:r>
            <a:r>
              <a:rPr sz="2000" spc="10" dirty="0">
                <a:latin typeface="Calibri"/>
                <a:cs typeface="Calibri"/>
              </a:rPr>
              <a:t> </a:t>
            </a:r>
            <a:r>
              <a:rPr sz="2000" spc="-10" dirty="0">
                <a:latin typeface="Calibri"/>
                <a:cs typeface="Calibri"/>
              </a:rPr>
              <a:t>are</a:t>
            </a:r>
            <a:r>
              <a:rPr sz="2000" spc="5" dirty="0">
                <a:latin typeface="Calibri"/>
                <a:cs typeface="Calibri"/>
              </a:rPr>
              <a:t> </a:t>
            </a:r>
            <a:r>
              <a:rPr sz="2000" spc="-10" dirty="0">
                <a:latin typeface="Calibri"/>
                <a:cs typeface="Calibri"/>
              </a:rPr>
              <a:t>generally</a:t>
            </a:r>
            <a:r>
              <a:rPr sz="2000" dirty="0">
                <a:latin typeface="Calibri"/>
                <a:cs typeface="Calibri"/>
              </a:rPr>
              <a:t> </a:t>
            </a:r>
            <a:r>
              <a:rPr sz="2000" spc="-5" dirty="0">
                <a:latin typeface="Calibri"/>
                <a:cs typeface="Calibri"/>
              </a:rPr>
              <a:t>increasing.</a:t>
            </a:r>
            <a:endParaRPr sz="2000" dirty="0">
              <a:latin typeface="Calibri"/>
              <a:cs typeface="Calibri"/>
            </a:endParaRPr>
          </a:p>
          <a:p>
            <a:pPr marL="213360">
              <a:lnSpc>
                <a:spcPct val="100000"/>
              </a:lnSpc>
              <a:spcBef>
                <a:spcPts val="18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A </a:t>
            </a:r>
            <a:r>
              <a:rPr sz="2000" b="1" dirty="0">
                <a:solidFill>
                  <a:srgbClr val="FF0000"/>
                </a:solidFill>
                <a:latin typeface="Calibri"/>
                <a:cs typeface="Calibri"/>
              </a:rPr>
              <a:t>down</a:t>
            </a:r>
            <a:r>
              <a:rPr sz="2000" b="1" spc="-15" dirty="0">
                <a:solidFill>
                  <a:srgbClr val="FF0000"/>
                </a:solidFill>
                <a:latin typeface="Calibri"/>
                <a:cs typeface="Calibri"/>
              </a:rPr>
              <a:t> </a:t>
            </a:r>
            <a:r>
              <a:rPr sz="2000" b="1" spc="-10" dirty="0">
                <a:solidFill>
                  <a:srgbClr val="FF0000"/>
                </a:solidFill>
                <a:latin typeface="Calibri"/>
                <a:cs typeface="Calibri"/>
              </a:rPr>
              <a:t>trend</a:t>
            </a:r>
            <a:r>
              <a:rPr sz="2000" b="1" dirty="0">
                <a:solidFill>
                  <a:srgbClr val="FF0000"/>
                </a:solidFill>
                <a:latin typeface="Calibri"/>
                <a:cs typeface="Calibri"/>
              </a:rPr>
              <a:t> </a:t>
            </a:r>
            <a:r>
              <a:rPr sz="2000" spc="-10" dirty="0">
                <a:latin typeface="Calibri"/>
                <a:cs typeface="Calibri"/>
              </a:rPr>
              <a:t>where</a:t>
            </a:r>
            <a:r>
              <a:rPr sz="2000" spc="5" dirty="0">
                <a:latin typeface="Calibri"/>
                <a:cs typeface="Calibri"/>
              </a:rPr>
              <a:t> </a:t>
            </a:r>
            <a:r>
              <a:rPr sz="2000" spc="-5" dirty="0">
                <a:latin typeface="Calibri"/>
                <a:cs typeface="Calibri"/>
              </a:rPr>
              <a:t>price</a:t>
            </a:r>
            <a:r>
              <a:rPr sz="2000" spc="10" dirty="0">
                <a:latin typeface="Calibri"/>
                <a:cs typeface="Calibri"/>
              </a:rPr>
              <a:t> </a:t>
            </a:r>
            <a:r>
              <a:rPr sz="2000" spc="-10" dirty="0">
                <a:latin typeface="Calibri"/>
                <a:cs typeface="Calibri"/>
              </a:rPr>
              <a:t>are</a:t>
            </a:r>
            <a:r>
              <a:rPr sz="2000" spc="5" dirty="0">
                <a:latin typeface="Calibri"/>
                <a:cs typeface="Calibri"/>
              </a:rPr>
              <a:t> </a:t>
            </a:r>
            <a:r>
              <a:rPr sz="2000" spc="-10" dirty="0">
                <a:latin typeface="Calibri"/>
                <a:cs typeface="Calibri"/>
              </a:rPr>
              <a:t>generally </a:t>
            </a:r>
            <a:r>
              <a:rPr sz="2000" spc="-5" dirty="0">
                <a:latin typeface="Calibri"/>
                <a:cs typeface="Calibri"/>
              </a:rPr>
              <a:t>decreasing.</a:t>
            </a:r>
            <a:endParaRPr sz="2000" dirty="0">
              <a:latin typeface="Calibri"/>
              <a:cs typeface="Calibri"/>
            </a:endParaRPr>
          </a:p>
          <a:p>
            <a:pPr marL="213360">
              <a:lnSpc>
                <a:spcPct val="100000"/>
              </a:lnSpc>
              <a:spcBef>
                <a:spcPts val="18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A</a:t>
            </a:r>
            <a:r>
              <a:rPr sz="2000" spc="-5" dirty="0">
                <a:latin typeface="Calibri"/>
                <a:cs typeface="Calibri"/>
              </a:rPr>
              <a:t> </a:t>
            </a:r>
            <a:r>
              <a:rPr sz="2000" dirty="0">
                <a:solidFill>
                  <a:srgbClr val="0000FF"/>
                </a:solidFill>
                <a:latin typeface="Calibri"/>
                <a:cs typeface="Calibri"/>
              </a:rPr>
              <a:t>t</a:t>
            </a:r>
            <a:r>
              <a:rPr sz="2000" spc="-40" dirty="0">
                <a:solidFill>
                  <a:srgbClr val="0000FF"/>
                </a:solidFill>
                <a:latin typeface="Calibri"/>
                <a:cs typeface="Calibri"/>
              </a:rPr>
              <a:t>r</a:t>
            </a:r>
            <a:r>
              <a:rPr sz="2000" dirty="0">
                <a:solidFill>
                  <a:srgbClr val="0000FF"/>
                </a:solidFill>
                <a:latin typeface="Calibri"/>
                <a:cs typeface="Calibri"/>
              </a:rPr>
              <a:t>ad</a:t>
            </a:r>
            <a:r>
              <a:rPr sz="2000" spc="-5" dirty="0">
                <a:solidFill>
                  <a:srgbClr val="0000FF"/>
                </a:solidFill>
                <a:latin typeface="Calibri"/>
                <a:cs typeface="Calibri"/>
              </a:rPr>
              <a:t>i</a:t>
            </a:r>
            <a:r>
              <a:rPr sz="2000" dirty="0">
                <a:solidFill>
                  <a:srgbClr val="0000FF"/>
                </a:solidFill>
                <a:latin typeface="Calibri"/>
                <a:cs typeface="Calibri"/>
              </a:rPr>
              <a:t>ng</a:t>
            </a:r>
            <a:r>
              <a:rPr sz="2000" spc="-5" dirty="0">
                <a:solidFill>
                  <a:srgbClr val="0000FF"/>
                </a:solidFill>
                <a:latin typeface="Calibri"/>
                <a:cs typeface="Calibri"/>
              </a:rPr>
              <a:t> </a:t>
            </a:r>
            <a:r>
              <a:rPr sz="2000" spc="-40" dirty="0">
                <a:solidFill>
                  <a:srgbClr val="0000FF"/>
                </a:solidFill>
                <a:latin typeface="Calibri"/>
                <a:cs typeface="Calibri"/>
              </a:rPr>
              <a:t>r</a:t>
            </a:r>
            <a:r>
              <a:rPr sz="2000" dirty="0">
                <a:solidFill>
                  <a:srgbClr val="0000FF"/>
                </a:solidFill>
                <a:latin typeface="Calibri"/>
                <a:cs typeface="Calibri"/>
              </a:rPr>
              <a:t>an</a:t>
            </a:r>
            <a:r>
              <a:rPr sz="2000" spc="-10" dirty="0">
                <a:solidFill>
                  <a:srgbClr val="0000FF"/>
                </a:solidFill>
                <a:latin typeface="Calibri"/>
                <a:cs typeface="Calibri"/>
              </a:rPr>
              <a:t>g</a:t>
            </a:r>
            <a:r>
              <a:rPr sz="2000" spc="-5" dirty="0">
                <a:solidFill>
                  <a:srgbClr val="0000FF"/>
                </a:solidFill>
                <a:latin typeface="Calibri"/>
                <a:cs typeface="Calibri"/>
              </a:rPr>
              <a:t>e</a:t>
            </a:r>
            <a:r>
              <a:rPr sz="2000" dirty="0">
                <a:latin typeface="Calibri"/>
                <a:cs typeface="Calibri"/>
              </a:rPr>
              <a:t>.</a:t>
            </a:r>
          </a:p>
        </p:txBody>
      </p:sp>
      <p:pic>
        <p:nvPicPr>
          <p:cNvPr id="4" name="object 4"/>
          <p:cNvPicPr/>
          <p:nvPr/>
        </p:nvPicPr>
        <p:blipFill>
          <a:blip r:embed="rId3" cstate="print"/>
          <a:stretch>
            <a:fillRect/>
          </a:stretch>
        </p:blipFill>
        <p:spPr>
          <a:xfrm>
            <a:off x="1141162" y="4260019"/>
            <a:ext cx="7159580" cy="183701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867101"/>
            <a:ext cx="1822450" cy="696595"/>
          </a:xfrm>
          <a:prstGeom prst="rect">
            <a:avLst/>
          </a:prstGeom>
        </p:spPr>
        <p:txBody>
          <a:bodyPr vert="horz" wrap="square" lIns="0" tIns="13335" rIns="0" bIns="0" rtlCol="0">
            <a:spAutoFit/>
          </a:bodyPr>
          <a:lstStyle/>
          <a:p>
            <a:pPr marL="12700">
              <a:lnSpc>
                <a:spcPct val="100000"/>
              </a:lnSpc>
              <a:spcBef>
                <a:spcPts val="105"/>
              </a:spcBef>
            </a:pPr>
            <a:r>
              <a:rPr sz="4400" spc="-90" dirty="0"/>
              <a:t>O</a:t>
            </a:r>
            <a:r>
              <a:rPr sz="4400" spc="-85" dirty="0"/>
              <a:t>u</a:t>
            </a:r>
            <a:r>
              <a:rPr sz="4400" spc="-80" dirty="0"/>
              <a:t>t</a:t>
            </a:r>
            <a:r>
              <a:rPr sz="4400" spc="-75" dirty="0"/>
              <a:t>li</a:t>
            </a:r>
            <a:r>
              <a:rPr sz="4400" spc="-105" dirty="0"/>
              <a:t>n</a:t>
            </a:r>
            <a:r>
              <a:rPr sz="4400" spc="-90" dirty="0"/>
              <a:t>e</a:t>
            </a:r>
            <a:r>
              <a:rPr sz="4400" dirty="0"/>
              <a:t>s</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a:t>
            </a:fld>
            <a:endParaRPr dirty="0"/>
          </a:p>
        </p:txBody>
      </p:sp>
      <p:sp>
        <p:nvSpPr>
          <p:cNvPr id="3" name="object 3"/>
          <p:cNvSpPr txBox="1"/>
          <p:nvPr/>
        </p:nvSpPr>
        <p:spPr>
          <a:xfrm>
            <a:off x="810258" y="1832130"/>
            <a:ext cx="4543425" cy="4262120"/>
          </a:xfrm>
          <a:prstGeom prst="rect">
            <a:avLst/>
          </a:prstGeom>
        </p:spPr>
        <p:txBody>
          <a:bodyPr vert="horz" wrap="square" lIns="0" tIns="165100" rIns="0" bIns="0" rtlCol="0">
            <a:spAutoFit/>
          </a:bodyPr>
          <a:lstStyle/>
          <a:p>
            <a:pPr marL="194945" indent="-182245">
              <a:lnSpc>
                <a:spcPct val="100000"/>
              </a:lnSpc>
              <a:spcBef>
                <a:spcPts val="1300"/>
              </a:spcBef>
              <a:buClr>
                <a:srgbClr val="1CACE3"/>
              </a:buClr>
              <a:buSzPct val="94444"/>
              <a:buFont typeface="Wingdings"/>
              <a:buChar char=""/>
              <a:tabLst>
                <a:tab pos="194945" algn="l"/>
              </a:tabLst>
            </a:pPr>
            <a:r>
              <a:rPr sz="1800" spc="-10" dirty="0">
                <a:latin typeface="Calibri"/>
                <a:cs typeface="Calibri"/>
              </a:rPr>
              <a:t>Introduction</a:t>
            </a:r>
            <a:endParaRPr sz="1800">
              <a:latin typeface="Calibri"/>
              <a:cs typeface="Calibri"/>
            </a:endParaRPr>
          </a:p>
          <a:p>
            <a:pPr marL="194945" indent="-182245">
              <a:lnSpc>
                <a:spcPct val="100000"/>
              </a:lnSpc>
              <a:spcBef>
                <a:spcPts val="1200"/>
              </a:spcBef>
              <a:buClr>
                <a:srgbClr val="1CACE3"/>
              </a:buClr>
              <a:buSzPct val="94444"/>
              <a:buFont typeface="Wingdings"/>
              <a:buChar char=""/>
              <a:tabLst>
                <a:tab pos="194945" algn="l"/>
              </a:tabLst>
            </a:pPr>
            <a:r>
              <a:rPr sz="1800" spc="-10" dirty="0">
                <a:latin typeface="Calibri"/>
                <a:cs typeface="Calibri"/>
              </a:rPr>
              <a:t>Price</a:t>
            </a:r>
            <a:r>
              <a:rPr sz="1800" spc="-15" dirty="0">
                <a:latin typeface="Calibri"/>
                <a:cs typeface="Calibri"/>
              </a:rPr>
              <a:t> </a:t>
            </a:r>
            <a:r>
              <a:rPr sz="1800" spc="-5" dirty="0">
                <a:latin typeface="Calibri"/>
                <a:cs typeface="Calibri"/>
              </a:rPr>
              <a:t>charts</a:t>
            </a:r>
            <a:endParaRPr sz="1800">
              <a:latin typeface="Calibri"/>
              <a:cs typeface="Calibri"/>
            </a:endParaRPr>
          </a:p>
          <a:p>
            <a:pPr marL="194945" indent="-182245">
              <a:lnSpc>
                <a:spcPct val="100000"/>
              </a:lnSpc>
              <a:spcBef>
                <a:spcPts val="1200"/>
              </a:spcBef>
              <a:buClr>
                <a:srgbClr val="1CACE3"/>
              </a:buClr>
              <a:buSzPct val="94444"/>
              <a:buFont typeface="Wingdings"/>
              <a:buChar char=""/>
              <a:tabLst>
                <a:tab pos="194945" algn="l"/>
              </a:tabLst>
            </a:pPr>
            <a:r>
              <a:rPr sz="1800" spc="-5" dirty="0">
                <a:latin typeface="Calibri"/>
                <a:cs typeface="Calibri"/>
              </a:rPr>
              <a:t>Candlestick</a:t>
            </a:r>
            <a:r>
              <a:rPr sz="1800" spc="-30" dirty="0">
                <a:latin typeface="Calibri"/>
                <a:cs typeface="Calibri"/>
              </a:rPr>
              <a:t> </a:t>
            </a:r>
            <a:r>
              <a:rPr sz="1800" spc="-10" dirty="0">
                <a:latin typeface="Calibri"/>
                <a:cs typeface="Calibri"/>
              </a:rPr>
              <a:t>patterns</a:t>
            </a:r>
            <a:endParaRPr sz="1800">
              <a:latin typeface="Calibri"/>
              <a:cs typeface="Calibri"/>
            </a:endParaRPr>
          </a:p>
          <a:p>
            <a:pPr marL="194945" indent="-182245">
              <a:lnSpc>
                <a:spcPct val="100000"/>
              </a:lnSpc>
              <a:spcBef>
                <a:spcPts val="1200"/>
              </a:spcBef>
              <a:buClr>
                <a:srgbClr val="1CACE3"/>
              </a:buClr>
              <a:buSzPct val="94444"/>
              <a:buFont typeface="Wingdings"/>
              <a:buChar char=""/>
              <a:tabLst>
                <a:tab pos="194945" algn="l"/>
              </a:tabLst>
            </a:pPr>
            <a:r>
              <a:rPr sz="1800" spc="-5" dirty="0">
                <a:latin typeface="Calibri"/>
                <a:cs typeface="Calibri"/>
              </a:rPr>
              <a:t>Support</a:t>
            </a:r>
            <a:r>
              <a:rPr sz="1800" spc="-15" dirty="0">
                <a:latin typeface="Calibri"/>
                <a:cs typeface="Calibri"/>
              </a:rPr>
              <a:t> </a:t>
            </a:r>
            <a:r>
              <a:rPr sz="1800" dirty="0">
                <a:latin typeface="Calibri"/>
                <a:cs typeface="Calibri"/>
              </a:rPr>
              <a:t>and</a:t>
            </a:r>
            <a:r>
              <a:rPr sz="1800" spc="-20" dirty="0">
                <a:latin typeface="Calibri"/>
                <a:cs typeface="Calibri"/>
              </a:rPr>
              <a:t> </a:t>
            </a:r>
            <a:r>
              <a:rPr sz="1800" spc="-10" dirty="0">
                <a:latin typeface="Calibri"/>
                <a:cs typeface="Calibri"/>
              </a:rPr>
              <a:t>resistance</a:t>
            </a:r>
            <a:endParaRPr sz="1800">
              <a:latin typeface="Calibri"/>
              <a:cs typeface="Calibri"/>
            </a:endParaRPr>
          </a:p>
          <a:p>
            <a:pPr marL="194945" indent="-182245">
              <a:lnSpc>
                <a:spcPct val="100000"/>
              </a:lnSpc>
              <a:spcBef>
                <a:spcPts val="1200"/>
              </a:spcBef>
              <a:buClr>
                <a:srgbClr val="1CACE3"/>
              </a:buClr>
              <a:buSzPct val="94444"/>
              <a:buFont typeface="Wingdings"/>
              <a:buChar char=""/>
              <a:tabLst>
                <a:tab pos="194945" algn="l"/>
              </a:tabLst>
            </a:pPr>
            <a:r>
              <a:rPr sz="1800" spc="-25" dirty="0">
                <a:latin typeface="Calibri"/>
                <a:cs typeface="Calibri"/>
              </a:rPr>
              <a:t>Technical</a:t>
            </a:r>
            <a:r>
              <a:rPr sz="1800" spc="5" dirty="0">
                <a:latin typeface="Calibri"/>
                <a:cs typeface="Calibri"/>
              </a:rPr>
              <a:t> </a:t>
            </a:r>
            <a:r>
              <a:rPr sz="1800" spc="-15" dirty="0">
                <a:latin typeface="Calibri"/>
                <a:cs typeface="Calibri"/>
              </a:rPr>
              <a:t>indicators</a:t>
            </a:r>
            <a:endParaRPr sz="1800">
              <a:latin typeface="Calibri"/>
              <a:cs typeface="Calibri"/>
            </a:endParaRPr>
          </a:p>
          <a:p>
            <a:pPr marL="396240" lvl="1" indent="-183515">
              <a:lnSpc>
                <a:spcPct val="100000"/>
              </a:lnSpc>
              <a:spcBef>
                <a:spcPts val="1220"/>
              </a:spcBef>
              <a:buClr>
                <a:srgbClr val="1CACE3"/>
              </a:buClr>
              <a:buFont typeface="Courier New"/>
              <a:buChar char="o"/>
              <a:tabLst>
                <a:tab pos="396875" algn="l"/>
              </a:tabLst>
            </a:pPr>
            <a:r>
              <a:rPr sz="1600" spc="-5" dirty="0">
                <a:latin typeface="Calibri"/>
                <a:cs typeface="Calibri"/>
              </a:rPr>
              <a:t>Moving</a:t>
            </a:r>
            <a:r>
              <a:rPr sz="1600" spc="-20" dirty="0">
                <a:latin typeface="Calibri"/>
                <a:cs typeface="Calibri"/>
              </a:rPr>
              <a:t> Average</a:t>
            </a:r>
            <a:r>
              <a:rPr sz="1600" spc="-15" dirty="0">
                <a:latin typeface="Calibri"/>
                <a:cs typeface="Calibri"/>
              </a:rPr>
              <a:t> </a:t>
            </a:r>
            <a:r>
              <a:rPr sz="1600" spc="-5" dirty="0">
                <a:latin typeface="Calibri"/>
                <a:cs typeface="Calibri"/>
              </a:rPr>
              <a:t>(MA)</a:t>
            </a:r>
            <a:endParaRPr sz="1600">
              <a:latin typeface="Calibri"/>
              <a:cs typeface="Calibri"/>
            </a:endParaRPr>
          </a:p>
          <a:p>
            <a:pPr marL="396240" lvl="1" indent="-183515">
              <a:lnSpc>
                <a:spcPct val="100000"/>
              </a:lnSpc>
              <a:spcBef>
                <a:spcPts val="600"/>
              </a:spcBef>
              <a:buClr>
                <a:srgbClr val="1CACE3"/>
              </a:buClr>
              <a:buFont typeface="Courier New"/>
              <a:buChar char="o"/>
              <a:tabLst>
                <a:tab pos="396875" algn="l"/>
              </a:tabLst>
            </a:pPr>
            <a:r>
              <a:rPr sz="1600" spc="-20" dirty="0">
                <a:latin typeface="Calibri"/>
                <a:cs typeface="Calibri"/>
              </a:rPr>
              <a:t>Volume</a:t>
            </a:r>
            <a:endParaRPr sz="1600">
              <a:latin typeface="Calibri"/>
              <a:cs typeface="Calibri"/>
            </a:endParaRPr>
          </a:p>
          <a:p>
            <a:pPr marL="396240" lvl="1" indent="-183515">
              <a:lnSpc>
                <a:spcPct val="100000"/>
              </a:lnSpc>
              <a:spcBef>
                <a:spcPts val="600"/>
              </a:spcBef>
              <a:buClr>
                <a:srgbClr val="1CACE3"/>
              </a:buClr>
              <a:buFont typeface="Courier New"/>
              <a:buChar char="o"/>
              <a:tabLst>
                <a:tab pos="396875" algn="l"/>
              </a:tabLst>
            </a:pPr>
            <a:r>
              <a:rPr sz="1600" spc="-5" dirty="0">
                <a:latin typeface="Calibri"/>
                <a:cs typeface="Calibri"/>
              </a:rPr>
              <a:t>Moving</a:t>
            </a:r>
            <a:r>
              <a:rPr sz="1600" spc="-15" dirty="0">
                <a:latin typeface="Calibri"/>
                <a:cs typeface="Calibri"/>
              </a:rPr>
              <a:t> </a:t>
            </a:r>
            <a:r>
              <a:rPr sz="1600" spc="-20" dirty="0">
                <a:latin typeface="Calibri"/>
                <a:cs typeface="Calibri"/>
              </a:rPr>
              <a:t>Average</a:t>
            </a:r>
            <a:r>
              <a:rPr sz="1600" spc="-5" dirty="0">
                <a:latin typeface="Calibri"/>
                <a:cs typeface="Calibri"/>
              </a:rPr>
              <a:t> </a:t>
            </a:r>
            <a:r>
              <a:rPr sz="1600" spc="-10" dirty="0">
                <a:latin typeface="Calibri"/>
                <a:cs typeface="Calibri"/>
              </a:rPr>
              <a:t>Convergence/Divergence</a:t>
            </a:r>
            <a:r>
              <a:rPr sz="1600" spc="45" dirty="0">
                <a:latin typeface="Calibri"/>
                <a:cs typeface="Calibri"/>
              </a:rPr>
              <a:t> </a:t>
            </a:r>
            <a:r>
              <a:rPr sz="1600" spc="-10" dirty="0">
                <a:latin typeface="Calibri"/>
                <a:cs typeface="Calibri"/>
              </a:rPr>
              <a:t>(MACD)</a:t>
            </a:r>
            <a:endParaRPr sz="1600">
              <a:latin typeface="Calibri"/>
              <a:cs typeface="Calibri"/>
            </a:endParaRPr>
          </a:p>
          <a:p>
            <a:pPr marL="396240" lvl="1" indent="-183515">
              <a:lnSpc>
                <a:spcPct val="100000"/>
              </a:lnSpc>
              <a:spcBef>
                <a:spcPts val="600"/>
              </a:spcBef>
              <a:buClr>
                <a:srgbClr val="1CACE3"/>
              </a:buClr>
              <a:buFont typeface="Courier New"/>
              <a:buChar char="o"/>
              <a:tabLst>
                <a:tab pos="396875" algn="l"/>
              </a:tabLst>
            </a:pPr>
            <a:r>
              <a:rPr sz="1600" spc="-10" dirty="0">
                <a:latin typeface="Calibri"/>
                <a:cs typeface="Calibri"/>
              </a:rPr>
              <a:t>Relative</a:t>
            </a:r>
            <a:r>
              <a:rPr sz="1600" spc="-15" dirty="0">
                <a:latin typeface="Calibri"/>
                <a:cs typeface="Calibri"/>
              </a:rPr>
              <a:t> </a:t>
            </a:r>
            <a:r>
              <a:rPr sz="1600" spc="-10" dirty="0">
                <a:latin typeface="Calibri"/>
                <a:cs typeface="Calibri"/>
              </a:rPr>
              <a:t>Strength</a:t>
            </a:r>
            <a:r>
              <a:rPr sz="1600" dirty="0">
                <a:latin typeface="Calibri"/>
                <a:cs typeface="Calibri"/>
              </a:rPr>
              <a:t> </a:t>
            </a:r>
            <a:r>
              <a:rPr sz="1600" spc="-10" dirty="0">
                <a:latin typeface="Calibri"/>
                <a:cs typeface="Calibri"/>
              </a:rPr>
              <a:t>Index</a:t>
            </a:r>
            <a:r>
              <a:rPr sz="1600" spc="-20" dirty="0">
                <a:latin typeface="Calibri"/>
                <a:cs typeface="Calibri"/>
              </a:rPr>
              <a:t> </a:t>
            </a:r>
            <a:r>
              <a:rPr sz="1600" spc="-10" dirty="0">
                <a:latin typeface="Calibri"/>
                <a:cs typeface="Calibri"/>
              </a:rPr>
              <a:t>(RSI)</a:t>
            </a:r>
            <a:endParaRPr sz="1600">
              <a:latin typeface="Calibri"/>
              <a:cs typeface="Calibri"/>
            </a:endParaRPr>
          </a:p>
          <a:p>
            <a:pPr marL="396240" lvl="1" indent="-183515">
              <a:lnSpc>
                <a:spcPct val="100000"/>
              </a:lnSpc>
              <a:spcBef>
                <a:spcPts val="600"/>
              </a:spcBef>
              <a:buClr>
                <a:srgbClr val="1CACE3"/>
              </a:buClr>
              <a:buFont typeface="Courier New"/>
              <a:buChar char="o"/>
              <a:tabLst>
                <a:tab pos="396875" algn="l"/>
              </a:tabLst>
            </a:pPr>
            <a:r>
              <a:rPr sz="1600" spc="-10" dirty="0">
                <a:latin typeface="Calibri"/>
                <a:cs typeface="Calibri"/>
              </a:rPr>
              <a:t>Ichimoku</a:t>
            </a:r>
            <a:r>
              <a:rPr sz="1600" spc="-30" dirty="0">
                <a:latin typeface="Calibri"/>
                <a:cs typeface="Calibri"/>
              </a:rPr>
              <a:t> </a:t>
            </a:r>
            <a:r>
              <a:rPr sz="1600" spc="-5" dirty="0">
                <a:latin typeface="Calibri"/>
                <a:cs typeface="Calibri"/>
              </a:rPr>
              <a:t>Cloud</a:t>
            </a:r>
            <a:endParaRPr sz="1600">
              <a:latin typeface="Calibri"/>
              <a:cs typeface="Calibri"/>
            </a:endParaRPr>
          </a:p>
          <a:p>
            <a:pPr marL="194945" indent="-182245">
              <a:lnSpc>
                <a:spcPct val="100000"/>
              </a:lnSpc>
              <a:spcBef>
                <a:spcPts val="1180"/>
              </a:spcBef>
              <a:buClr>
                <a:srgbClr val="1CACE3"/>
              </a:buClr>
              <a:buSzPct val="94444"/>
              <a:buFont typeface="Wingdings"/>
              <a:buChar char=""/>
              <a:tabLst>
                <a:tab pos="194945" algn="l"/>
              </a:tabLst>
            </a:pPr>
            <a:r>
              <a:rPr sz="1800" spc="-10" dirty="0">
                <a:latin typeface="Calibri"/>
                <a:cs typeface="Calibri"/>
              </a:rPr>
              <a:t>How</a:t>
            </a:r>
            <a:r>
              <a:rPr sz="1800" spc="10" dirty="0">
                <a:latin typeface="Calibri"/>
                <a:cs typeface="Calibri"/>
              </a:rPr>
              <a:t> </a:t>
            </a:r>
            <a:r>
              <a:rPr sz="1800" spc="-10" dirty="0">
                <a:latin typeface="Calibri"/>
                <a:cs typeface="Calibri"/>
              </a:rPr>
              <a:t>to</a:t>
            </a:r>
            <a:r>
              <a:rPr sz="1800" spc="-5" dirty="0">
                <a:latin typeface="Calibri"/>
                <a:cs typeface="Calibri"/>
              </a:rPr>
              <a:t> </a:t>
            </a:r>
            <a:r>
              <a:rPr sz="1800" spc="-10" dirty="0">
                <a:latin typeface="Calibri"/>
                <a:cs typeface="Calibri"/>
              </a:rPr>
              <a:t>work</a:t>
            </a:r>
            <a:r>
              <a:rPr sz="1800" spc="-15" dirty="0">
                <a:latin typeface="Calibri"/>
                <a:cs typeface="Calibri"/>
              </a:rPr>
              <a:t> </a:t>
            </a:r>
            <a:r>
              <a:rPr sz="1800" spc="-5" dirty="0">
                <a:latin typeface="Calibri"/>
                <a:cs typeface="Calibri"/>
              </a:rPr>
              <a:t>with</a:t>
            </a:r>
            <a:r>
              <a:rPr sz="1800" spc="20" dirty="0">
                <a:latin typeface="Calibri"/>
                <a:cs typeface="Calibri"/>
              </a:rPr>
              <a:t> </a:t>
            </a:r>
            <a:r>
              <a:rPr sz="1800" spc="-20" dirty="0">
                <a:latin typeface="Calibri"/>
                <a:cs typeface="Calibri"/>
              </a:rPr>
              <a:t>TradingView</a:t>
            </a:r>
            <a:endParaRPr sz="180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317115" cy="635000"/>
          </a:xfrm>
          <a:prstGeom prst="rect">
            <a:avLst/>
          </a:prstGeom>
        </p:spPr>
        <p:txBody>
          <a:bodyPr vert="horz" wrap="square" lIns="0" tIns="12065" rIns="0" bIns="0" rtlCol="0">
            <a:spAutoFit/>
          </a:bodyPr>
          <a:lstStyle/>
          <a:p>
            <a:pPr marL="12700">
              <a:lnSpc>
                <a:spcPct val="100000"/>
              </a:lnSpc>
              <a:spcBef>
                <a:spcPts val="95"/>
              </a:spcBef>
            </a:pPr>
            <a:r>
              <a:rPr sz="4000" spc="-85" dirty="0"/>
              <a:t>P</a:t>
            </a:r>
            <a:r>
              <a:rPr sz="4000" spc="-60" dirty="0"/>
              <a:t>i</a:t>
            </a:r>
            <a:r>
              <a:rPr sz="4000" spc="-120" dirty="0"/>
              <a:t>v</a:t>
            </a:r>
            <a:r>
              <a:rPr sz="4000" spc="-85" dirty="0"/>
              <a:t>o</a:t>
            </a:r>
            <a:r>
              <a:rPr sz="4000" spc="-5" dirty="0"/>
              <a:t>t</a:t>
            </a:r>
            <a:r>
              <a:rPr sz="4000" spc="-180" dirty="0"/>
              <a:t> </a:t>
            </a:r>
            <a:r>
              <a:rPr sz="4000" spc="-80" dirty="0"/>
              <a:t>p</a:t>
            </a:r>
            <a:r>
              <a:rPr sz="4000" spc="-70" dirty="0"/>
              <a:t>o</a:t>
            </a:r>
            <a:r>
              <a:rPr sz="4000" spc="-75" dirty="0"/>
              <a:t>i</a:t>
            </a:r>
            <a:r>
              <a:rPr sz="4000" spc="-125" dirty="0"/>
              <a:t>n</a:t>
            </a:r>
            <a:r>
              <a:rPr sz="4000" spc="-85" dirty="0"/>
              <a:t>t</a:t>
            </a:r>
            <a:r>
              <a:rPr sz="4000" spc="-5" dirty="0"/>
              <a:t>s</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
        <p:nvSpPr>
          <p:cNvPr id="3" name="object 3"/>
          <p:cNvSpPr txBox="1"/>
          <p:nvPr/>
        </p:nvSpPr>
        <p:spPr>
          <a:xfrm>
            <a:off x="778883" y="1824371"/>
            <a:ext cx="7642225" cy="4457700"/>
          </a:xfrm>
          <a:prstGeom prst="rect">
            <a:avLst/>
          </a:prstGeom>
        </p:spPr>
        <p:txBody>
          <a:bodyPr vert="horz" wrap="square" lIns="0" tIns="12700" rIns="0" bIns="0" rtlCol="0">
            <a:spAutoFit/>
          </a:bodyPr>
          <a:lstStyle/>
          <a:p>
            <a:pPr marL="104139" marR="8255" indent="-92075" algn="just">
              <a:lnSpc>
                <a:spcPct val="120000"/>
              </a:lnSpc>
              <a:spcBef>
                <a:spcPts val="100"/>
              </a:spcBef>
              <a:buClr>
                <a:srgbClr val="1CACE3"/>
              </a:buClr>
              <a:buSzPct val="94736"/>
              <a:buFont typeface="Wingdings"/>
              <a:buChar char=""/>
              <a:tabLst>
                <a:tab pos="205104" algn="l"/>
              </a:tabLst>
            </a:pPr>
            <a:r>
              <a:rPr sz="1900" spc="-5" dirty="0">
                <a:latin typeface="Calibri"/>
                <a:cs typeface="Calibri"/>
              </a:rPr>
              <a:t>A</a:t>
            </a:r>
            <a:r>
              <a:rPr sz="1900" dirty="0">
                <a:latin typeface="Calibri"/>
                <a:cs typeface="Calibri"/>
              </a:rPr>
              <a:t> </a:t>
            </a:r>
            <a:r>
              <a:rPr sz="1900" spc="-10" dirty="0">
                <a:latin typeface="Calibri"/>
                <a:cs typeface="Calibri"/>
              </a:rPr>
              <a:t>pivot</a:t>
            </a:r>
            <a:r>
              <a:rPr sz="1900" spc="-5" dirty="0">
                <a:latin typeface="Calibri"/>
                <a:cs typeface="Calibri"/>
              </a:rPr>
              <a:t> point</a:t>
            </a:r>
            <a:r>
              <a:rPr sz="1900" dirty="0">
                <a:latin typeface="Calibri"/>
                <a:cs typeface="Calibri"/>
              </a:rPr>
              <a:t> </a:t>
            </a:r>
            <a:r>
              <a:rPr sz="1900" spc="-5" dirty="0">
                <a:latin typeface="Calibri"/>
                <a:cs typeface="Calibri"/>
              </a:rPr>
              <a:t>is</a:t>
            </a:r>
            <a:r>
              <a:rPr sz="1900" dirty="0">
                <a:latin typeface="Calibri"/>
                <a:cs typeface="Calibri"/>
              </a:rPr>
              <a:t> </a:t>
            </a:r>
            <a:r>
              <a:rPr sz="1900" spc="-5" dirty="0">
                <a:latin typeface="Calibri"/>
                <a:cs typeface="Calibri"/>
              </a:rPr>
              <a:t>a</a:t>
            </a:r>
            <a:r>
              <a:rPr sz="1900" dirty="0">
                <a:latin typeface="Calibri"/>
                <a:cs typeface="Calibri"/>
              </a:rPr>
              <a:t> </a:t>
            </a:r>
            <a:r>
              <a:rPr sz="1900" spc="-10" dirty="0">
                <a:latin typeface="Calibri"/>
                <a:cs typeface="Calibri"/>
              </a:rPr>
              <a:t>technical</a:t>
            </a:r>
            <a:r>
              <a:rPr sz="1900" spc="-5" dirty="0">
                <a:latin typeface="Calibri"/>
                <a:cs typeface="Calibri"/>
              </a:rPr>
              <a:t> analysis</a:t>
            </a:r>
            <a:r>
              <a:rPr sz="1900" dirty="0">
                <a:latin typeface="Calibri"/>
                <a:cs typeface="Calibri"/>
              </a:rPr>
              <a:t> </a:t>
            </a:r>
            <a:r>
              <a:rPr sz="1900" spc="-25" dirty="0">
                <a:latin typeface="Calibri"/>
                <a:cs typeface="Calibri"/>
              </a:rPr>
              <a:t>indicator,</a:t>
            </a:r>
            <a:r>
              <a:rPr sz="1900" spc="-20" dirty="0">
                <a:latin typeface="Calibri"/>
                <a:cs typeface="Calibri"/>
              </a:rPr>
              <a:t> </a:t>
            </a:r>
            <a:r>
              <a:rPr sz="1900" spc="-5" dirty="0">
                <a:latin typeface="Calibri"/>
                <a:cs typeface="Calibri"/>
              </a:rPr>
              <a:t>or</a:t>
            </a:r>
            <a:r>
              <a:rPr sz="1900" dirty="0">
                <a:latin typeface="Calibri"/>
                <a:cs typeface="Calibri"/>
              </a:rPr>
              <a:t> </a:t>
            </a:r>
            <a:r>
              <a:rPr sz="1900" spc="-5" dirty="0">
                <a:latin typeface="Calibri"/>
                <a:cs typeface="Calibri"/>
              </a:rPr>
              <a:t>calculations,</a:t>
            </a:r>
            <a:r>
              <a:rPr sz="1900" dirty="0">
                <a:latin typeface="Calibri"/>
                <a:cs typeface="Calibri"/>
              </a:rPr>
              <a:t> </a:t>
            </a:r>
            <a:r>
              <a:rPr sz="1900" spc="-5" dirty="0">
                <a:latin typeface="Calibri"/>
                <a:cs typeface="Calibri"/>
              </a:rPr>
              <a:t>used</a:t>
            </a:r>
            <a:r>
              <a:rPr sz="1900" dirty="0">
                <a:latin typeface="Calibri"/>
                <a:cs typeface="Calibri"/>
              </a:rPr>
              <a:t> </a:t>
            </a:r>
            <a:r>
              <a:rPr sz="1900" spc="-30" dirty="0">
                <a:latin typeface="Calibri"/>
                <a:cs typeface="Calibri"/>
              </a:rPr>
              <a:t>to </a:t>
            </a:r>
            <a:r>
              <a:rPr sz="1900" spc="-25" dirty="0">
                <a:latin typeface="Calibri"/>
                <a:cs typeface="Calibri"/>
              </a:rPr>
              <a:t> </a:t>
            </a:r>
            <a:r>
              <a:rPr sz="1900" spc="-10" dirty="0">
                <a:latin typeface="Calibri"/>
                <a:cs typeface="Calibri"/>
              </a:rPr>
              <a:t>determine</a:t>
            </a:r>
            <a:r>
              <a:rPr sz="1900" spc="30" dirty="0">
                <a:latin typeface="Calibri"/>
                <a:cs typeface="Calibri"/>
              </a:rPr>
              <a:t> </a:t>
            </a:r>
            <a:r>
              <a:rPr sz="1900" spc="-5" dirty="0">
                <a:latin typeface="Calibri"/>
                <a:cs typeface="Calibri"/>
              </a:rPr>
              <a:t>the</a:t>
            </a:r>
            <a:r>
              <a:rPr sz="1900" spc="5" dirty="0">
                <a:latin typeface="Calibri"/>
                <a:cs typeface="Calibri"/>
              </a:rPr>
              <a:t> </a:t>
            </a:r>
            <a:r>
              <a:rPr sz="1900" spc="-20" dirty="0">
                <a:latin typeface="Calibri"/>
                <a:cs typeface="Calibri"/>
              </a:rPr>
              <a:t>overall</a:t>
            </a:r>
            <a:r>
              <a:rPr sz="1900" spc="25" dirty="0">
                <a:latin typeface="Calibri"/>
                <a:cs typeface="Calibri"/>
              </a:rPr>
              <a:t> </a:t>
            </a:r>
            <a:r>
              <a:rPr sz="1900" spc="-10" dirty="0">
                <a:latin typeface="Calibri"/>
                <a:cs typeface="Calibri"/>
              </a:rPr>
              <a:t>trend</a:t>
            </a:r>
            <a:r>
              <a:rPr sz="1900" spc="10" dirty="0">
                <a:latin typeface="Calibri"/>
                <a:cs typeface="Calibri"/>
              </a:rPr>
              <a:t> </a:t>
            </a:r>
            <a:r>
              <a:rPr sz="1900" spc="-5" dirty="0">
                <a:latin typeface="Calibri"/>
                <a:cs typeface="Calibri"/>
              </a:rPr>
              <a:t>of</a:t>
            </a:r>
            <a:r>
              <a:rPr sz="1900" dirty="0">
                <a:latin typeface="Calibri"/>
                <a:cs typeface="Calibri"/>
              </a:rPr>
              <a:t> </a:t>
            </a:r>
            <a:r>
              <a:rPr sz="1900" spc="-5" dirty="0">
                <a:latin typeface="Calibri"/>
                <a:cs typeface="Calibri"/>
              </a:rPr>
              <a:t>the</a:t>
            </a:r>
            <a:r>
              <a:rPr sz="1900" spc="10" dirty="0">
                <a:latin typeface="Calibri"/>
                <a:cs typeface="Calibri"/>
              </a:rPr>
              <a:t> </a:t>
            </a:r>
            <a:r>
              <a:rPr sz="1900" spc="-20" dirty="0">
                <a:latin typeface="Calibri"/>
                <a:cs typeface="Calibri"/>
              </a:rPr>
              <a:t>market</a:t>
            </a:r>
            <a:r>
              <a:rPr sz="1900" dirty="0">
                <a:latin typeface="Calibri"/>
                <a:cs typeface="Calibri"/>
              </a:rPr>
              <a:t> </a:t>
            </a:r>
            <a:r>
              <a:rPr sz="1900" spc="-15" dirty="0">
                <a:latin typeface="Calibri"/>
                <a:cs typeface="Calibri"/>
              </a:rPr>
              <a:t>over</a:t>
            </a:r>
            <a:r>
              <a:rPr sz="1900" spc="15" dirty="0">
                <a:latin typeface="Calibri"/>
                <a:cs typeface="Calibri"/>
              </a:rPr>
              <a:t> </a:t>
            </a:r>
            <a:r>
              <a:rPr sz="1900" spc="-20" dirty="0">
                <a:latin typeface="Calibri"/>
                <a:cs typeface="Calibri"/>
              </a:rPr>
              <a:t>different</a:t>
            </a:r>
            <a:r>
              <a:rPr sz="1900" spc="10" dirty="0">
                <a:latin typeface="Calibri"/>
                <a:cs typeface="Calibri"/>
              </a:rPr>
              <a:t> </a:t>
            </a:r>
            <a:r>
              <a:rPr sz="1900" spc="-5" dirty="0">
                <a:latin typeface="Calibri"/>
                <a:cs typeface="Calibri"/>
              </a:rPr>
              <a:t>time</a:t>
            </a:r>
            <a:r>
              <a:rPr sz="1900" spc="20" dirty="0">
                <a:latin typeface="Calibri"/>
                <a:cs typeface="Calibri"/>
              </a:rPr>
              <a:t> </a:t>
            </a:r>
            <a:r>
              <a:rPr sz="1900" spc="-10" dirty="0">
                <a:latin typeface="Calibri"/>
                <a:cs typeface="Calibri"/>
              </a:rPr>
              <a:t>frames.</a:t>
            </a:r>
            <a:endParaRPr sz="1900" dirty="0">
              <a:latin typeface="Calibri"/>
              <a:cs typeface="Calibri"/>
            </a:endParaRPr>
          </a:p>
          <a:p>
            <a:pPr marL="103505" marR="6350" indent="-91440" algn="just">
              <a:lnSpc>
                <a:spcPct val="120000"/>
              </a:lnSpc>
              <a:spcBef>
                <a:spcPts val="1200"/>
              </a:spcBef>
              <a:buClr>
                <a:srgbClr val="1CACE3"/>
              </a:buClr>
              <a:buSzPct val="94736"/>
              <a:buFont typeface="Wingdings"/>
              <a:buChar char=""/>
              <a:tabLst>
                <a:tab pos="205104" algn="l"/>
              </a:tabLst>
            </a:pPr>
            <a:r>
              <a:rPr sz="1900" spc="-10" dirty="0">
                <a:latin typeface="Calibri"/>
                <a:cs typeface="Calibri"/>
              </a:rPr>
              <a:t>The </a:t>
            </a:r>
            <a:r>
              <a:rPr sz="1900" spc="-10" dirty="0">
                <a:solidFill>
                  <a:srgbClr val="FF0000"/>
                </a:solidFill>
                <a:latin typeface="Calibri"/>
                <a:cs typeface="Calibri"/>
              </a:rPr>
              <a:t>pivot point </a:t>
            </a:r>
            <a:r>
              <a:rPr sz="1900" spc="-5" dirty="0">
                <a:latin typeface="Calibri"/>
                <a:cs typeface="Calibri"/>
              </a:rPr>
              <a:t>itself is simply </a:t>
            </a:r>
            <a:r>
              <a:rPr sz="1900" spc="-10" dirty="0">
                <a:latin typeface="Calibri"/>
                <a:cs typeface="Calibri"/>
              </a:rPr>
              <a:t>the </a:t>
            </a:r>
            <a:r>
              <a:rPr sz="1900" spc="-20" dirty="0">
                <a:solidFill>
                  <a:srgbClr val="0000FF"/>
                </a:solidFill>
                <a:latin typeface="Calibri"/>
                <a:cs typeface="Calibri"/>
              </a:rPr>
              <a:t>average </a:t>
            </a:r>
            <a:r>
              <a:rPr sz="1900" spc="-5" dirty="0">
                <a:solidFill>
                  <a:srgbClr val="0000FF"/>
                </a:solidFill>
                <a:latin typeface="Calibri"/>
                <a:cs typeface="Calibri"/>
              </a:rPr>
              <a:t>of the </a:t>
            </a:r>
            <a:r>
              <a:rPr sz="1900" spc="-15" dirty="0">
                <a:solidFill>
                  <a:srgbClr val="0000FF"/>
                </a:solidFill>
                <a:latin typeface="Calibri"/>
                <a:cs typeface="Calibri"/>
              </a:rPr>
              <a:t>intraday </a:t>
            </a:r>
            <a:r>
              <a:rPr sz="1900" spc="-5" dirty="0">
                <a:solidFill>
                  <a:srgbClr val="0000FF"/>
                </a:solidFill>
                <a:latin typeface="Calibri"/>
                <a:cs typeface="Calibri"/>
              </a:rPr>
              <a:t>high and </a:t>
            </a:r>
            <a:r>
              <a:rPr sz="1900" spc="-50" dirty="0">
                <a:solidFill>
                  <a:srgbClr val="0000FF"/>
                </a:solidFill>
                <a:latin typeface="Calibri"/>
                <a:cs typeface="Calibri"/>
              </a:rPr>
              <a:t>low</a:t>
            </a:r>
            <a:r>
              <a:rPr sz="1900" spc="-50" dirty="0">
                <a:latin typeface="Calibri"/>
                <a:cs typeface="Calibri"/>
              </a:rPr>
              <a:t>, </a:t>
            </a:r>
            <a:r>
              <a:rPr sz="1900" dirty="0">
                <a:latin typeface="Calibri"/>
                <a:cs typeface="Calibri"/>
              </a:rPr>
              <a:t>and </a:t>
            </a:r>
            <a:r>
              <a:rPr sz="1900" spc="5" dirty="0">
                <a:latin typeface="Calibri"/>
                <a:cs typeface="Calibri"/>
              </a:rPr>
              <a:t> </a:t>
            </a:r>
            <a:r>
              <a:rPr sz="1900" spc="-5" dirty="0">
                <a:latin typeface="Calibri"/>
                <a:cs typeface="Calibri"/>
              </a:rPr>
              <a:t>the</a:t>
            </a:r>
            <a:r>
              <a:rPr sz="1900" dirty="0">
                <a:latin typeface="Calibri"/>
                <a:cs typeface="Calibri"/>
              </a:rPr>
              <a:t> </a:t>
            </a:r>
            <a:r>
              <a:rPr sz="1900" spc="-5" dirty="0">
                <a:latin typeface="Calibri"/>
                <a:cs typeface="Calibri"/>
              </a:rPr>
              <a:t>closing</a:t>
            </a:r>
            <a:r>
              <a:rPr sz="1900" spc="10" dirty="0">
                <a:latin typeface="Calibri"/>
                <a:cs typeface="Calibri"/>
              </a:rPr>
              <a:t> </a:t>
            </a:r>
            <a:r>
              <a:rPr sz="1900" spc="-5" dirty="0">
                <a:latin typeface="Calibri"/>
                <a:cs typeface="Calibri"/>
              </a:rPr>
              <a:t>price</a:t>
            </a:r>
            <a:r>
              <a:rPr sz="1900" spc="5" dirty="0">
                <a:latin typeface="Calibri"/>
                <a:cs typeface="Calibri"/>
              </a:rPr>
              <a:t> </a:t>
            </a:r>
            <a:r>
              <a:rPr sz="1900" spc="-15" dirty="0">
                <a:latin typeface="Calibri"/>
                <a:cs typeface="Calibri"/>
              </a:rPr>
              <a:t>from</a:t>
            </a:r>
            <a:r>
              <a:rPr sz="1900" spc="10" dirty="0">
                <a:latin typeface="Calibri"/>
                <a:cs typeface="Calibri"/>
              </a:rPr>
              <a:t> </a:t>
            </a:r>
            <a:r>
              <a:rPr sz="1900" spc="-5" dirty="0">
                <a:latin typeface="Calibri"/>
                <a:cs typeface="Calibri"/>
              </a:rPr>
              <a:t>the</a:t>
            </a:r>
            <a:r>
              <a:rPr sz="1900" spc="5" dirty="0">
                <a:latin typeface="Calibri"/>
                <a:cs typeface="Calibri"/>
              </a:rPr>
              <a:t> </a:t>
            </a:r>
            <a:r>
              <a:rPr sz="1900" spc="-10" dirty="0">
                <a:latin typeface="Calibri"/>
                <a:cs typeface="Calibri"/>
              </a:rPr>
              <a:t>previous</a:t>
            </a:r>
            <a:r>
              <a:rPr sz="1900" spc="25" dirty="0">
                <a:latin typeface="Calibri"/>
                <a:cs typeface="Calibri"/>
              </a:rPr>
              <a:t> </a:t>
            </a:r>
            <a:r>
              <a:rPr sz="1900" spc="-10" dirty="0">
                <a:latin typeface="Calibri"/>
                <a:cs typeface="Calibri"/>
              </a:rPr>
              <a:t>trading</a:t>
            </a:r>
            <a:r>
              <a:rPr sz="1900" spc="5" dirty="0">
                <a:latin typeface="Calibri"/>
                <a:cs typeface="Calibri"/>
              </a:rPr>
              <a:t> </a:t>
            </a:r>
            <a:r>
              <a:rPr sz="1900" spc="-45" dirty="0">
                <a:latin typeface="Calibri"/>
                <a:cs typeface="Calibri"/>
              </a:rPr>
              <a:t>day.</a:t>
            </a:r>
            <a:endParaRPr sz="1900" dirty="0">
              <a:latin typeface="Calibri"/>
              <a:cs typeface="Calibri"/>
            </a:endParaRPr>
          </a:p>
          <a:p>
            <a:pPr marL="103505" marR="5080" indent="-91440" algn="just">
              <a:lnSpc>
                <a:spcPct val="120000"/>
              </a:lnSpc>
              <a:spcBef>
                <a:spcPts val="1200"/>
              </a:spcBef>
              <a:buClr>
                <a:srgbClr val="1CACE3"/>
              </a:buClr>
              <a:buSzPct val="94736"/>
              <a:buFont typeface="Wingdings"/>
              <a:buChar char=""/>
              <a:tabLst>
                <a:tab pos="205104" algn="l"/>
              </a:tabLst>
            </a:pPr>
            <a:r>
              <a:rPr sz="1900" dirty="0">
                <a:latin typeface="Calibri"/>
                <a:cs typeface="Calibri"/>
              </a:rPr>
              <a:t>On </a:t>
            </a:r>
            <a:r>
              <a:rPr sz="1900" spc="-5" dirty="0">
                <a:latin typeface="Calibri"/>
                <a:cs typeface="Calibri"/>
              </a:rPr>
              <a:t>the subsequent </a:t>
            </a:r>
            <a:r>
              <a:rPr sz="1900" spc="-45" dirty="0">
                <a:latin typeface="Calibri"/>
                <a:cs typeface="Calibri"/>
              </a:rPr>
              <a:t>day, </a:t>
            </a:r>
            <a:r>
              <a:rPr sz="1900" spc="-10" dirty="0">
                <a:latin typeface="Calibri"/>
                <a:cs typeface="Calibri"/>
              </a:rPr>
              <a:t>trading </a:t>
            </a:r>
            <a:r>
              <a:rPr sz="1900" spc="-10" dirty="0">
                <a:solidFill>
                  <a:srgbClr val="FF0000"/>
                </a:solidFill>
                <a:latin typeface="Calibri"/>
                <a:cs typeface="Calibri"/>
              </a:rPr>
              <a:t>above </a:t>
            </a:r>
            <a:r>
              <a:rPr sz="1900" spc="-5" dirty="0">
                <a:solidFill>
                  <a:srgbClr val="FF0000"/>
                </a:solidFill>
                <a:latin typeface="Calibri"/>
                <a:cs typeface="Calibri"/>
              </a:rPr>
              <a:t>the pivot </a:t>
            </a:r>
            <a:r>
              <a:rPr sz="1900" spc="-10" dirty="0">
                <a:solidFill>
                  <a:srgbClr val="FF0000"/>
                </a:solidFill>
                <a:latin typeface="Calibri"/>
                <a:cs typeface="Calibri"/>
              </a:rPr>
              <a:t>point </a:t>
            </a:r>
            <a:r>
              <a:rPr sz="1900" spc="-5" dirty="0">
                <a:latin typeface="Calibri"/>
                <a:cs typeface="Calibri"/>
              </a:rPr>
              <a:t>is thought </a:t>
            </a:r>
            <a:r>
              <a:rPr sz="1900" spc="-15" dirty="0">
                <a:latin typeface="Calibri"/>
                <a:cs typeface="Calibri"/>
              </a:rPr>
              <a:t>to </a:t>
            </a:r>
            <a:r>
              <a:rPr sz="1900" spc="-10" dirty="0">
                <a:latin typeface="Calibri"/>
                <a:cs typeface="Calibri"/>
              </a:rPr>
              <a:t>indicate </a:t>
            </a:r>
            <a:r>
              <a:rPr sz="1900" spc="-5" dirty="0">
                <a:latin typeface="Calibri"/>
                <a:cs typeface="Calibri"/>
              </a:rPr>
              <a:t> ongoing</a:t>
            </a:r>
            <a:r>
              <a:rPr sz="1900" dirty="0">
                <a:latin typeface="Calibri"/>
                <a:cs typeface="Calibri"/>
              </a:rPr>
              <a:t> </a:t>
            </a:r>
            <a:r>
              <a:rPr sz="1900" spc="-5" dirty="0">
                <a:solidFill>
                  <a:srgbClr val="FF0000"/>
                </a:solidFill>
                <a:latin typeface="Calibri"/>
                <a:cs typeface="Calibri"/>
              </a:rPr>
              <a:t>bullish</a:t>
            </a:r>
            <a:r>
              <a:rPr sz="1900" dirty="0">
                <a:solidFill>
                  <a:srgbClr val="FF0000"/>
                </a:solidFill>
                <a:latin typeface="Calibri"/>
                <a:cs typeface="Calibri"/>
              </a:rPr>
              <a:t> </a:t>
            </a:r>
            <a:r>
              <a:rPr sz="1900" spc="-10" dirty="0">
                <a:solidFill>
                  <a:srgbClr val="FF0000"/>
                </a:solidFill>
                <a:latin typeface="Calibri"/>
                <a:cs typeface="Calibri"/>
              </a:rPr>
              <a:t>sentiment</a:t>
            </a:r>
            <a:r>
              <a:rPr sz="1900" spc="-10" dirty="0">
                <a:latin typeface="Calibri"/>
                <a:cs typeface="Calibri"/>
              </a:rPr>
              <a:t>,</a:t>
            </a:r>
            <a:r>
              <a:rPr sz="1900" spc="-5" dirty="0">
                <a:latin typeface="Calibri"/>
                <a:cs typeface="Calibri"/>
              </a:rPr>
              <a:t> while</a:t>
            </a:r>
            <a:r>
              <a:rPr sz="1900" dirty="0">
                <a:latin typeface="Calibri"/>
                <a:cs typeface="Calibri"/>
              </a:rPr>
              <a:t> </a:t>
            </a:r>
            <a:r>
              <a:rPr sz="1900" spc="-10" dirty="0">
                <a:latin typeface="Calibri"/>
                <a:cs typeface="Calibri"/>
              </a:rPr>
              <a:t>trading</a:t>
            </a:r>
            <a:r>
              <a:rPr sz="1900" spc="-5" dirty="0">
                <a:latin typeface="Calibri"/>
                <a:cs typeface="Calibri"/>
              </a:rPr>
              <a:t> below</a:t>
            </a:r>
            <a:r>
              <a:rPr sz="1900" dirty="0">
                <a:latin typeface="Calibri"/>
                <a:cs typeface="Calibri"/>
              </a:rPr>
              <a:t> </a:t>
            </a:r>
            <a:r>
              <a:rPr sz="1900" spc="-5" dirty="0">
                <a:latin typeface="Calibri"/>
                <a:cs typeface="Calibri"/>
              </a:rPr>
              <a:t>the</a:t>
            </a:r>
            <a:r>
              <a:rPr sz="1900" dirty="0">
                <a:latin typeface="Calibri"/>
                <a:cs typeface="Calibri"/>
              </a:rPr>
              <a:t> </a:t>
            </a:r>
            <a:r>
              <a:rPr sz="1900" spc="-10" dirty="0">
                <a:latin typeface="Calibri"/>
                <a:cs typeface="Calibri"/>
              </a:rPr>
              <a:t>pivot</a:t>
            </a:r>
            <a:r>
              <a:rPr sz="1900" spc="-5" dirty="0">
                <a:latin typeface="Calibri"/>
                <a:cs typeface="Calibri"/>
              </a:rPr>
              <a:t> </a:t>
            </a:r>
            <a:r>
              <a:rPr sz="1900" spc="-10" dirty="0">
                <a:latin typeface="Calibri"/>
                <a:cs typeface="Calibri"/>
              </a:rPr>
              <a:t>point</a:t>
            </a:r>
            <a:r>
              <a:rPr sz="1900" spc="-5" dirty="0">
                <a:latin typeface="Calibri"/>
                <a:cs typeface="Calibri"/>
              </a:rPr>
              <a:t> </a:t>
            </a:r>
            <a:r>
              <a:rPr sz="1900" spc="-10" dirty="0">
                <a:latin typeface="Calibri"/>
                <a:cs typeface="Calibri"/>
              </a:rPr>
              <a:t>indicates </a:t>
            </a:r>
            <a:r>
              <a:rPr sz="1900" spc="-5" dirty="0">
                <a:latin typeface="Calibri"/>
                <a:cs typeface="Calibri"/>
              </a:rPr>
              <a:t> bearish </a:t>
            </a:r>
            <a:r>
              <a:rPr sz="1900" spc="-10" dirty="0">
                <a:latin typeface="Calibri"/>
                <a:cs typeface="Calibri"/>
              </a:rPr>
              <a:t>sentiment.</a:t>
            </a:r>
            <a:endParaRPr sz="1900" dirty="0">
              <a:latin typeface="Calibri"/>
              <a:cs typeface="Calibri"/>
            </a:endParaRPr>
          </a:p>
          <a:p>
            <a:pPr marL="103505" marR="6350" indent="-91440" algn="just">
              <a:lnSpc>
                <a:spcPct val="120000"/>
              </a:lnSpc>
              <a:spcBef>
                <a:spcPts val="1200"/>
              </a:spcBef>
              <a:buClr>
                <a:srgbClr val="1CACE3"/>
              </a:buClr>
              <a:buSzPct val="94736"/>
              <a:buFont typeface="Wingdings"/>
              <a:buChar char=""/>
              <a:tabLst>
                <a:tab pos="205104" algn="l"/>
              </a:tabLst>
            </a:pPr>
            <a:r>
              <a:rPr sz="1900" spc="-10" dirty="0">
                <a:latin typeface="Calibri"/>
                <a:cs typeface="Calibri"/>
              </a:rPr>
              <a:t>Pivot</a:t>
            </a:r>
            <a:r>
              <a:rPr sz="1900" spc="245" dirty="0">
                <a:latin typeface="Calibri"/>
                <a:cs typeface="Calibri"/>
              </a:rPr>
              <a:t> </a:t>
            </a:r>
            <a:r>
              <a:rPr sz="1900" spc="-10" dirty="0">
                <a:latin typeface="Calibri"/>
                <a:cs typeface="Calibri"/>
              </a:rPr>
              <a:t>points</a:t>
            </a:r>
            <a:r>
              <a:rPr sz="1900" spc="250" dirty="0">
                <a:latin typeface="Calibri"/>
                <a:cs typeface="Calibri"/>
              </a:rPr>
              <a:t> </a:t>
            </a:r>
            <a:r>
              <a:rPr sz="1900" spc="-10" dirty="0">
                <a:latin typeface="Calibri"/>
                <a:cs typeface="Calibri"/>
              </a:rPr>
              <a:t>are</a:t>
            </a:r>
            <a:r>
              <a:rPr sz="1900" spc="250" dirty="0">
                <a:latin typeface="Calibri"/>
                <a:cs typeface="Calibri"/>
              </a:rPr>
              <a:t> </a:t>
            </a:r>
            <a:r>
              <a:rPr sz="1900" spc="-10" dirty="0">
                <a:latin typeface="Calibri"/>
                <a:cs typeface="Calibri"/>
              </a:rPr>
              <a:t>calculated</a:t>
            </a:r>
            <a:r>
              <a:rPr sz="1900" spc="245" dirty="0">
                <a:latin typeface="Calibri"/>
                <a:cs typeface="Calibri"/>
              </a:rPr>
              <a:t> </a:t>
            </a:r>
            <a:r>
              <a:rPr sz="1900" spc="-15" dirty="0">
                <a:latin typeface="Calibri"/>
                <a:cs typeface="Calibri"/>
              </a:rPr>
              <a:t>to</a:t>
            </a:r>
            <a:r>
              <a:rPr sz="1900" spc="254" dirty="0">
                <a:latin typeface="Calibri"/>
                <a:cs typeface="Calibri"/>
              </a:rPr>
              <a:t> </a:t>
            </a:r>
            <a:r>
              <a:rPr sz="1900" spc="-10" dirty="0">
                <a:latin typeface="Calibri"/>
                <a:cs typeface="Calibri"/>
              </a:rPr>
              <a:t>determine</a:t>
            </a:r>
            <a:r>
              <a:rPr sz="1900" spc="250" dirty="0">
                <a:latin typeface="Calibri"/>
                <a:cs typeface="Calibri"/>
              </a:rPr>
              <a:t> </a:t>
            </a:r>
            <a:r>
              <a:rPr sz="1900" spc="-5" dirty="0">
                <a:latin typeface="Calibri"/>
                <a:cs typeface="Calibri"/>
              </a:rPr>
              <a:t>levels</a:t>
            </a:r>
            <a:r>
              <a:rPr sz="1900" spc="245" dirty="0">
                <a:latin typeface="Calibri"/>
                <a:cs typeface="Calibri"/>
              </a:rPr>
              <a:t> </a:t>
            </a:r>
            <a:r>
              <a:rPr sz="1900" spc="-5" dirty="0">
                <a:latin typeface="Calibri"/>
                <a:cs typeface="Calibri"/>
              </a:rPr>
              <a:t>in</a:t>
            </a:r>
            <a:r>
              <a:rPr sz="1900" spc="245" dirty="0">
                <a:latin typeface="Calibri"/>
                <a:cs typeface="Calibri"/>
              </a:rPr>
              <a:t> </a:t>
            </a:r>
            <a:r>
              <a:rPr sz="1900" spc="-5" dirty="0">
                <a:latin typeface="Calibri"/>
                <a:cs typeface="Calibri"/>
              </a:rPr>
              <a:t>which</a:t>
            </a:r>
            <a:r>
              <a:rPr sz="1900" spc="245" dirty="0">
                <a:latin typeface="Calibri"/>
                <a:cs typeface="Calibri"/>
              </a:rPr>
              <a:t> </a:t>
            </a:r>
            <a:r>
              <a:rPr sz="1900" dirty="0">
                <a:latin typeface="Calibri"/>
                <a:cs typeface="Calibri"/>
              </a:rPr>
              <a:t>the</a:t>
            </a:r>
            <a:r>
              <a:rPr sz="1900" spc="250" dirty="0">
                <a:latin typeface="Calibri"/>
                <a:cs typeface="Calibri"/>
              </a:rPr>
              <a:t> </a:t>
            </a:r>
            <a:r>
              <a:rPr sz="1900" spc="-10" dirty="0">
                <a:latin typeface="Calibri"/>
                <a:cs typeface="Calibri"/>
              </a:rPr>
              <a:t>sentiment</a:t>
            </a:r>
            <a:r>
              <a:rPr sz="1900" spc="250" dirty="0">
                <a:latin typeface="Calibri"/>
                <a:cs typeface="Calibri"/>
              </a:rPr>
              <a:t> </a:t>
            </a:r>
            <a:r>
              <a:rPr sz="1900" spc="-10" dirty="0">
                <a:latin typeface="Calibri"/>
                <a:cs typeface="Calibri"/>
              </a:rPr>
              <a:t>of </a:t>
            </a:r>
            <a:r>
              <a:rPr sz="1900" spc="-420" dirty="0">
                <a:latin typeface="Calibri"/>
                <a:cs typeface="Calibri"/>
              </a:rPr>
              <a:t> </a:t>
            </a:r>
            <a:r>
              <a:rPr sz="1900" spc="-5" dirty="0">
                <a:latin typeface="Calibri"/>
                <a:cs typeface="Calibri"/>
              </a:rPr>
              <a:t>the</a:t>
            </a:r>
            <a:r>
              <a:rPr sz="1900" spc="5" dirty="0">
                <a:latin typeface="Calibri"/>
                <a:cs typeface="Calibri"/>
              </a:rPr>
              <a:t> </a:t>
            </a:r>
            <a:r>
              <a:rPr sz="1900" spc="-20" dirty="0">
                <a:latin typeface="Calibri"/>
                <a:cs typeface="Calibri"/>
              </a:rPr>
              <a:t>market</a:t>
            </a:r>
            <a:r>
              <a:rPr sz="1900" dirty="0">
                <a:latin typeface="Calibri"/>
                <a:cs typeface="Calibri"/>
              </a:rPr>
              <a:t> </a:t>
            </a:r>
            <a:r>
              <a:rPr sz="1900" spc="-10" dirty="0">
                <a:latin typeface="Calibri"/>
                <a:cs typeface="Calibri"/>
              </a:rPr>
              <a:t>could</a:t>
            </a:r>
            <a:r>
              <a:rPr sz="1900" dirty="0">
                <a:latin typeface="Calibri"/>
                <a:cs typeface="Calibri"/>
              </a:rPr>
              <a:t> </a:t>
            </a:r>
            <a:r>
              <a:rPr sz="1900" spc="-10" dirty="0">
                <a:latin typeface="Calibri"/>
                <a:cs typeface="Calibri"/>
              </a:rPr>
              <a:t>change</a:t>
            </a:r>
            <a:r>
              <a:rPr sz="1900" spc="20" dirty="0">
                <a:latin typeface="Calibri"/>
                <a:cs typeface="Calibri"/>
              </a:rPr>
              <a:t> </a:t>
            </a:r>
            <a:r>
              <a:rPr sz="1900" spc="-15" dirty="0">
                <a:latin typeface="Calibri"/>
                <a:cs typeface="Calibri"/>
              </a:rPr>
              <a:t>from</a:t>
            </a:r>
            <a:r>
              <a:rPr sz="1900" spc="5" dirty="0">
                <a:latin typeface="Calibri"/>
                <a:cs typeface="Calibri"/>
              </a:rPr>
              <a:t> </a:t>
            </a:r>
            <a:r>
              <a:rPr sz="1900" spc="-10" dirty="0">
                <a:latin typeface="Calibri"/>
                <a:cs typeface="Calibri"/>
              </a:rPr>
              <a:t>bullish</a:t>
            </a:r>
            <a:r>
              <a:rPr sz="1900" spc="10" dirty="0">
                <a:latin typeface="Calibri"/>
                <a:cs typeface="Calibri"/>
              </a:rPr>
              <a:t> </a:t>
            </a:r>
            <a:r>
              <a:rPr sz="1900" spc="-15" dirty="0">
                <a:latin typeface="Calibri"/>
                <a:cs typeface="Calibri"/>
              </a:rPr>
              <a:t>to</a:t>
            </a:r>
            <a:r>
              <a:rPr sz="1900" spc="5" dirty="0">
                <a:latin typeface="Calibri"/>
                <a:cs typeface="Calibri"/>
              </a:rPr>
              <a:t> </a:t>
            </a:r>
            <a:r>
              <a:rPr sz="1900" spc="-5" dirty="0">
                <a:latin typeface="Calibri"/>
                <a:cs typeface="Calibri"/>
              </a:rPr>
              <a:t>bearish,</a:t>
            </a:r>
            <a:r>
              <a:rPr sz="1900" spc="10" dirty="0">
                <a:latin typeface="Calibri"/>
                <a:cs typeface="Calibri"/>
              </a:rPr>
              <a:t> </a:t>
            </a:r>
            <a:r>
              <a:rPr sz="1900" spc="-5" dirty="0">
                <a:latin typeface="Calibri"/>
                <a:cs typeface="Calibri"/>
              </a:rPr>
              <a:t>and</a:t>
            </a:r>
            <a:r>
              <a:rPr sz="1900" dirty="0">
                <a:latin typeface="Calibri"/>
                <a:cs typeface="Calibri"/>
              </a:rPr>
              <a:t> </a:t>
            </a:r>
            <a:r>
              <a:rPr sz="1900" spc="-10" dirty="0">
                <a:latin typeface="Calibri"/>
                <a:cs typeface="Calibri"/>
              </a:rPr>
              <a:t>vice-versa.</a:t>
            </a:r>
            <a:endParaRPr sz="1900" dirty="0">
              <a:latin typeface="Calibri"/>
              <a:cs typeface="Calibri"/>
            </a:endParaRPr>
          </a:p>
          <a:p>
            <a:pPr marL="104139" marR="6350" indent="-92075" algn="just">
              <a:lnSpc>
                <a:spcPct val="120000"/>
              </a:lnSpc>
              <a:spcBef>
                <a:spcPts val="1200"/>
              </a:spcBef>
              <a:buClr>
                <a:srgbClr val="1CACE3"/>
              </a:buClr>
              <a:buSzPct val="94736"/>
              <a:buFont typeface="Wingdings"/>
              <a:buChar char=""/>
              <a:tabLst>
                <a:tab pos="205104" algn="l"/>
              </a:tabLst>
            </a:pPr>
            <a:r>
              <a:rPr sz="1900" spc="-20" dirty="0">
                <a:solidFill>
                  <a:srgbClr val="FF0000"/>
                </a:solidFill>
                <a:latin typeface="Calibri"/>
                <a:cs typeface="Calibri"/>
              </a:rPr>
              <a:t>Day </a:t>
            </a:r>
            <a:r>
              <a:rPr sz="1900" spc="-15" dirty="0">
                <a:solidFill>
                  <a:srgbClr val="FF0000"/>
                </a:solidFill>
                <a:latin typeface="Calibri"/>
                <a:cs typeface="Calibri"/>
              </a:rPr>
              <a:t>traders </a:t>
            </a:r>
            <a:r>
              <a:rPr sz="1900" spc="-10" dirty="0">
                <a:latin typeface="Calibri"/>
                <a:cs typeface="Calibri"/>
              </a:rPr>
              <a:t>calculate pivot </a:t>
            </a:r>
            <a:r>
              <a:rPr sz="1900" spc="-5" dirty="0">
                <a:latin typeface="Calibri"/>
                <a:cs typeface="Calibri"/>
              </a:rPr>
              <a:t>points </a:t>
            </a:r>
            <a:r>
              <a:rPr sz="1900" spc="-15" dirty="0">
                <a:latin typeface="Calibri"/>
                <a:cs typeface="Calibri"/>
              </a:rPr>
              <a:t>to </a:t>
            </a:r>
            <a:r>
              <a:rPr sz="1900" spc="-10" dirty="0">
                <a:latin typeface="Calibri"/>
                <a:cs typeface="Calibri"/>
              </a:rPr>
              <a:t>determine levels </a:t>
            </a:r>
            <a:r>
              <a:rPr sz="1900" spc="-5" dirty="0">
                <a:latin typeface="Calibri"/>
                <a:cs typeface="Calibri"/>
              </a:rPr>
              <a:t>of </a:t>
            </a:r>
            <a:r>
              <a:rPr sz="1900" spc="-30" dirty="0">
                <a:latin typeface="Calibri"/>
                <a:cs typeface="Calibri"/>
              </a:rPr>
              <a:t>entry, </a:t>
            </a:r>
            <a:r>
              <a:rPr sz="1900" spc="-15" dirty="0">
                <a:latin typeface="Calibri"/>
                <a:cs typeface="Calibri"/>
              </a:rPr>
              <a:t>stops, </a:t>
            </a:r>
            <a:r>
              <a:rPr sz="1900" spc="-10" dirty="0">
                <a:latin typeface="Calibri"/>
                <a:cs typeface="Calibri"/>
              </a:rPr>
              <a:t>and </a:t>
            </a:r>
            <a:r>
              <a:rPr sz="1900" spc="-5" dirty="0">
                <a:latin typeface="Calibri"/>
                <a:cs typeface="Calibri"/>
              </a:rPr>
              <a:t> </a:t>
            </a:r>
            <a:r>
              <a:rPr sz="1900" spc="-10" dirty="0">
                <a:latin typeface="Calibri"/>
                <a:cs typeface="Calibri"/>
              </a:rPr>
              <a:t>profit-taking.</a:t>
            </a:r>
            <a:endParaRPr sz="1900" dirty="0">
              <a:latin typeface="Calibri"/>
              <a:cs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753995" cy="635000"/>
          </a:xfrm>
          <a:prstGeom prst="rect">
            <a:avLst/>
          </a:prstGeom>
        </p:spPr>
        <p:txBody>
          <a:bodyPr vert="horz" wrap="square" lIns="0" tIns="12065" rIns="0" bIns="0" rtlCol="0">
            <a:spAutoFit/>
          </a:bodyPr>
          <a:lstStyle/>
          <a:p>
            <a:pPr marL="12700">
              <a:lnSpc>
                <a:spcPct val="100000"/>
              </a:lnSpc>
              <a:spcBef>
                <a:spcPts val="95"/>
              </a:spcBef>
            </a:pPr>
            <a:r>
              <a:rPr sz="4000" spc="-85" dirty="0"/>
              <a:t>P</a:t>
            </a:r>
            <a:r>
              <a:rPr sz="4000" spc="-60" dirty="0"/>
              <a:t>i</a:t>
            </a:r>
            <a:r>
              <a:rPr sz="4000" spc="-120" dirty="0"/>
              <a:t>v</a:t>
            </a:r>
            <a:r>
              <a:rPr sz="4000" spc="-85" dirty="0"/>
              <a:t>o</a:t>
            </a:r>
            <a:r>
              <a:rPr sz="4000" spc="-5" dirty="0"/>
              <a:t>t</a:t>
            </a:r>
            <a:r>
              <a:rPr sz="4000" spc="-180" dirty="0"/>
              <a:t> </a:t>
            </a:r>
            <a:r>
              <a:rPr sz="4000" spc="-80" dirty="0"/>
              <a:t>p</a:t>
            </a:r>
            <a:r>
              <a:rPr sz="4000" spc="-70" dirty="0"/>
              <a:t>o</a:t>
            </a:r>
            <a:r>
              <a:rPr sz="4000" spc="-75" dirty="0"/>
              <a:t>i</a:t>
            </a:r>
            <a:r>
              <a:rPr sz="4000" spc="-125" dirty="0"/>
              <a:t>n</a:t>
            </a:r>
            <a:r>
              <a:rPr sz="4000" spc="-85" dirty="0"/>
              <a:t>t</a:t>
            </a:r>
            <a:r>
              <a:rPr sz="4000" spc="-5" dirty="0"/>
              <a:t>s</a:t>
            </a:r>
            <a:r>
              <a:rPr sz="4000" spc="-185" dirty="0"/>
              <a:t> </a:t>
            </a:r>
            <a:r>
              <a:rPr sz="4000" spc="-5" dirty="0"/>
              <a:t>…</a:t>
            </a:r>
            <a:endParaRPr sz="4000"/>
          </a:p>
        </p:txBody>
      </p:sp>
      <p:pic>
        <p:nvPicPr>
          <p:cNvPr id="3" name="object 3"/>
          <p:cNvPicPr/>
          <p:nvPr/>
        </p:nvPicPr>
        <p:blipFill>
          <a:blip r:embed="rId3" cstate="print"/>
          <a:stretch>
            <a:fillRect/>
          </a:stretch>
        </p:blipFill>
        <p:spPr>
          <a:xfrm>
            <a:off x="1147286" y="2134231"/>
            <a:ext cx="2370985" cy="3638335"/>
          </a:xfrm>
          <a:prstGeom prst="rect">
            <a:avLst/>
          </a:prstGeom>
        </p:spPr>
      </p:pic>
      <p:grpSp>
        <p:nvGrpSpPr>
          <p:cNvPr id="4" name="object 4"/>
          <p:cNvGrpSpPr/>
          <p:nvPr/>
        </p:nvGrpSpPr>
        <p:grpSpPr>
          <a:xfrm>
            <a:off x="4119372" y="2725356"/>
            <a:ext cx="4697095" cy="2784475"/>
            <a:chOff x="4119372" y="2725356"/>
            <a:chExt cx="4697095" cy="2784475"/>
          </a:xfrm>
        </p:grpSpPr>
        <p:pic>
          <p:nvPicPr>
            <p:cNvPr id="5" name="object 5"/>
            <p:cNvPicPr/>
            <p:nvPr/>
          </p:nvPicPr>
          <p:blipFill>
            <a:blip r:embed="rId4" cstate="print"/>
            <a:stretch>
              <a:fillRect/>
            </a:stretch>
          </p:blipFill>
          <p:spPr>
            <a:xfrm>
              <a:off x="4119372" y="2725356"/>
              <a:ext cx="4696967" cy="2783902"/>
            </a:xfrm>
            <a:prstGeom prst="rect">
              <a:avLst/>
            </a:prstGeom>
          </p:spPr>
        </p:pic>
        <p:sp>
          <p:nvSpPr>
            <p:cNvPr id="6" name="object 6"/>
            <p:cNvSpPr/>
            <p:nvPr/>
          </p:nvSpPr>
          <p:spPr>
            <a:xfrm>
              <a:off x="8247888" y="5233416"/>
              <a:ext cx="568960" cy="239395"/>
            </a:xfrm>
            <a:custGeom>
              <a:avLst/>
              <a:gdLst/>
              <a:ahLst/>
              <a:cxnLst/>
              <a:rect l="l" t="t" r="r" b="b"/>
              <a:pathLst>
                <a:path w="568959" h="239395">
                  <a:moveTo>
                    <a:pt x="568451" y="0"/>
                  </a:moveTo>
                  <a:lnTo>
                    <a:pt x="0" y="0"/>
                  </a:lnTo>
                  <a:lnTo>
                    <a:pt x="0" y="239268"/>
                  </a:lnTo>
                  <a:lnTo>
                    <a:pt x="568451" y="239268"/>
                  </a:lnTo>
                  <a:lnTo>
                    <a:pt x="568451"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250055" cy="635000"/>
          </a:xfrm>
          <a:prstGeom prst="rect">
            <a:avLst/>
          </a:prstGeom>
        </p:spPr>
        <p:txBody>
          <a:bodyPr vert="horz" wrap="square" lIns="0" tIns="12065" rIns="0" bIns="0" rtlCol="0">
            <a:spAutoFit/>
          </a:bodyPr>
          <a:lstStyle/>
          <a:p>
            <a:pPr marL="12700">
              <a:lnSpc>
                <a:spcPct val="100000"/>
              </a:lnSpc>
              <a:spcBef>
                <a:spcPts val="95"/>
              </a:spcBef>
            </a:pPr>
            <a:r>
              <a:rPr sz="4000" spc="-105" dirty="0"/>
              <a:t>M</a:t>
            </a:r>
            <a:r>
              <a:rPr sz="4000" spc="-95" dirty="0"/>
              <a:t>o</a:t>
            </a:r>
            <a:r>
              <a:rPr sz="4000" spc="-85" dirty="0"/>
              <a:t>v</a:t>
            </a:r>
            <a:r>
              <a:rPr sz="4000" spc="-75" dirty="0"/>
              <a:t>i</a:t>
            </a:r>
            <a:r>
              <a:rPr sz="4000" spc="-90" dirty="0"/>
              <a:t>n</a:t>
            </a:r>
            <a:r>
              <a:rPr sz="4000" spc="-5" dirty="0"/>
              <a:t>g</a:t>
            </a:r>
            <a:r>
              <a:rPr sz="4000" spc="-190" dirty="0"/>
              <a:t> </a:t>
            </a:r>
            <a:r>
              <a:rPr sz="4000" spc="-145" dirty="0"/>
              <a:t>A</a:t>
            </a:r>
            <a:r>
              <a:rPr sz="4000" spc="-110" dirty="0"/>
              <a:t>v</a:t>
            </a:r>
            <a:r>
              <a:rPr sz="4000" spc="-100" dirty="0"/>
              <a:t>e</a:t>
            </a:r>
            <a:r>
              <a:rPr sz="4000" spc="-160" dirty="0"/>
              <a:t>r</a:t>
            </a:r>
            <a:r>
              <a:rPr sz="4000" spc="-90" dirty="0"/>
              <a:t>a</a:t>
            </a:r>
            <a:r>
              <a:rPr sz="4000" spc="-114" dirty="0"/>
              <a:t>g</a:t>
            </a:r>
            <a:r>
              <a:rPr sz="4000" spc="-5" dirty="0"/>
              <a:t>e</a:t>
            </a:r>
            <a:r>
              <a:rPr sz="4000" spc="-195" dirty="0"/>
              <a:t> </a:t>
            </a:r>
            <a:r>
              <a:rPr sz="4000" spc="-60" dirty="0"/>
              <a:t>(</a:t>
            </a:r>
            <a:r>
              <a:rPr sz="4000" spc="-105" dirty="0"/>
              <a:t>M</a:t>
            </a:r>
            <a:r>
              <a:rPr sz="4000" spc="-85" dirty="0"/>
              <a:t>A</a:t>
            </a:r>
            <a:r>
              <a:rPr sz="4000" spc="-5" dirty="0"/>
              <a:t>)</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103505" marR="5715" indent="-91440" algn="just">
              <a:lnSpc>
                <a:spcPct val="100000"/>
              </a:lnSpc>
              <a:spcBef>
                <a:spcPts val="95"/>
              </a:spcBef>
              <a:buClr>
                <a:srgbClr val="1CACE3"/>
              </a:buClr>
              <a:buSzPct val="94736"/>
              <a:buFont typeface="Wingdings"/>
              <a:buChar char=""/>
              <a:tabLst>
                <a:tab pos="205104" algn="l"/>
              </a:tabLst>
            </a:pPr>
            <a:r>
              <a:rPr spc="-5" dirty="0"/>
              <a:t>A </a:t>
            </a:r>
            <a:r>
              <a:rPr spc="-5" dirty="0">
                <a:solidFill>
                  <a:srgbClr val="FF0000"/>
                </a:solidFill>
              </a:rPr>
              <a:t>moving </a:t>
            </a:r>
            <a:r>
              <a:rPr spc="-20" dirty="0">
                <a:solidFill>
                  <a:srgbClr val="FF0000"/>
                </a:solidFill>
              </a:rPr>
              <a:t>average </a:t>
            </a:r>
            <a:r>
              <a:rPr spc="-5" dirty="0">
                <a:solidFill>
                  <a:srgbClr val="FF0000"/>
                </a:solidFill>
              </a:rPr>
              <a:t>(MA) </a:t>
            </a:r>
            <a:r>
              <a:rPr spc="-5" dirty="0"/>
              <a:t>is a </a:t>
            </a:r>
            <a:r>
              <a:rPr spc="-15" dirty="0"/>
              <a:t>stock </a:t>
            </a:r>
            <a:r>
              <a:rPr spc="-10" dirty="0"/>
              <a:t>indicator commonly </a:t>
            </a:r>
            <a:r>
              <a:rPr spc="-5" dirty="0"/>
              <a:t>used in </a:t>
            </a:r>
            <a:r>
              <a:rPr spc="-10" dirty="0"/>
              <a:t>technical </a:t>
            </a:r>
            <a:r>
              <a:rPr spc="-5" dirty="0"/>
              <a:t> analysis.</a:t>
            </a:r>
          </a:p>
          <a:p>
            <a:pPr marL="104139" marR="5715" indent="-92075" algn="just">
              <a:lnSpc>
                <a:spcPct val="100000"/>
              </a:lnSpc>
              <a:spcBef>
                <a:spcPts val="1200"/>
              </a:spcBef>
              <a:buClr>
                <a:srgbClr val="1CACE3"/>
              </a:buClr>
              <a:buSzPct val="94736"/>
              <a:buFont typeface="Wingdings"/>
              <a:buChar char=""/>
              <a:tabLst>
                <a:tab pos="205104" algn="l"/>
              </a:tabLst>
            </a:pPr>
            <a:r>
              <a:rPr spc="-10" dirty="0"/>
              <a:t>The reason </a:t>
            </a:r>
            <a:r>
              <a:rPr spc="-20" dirty="0"/>
              <a:t>for </a:t>
            </a:r>
            <a:r>
              <a:rPr spc="-5" dirty="0"/>
              <a:t>calculating the moving </a:t>
            </a:r>
            <a:r>
              <a:rPr spc="-20" dirty="0"/>
              <a:t>average </a:t>
            </a:r>
            <a:r>
              <a:rPr spc="-5" dirty="0"/>
              <a:t>of a </a:t>
            </a:r>
            <a:r>
              <a:rPr spc="-15" dirty="0"/>
              <a:t>stock </a:t>
            </a:r>
            <a:r>
              <a:rPr spc="-5" dirty="0"/>
              <a:t>is </a:t>
            </a:r>
            <a:r>
              <a:rPr spc="-15" dirty="0"/>
              <a:t>to </a:t>
            </a:r>
            <a:r>
              <a:rPr spc="-5" dirty="0"/>
              <a:t>help </a:t>
            </a:r>
            <a:r>
              <a:rPr spc="-5" dirty="0">
                <a:solidFill>
                  <a:srgbClr val="0000FF"/>
                </a:solidFill>
              </a:rPr>
              <a:t>smooth </a:t>
            </a:r>
            <a:r>
              <a:rPr dirty="0">
                <a:solidFill>
                  <a:srgbClr val="0000FF"/>
                </a:solidFill>
              </a:rPr>
              <a:t> </a:t>
            </a:r>
            <a:r>
              <a:rPr spc="-10" dirty="0"/>
              <a:t>out</a:t>
            </a:r>
            <a:r>
              <a:rPr dirty="0"/>
              <a:t> </a:t>
            </a:r>
            <a:r>
              <a:rPr spc="-5" dirty="0"/>
              <a:t>the</a:t>
            </a:r>
            <a:r>
              <a:rPr spc="5" dirty="0"/>
              <a:t> </a:t>
            </a:r>
            <a:r>
              <a:rPr spc="-5" dirty="0"/>
              <a:t>price</a:t>
            </a:r>
            <a:r>
              <a:rPr spc="5" dirty="0"/>
              <a:t> </a:t>
            </a:r>
            <a:r>
              <a:rPr spc="-15" dirty="0"/>
              <a:t>data</a:t>
            </a:r>
            <a:r>
              <a:rPr spc="5" dirty="0"/>
              <a:t> </a:t>
            </a:r>
            <a:r>
              <a:rPr spc="-10" dirty="0"/>
              <a:t>by</a:t>
            </a:r>
            <a:r>
              <a:rPr spc="5" dirty="0"/>
              <a:t> </a:t>
            </a:r>
            <a:r>
              <a:rPr spc="-10" dirty="0"/>
              <a:t>creating</a:t>
            </a:r>
            <a:r>
              <a:rPr spc="15" dirty="0"/>
              <a:t> </a:t>
            </a:r>
            <a:r>
              <a:rPr spc="-5" dirty="0"/>
              <a:t>a </a:t>
            </a:r>
            <a:r>
              <a:rPr spc="-15" dirty="0"/>
              <a:t>constantly</a:t>
            </a:r>
            <a:r>
              <a:rPr spc="5" dirty="0"/>
              <a:t> </a:t>
            </a:r>
            <a:r>
              <a:rPr spc="-10" dirty="0"/>
              <a:t>updated</a:t>
            </a:r>
            <a:r>
              <a:rPr spc="15" dirty="0"/>
              <a:t> </a:t>
            </a:r>
            <a:r>
              <a:rPr spc="-20" dirty="0"/>
              <a:t>average</a:t>
            </a:r>
            <a:r>
              <a:rPr spc="30" dirty="0"/>
              <a:t> </a:t>
            </a:r>
            <a:r>
              <a:rPr spc="-5" dirty="0"/>
              <a:t>price.</a:t>
            </a:r>
          </a:p>
          <a:p>
            <a:pPr marL="103505" marR="5080" indent="-91440" algn="just">
              <a:lnSpc>
                <a:spcPct val="100000"/>
              </a:lnSpc>
              <a:spcBef>
                <a:spcPts val="1200"/>
              </a:spcBef>
              <a:buClr>
                <a:srgbClr val="1CACE3"/>
              </a:buClr>
              <a:buSzPct val="94736"/>
              <a:buFont typeface="Wingdings"/>
              <a:buChar char=""/>
              <a:tabLst>
                <a:tab pos="205104" algn="l"/>
              </a:tabLst>
            </a:pPr>
            <a:r>
              <a:rPr spc="-15" dirty="0"/>
              <a:t>By</a:t>
            </a:r>
            <a:r>
              <a:rPr spc="-10" dirty="0"/>
              <a:t> </a:t>
            </a:r>
            <a:r>
              <a:rPr spc="-5" dirty="0"/>
              <a:t>calculating</a:t>
            </a:r>
            <a:r>
              <a:rPr dirty="0"/>
              <a:t> </a:t>
            </a:r>
            <a:r>
              <a:rPr spc="-5" dirty="0"/>
              <a:t>the</a:t>
            </a:r>
            <a:r>
              <a:rPr dirty="0"/>
              <a:t> </a:t>
            </a:r>
            <a:r>
              <a:rPr spc="-5" dirty="0"/>
              <a:t>moving</a:t>
            </a:r>
            <a:r>
              <a:rPr dirty="0"/>
              <a:t> </a:t>
            </a:r>
            <a:r>
              <a:rPr spc="-15" dirty="0"/>
              <a:t>average,</a:t>
            </a:r>
            <a:r>
              <a:rPr spc="-10" dirty="0"/>
              <a:t> </a:t>
            </a:r>
            <a:r>
              <a:rPr spc="-5" dirty="0"/>
              <a:t>the</a:t>
            </a:r>
            <a:r>
              <a:rPr dirty="0"/>
              <a:t> </a:t>
            </a:r>
            <a:r>
              <a:rPr spc="-5" dirty="0"/>
              <a:t>impacts</a:t>
            </a:r>
            <a:r>
              <a:rPr dirty="0"/>
              <a:t> </a:t>
            </a:r>
            <a:r>
              <a:rPr spc="-5" dirty="0"/>
              <a:t>of</a:t>
            </a:r>
            <a:r>
              <a:rPr dirty="0"/>
              <a:t> </a:t>
            </a:r>
            <a:r>
              <a:rPr spc="-15" dirty="0">
                <a:solidFill>
                  <a:srgbClr val="0000FF"/>
                </a:solidFill>
              </a:rPr>
              <a:t>random</a:t>
            </a:r>
            <a:r>
              <a:rPr spc="-15" dirty="0"/>
              <a:t>,</a:t>
            </a:r>
            <a:r>
              <a:rPr spc="-10" dirty="0"/>
              <a:t> </a:t>
            </a:r>
            <a:r>
              <a:rPr spc="-5" dirty="0">
                <a:solidFill>
                  <a:srgbClr val="0000FF"/>
                </a:solidFill>
              </a:rPr>
              <a:t>short-term </a:t>
            </a:r>
            <a:r>
              <a:rPr dirty="0">
                <a:solidFill>
                  <a:srgbClr val="0000FF"/>
                </a:solidFill>
              </a:rPr>
              <a:t> </a:t>
            </a:r>
            <a:r>
              <a:rPr spc="-5" dirty="0">
                <a:solidFill>
                  <a:srgbClr val="0000FF"/>
                </a:solidFill>
              </a:rPr>
              <a:t>fluctuations</a:t>
            </a:r>
            <a:r>
              <a:rPr dirty="0">
                <a:solidFill>
                  <a:srgbClr val="0000FF"/>
                </a:solidFill>
              </a:rPr>
              <a:t> </a:t>
            </a:r>
            <a:r>
              <a:rPr spc="-5" dirty="0"/>
              <a:t>on</a:t>
            </a:r>
            <a:r>
              <a:rPr dirty="0"/>
              <a:t> </a:t>
            </a:r>
            <a:r>
              <a:rPr spc="-5" dirty="0"/>
              <a:t>the</a:t>
            </a:r>
            <a:r>
              <a:rPr dirty="0"/>
              <a:t> </a:t>
            </a:r>
            <a:r>
              <a:rPr spc="-5" dirty="0"/>
              <a:t>price</a:t>
            </a:r>
            <a:r>
              <a:rPr dirty="0"/>
              <a:t> </a:t>
            </a:r>
            <a:r>
              <a:rPr spc="-5" dirty="0"/>
              <a:t>of</a:t>
            </a:r>
            <a:r>
              <a:rPr dirty="0"/>
              <a:t> </a:t>
            </a:r>
            <a:r>
              <a:rPr spc="-5" dirty="0"/>
              <a:t>a</a:t>
            </a:r>
            <a:r>
              <a:rPr dirty="0"/>
              <a:t> </a:t>
            </a:r>
            <a:r>
              <a:rPr spc="-15" dirty="0"/>
              <a:t>stock</a:t>
            </a:r>
            <a:r>
              <a:rPr spc="-10" dirty="0"/>
              <a:t> </a:t>
            </a:r>
            <a:r>
              <a:rPr spc="-15" dirty="0"/>
              <a:t>over</a:t>
            </a:r>
            <a:r>
              <a:rPr spc="-10" dirty="0"/>
              <a:t> </a:t>
            </a:r>
            <a:r>
              <a:rPr spc="-5" dirty="0"/>
              <a:t>a</a:t>
            </a:r>
            <a:r>
              <a:rPr dirty="0"/>
              <a:t> </a:t>
            </a:r>
            <a:r>
              <a:rPr spc="-5" dirty="0"/>
              <a:t>specified</a:t>
            </a:r>
            <a:r>
              <a:rPr dirty="0"/>
              <a:t> </a:t>
            </a:r>
            <a:r>
              <a:rPr spc="-5" dirty="0"/>
              <a:t>time</a:t>
            </a:r>
            <a:r>
              <a:rPr dirty="0"/>
              <a:t> </a:t>
            </a:r>
            <a:r>
              <a:rPr spc="-15" dirty="0"/>
              <a:t>frame</a:t>
            </a:r>
            <a:r>
              <a:rPr spc="395" dirty="0"/>
              <a:t> </a:t>
            </a:r>
            <a:r>
              <a:rPr spc="-15" dirty="0"/>
              <a:t>are </a:t>
            </a:r>
            <a:r>
              <a:rPr spc="-10" dirty="0"/>
              <a:t> </a:t>
            </a:r>
            <a:r>
              <a:rPr b="1" spc="-10" dirty="0">
                <a:latin typeface="Calibri"/>
                <a:cs typeface="Calibri"/>
              </a:rPr>
              <a:t>mitigated</a:t>
            </a:r>
            <a:r>
              <a:rPr spc="-10" dirty="0"/>
              <a:t>.</a:t>
            </a:r>
          </a:p>
          <a:p>
            <a:pPr marL="104139" marR="5080" indent="-92075" algn="just">
              <a:lnSpc>
                <a:spcPts val="2280"/>
              </a:lnSpc>
              <a:spcBef>
                <a:spcPts val="1275"/>
              </a:spcBef>
              <a:buClr>
                <a:srgbClr val="1CACE3"/>
              </a:buClr>
              <a:buSzPct val="90000"/>
              <a:buFont typeface="Wingdings"/>
              <a:buChar char=""/>
              <a:tabLst>
                <a:tab pos="205104" algn="l"/>
              </a:tabLst>
            </a:pPr>
            <a:r>
              <a:rPr sz="2000" i="1" spc="-35" dirty="0">
                <a:latin typeface="Calibri"/>
                <a:cs typeface="Calibri"/>
              </a:rPr>
              <a:t>Simple </a:t>
            </a:r>
            <a:r>
              <a:rPr sz="2000" i="1" spc="-55" dirty="0">
                <a:latin typeface="Calibri"/>
                <a:cs typeface="Calibri"/>
              </a:rPr>
              <a:t>moving </a:t>
            </a:r>
            <a:r>
              <a:rPr sz="2000" i="1" spc="-75" dirty="0">
                <a:latin typeface="Calibri"/>
                <a:cs typeface="Calibri"/>
              </a:rPr>
              <a:t>averages </a:t>
            </a:r>
            <a:r>
              <a:rPr spc="-5" dirty="0"/>
              <a:t>(</a:t>
            </a:r>
            <a:r>
              <a:rPr b="1" spc="-5" dirty="0">
                <a:solidFill>
                  <a:srgbClr val="FF0000"/>
                </a:solidFill>
                <a:latin typeface="Calibri"/>
                <a:cs typeface="Calibri"/>
              </a:rPr>
              <a:t>SMAs</a:t>
            </a:r>
            <a:r>
              <a:rPr spc="-5" dirty="0"/>
              <a:t>) use a simple arithmetic </a:t>
            </a:r>
            <a:r>
              <a:rPr spc="-20" dirty="0"/>
              <a:t>average </a:t>
            </a:r>
            <a:r>
              <a:rPr spc="-5" dirty="0"/>
              <a:t>of prices </a:t>
            </a:r>
            <a:r>
              <a:rPr dirty="0"/>
              <a:t> </a:t>
            </a:r>
            <a:r>
              <a:rPr spc="-15" dirty="0"/>
              <a:t>over</a:t>
            </a:r>
            <a:r>
              <a:rPr spc="-10" dirty="0"/>
              <a:t> </a:t>
            </a:r>
            <a:r>
              <a:rPr spc="-5" dirty="0"/>
              <a:t>some</a:t>
            </a:r>
            <a:r>
              <a:rPr dirty="0"/>
              <a:t> </a:t>
            </a:r>
            <a:r>
              <a:rPr spc="-5" dirty="0"/>
              <a:t>timespan,</a:t>
            </a:r>
            <a:r>
              <a:rPr dirty="0"/>
              <a:t> while</a:t>
            </a:r>
            <a:r>
              <a:rPr spc="5" dirty="0"/>
              <a:t> </a:t>
            </a:r>
            <a:r>
              <a:rPr sz="2000" i="1" spc="-40" dirty="0">
                <a:latin typeface="Calibri"/>
                <a:cs typeface="Calibri"/>
              </a:rPr>
              <a:t>exponential</a:t>
            </a:r>
            <a:r>
              <a:rPr sz="2000" i="1" spc="-35" dirty="0">
                <a:latin typeface="Calibri"/>
                <a:cs typeface="Calibri"/>
              </a:rPr>
              <a:t> </a:t>
            </a:r>
            <a:r>
              <a:rPr sz="2000" i="1" spc="-55" dirty="0">
                <a:latin typeface="Calibri"/>
                <a:cs typeface="Calibri"/>
              </a:rPr>
              <a:t>moving</a:t>
            </a:r>
            <a:r>
              <a:rPr sz="2000" i="1" spc="-50" dirty="0">
                <a:latin typeface="Calibri"/>
                <a:cs typeface="Calibri"/>
              </a:rPr>
              <a:t> </a:t>
            </a:r>
            <a:r>
              <a:rPr sz="2000" i="1" spc="-75" dirty="0">
                <a:latin typeface="Calibri"/>
                <a:cs typeface="Calibri"/>
              </a:rPr>
              <a:t>averages</a:t>
            </a:r>
            <a:r>
              <a:rPr sz="2000" i="1" spc="-70" dirty="0">
                <a:latin typeface="Calibri"/>
                <a:cs typeface="Calibri"/>
              </a:rPr>
              <a:t> </a:t>
            </a:r>
            <a:r>
              <a:rPr spc="-5" dirty="0"/>
              <a:t>(</a:t>
            </a:r>
            <a:r>
              <a:rPr b="1" spc="-5" dirty="0">
                <a:solidFill>
                  <a:srgbClr val="FF0000"/>
                </a:solidFill>
                <a:latin typeface="Calibri"/>
                <a:cs typeface="Calibri"/>
              </a:rPr>
              <a:t>EMAs</a:t>
            </a:r>
            <a:r>
              <a:rPr spc="-5" dirty="0"/>
              <a:t>)</a:t>
            </a:r>
            <a:r>
              <a:rPr dirty="0"/>
              <a:t> </a:t>
            </a:r>
            <a:r>
              <a:rPr spc="-5" dirty="0"/>
              <a:t>place </a:t>
            </a:r>
            <a:r>
              <a:rPr dirty="0"/>
              <a:t> </a:t>
            </a:r>
            <a:r>
              <a:rPr spc="-15" dirty="0"/>
              <a:t>greater</a:t>
            </a:r>
            <a:r>
              <a:rPr spc="5" dirty="0"/>
              <a:t> </a:t>
            </a:r>
            <a:r>
              <a:rPr spc="-10" dirty="0"/>
              <a:t>weight</a:t>
            </a:r>
            <a:r>
              <a:rPr spc="15" dirty="0"/>
              <a:t> </a:t>
            </a:r>
            <a:r>
              <a:rPr spc="-5" dirty="0"/>
              <a:t>on</a:t>
            </a:r>
            <a:r>
              <a:rPr dirty="0"/>
              <a:t> </a:t>
            </a:r>
            <a:r>
              <a:rPr spc="-15" dirty="0"/>
              <a:t>more</a:t>
            </a:r>
            <a:r>
              <a:rPr spc="5" dirty="0"/>
              <a:t> </a:t>
            </a:r>
            <a:r>
              <a:rPr spc="-10" dirty="0"/>
              <a:t>recent</a:t>
            </a:r>
            <a:r>
              <a:rPr dirty="0"/>
              <a:t> </a:t>
            </a:r>
            <a:r>
              <a:rPr spc="-5" dirty="0"/>
              <a:t>prices</a:t>
            </a:r>
            <a:r>
              <a:rPr dirty="0"/>
              <a:t> </a:t>
            </a:r>
            <a:r>
              <a:rPr spc="-5" dirty="0"/>
              <a:t>than</a:t>
            </a:r>
            <a:r>
              <a:rPr dirty="0"/>
              <a:t> </a:t>
            </a:r>
            <a:r>
              <a:rPr spc="-5" dirty="0"/>
              <a:t>older</a:t>
            </a:r>
            <a:r>
              <a:rPr spc="10" dirty="0"/>
              <a:t> </a:t>
            </a:r>
            <a:r>
              <a:rPr spc="-5" dirty="0"/>
              <a:t>ones</a:t>
            </a:r>
            <a:r>
              <a:rPr spc="5" dirty="0"/>
              <a:t> </a:t>
            </a:r>
            <a:r>
              <a:rPr spc="-15" dirty="0"/>
              <a:t>over</a:t>
            </a:r>
            <a:r>
              <a:rPr spc="10" dirty="0"/>
              <a:t> </a:t>
            </a:r>
            <a:r>
              <a:rPr spc="-5" dirty="0"/>
              <a:t>the</a:t>
            </a:r>
            <a:r>
              <a:rPr spc="5" dirty="0"/>
              <a:t> </a:t>
            </a:r>
            <a:r>
              <a:rPr spc="-5" dirty="0"/>
              <a:t>time</a:t>
            </a:r>
            <a:r>
              <a:rPr spc="15" dirty="0"/>
              <a:t> </a:t>
            </a:r>
            <a:r>
              <a:rPr spc="-5" dirty="0"/>
              <a:t>period.</a:t>
            </a:r>
            <a:endParaRPr sz="2000">
              <a:latin typeface="Calibri"/>
              <a:cs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4792"/>
            <a:ext cx="4701540" cy="635000"/>
          </a:xfrm>
          <a:prstGeom prst="rect">
            <a:avLst/>
          </a:prstGeom>
        </p:spPr>
        <p:txBody>
          <a:bodyPr vert="horz" wrap="square" lIns="0" tIns="12065" rIns="0" bIns="0" rtlCol="0">
            <a:spAutoFit/>
          </a:bodyPr>
          <a:lstStyle/>
          <a:p>
            <a:pPr marL="12700">
              <a:lnSpc>
                <a:spcPct val="100000"/>
              </a:lnSpc>
              <a:spcBef>
                <a:spcPts val="95"/>
              </a:spcBef>
            </a:pPr>
            <a:r>
              <a:rPr sz="4000" spc="-105" dirty="0"/>
              <a:t>M</a:t>
            </a:r>
            <a:r>
              <a:rPr sz="4000" spc="-95" dirty="0"/>
              <a:t>o</a:t>
            </a:r>
            <a:r>
              <a:rPr sz="4000" spc="-85" dirty="0"/>
              <a:t>v</a:t>
            </a:r>
            <a:r>
              <a:rPr sz="4000" spc="-75" dirty="0"/>
              <a:t>i</a:t>
            </a:r>
            <a:r>
              <a:rPr sz="4000" spc="-90" dirty="0"/>
              <a:t>n</a:t>
            </a:r>
            <a:r>
              <a:rPr sz="4000" spc="-5" dirty="0"/>
              <a:t>g</a:t>
            </a:r>
            <a:r>
              <a:rPr sz="4000" spc="-190" dirty="0"/>
              <a:t> </a:t>
            </a:r>
            <a:r>
              <a:rPr sz="4000" spc="-145" dirty="0"/>
              <a:t>A</a:t>
            </a:r>
            <a:r>
              <a:rPr sz="4000" spc="-110" dirty="0"/>
              <a:t>v</a:t>
            </a:r>
            <a:r>
              <a:rPr sz="4000" spc="-100" dirty="0"/>
              <a:t>e</a:t>
            </a:r>
            <a:r>
              <a:rPr sz="4000" spc="-160" dirty="0"/>
              <a:t>r</a:t>
            </a:r>
            <a:r>
              <a:rPr sz="4000" spc="-90" dirty="0"/>
              <a:t>a</a:t>
            </a:r>
            <a:r>
              <a:rPr sz="4000" spc="-114" dirty="0"/>
              <a:t>g</a:t>
            </a:r>
            <a:r>
              <a:rPr sz="4000" spc="-5" dirty="0"/>
              <a:t>e</a:t>
            </a:r>
            <a:r>
              <a:rPr sz="4000" spc="-195" dirty="0"/>
              <a:t> </a:t>
            </a:r>
            <a:r>
              <a:rPr sz="4000" spc="-60" dirty="0"/>
              <a:t>(</a:t>
            </a:r>
            <a:r>
              <a:rPr sz="4000" spc="-105" dirty="0"/>
              <a:t>M</a:t>
            </a:r>
            <a:r>
              <a:rPr sz="4000" spc="-85" dirty="0"/>
              <a:t>A</a:t>
            </a:r>
            <a:r>
              <a:rPr sz="4000" spc="-5" dirty="0"/>
              <a:t>)</a:t>
            </a:r>
            <a:r>
              <a:rPr sz="4000" spc="-65" dirty="0"/>
              <a:t> </a:t>
            </a:r>
            <a:r>
              <a:rPr sz="4000" spc="-5" dirty="0"/>
              <a:t>…</a:t>
            </a:r>
            <a:endParaRPr sz="4000"/>
          </a:p>
        </p:txBody>
      </p:sp>
      <p:sp>
        <p:nvSpPr>
          <p:cNvPr id="3" name="object 3"/>
          <p:cNvSpPr txBox="1"/>
          <p:nvPr/>
        </p:nvSpPr>
        <p:spPr>
          <a:xfrm>
            <a:off x="787398" y="1983005"/>
            <a:ext cx="7569834" cy="2341245"/>
          </a:xfrm>
          <a:prstGeom prst="rect">
            <a:avLst/>
          </a:prstGeom>
        </p:spPr>
        <p:txBody>
          <a:bodyPr vert="horz" wrap="square" lIns="0" tIns="12065" rIns="0" bIns="0" rtlCol="0">
            <a:spAutoFit/>
          </a:bodyPr>
          <a:lstStyle/>
          <a:p>
            <a:pPr marL="234950" indent="-222885">
              <a:lnSpc>
                <a:spcPct val="100000"/>
              </a:lnSpc>
              <a:spcBef>
                <a:spcPts val="95"/>
              </a:spcBef>
              <a:buClr>
                <a:srgbClr val="1CACE3"/>
              </a:buClr>
              <a:buSzPct val="95454"/>
              <a:buFont typeface="Wingdings"/>
              <a:buChar char=""/>
              <a:tabLst>
                <a:tab pos="235585" algn="l"/>
                <a:tab pos="533400" algn="l"/>
                <a:tab pos="1419225" algn="l"/>
                <a:tab pos="2394585" algn="l"/>
                <a:tab pos="3416935" algn="l"/>
                <a:tab pos="4339590" algn="l"/>
                <a:tab pos="4651375" algn="l"/>
                <a:tab pos="5936615" algn="l"/>
                <a:tab pos="6346190" algn="l"/>
                <a:tab pos="7176770" algn="l"/>
              </a:tabLst>
            </a:pPr>
            <a:r>
              <a:rPr sz="2200" spc="-5" dirty="0">
                <a:latin typeface="Calibri"/>
                <a:cs typeface="Calibri"/>
              </a:rPr>
              <a:t>A</a:t>
            </a:r>
            <a:r>
              <a:rPr sz="2200" dirty="0">
                <a:latin typeface="Calibri"/>
                <a:cs typeface="Calibri"/>
              </a:rPr>
              <a:t>	s</a:t>
            </a:r>
            <a:r>
              <a:rPr sz="2200" spc="-5" dirty="0">
                <a:latin typeface="Calibri"/>
                <a:cs typeface="Calibri"/>
              </a:rPr>
              <a:t>i</a:t>
            </a:r>
            <a:r>
              <a:rPr sz="2200" spc="-10" dirty="0">
                <a:latin typeface="Calibri"/>
                <a:cs typeface="Calibri"/>
              </a:rPr>
              <a:t>mp</a:t>
            </a:r>
            <a:r>
              <a:rPr sz="2200" spc="5" dirty="0">
                <a:latin typeface="Calibri"/>
                <a:cs typeface="Calibri"/>
              </a:rPr>
              <a:t>l</a:t>
            </a:r>
            <a:r>
              <a:rPr sz="2200" spc="-5" dirty="0">
                <a:latin typeface="Calibri"/>
                <a:cs typeface="Calibri"/>
              </a:rPr>
              <a:t>e</a:t>
            </a:r>
            <a:r>
              <a:rPr sz="2200" dirty="0">
                <a:latin typeface="Calibri"/>
                <a:cs typeface="Calibri"/>
              </a:rPr>
              <a:t>	</a:t>
            </a:r>
            <a:r>
              <a:rPr sz="2200" spc="-10" dirty="0">
                <a:latin typeface="Calibri"/>
                <a:cs typeface="Calibri"/>
              </a:rPr>
              <a:t>m</a:t>
            </a:r>
            <a:r>
              <a:rPr sz="2200" dirty="0">
                <a:latin typeface="Calibri"/>
                <a:cs typeface="Calibri"/>
              </a:rPr>
              <a:t>o</a:t>
            </a:r>
            <a:r>
              <a:rPr sz="2200" spc="-5" dirty="0">
                <a:latin typeface="Calibri"/>
                <a:cs typeface="Calibri"/>
              </a:rPr>
              <a:t>vi</a:t>
            </a:r>
            <a:r>
              <a:rPr sz="2200" spc="-10" dirty="0">
                <a:latin typeface="Calibri"/>
                <a:cs typeface="Calibri"/>
              </a:rPr>
              <a:t>n</a:t>
            </a:r>
            <a:r>
              <a:rPr sz="2200" spc="-5" dirty="0">
                <a:latin typeface="Calibri"/>
                <a:cs typeface="Calibri"/>
              </a:rPr>
              <a:t>g</a:t>
            </a:r>
            <a:r>
              <a:rPr sz="2200" dirty="0">
                <a:latin typeface="Calibri"/>
                <a:cs typeface="Calibri"/>
              </a:rPr>
              <a:t>	</a:t>
            </a:r>
            <a:r>
              <a:rPr sz="2200" spc="-40" dirty="0">
                <a:latin typeface="Calibri"/>
                <a:cs typeface="Calibri"/>
              </a:rPr>
              <a:t>a</a:t>
            </a:r>
            <a:r>
              <a:rPr sz="2200" spc="-25" dirty="0">
                <a:latin typeface="Calibri"/>
                <a:cs typeface="Calibri"/>
              </a:rPr>
              <a:t>v</a:t>
            </a:r>
            <a:r>
              <a:rPr sz="2200" spc="-10" dirty="0">
                <a:latin typeface="Calibri"/>
                <a:cs typeface="Calibri"/>
              </a:rPr>
              <a:t>e</a:t>
            </a:r>
            <a:r>
              <a:rPr sz="2200" spc="-55" dirty="0">
                <a:latin typeface="Calibri"/>
                <a:cs typeface="Calibri"/>
              </a:rPr>
              <a:t>r</a:t>
            </a:r>
            <a:r>
              <a:rPr sz="2200" dirty="0">
                <a:latin typeface="Calibri"/>
                <a:cs typeface="Calibri"/>
              </a:rPr>
              <a:t>a</a:t>
            </a:r>
            <a:r>
              <a:rPr sz="2200" spc="-35" dirty="0">
                <a:latin typeface="Calibri"/>
                <a:cs typeface="Calibri"/>
              </a:rPr>
              <a:t>g</a:t>
            </a:r>
            <a:r>
              <a:rPr sz="2200" spc="-5" dirty="0">
                <a:latin typeface="Calibri"/>
                <a:cs typeface="Calibri"/>
              </a:rPr>
              <a:t>e</a:t>
            </a:r>
            <a:r>
              <a:rPr sz="2200" dirty="0">
                <a:latin typeface="Calibri"/>
                <a:cs typeface="Calibri"/>
              </a:rPr>
              <a:t>	</a:t>
            </a:r>
            <a:r>
              <a:rPr sz="2200" spc="-10" dirty="0">
                <a:latin typeface="Calibri"/>
                <a:cs typeface="Calibri"/>
              </a:rPr>
              <a:t>(</a:t>
            </a:r>
            <a:r>
              <a:rPr sz="2200" b="1" dirty="0">
                <a:latin typeface="Calibri"/>
                <a:cs typeface="Calibri"/>
              </a:rPr>
              <a:t>S</a:t>
            </a:r>
            <a:r>
              <a:rPr sz="2200" b="1" spc="-10" dirty="0">
                <a:latin typeface="Calibri"/>
                <a:cs typeface="Calibri"/>
              </a:rPr>
              <a:t>M</a:t>
            </a:r>
            <a:r>
              <a:rPr sz="2200" b="1" spc="5" dirty="0">
                <a:latin typeface="Calibri"/>
                <a:cs typeface="Calibri"/>
              </a:rPr>
              <a:t>A</a:t>
            </a:r>
            <a:r>
              <a:rPr sz="2200" spc="-15" dirty="0">
                <a:latin typeface="Calibri"/>
                <a:cs typeface="Calibri"/>
              </a:rPr>
              <a:t>)</a:t>
            </a:r>
            <a:r>
              <a:rPr sz="2200" spc="-5" dirty="0">
                <a:latin typeface="Calibri"/>
                <a:cs typeface="Calibri"/>
              </a:rPr>
              <a:t>,</a:t>
            </a:r>
            <a:r>
              <a:rPr sz="2200" dirty="0">
                <a:latin typeface="Calibri"/>
                <a:cs typeface="Calibri"/>
              </a:rPr>
              <a:t>	</a:t>
            </a:r>
            <a:r>
              <a:rPr sz="2200" spc="-10" dirty="0">
                <a:latin typeface="Calibri"/>
                <a:cs typeface="Calibri"/>
              </a:rPr>
              <a:t>i</a:t>
            </a:r>
            <a:r>
              <a:rPr sz="2200" spc="-5" dirty="0">
                <a:latin typeface="Calibri"/>
                <a:cs typeface="Calibri"/>
              </a:rPr>
              <a:t>s</a:t>
            </a:r>
            <a:r>
              <a:rPr sz="2200" dirty="0">
                <a:latin typeface="Calibri"/>
                <a:cs typeface="Calibri"/>
              </a:rPr>
              <a:t>	</a:t>
            </a:r>
            <a:r>
              <a:rPr sz="2200" spc="-25" dirty="0">
                <a:latin typeface="Calibri"/>
                <a:cs typeface="Calibri"/>
              </a:rPr>
              <a:t>c</a:t>
            </a:r>
            <a:r>
              <a:rPr sz="2200" spc="-5" dirty="0">
                <a:latin typeface="Calibri"/>
                <a:cs typeface="Calibri"/>
              </a:rPr>
              <a:t>a</a:t>
            </a:r>
            <a:r>
              <a:rPr sz="2200" spc="-10" dirty="0">
                <a:latin typeface="Calibri"/>
                <a:cs typeface="Calibri"/>
              </a:rPr>
              <a:t>l</a:t>
            </a:r>
            <a:r>
              <a:rPr sz="2200" spc="-15" dirty="0">
                <a:latin typeface="Calibri"/>
                <a:cs typeface="Calibri"/>
              </a:rPr>
              <a:t>c</a:t>
            </a:r>
            <a:r>
              <a:rPr sz="2200" spc="-10" dirty="0">
                <a:latin typeface="Calibri"/>
                <a:cs typeface="Calibri"/>
              </a:rPr>
              <a:t>ul</a:t>
            </a:r>
            <a:r>
              <a:rPr sz="2200" spc="-30" dirty="0">
                <a:latin typeface="Calibri"/>
                <a:cs typeface="Calibri"/>
              </a:rPr>
              <a:t>a</a:t>
            </a:r>
            <a:r>
              <a:rPr sz="2200" spc="-35" dirty="0">
                <a:latin typeface="Calibri"/>
                <a:cs typeface="Calibri"/>
              </a:rPr>
              <a:t>t</a:t>
            </a:r>
            <a:r>
              <a:rPr sz="2200" spc="-10" dirty="0">
                <a:latin typeface="Calibri"/>
                <a:cs typeface="Calibri"/>
              </a:rPr>
              <a:t>e</a:t>
            </a:r>
            <a:r>
              <a:rPr sz="2200" spc="-5" dirty="0">
                <a:latin typeface="Calibri"/>
                <a:cs typeface="Calibri"/>
              </a:rPr>
              <a:t>d</a:t>
            </a:r>
            <a:r>
              <a:rPr sz="2200" dirty="0">
                <a:latin typeface="Calibri"/>
                <a:cs typeface="Calibri"/>
              </a:rPr>
              <a:t>	</a:t>
            </a:r>
            <a:r>
              <a:rPr sz="2200" spc="-20" dirty="0">
                <a:latin typeface="Calibri"/>
                <a:cs typeface="Calibri"/>
              </a:rPr>
              <a:t>b</a:t>
            </a:r>
            <a:r>
              <a:rPr sz="2200" spc="-5" dirty="0">
                <a:latin typeface="Calibri"/>
                <a:cs typeface="Calibri"/>
              </a:rPr>
              <a:t>y</a:t>
            </a:r>
            <a:r>
              <a:rPr sz="2200" dirty="0">
                <a:latin typeface="Calibri"/>
                <a:cs typeface="Calibri"/>
              </a:rPr>
              <a:t>	</a:t>
            </a:r>
            <a:r>
              <a:rPr sz="2200" spc="-35" dirty="0">
                <a:latin typeface="Calibri"/>
                <a:cs typeface="Calibri"/>
              </a:rPr>
              <a:t>t</a:t>
            </a:r>
            <a:r>
              <a:rPr sz="2200" spc="-5" dirty="0">
                <a:latin typeface="Calibri"/>
                <a:cs typeface="Calibri"/>
              </a:rPr>
              <a:t>a</a:t>
            </a:r>
            <a:r>
              <a:rPr sz="2200" spc="-10" dirty="0">
                <a:latin typeface="Calibri"/>
                <a:cs typeface="Calibri"/>
              </a:rPr>
              <a:t>k</a:t>
            </a:r>
            <a:r>
              <a:rPr sz="2200" spc="-5" dirty="0">
                <a:latin typeface="Calibri"/>
                <a:cs typeface="Calibri"/>
              </a:rPr>
              <a:t>i</a:t>
            </a:r>
            <a:r>
              <a:rPr sz="2200" spc="-10" dirty="0">
                <a:latin typeface="Calibri"/>
                <a:cs typeface="Calibri"/>
              </a:rPr>
              <a:t>n</a:t>
            </a:r>
            <a:r>
              <a:rPr sz="2200" spc="-5" dirty="0">
                <a:latin typeface="Calibri"/>
                <a:cs typeface="Calibri"/>
              </a:rPr>
              <a:t>g</a:t>
            </a:r>
            <a:r>
              <a:rPr sz="2200" dirty="0">
                <a:latin typeface="Calibri"/>
                <a:cs typeface="Calibri"/>
              </a:rPr>
              <a:t>	</a:t>
            </a:r>
            <a:r>
              <a:rPr sz="2200" spc="-10" dirty="0">
                <a:latin typeface="Calibri"/>
                <a:cs typeface="Calibri"/>
              </a:rPr>
              <a:t>t</a:t>
            </a:r>
            <a:r>
              <a:rPr sz="2200" spc="5" dirty="0">
                <a:latin typeface="Calibri"/>
                <a:cs typeface="Calibri"/>
              </a:rPr>
              <a:t>h</a:t>
            </a:r>
            <a:r>
              <a:rPr sz="2200" spc="-5" dirty="0">
                <a:latin typeface="Calibri"/>
                <a:cs typeface="Calibri"/>
              </a:rPr>
              <a:t>e</a:t>
            </a:r>
            <a:endParaRPr sz="2200">
              <a:latin typeface="Calibri"/>
              <a:cs typeface="Calibri"/>
            </a:endParaRPr>
          </a:p>
          <a:p>
            <a:pPr marL="104139">
              <a:lnSpc>
                <a:spcPct val="100000"/>
              </a:lnSpc>
            </a:pPr>
            <a:r>
              <a:rPr sz="2200" b="1" spc="-10" dirty="0">
                <a:latin typeface="Calibri"/>
                <a:cs typeface="Calibri"/>
              </a:rPr>
              <a:t>arithmetic</a:t>
            </a:r>
            <a:r>
              <a:rPr sz="2200" b="1" spc="25" dirty="0">
                <a:latin typeface="Calibri"/>
                <a:cs typeface="Calibri"/>
              </a:rPr>
              <a:t> </a:t>
            </a:r>
            <a:r>
              <a:rPr sz="2200" b="1" spc="-5" dirty="0">
                <a:latin typeface="Calibri"/>
                <a:cs typeface="Calibri"/>
              </a:rPr>
              <a:t>mean</a:t>
            </a:r>
            <a:r>
              <a:rPr sz="2200" b="1" spc="15" dirty="0">
                <a:latin typeface="Calibri"/>
                <a:cs typeface="Calibri"/>
              </a:rPr>
              <a:t> </a:t>
            </a:r>
            <a:r>
              <a:rPr sz="2200" dirty="0">
                <a:latin typeface="Calibri"/>
                <a:cs typeface="Calibri"/>
              </a:rPr>
              <a:t>of</a:t>
            </a:r>
            <a:r>
              <a:rPr sz="2200" spc="5" dirty="0">
                <a:latin typeface="Calibri"/>
                <a:cs typeface="Calibri"/>
              </a:rPr>
              <a:t> </a:t>
            </a:r>
            <a:r>
              <a:rPr sz="2200" spc="-5" dirty="0">
                <a:latin typeface="Calibri"/>
                <a:cs typeface="Calibri"/>
              </a:rPr>
              <a:t>a </a:t>
            </a:r>
            <a:r>
              <a:rPr sz="2200" spc="-10" dirty="0">
                <a:solidFill>
                  <a:srgbClr val="FF0000"/>
                </a:solidFill>
                <a:latin typeface="Calibri"/>
                <a:cs typeface="Calibri"/>
              </a:rPr>
              <a:t>given</a:t>
            </a:r>
            <a:r>
              <a:rPr sz="2200" dirty="0">
                <a:solidFill>
                  <a:srgbClr val="FF0000"/>
                </a:solidFill>
                <a:latin typeface="Calibri"/>
                <a:cs typeface="Calibri"/>
              </a:rPr>
              <a:t> </a:t>
            </a:r>
            <a:r>
              <a:rPr sz="2200" spc="-5" dirty="0">
                <a:solidFill>
                  <a:srgbClr val="FF0000"/>
                </a:solidFill>
                <a:latin typeface="Calibri"/>
                <a:cs typeface="Calibri"/>
              </a:rPr>
              <a:t>set</a:t>
            </a:r>
            <a:r>
              <a:rPr sz="2200" dirty="0">
                <a:solidFill>
                  <a:srgbClr val="FF0000"/>
                </a:solidFill>
                <a:latin typeface="Calibri"/>
                <a:cs typeface="Calibri"/>
              </a:rPr>
              <a:t> of</a:t>
            </a:r>
            <a:r>
              <a:rPr sz="2200" spc="5" dirty="0">
                <a:solidFill>
                  <a:srgbClr val="FF0000"/>
                </a:solidFill>
                <a:latin typeface="Calibri"/>
                <a:cs typeface="Calibri"/>
              </a:rPr>
              <a:t> </a:t>
            </a:r>
            <a:r>
              <a:rPr sz="2200" spc="-10" dirty="0">
                <a:solidFill>
                  <a:srgbClr val="FF0000"/>
                </a:solidFill>
                <a:latin typeface="Calibri"/>
                <a:cs typeface="Calibri"/>
              </a:rPr>
              <a:t>values</a:t>
            </a:r>
            <a:r>
              <a:rPr sz="2200" dirty="0">
                <a:solidFill>
                  <a:srgbClr val="FF0000"/>
                </a:solidFill>
                <a:latin typeface="Calibri"/>
                <a:cs typeface="Calibri"/>
              </a:rPr>
              <a:t> </a:t>
            </a:r>
            <a:r>
              <a:rPr sz="2200" spc="-15" dirty="0">
                <a:solidFill>
                  <a:srgbClr val="0000FF"/>
                </a:solidFill>
                <a:latin typeface="Calibri"/>
                <a:cs typeface="Calibri"/>
              </a:rPr>
              <a:t>over</a:t>
            </a:r>
            <a:r>
              <a:rPr sz="2200" spc="-10" dirty="0">
                <a:solidFill>
                  <a:srgbClr val="0000FF"/>
                </a:solidFill>
                <a:latin typeface="Calibri"/>
                <a:cs typeface="Calibri"/>
              </a:rPr>
              <a:t> </a:t>
            </a:r>
            <a:r>
              <a:rPr sz="2200" spc="-5" dirty="0">
                <a:solidFill>
                  <a:srgbClr val="0000FF"/>
                </a:solidFill>
                <a:latin typeface="Calibri"/>
                <a:cs typeface="Calibri"/>
              </a:rPr>
              <a:t>a</a:t>
            </a:r>
            <a:r>
              <a:rPr sz="2200" spc="5" dirty="0">
                <a:solidFill>
                  <a:srgbClr val="0000FF"/>
                </a:solidFill>
                <a:latin typeface="Calibri"/>
                <a:cs typeface="Calibri"/>
              </a:rPr>
              <a:t> </a:t>
            </a:r>
            <a:r>
              <a:rPr sz="2200" spc="-5" dirty="0">
                <a:solidFill>
                  <a:srgbClr val="0000FF"/>
                </a:solidFill>
                <a:latin typeface="Calibri"/>
                <a:cs typeface="Calibri"/>
              </a:rPr>
              <a:t>specified</a:t>
            </a:r>
            <a:r>
              <a:rPr sz="2200" spc="5" dirty="0">
                <a:solidFill>
                  <a:srgbClr val="0000FF"/>
                </a:solidFill>
                <a:latin typeface="Calibri"/>
                <a:cs typeface="Calibri"/>
              </a:rPr>
              <a:t> </a:t>
            </a:r>
            <a:r>
              <a:rPr sz="2200" spc="-5" dirty="0">
                <a:solidFill>
                  <a:srgbClr val="0000FF"/>
                </a:solidFill>
                <a:latin typeface="Calibri"/>
                <a:cs typeface="Calibri"/>
              </a:rPr>
              <a:t>period</a:t>
            </a:r>
            <a:r>
              <a:rPr sz="2200" spc="-5" dirty="0">
                <a:latin typeface="Calibri"/>
                <a:cs typeface="Calibri"/>
              </a:rPr>
              <a:t>.</a:t>
            </a:r>
            <a:endParaRPr sz="2200">
              <a:latin typeface="Calibri"/>
              <a:cs typeface="Calibri"/>
            </a:endParaRPr>
          </a:p>
          <a:p>
            <a:pPr marL="104139" marR="5080" indent="-92075">
              <a:lnSpc>
                <a:spcPct val="100000"/>
              </a:lnSpc>
              <a:spcBef>
                <a:spcPts val="1200"/>
              </a:spcBef>
              <a:buClr>
                <a:srgbClr val="1CACE3"/>
              </a:buClr>
              <a:buSzPct val="95454"/>
              <a:buFont typeface="Wingdings"/>
              <a:buChar char=""/>
              <a:tabLst>
                <a:tab pos="235585" algn="l"/>
              </a:tabLst>
            </a:pPr>
            <a:r>
              <a:rPr sz="2200" spc="-5" dirty="0">
                <a:latin typeface="Calibri"/>
                <a:cs typeface="Calibri"/>
              </a:rPr>
              <a:t>A</a:t>
            </a:r>
            <a:r>
              <a:rPr sz="2200" spc="285" dirty="0">
                <a:latin typeface="Calibri"/>
                <a:cs typeface="Calibri"/>
              </a:rPr>
              <a:t> </a:t>
            </a:r>
            <a:r>
              <a:rPr sz="2200" spc="-5" dirty="0">
                <a:latin typeface="Calibri"/>
                <a:cs typeface="Calibri"/>
              </a:rPr>
              <a:t>set</a:t>
            </a:r>
            <a:r>
              <a:rPr sz="2200" spc="290" dirty="0">
                <a:latin typeface="Calibri"/>
                <a:cs typeface="Calibri"/>
              </a:rPr>
              <a:t> </a:t>
            </a:r>
            <a:r>
              <a:rPr sz="2200" spc="5" dirty="0">
                <a:latin typeface="Calibri"/>
                <a:cs typeface="Calibri"/>
              </a:rPr>
              <a:t>of</a:t>
            </a:r>
            <a:r>
              <a:rPr sz="2200" spc="295" dirty="0">
                <a:latin typeface="Calibri"/>
                <a:cs typeface="Calibri"/>
              </a:rPr>
              <a:t> </a:t>
            </a:r>
            <a:r>
              <a:rPr sz="2200" spc="-10" dirty="0">
                <a:latin typeface="Calibri"/>
                <a:cs typeface="Calibri"/>
              </a:rPr>
              <a:t>numbers,</a:t>
            </a:r>
            <a:r>
              <a:rPr sz="2200" spc="290" dirty="0">
                <a:latin typeface="Calibri"/>
                <a:cs typeface="Calibri"/>
              </a:rPr>
              <a:t> </a:t>
            </a:r>
            <a:r>
              <a:rPr sz="2200" dirty="0">
                <a:latin typeface="Calibri"/>
                <a:cs typeface="Calibri"/>
              </a:rPr>
              <a:t>or</a:t>
            </a:r>
            <a:r>
              <a:rPr sz="2200" spc="285" dirty="0">
                <a:latin typeface="Calibri"/>
                <a:cs typeface="Calibri"/>
              </a:rPr>
              <a:t> </a:t>
            </a:r>
            <a:r>
              <a:rPr sz="2200" spc="-10" dirty="0">
                <a:latin typeface="Calibri"/>
                <a:cs typeface="Calibri"/>
              </a:rPr>
              <a:t>prices</a:t>
            </a:r>
            <a:r>
              <a:rPr sz="2200" spc="305" dirty="0">
                <a:latin typeface="Calibri"/>
                <a:cs typeface="Calibri"/>
              </a:rPr>
              <a:t> </a:t>
            </a:r>
            <a:r>
              <a:rPr sz="2200" dirty="0">
                <a:latin typeface="Calibri"/>
                <a:cs typeface="Calibri"/>
              </a:rPr>
              <a:t>of</a:t>
            </a:r>
            <a:r>
              <a:rPr sz="2200" spc="295" dirty="0">
                <a:latin typeface="Calibri"/>
                <a:cs typeface="Calibri"/>
              </a:rPr>
              <a:t> </a:t>
            </a:r>
            <a:r>
              <a:rPr sz="2200" spc="-15" dirty="0">
                <a:latin typeface="Calibri"/>
                <a:cs typeface="Calibri"/>
              </a:rPr>
              <a:t>stocks,</a:t>
            </a:r>
            <a:r>
              <a:rPr sz="2200" spc="315" dirty="0">
                <a:latin typeface="Calibri"/>
                <a:cs typeface="Calibri"/>
              </a:rPr>
              <a:t> </a:t>
            </a:r>
            <a:r>
              <a:rPr sz="2200" spc="-15" dirty="0">
                <a:latin typeface="Calibri"/>
                <a:cs typeface="Calibri"/>
              </a:rPr>
              <a:t>are</a:t>
            </a:r>
            <a:r>
              <a:rPr sz="2200" spc="280" dirty="0">
                <a:latin typeface="Calibri"/>
                <a:cs typeface="Calibri"/>
              </a:rPr>
              <a:t> </a:t>
            </a:r>
            <a:r>
              <a:rPr sz="2200" spc="-5" dirty="0">
                <a:latin typeface="Calibri"/>
                <a:cs typeface="Calibri"/>
              </a:rPr>
              <a:t>added</a:t>
            </a:r>
            <a:r>
              <a:rPr sz="2200" spc="295" dirty="0">
                <a:latin typeface="Calibri"/>
                <a:cs typeface="Calibri"/>
              </a:rPr>
              <a:t> </a:t>
            </a:r>
            <a:r>
              <a:rPr sz="2200" spc="-10" dirty="0">
                <a:latin typeface="Calibri"/>
                <a:cs typeface="Calibri"/>
              </a:rPr>
              <a:t>together</a:t>
            </a:r>
            <a:r>
              <a:rPr sz="2200" spc="295" dirty="0">
                <a:latin typeface="Calibri"/>
                <a:cs typeface="Calibri"/>
              </a:rPr>
              <a:t> </a:t>
            </a:r>
            <a:r>
              <a:rPr sz="2200" spc="-5" dirty="0">
                <a:latin typeface="Calibri"/>
                <a:cs typeface="Calibri"/>
              </a:rPr>
              <a:t>and </a:t>
            </a:r>
            <a:r>
              <a:rPr sz="2200" spc="-484" dirty="0">
                <a:latin typeface="Calibri"/>
                <a:cs typeface="Calibri"/>
              </a:rPr>
              <a:t> </a:t>
            </a:r>
            <a:r>
              <a:rPr sz="2200" spc="-10" dirty="0">
                <a:latin typeface="Calibri"/>
                <a:cs typeface="Calibri"/>
              </a:rPr>
              <a:t>then</a:t>
            </a:r>
            <a:r>
              <a:rPr sz="2200" dirty="0">
                <a:latin typeface="Calibri"/>
                <a:cs typeface="Calibri"/>
              </a:rPr>
              <a:t> </a:t>
            </a:r>
            <a:r>
              <a:rPr sz="2200" spc="-5" dirty="0">
                <a:latin typeface="Calibri"/>
                <a:cs typeface="Calibri"/>
              </a:rPr>
              <a:t>divided </a:t>
            </a:r>
            <a:r>
              <a:rPr sz="2200" spc="-10" dirty="0">
                <a:latin typeface="Calibri"/>
                <a:cs typeface="Calibri"/>
              </a:rPr>
              <a:t>by</a:t>
            </a:r>
            <a:r>
              <a:rPr sz="2200" spc="5" dirty="0">
                <a:latin typeface="Calibri"/>
                <a:cs typeface="Calibri"/>
              </a:rPr>
              <a:t> </a:t>
            </a:r>
            <a:r>
              <a:rPr sz="2200" spc="-10" dirty="0">
                <a:latin typeface="Calibri"/>
                <a:cs typeface="Calibri"/>
              </a:rPr>
              <a:t>the</a:t>
            </a:r>
            <a:r>
              <a:rPr sz="2200" spc="15" dirty="0">
                <a:latin typeface="Calibri"/>
                <a:cs typeface="Calibri"/>
              </a:rPr>
              <a:t> </a:t>
            </a:r>
            <a:r>
              <a:rPr sz="2200" spc="-10" dirty="0">
                <a:latin typeface="Calibri"/>
                <a:cs typeface="Calibri"/>
              </a:rPr>
              <a:t>number</a:t>
            </a:r>
            <a:r>
              <a:rPr sz="2200" spc="5" dirty="0">
                <a:latin typeface="Calibri"/>
                <a:cs typeface="Calibri"/>
              </a:rPr>
              <a:t> </a:t>
            </a:r>
            <a:r>
              <a:rPr sz="2200" dirty="0">
                <a:latin typeface="Calibri"/>
                <a:cs typeface="Calibri"/>
              </a:rPr>
              <a:t>of</a:t>
            </a:r>
            <a:r>
              <a:rPr sz="2200" spc="5" dirty="0">
                <a:latin typeface="Calibri"/>
                <a:cs typeface="Calibri"/>
              </a:rPr>
              <a:t> </a:t>
            </a:r>
            <a:r>
              <a:rPr sz="2200" spc="-10" dirty="0">
                <a:latin typeface="Calibri"/>
                <a:cs typeface="Calibri"/>
              </a:rPr>
              <a:t>prices</a:t>
            </a:r>
            <a:r>
              <a:rPr sz="2200" dirty="0">
                <a:latin typeface="Calibri"/>
                <a:cs typeface="Calibri"/>
              </a:rPr>
              <a:t> </a:t>
            </a:r>
            <a:r>
              <a:rPr sz="2200" spc="-5" dirty="0">
                <a:latin typeface="Calibri"/>
                <a:cs typeface="Calibri"/>
              </a:rPr>
              <a:t>in</a:t>
            </a:r>
            <a:r>
              <a:rPr sz="2200" spc="-10" dirty="0">
                <a:latin typeface="Calibri"/>
                <a:cs typeface="Calibri"/>
              </a:rPr>
              <a:t> the</a:t>
            </a:r>
            <a:r>
              <a:rPr sz="2200" spc="15" dirty="0">
                <a:latin typeface="Calibri"/>
                <a:cs typeface="Calibri"/>
              </a:rPr>
              <a:t> </a:t>
            </a:r>
            <a:r>
              <a:rPr sz="2200" spc="-10" dirty="0">
                <a:latin typeface="Calibri"/>
                <a:cs typeface="Calibri"/>
              </a:rPr>
              <a:t>set.</a:t>
            </a:r>
            <a:endParaRPr sz="2200">
              <a:latin typeface="Calibri"/>
              <a:cs typeface="Calibri"/>
            </a:endParaRPr>
          </a:p>
          <a:p>
            <a:pPr marL="103505" marR="5715" indent="-91440">
              <a:lnSpc>
                <a:spcPct val="100000"/>
              </a:lnSpc>
              <a:spcBef>
                <a:spcPts val="1200"/>
              </a:spcBef>
              <a:buClr>
                <a:srgbClr val="1CACE3"/>
              </a:buClr>
              <a:buSzPct val="95454"/>
              <a:buFont typeface="Wingdings"/>
              <a:buChar char=""/>
              <a:tabLst>
                <a:tab pos="235585" algn="l"/>
                <a:tab pos="796925" algn="l"/>
                <a:tab pos="1828800" algn="l"/>
                <a:tab pos="2293620" algn="l"/>
                <a:tab pos="3639185" algn="l"/>
                <a:tab pos="4158615" algn="l"/>
                <a:tab pos="5047615" algn="l"/>
                <a:tab pos="6024245" algn="l"/>
                <a:tab pos="7048500" algn="l"/>
                <a:tab pos="7421880" algn="l"/>
              </a:tabLst>
            </a:pPr>
            <a:r>
              <a:rPr sz="2200" spc="-10" dirty="0">
                <a:latin typeface="Calibri"/>
                <a:cs typeface="Calibri"/>
              </a:rPr>
              <a:t>Th</a:t>
            </a:r>
            <a:r>
              <a:rPr sz="2200" spc="-5" dirty="0">
                <a:latin typeface="Calibri"/>
                <a:cs typeface="Calibri"/>
              </a:rPr>
              <a:t>e</a:t>
            </a:r>
            <a:r>
              <a:rPr sz="2200" dirty="0">
                <a:latin typeface="Calibri"/>
                <a:cs typeface="Calibri"/>
              </a:rPr>
              <a:t>	</a:t>
            </a:r>
            <a:r>
              <a:rPr sz="2200" spc="-55" dirty="0">
                <a:latin typeface="Calibri"/>
                <a:cs typeface="Calibri"/>
              </a:rPr>
              <a:t>f</a:t>
            </a:r>
            <a:r>
              <a:rPr sz="2200" dirty="0">
                <a:latin typeface="Calibri"/>
                <a:cs typeface="Calibri"/>
              </a:rPr>
              <a:t>o</a:t>
            </a:r>
            <a:r>
              <a:rPr sz="2200" spc="-5" dirty="0">
                <a:latin typeface="Calibri"/>
                <a:cs typeface="Calibri"/>
              </a:rPr>
              <a:t>r</a:t>
            </a:r>
            <a:r>
              <a:rPr sz="2200" spc="-10" dirty="0">
                <a:latin typeface="Calibri"/>
                <a:cs typeface="Calibri"/>
              </a:rPr>
              <a:t>mu</a:t>
            </a:r>
            <a:r>
              <a:rPr sz="2200" spc="-5" dirty="0">
                <a:latin typeface="Calibri"/>
                <a:cs typeface="Calibri"/>
              </a:rPr>
              <a:t>la</a:t>
            </a:r>
            <a:r>
              <a:rPr sz="2200" dirty="0">
                <a:latin typeface="Calibri"/>
                <a:cs typeface="Calibri"/>
              </a:rPr>
              <a:t>	</a:t>
            </a:r>
            <a:r>
              <a:rPr sz="2200" spc="-55" dirty="0">
                <a:latin typeface="Calibri"/>
                <a:cs typeface="Calibri"/>
              </a:rPr>
              <a:t>f</a:t>
            </a:r>
            <a:r>
              <a:rPr sz="2200" dirty="0">
                <a:latin typeface="Calibri"/>
                <a:cs typeface="Calibri"/>
              </a:rPr>
              <a:t>o</a:t>
            </a:r>
            <a:r>
              <a:rPr sz="2200" spc="-5" dirty="0">
                <a:latin typeface="Calibri"/>
                <a:cs typeface="Calibri"/>
              </a:rPr>
              <a:t>r</a:t>
            </a:r>
            <a:r>
              <a:rPr sz="2200" dirty="0">
                <a:latin typeface="Calibri"/>
                <a:cs typeface="Calibri"/>
              </a:rPr>
              <a:t>	</a:t>
            </a:r>
            <a:r>
              <a:rPr sz="2200" spc="-35" dirty="0">
                <a:latin typeface="Calibri"/>
                <a:cs typeface="Calibri"/>
              </a:rPr>
              <a:t>c</a:t>
            </a:r>
            <a:r>
              <a:rPr sz="2200" spc="-5" dirty="0">
                <a:latin typeface="Calibri"/>
                <a:cs typeface="Calibri"/>
              </a:rPr>
              <a:t>a</a:t>
            </a:r>
            <a:r>
              <a:rPr sz="2200" spc="-10" dirty="0">
                <a:latin typeface="Calibri"/>
                <a:cs typeface="Calibri"/>
              </a:rPr>
              <a:t>l</a:t>
            </a:r>
            <a:r>
              <a:rPr sz="2200" spc="-15" dirty="0">
                <a:latin typeface="Calibri"/>
                <a:cs typeface="Calibri"/>
              </a:rPr>
              <a:t>c</a:t>
            </a:r>
            <a:r>
              <a:rPr sz="2200" spc="-10" dirty="0">
                <a:latin typeface="Calibri"/>
                <a:cs typeface="Calibri"/>
              </a:rPr>
              <a:t>ul</a:t>
            </a:r>
            <a:r>
              <a:rPr sz="2200" spc="-30" dirty="0">
                <a:latin typeface="Calibri"/>
                <a:cs typeface="Calibri"/>
              </a:rPr>
              <a:t>a</a:t>
            </a:r>
            <a:r>
              <a:rPr sz="2200" spc="-10" dirty="0">
                <a:latin typeface="Calibri"/>
                <a:cs typeface="Calibri"/>
              </a:rPr>
              <a:t>tin</a:t>
            </a:r>
            <a:r>
              <a:rPr sz="2200" spc="-5" dirty="0">
                <a:latin typeface="Calibri"/>
                <a:cs typeface="Calibri"/>
              </a:rPr>
              <a:t>g</a:t>
            </a:r>
            <a:r>
              <a:rPr sz="2200" dirty="0">
                <a:latin typeface="Calibri"/>
                <a:cs typeface="Calibri"/>
              </a:rPr>
              <a:t>	</a:t>
            </a:r>
            <a:r>
              <a:rPr sz="2200" spc="-10" dirty="0">
                <a:latin typeface="Calibri"/>
                <a:cs typeface="Calibri"/>
              </a:rPr>
              <a:t>th</a:t>
            </a:r>
            <a:r>
              <a:rPr sz="2200" spc="-5" dirty="0">
                <a:latin typeface="Calibri"/>
                <a:cs typeface="Calibri"/>
              </a:rPr>
              <a:t>e</a:t>
            </a:r>
            <a:r>
              <a:rPr sz="2200" dirty="0">
                <a:latin typeface="Calibri"/>
                <a:cs typeface="Calibri"/>
              </a:rPr>
              <a:t>	s</a:t>
            </a:r>
            <a:r>
              <a:rPr sz="2200" spc="-5" dirty="0">
                <a:latin typeface="Calibri"/>
                <a:cs typeface="Calibri"/>
              </a:rPr>
              <a:t>i</a:t>
            </a:r>
            <a:r>
              <a:rPr sz="2200" spc="-10" dirty="0">
                <a:latin typeface="Calibri"/>
                <a:cs typeface="Calibri"/>
              </a:rPr>
              <a:t>mp</a:t>
            </a:r>
            <a:r>
              <a:rPr sz="2200" spc="5" dirty="0">
                <a:latin typeface="Calibri"/>
                <a:cs typeface="Calibri"/>
              </a:rPr>
              <a:t>l</a:t>
            </a:r>
            <a:r>
              <a:rPr sz="2200" spc="-5" dirty="0">
                <a:latin typeface="Calibri"/>
                <a:cs typeface="Calibri"/>
              </a:rPr>
              <a:t>e</a:t>
            </a:r>
            <a:r>
              <a:rPr sz="2200" dirty="0">
                <a:latin typeface="Calibri"/>
                <a:cs typeface="Calibri"/>
              </a:rPr>
              <a:t>	</a:t>
            </a:r>
            <a:r>
              <a:rPr sz="2200" spc="-10" dirty="0">
                <a:latin typeface="Calibri"/>
                <a:cs typeface="Calibri"/>
              </a:rPr>
              <a:t>mo</a:t>
            </a:r>
            <a:r>
              <a:rPr sz="2200" spc="-5" dirty="0">
                <a:latin typeface="Calibri"/>
                <a:cs typeface="Calibri"/>
              </a:rPr>
              <a:t>vi</a:t>
            </a:r>
            <a:r>
              <a:rPr sz="2200" spc="-10" dirty="0">
                <a:latin typeface="Calibri"/>
                <a:cs typeface="Calibri"/>
              </a:rPr>
              <a:t>n</a:t>
            </a:r>
            <a:r>
              <a:rPr sz="2200" spc="-5" dirty="0">
                <a:latin typeface="Calibri"/>
                <a:cs typeface="Calibri"/>
              </a:rPr>
              <a:t>g</a:t>
            </a:r>
            <a:r>
              <a:rPr sz="2200" dirty="0">
                <a:latin typeface="Calibri"/>
                <a:cs typeface="Calibri"/>
              </a:rPr>
              <a:t>	</a:t>
            </a:r>
            <a:r>
              <a:rPr sz="2200" spc="-40" dirty="0">
                <a:latin typeface="Calibri"/>
                <a:cs typeface="Calibri"/>
              </a:rPr>
              <a:t>av</a:t>
            </a:r>
            <a:r>
              <a:rPr sz="2200" spc="-10" dirty="0">
                <a:latin typeface="Calibri"/>
                <a:cs typeface="Calibri"/>
              </a:rPr>
              <a:t>e</a:t>
            </a:r>
            <a:r>
              <a:rPr sz="2200" spc="-55" dirty="0">
                <a:latin typeface="Calibri"/>
                <a:cs typeface="Calibri"/>
              </a:rPr>
              <a:t>r</a:t>
            </a:r>
            <a:r>
              <a:rPr sz="2200" spc="-5" dirty="0">
                <a:latin typeface="Calibri"/>
                <a:cs typeface="Calibri"/>
              </a:rPr>
              <a:t>a</a:t>
            </a:r>
            <a:r>
              <a:rPr sz="2200" spc="-20" dirty="0">
                <a:latin typeface="Calibri"/>
                <a:cs typeface="Calibri"/>
              </a:rPr>
              <a:t>g</a:t>
            </a:r>
            <a:r>
              <a:rPr sz="2200" spc="-5" dirty="0">
                <a:latin typeface="Calibri"/>
                <a:cs typeface="Calibri"/>
              </a:rPr>
              <a:t>e</a:t>
            </a:r>
            <a:r>
              <a:rPr sz="2200" dirty="0">
                <a:latin typeface="Calibri"/>
                <a:cs typeface="Calibri"/>
              </a:rPr>
              <a:t>	o</a:t>
            </a:r>
            <a:r>
              <a:rPr sz="2200" spc="-5" dirty="0">
                <a:latin typeface="Calibri"/>
                <a:cs typeface="Calibri"/>
              </a:rPr>
              <a:t>f</a:t>
            </a:r>
            <a:r>
              <a:rPr sz="2200" dirty="0">
                <a:latin typeface="Calibri"/>
                <a:cs typeface="Calibri"/>
              </a:rPr>
              <a:t>	</a:t>
            </a:r>
            <a:r>
              <a:rPr sz="2200" spc="-5" dirty="0">
                <a:latin typeface="Calibri"/>
                <a:cs typeface="Calibri"/>
              </a:rPr>
              <a:t>a  security</a:t>
            </a:r>
            <a:r>
              <a:rPr sz="2200" dirty="0">
                <a:latin typeface="Calibri"/>
                <a:cs typeface="Calibri"/>
              </a:rPr>
              <a:t> </a:t>
            </a:r>
            <a:r>
              <a:rPr sz="2200" spc="-5" dirty="0">
                <a:latin typeface="Calibri"/>
                <a:cs typeface="Calibri"/>
              </a:rPr>
              <a:t>is</a:t>
            </a:r>
            <a:r>
              <a:rPr sz="2200" dirty="0">
                <a:latin typeface="Calibri"/>
                <a:cs typeface="Calibri"/>
              </a:rPr>
              <a:t> </a:t>
            </a:r>
            <a:r>
              <a:rPr sz="2200" spc="-5" dirty="0">
                <a:latin typeface="Calibri"/>
                <a:cs typeface="Calibri"/>
              </a:rPr>
              <a:t>as </a:t>
            </a:r>
            <a:r>
              <a:rPr sz="2200" spc="-15" dirty="0">
                <a:latin typeface="Calibri"/>
                <a:cs typeface="Calibri"/>
              </a:rPr>
              <a:t>follows:</a:t>
            </a:r>
            <a:endParaRPr sz="2200">
              <a:latin typeface="Calibri"/>
              <a:cs typeface="Calibri"/>
            </a:endParaRPr>
          </a:p>
        </p:txBody>
      </p:sp>
      <p:pic>
        <p:nvPicPr>
          <p:cNvPr id="4" name="object 4"/>
          <p:cNvPicPr/>
          <p:nvPr/>
        </p:nvPicPr>
        <p:blipFill>
          <a:blip r:embed="rId2" cstate="print"/>
          <a:stretch>
            <a:fillRect/>
          </a:stretch>
        </p:blipFill>
        <p:spPr>
          <a:xfrm>
            <a:off x="3628220" y="4390809"/>
            <a:ext cx="4044018" cy="160139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4792"/>
            <a:ext cx="4701540" cy="635000"/>
          </a:xfrm>
          <a:prstGeom prst="rect">
            <a:avLst/>
          </a:prstGeom>
        </p:spPr>
        <p:txBody>
          <a:bodyPr vert="horz" wrap="square" lIns="0" tIns="12065" rIns="0" bIns="0" rtlCol="0">
            <a:spAutoFit/>
          </a:bodyPr>
          <a:lstStyle/>
          <a:p>
            <a:pPr marL="12700">
              <a:lnSpc>
                <a:spcPct val="100000"/>
              </a:lnSpc>
              <a:spcBef>
                <a:spcPts val="95"/>
              </a:spcBef>
            </a:pPr>
            <a:r>
              <a:rPr sz="4000" spc="-105" dirty="0"/>
              <a:t>M</a:t>
            </a:r>
            <a:r>
              <a:rPr sz="4000" spc="-95" dirty="0"/>
              <a:t>o</a:t>
            </a:r>
            <a:r>
              <a:rPr sz="4000" spc="-85" dirty="0"/>
              <a:t>v</a:t>
            </a:r>
            <a:r>
              <a:rPr sz="4000" spc="-75" dirty="0"/>
              <a:t>i</a:t>
            </a:r>
            <a:r>
              <a:rPr sz="4000" spc="-90" dirty="0"/>
              <a:t>n</a:t>
            </a:r>
            <a:r>
              <a:rPr sz="4000" spc="-5" dirty="0"/>
              <a:t>g</a:t>
            </a:r>
            <a:r>
              <a:rPr sz="4000" spc="-190" dirty="0"/>
              <a:t> </a:t>
            </a:r>
            <a:r>
              <a:rPr sz="4000" spc="-145" dirty="0"/>
              <a:t>A</a:t>
            </a:r>
            <a:r>
              <a:rPr sz="4000" spc="-110" dirty="0"/>
              <a:t>v</a:t>
            </a:r>
            <a:r>
              <a:rPr sz="4000" spc="-100" dirty="0"/>
              <a:t>e</a:t>
            </a:r>
            <a:r>
              <a:rPr sz="4000" spc="-160" dirty="0"/>
              <a:t>r</a:t>
            </a:r>
            <a:r>
              <a:rPr sz="4000" spc="-90" dirty="0"/>
              <a:t>a</a:t>
            </a:r>
            <a:r>
              <a:rPr sz="4000" spc="-114" dirty="0"/>
              <a:t>g</a:t>
            </a:r>
            <a:r>
              <a:rPr sz="4000" spc="-5" dirty="0"/>
              <a:t>e</a:t>
            </a:r>
            <a:r>
              <a:rPr sz="4000" spc="-195" dirty="0"/>
              <a:t> </a:t>
            </a:r>
            <a:r>
              <a:rPr sz="4000" spc="-60" dirty="0"/>
              <a:t>(</a:t>
            </a:r>
            <a:r>
              <a:rPr sz="4000" spc="-105" dirty="0"/>
              <a:t>M</a:t>
            </a:r>
            <a:r>
              <a:rPr sz="4000" spc="-85" dirty="0"/>
              <a:t>A</a:t>
            </a:r>
            <a:r>
              <a:rPr sz="4000" spc="-5" dirty="0"/>
              <a:t>)</a:t>
            </a:r>
            <a:r>
              <a:rPr sz="4000" spc="-65" dirty="0"/>
              <a:t> </a:t>
            </a:r>
            <a:r>
              <a:rPr sz="4000" spc="-5" dirty="0"/>
              <a:t>…</a:t>
            </a:r>
            <a:endParaRPr sz="400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03505" marR="6350" indent="-91440">
              <a:lnSpc>
                <a:spcPct val="120000"/>
              </a:lnSpc>
              <a:spcBef>
                <a:spcPts val="100"/>
              </a:spcBef>
              <a:buClr>
                <a:srgbClr val="1CACE3"/>
              </a:buClr>
              <a:buSzPct val="94117"/>
              <a:buFont typeface="Wingdings"/>
              <a:buChar char=""/>
              <a:tabLst>
                <a:tab pos="185420" algn="l"/>
              </a:tabLst>
            </a:pPr>
            <a:r>
              <a:rPr sz="1700" dirty="0"/>
              <a:t>The</a:t>
            </a:r>
            <a:r>
              <a:rPr sz="1700" spc="254" dirty="0"/>
              <a:t> </a:t>
            </a:r>
            <a:r>
              <a:rPr sz="1700" spc="-10" dirty="0"/>
              <a:t>exponential</a:t>
            </a:r>
            <a:r>
              <a:rPr sz="1700" spc="260" dirty="0"/>
              <a:t> </a:t>
            </a:r>
            <a:r>
              <a:rPr sz="1700" spc="-5" dirty="0"/>
              <a:t>moving</a:t>
            </a:r>
            <a:r>
              <a:rPr sz="1700" spc="270" dirty="0"/>
              <a:t> </a:t>
            </a:r>
            <a:r>
              <a:rPr sz="1700" spc="-20" dirty="0"/>
              <a:t>average</a:t>
            </a:r>
            <a:r>
              <a:rPr sz="1700" spc="254" dirty="0"/>
              <a:t> </a:t>
            </a:r>
            <a:r>
              <a:rPr sz="1700" spc="-5" dirty="0"/>
              <a:t>(</a:t>
            </a:r>
            <a:r>
              <a:rPr sz="1700" b="1" spc="-5" dirty="0">
                <a:latin typeface="Calibri"/>
                <a:cs typeface="Calibri"/>
              </a:rPr>
              <a:t>EMA</a:t>
            </a:r>
            <a:r>
              <a:rPr sz="1700" spc="-5" dirty="0"/>
              <a:t>)</a:t>
            </a:r>
            <a:r>
              <a:rPr sz="1700" spc="254" dirty="0"/>
              <a:t> </a:t>
            </a:r>
            <a:r>
              <a:rPr sz="1700" spc="-10" dirty="0"/>
              <a:t>gives</a:t>
            </a:r>
            <a:r>
              <a:rPr sz="1700" spc="270" dirty="0"/>
              <a:t> </a:t>
            </a:r>
            <a:r>
              <a:rPr sz="1700" spc="-10" dirty="0">
                <a:solidFill>
                  <a:srgbClr val="FF0000"/>
                </a:solidFill>
              </a:rPr>
              <a:t>more</a:t>
            </a:r>
            <a:r>
              <a:rPr sz="1700" spc="260" dirty="0">
                <a:solidFill>
                  <a:srgbClr val="FF0000"/>
                </a:solidFill>
              </a:rPr>
              <a:t> </a:t>
            </a:r>
            <a:r>
              <a:rPr sz="1700" spc="-10" dirty="0">
                <a:solidFill>
                  <a:srgbClr val="FF0000"/>
                </a:solidFill>
              </a:rPr>
              <a:t>weight</a:t>
            </a:r>
            <a:r>
              <a:rPr sz="1700" spc="260" dirty="0">
                <a:solidFill>
                  <a:srgbClr val="FF0000"/>
                </a:solidFill>
              </a:rPr>
              <a:t> </a:t>
            </a:r>
            <a:r>
              <a:rPr sz="1700" spc="-5" dirty="0">
                <a:solidFill>
                  <a:srgbClr val="FF0000"/>
                </a:solidFill>
              </a:rPr>
              <a:t>to</a:t>
            </a:r>
            <a:r>
              <a:rPr sz="1700" spc="254" dirty="0">
                <a:solidFill>
                  <a:srgbClr val="FF0000"/>
                </a:solidFill>
              </a:rPr>
              <a:t> </a:t>
            </a:r>
            <a:r>
              <a:rPr sz="1700" spc="-10" dirty="0">
                <a:solidFill>
                  <a:srgbClr val="FF0000"/>
                </a:solidFill>
              </a:rPr>
              <a:t>recent</a:t>
            </a:r>
            <a:r>
              <a:rPr sz="1700" spc="275" dirty="0">
                <a:solidFill>
                  <a:srgbClr val="FF0000"/>
                </a:solidFill>
              </a:rPr>
              <a:t> </a:t>
            </a:r>
            <a:r>
              <a:rPr sz="1700" spc="-5" dirty="0">
                <a:solidFill>
                  <a:srgbClr val="FF0000"/>
                </a:solidFill>
              </a:rPr>
              <a:t>prices</a:t>
            </a:r>
            <a:r>
              <a:rPr sz="1700" spc="275" dirty="0">
                <a:solidFill>
                  <a:srgbClr val="FF0000"/>
                </a:solidFill>
              </a:rPr>
              <a:t> </a:t>
            </a:r>
            <a:r>
              <a:rPr sz="1700" spc="-5" dirty="0"/>
              <a:t>in</a:t>
            </a:r>
            <a:r>
              <a:rPr sz="1700" spc="254" dirty="0"/>
              <a:t> </a:t>
            </a:r>
            <a:r>
              <a:rPr sz="1700" spc="-15" dirty="0"/>
              <a:t>an </a:t>
            </a:r>
            <a:r>
              <a:rPr sz="1700" spc="-365" dirty="0"/>
              <a:t> </a:t>
            </a:r>
            <a:r>
              <a:rPr sz="1700" spc="-10" dirty="0"/>
              <a:t>attempt</a:t>
            </a:r>
            <a:r>
              <a:rPr sz="1700" spc="5" dirty="0"/>
              <a:t> </a:t>
            </a:r>
            <a:r>
              <a:rPr sz="1700" spc="-5" dirty="0"/>
              <a:t>to</a:t>
            </a:r>
            <a:r>
              <a:rPr sz="1700" spc="-15" dirty="0"/>
              <a:t> </a:t>
            </a:r>
            <a:r>
              <a:rPr sz="1700" spc="-20" dirty="0"/>
              <a:t>make</a:t>
            </a:r>
            <a:r>
              <a:rPr sz="1700" spc="15" dirty="0"/>
              <a:t> </a:t>
            </a:r>
            <a:r>
              <a:rPr sz="1700" dirty="0"/>
              <a:t>them</a:t>
            </a:r>
            <a:r>
              <a:rPr sz="1700" spc="-20" dirty="0"/>
              <a:t> </a:t>
            </a:r>
            <a:r>
              <a:rPr sz="1700" spc="-10" dirty="0">
                <a:solidFill>
                  <a:srgbClr val="0000FF"/>
                </a:solidFill>
              </a:rPr>
              <a:t>more</a:t>
            </a:r>
            <a:r>
              <a:rPr sz="1700" dirty="0">
                <a:solidFill>
                  <a:srgbClr val="0000FF"/>
                </a:solidFill>
              </a:rPr>
              <a:t> </a:t>
            </a:r>
            <a:r>
              <a:rPr sz="1700" spc="-10" dirty="0">
                <a:solidFill>
                  <a:srgbClr val="0000FF"/>
                </a:solidFill>
              </a:rPr>
              <a:t>responsive</a:t>
            </a:r>
            <a:r>
              <a:rPr sz="1700" spc="-30" dirty="0">
                <a:solidFill>
                  <a:srgbClr val="0000FF"/>
                </a:solidFill>
              </a:rPr>
              <a:t> </a:t>
            </a:r>
            <a:r>
              <a:rPr sz="1700" spc="-5" dirty="0">
                <a:solidFill>
                  <a:srgbClr val="0000FF"/>
                </a:solidFill>
              </a:rPr>
              <a:t>to</a:t>
            </a:r>
            <a:r>
              <a:rPr sz="1700" dirty="0">
                <a:solidFill>
                  <a:srgbClr val="0000FF"/>
                </a:solidFill>
              </a:rPr>
              <a:t> </a:t>
            </a:r>
            <a:r>
              <a:rPr sz="1700" spc="-5" dirty="0">
                <a:solidFill>
                  <a:srgbClr val="0000FF"/>
                </a:solidFill>
              </a:rPr>
              <a:t>new</a:t>
            </a:r>
            <a:r>
              <a:rPr sz="1700" spc="-20" dirty="0">
                <a:solidFill>
                  <a:srgbClr val="0000FF"/>
                </a:solidFill>
              </a:rPr>
              <a:t> </a:t>
            </a:r>
            <a:r>
              <a:rPr sz="1700" spc="-5" dirty="0">
                <a:solidFill>
                  <a:srgbClr val="0000FF"/>
                </a:solidFill>
              </a:rPr>
              <a:t>information</a:t>
            </a:r>
            <a:r>
              <a:rPr sz="1700" spc="-5" dirty="0"/>
              <a:t>.</a:t>
            </a:r>
            <a:endParaRPr sz="1700">
              <a:latin typeface="Calibri"/>
              <a:cs typeface="Calibri"/>
            </a:endParaRPr>
          </a:p>
          <a:p>
            <a:pPr marL="104139" marR="5715" indent="-92075">
              <a:lnSpc>
                <a:spcPct val="120000"/>
              </a:lnSpc>
              <a:spcBef>
                <a:spcPts val="900"/>
              </a:spcBef>
              <a:buClr>
                <a:srgbClr val="1CACE3"/>
              </a:buClr>
              <a:buSzPct val="94117"/>
              <a:buFont typeface="Wingdings"/>
              <a:buChar char=""/>
              <a:tabLst>
                <a:tab pos="185420" algn="l"/>
              </a:tabLst>
            </a:pPr>
            <a:r>
              <a:rPr sz="1700" spc="-80" dirty="0"/>
              <a:t>To</a:t>
            </a:r>
            <a:r>
              <a:rPr sz="1700" spc="180" dirty="0"/>
              <a:t> </a:t>
            </a:r>
            <a:r>
              <a:rPr sz="1700" spc="-10" dirty="0"/>
              <a:t>calculate</a:t>
            </a:r>
            <a:r>
              <a:rPr sz="1700" spc="180" dirty="0"/>
              <a:t> </a:t>
            </a:r>
            <a:r>
              <a:rPr sz="1700" spc="-10" dirty="0"/>
              <a:t>an</a:t>
            </a:r>
            <a:r>
              <a:rPr sz="1700" spc="185" dirty="0"/>
              <a:t> </a:t>
            </a:r>
            <a:r>
              <a:rPr sz="1700" spc="-5" dirty="0"/>
              <a:t>EMA,</a:t>
            </a:r>
            <a:r>
              <a:rPr sz="1700" spc="170" dirty="0"/>
              <a:t> </a:t>
            </a:r>
            <a:r>
              <a:rPr sz="1700" spc="5" dirty="0"/>
              <a:t>the</a:t>
            </a:r>
            <a:r>
              <a:rPr sz="1700" spc="175" dirty="0"/>
              <a:t> </a:t>
            </a:r>
            <a:r>
              <a:rPr sz="1700" spc="-5" dirty="0"/>
              <a:t>simple</a:t>
            </a:r>
            <a:r>
              <a:rPr sz="1700" spc="170" dirty="0"/>
              <a:t> </a:t>
            </a:r>
            <a:r>
              <a:rPr sz="1700" spc="-5" dirty="0"/>
              <a:t>moving</a:t>
            </a:r>
            <a:r>
              <a:rPr sz="1700" spc="185" dirty="0"/>
              <a:t> </a:t>
            </a:r>
            <a:r>
              <a:rPr sz="1700" spc="-20" dirty="0"/>
              <a:t>average</a:t>
            </a:r>
            <a:r>
              <a:rPr sz="1700" spc="170" dirty="0"/>
              <a:t> </a:t>
            </a:r>
            <a:r>
              <a:rPr sz="1700" spc="-5" dirty="0"/>
              <a:t>(SMA)</a:t>
            </a:r>
            <a:r>
              <a:rPr sz="1700" spc="180" dirty="0"/>
              <a:t> </a:t>
            </a:r>
            <a:r>
              <a:rPr sz="1700" spc="-10" dirty="0"/>
              <a:t>over</a:t>
            </a:r>
            <a:r>
              <a:rPr sz="1700" spc="170" dirty="0"/>
              <a:t> </a:t>
            </a:r>
            <a:r>
              <a:rPr sz="1700" dirty="0"/>
              <a:t>a</a:t>
            </a:r>
            <a:r>
              <a:rPr sz="1700" spc="165" dirty="0"/>
              <a:t> </a:t>
            </a:r>
            <a:r>
              <a:rPr sz="1700" spc="-5" dirty="0"/>
              <a:t>particular</a:t>
            </a:r>
            <a:r>
              <a:rPr sz="1700" spc="170" dirty="0"/>
              <a:t> </a:t>
            </a:r>
            <a:r>
              <a:rPr sz="1700" dirty="0"/>
              <a:t>period</a:t>
            </a:r>
            <a:r>
              <a:rPr sz="1700" spc="160" dirty="0"/>
              <a:t> </a:t>
            </a:r>
            <a:r>
              <a:rPr sz="1700" spc="-10" dirty="0"/>
              <a:t>is </a:t>
            </a:r>
            <a:r>
              <a:rPr sz="1700" spc="-365" dirty="0"/>
              <a:t> </a:t>
            </a:r>
            <a:r>
              <a:rPr sz="1700" spc="-5" dirty="0"/>
              <a:t>calculated</a:t>
            </a:r>
            <a:r>
              <a:rPr sz="1700" spc="-10" dirty="0"/>
              <a:t> first.</a:t>
            </a:r>
            <a:endParaRPr sz="1700"/>
          </a:p>
          <a:p>
            <a:pPr marL="104139" marR="5080" indent="-92075">
              <a:lnSpc>
                <a:spcPct val="120000"/>
              </a:lnSpc>
              <a:spcBef>
                <a:spcPts val="894"/>
              </a:spcBef>
              <a:buClr>
                <a:srgbClr val="1CACE3"/>
              </a:buClr>
              <a:buSzPct val="94117"/>
              <a:buFont typeface="Wingdings"/>
              <a:buChar char=""/>
              <a:tabLst>
                <a:tab pos="185420" algn="l"/>
              </a:tabLst>
            </a:pPr>
            <a:r>
              <a:rPr sz="1700" spc="-5" dirty="0"/>
              <a:t>Then</a:t>
            </a:r>
            <a:r>
              <a:rPr sz="1700" dirty="0"/>
              <a:t> </a:t>
            </a:r>
            <a:r>
              <a:rPr sz="1700" spc="-10" dirty="0"/>
              <a:t>calculate</a:t>
            </a:r>
            <a:r>
              <a:rPr sz="1700" spc="-5" dirty="0"/>
              <a:t> </a:t>
            </a:r>
            <a:r>
              <a:rPr sz="1700" spc="5" dirty="0"/>
              <a:t>the</a:t>
            </a:r>
            <a:r>
              <a:rPr sz="1700" spc="10" dirty="0"/>
              <a:t> </a:t>
            </a:r>
            <a:r>
              <a:rPr sz="1700" spc="-5" dirty="0"/>
              <a:t>multiplier</a:t>
            </a:r>
            <a:r>
              <a:rPr sz="1700" dirty="0"/>
              <a:t> </a:t>
            </a:r>
            <a:r>
              <a:rPr sz="1700" spc="-15" dirty="0"/>
              <a:t>for</a:t>
            </a:r>
            <a:r>
              <a:rPr sz="1700" spc="-10" dirty="0"/>
              <a:t> weighting</a:t>
            </a:r>
            <a:r>
              <a:rPr sz="1700" spc="-5" dirty="0"/>
              <a:t> </a:t>
            </a:r>
            <a:r>
              <a:rPr sz="1700" dirty="0"/>
              <a:t>the</a:t>
            </a:r>
            <a:r>
              <a:rPr sz="1700" spc="5" dirty="0"/>
              <a:t> </a:t>
            </a:r>
            <a:r>
              <a:rPr sz="1700" spc="-5" dirty="0"/>
              <a:t>EMA,</a:t>
            </a:r>
            <a:r>
              <a:rPr sz="1700" dirty="0"/>
              <a:t> known</a:t>
            </a:r>
            <a:r>
              <a:rPr sz="1700" spc="5" dirty="0"/>
              <a:t> </a:t>
            </a:r>
            <a:r>
              <a:rPr sz="1700" spc="-10" dirty="0"/>
              <a:t>as</a:t>
            </a:r>
            <a:r>
              <a:rPr sz="1700" spc="-5" dirty="0"/>
              <a:t> </a:t>
            </a:r>
            <a:r>
              <a:rPr sz="1700" spc="5" dirty="0"/>
              <a:t>the</a:t>
            </a:r>
            <a:r>
              <a:rPr sz="1700" spc="10" dirty="0"/>
              <a:t> </a:t>
            </a:r>
            <a:r>
              <a:rPr sz="1700" spc="-10" dirty="0"/>
              <a:t>"smoothing </a:t>
            </a:r>
            <a:r>
              <a:rPr sz="1700" spc="-370" dirty="0"/>
              <a:t> </a:t>
            </a:r>
            <a:r>
              <a:rPr sz="1700" spc="-25" dirty="0"/>
              <a:t>factor,"</a:t>
            </a:r>
            <a:r>
              <a:rPr sz="1700" dirty="0"/>
              <a:t> which</a:t>
            </a:r>
            <a:r>
              <a:rPr sz="1700" spc="-35" dirty="0"/>
              <a:t> </a:t>
            </a:r>
            <a:r>
              <a:rPr sz="1700" spc="-5" dirty="0"/>
              <a:t>typically</a:t>
            </a:r>
            <a:r>
              <a:rPr sz="1700" spc="-15" dirty="0"/>
              <a:t> </a:t>
            </a:r>
            <a:r>
              <a:rPr sz="1700" spc="-10" dirty="0"/>
              <a:t>follows</a:t>
            </a:r>
            <a:r>
              <a:rPr sz="1700" spc="-20" dirty="0"/>
              <a:t> </a:t>
            </a:r>
            <a:r>
              <a:rPr sz="1700" spc="5" dirty="0"/>
              <a:t>the</a:t>
            </a:r>
            <a:r>
              <a:rPr sz="1700" spc="-5" dirty="0"/>
              <a:t> formula:</a:t>
            </a:r>
            <a:r>
              <a:rPr sz="1700" spc="-25" dirty="0"/>
              <a:t> </a:t>
            </a:r>
            <a:r>
              <a:rPr sz="1700" dirty="0"/>
              <a:t>[2/(selected</a:t>
            </a:r>
            <a:r>
              <a:rPr sz="1700" spc="-35" dirty="0"/>
              <a:t> </a:t>
            </a:r>
            <a:r>
              <a:rPr sz="1700" dirty="0"/>
              <a:t>time period</a:t>
            </a:r>
            <a:r>
              <a:rPr sz="1700" spc="-5" dirty="0"/>
              <a:t> </a:t>
            </a:r>
            <a:r>
              <a:rPr sz="1700" dirty="0"/>
              <a:t>+</a:t>
            </a:r>
            <a:r>
              <a:rPr sz="1700" spc="-25" dirty="0"/>
              <a:t> </a:t>
            </a:r>
            <a:r>
              <a:rPr sz="1700" dirty="0"/>
              <a:t>1)].</a:t>
            </a:r>
            <a:endParaRPr sz="1700"/>
          </a:p>
        </p:txBody>
      </p:sp>
      <p:pic>
        <p:nvPicPr>
          <p:cNvPr id="4" name="object 4"/>
          <p:cNvPicPr/>
          <p:nvPr/>
        </p:nvPicPr>
        <p:blipFill>
          <a:blip r:embed="rId2" cstate="print"/>
          <a:stretch>
            <a:fillRect/>
          </a:stretch>
        </p:blipFill>
        <p:spPr>
          <a:xfrm>
            <a:off x="1542799" y="4232171"/>
            <a:ext cx="4267701" cy="2047122"/>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686300" cy="635000"/>
          </a:xfrm>
          <a:prstGeom prst="rect">
            <a:avLst/>
          </a:prstGeom>
        </p:spPr>
        <p:txBody>
          <a:bodyPr vert="horz" wrap="square" lIns="0" tIns="12065" rIns="0" bIns="0" rtlCol="0">
            <a:spAutoFit/>
          </a:bodyPr>
          <a:lstStyle/>
          <a:p>
            <a:pPr marL="12700">
              <a:lnSpc>
                <a:spcPct val="100000"/>
              </a:lnSpc>
              <a:spcBef>
                <a:spcPts val="95"/>
              </a:spcBef>
            </a:pPr>
            <a:r>
              <a:rPr sz="4000" spc="-105" dirty="0"/>
              <a:t>M</a:t>
            </a:r>
            <a:r>
              <a:rPr sz="4000" spc="-95" dirty="0"/>
              <a:t>o</a:t>
            </a:r>
            <a:r>
              <a:rPr sz="4000" spc="-85" dirty="0"/>
              <a:t>v</a:t>
            </a:r>
            <a:r>
              <a:rPr sz="4000" spc="-75" dirty="0"/>
              <a:t>i</a:t>
            </a:r>
            <a:r>
              <a:rPr sz="4000" spc="-90" dirty="0"/>
              <a:t>n</a:t>
            </a:r>
            <a:r>
              <a:rPr sz="4000" spc="-5" dirty="0"/>
              <a:t>g</a:t>
            </a:r>
            <a:r>
              <a:rPr sz="4000" spc="-190" dirty="0"/>
              <a:t> </a:t>
            </a:r>
            <a:r>
              <a:rPr sz="4000" spc="-145" dirty="0"/>
              <a:t>A</a:t>
            </a:r>
            <a:r>
              <a:rPr sz="4000" spc="-110" dirty="0"/>
              <a:t>v</a:t>
            </a:r>
            <a:r>
              <a:rPr sz="4000" spc="-100" dirty="0"/>
              <a:t>e</a:t>
            </a:r>
            <a:r>
              <a:rPr sz="4000" spc="-160" dirty="0"/>
              <a:t>r</a:t>
            </a:r>
            <a:r>
              <a:rPr sz="4000" spc="-90" dirty="0"/>
              <a:t>a</a:t>
            </a:r>
            <a:r>
              <a:rPr sz="4000" spc="-114" dirty="0"/>
              <a:t>g</a:t>
            </a:r>
            <a:r>
              <a:rPr sz="4000" spc="-5" dirty="0"/>
              <a:t>e</a:t>
            </a:r>
            <a:r>
              <a:rPr sz="4000" spc="-195" dirty="0"/>
              <a:t> </a:t>
            </a:r>
            <a:r>
              <a:rPr sz="4000" spc="-60" dirty="0"/>
              <a:t>(</a:t>
            </a:r>
            <a:r>
              <a:rPr sz="4000" spc="-105" dirty="0"/>
              <a:t>M</a:t>
            </a:r>
            <a:r>
              <a:rPr sz="4000" spc="-85" dirty="0"/>
              <a:t>A</a:t>
            </a:r>
            <a:r>
              <a:rPr sz="4000" spc="-5" dirty="0"/>
              <a:t>)</a:t>
            </a:r>
            <a:r>
              <a:rPr sz="4000" spc="-185" dirty="0"/>
              <a:t> </a:t>
            </a:r>
            <a:r>
              <a:rPr sz="4000" spc="-5" dirty="0"/>
              <a:t>…</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
        <p:nvSpPr>
          <p:cNvPr id="3" name="object 3"/>
          <p:cNvSpPr txBox="1"/>
          <p:nvPr/>
        </p:nvSpPr>
        <p:spPr>
          <a:xfrm>
            <a:off x="787398" y="1984528"/>
            <a:ext cx="7571105" cy="3667760"/>
          </a:xfrm>
          <a:prstGeom prst="rect">
            <a:avLst/>
          </a:prstGeom>
        </p:spPr>
        <p:txBody>
          <a:bodyPr vert="horz" wrap="square" lIns="0" tIns="12065" rIns="0" bIns="0" rtlCol="0">
            <a:spAutoFit/>
          </a:bodyPr>
          <a:lstStyle/>
          <a:p>
            <a:pPr marL="104139" marR="8255" indent="-92075" algn="just">
              <a:lnSpc>
                <a:spcPct val="100000"/>
              </a:lnSpc>
              <a:spcBef>
                <a:spcPts val="95"/>
              </a:spcBef>
              <a:buClr>
                <a:srgbClr val="1CACE3"/>
              </a:buClr>
              <a:buSzPct val="94736"/>
              <a:buFont typeface="Wingdings"/>
              <a:buChar char=""/>
              <a:tabLst>
                <a:tab pos="205104" algn="l"/>
              </a:tabLst>
            </a:pPr>
            <a:r>
              <a:rPr sz="1900" spc="-5" dirty="0">
                <a:latin typeface="Calibri"/>
                <a:cs typeface="Calibri"/>
              </a:rPr>
              <a:t>Moving </a:t>
            </a:r>
            <a:r>
              <a:rPr sz="1900" spc="-15" dirty="0">
                <a:latin typeface="Calibri"/>
                <a:cs typeface="Calibri"/>
              </a:rPr>
              <a:t>averages are </a:t>
            </a:r>
            <a:r>
              <a:rPr sz="1900" spc="-10" dirty="0">
                <a:latin typeface="Calibri"/>
                <a:cs typeface="Calibri"/>
              </a:rPr>
              <a:t>often used by technical analysts </a:t>
            </a:r>
            <a:r>
              <a:rPr sz="1900" spc="-15" dirty="0">
                <a:latin typeface="Calibri"/>
                <a:cs typeface="Calibri"/>
              </a:rPr>
              <a:t>to </a:t>
            </a:r>
            <a:r>
              <a:rPr sz="1900" spc="-20" dirty="0">
                <a:latin typeface="Calibri"/>
                <a:cs typeface="Calibri"/>
              </a:rPr>
              <a:t>keep </a:t>
            </a:r>
            <a:r>
              <a:rPr sz="1900" spc="-10" dirty="0">
                <a:latin typeface="Calibri"/>
                <a:cs typeface="Calibri"/>
              </a:rPr>
              <a:t>track </a:t>
            </a:r>
            <a:r>
              <a:rPr sz="1900" spc="-5" dirty="0">
                <a:latin typeface="Calibri"/>
                <a:cs typeface="Calibri"/>
              </a:rPr>
              <a:t>of </a:t>
            </a:r>
            <a:r>
              <a:rPr sz="1900" spc="-5" dirty="0">
                <a:solidFill>
                  <a:srgbClr val="0000FF"/>
                </a:solidFill>
                <a:latin typeface="Calibri"/>
                <a:cs typeface="Calibri"/>
              </a:rPr>
              <a:t>price </a:t>
            </a:r>
            <a:r>
              <a:rPr sz="1900" dirty="0">
                <a:solidFill>
                  <a:srgbClr val="0000FF"/>
                </a:solidFill>
                <a:latin typeface="Calibri"/>
                <a:cs typeface="Calibri"/>
              </a:rPr>
              <a:t> </a:t>
            </a:r>
            <a:r>
              <a:rPr sz="1900" spc="-10" dirty="0">
                <a:solidFill>
                  <a:srgbClr val="0000FF"/>
                </a:solidFill>
                <a:latin typeface="Calibri"/>
                <a:cs typeface="Calibri"/>
              </a:rPr>
              <a:t>trends</a:t>
            </a:r>
            <a:r>
              <a:rPr sz="1900" dirty="0">
                <a:solidFill>
                  <a:srgbClr val="0000FF"/>
                </a:solidFill>
                <a:latin typeface="Calibri"/>
                <a:cs typeface="Calibri"/>
              </a:rPr>
              <a:t> </a:t>
            </a:r>
            <a:r>
              <a:rPr sz="1900" spc="-20" dirty="0">
                <a:latin typeface="Calibri"/>
                <a:cs typeface="Calibri"/>
              </a:rPr>
              <a:t>for</a:t>
            </a:r>
            <a:r>
              <a:rPr sz="1900" spc="-15" dirty="0">
                <a:latin typeface="Calibri"/>
                <a:cs typeface="Calibri"/>
              </a:rPr>
              <a:t> </a:t>
            </a:r>
            <a:r>
              <a:rPr sz="1900" spc="-5" dirty="0">
                <a:latin typeface="Calibri"/>
                <a:cs typeface="Calibri"/>
              </a:rPr>
              <a:t>specific</a:t>
            </a:r>
            <a:r>
              <a:rPr sz="1900" dirty="0">
                <a:latin typeface="Calibri"/>
                <a:cs typeface="Calibri"/>
              </a:rPr>
              <a:t> </a:t>
            </a:r>
            <a:r>
              <a:rPr sz="1900" spc="-5" dirty="0">
                <a:latin typeface="Calibri"/>
                <a:cs typeface="Calibri"/>
              </a:rPr>
              <a:t>securities.</a:t>
            </a:r>
            <a:endParaRPr sz="1900">
              <a:latin typeface="Calibri"/>
              <a:cs typeface="Calibri"/>
            </a:endParaRPr>
          </a:p>
          <a:p>
            <a:pPr marL="104139" marR="5080" indent="-92075" algn="just">
              <a:lnSpc>
                <a:spcPct val="100000"/>
              </a:lnSpc>
              <a:spcBef>
                <a:spcPts val="1200"/>
              </a:spcBef>
              <a:buClr>
                <a:srgbClr val="1CACE3"/>
              </a:buClr>
              <a:buSzPct val="94736"/>
              <a:buFont typeface="Wingdings"/>
              <a:buChar char=""/>
              <a:tabLst>
                <a:tab pos="205104" algn="l"/>
              </a:tabLst>
            </a:pPr>
            <a:r>
              <a:rPr sz="1900" spc="-5" dirty="0">
                <a:latin typeface="Calibri"/>
                <a:cs typeface="Calibri"/>
              </a:rPr>
              <a:t>An </a:t>
            </a:r>
            <a:r>
              <a:rPr sz="1900" spc="-15" dirty="0">
                <a:latin typeface="Calibri"/>
                <a:cs typeface="Calibri"/>
              </a:rPr>
              <a:t>upward </a:t>
            </a:r>
            <a:r>
              <a:rPr sz="1900" spc="-10" dirty="0">
                <a:latin typeface="Calibri"/>
                <a:cs typeface="Calibri"/>
              </a:rPr>
              <a:t>trend </a:t>
            </a:r>
            <a:r>
              <a:rPr sz="1900" spc="-5" dirty="0">
                <a:latin typeface="Calibri"/>
                <a:cs typeface="Calibri"/>
              </a:rPr>
              <a:t>in a </a:t>
            </a:r>
            <a:r>
              <a:rPr sz="1900" spc="-10" dirty="0">
                <a:latin typeface="Calibri"/>
                <a:cs typeface="Calibri"/>
              </a:rPr>
              <a:t>moving </a:t>
            </a:r>
            <a:r>
              <a:rPr sz="1900" spc="-20" dirty="0">
                <a:latin typeface="Calibri"/>
                <a:cs typeface="Calibri"/>
              </a:rPr>
              <a:t>average </a:t>
            </a:r>
            <a:r>
              <a:rPr sz="1900" spc="-10" dirty="0">
                <a:latin typeface="Calibri"/>
                <a:cs typeface="Calibri"/>
              </a:rPr>
              <a:t>might </a:t>
            </a:r>
            <a:r>
              <a:rPr sz="1900" spc="-5" dirty="0">
                <a:latin typeface="Calibri"/>
                <a:cs typeface="Calibri"/>
              </a:rPr>
              <a:t>signify an </a:t>
            </a:r>
            <a:r>
              <a:rPr sz="1900" spc="-10" dirty="0">
                <a:latin typeface="Calibri"/>
                <a:cs typeface="Calibri"/>
              </a:rPr>
              <a:t>upswing </a:t>
            </a:r>
            <a:r>
              <a:rPr sz="1900" spc="-5" dirty="0">
                <a:latin typeface="Calibri"/>
                <a:cs typeface="Calibri"/>
              </a:rPr>
              <a:t>in the price </a:t>
            </a:r>
            <a:r>
              <a:rPr sz="1900" dirty="0">
                <a:latin typeface="Calibri"/>
                <a:cs typeface="Calibri"/>
              </a:rPr>
              <a:t> </a:t>
            </a:r>
            <a:r>
              <a:rPr sz="1900" spc="-5" dirty="0">
                <a:latin typeface="Calibri"/>
                <a:cs typeface="Calibri"/>
              </a:rPr>
              <a:t>or </a:t>
            </a:r>
            <a:r>
              <a:rPr sz="1900" spc="-10" dirty="0">
                <a:latin typeface="Calibri"/>
                <a:cs typeface="Calibri"/>
              </a:rPr>
              <a:t>momentum </a:t>
            </a:r>
            <a:r>
              <a:rPr sz="1900" spc="-5" dirty="0">
                <a:latin typeface="Calibri"/>
                <a:cs typeface="Calibri"/>
              </a:rPr>
              <a:t>of a </a:t>
            </a:r>
            <a:r>
              <a:rPr sz="1900" spc="-20" dirty="0">
                <a:latin typeface="Calibri"/>
                <a:cs typeface="Calibri"/>
              </a:rPr>
              <a:t>security,</a:t>
            </a:r>
            <a:r>
              <a:rPr sz="1900" spc="385" dirty="0">
                <a:latin typeface="Calibri"/>
                <a:cs typeface="Calibri"/>
              </a:rPr>
              <a:t> </a:t>
            </a:r>
            <a:r>
              <a:rPr sz="1900" spc="-5" dirty="0">
                <a:latin typeface="Calibri"/>
                <a:cs typeface="Calibri"/>
              </a:rPr>
              <a:t>while a </a:t>
            </a:r>
            <a:r>
              <a:rPr sz="1900" spc="-10" dirty="0">
                <a:latin typeface="Calibri"/>
                <a:cs typeface="Calibri"/>
              </a:rPr>
              <a:t>downward trend </a:t>
            </a:r>
            <a:r>
              <a:rPr sz="1900" spc="-5" dirty="0">
                <a:latin typeface="Calibri"/>
                <a:cs typeface="Calibri"/>
              </a:rPr>
              <a:t>would be seen as a </a:t>
            </a:r>
            <a:r>
              <a:rPr sz="1900" dirty="0">
                <a:latin typeface="Calibri"/>
                <a:cs typeface="Calibri"/>
              </a:rPr>
              <a:t> </a:t>
            </a:r>
            <a:r>
              <a:rPr sz="1900" spc="-5" dirty="0">
                <a:latin typeface="Calibri"/>
                <a:cs typeface="Calibri"/>
              </a:rPr>
              <a:t>sign</a:t>
            </a:r>
            <a:r>
              <a:rPr sz="1900" spc="5" dirty="0">
                <a:latin typeface="Calibri"/>
                <a:cs typeface="Calibri"/>
              </a:rPr>
              <a:t> </a:t>
            </a:r>
            <a:r>
              <a:rPr sz="1900" spc="-5" dirty="0">
                <a:latin typeface="Calibri"/>
                <a:cs typeface="Calibri"/>
              </a:rPr>
              <a:t>of</a:t>
            </a:r>
            <a:r>
              <a:rPr sz="1900" spc="-15" dirty="0">
                <a:latin typeface="Calibri"/>
                <a:cs typeface="Calibri"/>
              </a:rPr>
              <a:t> </a:t>
            </a:r>
            <a:r>
              <a:rPr sz="1900" spc="-5" dirty="0">
                <a:latin typeface="Calibri"/>
                <a:cs typeface="Calibri"/>
              </a:rPr>
              <a:t>decline.</a:t>
            </a:r>
            <a:endParaRPr sz="1900">
              <a:latin typeface="Calibri"/>
              <a:cs typeface="Calibri"/>
            </a:endParaRPr>
          </a:p>
          <a:p>
            <a:pPr marL="104139" marR="8255" indent="-92075" algn="just">
              <a:lnSpc>
                <a:spcPct val="100000"/>
              </a:lnSpc>
              <a:spcBef>
                <a:spcPts val="1200"/>
              </a:spcBef>
              <a:buClr>
                <a:srgbClr val="1CACE3"/>
              </a:buClr>
              <a:buSzPct val="94736"/>
              <a:buFont typeface="Wingdings"/>
              <a:buChar char=""/>
              <a:tabLst>
                <a:tab pos="205104" algn="l"/>
              </a:tabLst>
            </a:pPr>
            <a:r>
              <a:rPr sz="1900" spc="-5" dirty="0">
                <a:latin typeface="Calibri"/>
                <a:cs typeface="Calibri"/>
              </a:rPr>
              <a:t>A </a:t>
            </a:r>
            <a:r>
              <a:rPr sz="1900" b="1" spc="-10" dirty="0">
                <a:solidFill>
                  <a:srgbClr val="FF0000"/>
                </a:solidFill>
                <a:latin typeface="Calibri"/>
                <a:cs typeface="Calibri"/>
              </a:rPr>
              <a:t>golden </a:t>
            </a:r>
            <a:r>
              <a:rPr sz="1900" b="1" spc="-5" dirty="0">
                <a:solidFill>
                  <a:srgbClr val="FF0000"/>
                </a:solidFill>
                <a:latin typeface="Calibri"/>
                <a:cs typeface="Calibri"/>
              </a:rPr>
              <a:t>cross </a:t>
            </a:r>
            <a:r>
              <a:rPr sz="1900" spc="-5" dirty="0">
                <a:latin typeface="Calibri"/>
                <a:cs typeface="Calibri"/>
              </a:rPr>
              <a:t>is a chart </a:t>
            </a:r>
            <a:r>
              <a:rPr sz="1900" spc="-15" dirty="0">
                <a:latin typeface="Calibri"/>
                <a:cs typeface="Calibri"/>
              </a:rPr>
              <a:t>pattern </a:t>
            </a:r>
            <a:r>
              <a:rPr sz="1900" spc="-5" dirty="0">
                <a:latin typeface="Calibri"/>
                <a:cs typeface="Calibri"/>
              </a:rPr>
              <a:t>in which a </a:t>
            </a:r>
            <a:r>
              <a:rPr sz="1900" spc="-10" dirty="0">
                <a:solidFill>
                  <a:srgbClr val="FF0000"/>
                </a:solidFill>
                <a:latin typeface="Calibri"/>
                <a:cs typeface="Calibri"/>
              </a:rPr>
              <a:t>short-term </a:t>
            </a:r>
            <a:r>
              <a:rPr sz="1900" spc="-5" dirty="0">
                <a:solidFill>
                  <a:srgbClr val="FF0000"/>
                </a:solidFill>
                <a:latin typeface="Calibri"/>
                <a:cs typeface="Calibri"/>
              </a:rPr>
              <a:t>moving </a:t>
            </a:r>
            <a:r>
              <a:rPr sz="1900" spc="-20" dirty="0">
                <a:solidFill>
                  <a:srgbClr val="FF0000"/>
                </a:solidFill>
                <a:latin typeface="Calibri"/>
                <a:cs typeface="Calibri"/>
              </a:rPr>
              <a:t>average </a:t>
            </a:r>
            <a:r>
              <a:rPr sz="1900" spc="-15" dirty="0">
                <a:solidFill>
                  <a:srgbClr val="FF0000"/>
                </a:solidFill>
                <a:latin typeface="Calibri"/>
                <a:cs typeface="Calibri"/>
              </a:rPr>
              <a:t> </a:t>
            </a:r>
            <a:r>
              <a:rPr sz="1900" spc="-10" dirty="0">
                <a:solidFill>
                  <a:srgbClr val="0000FF"/>
                </a:solidFill>
                <a:latin typeface="Calibri"/>
                <a:cs typeface="Calibri"/>
              </a:rPr>
              <a:t>crosses </a:t>
            </a:r>
            <a:r>
              <a:rPr sz="1900" spc="-15" dirty="0">
                <a:solidFill>
                  <a:srgbClr val="0000FF"/>
                </a:solidFill>
                <a:latin typeface="Calibri"/>
                <a:cs typeface="Calibri"/>
              </a:rPr>
              <a:t>above</a:t>
            </a:r>
            <a:r>
              <a:rPr sz="1900" spc="30" dirty="0">
                <a:solidFill>
                  <a:srgbClr val="0000FF"/>
                </a:solidFill>
                <a:latin typeface="Calibri"/>
                <a:cs typeface="Calibri"/>
              </a:rPr>
              <a:t> </a:t>
            </a:r>
            <a:r>
              <a:rPr sz="1900" spc="-5" dirty="0">
                <a:solidFill>
                  <a:srgbClr val="0000FF"/>
                </a:solidFill>
                <a:latin typeface="Calibri"/>
                <a:cs typeface="Calibri"/>
              </a:rPr>
              <a:t>a </a:t>
            </a:r>
            <a:r>
              <a:rPr sz="1900" spc="-10" dirty="0">
                <a:solidFill>
                  <a:srgbClr val="0000FF"/>
                </a:solidFill>
                <a:latin typeface="Calibri"/>
                <a:cs typeface="Calibri"/>
              </a:rPr>
              <a:t>long-term</a:t>
            </a:r>
            <a:r>
              <a:rPr sz="1900" spc="35" dirty="0">
                <a:solidFill>
                  <a:srgbClr val="0000FF"/>
                </a:solidFill>
                <a:latin typeface="Calibri"/>
                <a:cs typeface="Calibri"/>
              </a:rPr>
              <a:t> </a:t>
            </a:r>
            <a:r>
              <a:rPr sz="1900" spc="-10" dirty="0">
                <a:solidFill>
                  <a:srgbClr val="0000FF"/>
                </a:solidFill>
                <a:latin typeface="Calibri"/>
                <a:cs typeface="Calibri"/>
              </a:rPr>
              <a:t>moving</a:t>
            </a:r>
            <a:r>
              <a:rPr sz="1900" spc="30" dirty="0">
                <a:solidFill>
                  <a:srgbClr val="0000FF"/>
                </a:solidFill>
                <a:latin typeface="Calibri"/>
                <a:cs typeface="Calibri"/>
              </a:rPr>
              <a:t> </a:t>
            </a:r>
            <a:r>
              <a:rPr sz="1900" spc="-20" dirty="0">
                <a:solidFill>
                  <a:srgbClr val="0000FF"/>
                </a:solidFill>
                <a:latin typeface="Calibri"/>
                <a:cs typeface="Calibri"/>
              </a:rPr>
              <a:t>average</a:t>
            </a:r>
            <a:r>
              <a:rPr sz="1900" spc="-20" dirty="0">
                <a:latin typeface="Calibri"/>
                <a:cs typeface="Calibri"/>
              </a:rPr>
              <a:t>.</a:t>
            </a:r>
            <a:endParaRPr sz="1900">
              <a:latin typeface="Calibri"/>
              <a:cs typeface="Calibri"/>
            </a:endParaRPr>
          </a:p>
          <a:p>
            <a:pPr marL="103505" marR="6350" indent="-91440" algn="just">
              <a:lnSpc>
                <a:spcPct val="100000"/>
              </a:lnSpc>
              <a:spcBef>
                <a:spcPts val="1200"/>
              </a:spcBef>
              <a:buClr>
                <a:srgbClr val="1CACE3"/>
              </a:buClr>
              <a:buSzPct val="94736"/>
              <a:buFont typeface="Wingdings"/>
              <a:buChar char=""/>
              <a:tabLst>
                <a:tab pos="205104" algn="l"/>
              </a:tabLst>
            </a:pPr>
            <a:r>
              <a:rPr sz="1900" spc="-10" dirty="0">
                <a:latin typeface="Calibri"/>
                <a:cs typeface="Calibri"/>
              </a:rPr>
              <a:t>The </a:t>
            </a:r>
            <a:r>
              <a:rPr sz="1900" spc="-5" dirty="0">
                <a:latin typeface="Calibri"/>
                <a:cs typeface="Calibri"/>
              </a:rPr>
              <a:t>golden </a:t>
            </a:r>
            <a:r>
              <a:rPr sz="1900" spc="-10" dirty="0">
                <a:latin typeface="Calibri"/>
                <a:cs typeface="Calibri"/>
              </a:rPr>
              <a:t>cross </a:t>
            </a:r>
            <a:r>
              <a:rPr sz="1900" spc="-5" dirty="0">
                <a:latin typeface="Calibri"/>
                <a:cs typeface="Calibri"/>
              </a:rPr>
              <a:t>is a </a:t>
            </a:r>
            <a:r>
              <a:rPr sz="1900" spc="-10" dirty="0">
                <a:latin typeface="Calibri"/>
                <a:cs typeface="Calibri"/>
              </a:rPr>
              <a:t>bullish </a:t>
            </a:r>
            <a:r>
              <a:rPr sz="1900" spc="-15" dirty="0">
                <a:latin typeface="Calibri"/>
                <a:cs typeface="Calibri"/>
              </a:rPr>
              <a:t>breakout </a:t>
            </a:r>
            <a:r>
              <a:rPr sz="1900" spc="-10" dirty="0">
                <a:latin typeface="Calibri"/>
                <a:cs typeface="Calibri"/>
              </a:rPr>
              <a:t>pattern </a:t>
            </a:r>
            <a:r>
              <a:rPr sz="1900" spc="-15" dirty="0">
                <a:latin typeface="Calibri"/>
                <a:cs typeface="Calibri"/>
              </a:rPr>
              <a:t>formed from </a:t>
            </a:r>
            <a:r>
              <a:rPr sz="1900" spc="-5" dirty="0">
                <a:latin typeface="Calibri"/>
                <a:cs typeface="Calibri"/>
              </a:rPr>
              <a:t>a </a:t>
            </a:r>
            <a:r>
              <a:rPr sz="1900" spc="-15" dirty="0">
                <a:latin typeface="Calibri"/>
                <a:cs typeface="Calibri"/>
              </a:rPr>
              <a:t>crossover </a:t>
            </a:r>
            <a:r>
              <a:rPr sz="1900" spc="-10" dirty="0">
                <a:latin typeface="Calibri"/>
                <a:cs typeface="Calibri"/>
              </a:rPr>
              <a:t> involving </a:t>
            </a:r>
            <a:r>
              <a:rPr sz="1900" spc="-5" dirty="0">
                <a:latin typeface="Calibri"/>
                <a:cs typeface="Calibri"/>
              </a:rPr>
              <a:t>a security's short-term moving </a:t>
            </a:r>
            <a:r>
              <a:rPr sz="1900" spc="-20" dirty="0">
                <a:latin typeface="Calibri"/>
                <a:cs typeface="Calibri"/>
              </a:rPr>
              <a:t>average </a:t>
            </a:r>
            <a:r>
              <a:rPr sz="1900" spc="-5" dirty="0">
                <a:latin typeface="Calibri"/>
                <a:cs typeface="Calibri"/>
              </a:rPr>
              <a:t>such as the </a:t>
            </a:r>
            <a:r>
              <a:rPr sz="1900" spc="-10" dirty="0">
                <a:latin typeface="Calibri"/>
                <a:cs typeface="Calibri"/>
              </a:rPr>
              <a:t>20-day </a:t>
            </a:r>
            <a:r>
              <a:rPr sz="1900" spc="-5" dirty="0">
                <a:latin typeface="Calibri"/>
                <a:cs typeface="Calibri"/>
              </a:rPr>
              <a:t>moving </a:t>
            </a:r>
            <a:r>
              <a:rPr sz="1900" dirty="0">
                <a:latin typeface="Calibri"/>
                <a:cs typeface="Calibri"/>
              </a:rPr>
              <a:t> </a:t>
            </a:r>
            <a:r>
              <a:rPr sz="1900" spc="-15" dirty="0">
                <a:latin typeface="Calibri"/>
                <a:cs typeface="Calibri"/>
              </a:rPr>
              <a:t>average, </a:t>
            </a:r>
            <a:r>
              <a:rPr sz="1900" spc="-5" dirty="0">
                <a:latin typeface="Calibri"/>
                <a:cs typeface="Calibri"/>
              </a:rPr>
              <a:t>breaking </a:t>
            </a:r>
            <a:r>
              <a:rPr sz="1900" spc="-10" dirty="0">
                <a:latin typeface="Calibri"/>
                <a:cs typeface="Calibri"/>
              </a:rPr>
              <a:t>above </a:t>
            </a:r>
            <a:r>
              <a:rPr sz="1900" spc="-5" dirty="0">
                <a:latin typeface="Calibri"/>
                <a:cs typeface="Calibri"/>
              </a:rPr>
              <a:t>its </a:t>
            </a:r>
            <a:r>
              <a:rPr sz="1900" spc="-10" dirty="0">
                <a:latin typeface="Calibri"/>
                <a:cs typeface="Calibri"/>
              </a:rPr>
              <a:t>long-term </a:t>
            </a:r>
            <a:r>
              <a:rPr sz="1900" spc="-5" dirty="0">
                <a:latin typeface="Calibri"/>
                <a:cs typeface="Calibri"/>
              </a:rPr>
              <a:t>moving </a:t>
            </a:r>
            <a:r>
              <a:rPr sz="1900" spc="-15" dirty="0">
                <a:latin typeface="Calibri"/>
                <a:cs typeface="Calibri"/>
              </a:rPr>
              <a:t>average, </a:t>
            </a:r>
            <a:r>
              <a:rPr sz="1900" spc="-5" dirty="0">
                <a:latin typeface="Calibri"/>
                <a:cs typeface="Calibri"/>
              </a:rPr>
              <a:t>such as the </a:t>
            </a:r>
            <a:r>
              <a:rPr sz="1900" spc="-20" dirty="0">
                <a:latin typeface="Calibri"/>
                <a:cs typeface="Calibri"/>
              </a:rPr>
              <a:t>50-day </a:t>
            </a:r>
            <a:r>
              <a:rPr sz="1900" spc="-15" dirty="0">
                <a:latin typeface="Calibri"/>
                <a:cs typeface="Calibri"/>
              </a:rPr>
              <a:t> </a:t>
            </a:r>
            <a:r>
              <a:rPr sz="1900" spc="-10" dirty="0">
                <a:latin typeface="Calibri"/>
                <a:cs typeface="Calibri"/>
              </a:rPr>
              <a:t>moving</a:t>
            </a:r>
            <a:r>
              <a:rPr sz="1900" spc="25" dirty="0">
                <a:latin typeface="Calibri"/>
                <a:cs typeface="Calibri"/>
              </a:rPr>
              <a:t> </a:t>
            </a:r>
            <a:r>
              <a:rPr sz="1900" spc="-20" dirty="0">
                <a:latin typeface="Calibri"/>
                <a:cs typeface="Calibri"/>
              </a:rPr>
              <a:t>average.</a:t>
            </a:r>
            <a:endParaRPr sz="19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4686300" cy="635000"/>
          </a:xfrm>
          <a:prstGeom prst="rect">
            <a:avLst/>
          </a:prstGeom>
        </p:spPr>
        <p:txBody>
          <a:bodyPr vert="horz" wrap="square" lIns="0" tIns="12065" rIns="0" bIns="0" rtlCol="0">
            <a:spAutoFit/>
          </a:bodyPr>
          <a:lstStyle/>
          <a:p>
            <a:pPr marL="12700">
              <a:lnSpc>
                <a:spcPct val="100000"/>
              </a:lnSpc>
              <a:spcBef>
                <a:spcPts val="95"/>
              </a:spcBef>
            </a:pPr>
            <a:r>
              <a:rPr sz="4000" spc="-105" dirty="0"/>
              <a:t>M</a:t>
            </a:r>
            <a:r>
              <a:rPr sz="4000" spc="-95" dirty="0"/>
              <a:t>o</a:t>
            </a:r>
            <a:r>
              <a:rPr sz="4000" spc="-85" dirty="0"/>
              <a:t>v</a:t>
            </a:r>
            <a:r>
              <a:rPr sz="4000" spc="-75" dirty="0"/>
              <a:t>i</a:t>
            </a:r>
            <a:r>
              <a:rPr sz="4000" spc="-90" dirty="0"/>
              <a:t>n</a:t>
            </a:r>
            <a:r>
              <a:rPr sz="4000" spc="-5" dirty="0"/>
              <a:t>g</a:t>
            </a:r>
            <a:r>
              <a:rPr sz="4000" spc="-190" dirty="0"/>
              <a:t> </a:t>
            </a:r>
            <a:r>
              <a:rPr sz="4000" spc="-145" dirty="0"/>
              <a:t>A</a:t>
            </a:r>
            <a:r>
              <a:rPr sz="4000" spc="-110" dirty="0"/>
              <a:t>v</a:t>
            </a:r>
            <a:r>
              <a:rPr sz="4000" spc="-100" dirty="0"/>
              <a:t>e</a:t>
            </a:r>
            <a:r>
              <a:rPr sz="4000" spc="-160" dirty="0"/>
              <a:t>r</a:t>
            </a:r>
            <a:r>
              <a:rPr sz="4000" spc="-90" dirty="0"/>
              <a:t>a</a:t>
            </a:r>
            <a:r>
              <a:rPr sz="4000" spc="-114" dirty="0"/>
              <a:t>g</a:t>
            </a:r>
            <a:r>
              <a:rPr sz="4000" spc="-5" dirty="0"/>
              <a:t>e</a:t>
            </a:r>
            <a:r>
              <a:rPr sz="4000" spc="-195" dirty="0"/>
              <a:t> </a:t>
            </a:r>
            <a:r>
              <a:rPr sz="4000" spc="-60" dirty="0"/>
              <a:t>(</a:t>
            </a:r>
            <a:r>
              <a:rPr sz="4000" spc="-105" dirty="0"/>
              <a:t>M</a:t>
            </a:r>
            <a:r>
              <a:rPr sz="4000" spc="-85" dirty="0"/>
              <a:t>A</a:t>
            </a:r>
            <a:r>
              <a:rPr sz="4000" spc="-5" dirty="0"/>
              <a:t>)</a:t>
            </a:r>
            <a:r>
              <a:rPr sz="4000" spc="-185" dirty="0"/>
              <a:t> </a:t>
            </a:r>
            <a:r>
              <a:rPr sz="4000" spc="-5" dirty="0"/>
              <a:t>…</a:t>
            </a:r>
            <a:endParaRPr sz="4000"/>
          </a:p>
        </p:txBody>
      </p:sp>
      <p:pic>
        <p:nvPicPr>
          <p:cNvPr id="3" name="object 3"/>
          <p:cNvPicPr/>
          <p:nvPr/>
        </p:nvPicPr>
        <p:blipFill>
          <a:blip r:embed="rId2" cstate="print"/>
          <a:stretch>
            <a:fillRect/>
          </a:stretch>
        </p:blipFill>
        <p:spPr>
          <a:xfrm>
            <a:off x="1127760" y="2098548"/>
            <a:ext cx="6888467" cy="3893819"/>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1527810" cy="635000"/>
          </a:xfrm>
          <a:prstGeom prst="rect">
            <a:avLst/>
          </a:prstGeom>
        </p:spPr>
        <p:txBody>
          <a:bodyPr vert="horz" wrap="square" lIns="0" tIns="12065" rIns="0" bIns="0" rtlCol="0">
            <a:spAutoFit/>
          </a:bodyPr>
          <a:lstStyle/>
          <a:p>
            <a:pPr marL="12700">
              <a:lnSpc>
                <a:spcPct val="100000"/>
              </a:lnSpc>
              <a:spcBef>
                <a:spcPts val="95"/>
              </a:spcBef>
            </a:pPr>
            <a:r>
              <a:rPr sz="4000" spc="-245" dirty="0"/>
              <a:t>V</a:t>
            </a:r>
            <a:r>
              <a:rPr sz="4000" spc="-75" dirty="0"/>
              <a:t>ol</a:t>
            </a:r>
            <a:r>
              <a:rPr sz="4000" spc="-90" dirty="0"/>
              <a:t>u</a:t>
            </a:r>
            <a:r>
              <a:rPr sz="4000" spc="-120" dirty="0"/>
              <a:t>m</a:t>
            </a:r>
            <a:r>
              <a:rPr sz="4000" spc="-5" dirty="0"/>
              <a:t>e</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
        <p:nvSpPr>
          <p:cNvPr id="3" name="object 3"/>
          <p:cNvSpPr txBox="1"/>
          <p:nvPr/>
        </p:nvSpPr>
        <p:spPr>
          <a:xfrm>
            <a:off x="787398" y="1983004"/>
            <a:ext cx="7571105" cy="4322445"/>
          </a:xfrm>
          <a:prstGeom prst="rect">
            <a:avLst/>
          </a:prstGeom>
        </p:spPr>
        <p:txBody>
          <a:bodyPr vert="horz" wrap="square" lIns="0" tIns="12065" rIns="0" bIns="0" rtlCol="0">
            <a:spAutoFit/>
          </a:bodyPr>
          <a:lstStyle/>
          <a:p>
            <a:pPr marL="103505" marR="5715" indent="-91440" algn="just">
              <a:lnSpc>
                <a:spcPct val="100000"/>
              </a:lnSpc>
              <a:spcBef>
                <a:spcPts val="95"/>
              </a:spcBef>
              <a:buClr>
                <a:srgbClr val="1CACE3"/>
              </a:buClr>
              <a:buSzPct val="95454"/>
              <a:buFont typeface="Wingdings"/>
              <a:buChar char=""/>
              <a:tabLst>
                <a:tab pos="235585" algn="l"/>
              </a:tabLst>
            </a:pPr>
            <a:r>
              <a:rPr sz="2200" spc="-30" dirty="0">
                <a:latin typeface="Calibri"/>
                <a:cs typeface="Calibri"/>
              </a:rPr>
              <a:t>Trading </a:t>
            </a:r>
            <a:r>
              <a:rPr sz="2200" spc="-10" dirty="0">
                <a:solidFill>
                  <a:srgbClr val="FF0000"/>
                </a:solidFill>
                <a:latin typeface="Calibri"/>
                <a:cs typeface="Calibri"/>
              </a:rPr>
              <a:t>volume </a:t>
            </a:r>
            <a:r>
              <a:rPr sz="2200" spc="-5" dirty="0">
                <a:latin typeface="Calibri"/>
                <a:cs typeface="Calibri"/>
              </a:rPr>
              <a:t>is a </a:t>
            </a:r>
            <a:r>
              <a:rPr sz="2200" spc="-10" dirty="0">
                <a:latin typeface="Calibri"/>
                <a:cs typeface="Calibri"/>
              </a:rPr>
              <a:t>measure </a:t>
            </a:r>
            <a:r>
              <a:rPr sz="2200" dirty="0">
                <a:latin typeface="Calibri"/>
                <a:cs typeface="Calibri"/>
              </a:rPr>
              <a:t>of </a:t>
            </a:r>
            <a:r>
              <a:rPr sz="2200" spc="-10" dirty="0">
                <a:latin typeface="Calibri"/>
                <a:cs typeface="Calibri"/>
              </a:rPr>
              <a:t>how </a:t>
            </a:r>
            <a:r>
              <a:rPr sz="2200" spc="-5" dirty="0">
                <a:latin typeface="Calibri"/>
                <a:cs typeface="Calibri"/>
              </a:rPr>
              <a:t>much a </a:t>
            </a:r>
            <a:r>
              <a:rPr sz="2200" spc="-10" dirty="0">
                <a:latin typeface="Calibri"/>
                <a:cs typeface="Calibri"/>
              </a:rPr>
              <a:t>given </a:t>
            </a:r>
            <a:r>
              <a:rPr sz="2200" spc="-5" dirty="0">
                <a:latin typeface="Calibri"/>
                <a:cs typeface="Calibri"/>
              </a:rPr>
              <a:t>financial asset </a:t>
            </a:r>
            <a:r>
              <a:rPr sz="2200" spc="-484" dirty="0">
                <a:latin typeface="Calibri"/>
                <a:cs typeface="Calibri"/>
              </a:rPr>
              <a:t> </a:t>
            </a:r>
            <a:r>
              <a:rPr sz="2200" spc="-5" dirty="0">
                <a:latin typeface="Calibri"/>
                <a:cs typeface="Calibri"/>
              </a:rPr>
              <a:t>has</a:t>
            </a:r>
            <a:r>
              <a:rPr sz="2200" spc="-10" dirty="0">
                <a:latin typeface="Calibri"/>
                <a:cs typeface="Calibri"/>
              </a:rPr>
              <a:t> </a:t>
            </a:r>
            <a:r>
              <a:rPr sz="2200" spc="-15" dirty="0">
                <a:latin typeface="Calibri"/>
                <a:cs typeface="Calibri"/>
              </a:rPr>
              <a:t>traded</a:t>
            </a:r>
            <a:r>
              <a:rPr sz="2200" dirty="0">
                <a:latin typeface="Calibri"/>
                <a:cs typeface="Calibri"/>
              </a:rPr>
              <a:t> </a:t>
            </a:r>
            <a:r>
              <a:rPr sz="2200" spc="-5" dirty="0">
                <a:latin typeface="Calibri"/>
                <a:cs typeface="Calibri"/>
              </a:rPr>
              <a:t>in</a:t>
            </a:r>
            <a:r>
              <a:rPr sz="2200" spc="-10" dirty="0">
                <a:latin typeface="Calibri"/>
                <a:cs typeface="Calibri"/>
              </a:rPr>
              <a:t> </a:t>
            </a:r>
            <a:r>
              <a:rPr sz="2200" spc="-5" dirty="0">
                <a:latin typeface="Calibri"/>
                <a:cs typeface="Calibri"/>
              </a:rPr>
              <a:t>a period </a:t>
            </a:r>
            <a:r>
              <a:rPr sz="2200" dirty="0">
                <a:latin typeface="Calibri"/>
                <a:cs typeface="Calibri"/>
              </a:rPr>
              <a:t>of</a:t>
            </a:r>
            <a:r>
              <a:rPr sz="2200" spc="5" dirty="0">
                <a:latin typeface="Calibri"/>
                <a:cs typeface="Calibri"/>
              </a:rPr>
              <a:t> </a:t>
            </a:r>
            <a:r>
              <a:rPr sz="2200" spc="-5" dirty="0">
                <a:latin typeface="Calibri"/>
                <a:cs typeface="Calibri"/>
              </a:rPr>
              <a:t>time.</a:t>
            </a:r>
            <a:endParaRPr sz="2200">
              <a:latin typeface="Calibri"/>
              <a:cs typeface="Calibri"/>
            </a:endParaRPr>
          </a:p>
          <a:p>
            <a:pPr marL="103505" marR="5715" indent="-91440" algn="just">
              <a:lnSpc>
                <a:spcPct val="100000"/>
              </a:lnSpc>
              <a:spcBef>
                <a:spcPts val="1200"/>
              </a:spcBef>
              <a:buClr>
                <a:srgbClr val="1CACE3"/>
              </a:buClr>
              <a:buSzPct val="95454"/>
              <a:buFont typeface="Wingdings"/>
              <a:buChar char=""/>
              <a:tabLst>
                <a:tab pos="235585" algn="l"/>
              </a:tabLst>
            </a:pPr>
            <a:r>
              <a:rPr sz="2200" spc="-35" dirty="0">
                <a:latin typeface="Calibri"/>
                <a:cs typeface="Calibri"/>
              </a:rPr>
              <a:t>Traders</a:t>
            </a:r>
            <a:r>
              <a:rPr sz="2200" spc="-30" dirty="0">
                <a:latin typeface="Calibri"/>
                <a:cs typeface="Calibri"/>
              </a:rPr>
              <a:t> </a:t>
            </a:r>
            <a:r>
              <a:rPr sz="2200" dirty="0">
                <a:latin typeface="Calibri"/>
                <a:cs typeface="Calibri"/>
              </a:rPr>
              <a:t>look</a:t>
            </a:r>
            <a:r>
              <a:rPr sz="2200" spc="5" dirty="0">
                <a:latin typeface="Calibri"/>
                <a:cs typeface="Calibri"/>
              </a:rPr>
              <a:t> </a:t>
            </a:r>
            <a:r>
              <a:rPr sz="2200" spc="-20" dirty="0">
                <a:latin typeface="Calibri"/>
                <a:cs typeface="Calibri"/>
              </a:rPr>
              <a:t>to</a:t>
            </a:r>
            <a:r>
              <a:rPr sz="2200" spc="-15" dirty="0">
                <a:latin typeface="Calibri"/>
                <a:cs typeface="Calibri"/>
              </a:rPr>
              <a:t> </a:t>
            </a:r>
            <a:r>
              <a:rPr sz="2200" spc="-5" dirty="0">
                <a:latin typeface="Calibri"/>
                <a:cs typeface="Calibri"/>
              </a:rPr>
              <a:t>volume</a:t>
            </a:r>
            <a:r>
              <a:rPr sz="2200" dirty="0">
                <a:latin typeface="Calibri"/>
                <a:cs typeface="Calibri"/>
              </a:rPr>
              <a:t> </a:t>
            </a:r>
            <a:r>
              <a:rPr sz="2200" spc="-20" dirty="0">
                <a:latin typeface="Calibri"/>
                <a:cs typeface="Calibri"/>
              </a:rPr>
              <a:t>to</a:t>
            </a:r>
            <a:r>
              <a:rPr sz="2200" spc="-15" dirty="0">
                <a:latin typeface="Calibri"/>
                <a:cs typeface="Calibri"/>
              </a:rPr>
              <a:t> </a:t>
            </a:r>
            <a:r>
              <a:rPr sz="2200" spc="-10" dirty="0">
                <a:latin typeface="Calibri"/>
                <a:cs typeface="Calibri"/>
              </a:rPr>
              <a:t>determine</a:t>
            </a:r>
            <a:r>
              <a:rPr sz="2200" spc="-5" dirty="0">
                <a:latin typeface="Calibri"/>
                <a:cs typeface="Calibri"/>
              </a:rPr>
              <a:t> </a:t>
            </a:r>
            <a:r>
              <a:rPr sz="2200" b="1" spc="-5" dirty="0">
                <a:latin typeface="Calibri"/>
                <a:cs typeface="Calibri"/>
              </a:rPr>
              <a:t>liquidity</a:t>
            </a:r>
            <a:r>
              <a:rPr sz="2200" b="1" dirty="0">
                <a:latin typeface="Calibri"/>
                <a:cs typeface="Calibri"/>
              </a:rPr>
              <a:t> </a:t>
            </a:r>
            <a:r>
              <a:rPr sz="2200" dirty="0">
                <a:latin typeface="Calibri"/>
                <a:cs typeface="Calibri"/>
              </a:rPr>
              <a:t>and</a:t>
            </a:r>
            <a:r>
              <a:rPr sz="2200" spc="5" dirty="0">
                <a:latin typeface="Calibri"/>
                <a:cs typeface="Calibri"/>
              </a:rPr>
              <a:t> </a:t>
            </a:r>
            <a:r>
              <a:rPr sz="2200" spc="-10" dirty="0">
                <a:solidFill>
                  <a:srgbClr val="0000FF"/>
                </a:solidFill>
                <a:latin typeface="Calibri"/>
                <a:cs typeface="Calibri"/>
              </a:rPr>
              <a:t>combine </a:t>
            </a:r>
            <a:r>
              <a:rPr sz="2200" spc="-5" dirty="0">
                <a:solidFill>
                  <a:srgbClr val="0000FF"/>
                </a:solidFill>
                <a:latin typeface="Calibri"/>
                <a:cs typeface="Calibri"/>
              </a:rPr>
              <a:t> </a:t>
            </a:r>
            <a:r>
              <a:rPr sz="2200" spc="-10" dirty="0">
                <a:solidFill>
                  <a:srgbClr val="0000FF"/>
                </a:solidFill>
                <a:latin typeface="Calibri"/>
                <a:cs typeface="Calibri"/>
              </a:rPr>
              <a:t>changes</a:t>
            </a:r>
            <a:r>
              <a:rPr sz="2200" spc="-5" dirty="0">
                <a:solidFill>
                  <a:srgbClr val="0000FF"/>
                </a:solidFill>
                <a:latin typeface="Calibri"/>
                <a:cs typeface="Calibri"/>
              </a:rPr>
              <a:t> in</a:t>
            </a:r>
            <a:r>
              <a:rPr sz="2200" dirty="0">
                <a:solidFill>
                  <a:srgbClr val="0000FF"/>
                </a:solidFill>
                <a:latin typeface="Calibri"/>
                <a:cs typeface="Calibri"/>
              </a:rPr>
              <a:t> </a:t>
            </a:r>
            <a:r>
              <a:rPr sz="2200" spc="-5" dirty="0">
                <a:solidFill>
                  <a:srgbClr val="0000FF"/>
                </a:solidFill>
                <a:latin typeface="Calibri"/>
                <a:cs typeface="Calibri"/>
              </a:rPr>
              <a:t>volume</a:t>
            </a:r>
            <a:r>
              <a:rPr sz="2200" dirty="0">
                <a:solidFill>
                  <a:srgbClr val="0000FF"/>
                </a:solidFill>
                <a:latin typeface="Calibri"/>
                <a:cs typeface="Calibri"/>
              </a:rPr>
              <a:t> </a:t>
            </a:r>
            <a:r>
              <a:rPr sz="2200" spc="-5" dirty="0">
                <a:solidFill>
                  <a:srgbClr val="0000FF"/>
                </a:solidFill>
                <a:latin typeface="Calibri"/>
                <a:cs typeface="Calibri"/>
              </a:rPr>
              <a:t>with</a:t>
            </a:r>
            <a:r>
              <a:rPr sz="2200" dirty="0">
                <a:solidFill>
                  <a:srgbClr val="0000FF"/>
                </a:solidFill>
                <a:latin typeface="Calibri"/>
                <a:cs typeface="Calibri"/>
              </a:rPr>
              <a:t> </a:t>
            </a:r>
            <a:r>
              <a:rPr sz="2200" spc="-15" dirty="0">
                <a:solidFill>
                  <a:srgbClr val="0000FF"/>
                </a:solidFill>
                <a:latin typeface="Calibri"/>
                <a:cs typeface="Calibri"/>
              </a:rPr>
              <a:t>technical</a:t>
            </a:r>
            <a:r>
              <a:rPr sz="2200" spc="-10" dirty="0">
                <a:solidFill>
                  <a:srgbClr val="0000FF"/>
                </a:solidFill>
                <a:latin typeface="Calibri"/>
                <a:cs typeface="Calibri"/>
              </a:rPr>
              <a:t> </a:t>
            </a:r>
            <a:r>
              <a:rPr sz="2200" spc="-15" dirty="0">
                <a:solidFill>
                  <a:srgbClr val="0000FF"/>
                </a:solidFill>
                <a:latin typeface="Calibri"/>
                <a:cs typeface="Calibri"/>
              </a:rPr>
              <a:t>indicators</a:t>
            </a:r>
            <a:r>
              <a:rPr sz="2200" spc="-10" dirty="0">
                <a:solidFill>
                  <a:srgbClr val="0000FF"/>
                </a:solidFill>
                <a:latin typeface="Calibri"/>
                <a:cs typeface="Calibri"/>
              </a:rPr>
              <a:t> </a:t>
            </a:r>
            <a:r>
              <a:rPr sz="2200" spc="-20" dirty="0">
                <a:latin typeface="Calibri"/>
                <a:cs typeface="Calibri"/>
              </a:rPr>
              <a:t>to</a:t>
            </a:r>
            <a:r>
              <a:rPr sz="2200" spc="-15" dirty="0">
                <a:latin typeface="Calibri"/>
                <a:cs typeface="Calibri"/>
              </a:rPr>
              <a:t> </a:t>
            </a:r>
            <a:r>
              <a:rPr sz="2200" spc="-20" dirty="0">
                <a:latin typeface="Calibri"/>
                <a:cs typeface="Calibri"/>
              </a:rPr>
              <a:t>make</a:t>
            </a:r>
            <a:r>
              <a:rPr sz="2200" spc="-15" dirty="0">
                <a:latin typeface="Calibri"/>
                <a:cs typeface="Calibri"/>
              </a:rPr>
              <a:t> trading </a:t>
            </a:r>
            <a:r>
              <a:rPr sz="2200" spc="-10" dirty="0">
                <a:latin typeface="Calibri"/>
                <a:cs typeface="Calibri"/>
              </a:rPr>
              <a:t> </a:t>
            </a:r>
            <a:r>
              <a:rPr sz="2200" spc="-5" dirty="0">
                <a:latin typeface="Calibri"/>
                <a:cs typeface="Calibri"/>
              </a:rPr>
              <a:t>decisions.</a:t>
            </a:r>
            <a:endParaRPr sz="2200">
              <a:latin typeface="Calibri"/>
              <a:cs typeface="Calibri"/>
            </a:endParaRPr>
          </a:p>
          <a:p>
            <a:pPr marL="103505" marR="5080" indent="-91440" algn="just">
              <a:lnSpc>
                <a:spcPct val="100000"/>
              </a:lnSpc>
              <a:spcBef>
                <a:spcPts val="1200"/>
              </a:spcBef>
              <a:buClr>
                <a:srgbClr val="1CACE3"/>
              </a:buClr>
              <a:buSzPct val="95454"/>
              <a:buFont typeface="Wingdings"/>
              <a:buChar char=""/>
              <a:tabLst>
                <a:tab pos="235585" algn="l"/>
              </a:tabLst>
            </a:pPr>
            <a:r>
              <a:rPr sz="2200" spc="-20" dirty="0">
                <a:latin typeface="Calibri"/>
                <a:cs typeface="Calibri"/>
              </a:rPr>
              <a:t>Volume</a:t>
            </a:r>
            <a:r>
              <a:rPr sz="2200" spc="-15" dirty="0">
                <a:latin typeface="Calibri"/>
                <a:cs typeface="Calibri"/>
              </a:rPr>
              <a:t> can</a:t>
            </a:r>
            <a:r>
              <a:rPr sz="2200" spc="-10" dirty="0">
                <a:latin typeface="Calibri"/>
                <a:cs typeface="Calibri"/>
              </a:rPr>
              <a:t> </a:t>
            </a:r>
            <a:r>
              <a:rPr sz="2200" spc="-15" dirty="0">
                <a:latin typeface="Calibri"/>
                <a:cs typeface="Calibri"/>
              </a:rPr>
              <a:t>indicate</a:t>
            </a:r>
            <a:r>
              <a:rPr sz="2200" spc="-10" dirty="0">
                <a:latin typeface="Calibri"/>
                <a:cs typeface="Calibri"/>
              </a:rPr>
              <a:t> </a:t>
            </a:r>
            <a:r>
              <a:rPr sz="2200" spc="-20" dirty="0">
                <a:solidFill>
                  <a:srgbClr val="FF0000"/>
                </a:solidFill>
                <a:latin typeface="Calibri"/>
                <a:cs typeface="Calibri"/>
              </a:rPr>
              <a:t>market</a:t>
            </a:r>
            <a:r>
              <a:rPr sz="2200" spc="-15" dirty="0">
                <a:solidFill>
                  <a:srgbClr val="FF0000"/>
                </a:solidFill>
                <a:latin typeface="Calibri"/>
                <a:cs typeface="Calibri"/>
              </a:rPr>
              <a:t> strength</a:t>
            </a:r>
            <a:r>
              <a:rPr sz="2200" spc="-15" dirty="0">
                <a:latin typeface="Calibri"/>
                <a:cs typeface="Calibri"/>
              </a:rPr>
              <a:t>,</a:t>
            </a:r>
            <a:r>
              <a:rPr sz="2200" spc="-10" dirty="0">
                <a:latin typeface="Calibri"/>
                <a:cs typeface="Calibri"/>
              </a:rPr>
              <a:t> </a:t>
            </a:r>
            <a:r>
              <a:rPr sz="2200" spc="-5" dirty="0">
                <a:latin typeface="Calibri"/>
                <a:cs typeface="Calibri"/>
              </a:rPr>
              <a:t>as</a:t>
            </a:r>
            <a:r>
              <a:rPr sz="2200" dirty="0">
                <a:latin typeface="Calibri"/>
                <a:cs typeface="Calibri"/>
              </a:rPr>
              <a:t> </a:t>
            </a:r>
            <a:r>
              <a:rPr sz="2200" spc="-10" dirty="0">
                <a:latin typeface="Calibri"/>
                <a:cs typeface="Calibri"/>
              </a:rPr>
              <a:t>rising</a:t>
            </a:r>
            <a:r>
              <a:rPr sz="2200" spc="-5" dirty="0">
                <a:latin typeface="Calibri"/>
                <a:cs typeface="Calibri"/>
              </a:rPr>
              <a:t> </a:t>
            </a:r>
            <a:r>
              <a:rPr sz="2200" spc="-20" dirty="0">
                <a:latin typeface="Calibri"/>
                <a:cs typeface="Calibri"/>
              </a:rPr>
              <a:t>markets</a:t>
            </a:r>
            <a:r>
              <a:rPr sz="2200" spc="-15" dirty="0">
                <a:latin typeface="Calibri"/>
                <a:cs typeface="Calibri"/>
              </a:rPr>
              <a:t> </a:t>
            </a:r>
            <a:r>
              <a:rPr sz="2200" dirty="0">
                <a:latin typeface="Calibri"/>
                <a:cs typeface="Calibri"/>
              </a:rPr>
              <a:t>on </a:t>
            </a:r>
            <a:r>
              <a:rPr sz="2200" spc="5" dirty="0">
                <a:latin typeface="Calibri"/>
                <a:cs typeface="Calibri"/>
              </a:rPr>
              <a:t> </a:t>
            </a:r>
            <a:r>
              <a:rPr sz="2200" spc="-10" dirty="0">
                <a:latin typeface="Calibri"/>
                <a:cs typeface="Calibri"/>
              </a:rPr>
              <a:t>increasing</a:t>
            </a:r>
            <a:r>
              <a:rPr sz="2200" spc="-20" dirty="0">
                <a:latin typeface="Calibri"/>
                <a:cs typeface="Calibri"/>
              </a:rPr>
              <a:t> </a:t>
            </a:r>
            <a:r>
              <a:rPr sz="2200" spc="-10" dirty="0">
                <a:latin typeface="Calibri"/>
                <a:cs typeface="Calibri"/>
              </a:rPr>
              <a:t>volume</a:t>
            </a:r>
            <a:r>
              <a:rPr sz="2200" spc="20" dirty="0">
                <a:latin typeface="Calibri"/>
                <a:cs typeface="Calibri"/>
              </a:rPr>
              <a:t> </a:t>
            </a:r>
            <a:r>
              <a:rPr sz="2200" spc="-15" dirty="0">
                <a:latin typeface="Calibri"/>
                <a:cs typeface="Calibri"/>
              </a:rPr>
              <a:t>are</a:t>
            </a:r>
            <a:r>
              <a:rPr sz="2200" spc="-10" dirty="0">
                <a:latin typeface="Calibri"/>
                <a:cs typeface="Calibri"/>
              </a:rPr>
              <a:t> typically</a:t>
            </a:r>
            <a:r>
              <a:rPr sz="2200" dirty="0">
                <a:latin typeface="Calibri"/>
                <a:cs typeface="Calibri"/>
              </a:rPr>
              <a:t> </a:t>
            </a:r>
            <a:r>
              <a:rPr sz="2200" spc="-10" dirty="0">
                <a:latin typeface="Calibri"/>
                <a:cs typeface="Calibri"/>
              </a:rPr>
              <a:t>viewed</a:t>
            </a:r>
            <a:r>
              <a:rPr sz="2200" spc="15" dirty="0">
                <a:latin typeface="Calibri"/>
                <a:cs typeface="Calibri"/>
              </a:rPr>
              <a:t> </a:t>
            </a:r>
            <a:r>
              <a:rPr sz="2200" spc="-5" dirty="0">
                <a:latin typeface="Calibri"/>
                <a:cs typeface="Calibri"/>
              </a:rPr>
              <a:t>as</a:t>
            </a:r>
            <a:r>
              <a:rPr sz="2200" dirty="0">
                <a:latin typeface="Calibri"/>
                <a:cs typeface="Calibri"/>
              </a:rPr>
              <a:t> </a:t>
            </a:r>
            <a:r>
              <a:rPr sz="2200" spc="-15" dirty="0">
                <a:latin typeface="Calibri"/>
                <a:cs typeface="Calibri"/>
              </a:rPr>
              <a:t>strong</a:t>
            </a:r>
            <a:r>
              <a:rPr sz="2200" spc="-10" dirty="0">
                <a:latin typeface="Calibri"/>
                <a:cs typeface="Calibri"/>
              </a:rPr>
              <a:t> </a:t>
            </a:r>
            <a:r>
              <a:rPr sz="2200" spc="-5" dirty="0">
                <a:latin typeface="Calibri"/>
                <a:cs typeface="Calibri"/>
              </a:rPr>
              <a:t>and </a:t>
            </a:r>
            <a:r>
              <a:rPr sz="2200" spc="-30" dirty="0">
                <a:latin typeface="Calibri"/>
                <a:cs typeface="Calibri"/>
              </a:rPr>
              <a:t>healthy.</a:t>
            </a:r>
            <a:endParaRPr sz="2200">
              <a:latin typeface="Calibri"/>
              <a:cs typeface="Calibri"/>
            </a:endParaRPr>
          </a:p>
          <a:p>
            <a:pPr marL="103505" marR="5080" indent="-91440" algn="just">
              <a:lnSpc>
                <a:spcPct val="100000"/>
              </a:lnSpc>
              <a:spcBef>
                <a:spcPts val="1200"/>
              </a:spcBef>
              <a:buClr>
                <a:srgbClr val="1CACE3"/>
              </a:buClr>
              <a:buSzPct val="95454"/>
              <a:buFont typeface="Wingdings"/>
              <a:buChar char=""/>
              <a:tabLst>
                <a:tab pos="235585" algn="l"/>
              </a:tabLst>
            </a:pPr>
            <a:r>
              <a:rPr sz="2200" spc="-5" dirty="0">
                <a:latin typeface="Calibri"/>
                <a:cs typeface="Calibri"/>
              </a:rPr>
              <a:t>When </a:t>
            </a:r>
            <a:r>
              <a:rPr sz="2200" spc="-10" dirty="0">
                <a:latin typeface="Calibri"/>
                <a:cs typeface="Calibri"/>
              </a:rPr>
              <a:t>prices </a:t>
            </a:r>
            <a:r>
              <a:rPr sz="2200" spc="-15" dirty="0">
                <a:solidFill>
                  <a:srgbClr val="FF0000"/>
                </a:solidFill>
                <a:latin typeface="Calibri"/>
                <a:cs typeface="Calibri"/>
              </a:rPr>
              <a:t>fall </a:t>
            </a:r>
            <a:r>
              <a:rPr sz="2200" dirty="0">
                <a:solidFill>
                  <a:srgbClr val="FF0000"/>
                </a:solidFill>
                <a:latin typeface="Calibri"/>
                <a:cs typeface="Calibri"/>
              </a:rPr>
              <a:t>on </a:t>
            </a:r>
            <a:r>
              <a:rPr sz="2200" spc="-5" dirty="0">
                <a:solidFill>
                  <a:srgbClr val="FF0000"/>
                </a:solidFill>
                <a:latin typeface="Calibri"/>
                <a:cs typeface="Calibri"/>
              </a:rPr>
              <a:t>increasing volume</a:t>
            </a:r>
            <a:r>
              <a:rPr sz="2200" spc="-5" dirty="0">
                <a:latin typeface="Calibri"/>
                <a:cs typeface="Calibri"/>
              </a:rPr>
              <a:t>, the </a:t>
            </a:r>
            <a:r>
              <a:rPr sz="2200" spc="-10" dirty="0">
                <a:latin typeface="Calibri"/>
                <a:cs typeface="Calibri"/>
              </a:rPr>
              <a:t>trend </a:t>
            </a:r>
            <a:r>
              <a:rPr sz="2200" dirty="0">
                <a:latin typeface="Calibri"/>
                <a:cs typeface="Calibri"/>
              </a:rPr>
              <a:t>is </a:t>
            </a:r>
            <a:r>
              <a:rPr sz="2200" spc="-15" dirty="0">
                <a:latin typeface="Calibri"/>
                <a:cs typeface="Calibri"/>
              </a:rPr>
              <a:t>gathering </a:t>
            </a:r>
            <a:r>
              <a:rPr sz="2200" spc="-10" dirty="0">
                <a:latin typeface="Calibri"/>
                <a:cs typeface="Calibri"/>
              </a:rPr>
              <a:t> </a:t>
            </a:r>
            <a:r>
              <a:rPr sz="2200" spc="-15" dirty="0">
                <a:latin typeface="Calibri"/>
                <a:cs typeface="Calibri"/>
              </a:rPr>
              <a:t>strength</a:t>
            </a:r>
            <a:r>
              <a:rPr sz="2200" spc="10" dirty="0">
                <a:latin typeface="Calibri"/>
                <a:cs typeface="Calibri"/>
              </a:rPr>
              <a:t> </a:t>
            </a:r>
            <a:r>
              <a:rPr sz="2200" spc="-20" dirty="0">
                <a:latin typeface="Calibri"/>
                <a:cs typeface="Calibri"/>
              </a:rPr>
              <a:t>to</a:t>
            </a:r>
            <a:r>
              <a:rPr sz="2200" spc="10" dirty="0">
                <a:latin typeface="Calibri"/>
                <a:cs typeface="Calibri"/>
              </a:rPr>
              <a:t> </a:t>
            </a:r>
            <a:r>
              <a:rPr sz="2200" spc="-10" dirty="0">
                <a:latin typeface="Calibri"/>
                <a:cs typeface="Calibri"/>
              </a:rPr>
              <a:t>the</a:t>
            </a:r>
            <a:r>
              <a:rPr sz="2200" spc="5" dirty="0">
                <a:latin typeface="Calibri"/>
                <a:cs typeface="Calibri"/>
              </a:rPr>
              <a:t> </a:t>
            </a:r>
            <a:r>
              <a:rPr sz="2200" spc="-5" dirty="0">
                <a:solidFill>
                  <a:srgbClr val="FF0000"/>
                </a:solidFill>
                <a:latin typeface="Calibri"/>
                <a:cs typeface="Calibri"/>
              </a:rPr>
              <a:t>downside</a:t>
            </a:r>
            <a:r>
              <a:rPr sz="2200" spc="-5" dirty="0">
                <a:latin typeface="Calibri"/>
                <a:cs typeface="Calibri"/>
              </a:rPr>
              <a:t>.</a:t>
            </a:r>
            <a:endParaRPr sz="2200">
              <a:latin typeface="Calibri"/>
              <a:cs typeface="Calibri"/>
            </a:endParaRPr>
          </a:p>
          <a:p>
            <a:pPr marL="103505" marR="7620" indent="-91440" algn="just">
              <a:lnSpc>
                <a:spcPct val="100000"/>
              </a:lnSpc>
              <a:spcBef>
                <a:spcPts val="1200"/>
              </a:spcBef>
              <a:buClr>
                <a:srgbClr val="1CACE3"/>
              </a:buClr>
              <a:buSzPct val="95454"/>
              <a:buFont typeface="Wingdings"/>
              <a:buChar char=""/>
              <a:tabLst>
                <a:tab pos="235585" algn="l"/>
              </a:tabLst>
            </a:pPr>
            <a:r>
              <a:rPr sz="2200" spc="-5" dirty="0">
                <a:latin typeface="Calibri"/>
                <a:cs typeface="Calibri"/>
              </a:rPr>
              <a:t>When</a:t>
            </a:r>
            <a:r>
              <a:rPr sz="2200" dirty="0">
                <a:latin typeface="Calibri"/>
                <a:cs typeface="Calibri"/>
              </a:rPr>
              <a:t> </a:t>
            </a:r>
            <a:r>
              <a:rPr sz="2200" spc="-10" dirty="0">
                <a:solidFill>
                  <a:srgbClr val="0000FF"/>
                </a:solidFill>
                <a:latin typeface="Calibri"/>
                <a:cs typeface="Calibri"/>
              </a:rPr>
              <a:t>prices</a:t>
            </a:r>
            <a:r>
              <a:rPr sz="2200" spc="-5" dirty="0">
                <a:solidFill>
                  <a:srgbClr val="0000FF"/>
                </a:solidFill>
                <a:latin typeface="Calibri"/>
                <a:cs typeface="Calibri"/>
              </a:rPr>
              <a:t> </a:t>
            </a:r>
            <a:r>
              <a:rPr sz="2200" spc="-10" dirty="0">
                <a:solidFill>
                  <a:srgbClr val="0000FF"/>
                </a:solidFill>
                <a:latin typeface="Calibri"/>
                <a:cs typeface="Calibri"/>
              </a:rPr>
              <a:t>reach</a:t>
            </a:r>
            <a:r>
              <a:rPr sz="2200" spc="-5" dirty="0">
                <a:solidFill>
                  <a:srgbClr val="0000FF"/>
                </a:solidFill>
                <a:latin typeface="Calibri"/>
                <a:cs typeface="Calibri"/>
              </a:rPr>
              <a:t> </a:t>
            </a:r>
            <a:r>
              <a:rPr sz="2200" spc="-10" dirty="0">
                <a:solidFill>
                  <a:srgbClr val="0000FF"/>
                </a:solidFill>
                <a:latin typeface="Calibri"/>
                <a:cs typeface="Calibri"/>
              </a:rPr>
              <a:t>new</a:t>
            </a:r>
            <a:r>
              <a:rPr sz="2200" spc="-5" dirty="0">
                <a:solidFill>
                  <a:srgbClr val="0000FF"/>
                </a:solidFill>
                <a:latin typeface="Calibri"/>
                <a:cs typeface="Calibri"/>
              </a:rPr>
              <a:t> highs</a:t>
            </a:r>
            <a:r>
              <a:rPr sz="2200" dirty="0">
                <a:solidFill>
                  <a:srgbClr val="0000FF"/>
                </a:solidFill>
                <a:latin typeface="Calibri"/>
                <a:cs typeface="Calibri"/>
              </a:rPr>
              <a:t> </a:t>
            </a:r>
            <a:r>
              <a:rPr sz="2200" spc="-5" dirty="0">
                <a:solidFill>
                  <a:srgbClr val="0000FF"/>
                </a:solidFill>
                <a:latin typeface="Calibri"/>
                <a:cs typeface="Calibri"/>
              </a:rPr>
              <a:t>(or</a:t>
            </a:r>
            <a:r>
              <a:rPr sz="2200" dirty="0">
                <a:solidFill>
                  <a:srgbClr val="0000FF"/>
                </a:solidFill>
                <a:latin typeface="Calibri"/>
                <a:cs typeface="Calibri"/>
              </a:rPr>
              <a:t> </a:t>
            </a:r>
            <a:r>
              <a:rPr sz="2200" spc="-5" dirty="0">
                <a:solidFill>
                  <a:srgbClr val="0000FF"/>
                </a:solidFill>
                <a:latin typeface="Calibri"/>
                <a:cs typeface="Calibri"/>
              </a:rPr>
              <a:t>no</a:t>
            </a:r>
            <a:r>
              <a:rPr sz="2200" dirty="0">
                <a:solidFill>
                  <a:srgbClr val="0000FF"/>
                </a:solidFill>
                <a:latin typeface="Calibri"/>
                <a:cs typeface="Calibri"/>
              </a:rPr>
              <a:t> </a:t>
            </a:r>
            <a:r>
              <a:rPr sz="2200" spc="-10" dirty="0">
                <a:solidFill>
                  <a:srgbClr val="0000FF"/>
                </a:solidFill>
                <a:latin typeface="Calibri"/>
                <a:cs typeface="Calibri"/>
              </a:rPr>
              <a:t>lows)</a:t>
            </a:r>
            <a:r>
              <a:rPr sz="2200" spc="475" dirty="0">
                <a:solidFill>
                  <a:srgbClr val="0000FF"/>
                </a:solidFill>
                <a:latin typeface="Calibri"/>
                <a:cs typeface="Calibri"/>
              </a:rPr>
              <a:t> </a:t>
            </a:r>
            <a:r>
              <a:rPr sz="2200" dirty="0">
                <a:latin typeface="Calibri"/>
                <a:cs typeface="Calibri"/>
              </a:rPr>
              <a:t>on</a:t>
            </a:r>
            <a:r>
              <a:rPr sz="2200" spc="495" dirty="0">
                <a:latin typeface="Calibri"/>
                <a:cs typeface="Calibri"/>
              </a:rPr>
              <a:t> </a:t>
            </a:r>
            <a:r>
              <a:rPr sz="2200" spc="-10" dirty="0">
                <a:solidFill>
                  <a:srgbClr val="0000FF"/>
                </a:solidFill>
                <a:latin typeface="Calibri"/>
                <a:cs typeface="Calibri"/>
              </a:rPr>
              <a:t>decreasing </a:t>
            </a:r>
            <a:r>
              <a:rPr sz="2200" spc="-5" dirty="0">
                <a:solidFill>
                  <a:srgbClr val="0000FF"/>
                </a:solidFill>
                <a:latin typeface="Calibri"/>
                <a:cs typeface="Calibri"/>
              </a:rPr>
              <a:t> </a:t>
            </a:r>
            <a:r>
              <a:rPr sz="2200" spc="-10" dirty="0">
                <a:solidFill>
                  <a:srgbClr val="0000FF"/>
                </a:solidFill>
                <a:latin typeface="Calibri"/>
                <a:cs typeface="Calibri"/>
              </a:rPr>
              <a:t>volume</a:t>
            </a:r>
            <a:r>
              <a:rPr sz="2200" spc="-10" dirty="0">
                <a:latin typeface="Calibri"/>
                <a:cs typeface="Calibri"/>
              </a:rPr>
              <a:t>,</a:t>
            </a:r>
            <a:r>
              <a:rPr sz="2200" spc="10" dirty="0">
                <a:latin typeface="Calibri"/>
                <a:cs typeface="Calibri"/>
              </a:rPr>
              <a:t> </a:t>
            </a:r>
            <a:r>
              <a:rPr sz="2200" spc="-20" dirty="0">
                <a:latin typeface="Calibri"/>
                <a:cs typeface="Calibri"/>
              </a:rPr>
              <a:t>watch</a:t>
            </a:r>
            <a:r>
              <a:rPr sz="2200" spc="5" dirty="0">
                <a:latin typeface="Calibri"/>
                <a:cs typeface="Calibri"/>
              </a:rPr>
              <a:t> </a:t>
            </a:r>
            <a:r>
              <a:rPr sz="2200" spc="-5" dirty="0">
                <a:latin typeface="Calibri"/>
                <a:cs typeface="Calibri"/>
              </a:rPr>
              <a:t>out—a </a:t>
            </a:r>
            <a:r>
              <a:rPr sz="2200" b="1" spc="-20" dirty="0">
                <a:latin typeface="Calibri"/>
                <a:cs typeface="Calibri"/>
              </a:rPr>
              <a:t>reversal</a:t>
            </a:r>
            <a:r>
              <a:rPr sz="2200" b="1" spc="30" dirty="0">
                <a:latin typeface="Calibri"/>
                <a:cs typeface="Calibri"/>
              </a:rPr>
              <a:t> </a:t>
            </a:r>
            <a:r>
              <a:rPr sz="2200" spc="-10" dirty="0">
                <a:latin typeface="Calibri"/>
                <a:cs typeface="Calibri"/>
              </a:rPr>
              <a:t>might</a:t>
            </a:r>
            <a:r>
              <a:rPr sz="2200" spc="10" dirty="0">
                <a:latin typeface="Calibri"/>
                <a:cs typeface="Calibri"/>
              </a:rPr>
              <a:t> </a:t>
            </a:r>
            <a:r>
              <a:rPr sz="2200" spc="-5" dirty="0">
                <a:latin typeface="Calibri"/>
                <a:cs typeface="Calibri"/>
              </a:rPr>
              <a:t>be</a:t>
            </a:r>
            <a:r>
              <a:rPr sz="2200" spc="5" dirty="0">
                <a:latin typeface="Calibri"/>
                <a:cs typeface="Calibri"/>
              </a:rPr>
              <a:t> </a:t>
            </a:r>
            <a:r>
              <a:rPr sz="2200" spc="-10" dirty="0">
                <a:latin typeface="Calibri"/>
                <a:cs typeface="Calibri"/>
              </a:rPr>
              <a:t>taking</a:t>
            </a:r>
            <a:r>
              <a:rPr sz="2200" dirty="0">
                <a:latin typeface="Calibri"/>
                <a:cs typeface="Calibri"/>
              </a:rPr>
              <a:t> </a:t>
            </a:r>
            <a:r>
              <a:rPr sz="2200" spc="-5" dirty="0">
                <a:latin typeface="Calibri"/>
                <a:cs typeface="Calibri"/>
              </a:rPr>
              <a:t>shape.</a:t>
            </a:r>
            <a:endParaRPr sz="22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1962785" cy="635000"/>
          </a:xfrm>
          <a:prstGeom prst="rect">
            <a:avLst/>
          </a:prstGeom>
        </p:spPr>
        <p:txBody>
          <a:bodyPr vert="horz" wrap="square" lIns="0" tIns="12065" rIns="0" bIns="0" rtlCol="0">
            <a:spAutoFit/>
          </a:bodyPr>
          <a:lstStyle/>
          <a:p>
            <a:pPr marL="12700">
              <a:lnSpc>
                <a:spcPct val="100000"/>
              </a:lnSpc>
              <a:spcBef>
                <a:spcPts val="95"/>
              </a:spcBef>
            </a:pPr>
            <a:r>
              <a:rPr sz="4000" spc="-245" dirty="0"/>
              <a:t>V</a:t>
            </a:r>
            <a:r>
              <a:rPr sz="4000" spc="-75" dirty="0"/>
              <a:t>ol</a:t>
            </a:r>
            <a:r>
              <a:rPr sz="4000" spc="-90" dirty="0"/>
              <a:t>u</a:t>
            </a:r>
            <a:r>
              <a:rPr sz="4000" spc="-120" dirty="0"/>
              <a:t>m</a:t>
            </a:r>
            <a:r>
              <a:rPr sz="4000" spc="-5" dirty="0"/>
              <a:t>e</a:t>
            </a:r>
            <a:r>
              <a:rPr sz="4000" spc="-195" dirty="0"/>
              <a:t> </a:t>
            </a:r>
            <a:r>
              <a:rPr sz="4000" spc="-5" dirty="0"/>
              <a:t>…</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
        <p:nvSpPr>
          <p:cNvPr id="3" name="object 3"/>
          <p:cNvSpPr txBox="1"/>
          <p:nvPr/>
        </p:nvSpPr>
        <p:spPr>
          <a:xfrm>
            <a:off x="787398" y="1877848"/>
            <a:ext cx="7571105" cy="4315460"/>
          </a:xfrm>
          <a:prstGeom prst="rect">
            <a:avLst/>
          </a:prstGeom>
        </p:spPr>
        <p:txBody>
          <a:bodyPr vert="horz" wrap="square" lIns="0" tIns="121920" rIns="0" bIns="0" rtlCol="0">
            <a:spAutoFit/>
          </a:bodyPr>
          <a:lstStyle/>
          <a:p>
            <a:pPr marL="194945" indent="-182245">
              <a:lnSpc>
                <a:spcPct val="100000"/>
              </a:lnSpc>
              <a:spcBef>
                <a:spcPts val="960"/>
              </a:spcBef>
              <a:buClr>
                <a:srgbClr val="1CACE3"/>
              </a:buClr>
              <a:buSzPct val="94444"/>
              <a:buFont typeface="Wingdings"/>
              <a:buChar char=""/>
              <a:tabLst>
                <a:tab pos="194945" algn="l"/>
              </a:tabLst>
            </a:pPr>
            <a:r>
              <a:rPr sz="1800" spc="-30" dirty="0">
                <a:latin typeface="Calibri"/>
                <a:cs typeface="Calibri"/>
              </a:rPr>
              <a:t>Trend</a:t>
            </a:r>
            <a:r>
              <a:rPr sz="1800" spc="-35" dirty="0">
                <a:latin typeface="Calibri"/>
                <a:cs typeface="Calibri"/>
              </a:rPr>
              <a:t> </a:t>
            </a:r>
            <a:r>
              <a:rPr sz="1800" spc="-5" dirty="0">
                <a:latin typeface="Calibri"/>
                <a:cs typeface="Calibri"/>
              </a:rPr>
              <a:t>Confirmation</a:t>
            </a:r>
            <a:endParaRPr sz="1800">
              <a:latin typeface="Calibri"/>
              <a:cs typeface="Calibri"/>
            </a:endParaRPr>
          </a:p>
          <a:p>
            <a:pPr marL="396240" marR="6985" lvl="1" indent="-182880" algn="just">
              <a:lnSpc>
                <a:spcPct val="105300"/>
              </a:lnSpc>
              <a:spcBef>
                <a:spcPts val="625"/>
              </a:spcBef>
              <a:buClr>
                <a:srgbClr val="1CACE3"/>
              </a:buClr>
              <a:buFont typeface="Wingdings"/>
              <a:buChar char=""/>
              <a:tabLst>
                <a:tab pos="396875" algn="l"/>
              </a:tabLst>
            </a:pPr>
            <a:r>
              <a:rPr sz="1500" dirty="0">
                <a:latin typeface="Calibri"/>
                <a:cs typeface="Calibri"/>
              </a:rPr>
              <a:t>A </a:t>
            </a:r>
            <a:r>
              <a:rPr sz="1500" dirty="0">
                <a:solidFill>
                  <a:srgbClr val="0000FF"/>
                </a:solidFill>
                <a:latin typeface="Calibri"/>
                <a:cs typeface="Calibri"/>
              </a:rPr>
              <a:t>rising </a:t>
            </a:r>
            <a:r>
              <a:rPr sz="1500" spc="-15" dirty="0">
                <a:solidFill>
                  <a:srgbClr val="0000FF"/>
                </a:solidFill>
                <a:latin typeface="Calibri"/>
                <a:cs typeface="Calibri"/>
              </a:rPr>
              <a:t>market </a:t>
            </a:r>
            <a:r>
              <a:rPr sz="1500" spc="-5" dirty="0">
                <a:latin typeface="Calibri"/>
                <a:cs typeface="Calibri"/>
              </a:rPr>
              <a:t>should see </a:t>
            </a:r>
            <a:r>
              <a:rPr sz="1500" dirty="0">
                <a:solidFill>
                  <a:srgbClr val="0000FF"/>
                </a:solidFill>
                <a:latin typeface="Calibri"/>
                <a:cs typeface="Calibri"/>
              </a:rPr>
              <a:t>rising </a:t>
            </a:r>
            <a:r>
              <a:rPr sz="1500" spc="-5" dirty="0">
                <a:solidFill>
                  <a:srgbClr val="0000FF"/>
                </a:solidFill>
                <a:latin typeface="Calibri"/>
                <a:cs typeface="Calibri"/>
              </a:rPr>
              <a:t>volume</a:t>
            </a:r>
            <a:r>
              <a:rPr sz="1500" spc="-5" dirty="0">
                <a:latin typeface="Calibri"/>
                <a:cs typeface="Calibri"/>
              </a:rPr>
              <a:t>. </a:t>
            </a:r>
            <a:r>
              <a:rPr sz="1500" spc="-10" dirty="0">
                <a:latin typeface="Calibri"/>
                <a:cs typeface="Calibri"/>
              </a:rPr>
              <a:t>Buyers require </a:t>
            </a:r>
            <a:r>
              <a:rPr sz="1500" spc="-5" dirty="0">
                <a:latin typeface="Calibri"/>
                <a:cs typeface="Calibri"/>
              </a:rPr>
              <a:t>increasing </a:t>
            </a:r>
            <a:r>
              <a:rPr sz="1500" spc="-10" dirty="0">
                <a:latin typeface="Calibri"/>
                <a:cs typeface="Calibri"/>
              </a:rPr>
              <a:t>numbers </a:t>
            </a:r>
            <a:r>
              <a:rPr sz="1500" dirty="0">
                <a:latin typeface="Calibri"/>
                <a:cs typeface="Calibri"/>
              </a:rPr>
              <a:t>and </a:t>
            </a:r>
            <a:r>
              <a:rPr sz="1500" spc="-5" dirty="0">
                <a:latin typeface="Calibri"/>
                <a:cs typeface="Calibri"/>
              </a:rPr>
              <a:t>increasing </a:t>
            </a:r>
            <a:r>
              <a:rPr sz="1500" dirty="0">
                <a:latin typeface="Calibri"/>
                <a:cs typeface="Calibri"/>
              </a:rPr>
              <a:t> </a:t>
            </a:r>
            <a:r>
              <a:rPr sz="1500" spc="-5" dirty="0">
                <a:latin typeface="Calibri"/>
                <a:cs typeface="Calibri"/>
              </a:rPr>
              <a:t>enthusiasm</a:t>
            </a:r>
            <a:r>
              <a:rPr sz="1500" spc="-35" dirty="0">
                <a:latin typeface="Calibri"/>
                <a:cs typeface="Calibri"/>
              </a:rPr>
              <a:t> </a:t>
            </a:r>
            <a:r>
              <a:rPr sz="1500" spc="-10" dirty="0">
                <a:latin typeface="Calibri"/>
                <a:cs typeface="Calibri"/>
              </a:rPr>
              <a:t>to</a:t>
            </a:r>
            <a:r>
              <a:rPr sz="1500" spc="-5" dirty="0">
                <a:latin typeface="Calibri"/>
                <a:cs typeface="Calibri"/>
              </a:rPr>
              <a:t> </a:t>
            </a:r>
            <a:r>
              <a:rPr sz="1500" spc="-15" dirty="0">
                <a:latin typeface="Calibri"/>
                <a:cs typeface="Calibri"/>
              </a:rPr>
              <a:t>keep</a:t>
            </a:r>
            <a:r>
              <a:rPr sz="1500" spc="10" dirty="0">
                <a:latin typeface="Calibri"/>
                <a:cs typeface="Calibri"/>
              </a:rPr>
              <a:t> </a:t>
            </a:r>
            <a:r>
              <a:rPr sz="1500" dirty="0">
                <a:latin typeface="Calibri"/>
                <a:cs typeface="Calibri"/>
              </a:rPr>
              <a:t>pushing</a:t>
            </a:r>
            <a:r>
              <a:rPr sz="1500" spc="-25" dirty="0">
                <a:latin typeface="Calibri"/>
                <a:cs typeface="Calibri"/>
              </a:rPr>
              <a:t> </a:t>
            </a:r>
            <a:r>
              <a:rPr sz="1500" spc="-5" dirty="0">
                <a:latin typeface="Calibri"/>
                <a:cs typeface="Calibri"/>
              </a:rPr>
              <a:t>prices</a:t>
            </a:r>
            <a:r>
              <a:rPr sz="1500" dirty="0">
                <a:latin typeface="Calibri"/>
                <a:cs typeface="Calibri"/>
              </a:rPr>
              <a:t> </a:t>
            </a:r>
            <a:r>
              <a:rPr sz="1500" spc="-25" dirty="0">
                <a:latin typeface="Calibri"/>
                <a:cs typeface="Calibri"/>
              </a:rPr>
              <a:t>higher.</a:t>
            </a:r>
            <a:endParaRPr sz="1500">
              <a:latin typeface="Calibri"/>
              <a:cs typeface="Calibri"/>
            </a:endParaRPr>
          </a:p>
          <a:p>
            <a:pPr marL="396240" marR="5080" lvl="1" indent="-182880" algn="just">
              <a:lnSpc>
                <a:spcPct val="105300"/>
              </a:lnSpc>
              <a:spcBef>
                <a:spcPts val="590"/>
              </a:spcBef>
              <a:buClr>
                <a:srgbClr val="1CACE3"/>
              </a:buClr>
              <a:buFont typeface="Wingdings"/>
              <a:buChar char=""/>
              <a:tabLst>
                <a:tab pos="396875" algn="l"/>
              </a:tabLst>
            </a:pPr>
            <a:r>
              <a:rPr sz="1500" spc="-5" dirty="0">
                <a:solidFill>
                  <a:srgbClr val="FF0000"/>
                </a:solidFill>
                <a:latin typeface="Calibri"/>
                <a:cs typeface="Calibri"/>
              </a:rPr>
              <a:t>Increasing </a:t>
            </a:r>
            <a:r>
              <a:rPr sz="1500" dirty="0">
                <a:solidFill>
                  <a:srgbClr val="FF0000"/>
                </a:solidFill>
                <a:latin typeface="Calibri"/>
                <a:cs typeface="Calibri"/>
              </a:rPr>
              <a:t>price and </a:t>
            </a:r>
            <a:r>
              <a:rPr sz="1500" spc="-5" dirty="0">
                <a:solidFill>
                  <a:srgbClr val="FF0000"/>
                </a:solidFill>
                <a:latin typeface="Calibri"/>
                <a:cs typeface="Calibri"/>
              </a:rPr>
              <a:t>decreasing volume might </a:t>
            </a:r>
            <a:r>
              <a:rPr sz="1500" spc="-10" dirty="0">
                <a:solidFill>
                  <a:srgbClr val="FF0000"/>
                </a:solidFill>
                <a:latin typeface="Calibri"/>
                <a:cs typeface="Calibri"/>
              </a:rPr>
              <a:t>suggest </a:t>
            </a:r>
            <a:r>
              <a:rPr sz="1500" dirty="0">
                <a:solidFill>
                  <a:srgbClr val="FF0000"/>
                </a:solidFill>
                <a:latin typeface="Calibri"/>
                <a:cs typeface="Calibri"/>
              </a:rPr>
              <a:t>a lack of </a:t>
            </a:r>
            <a:r>
              <a:rPr sz="1500" spc="-10" dirty="0">
                <a:solidFill>
                  <a:srgbClr val="FF0000"/>
                </a:solidFill>
                <a:latin typeface="Calibri"/>
                <a:cs typeface="Calibri"/>
              </a:rPr>
              <a:t>interest</a:t>
            </a:r>
            <a:r>
              <a:rPr sz="1500" spc="-10" dirty="0">
                <a:latin typeface="Calibri"/>
                <a:cs typeface="Calibri"/>
              </a:rPr>
              <a:t>, </a:t>
            </a:r>
            <a:r>
              <a:rPr sz="1500" dirty="0">
                <a:latin typeface="Calibri"/>
                <a:cs typeface="Calibri"/>
              </a:rPr>
              <a:t>and this is a </a:t>
            </a:r>
            <a:r>
              <a:rPr sz="1500" spc="-5" dirty="0">
                <a:latin typeface="Calibri"/>
                <a:cs typeface="Calibri"/>
              </a:rPr>
              <a:t>warning </a:t>
            </a:r>
            <a:r>
              <a:rPr sz="1500" spc="-325" dirty="0">
                <a:latin typeface="Calibri"/>
                <a:cs typeface="Calibri"/>
              </a:rPr>
              <a:t> </a:t>
            </a:r>
            <a:r>
              <a:rPr sz="1500" dirty="0">
                <a:latin typeface="Calibri"/>
                <a:cs typeface="Calibri"/>
              </a:rPr>
              <a:t>of</a:t>
            </a:r>
            <a:r>
              <a:rPr sz="1500" spc="-10" dirty="0">
                <a:latin typeface="Calibri"/>
                <a:cs typeface="Calibri"/>
              </a:rPr>
              <a:t> </a:t>
            </a:r>
            <a:r>
              <a:rPr sz="1500" dirty="0">
                <a:latin typeface="Calibri"/>
                <a:cs typeface="Calibri"/>
              </a:rPr>
              <a:t>a</a:t>
            </a:r>
            <a:r>
              <a:rPr sz="1500" spc="-5" dirty="0">
                <a:latin typeface="Calibri"/>
                <a:cs typeface="Calibri"/>
              </a:rPr>
              <a:t> </a:t>
            </a:r>
            <a:r>
              <a:rPr sz="1500" b="1" spc="-10" dirty="0">
                <a:latin typeface="Calibri"/>
                <a:cs typeface="Calibri"/>
              </a:rPr>
              <a:t>potential</a:t>
            </a:r>
            <a:r>
              <a:rPr sz="1500" b="1" spc="-15" dirty="0">
                <a:latin typeface="Calibri"/>
                <a:cs typeface="Calibri"/>
              </a:rPr>
              <a:t> </a:t>
            </a:r>
            <a:r>
              <a:rPr sz="1500" b="1" spc="-10" dirty="0">
                <a:latin typeface="Calibri"/>
                <a:cs typeface="Calibri"/>
              </a:rPr>
              <a:t>reversal</a:t>
            </a:r>
            <a:r>
              <a:rPr sz="1500" spc="-10" dirty="0">
                <a:latin typeface="Calibri"/>
                <a:cs typeface="Calibri"/>
              </a:rPr>
              <a:t>.</a:t>
            </a:r>
            <a:endParaRPr sz="1500">
              <a:latin typeface="Calibri"/>
              <a:cs typeface="Calibri"/>
            </a:endParaRPr>
          </a:p>
          <a:p>
            <a:pPr marL="194945" indent="-182245">
              <a:lnSpc>
                <a:spcPct val="100000"/>
              </a:lnSpc>
              <a:spcBef>
                <a:spcPts val="1275"/>
              </a:spcBef>
              <a:buClr>
                <a:srgbClr val="1CACE3"/>
              </a:buClr>
              <a:buSzPct val="94444"/>
              <a:buFont typeface="Wingdings"/>
              <a:buChar char=""/>
              <a:tabLst>
                <a:tab pos="194945" algn="l"/>
              </a:tabLst>
            </a:pPr>
            <a:r>
              <a:rPr sz="1800" spc="-15" dirty="0">
                <a:latin typeface="Calibri"/>
                <a:cs typeface="Calibri"/>
              </a:rPr>
              <a:t>Volume</a:t>
            </a:r>
            <a:r>
              <a:rPr sz="1800" dirty="0">
                <a:latin typeface="Calibri"/>
                <a:cs typeface="Calibri"/>
              </a:rPr>
              <a:t> and</a:t>
            </a:r>
            <a:r>
              <a:rPr sz="1800" spc="5" dirty="0">
                <a:latin typeface="Calibri"/>
                <a:cs typeface="Calibri"/>
              </a:rPr>
              <a:t> </a:t>
            </a:r>
            <a:r>
              <a:rPr sz="1800" spc="-10" dirty="0">
                <a:latin typeface="Calibri"/>
                <a:cs typeface="Calibri"/>
              </a:rPr>
              <a:t>Price</a:t>
            </a:r>
            <a:r>
              <a:rPr sz="1800" spc="5" dirty="0">
                <a:latin typeface="Calibri"/>
                <a:cs typeface="Calibri"/>
              </a:rPr>
              <a:t> </a:t>
            </a:r>
            <a:r>
              <a:rPr sz="1800" spc="-15" dirty="0">
                <a:latin typeface="Calibri"/>
                <a:cs typeface="Calibri"/>
              </a:rPr>
              <a:t>Reversals</a:t>
            </a:r>
            <a:endParaRPr sz="1800">
              <a:latin typeface="Calibri"/>
              <a:cs typeface="Calibri"/>
            </a:endParaRPr>
          </a:p>
          <a:p>
            <a:pPr marL="396240" marR="6350" lvl="1" indent="-182880" algn="just">
              <a:lnSpc>
                <a:spcPct val="105000"/>
              </a:lnSpc>
              <a:spcBef>
                <a:spcPts val="630"/>
              </a:spcBef>
              <a:buClr>
                <a:srgbClr val="1CACE3"/>
              </a:buClr>
              <a:buFont typeface="Wingdings"/>
              <a:buChar char=""/>
              <a:tabLst>
                <a:tab pos="396875" algn="l"/>
              </a:tabLst>
            </a:pPr>
            <a:r>
              <a:rPr sz="1500" spc="-10" dirty="0">
                <a:latin typeface="Calibri"/>
                <a:cs typeface="Calibri"/>
              </a:rPr>
              <a:t>After</a:t>
            </a:r>
            <a:r>
              <a:rPr sz="1500" spc="-5" dirty="0">
                <a:latin typeface="Calibri"/>
                <a:cs typeface="Calibri"/>
              </a:rPr>
              <a:t> </a:t>
            </a:r>
            <a:r>
              <a:rPr sz="1500" dirty="0">
                <a:latin typeface="Calibri"/>
                <a:cs typeface="Calibri"/>
              </a:rPr>
              <a:t>a</a:t>
            </a:r>
            <a:r>
              <a:rPr sz="1500" spc="5" dirty="0">
                <a:latin typeface="Calibri"/>
                <a:cs typeface="Calibri"/>
              </a:rPr>
              <a:t> </a:t>
            </a:r>
            <a:r>
              <a:rPr sz="1500" spc="-5" dirty="0">
                <a:solidFill>
                  <a:srgbClr val="0000FF"/>
                </a:solidFill>
                <a:latin typeface="Calibri"/>
                <a:cs typeface="Calibri"/>
              </a:rPr>
              <a:t>long</a:t>
            </a:r>
            <a:r>
              <a:rPr sz="1500" dirty="0">
                <a:solidFill>
                  <a:srgbClr val="0000FF"/>
                </a:solidFill>
                <a:latin typeface="Calibri"/>
                <a:cs typeface="Calibri"/>
              </a:rPr>
              <a:t> price</a:t>
            </a:r>
            <a:r>
              <a:rPr sz="1500" spc="5" dirty="0">
                <a:solidFill>
                  <a:srgbClr val="0000FF"/>
                </a:solidFill>
                <a:latin typeface="Calibri"/>
                <a:cs typeface="Calibri"/>
              </a:rPr>
              <a:t> </a:t>
            </a:r>
            <a:r>
              <a:rPr sz="1500" spc="-10" dirty="0">
                <a:solidFill>
                  <a:srgbClr val="0000FF"/>
                </a:solidFill>
                <a:latin typeface="Calibri"/>
                <a:cs typeface="Calibri"/>
              </a:rPr>
              <a:t>move</a:t>
            </a:r>
            <a:r>
              <a:rPr sz="1500" spc="-5" dirty="0">
                <a:solidFill>
                  <a:srgbClr val="0000FF"/>
                </a:solidFill>
                <a:latin typeface="Calibri"/>
                <a:cs typeface="Calibri"/>
              </a:rPr>
              <a:t> higher</a:t>
            </a:r>
            <a:r>
              <a:rPr sz="1500" dirty="0">
                <a:solidFill>
                  <a:srgbClr val="0000FF"/>
                </a:solidFill>
                <a:latin typeface="Calibri"/>
                <a:cs typeface="Calibri"/>
              </a:rPr>
              <a:t> or</a:t>
            </a:r>
            <a:r>
              <a:rPr sz="1500" spc="5" dirty="0">
                <a:solidFill>
                  <a:srgbClr val="0000FF"/>
                </a:solidFill>
                <a:latin typeface="Calibri"/>
                <a:cs typeface="Calibri"/>
              </a:rPr>
              <a:t> </a:t>
            </a:r>
            <a:r>
              <a:rPr sz="1500" spc="-30" dirty="0">
                <a:solidFill>
                  <a:srgbClr val="0000FF"/>
                </a:solidFill>
                <a:latin typeface="Calibri"/>
                <a:cs typeface="Calibri"/>
              </a:rPr>
              <a:t>lower</a:t>
            </a:r>
            <a:r>
              <a:rPr sz="1500" spc="-30" dirty="0">
                <a:latin typeface="Calibri"/>
                <a:cs typeface="Calibri"/>
              </a:rPr>
              <a:t>,</a:t>
            </a:r>
            <a:r>
              <a:rPr sz="1500" spc="-25" dirty="0">
                <a:latin typeface="Calibri"/>
                <a:cs typeface="Calibri"/>
              </a:rPr>
              <a:t> </a:t>
            </a:r>
            <a:r>
              <a:rPr sz="1500" dirty="0">
                <a:latin typeface="Calibri"/>
                <a:cs typeface="Calibri"/>
              </a:rPr>
              <a:t>if</a:t>
            </a:r>
            <a:r>
              <a:rPr sz="1500" spc="5" dirty="0">
                <a:latin typeface="Calibri"/>
                <a:cs typeface="Calibri"/>
              </a:rPr>
              <a:t> </a:t>
            </a:r>
            <a:r>
              <a:rPr sz="1500" dirty="0">
                <a:latin typeface="Calibri"/>
                <a:cs typeface="Calibri"/>
              </a:rPr>
              <a:t>the</a:t>
            </a:r>
            <a:r>
              <a:rPr sz="1500" spc="5" dirty="0">
                <a:latin typeface="Calibri"/>
                <a:cs typeface="Calibri"/>
              </a:rPr>
              <a:t> </a:t>
            </a:r>
            <a:r>
              <a:rPr sz="1500" dirty="0">
                <a:latin typeface="Calibri"/>
                <a:cs typeface="Calibri"/>
              </a:rPr>
              <a:t>price</a:t>
            </a:r>
            <a:r>
              <a:rPr sz="1500" spc="5" dirty="0">
                <a:latin typeface="Calibri"/>
                <a:cs typeface="Calibri"/>
              </a:rPr>
              <a:t> </a:t>
            </a:r>
            <a:r>
              <a:rPr sz="1500" spc="-5" dirty="0">
                <a:latin typeface="Calibri"/>
                <a:cs typeface="Calibri"/>
              </a:rPr>
              <a:t>begins</a:t>
            </a:r>
            <a:r>
              <a:rPr sz="1500" dirty="0">
                <a:latin typeface="Calibri"/>
                <a:cs typeface="Calibri"/>
              </a:rPr>
              <a:t> </a:t>
            </a:r>
            <a:r>
              <a:rPr sz="1500" spc="-10" dirty="0">
                <a:latin typeface="Calibri"/>
                <a:cs typeface="Calibri"/>
              </a:rPr>
              <a:t>to</a:t>
            </a:r>
            <a:r>
              <a:rPr sz="1500" spc="-5" dirty="0">
                <a:latin typeface="Calibri"/>
                <a:cs typeface="Calibri"/>
              </a:rPr>
              <a:t> </a:t>
            </a:r>
            <a:r>
              <a:rPr sz="1500" spc="-15" dirty="0">
                <a:solidFill>
                  <a:srgbClr val="FF0000"/>
                </a:solidFill>
                <a:latin typeface="Calibri"/>
                <a:cs typeface="Calibri"/>
              </a:rPr>
              <a:t>range</a:t>
            </a:r>
            <a:r>
              <a:rPr sz="1500" spc="-10" dirty="0">
                <a:solidFill>
                  <a:srgbClr val="FF0000"/>
                </a:solidFill>
                <a:latin typeface="Calibri"/>
                <a:cs typeface="Calibri"/>
              </a:rPr>
              <a:t> </a:t>
            </a:r>
            <a:r>
              <a:rPr sz="1500" spc="-5" dirty="0">
                <a:solidFill>
                  <a:srgbClr val="FF0000"/>
                </a:solidFill>
                <a:latin typeface="Calibri"/>
                <a:cs typeface="Calibri"/>
              </a:rPr>
              <a:t>with</a:t>
            </a:r>
            <a:r>
              <a:rPr sz="1500" dirty="0">
                <a:solidFill>
                  <a:srgbClr val="FF0000"/>
                </a:solidFill>
                <a:latin typeface="Calibri"/>
                <a:cs typeface="Calibri"/>
              </a:rPr>
              <a:t> </a:t>
            </a:r>
            <a:r>
              <a:rPr sz="1500" spc="-5" dirty="0">
                <a:solidFill>
                  <a:srgbClr val="FF0000"/>
                </a:solidFill>
                <a:latin typeface="Calibri"/>
                <a:cs typeface="Calibri"/>
              </a:rPr>
              <a:t>little</a:t>
            </a:r>
            <a:r>
              <a:rPr sz="1500" dirty="0">
                <a:solidFill>
                  <a:srgbClr val="FF0000"/>
                </a:solidFill>
                <a:latin typeface="Calibri"/>
                <a:cs typeface="Calibri"/>
              </a:rPr>
              <a:t> price </a:t>
            </a:r>
            <a:r>
              <a:rPr sz="1500" spc="5" dirty="0">
                <a:solidFill>
                  <a:srgbClr val="FF0000"/>
                </a:solidFill>
                <a:latin typeface="Calibri"/>
                <a:cs typeface="Calibri"/>
              </a:rPr>
              <a:t> </a:t>
            </a:r>
            <a:r>
              <a:rPr sz="1500" spc="-10" dirty="0">
                <a:solidFill>
                  <a:srgbClr val="FF0000"/>
                </a:solidFill>
                <a:latin typeface="Calibri"/>
                <a:cs typeface="Calibri"/>
              </a:rPr>
              <a:t>movement </a:t>
            </a:r>
            <a:r>
              <a:rPr sz="1500" dirty="0">
                <a:solidFill>
                  <a:srgbClr val="FF0000"/>
                </a:solidFill>
                <a:latin typeface="Calibri"/>
                <a:cs typeface="Calibri"/>
              </a:rPr>
              <a:t>and </a:t>
            </a:r>
            <a:r>
              <a:rPr sz="1500" spc="-5" dirty="0">
                <a:solidFill>
                  <a:srgbClr val="FF0000"/>
                </a:solidFill>
                <a:latin typeface="Calibri"/>
                <a:cs typeface="Calibri"/>
              </a:rPr>
              <a:t>heavy volume</a:t>
            </a:r>
            <a:r>
              <a:rPr sz="1500" spc="-5" dirty="0">
                <a:latin typeface="Calibri"/>
                <a:cs typeface="Calibri"/>
              </a:rPr>
              <a:t>, then this might </a:t>
            </a:r>
            <a:r>
              <a:rPr sz="1500" spc="-10" dirty="0">
                <a:latin typeface="Calibri"/>
                <a:cs typeface="Calibri"/>
              </a:rPr>
              <a:t>indicate that </a:t>
            </a:r>
            <a:r>
              <a:rPr sz="1500" dirty="0">
                <a:latin typeface="Calibri"/>
                <a:cs typeface="Calibri"/>
              </a:rPr>
              <a:t>a </a:t>
            </a:r>
            <a:r>
              <a:rPr sz="1500" b="1" spc="-10" dirty="0">
                <a:latin typeface="Calibri"/>
                <a:cs typeface="Calibri"/>
              </a:rPr>
              <a:t>reversal </a:t>
            </a:r>
            <a:r>
              <a:rPr sz="1500" dirty="0">
                <a:latin typeface="Calibri"/>
                <a:cs typeface="Calibri"/>
              </a:rPr>
              <a:t>is </a:t>
            </a:r>
            <a:r>
              <a:rPr sz="1500" spc="-20" dirty="0">
                <a:latin typeface="Calibri"/>
                <a:cs typeface="Calibri"/>
              </a:rPr>
              <a:t>underway,</a:t>
            </a:r>
            <a:r>
              <a:rPr sz="1500" spc="295" dirty="0">
                <a:latin typeface="Calibri"/>
                <a:cs typeface="Calibri"/>
              </a:rPr>
              <a:t> </a:t>
            </a:r>
            <a:r>
              <a:rPr sz="1500" spc="-10" dirty="0">
                <a:latin typeface="Calibri"/>
                <a:cs typeface="Calibri"/>
              </a:rPr>
              <a:t>and </a:t>
            </a:r>
            <a:r>
              <a:rPr sz="1500" spc="-5" dirty="0">
                <a:latin typeface="Calibri"/>
                <a:cs typeface="Calibri"/>
              </a:rPr>
              <a:t> prices will</a:t>
            </a:r>
            <a:r>
              <a:rPr sz="1500" spc="10" dirty="0">
                <a:latin typeface="Calibri"/>
                <a:cs typeface="Calibri"/>
              </a:rPr>
              <a:t> </a:t>
            </a:r>
            <a:r>
              <a:rPr sz="1500" spc="-5" dirty="0">
                <a:latin typeface="Calibri"/>
                <a:cs typeface="Calibri"/>
              </a:rPr>
              <a:t>change</a:t>
            </a:r>
            <a:r>
              <a:rPr sz="1500" spc="-20" dirty="0">
                <a:latin typeface="Calibri"/>
                <a:cs typeface="Calibri"/>
              </a:rPr>
              <a:t> </a:t>
            </a:r>
            <a:r>
              <a:rPr sz="1500" spc="-5" dirty="0">
                <a:latin typeface="Calibri"/>
                <a:cs typeface="Calibri"/>
              </a:rPr>
              <a:t>direction.</a:t>
            </a:r>
            <a:endParaRPr sz="1500">
              <a:latin typeface="Calibri"/>
              <a:cs typeface="Calibri"/>
            </a:endParaRPr>
          </a:p>
          <a:p>
            <a:pPr marL="194945" indent="-182245">
              <a:lnSpc>
                <a:spcPct val="100000"/>
              </a:lnSpc>
              <a:spcBef>
                <a:spcPts val="1270"/>
              </a:spcBef>
              <a:buClr>
                <a:srgbClr val="1CACE3"/>
              </a:buClr>
              <a:buSzPct val="94444"/>
              <a:buFont typeface="Wingdings"/>
              <a:buChar char=""/>
              <a:tabLst>
                <a:tab pos="194945" algn="l"/>
              </a:tabLst>
            </a:pPr>
            <a:r>
              <a:rPr sz="1800" spc="-15" dirty="0">
                <a:latin typeface="Calibri"/>
                <a:cs typeface="Calibri"/>
              </a:rPr>
              <a:t>Volume</a:t>
            </a:r>
            <a:r>
              <a:rPr sz="1800" spc="15" dirty="0">
                <a:latin typeface="Calibri"/>
                <a:cs typeface="Calibri"/>
              </a:rPr>
              <a:t> </a:t>
            </a:r>
            <a:r>
              <a:rPr sz="1800" dirty="0">
                <a:latin typeface="Calibri"/>
                <a:cs typeface="Calibri"/>
              </a:rPr>
              <a:t>and</a:t>
            </a:r>
            <a:r>
              <a:rPr sz="1800" spc="15" dirty="0">
                <a:latin typeface="Calibri"/>
                <a:cs typeface="Calibri"/>
              </a:rPr>
              <a:t> </a:t>
            </a:r>
            <a:r>
              <a:rPr sz="1800" spc="-15" dirty="0">
                <a:latin typeface="Calibri"/>
                <a:cs typeface="Calibri"/>
              </a:rPr>
              <a:t>Breakouts</a:t>
            </a:r>
            <a:r>
              <a:rPr sz="1800" spc="-10" dirty="0">
                <a:latin typeface="Calibri"/>
                <a:cs typeface="Calibri"/>
              </a:rPr>
              <a:t> </a:t>
            </a:r>
            <a:r>
              <a:rPr sz="1800" spc="-5" dirty="0">
                <a:latin typeface="Calibri"/>
                <a:cs typeface="Calibri"/>
              </a:rPr>
              <a:t>vs.</a:t>
            </a:r>
            <a:r>
              <a:rPr sz="1800" spc="-10" dirty="0">
                <a:latin typeface="Calibri"/>
                <a:cs typeface="Calibri"/>
              </a:rPr>
              <a:t> </a:t>
            </a:r>
            <a:r>
              <a:rPr sz="1800" spc="-15" dirty="0">
                <a:latin typeface="Calibri"/>
                <a:cs typeface="Calibri"/>
              </a:rPr>
              <a:t>False</a:t>
            </a:r>
            <a:r>
              <a:rPr sz="1800" spc="-10" dirty="0">
                <a:latin typeface="Calibri"/>
                <a:cs typeface="Calibri"/>
              </a:rPr>
              <a:t> </a:t>
            </a:r>
            <a:r>
              <a:rPr sz="1800" spc="-15" dirty="0">
                <a:latin typeface="Calibri"/>
                <a:cs typeface="Calibri"/>
              </a:rPr>
              <a:t>Breakouts</a:t>
            </a:r>
            <a:endParaRPr sz="1800">
              <a:latin typeface="Calibri"/>
              <a:cs typeface="Calibri"/>
            </a:endParaRPr>
          </a:p>
          <a:p>
            <a:pPr marL="396240" marR="6985" lvl="1" indent="-182880" algn="just">
              <a:lnSpc>
                <a:spcPct val="104700"/>
              </a:lnSpc>
              <a:spcBef>
                <a:spcPts val="645"/>
              </a:spcBef>
              <a:buClr>
                <a:srgbClr val="1CACE3"/>
              </a:buClr>
              <a:buFont typeface="Wingdings"/>
              <a:buChar char=""/>
              <a:tabLst>
                <a:tab pos="396875" algn="l"/>
              </a:tabLst>
            </a:pPr>
            <a:r>
              <a:rPr sz="1500" dirty="0">
                <a:latin typeface="Calibri"/>
                <a:cs typeface="Calibri"/>
              </a:rPr>
              <a:t>On the </a:t>
            </a:r>
            <a:r>
              <a:rPr sz="1500" dirty="0">
                <a:solidFill>
                  <a:srgbClr val="0000FF"/>
                </a:solidFill>
                <a:latin typeface="Calibri"/>
                <a:cs typeface="Calibri"/>
              </a:rPr>
              <a:t>initial </a:t>
            </a:r>
            <a:r>
              <a:rPr sz="1500" spc="-15" dirty="0">
                <a:solidFill>
                  <a:srgbClr val="0000FF"/>
                </a:solidFill>
                <a:latin typeface="Calibri"/>
                <a:cs typeface="Calibri"/>
              </a:rPr>
              <a:t>breakout</a:t>
            </a:r>
            <a:r>
              <a:rPr sz="1500" spc="-10" dirty="0">
                <a:solidFill>
                  <a:srgbClr val="0000FF"/>
                </a:solidFill>
                <a:latin typeface="Calibri"/>
                <a:cs typeface="Calibri"/>
              </a:rPr>
              <a:t> </a:t>
            </a:r>
            <a:r>
              <a:rPr sz="1500" spc="-10" dirty="0">
                <a:latin typeface="Calibri"/>
                <a:cs typeface="Calibri"/>
              </a:rPr>
              <a:t>from</a:t>
            </a:r>
            <a:r>
              <a:rPr sz="1500" spc="-5" dirty="0">
                <a:latin typeface="Calibri"/>
                <a:cs typeface="Calibri"/>
              </a:rPr>
              <a:t> </a:t>
            </a:r>
            <a:r>
              <a:rPr sz="1500" dirty="0">
                <a:latin typeface="Calibri"/>
                <a:cs typeface="Calibri"/>
              </a:rPr>
              <a:t>a</a:t>
            </a:r>
            <a:r>
              <a:rPr sz="1500" spc="5" dirty="0">
                <a:latin typeface="Calibri"/>
                <a:cs typeface="Calibri"/>
              </a:rPr>
              <a:t> </a:t>
            </a:r>
            <a:r>
              <a:rPr sz="1500" spc="-15" dirty="0">
                <a:latin typeface="Calibri"/>
                <a:cs typeface="Calibri"/>
              </a:rPr>
              <a:t>range</a:t>
            </a:r>
            <a:r>
              <a:rPr sz="1500" spc="-10" dirty="0">
                <a:latin typeface="Calibri"/>
                <a:cs typeface="Calibri"/>
              </a:rPr>
              <a:t> </a:t>
            </a:r>
            <a:r>
              <a:rPr sz="1500" dirty="0">
                <a:latin typeface="Calibri"/>
                <a:cs typeface="Calibri"/>
              </a:rPr>
              <a:t>or</a:t>
            </a:r>
            <a:r>
              <a:rPr sz="1500" spc="5" dirty="0">
                <a:latin typeface="Calibri"/>
                <a:cs typeface="Calibri"/>
              </a:rPr>
              <a:t> </a:t>
            </a:r>
            <a:r>
              <a:rPr sz="1500" spc="-5" dirty="0">
                <a:latin typeface="Calibri"/>
                <a:cs typeface="Calibri"/>
              </a:rPr>
              <a:t>other</a:t>
            </a:r>
            <a:r>
              <a:rPr sz="1500" dirty="0">
                <a:latin typeface="Calibri"/>
                <a:cs typeface="Calibri"/>
              </a:rPr>
              <a:t> </a:t>
            </a:r>
            <a:r>
              <a:rPr sz="1500" spc="-5" dirty="0">
                <a:latin typeface="Calibri"/>
                <a:cs typeface="Calibri"/>
              </a:rPr>
              <a:t>chart</a:t>
            </a:r>
            <a:r>
              <a:rPr sz="1500" dirty="0">
                <a:latin typeface="Calibri"/>
                <a:cs typeface="Calibri"/>
              </a:rPr>
              <a:t> </a:t>
            </a:r>
            <a:r>
              <a:rPr sz="1500" spc="-10" dirty="0">
                <a:latin typeface="Calibri"/>
                <a:cs typeface="Calibri"/>
              </a:rPr>
              <a:t>pattern,</a:t>
            </a:r>
            <a:r>
              <a:rPr sz="1500" spc="-5" dirty="0">
                <a:latin typeface="Calibri"/>
                <a:cs typeface="Calibri"/>
              </a:rPr>
              <a:t> </a:t>
            </a:r>
            <a:r>
              <a:rPr sz="1500" dirty="0">
                <a:latin typeface="Calibri"/>
                <a:cs typeface="Calibri"/>
              </a:rPr>
              <a:t>a </a:t>
            </a:r>
            <a:r>
              <a:rPr sz="1500" dirty="0">
                <a:solidFill>
                  <a:srgbClr val="FF0000"/>
                </a:solidFill>
                <a:latin typeface="Calibri"/>
                <a:cs typeface="Calibri"/>
              </a:rPr>
              <a:t>rise in</a:t>
            </a:r>
            <a:r>
              <a:rPr sz="1500" spc="5" dirty="0">
                <a:solidFill>
                  <a:srgbClr val="FF0000"/>
                </a:solidFill>
                <a:latin typeface="Calibri"/>
                <a:cs typeface="Calibri"/>
              </a:rPr>
              <a:t> </a:t>
            </a:r>
            <a:r>
              <a:rPr sz="1500" spc="-5" dirty="0">
                <a:solidFill>
                  <a:srgbClr val="FF0000"/>
                </a:solidFill>
                <a:latin typeface="Calibri"/>
                <a:cs typeface="Calibri"/>
              </a:rPr>
              <a:t>volume</a:t>
            </a:r>
            <a:r>
              <a:rPr sz="1500" spc="325" dirty="0">
                <a:solidFill>
                  <a:srgbClr val="FF0000"/>
                </a:solidFill>
                <a:latin typeface="Calibri"/>
                <a:cs typeface="Calibri"/>
              </a:rPr>
              <a:t> </a:t>
            </a:r>
            <a:r>
              <a:rPr sz="1500" spc="-10" dirty="0">
                <a:solidFill>
                  <a:srgbClr val="FF0000"/>
                </a:solidFill>
                <a:latin typeface="Calibri"/>
                <a:cs typeface="Calibri"/>
              </a:rPr>
              <a:t>indicates </a:t>
            </a:r>
            <a:r>
              <a:rPr sz="1500" spc="-5" dirty="0">
                <a:solidFill>
                  <a:srgbClr val="FF0000"/>
                </a:solidFill>
                <a:latin typeface="Calibri"/>
                <a:cs typeface="Calibri"/>
              </a:rPr>
              <a:t> </a:t>
            </a:r>
            <a:r>
              <a:rPr sz="1500" spc="-10" dirty="0">
                <a:solidFill>
                  <a:srgbClr val="FF0000"/>
                </a:solidFill>
                <a:latin typeface="Calibri"/>
                <a:cs typeface="Calibri"/>
              </a:rPr>
              <a:t>strength</a:t>
            </a:r>
            <a:r>
              <a:rPr sz="1500" spc="-30" dirty="0">
                <a:solidFill>
                  <a:srgbClr val="FF0000"/>
                </a:solidFill>
                <a:latin typeface="Calibri"/>
                <a:cs typeface="Calibri"/>
              </a:rPr>
              <a:t> </a:t>
            </a:r>
            <a:r>
              <a:rPr sz="1500" dirty="0">
                <a:solidFill>
                  <a:srgbClr val="FF0000"/>
                </a:solidFill>
                <a:latin typeface="Calibri"/>
                <a:cs typeface="Calibri"/>
              </a:rPr>
              <a:t>in the</a:t>
            </a:r>
            <a:r>
              <a:rPr sz="1500" spc="-10" dirty="0">
                <a:solidFill>
                  <a:srgbClr val="FF0000"/>
                </a:solidFill>
                <a:latin typeface="Calibri"/>
                <a:cs typeface="Calibri"/>
              </a:rPr>
              <a:t> move</a:t>
            </a:r>
            <a:r>
              <a:rPr sz="1500" spc="-10" dirty="0">
                <a:latin typeface="Calibri"/>
                <a:cs typeface="Calibri"/>
              </a:rPr>
              <a:t>.</a:t>
            </a:r>
            <a:endParaRPr sz="1500">
              <a:latin typeface="Calibri"/>
              <a:cs typeface="Calibri"/>
            </a:endParaRPr>
          </a:p>
          <a:p>
            <a:pPr marL="396240" marR="6985" lvl="1" indent="-182880" algn="just">
              <a:lnSpc>
                <a:spcPct val="104700"/>
              </a:lnSpc>
              <a:spcBef>
                <a:spcPts val="615"/>
              </a:spcBef>
              <a:buClr>
                <a:srgbClr val="1CACE3"/>
              </a:buClr>
              <a:buFont typeface="Wingdings"/>
              <a:buChar char=""/>
              <a:tabLst>
                <a:tab pos="396875" algn="l"/>
              </a:tabLst>
            </a:pPr>
            <a:r>
              <a:rPr sz="1500" b="1" spc="-5" dirty="0">
                <a:latin typeface="Calibri"/>
                <a:cs typeface="Calibri"/>
              </a:rPr>
              <a:t>Little </a:t>
            </a:r>
            <a:r>
              <a:rPr sz="1500" b="1" spc="-10" dirty="0">
                <a:latin typeface="Calibri"/>
                <a:cs typeface="Calibri"/>
              </a:rPr>
              <a:t>change </a:t>
            </a:r>
            <a:r>
              <a:rPr sz="1500" b="1" spc="-5" dirty="0">
                <a:latin typeface="Calibri"/>
                <a:cs typeface="Calibri"/>
              </a:rPr>
              <a:t>in volume or declining volume on </a:t>
            </a:r>
            <a:r>
              <a:rPr sz="1500" b="1" dirty="0">
                <a:latin typeface="Calibri"/>
                <a:cs typeface="Calibri"/>
              </a:rPr>
              <a:t>a </a:t>
            </a:r>
            <a:r>
              <a:rPr sz="1500" b="1" spc="-10" dirty="0">
                <a:latin typeface="Calibri"/>
                <a:cs typeface="Calibri"/>
              </a:rPr>
              <a:t>breakout indicates </a:t>
            </a:r>
            <a:r>
              <a:rPr sz="1500" b="1" dirty="0">
                <a:latin typeface="Calibri"/>
                <a:cs typeface="Calibri"/>
              </a:rPr>
              <a:t>a </a:t>
            </a:r>
            <a:r>
              <a:rPr sz="1500" b="1" spc="-5" dirty="0">
                <a:latin typeface="Calibri"/>
                <a:cs typeface="Calibri"/>
              </a:rPr>
              <a:t>lack of </a:t>
            </a:r>
            <a:r>
              <a:rPr sz="1500" b="1" spc="-10" dirty="0">
                <a:latin typeface="Calibri"/>
                <a:cs typeface="Calibri"/>
              </a:rPr>
              <a:t>interest </a:t>
            </a:r>
            <a:r>
              <a:rPr sz="1500" dirty="0">
                <a:latin typeface="Calibri"/>
                <a:cs typeface="Calibri"/>
              </a:rPr>
              <a:t>and a </a:t>
            </a:r>
            <a:r>
              <a:rPr sz="1500" spc="5" dirty="0">
                <a:latin typeface="Calibri"/>
                <a:cs typeface="Calibri"/>
              </a:rPr>
              <a:t> </a:t>
            </a:r>
            <a:r>
              <a:rPr sz="1500" spc="-5" dirty="0">
                <a:latin typeface="Calibri"/>
                <a:cs typeface="Calibri"/>
              </a:rPr>
              <a:t>higher</a:t>
            </a:r>
            <a:r>
              <a:rPr sz="1500" spc="-10" dirty="0">
                <a:latin typeface="Calibri"/>
                <a:cs typeface="Calibri"/>
              </a:rPr>
              <a:t> </a:t>
            </a:r>
            <a:r>
              <a:rPr sz="1500" spc="-5" dirty="0">
                <a:latin typeface="Calibri"/>
                <a:cs typeface="Calibri"/>
              </a:rPr>
              <a:t>probability</a:t>
            </a:r>
            <a:r>
              <a:rPr sz="1500" spc="-40" dirty="0">
                <a:latin typeface="Calibri"/>
                <a:cs typeface="Calibri"/>
              </a:rPr>
              <a:t> </a:t>
            </a:r>
            <a:r>
              <a:rPr sz="1500" spc="-15" dirty="0">
                <a:latin typeface="Calibri"/>
                <a:cs typeface="Calibri"/>
              </a:rPr>
              <a:t>for</a:t>
            </a:r>
            <a:r>
              <a:rPr sz="1500" spc="10" dirty="0">
                <a:latin typeface="Calibri"/>
                <a:cs typeface="Calibri"/>
              </a:rPr>
              <a:t> </a:t>
            </a:r>
            <a:r>
              <a:rPr sz="1500" dirty="0">
                <a:latin typeface="Calibri"/>
                <a:cs typeface="Calibri"/>
              </a:rPr>
              <a:t>a</a:t>
            </a:r>
            <a:r>
              <a:rPr sz="1500" spc="-15" dirty="0">
                <a:latin typeface="Calibri"/>
                <a:cs typeface="Calibri"/>
              </a:rPr>
              <a:t> </a:t>
            </a:r>
            <a:r>
              <a:rPr sz="1500" spc="-10" dirty="0">
                <a:latin typeface="Calibri"/>
                <a:cs typeface="Calibri"/>
              </a:rPr>
              <a:t>false breakout.</a:t>
            </a:r>
            <a:endParaRPr sz="15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1962785" cy="635000"/>
          </a:xfrm>
          <a:prstGeom prst="rect">
            <a:avLst/>
          </a:prstGeom>
        </p:spPr>
        <p:txBody>
          <a:bodyPr vert="horz" wrap="square" lIns="0" tIns="12065" rIns="0" bIns="0" rtlCol="0">
            <a:spAutoFit/>
          </a:bodyPr>
          <a:lstStyle/>
          <a:p>
            <a:pPr marL="12700">
              <a:lnSpc>
                <a:spcPct val="100000"/>
              </a:lnSpc>
              <a:spcBef>
                <a:spcPts val="95"/>
              </a:spcBef>
            </a:pPr>
            <a:r>
              <a:rPr sz="4000" spc="-245" dirty="0"/>
              <a:t>V</a:t>
            </a:r>
            <a:r>
              <a:rPr sz="4000" spc="-75" dirty="0"/>
              <a:t>ol</a:t>
            </a:r>
            <a:r>
              <a:rPr sz="4000" spc="-90" dirty="0"/>
              <a:t>u</a:t>
            </a:r>
            <a:r>
              <a:rPr sz="4000" spc="-120" dirty="0"/>
              <a:t>m</a:t>
            </a:r>
            <a:r>
              <a:rPr sz="4000" spc="-5" dirty="0"/>
              <a:t>e</a:t>
            </a:r>
            <a:r>
              <a:rPr sz="4000" spc="-195" dirty="0"/>
              <a:t> </a:t>
            </a:r>
            <a:r>
              <a:rPr sz="4000" spc="-5" dirty="0"/>
              <a:t>…</a:t>
            </a:r>
            <a:endParaRPr sz="4000"/>
          </a:p>
        </p:txBody>
      </p:sp>
      <p:pic>
        <p:nvPicPr>
          <p:cNvPr id="3" name="object 3"/>
          <p:cNvPicPr/>
          <p:nvPr/>
        </p:nvPicPr>
        <p:blipFill>
          <a:blip r:embed="rId2" cstate="print"/>
          <a:stretch>
            <a:fillRect/>
          </a:stretch>
        </p:blipFill>
        <p:spPr>
          <a:xfrm>
            <a:off x="865632" y="1842516"/>
            <a:ext cx="7543787" cy="4405883"/>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448560" cy="635000"/>
          </a:xfrm>
          <a:prstGeom prst="rect">
            <a:avLst/>
          </a:prstGeom>
        </p:spPr>
        <p:txBody>
          <a:bodyPr vert="horz" wrap="square" lIns="0" tIns="12065" rIns="0" bIns="0" rtlCol="0">
            <a:spAutoFit/>
          </a:bodyPr>
          <a:lstStyle/>
          <a:p>
            <a:pPr marL="12700">
              <a:lnSpc>
                <a:spcPct val="100000"/>
              </a:lnSpc>
              <a:spcBef>
                <a:spcPts val="95"/>
              </a:spcBef>
            </a:pPr>
            <a:r>
              <a:rPr sz="4000" spc="-85" dirty="0"/>
              <a:t>Introduction</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a:t>
            </a:fld>
            <a:endParaRPr dirty="0"/>
          </a:p>
        </p:txBody>
      </p:sp>
      <p:sp>
        <p:nvSpPr>
          <p:cNvPr id="3" name="object 3"/>
          <p:cNvSpPr txBox="1"/>
          <p:nvPr/>
        </p:nvSpPr>
        <p:spPr>
          <a:xfrm>
            <a:off x="810258" y="1984529"/>
            <a:ext cx="7569834" cy="3896360"/>
          </a:xfrm>
          <a:prstGeom prst="rect">
            <a:avLst/>
          </a:prstGeom>
        </p:spPr>
        <p:txBody>
          <a:bodyPr vert="horz" wrap="square" lIns="0" tIns="12065" rIns="0" bIns="0" rtlCol="0">
            <a:spAutoFit/>
          </a:bodyPr>
          <a:lstStyle/>
          <a:p>
            <a:pPr marL="104775" marR="6350" indent="-92710" algn="just">
              <a:lnSpc>
                <a:spcPct val="100000"/>
              </a:lnSpc>
              <a:spcBef>
                <a:spcPts val="95"/>
              </a:spcBef>
              <a:buClr>
                <a:srgbClr val="1CACE3"/>
              </a:buClr>
              <a:buSzPct val="94736"/>
              <a:buFont typeface="Wingdings"/>
              <a:buChar char=""/>
              <a:tabLst>
                <a:tab pos="205104" algn="l"/>
              </a:tabLst>
            </a:pPr>
            <a:r>
              <a:rPr sz="1900" spc="-5" dirty="0">
                <a:latin typeface="Calibri"/>
                <a:cs typeface="Calibri"/>
              </a:rPr>
              <a:t>In finance, </a:t>
            </a:r>
            <a:r>
              <a:rPr sz="1900" spc="-10" dirty="0">
                <a:solidFill>
                  <a:srgbClr val="FF0000"/>
                </a:solidFill>
                <a:latin typeface="Calibri"/>
                <a:cs typeface="Calibri"/>
              </a:rPr>
              <a:t>technical </a:t>
            </a:r>
            <a:r>
              <a:rPr sz="1900" spc="-5" dirty="0">
                <a:solidFill>
                  <a:srgbClr val="FF0000"/>
                </a:solidFill>
                <a:latin typeface="Calibri"/>
                <a:cs typeface="Calibri"/>
              </a:rPr>
              <a:t>analysis </a:t>
            </a:r>
            <a:r>
              <a:rPr sz="1900" spc="-5" dirty="0">
                <a:latin typeface="Calibri"/>
                <a:cs typeface="Calibri"/>
              </a:rPr>
              <a:t>is an analysis </a:t>
            </a:r>
            <a:r>
              <a:rPr sz="1900" spc="-10" dirty="0">
                <a:latin typeface="Calibri"/>
                <a:cs typeface="Calibri"/>
              </a:rPr>
              <a:t>methodology </a:t>
            </a:r>
            <a:r>
              <a:rPr sz="1900" spc="-20" dirty="0">
                <a:latin typeface="Calibri"/>
                <a:cs typeface="Calibri"/>
              </a:rPr>
              <a:t>for </a:t>
            </a:r>
            <a:r>
              <a:rPr sz="1900" spc="-5" dirty="0">
                <a:solidFill>
                  <a:srgbClr val="0000FF"/>
                </a:solidFill>
                <a:latin typeface="Calibri"/>
                <a:cs typeface="Calibri"/>
              </a:rPr>
              <a:t>analyzing </a:t>
            </a:r>
            <a:r>
              <a:rPr sz="1900" spc="-10" dirty="0">
                <a:latin typeface="Calibri"/>
                <a:cs typeface="Calibri"/>
              </a:rPr>
              <a:t>and </a:t>
            </a:r>
            <a:r>
              <a:rPr sz="1900" spc="-5" dirty="0">
                <a:latin typeface="Calibri"/>
                <a:cs typeface="Calibri"/>
              </a:rPr>
              <a:t> </a:t>
            </a:r>
            <a:r>
              <a:rPr sz="1900" spc="-15" dirty="0">
                <a:solidFill>
                  <a:srgbClr val="0000FF"/>
                </a:solidFill>
                <a:latin typeface="Calibri"/>
                <a:cs typeface="Calibri"/>
              </a:rPr>
              <a:t>forecasting</a:t>
            </a:r>
            <a:r>
              <a:rPr sz="1900" spc="10" dirty="0">
                <a:solidFill>
                  <a:srgbClr val="0000FF"/>
                </a:solidFill>
                <a:latin typeface="Calibri"/>
                <a:cs typeface="Calibri"/>
              </a:rPr>
              <a:t> </a:t>
            </a:r>
            <a:r>
              <a:rPr sz="1900" spc="-5" dirty="0">
                <a:latin typeface="Calibri"/>
                <a:cs typeface="Calibri"/>
              </a:rPr>
              <a:t>the</a:t>
            </a:r>
            <a:r>
              <a:rPr sz="1900" spc="10" dirty="0">
                <a:latin typeface="Calibri"/>
                <a:cs typeface="Calibri"/>
              </a:rPr>
              <a:t> </a:t>
            </a:r>
            <a:r>
              <a:rPr sz="1900" b="1" spc="-5" dirty="0">
                <a:latin typeface="Calibri"/>
                <a:cs typeface="Calibri"/>
              </a:rPr>
              <a:t>direction</a:t>
            </a:r>
            <a:r>
              <a:rPr sz="1900" b="1" spc="20" dirty="0">
                <a:latin typeface="Calibri"/>
                <a:cs typeface="Calibri"/>
              </a:rPr>
              <a:t> </a:t>
            </a:r>
            <a:r>
              <a:rPr sz="1900" b="1" spc="-5" dirty="0">
                <a:latin typeface="Calibri"/>
                <a:cs typeface="Calibri"/>
              </a:rPr>
              <a:t>of</a:t>
            </a:r>
            <a:r>
              <a:rPr sz="1900" b="1" spc="5" dirty="0">
                <a:latin typeface="Calibri"/>
                <a:cs typeface="Calibri"/>
              </a:rPr>
              <a:t> </a:t>
            </a:r>
            <a:r>
              <a:rPr sz="1900" b="1" spc="-5" dirty="0">
                <a:latin typeface="Calibri"/>
                <a:cs typeface="Calibri"/>
              </a:rPr>
              <a:t>prices</a:t>
            </a:r>
            <a:r>
              <a:rPr sz="1900" b="1" spc="20" dirty="0">
                <a:latin typeface="Calibri"/>
                <a:cs typeface="Calibri"/>
              </a:rPr>
              <a:t> </a:t>
            </a:r>
            <a:r>
              <a:rPr sz="1900" spc="-15" dirty="0">
                <a:latin typeface="Calibri"/>
                <a:cs typeface="Calibri"/>
              </a:rPr>
              <a:t>through</a:t>
            </a:r>
            <a:r>
              <a:rPr sz="1900" spc="30" dirty="0">
                <a:latin typeface="Calibri"/>
                <a:cs typeface="Calibri"/>
              </a:rPr>
              <a:t> </a:t>
            </a:r>
            <a:r>
              <a:rPr sz="1900" spc="-5" dirty="0">
                <a:latin typeface="Calibri"/>
                <a:cs typeface="Calibri"/>
              </a:rPr>
              <a:t>the</a:t>
            </a:r>
            <a:r>
              <a:rPr sz="1900" spc="10" dirty="0">
                <a:latin typeface="Calibri"/>
                <a:cs typeface="Calibri"/>
              </a:rPr>
              <a:t> </a:t>
            </a:r>
            <a:r>
              <a:rPr sz="1900" spc="-10" dirty="0">
                <a:latin typeface="Calibri"/>
                <a:cs typeface="Calibri"/>
              </a:rPr>
              <a:t>study</a:t>
            </a:r>
            <a:r>
              <a:rPr sz="1900" spc="10" dirty="0">
                <a:latin typeface="Calibri"/>
                <a:cs typeface="Calibri"/>
              </a:rPr>
              <a:t> </a:t>
            </a:r>
            <a:r>
              <a:rPr sz="1900" spc="-5" dirty="0">
                <a:latin typeface="Calibri"/>
                <a:cs typeface="Calibri"/>
              </a:rPr>
              <a:t>of</a:t>
            </a:r>
            <a:r>
              <a:rPr sz="1900" spc="5" dirty="0">
                <a:latin typeface="Calibri"/>
                <a:cs typeface="Calibri"/>
              </a:rPr>
              <a:t> </a:t>
            </a:r>
            <a:r>
              <a:rPr sz="1900" b="1" spc="-10" dirty="0">
                <a:latin typeface="Calibri"/>
                <a:cs typeface="Calibri"/>
              </a:rPr>
              <a:t>past</a:t>
            </a:r>
            <a:r>
              <a:rPr sz="1900" b="1" spc="20" dirty="0">
                <a:latin typeface="Calibri"/>
                <a:cs typeface="Calibri"/>
              </a:rPr>
              <a:t> </a:t>
            </a:r>
            <a:r>
              <a:rPr sz="1900" b="1" spc="-15" dirty="0">
                <a:latin typeface="Calibri"/>
                <a:cs typeface="Calibri"/>
              </a:rPr>
              <a:t>market</a:t>
            </a:r>
            <a:r>
              <a:rPr sz="1900" b="1" spc="5" dirty="0">
                <a:latin typeface="Calibri"/>
                <a:cs typeface="Calibri"/>
              </a:rPr>
              <a:t> </a:t>
            </a:r>
            <a:r>
              <a:rPr sz="1900" b="1" spc="-15" dirty="0">
                <a:latin typeface="Calibri"/>
                <a:cs typeface="Calibri"/>
              </a:rPr>
              <a:t>data</a:t>
            </a:r>
            <a:r>
              <a:rPr sz="1900" spc="-15" dirty="0">
                <a:latin typeface="Calibri"/>
                <a:cs typeface="Calibri"/>
              </a:rPr>
              <a:t>.</a:t>
            </a:r>
            <a:endParaRPr sz="19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104139" marR="5080" indent="-92075" algn="just">
              <a:lnSpc>
                <a:spcPct val="100000"/>
              </a:lnSpc>
              <a:buClr>
                <a:srgbClr val="1CACE3"/>
              </a:buClr>
              <a:buSzPct val="94736"/>
              <a:buFont typeface="Wingdings"/>
              <a:buChar char=""/>
              <a:tabLst>
                <a:tab pos="205104" algn="l"/>
              </a:tabLst>
            </a:pPr>
            <a:r>
              <a:rPr sz="1900" spc="-15" dirty="0">
                <a:latin typeface="Calibri"/>
                <a:cs typeface="Calibri"/>
              </a:rPr>
              <a:t>Unlike </a:t>
            </a:r>
            <a:r>
              <a:rPr sz="1900" spc="-10" dirty="0">
                <a:solidFill>
                  <a:srgbClr val="FF0000"/>
                </a:solidFill>
                <a:latin typeface="Calibri"/>
                <a:cs typeface="Calibri"/>
              </a:rPr>
              <a:t>fundamental </a:t>
            </a:r>
            <a:r>
              <a:rPr sz="1900" spc="-5" dirty="0">
                <a:solidFill>
                  <a:srgbClr val="FF0000"/>
                </a:solidFill>
                <a:latin typeface="Calibri"/>
                <a:cs typeface="Calibri"/>
              </a:rPr>
              <a:t>analysis</a:t>
            </a:r>
            <a:r>
              <a:rPr sz="1900" spc="-5" dirty="0">
                <a:latin typeface="Calibri"/>
                <a:cs typeface="Calibri"/>
              </a:rPr>
              <a:t>, which </a:t>
            </a:r>
            <a:r>
              <a:rPr sz="1900" spc="-15" dirty="0">
                <a:latin typeface="Calibri"/>
                <a:cs typeface="Calibri"/>
              </a:rPr>
              <a:t>attempts to evaluate </a:t>
            </a:r>
            <a:r>
              <a:rPr sz="1900" spc="-5" dirty="0">
                <a:latin typeface="Calibri"/>
                <a:cs typeface="Calibri"/>
              </a:rPr>
              <a:t>a security's </a:t>
            </a:r>
            <a:r>
              <a:rPr sz="1900" spc="-10" dirty="0">
                <a:latin typeface="Calibri"/>
                <a:cs typeface="Calibri"/>
              </a:rPr>
              <a:t>value </a:t>
            </a:r>
            <a:r>
              <a:rPr sz="1900" spc="-5" dirty="0">
                <a:latin typeface="Calibri"/>
                <a:cs typeface="Calibri"/>
              </a:rPr>
              <a:t> based</a:t>
            </a:r>
            <a:r>
              <a:rPr sz="1900" dirty="0">
                <a:latin typeface="Calibri"/>
                <a:cs typeface="Calibri"/>
              </a:rPr>
              <a:t> </a:t>
            </a:r>
            <a:r>
              <a:rPr sz="1900" spc="-5" dirty="0">
                <a:latin typeface="Calibri"/>
                <a:cs typeface="Calibri"/>
              </a:rPr>
              <a:t>on</a:t>
            </a:r>
            <a:r>
              <a:rPr sz="1900" dirty="0">
                <a:latin typeface="Calibri"/>
                <a:cs typeface="Calibri"/>
              </a:rPr>
              <a:t> </a:t>
            </a:r>
            <a:r>
              <a:rPr sz="1900" spc="-5" dirty="0">
                <a:latin typeface="Calibri"/>
                <a:cs typeface="Calibri"/>
              </a:rPr>
              <a:t>business</a:t>
            </a:r>
            <a:r>
              <a:rPr sz="1900" dirty="0">
                <a:latin typeface="Calibri"/>
                <a:cs typeface="Calibri"/>
              </a:rPr>
              <a:t> </a:t>
            </a:r>
            <a:r>
              <a:rPr sz="1900" spc="-10" dirty="0">
                <a:latin typeface="Calibri"/>
                <a:cs typeface="Calibri"/>
              </a:rPr>
              <a:t>results</a:t>
            </a:r>
            <a:r>
              <a:rPr sz="1900" spc="-5" dirty="0">
                <a:latin typeface="Calibri"/>
                <a:cs typeface="Calibri"/>
              </a:rPr>
              <a:t> </a:t>
            </a:r>
            <a:r>
              <a:rPr sz="1900" spc="-10" dirty="0">
                <a:latin typeface="Calibri"/>
                <a:cs typeface="Calibri"/>
              </a:rPr>
              <a:t>such</a:t>
            </a:r>
            <a:r>
              <a:rPr sz="1900" spc="-5" dirty="0">
                <a:latin typeface="Calibri"/>
                <a:cs typeface="Calibri"/>
              </a:rPr>
              <a:t> as</a:t>
            </a:r>
            <a:r>
              <a:rPr sz="1900" dirty="0">
                <a:latin typeface="Calibri"/>
                <a:cs typeface="Calibri"/>
              </a:rPr>
              <a:t> </a:t>
            </a:r>
            <a:r>
              <a:rPr sz="1900" spc="-5" dirty="0">
                <a:latin typeface="Calibri"/>
                <a:cs typeface="Calibri"/>
              </a:rPr>
              <a:t>sales</a:t>
            </a:r>
            <a:r>
              <a:rPr sz="1900" dirty="0">
                <a:latin typeface="Calibri"/>
                <a:cs typeface="Calibri"/>
              </a:rPr>
              <a:t> </a:t>
            </a:r>
            <a:r>
              <a:rPr sz="1900" spc="-10" dirty="0">
                <a:latin typeface="Calibri"/>
                <a:cs typeface="Calibri"/>
              </a:rPr>
              <a:t>and</a:t>
            </a:r>
            <a:r>
              <a:rPr sz="1900" spc="-5" dirty="0">
                <a:latin typeface="Calibri"/>
                <a:cs typeface="Calibri"/>
              </a:rPr>
              <a:t> earnings,</a:t>
            </a:r>
            <a:r>
              <a:rPr sz="1900" dirty="0">
                <a:latin typeface="Calibri"/>
                <a:cs typeface="Calibri"/>
              </a:rPr>
              <a:t> </a:t>
            </a:r>
            <a:r>
              <a:rPr sz="1900" spc="-10" dirty="0">
                <a:solidFill>
                  <a:srgbClr val="0000FF"/>
                </a:solidFill>
                <a:latin typeface="Calibri"/>
                <a:cs typeface="Calibri"/>
              </a:rPr>
              <a:t>technical</a:t>
            </a:r>
            <a:r>
              <a:rPr sz="1900" spc="-5" dirty="0">
                <a:solidFill>
                  <a:srgbClr val="0000FF"/>
                </a:solidFill>
                <a:latin typeface="Calibri"/>
                <a:cs typeface="Calibri"/>
              </a:rPr>
              <a:t> analysis </a:t>
            </a:r>
            <a:r>
              <a:rPr sz="1900" spc="-415" dirty="0">
                <a:solidFill>
                  <a:srgbClr val="0000FF"/>
                </a:solidFill>
                <a:latin typeface="Calibri"/>
                <a:cs typeface="Calibri"/>
              </a:rPr>
              <a:t> </a:t>
            </a:r>
            <a:r>
              <a:rPr sz="1900" spc="-10" dirty="0">
                <a:latin typeface="Calibri"/>
                <a:cs typeface="Calibri"/>
              </a:rPr>
              <a:t>focuses</a:t>
            </a:r>
            <a:r>
              <a:rPr sz="1900" spc="-25" dirty="0">
                <a:latin typeface="Calibri"/>
                <a:cs typeface="Calibri"/>
              </a:rPr>
              <a:t> </a:t>
            </a:r>
            <a:r>
              <a:rPr sz="1900" spc="-5" dirty="0">
                <a:latin typeface="Calibri"/>
                <a:cs typeface="Calibri"/>
              </a:rPr>
              <a:t>on</a:t>
            </a:r>
            <a:r>
              <a:rPr sz="1900" dirty="0">
                <a:latin typeface="Calibri"/>
                <a:cs typeface="Calibri"/>
              </a:rPr>
              <a:t> </a:t>
            </a:r>
            <a:r>
              <a:rPr sz="1900" spc="-5" dirty="0">
                <a:latin typeface="Calibri"/>
                <a:cs typeface="Calibri"/>
              </a:rPr>
              <a:t>the</a:t>
            </a:r>
            <a:r>
              <a:rPr sz="1900" spc="15" dirty="0">
                <a:latin typeface="Calibri"/>
                <a:cs typeface="Calibri"/>
              </a:rPr>
              <a:t> </a:t>
            </a:r>
            <a:r>
              <a:rPr sz="1900" spc="-10" dirty="0">
                <a:latin typeface="Calibri"/>
                <a:cs typeface="Calibri"/>
              </a:rPr>
              <a:t>study</a:t>
            </a:r>
            <a:r>
              <a:rPr sz="1900" spc="-5" dirty="0">
                <a:latin typeface="Calibri"/>
                <a:cs typeface="Calibri"/>
              </a:rPr>
              <a:t> of</a:t>
            </a:r>
            <a:r>
              <a:rPr sz="1900" dirty="0">
                <a:latin typeface="Calibri"/>
                <a:cs typeface="Calibri"/>
              </a:rPr>
              <a:t> </a:t>
            </a:r>
            <a:r>
              <a:rPr sz="1900" spc="-5" dirty="0">
                <a:solidFill>
                  <a:srgbClr val="0000FF"/>
                </a:solidFill>
                <a:latin typeface="Calibri"/>
                <a:cs typeface="Calibri"/>
              </a:rPr>
              <a:t>price</a:t>
            </a:r>
            <a:r>
              <a:rPr sz="1900" spc="5" dirty="0">
                <a:solidFill>
                  <a:srgbClr val="0000FF"/>
                </a:solidFill>
                <a:latin typeface="Calibri"/>
                <a:cs typeface="Calibri"/>
              </a:rPr>
              <a:t> </a:t>
            </a:r>
            <a:r>
              <a:rPr sz="1900" spc="-5" dirty="0">
                <a:latin typeface="Calibri"/>
                <a:cs typeface="Calibri"/>
              </a:rPr>
              <a:t>and</a:t>
            </a:r>
            <a:r>
              <a:rPr sz="1900" dirty="0">
                <a:latin typeface="Calibri"/>
                <a:cs typeface="Calibri"/>
              </a:rPr>
              <a:t> </a:t>
            </a:r>
            <a:r>
              <a:rPr sz="1900" spc="-10" dirty="0">
                <a:solidFill>
                  <a:srgbClr val="0000FF"/>
                </a:solidFill>
                <a:latin typeface="Calibri"/>
                <a:cs typeface="Calibri"/>
              </a:rPr>
              <a:t>volume</a:t>
            </a:r>
            <a:r>
              <a:rPr sz="1900" spc="-10" dirty="0">
                <a:latin typeface="Calibri"/>
                <a:cs typeface="Calibri"/>
              </a:rPr>
              <a:t>.</a:t>
            </a:r>
            <a:endParaRPr sz="1900">
              <a:latin typeface="Calibri"/>
              <a:cs typeface="Calibri"/>
            </a:endParaRPr>
          </a:p>
          <a:p>
            <a:pPr>
              <a:lnSpc>
                <a:spcPct val="100000"/>
              </a:lnSpc>
              <a:spcBef>
                <a:spcPts val="45"/>
              </a:spcBef>
              <a:buClr>
                <a:srgbClr val="1CACE3"/>
              </a:buClr>
              <a:buFont typeface="Wingdings"/>
              <a:buChar char=""/>
            </a:pPr>
            <a:endParaRPr sz="1500">
              <a:latin typeface="Calibri"/>
              <a:cs typeface="Calibri"/>
            </a:endParaRPr>
          </a:p>
          <a:p>
            <a:pPr marL="103505" marR="5080" indent="-91440" algn="just">
              <a:lnSpc>
                <a:spcPts val="2280"/>
              </a:lnSpc>
              <a:buClr>
                <a:srgbClr val="1CACE3"/>
              </a:buClr>
              <a:buSzPct val="94736"/>
              <a:buFont typeface="Wingdings"/>
              <a:buChar char=""/>
              <a:tabLst>
                <a:tab pos="205104" algn="l"/>
              </a:tabLst>
            </a:pPr>
            <a:r>
              <a:rPr sz="1900" spc="-10" dirty="0">
                <a:latin typeface="Calibri"/>
                <a:cs typeface="Calibri"/>
              </a:rPr>
              <a:t>The </a:t>
            </a:r>
            <a:r>
              <a:rPr sz="1900" b="1" spc="-5" dirty="0">
                <a:latin typeface="Calibri"/>
                <a:cs typeface="Calibri"/>
              </a:rPr>
              <a:t>theory </a:t>
            </a:r>
            <a:r>
              <a:rPr sz="1900" b="1" dirty="0">
                <a:latin typeface="Calibri"/>
                <a:cs typeface="Calibri"/>
              </a:rPr>
              <a:t>behind </a:t>
            </a:r>
            <a:r>
              <a:rPr sz="1900" b="1" spc="-5" dirty="0">
                <a:latin typeface="Calibri"/>
                <a:cs typeface="Calibri"/>
              </a:rPr>
              <a:t>the validity of </a:t>
            </a:r>
            <a:r>
              <a:rPr sz="1900" b="1" spc="-10" dirty="0">
                <a:latin typeface="Calibri"/>
                <a:cs typeface="Calibri"/>
              </a:rPr>
              <a:t>technical </a:t>
            </a:r>
            <a:r>
              <a:rPr sz="1900" b="1" spc="-5" dirty="0">
                <a:latin typeface="Calibri"/>
                <a:cs typeface="Calibri"/>
              </a:rPr>
              <a:t>analysis </a:t>
            </a:r>
            <a:r>
              <a:rPr sz="1900" spc="-5" dirty="0">
                <a:latin typeface="Calibri"/>
                <a:cs typeface="Calibri"/>
              </a:rPr>
              <a:t>is the </a:t>
            </a:r>
            <a:r>
              <a:rPr sz="1900" spc="-10" dirty="0">
                <a:latin typeface="Calibri"/>
                <a:cs typeface="Calibri"/>
              </a:rPr>
              <a:t>notion </a:t>
            </a:r>
            <a:r>
              <a:rPr sz="1900" spc="-5" dirty="0">
                <a:latin typeface="Calibri"/>
                <a:cs typeface="Calibri"/>
              </a:rPr>
              <a:t>that the </a:t>
            </a:r>
            <a:r>
              <a:rPr sz="1900" dirty="0">
                <a:latin typeface="Calibri"/>
                <a:cs typeface="Calibri"/>
              </a:rPr>
              <a:t> </a:t>
            </a:r>
            <a:r>
              <a:rPr sz="1900" spc="-10" dirty="0">
                <a:latin typeface="Calibri"/>
                <a:cs typeface="Calibri"/>
              </a:rPr>
              <a:t>collective </a:t>
            </a:r>
            <a:r>
              <a:rPr sz="1900" spc="-5" dirty="0">
                <a:latin typeface="Calibri"/>
                <a:cs typeface="Calibri"/>
              </a:rPr>
              <a:t>actions – </a:t>
            </a:r>
            <a:r>
              <a:rPr sz="1900" b="1" spc="-5" dirty="0">
                <a:solidFill>
                  <a:srgbClr val="0000FF"/>
                </a:solidFill>
                <a:latin typeface="Calibri"/>
                <a:cs typeface="Calibri"/>
              </a:rPr>
              <a:t>buying </a:t>
            </a:r>
            <a:r>
              <a:rPr sz="1900" spc="-10" dirty="0">
                <a:latin typeface="Calibri"/>
                <a:cs typeface="Calibri"/>
              </a:rPr>
              <a:t>and </a:t>
            </a:r>
            <a:r>
              <a:rPr sz="1900" b="1" spc="-5" dirty="0">
                <a:solidFill>
                  <a:srgbClr val="FF0000"/>
                </a:solidFill>
                <a:latin typeface="Calibri"/>
                <a:cs typeface="Calibri"/>
              </a:rPr>
              <a:t>selling </a:t>
            </a:r>
            <a:r>
              <a:rPr sz="1900" spc="-5" dirty="0">
                <a:latin typeface="Calibri"/>
                <a:cs typeface="Calibri"/>
              </a:rPr>
              <a:t>– of all the participants in the </a:t>
            </a:r>
            <a:r>
              <a:rPr sz="1900" spc="-20" dirty="0">
                <a:latin typeface="Calibri"/>
                <a:cs typeface="Calibri"/>
              </a:rPr>
              <a:t>market </a:t>
            </a:r>
            <a:r>
              <a:rPr sz="1900" spc="-15" dirty="0">
                <a:latin typeface="Calibri"/>
                <a:cs typeface="Calibri"/>
              </a:rPr>
              <a:t> </a:t>
            </a:r>
            <a:r>
              <a:rPr sz="1900" spc="-10" dirty="0">
                <a:latin typeface="Calibri"/>
                <a:cs typeface="Calibri"/>
              </a:rPr>
              <a:t>accurately</a:t>
            </a:r>
            <a:r>
              <a:rPr sz="1900" spc="-5" dirty="0">
                <a:latin typeface="Calibri"/>
                <a:cs typeface="Calibri"/>
              </a:rPr>
              <a:t> </a:t>
            </a:r>
            <a:r>
              <a:rPr sz="1900" spc="-10" dirty="0">
                <a:latin typeface="Calibri"/>
                <a:cs typeface="Calibri"/>
              </a:rPr>
              <a:t>reflect</a:t>
            </a:r>
            <a:r>
              <a:rPr sz="1900" spc="-5" dirty="0">
                <a:latin typeface="Calibri"/>
                <a:cs typeface="Calibri"/>
              </a:rPr>
              <a:t> all </a:t>
            </a:r>
            <a:r>
              <a:rPr sz="1900" spc="-15" dirty="0">
                <a:latin typeface="Calibri"/>
                <a:cs typeface="Calibri"/>
              </a:rPr>
              <a:t>relevant</a:t>
            </a:r>
            <a:r>
              <a:rPr sz="1900" spc="-10" dirty="0">
                <a:latin typeface="Calibri"/>
                <a:cs typeface="Calibri"/>
              </a:rPr>
              <a:t> </a:t>
            </a:r>
            <a:r>
              <a:rPr sz="1900" spc="-15" dirty="0">
                <a:latin typeface="Calibri"/>
                <a:cs typeface="Calibri"/>
              </a:rPr>
              <a:t>information</a:t>
            </a:r>
            <a:r>
              <a:rPr sz="1900" spc="-10" dirty="0">
                <a:latin typeface="Calibri"/>
                <a:cs typeface="Calibri"/>
              </a:rPr>
              <a:t> </a:t>
            </a:r>
            <a:r>
              <a:rPr sz="1900" spc="-5" dirty="0">
                <a:latin typeface="Calibri"/>
                <a:cs typeface="Calibri"/>
              </a:rPr>
              <a:t>pertaining </a:t>
            </a:r>
            <a:r>
              <a:rPr sz="1900" spc="-15" dirty="0">
                <a:latin typeface="Calibri"/>
                <a:cs typeface="Calibri"/>
              </a:rPr>
              <a:t>to </a:t>
            </a:r>
            <a:r>
              <a:rPr sz="1900" spc="-5" dirty="0">
                <a:latin typeface="Calibri"/>
                <a:cs typeface="Calibri"/>
              </a:rPr>
              <a:t>a </a:t>
            </a:r>
            <a:r>
              <a:rPr sz="1900" spc="-15" dirty="0">
                <a:latin typeface="Calibri"/>
                <a:cs typeface="Calibri"/>
              </a:rPr>
              <a:t>traded</a:t>
            </a:r>
            <a:r>
              <a:rPr sz="1900" spc="395" dirty="0">
                <a:latin typeface="Calibri"/>
                <a:cs typeface="Calibri"/>
              </a:rPr>
              <a:t> </a:t>
            </a:r>
            <a:r>
              <a:rPr sz="1900" spc="-20" dirty="0">
                <a:latin typeface="Calibri"/>
                <a:cs typeface="Calibri"/>
              </a:rPr>
              <a:t>security, </a:t>
            </a:r>
            <a:r>
              <a:rPr sz="1900" spc="-15" dirty="0">
                <a:latin typeface="Calibri"/>
                <a:cs typeface="Calibri"/>
              </a:rPr>
              <a:t> </a:t>
            </a:r>
            <a:r>
              <a:rPr sz="1900" spc="-5" dirty="0">
                <a:latin typeface="Calibri"/>
                <a:cs typeface="Calibri"/>
              </a:rPr>
              <a:t>and</a:t>
            </a:r>
            <a:r>
              <a:rPr sz="1900" dirty="0">
                <a:latin typeface="Calibri"/>
                <a:cs typeface="Calibri"/>
              </a:rPr>
              <a:t> </a:t>
            </a:r>
            <a:r>
              <a:rPr sz="1900" spc="-15" dirty="0">
                <a:latin typeface="Calibri"/>
                <a:cs typeface="Calibri"/>
              </a:rPr>
              <a:t>therefore,</a:t>
            </a:r>
            <a:r>
              <a:rPr sz="1900" spc="5" dirty="0">
                <a:latin typeface="Calibri"/>
                <a:cs typeface="Calibri"/>
              </a:rPr>
              <a:t> </a:t>
            </a:r>
            <a:r>
              <a:rPr sz="1900" spc="-10" dirty="0">
                <a:latin typeface="Calibri"/>
                <a:cs typeface="Calibri"/>
              </a:rPr>
              <a:t>continually</a:t>
            </a:r>
            <a:r>
              <a:rPr sz="1900" spc="25" dirty="0">
                <a:latin typeface="Calibri"/>
                <a:cs typeface="Calibri"/>
              </a:rPr>
              <a:t> </a:t>
            </a:r>
            <a:r>
              <a:rPr sz="1900" spc="-5" dirty="0">
                <a:latin typeface="Calibri"/>
                <a:cs typeface="Calibri"/>
              </a:rPr>
              <a:t>assign</a:t>
            </a:r>
            <a:r>
              <a:rPr sz="1900" dirty="0">
                <a:latin typeface="Calibri"/>
                <a:cs typeface="Calibri"/>
              </a:rPr>
              <a:t> </a:t>
            </a:r>
            <a:r>
              <a:rPr sz="1900" spc="-5" dirty="0">
                <a:latin typeface="Calibri"/>
                <a:cs typeface="Calibri"/>
              </a:rPr>
              <a:t>a</a:t>
            </a:r>
            <a:r>
              <a:rPr sz="1900" spc="5" dirty="0">
                <a:latin typeface="Calibri"/>
                <a:cs typeface="Calibri"/>
              </a:rPr>
              <a:t> </a:t>
            </a:r>
            <a:r>
              <a:rPr sz="2000" i="1" spc="-65" dirty="0">
                <a:latin typeface="Calibri"/>
                <a:cs typeface="Calibri"/>
              </a:rPr>
              <a:t>fair</a:t>
            </a:r>
            <a:r>
              <a:rPr sz="2000" i="1" spc="-20" dirty="0">
                <a:latin typeface="Calibri"/>
                <a:cs typeface="Calibri"/>
              </a:rPr>
              <a:t> </a:t>
            </a:r>
            <a:r>
              <a:rPr sz="2000" i="1" spc="-65" dirty="0">
                <a:latin typeface="Calibri"/>
                <a:cs typeface="Calibri"/>
              </a:rPr>
              <a:t>market</a:t>
            </a:r>
            <a:r>
              <a:rPr sz="2000" i="1" spc="-35" dirty="0">
                <a:latin typeface="Calibri"/>
                <a:cs typeface="Calibri"/>
              </a:rPr>
              <a:t> </a:t>
            </a:r>
            <a:r>
              <a:rPr sz="2000" i="1" spc="-55" dirty="0">
                <a:latin typeface="Calibri"/>
                <a:cs typeface="Calibri"/>
              </a:rPr>
              <a:t>value</a:t>
            </a:r>
            <a:r>
              <a:rPr sz="2000" i="1" dirty="0">
                <a:latin typeface="Calibri"/>
                <a:cs typeface="Calibri"/>
              </a:rPr>
              <a:t> </a:t>
            </a:r>
            <a:r>
              <a:rPr sz="1900" spc="-15" dirty="0">
                <a:latin typeface="Calibri"/>
                <a:cs typeface="Calibri"/>
              </a:rPr>
              <a:t>to</a:t>
            </a:r>
            <a:r>
              <a:rPr sz="1900" spc="5" dirty="0">
                <a:latin typeface="Calibri"/>
                <a:cs typeface="Calibri"/>
              </a:rPr>
              <a:t> </a:t>
            </a:r>
            <a:r>
              <a:rPr sz="1900" spc="-5" dirty="0">
                <a:latin typeface="Calibri"/>
                <a:cs typeface="Calibri"/>
              </a:rPr>
              <a:t>the</a:t>
            </a:r>
            <a:r>
              <a:rPr sz="1900" spc="5" dirty="0">
                <a:latin typeface="Calibri"/>
                <a:cs typeface="Calibri"/>
              </a:rPr>
              <a:t> </a:t>
            </a:r>
            <a:r>
              <a:rPr sz="1900" spc="-20" dirty="0">
                <a:latin typeface="Calibri"/>
                <a:cs typeface="Calibri"/>
              </a:rPr>
              <a:t>security.</a:t>
            </a:r>
            <a:endParaRPr sz="1900">
              <a:latin typeface="Calibri"/>
              <a:cs typeface="Calibri"/>
            </a:endParaRPr>
          </a:p>
          <a:p>
            <a:pPr marL="103505" marR="5715" indent="-91440" algn="just">
              <a:lnSpc>
                <a:spcPct val="100000"/>
              </a:lnSpc>
              <a:spcBef>
                <a:spcPts val="1725"/>
              </a:spcBef>
              <a:buClr>
                <a:srgbClr val="1CACE3"/>
              </a:buClr>
              <a:buSzPct val="94736"/>
              <a:buFont typeface="Wingdings"/>
              <a:buChar char=""/>
              <a:tabLst>
                <a:tab pos="205104" algn="l"/>
              </a:tabLst>
            </a:pPr>
            <a:r>
              <a:rPr sz="1900" spc="-25" dirty="0">
                <a:latin typeface="Calibri"/>
                <a:cs typeface="Calibri"/>
              </a:rPr>
              <a:t>Technical </a:t>
            </a:r>
            <a:r>
              <a:rPr sz="1900" spc="-15" dirty="0">
                <a:latin typeface="Calibri"/>
                <a:cs typeface="Calibri"/>
              </a:rPr>
              <a:t>traders </a:t>
            </a:r>
            <a:r>
              <a:rPr sz="1900" spc="-10" dirty="0">
                <a:latin typeface="Calibri"/>
                <a:cs typeface="Calibri"/>
              </a:rPr>
              <a:t>believe </a:t>
            </a:r>
            <a:r>
              <a:rPr sz="1900" spc="-5" dirty="0">
                <a:latin typeface="Calibri"/>
                <a:cs typeface="Calibri"/>
              </a:rPr>
              <a:t>that </a:t>
            </a:r>
            <a:r>
              <a:rPr sz="1900" spc="-10" dirty="0">
                <a:solidFill>
                  <a:srgbClr val="FF0000"/>
                </a:solidFill>
                <a:latin typeface="Calibri"/>
                <a:cs typeface="Calibri"/>
              </a:rPr>
              <a:t>current </a:t>
            </a:r>
            <a:r>
              <a:rPr sz="1900" spc="-5" dirty="0">
                <a:latin typeface="Calibri"/>
                <a:cs typeface="Calibri"/>
              </a:rPr>
              <a:t>or </a:t>
            </a:r>
            <a:r>
              <a:rPr sz="1900" spc="-10" dirty="0">
                <a:solidFill>
                  <a:srgbClr val="FF0000"/>
                </a:solidFill>
                <a:latin typeface="Calibri"/>
                <a:cs typeface="Calibri"/>
              </a:rPr>
              <a:t>past </a:t>
            </a:r>
            <a:r>
              <a:rPr sz="1900" spc="-5" dirty="0">
                <a:solidFill>
                  <a:srgbClr val="FF0000"/>
                </a:solidFill>
                <a:latin typeface="Calibri"/>
                <a:cs typeface="Calibri"/>
              </a:rPr>
              <a:t>price action </a:t>
            </a:r>
            <a:r>
              <a:rPr sz="1900" spc="-5" dirty="0">
                <a:latin typeface="Calibri"/>
                <a:cs typeface="Calibri"/>
              </a:rPr>
              <a:t>in the </a:t>
            </a:r>
            <a:r>
              <a:rPr sz="1900" spc="-20" dirty="0">
                <a:latin typeface="Calibri"/>
                <a:cs typeface="Calibri"/>
              </a:rPr>
              <a:t>market </a:t>
            </a:r>
            <a:r>
              <a:rPr sz="1900" spc="-5" dirty="0">
                <a:latin typeface="Calibri"/>
                <a:cs typeface="Calibri"/>
              </a:rPr>
              <a:t>is </a:t>
            </a:r>
            <a:r>
              <a:rPr sz="1900" dirty="0">
                <a:latin typeface="Calibri"/>
                <a:cs typeface="Calibri"/>
              </a:rPr>
              <a:t> </a:t>
            </a:r>
            <a:r>
              <a:rPr sz="1900" spc="-5" dirty="0">
                <a:latin typeface="Calibri"/>
                <a:cs typeface="Calibri"/>
              </a:rPr>
              <a:t>the</a:t>
            </a:r>
            <a:r>
              <a:rPr sz="1900" dirty="0">
                <a:latin typeface="Calibri"/>
                <a:cs typeface="Calibri"/>
              </a:rPr>
              <a:t> </a:t>
            </a:r>
            <a:r>
              <a:rPr sz="1900" b="1" spc="-10" dirty="0">
                <a:latin typeface="Calibri"/>
                <a:cs typeface="Calibri"/>
              </a:rPr>
              <a:t>most</a:t>
            </a:r>
            <a:r>
              <a:rPr sz="1900" b="1" spc="15" dirty="0">
                <a:latin typeface="Calibri"/>
                <a:cs typeface="Calibri"/>
              </a:rPr>
              <a:t> </a:t>
            </a:r>
            <a:r>
              <a:rPr sz="1900" b="1" spc="-5" dirty="0">
                <a:latin typeface="Calibri"/>
                <a:cs typeface="Calibri"/>
              </a:rPr>
              <a:t>reliable</a:t>
            </a:r>
            <a:r>
              <a:rPr sz="1900" b="1" spc="-10" dirty="0">
                <a:latin typeface="Calibri"/>
                <a:cs typeface="Calibri"/>
              </a:rPr>
              <a:t> indicator</a:t>
            </a:r>
            <a:r>
              <a:rPr sz="1900" b="1" spc="20" dirty="0">
                <a:latin typeface="Calibri"/>
                <a:cs typeface="Calibri"/>
              </a:rPr>
              <a:t> </a:t>
            </a:r>
            <a:r>
              <a:rPr sz="1900" spc="-5" dirty="0">
                <a:latin typeface="Calibri"/>
                <a:cs typeface="Calibri"/>
              </a:rPr>
              <a:t>of</a:t>
            </a:r>
            <a:r>
              <a:rPr sz="1900" spc="-15" dirty="0">
                <a:latin typeface="Calibri"/>
                <a:cs typeface="Calibri"/>
              </a:rPr>
              <a:t> </a:t>
            </a:r>
            <a:r>
              <a:rPr sz="1900" spc="-10" dirty="0">
                <a:solidFill>
                  <a:srgbClr val="FF0000"/>
                </a:solidFill>
                <a:latin typeface="Calibri"/>
                <a:cs typeface="Calibri"/>
              </a:rPr>
              <a:t>future</a:t>
            </a:r>
            <a:r>
              <a:rPr sz="1900" spc="20" dirty="0">
                <a:solidFill>
                  <a:srgbClr val="FF0000"/>
                </a:solidFill>
                <a:latin typeface="Calibri"/>
                <a:cs typeface="Calibri"/>
              </a:rPr>
              <a:t> </a:t>
            </a:r>
            <a:r>
              <a:rPr sz="1900" spc="-5" dirty="0">
                <a:solidFill>
                  <a:srgbClr val="FF0000"/>
                </a:solidFill>
                <a:latin typeface="Calibri"/>
                <a:cs typeface="Calibri"/>
              </a:rPr>
              <a:t>price</a:t>
            </a:r>
            <a:r>
              <a:rPr sz="1900" spc="5" dirty="0">
                <a:solidFill>
                  <a:srgbClr val="FF0000"/>
                </a:solidFill>
                <a:latin typeface="Calibri"/>
                <a:cs typeface="Calibri"/>
              </a:rPr>
              <a:t> </a:t>
            </a:r>
            <a:r>
              <a:rPr sz="1900" spc="-5" dirty="0">
                <a:solidFill>
                  <a:srgbClr val="FF0000"/>
                </a:solidFill>
                <a:latin typeface="Calibri"/>
                <a:cs typeface="Calibri"/>
              </a:rPr>
              <a:t>action</a:t>
            </a:r>
            <a:r>
              <a:rPr sz="1900" spc="-5" dirty="0">
                <a:latin typeface="Calibri"/>
                <a:cs typeface="Calibri"/>
              </a:rPr>
              <a:t>.</a:t>
            </a:r>
            <a:endParaRPr sz="19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529662"/>
            <a:ext cx="7307580" cy="1040765"/>
          </a:xfrm>
          <a:prstGeom prst="rect">
            <a:avLst/>
          </a:prstGeom>
        </p:spPr>
        <p:txBody>
          <a:bodyPr vert="horz" wrap="square" lIns="0" tIns="96520" rIns="0" bIns="0" rtlCol="0">
            <a:spAutoFit/>
          </a:bodyPr>
          <a:lstStyle/>
          <a:p>
            <a:pPr marL="12700" marR="5080">
              <a:lnSpc>
                <a:spcPts val="3670"/>
              </a:lnSpc>
              <a:spcBef>
                <a:spcPts val="760"/>
              </a:spcBef>
            </a:pPr>
            <a:r>
              <a:rPr spc="-90" dirty="0"/>
              <a:t>Mo</a:t>
            </a:r>
            <a:r>
              <a:rPr spc="-85" dirty="0"/>
              <a:t>v</a:t>
            </a:r>
            <a:r>
              <a:rPr spc="-65" dirty="0"/>
              <a:t>i</a:t>
            </a:r>
            <a:r>
              <a:rPr spc="-85" dirty="0"/>
              <a:t>n</a:t>
            </a:r>
            <a:r>
              <a:rPr dirty="0"/>
              <a:t>g</a:t>
            </a:r>
            <a:r>
              <a:rPr spc="-200" dirty="0"/>
              <a:t> </a:t>
            </a:r>
            <a:r>
              <a:rPr spc="-125" dirty="0"/>
              <a:t>A</a:t>
            </a:r>
            <a:r>
              <a:rPr spc="-110" dirty="0"/>
              <a:t>v</a:t>
            </a:r>
            <a:r>
              <a:rPr spc="-80" dirty="0"/>
              <a:t>e</a:t>
            </a:r>
            <a:r>
              <a:rPr spc="-155" dirty="0"/>
              <a:t>r</a:t>
            </a:r>
            <a:r>
              <a:rPr spc="-75" dirty="0"/>
              <a:t>a</a:t>
            </a:r>
            <a:r>
              <a:rPr spc="-120" dirty="0"/>
              <a:t>g</a:t>
            </a:r>
            <a:r>
              <a:rPr dirty="0"/>
              <a:t>e</a:t>
            </a:r>
            <a:r>
              <a:rPr spc="-185" dirty="0"/>
              <a:t> </a:t>
            </a:r>
            <a:r>
              <a:rPr spc="-70" dirty="0"/>
              <a:t>C</a:t>
            </a:r>
            <a:r>
              <a:rPr spc="-80" dirty="0"/>
              <a:t>o</a:t>
            </a:r>
            <a:r>
              <a:rPr spc="-150" dirty="0"/>
              <a:t>n</a:t>
            </a:r>
            <a:r>
              <a:rPr spc="-120" dirty="0"/>
              <a:t>v</a:t>
            </a:r>
            <a:r>
              <a:rPr spc="-90" dirty="0"/>
              <a:t>e</a:t>
            </a:r>
            <a:r>
              <a:rPr spc="-125" dirty="0"/>
              <a:t>r</a:t>
            </a:r>
            <a:r>
              <a:rPr spc="-120" dirty="0"/>
              <a:t>g</a:t>
            </a:r>
            <a:r>
              <a:rPr spc="-80" dirty="0"/>
              <a:t>e</a:t>
            </a:r>
            <a:r>
              <a:rPr spc="-85" dirty="0"/>
              <a:t>n</a:t>
            </a:r>
            <a:r>
              <a:rPr spc="-80" dirty="0"/>
              <a:t>c</a:t>
            </a:r>
            <a:r>
              <a:rPr spc="-90" dirty="0"/>
              <a:t>e</a:t>
            </a:r>
            <a:r>
              <a:rPr spc="-60" dirty="0"/>
              <a:t>/</a:t>
            </a:r>
            <a:r>
              <a:rPr spc="-90" dirty="0"/>
              <a:t>D</a:t>
            </a:r>
            <a:r>
              <a:rPr spc="-75" dirty="0"/>
              <a:t>i</a:t>
            </a:r>
            <a:r>
              <a:rPr spc="-120" dirty="0"/>
              <a:t>v</a:t>
            </a:r>
            <a:r>
              <a:rPr spc="-90" dirty="0"/>
              <a:t>e</a:t>
            </a:r>
            <a:r>
              <a:rPr spc="-125" dirty="0"/>
              <a:t>r</a:t>
            </a:r>
            <a:r>
              <a:rPr spc="-120" dirty="0"/>
              <a:t>g</a:t>
            </a:r>
            <a:r>
              <a:rPr spc="-80" dirty="0"/>
              <a:t>e</a:t>
            </a:r>
            <a:r>
              <a:rPr spc="-85" dirty="0"/>
              <a:t>n</a:t>
            </a:r>
            <a:r>
              <a:rPr spc="-80" dirty="0"/>
              <a:t>c</a:t>
            </a:r>
            <a:r>
              <a:rPr dirty="0"/>
              <a:t>e  </a:t>
            </a:r>
            <a:r>
              <a:rPr spc="-75" dirty="0"/>
              <a:t>(MACD)</a:t>
            </a:r>
          </a:p>
        </p:txBody>
      </p:sp>
      <p:sp>
        <p:nvSpPr>
          <p:cNvPr id="3" name="object 3"/>
          <p:cNvSpPr txBox="1"/>
          <p:nvPr/>
        </p:nvSpPr>
        <p:spPr>
          <a:xfrm>
            <a:off x="787398" y="1984529"/>
            <a:ext cx="7571105" cy="2799080"/>
          </a:xfrm>
          <a:prstGeom prst="rect">
            <a:avLst/>
          </a:prstGeom>
        </p:spPr>
        <p:txBody>
          <a:bodyPr vert="horz" wrap="square" lIns="0" tIns="12065" rIns="0" bIns="0" rtlCol="0">
            <a:spAutoFit/>
          </a:bodyPr>
          <a:lstStyle/>
          <a:p>
            <a:pPr marL="103505" marR="5080" indent="-91440" algn="just">
              <a:lnSpc>
                <a:spcPct val="100000"/>
              </a:lnSpc>
              <a:spcBef>
                <a:spcPts val="95"/>
              </a:spcBef>
              <a:buClr>
                <a:srgbClr val="1CACE3"/>
              </a:buClr>
              <a:buSzPct val="94736"/>
              <a:buFont typeface="Wingdings"/>
              <a:buChar char=""/>
              <a:tabLst>
                <a:tab pos="205104" algn="l"/>
              </a:tabLst>
            </a:pPr>
            <a:r>
              <a:rPr sz="1900" spc="-10" dirty="0">
                <a:latin typeface="Calibri"/>
                <a:cs typeface="Calibri"/>
              </a:rPr>
              <a:t>The</a:t>
            </a:r>
            <a:r>
              <a:rPr sz="1900" spc="-5" dirty="0">
                <a:latin typeface="Calibri"/>
                <a:cs typeface="Calibri"/>
              </a:rPr>
              <a:t> moving</a:t>
            </a:r>
            <a:r>
              <a:rPr sz="1900" dirty="0">
                <a:latin typeface="Calibri"/>
                <a:cs typeface="Calibri"/>
              </a:rPr>
              <a:t> </a:t>
            </a:r>
            <a:r>
              <a:rPr sz="1900" spc="-20" dirty="0">
                <a:latin typeface="Calibri"/>
                <a:cs typeface="Calibri"/>
              </a:rPr>
              <a:t>average</a:t>
            </a:r>
            <a:r>
              <a:rPr sz="1900" spc="-15" dirty="0">
                <a:latin typeface="Calibri"/>
                <a:cs typeface="Calibri"/>
              </a:rPr>
              <a:t> </a:t>
            </a:r>
            <a:r>
              <a:rPr sz="1900" spc="-10" dirty="0">
                <a:latin typeface="Calibri"/>
                <a:cs typeface="Calibri"/>
              </a:rPr>
              <a:t>convergence/divergence</a:t>
            </a:r>
            <a:r>
              <a:rPr sz="1900" spc="-5" dirty="0">
                <a:latin typeface="Calibri"/>
                <a:cs typeface="Calibri"/>
              </a:rPr>
              <a:t> </a:t>
            </a:r>
            <a:r>
              <a:rPr sz="1900" spc="-15" dirty="0">
                <a:latin typeface="Calibri"/>
                <a:cs typeface="Calibri"/>
              </a:rPr>
              <a:t>(</a:t>
            </a:r>
            <a:r>
              <a:rPr sz="1900" spc="-15" dirty="0">
                <a:solidFill>
                  <a:srgbClr val="FF0000"/>
                </a:solidFill>
                <a:latin typeface="Calibri"/>
                <a:cs typeface="Calibri"/>
              </a:rPr>
              <a:t>MACD</a:t>
            </a:r>
            <a:r>
              <a:rPr sz="1900" spc="-15" dirty="0">
                <a:latin typeface="Calibri"/>
                <a:cs typeface="Calibri"/>
              </a:rPr>
              <a:t>,</a:t>
            </a:r>
            <a:r>
              <a:rPr sz="1900" spc="-10" dirty="0">
                <a:latin typeface="Calibri"/>
                <a:cs typeface="Calibri"/>
              </a:rPr>
              <a:t> </a:t>
            </a:r>
            <a:r>
              <a:rPr sz="1900" spc="-5" dirty="0">
                <a:latin typeface="Calibri"/>
                <a:cs typeface="Calibri"/>
              </a:rPr>
              <a:t>or</a:t>
            </a:r>
            <a:r>
              <a:rPr sz="1900" dirty="0">
                <a:latin typeface="Calibri"/>
                <a:cs typeface="Calibri"/>
              </a:rPr>
              <a:t> </a:t>
            </a:r>
            <a:r>
              <a:rPr sz="1900" spc="-5" dirty="0">
                <a:latin typeface="Calibri"/>
                <a:cs typeface="Calibri"/>
              </a:rPr>
              <a:t>MAC-D)</a:t>
            </a:r>
            <a:r>
              <a:rPr sz="1900" dirty="0">
                <a:latin typeface="Calibri"/>
                <a:cs typeface="Calibri"/>
              </a:rPr>
              <a:t> </a:t>
            </a:r>
            <a:r>
              <a:rPr sz="1900" spc="-5" dirty="0">
                <a:latin typeface="Calibri"/>
                <a:cs typeface="Calibri"/>
              </a:rPr>
              <a:t>line</a:t>
            </a:r>
            <a:r>
              <a:rPr sz="1900" dirty="0">
                <a:latin typeface="Calibri"/>
                <a:cs typeface="Calibri"/>
              </a:rPr>
              <a:t> </a:t>
            </a:r>
            <a:r>
              <a:rPr sz="1900" spc="-5" dirty="0">
                <a:latin typeface="Calibri"/>
                <a:cs typeface="Calibri"/>
              </a:rPr>
              <a:t>is </a:t>
            </a:r>
            <a:r>
              <a:rPr sz="1900" spc="-415" dirty="0">
                <a:latin typeface="Calibri"/>
                <a:cs typeface="Calibri"/>
              </a:rPr>
              <a:t> </a:t>
            </a:r>
            <a:r>
              <a:rPr sz="1900" spc="-10" dirty="0">
                <a:latin typeface="Calibri"/>
                <a:cs typeface="Calibri"/>
              </a:rPr>
              <a:t>calculated by </a:t>
            </a:r>
            <a:r>
              <a:rPr sz="1900" b="1" spc="-5" dirty="0">
                <a:latin typeface="Calibri"/>
                <a:cs typeface="Calibri"/>
              </a:rPr>
              <a:t>subtracting the 26-period exponential moving </a:t>
            </a:r>
            <a:r>
              <a:rPr sz="1900" b="1" spc="-20" dirty="0">
                <a:latin typeface="Calibri"/>
                <a:cs typeface="Calibri"/>
              </a:rPr>
              <a:t>average </a:t>
            </a:r>
            <a:r>
              <a:rPr sz="1900" b="1" spc="-10" dirty="0">
                <a:latin typeface="Calibri"/>
                <a:cs typeface="Calibri"/>
              </a:rPr>
              <a:t>(EMA) </a:t>
            </a:r>
            <a:r>
              <a:rPr sz="1900" b="1" spc="-415" dirty="0">
                <a:latin typeface="Calibri"/>
                <a:cs typeface="Calibri"/>
              </a:rPr>
              <a:t> </a:t>
            </a:r>
            <a:r>
              <a:rPr sz="1900" b="1" spc="-15" dirty="0">
                <a:latin typeface="Calibri"/>
                <a:cs typeface="Calibri"/>
              </a:rPr>
              <a:t>from</a:t>
            </a:r>
            <a:r>
              <a:rPr sz="1900" b="1" dirty="0">
                <a:latin typeface="Calibri"/>
                <a:cs typeface="Calibri"/>
              </a:rPr>
              <a:t> </a:t>
            </a:r>
            <a:r>
              <a:rPr sz="1900" b="1" spc="-5" dirty="0">
                <a:latin typeface="Calibri"/>
                <a:cs typeface="Calibri"/>
              </a:rPr>
              <a:t>the</a:t>
            </a:r>
            <a:r>
              <a:rPr sz="1900" b="1" spc="20" dirty="0">
                <a:latin typeface="Calibri"/>
                <a:cs typeface="Calibri"/>
              </a:rPr>
              <a:t> </a:t>
            </a:r>
            <a:r>
              <a:rPr sz="1900" b="1" spc="-5" dirty="0">
                <a:latin typeface="Calibri"/>
                <a:cs typeface="Calibri"/>
              </a:rPr>
              <a:t>12-period</a:t>
            </a:r>
            <a:r>
              <a:rPr sz="1900" b="1" spc="25" dirty="0">
                <a:latin typeface="Calibri"/>
                <a:cs typeface="Calibri"/>
              </a:rPr>
              <a:t> </a:t>
            </a:r>
            <a:r>
              <a:rPr sz="1900" b="1" spc="-5" dirty="0">
                <a:latin typeface="Calibri"/>
                <a:cs typeface="Calibri"/>
              </a:rPr>
              <a:t>EMA</a:t>
            </a:r>
            <a:r>
              <a:rPr sz="1900" spc="-5" dirty="0">
                <a:latin typeface="Calibri"/>
                <a:cs typeface="Calibri"/>
              </a:rPr>
              <a:t>.</a:t>
            </a:r>
            <a:endParaRPr sz="1900">
              <a:latin typeface="Calibri"/>
              <a:cs typeface="Calibri"/>
            </a:endParaRPr>
          </a:p>
          <a:p>
            <a:pPr marL="204470" indent="-192405" algn="just">
              <a:lnSpc>
                <a:spcPct val="100000"/>
              </a:lnSpc>
              <a:spcBef>
                <a:spcPts val="1200"/>
              </a:spcBef>
              <a:buClr>
                <a:srgbClr val="1CACE3"/>
              </a:buClr>
              <a:buSzPct val="94736"/>
              <a:buFont typeface="Wingdings"/>
              <a:buChar char=""/>
              <a:tabLst>
                <a:tab pos="205104" algn="l"/>
              </a:tabLst>
            </a:pPr>
            <a:r>
              <a:rPr sz="1900" spc="-10" dirty="0">
                <a:latin typeface="Calibri"/>
                <a:cs typeface="Calibri"/>
              </a:rPr>
              <a:t>The</a:t>
            </a:r>
            <a:r>
              <a:rPr sz="1900" spc="5" dirty="0">
                <a:latin typeface="Calibri"/>
                <a:cs typeface="Calibri"/>
              </a:rPr>
              <a:t> </a:t>
            </a:r>
            <a:r>
              <a:rPr sz="1900" spc="-5" dirty="0">
                <a:solidFill>
                  <a:srgbClr val="FF0000"/>
                </a:solidFill>
                <a:latin typeface="Calibri"/>
                <a:cs typeface="Calibri"/>
              </a:rPr>
              <a:t>signal</a:t>
            </a:r>
            <a:r>
              <a:rPr sz="1900" spc="15" dirty="0">
                <a:solidFill>
                  <a:srgbClr val="FF0000"/>
                </a:solidFill>
                <a:latin typeface="Calibri"/>
                <a:cs typeface="Calibri"/>
              </a:rPr>
              <a:t> </a:t>
            </a:r>
            <a:r>
              <a:rPr sz="1900" spc="-10" dirty="0">
                <a:solidFill>
                  <a:srgbClr val="FF0000"/>
                </a:solidFill>
                <a:latin typeface="Calibri"/>
                <a:cs typeface="Calibri"/>
              </a:rPr>
              <a:t>line</a:t>
            </a:r>
            <a:r>
              <a:rPr sz="1900" spc="20" dirty="0">
                <a:solidFill>
                  <a:srgbClr val="FF0000"/>
                </a:solidFill>
                <a:latin typeface="Calibri"/>
                <a:cs typeface="Calibri"/>
              </a:rPr>
              <a:t> </a:t>
            </a:r>
            <a:r>
              <a:rPr sz="1900" spc="-5" dirty="0">
                <a:latin typeface="Calibri"/>
                <a:cs typeface="Calibri"/>
              </a:rPr>
              <a:t>is</a:t>
            </a:r>
            <a:r>
              <a:rPr sz="1900" spc="-10" dirty="0">
                <a:latin typeface="Calibri"/>
                <a:cs typeface="Calibri"/>
              </a:rPr>
              <a:t> </a:t>
            </a:r>
            <a:r>
              <a:rPr sz="1900" spc="-5" dirty="0">
                <a:latin typeface="Calibri"/>
                <a:cs typeface="Calibri"/>
              </a:rPr>
              <a:t>a</a:t>
            </a:r>
            <a:r>
              <a:rPr sz="1900" spc="10" dirty="0">
                <a:latin typeface="Calibri"/>
                <a:cs typeface="Calibri"/>
              </a:rPr>
              <a:t> </a:t>
            </a:r>
            <a:r>
              <a:rPr sz="1900" spc="-10" dirty="0">
                <a:solidFill>
                  <a:srgbClr val="0000FF"/>
                </a:solidFill>
                <a:latin typeface="Calibri"/>
                <a:cs typeface="Calibri"/>
              </a:rPr>
              <a:t>nine-period</a:t>
            </a:r>
            <a:r>
              <a:rPr sz="1900" spc="40" dirty="0">
                <a:solidFill>
                  <a:srgbClr val="0000FF"/>
                </a:solidFill>
                <a:latin typeface="Calibri"/>
                <a:cs typeface="Calibri"/>
              </a:rPr>
              <a:t> </a:t>
            </a:r>
            <a:r>
              <a:rPr sz="1900" spc="-10" dirty="0">
                <a:solidFill>
                  <a:srgbClr val="0000FF"/>
                </a:solidFill>
                <a:latin typeface="Calibri"/>
                <a:cs typeface="Calibri"/>
              </a:rPr>
              <a:t>EMA</a:t>
            </a:r>
            <a:r>
              <a:rPr sz="1900" spc="15" dirty="0">
                <a:solidFill>
                  <a:srgbClr val="0000FF"/>
                </a:solidFill>
                <a:latin typeface="Calibri"/>
                <a:cs typeface="Calibri"/>
              </a:rPr>
              <a:t> </a:t>
            </a:r>
            <a:r>
              <a:rPr sz="1900" spc="-5" dirty="0">
                <a:solidFill>
                  <a:srgbClr val="0000FF"/>
                </a:solidFill>
                <a:latin typeface="Calibri"/>
                <a:cs typeface="Calibri"/>
              </a:rPr>
              <a:t>of</a:t>
            </a:r>
            <a:r>
              <a:rPr sz="1900" dirty="0">
                <a:solidFill>
                  <a:srgbClr val="0000FF"/>
                </a:solidFill>
                <a:latin typeface="Calibri"/>
                <a:cs typeface="Calibri"/>
              </a:rPr>
              <a:t> </a:t>
            </a:r>
            <a:r>
              <a:rPr sz="1900" spc="-5" dirty="0">
                <a:solidFill>
                  <a:srgbClr val="0000FF"/>
                </a:solidFill>
                <a:latin typeface="Calibri"/>
                <a:cs typeface="Calibri"/>
              </a:rPr>
              <a:t>the</a:t>
            </a:r>
            <a:r>
              <a:rPr sz="1900" spc="10" dirty="0">
                <a:solidFill>
                  <a:srgbClr val="0000FF"/>
                </a:solidFill>
                <a:latin typeface="Calibri"/>
                <a:cs typeface="Calibri"/>
              </a:rPr>
              <a:t> </a:t>
            </a:r>
            <a:r>
              <a:rPr sz="1900" spc="-15" dirty="0">
                <a:solidFill>
                  <a:srgbClr val="0000FF"/>
                </a:solidFill>
                <a:latin typeface="Calibri"/>
                <a:cs typeface="Calibri"/>
              </a:rPr>
              <a:t>MACD</a:t>
            </a:r>
            <a:r>
              <a:rPr sz="1900" spc="15" dirty="0">
                <a:solidFill>
                  <a:srgbClr val="0000FF"/>
                </a:solidFill>
                <a:latin typeface="Calibri"/>
                <a:cs typeface="Calibri"/>
              </a:rPr>
              <a:t> </a:t>
            </a:r>
            <a:r>
              <a:rPr sz="1900" spc="-5" dirty="0">
                <a:solidFill>
                  <a:srgbClr val="0000FF"/>
                </a:solidFill>
                <a:latin typeface="Calibri"/>
                <a:cs typeface="Calibri"/>
              </a:rPr>
              <a:t>line</a:t>
            </a:r>
            <a:r>
              <a:rPr sz="1900" spc="-5" dirty="0">
                <a:latin typeface="Calibri"/>
                <a:cs typeface="Calibri"/>
              </a:rPr>
              <a:t>.</a:t>
            </a:r>
            <a:endParaRPr sz="1900">
              <a:latin typeface="Calibri"/>
              <a:cs typeface="Calibri"/>
            </a:endParaRPr>
          </a:p>
          <a:p>
            <a:pPr marL="204470" indent="-192405" algn="just">
              <a:lnSpc>
                <a:spcPct val="100000"/>
              </a:lnSpc>
              <a:spcBef>
                <a:spcPts val="1200"/>
              </a:spcBef>
              <a:buClr>
                <a:srgbClr val="1CACE3"/>
              </a:buClr>
              <a:buSzPct val="94736"/>
              <a:buFont typeface="Wingdings"/>
              <a:buChar char=""/>
              <a:tabLst>
                <a:tab pos="205104" algn="l"/>
              </a:tabLst>
            </a:pPr>
            <a:r>
              <a:rPr sz="1900" spc="-10" dirty="0">
                <a:latin typeface="Calibri"/>
                <a:cs typeface="Calibri"/>
              </a:rPr>
              <a:t>MACD</a:t>
            </a:r>
            <a:r>
              <a:rPr sz="1900" spc="330" dirty="0">
                <a:latin typeface="Calibri"/>
                <a:cs typeface="Calibri"/>
              </a:rPr>
              <a:t> </a:t>
            </a:r>
            <a:r>
              <a:rPr sz="1900" spc="-5" dirty="0">
                <a:latin typeface="Calibri"/>
                <a:cs typeface="Calibri"/>
              </a:rPr>
              <a:t>is</a:t>
            </a:r>
            <a:r>
              <a:rPr sz="1900" spc="345" dirty="0">
                <a:latin typeface="Calibri"/>
                <a:cs typeface="Calibri"/>
              </a:rPr>
              <a:t> </a:t>
            </a:r>
            <a:r>
              <a:rPr sz="1900" spc="-10" dirty="0">
                <a:latin typeface="Calibri"/>
                <a:cs typeface="Calibri"/>
              </a:rPr>
              <a:t>best</a:t>
            </a:r>
            <a:r>
              <a:rPr sz="1900" spc="345" dirty="0">
                <a:latin typeface="Calibri"/>
                <a:cs typeface="Calibri"/>
              </a:rPr>
              <a:t> </a:t>
            </a:r>
            <a:r>
              <a:rPr sz="1900" spc="-5" dirty="0">
                <a:latin typeface="Calibri"/>
                <a:cs typeface="Calibri"/>
              </a:rPr>
              <a:t>used</a:t>
            </a:r>
            <a:r>
              <a:rPr sz="1900" spc="340" dirty="0">
                <a:latin typeface="Calibri"/>
                <a:cs typeface="Calibri"/>
              </a:rPr>
              <a:t> </a:t>
            </a:r>
            <a:r>
              <a:rPr sz="1900" spc="-5" dirty="0">
                <a:latin typeface="Calibri"/>
                <a:cs typeface="Calibri"/>
              </a:rPr>
              <a:t>with</a:t>
            </a:r>
            <a:r>
              <a:rPr sz="1900" spc="340" dirty="0">
                <a:latin typeface="Calibri"/>
                <a:cs typeface="Calibri"/>
              </a:rPr>
              <a:t> </a:t>
            </a:r>
            <a:r>
              <a:rPr sz="1900" spc="-5" dirty="0">
                <a:latin typeface="Calibri"/>
                <a:cs typeface="Calibri"/>
              </a:rPr>
              <a:t>daily</a:t>
            </a:r>
            <a:r>
              <a:rPr sz="1900" spc="345" dirty="0">
                <a:latin typeface="Calibri"/>
                <a:cs typeface="Calibri"/>
              </a:rPr>
              <a:t> </a:t>
            </a:r>
            <a:r>
              <a:rPr sz="1900" spc="-5" dirty="0">
                <a:latin typeface="Calibri"/>
                <a:cs typeface="Calibri"/>
              </a:rPr>
              <a:t>periods,</a:t>
            </a:r>
            <a:r>
              <a:rPr sz="1900" spc="340" dirty="0">
                <a:latin typeface="Calibri"/>
                <a:cs typeface="Calibri"/>
              </a:rPr>
              <a:t> </a:t>
            </a:r>
            <a:r>
              <a:rPr sz="1900" spc="-5" dirty="0">
                <a:latin typeface="Calibri"/>
                <a:cs typeface="Calibri"/>
              </a:rPr>
              <a:t>where</a:t>
            </a:r>
            <a:r>
              <a:rPr sz="1900" spc="345" dirty="0">
                <a:latin typeface="Calibri"/>
                <a:cs typeface="Calibri"/>
              </a:rPr>
              <a:t> </a:t>
            </a:r>
            <a:r>
              <a:rPr sz="1900" spc="-5" dirty="0">
                <a:latin typeface="Calibri"/>
                <a:cs typeface="Calibri"/>
              </a:rPr>
              <a:t>the</a:t>
            </a:r>
            <a:r>
              <a:rPr sz="1900" spc="345" dirty="0">
                <a:latin typeface="Calibri"/>
                <a:cs typeface="Calibri"/>
              </a:rPr>
              <a:t> </a:t>
            </a:r>
            <a:r>
              <a:rPr sz="1900" spc="-10" dirty="0">
                <a:latin typeface="Calibri"/>
                <a:cs typeface="Calibri"/>
              </a:rPr>
              <a:t>traditional</a:t>
            </a:r>
            <a:r>
              <a:rPr sz="1900" spc="340" dirty="0">
                <a:latin typeface="Calibri"/>
                <a:cs typeface="Calibri"/>
              </a:rPr>
              <a:t> </a:t>
            </a:r>
            <a:r>
              <a:rPr sz="1900" spc="-10" dirty="0">
                <a:latin typeface="Calibri"/>
                <a:cs typeface="Calibri"/>
              </a:rPr>
              <a:t>settings</a:t>
            </a:r>
            <a:r>
              <a:rPr sz="1900" spc="345" dirty="0">
                <a:latin typeface="Calibri"/>
                <a:cs typeface="Calibri"/>
              </a:rPr>
              <a:t> </a:t>
            </a:r>
            <a:r>
              <a:rPr sz="1900" spc="-10" dirty="0">
                <a:latin typeface="Calibri"/>
                <a:cs typeface="Calibri"/>
              </a:rPr>
              <a:t>of</a:t>
            </a:r>
            <a:endParaRPr sz="1900">
              <a:latin typeface="Calibri"/>
              <a:cs typeface="Calibri"/>
            </a:endParaRPr>
          </a:p>
          <a:p>
            <a:pPr marL="103505">
              <a:lnSpc>
                <a:spcPct val="100000"/>
              </a:lnSpc>
            </a:pPr>
            <a:r>
              <a:rPr sz="1900" b="1" spc="-5" dirty="0">
                <a:latin typeface="Calibri"/>
                <a:cs typeface="Calibri"/>
              </a:rPr>
              <a:t>26/12/9</a:t>
            </a:r>
            <a:r>
              <a:rPr sz="1900" b="1" spc="-15" dirty="0">
                <a:latin typeface="Calibri"/>
                <a:cs typeface="Calibri"/>
              </a:rPr>
              <a:t> </a:t>
            </a:r>
            <a:r>
              <a:rPr sz="1900" spc="-15" dirty="0">
                <a:latin typeface="Calibri"/>
                <a:cs typeface="Calibri"/>
              </a:rPr>
              <a:t>days</a:t>
            </a:r>
            <a:r>
              <a:rPr sz="1900" spc="-20" dirty="0">
                <a:latin typeface="Calibri"/>
                <a:cs typeface="Calibri"/>
              </a:rPr>
              <a:t> </a:t>
            </a:r>
            <a:r>
              <a:rPr sz="1900" spc="-5" dirty="0">
                <a:latin typeface="Calibri"/>
                <a:cs typeface="Calibri"/>
              </a:rPr>
              <a:t>is</a:t>
            </a:r>
            <a:r>
              <a:rPr sz="1900" spc="-20" dirty="0">
                <a:latin typeface="Calibri"/>
                <a:cs typeface="Calibri"/>
              </a:rPr>
              <a:t> </a:t>
            </a:r>
            <a:r>
              <a:rPr sz="1900" spc="-5" dirty="0">
                <a:latin typeface="Calibri"/>
                <a:cs typeface="Calibri"/>
              </a:rPr>
              <a:t>the</a:t>
            </a:r>
            <a:r>
              <a:rPr sz="1900" spc="-10" dirty="0">
                <a:latin typeface="Calibri"/>
                <a:cs typeface="Calibri"/>
              </a:rPr>
              <a:t> norm.</a:t>
            </a:r>
            <a:endParaRPr sz="1900">
              <a:latin typeface="Calibri"/>
              <a:cs typeface="Calibri"/>
            </a:endParaRPr>
          </a:p>
          <a:p>
            <a:pPr marL="104139" marR="8255" indent="-92075" algn="just">
              <a:lnSpc>
                <a:spcPct val="100000"/>
              </a:lnSpc>
              <a:spcBef>
                <a:spcPts val="1200"/>
              </a:spcBef>
              <a:buClr>
                <a:srgbClr val="1CACE3"/>
              </a:buClr>
              <a:buSzPct val="94736"/>
              <a:buFont typeface="Wingdings"/>
              <a:buChar char=""/>
              <a:tabLst>
                <a:tab pos="205104" algn="l"/>
              </a:tabLst>
            </a:pPr>
            <a:r>
              <a:rPr sz="1900" spc="-10" dirty="0">
                <a:latin typeface="Calibri"/>
                <a:cs typeface="Calibri"/>
              </a:rPr>
              <a:t>MACD triggers technical </a:t>
            </a:r>
            <a:r>
              <a:rPr sz="1900" spc="-5" dirty="0">
                <a:latin typeface="Calibri"/>
                <a:cs typeface="Calibri"/>
              </a:rPr>
              <a:t>signals when the </a:t>
            </a:r>
            <a:r>
              <a:rPr sz="1900" spc="-5" dirty="0">
                <a:solidFill>
                  <a:srgbClr val="0000FF"/>
                </a:solidFill>
                <a:latin typeface="Calibri"/>
                <a:cs typeface="Calibri"/>
              </a:rPr>
              <a:t>MACD line </a:t>
            </a:r>
            <a:r>
              <a:rPr sz="1900" spc="-10" dirty="0">
                <a:solidFill>
                  <a:srgbClr val="0000FF"/>
                </a:solidFill>
                <a:latin typeface="Calibri"/>
                <a:cs typeface="Calibri"/>
              </a:rPr>
              <a:t>crosses above </a:t>
            </a:r>
            <a:r>
              <a:rPr sz="1900" spc="-5" dirty="0">
                <a:solidFill>
                  <a:srgbClr val="0000FF"/>
                </a:solidFill>
                <a:latin typeface="Calibri"/>
                <a:cs typeface="Calibri"/>
              </a:rPr>
              <a:t>the </a:t>
            </a:r>
            <a:r>
              <a:rPr sz="1900" dirty="0">
                <a:solidFill>
                  <a:srgbClr val="0000FF"/>
                </a:solidFill>
                <a:latin typeface="Calibri"/>
                <a:cs typeface="Calibri"/>
              </a:rPr>
              <a:t> </a:t>
            </a:r>
            <a:r>
              <a:rPr sz="1900" spc="-5" dirty="0">
                <a:solidFill>
                  <a:srgbClr val="0000FF"/>
                </a:solidFill>
                <a:latin typeface="Calibri"/>
                <a:cs typeface="Calibri"/>
              </a:rPr>
              <a:t>signal</a:t>
            </a:r>
            <a:r>
              <a:rPr sz="1900" spc="5" dirty="0">
                <a:solidFill>
                  <a:srgbClr val="0000FF"/>
                </a:solidFill>
                <a:latin typeface="Calibri"/>
                <a:cs typeface="Calibri"/>
              </a:rPr>
              <a:t> </a:t>
            </a:r>
            <a:r>
              <a:rPr sz="1900" spc="-10" dirty="0">
                <a:solidFill>
                  <a:srgbClr val="0000FF"/>
                </a:solidFill>
                <a:latin typeface="Calibri"/>
                <a:cs typeface="Calibri"/>
              </a:rPr>
              <a:t>line</a:t>
            </a:r>
            <a:r>
              <a:rPr sz="1900" spc="15" dirty="0">
                <a:solidFill>
                  <a:srgbClr val="0000FF"/>
                </a:solidFill>
                <a:latin typeface="Calibri"/>
                <a:cs typeface="Calibri"/>
              </a:rPr>
              <a:t> </a:t>
            </a:r>
            <a:r>
              <a:rPr sz="1900" spc="-10" dirty="0">
                <a:latin typeface="Calibri"/>
                <a:cs typeface="Calibri"/>
              </a:rPr>
              <a:t>(to</a:t>
            </a:r>
            <a:r>
              <a:rPr sz="1900" spc="-5" dirty="0">
                <a:latin typeface="Calibri"/>
                <a:cs typeface="Calibri"/>
              </a:rPr>
              <a:t> </a:t>
            </a:r>
            <a:r>
              <a:rPr sz="1900" spc="-5" dirty="0">
                <a:solidFill>
                  <a:srgbClr val="0000FF"/>
                </a:solidFill>
                <a:latin typeface="Calibri"/>
                <a:cs typeface="Calibri"/>
              </a:rPr>
              <a:t>buy</a:t>
            </a:r>
            <a:r>
              <a:rPr sz="1900" spc="-5" dirty="0">
                <a:latin typeface="Calibri"/>
                <a:cs typeface="Calibri"/>
              </a:rPr>
              <a:t>)</a:t>
            </a:r>
            <a:r>
              <a:rPr sz="1900" dirty="0">
                <a:latin typeface="Calibri"/>
                <a:cs typeface="Calibri"/>
              </a:rPr>
              <a:t> </a:t>
            </a:r>
            <a:r>
              <a:rPr sz="1900" spc="-5" dirty="0">
                <a:latin typeface="Calibri"/>
                <a:cs typeface="Calibri"/>
              </a:rPr>
              <a:t>or</a:t>
            </a:r>
            <a:r>
              <a:rPr sz="1900" dirty="0">
                <a:latin typeface="Calibri"/>
                <a:cs typeface="Calibri"/>
              </a:rPr>
              <a:t> </a:t>
            </a:r>
            <a:r>
              <a:rPr sz="1900" spc="-15" dirty="0">
                <a:solidFill>
                  <a:srgbClr val="FF0000"/>
                </a:solidFill>
                <a:latin typeface="Calibri"/>
                <a:cs typeface="Calibri"/>
              </a:rPr>
              <a:t>falls</a:t>
            </a:r>
            <a:r>
              <a:rPr sz="1900" spc="5" dirty="0">
                <a:solidFill>
                  <a:srgbClr val="FF0000"/>
                </a:solidFill>
                <a:latin typeface="Calibri"/>
                <a:cs typeface="Calibri"/>
              </a:rPr>
              <a:t> </a:t>
            </a:r>
            <a:r>
              <a:rPr sz="1900" spc="-10" dirty="0">
                <a:solidFill>
                  <a:srgbClr val="FF0000"/>
                </a:solidFill>
                <a:latin typeface="Calibri"/>
                <a:cs typeface="Calibri"/>
              </a:rPr>
              <a:t>below</a:t>
            </a:r>
            <a:r>
              <a:rPr sz="1900" spc="15" dirty="0">
                <a:solidFill>
                  <a:srgbClr val="FF0000"/>
                </a:solidFill>
                <a:latin typeface="Calibri"/>
                <a:cs typeface="Calibri"/>
              </a:rPr>
              <a:t> </a:t>
            </a:r>
            <a:r>
              <a:rPr sz="1900" spc="-5" dirty="0">
                <a:latin typeface="Calibri"/>
                <a:cs typeface="Calibri"/>
              </a:rPr>
              <a:t>it</a:t>
            </a:r>
            <a:r>
              <a:rPr sz="1900" dirty="0">
                <a:latin typeface="Calibri"/>
                <a:cs typeface="Calibri"/>
              </a:rPr>
              <a:t> </a:t>
            </a:r>
            <a:r>
              <a:rPr sz="1900" spc="-10" dirty="0">
                <a:latin typeface="Calibri"/>
                <a:cs typeface="Calibri"/>
              </a:rPr>
              <a:t>(to</a:t>
            </a:r>
            <a:r>
              <a:rPr sz="1900" spc="10" dirty="0">
                <a:latin typeface="Calibri"/>
                <a:cs typeface="Calibri"/>
              </a:rPr>
              <a:t> </a:t>
            </a:r>
            <a:r>
              <a:rPr sz="1900" spc="-5" dirty="0">
                <a:solidFill>
                  <a:srgbClr val="FF0000"/>
                </a:solidFill>
                <a:latin typeface="Calibri"/>
                <a:cs typeface="Calibri"/>
              </a:rPr>
              <a:t>sell</a:t>
            </a:r>
            <a:r>
              <a:rPr sz="1900" spc="-5" dirty="0">
                <a:latin typeface="Calibri"/>
                <a:cs typeface="Calibri"/>
              </a:rPr>
              <a:t>).</a:t>
            </a:r>
            <a:endParaRPr sz="1900">
              <a:latin typeface="Calibri"/>
              <a:cs typeface="Calibri"/>
            </a:endParaRPr>
          </a:p>
        </p:txBody>
      </p:sp>
      <p:pic>
        <p:nvPicPr>
          <p:cNvPr id="4" name="object 4"/>
          <p:cNvPicPr/>
          <p:nvPr/>
        </p:nvPicPr>
        <p:blipFill>
          <a:blip r:embed="rId2" cstate="print"/>
          <a:stretch>
            <a:fillRect/>
          </a:stretch>
        </p:blipFill>
        <p:spPr>
          <a:xfrm>
            <a:off x="1496650" y="5170336"/>
            <a:ext cx="4533748" cy="587797"/>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529662"/>
            <a:ext cx="7307580" cy="1040765"/>
          </a:xfrm>
          <a:prstGeom prst="rect">
            <a:avLst/>
          </a:prstGeom>
        </p:spPr>
        <p:txBody>
          <a:bodyPr vert="horz" wrap="square" lIns="0" tIns="96520" rIns="0" bIns="0" rtlCol="0">
            <a:spAutoFit/>
          </a:bodyPr>
          <a:lstStyle/>
          <a:p>
            <a:pPr marL="12700" marR="5080">
              <a:lnSpc>
                <a:spcPts val="3670"/>
              </a:lnSpc>
              <a:spcBef>
                <a:spcPts val="760"/>
              </a:spcBef>
            </a:pPr>
            <a:r>
              <a:rPr spc="-90" dirty="0"/>
              <a:t>Mo</a:t>
            </a:r>
            <a:r>
              <a:rPr spc="-85" dirty="0"/>
              <a:t>v</a:t>
            </a:r>
            <a:r>
              <a:rPr spc="-65" dirty="0"/>
              <a:t>i</a:t>
            </a:r>
            <a:r>
              <a:rPr spc="-85" dirty="0"/>
              <a:t>n</a:t>
            </a:r>
            <a:r>
              <a:rPr dirty="0"/>
              <a:t>g</a:t>
            </a:r>
            <a:r>
              <a:rPr spc="-200" dirty="0"/>
              <a:t> </a:t>
            </a:r>
            <a:r>
              <a:rPr spc="-125" dirty="0"/>
              <a:t>A</a:t>
            </a:r>
            <a:r>
              <a:rPr spc="-110" dirty="0"/>
              <a:t>v</a:t>
            </a:r>
            <a:r>
              <a:rPr spc="-80" dirty="0"/>
              <a:t>e</a:t>
            </a:r>
            <a:r>
              <a:rPr spc="-155" dirty="0"/>
              <a:t>r</a:t>
            </a:r>
            <a:r>
              <a:rPr spc="-75" dirty="0"/>
              <a:t>a</a:t>
            </a:r>
            <a:r>
              <a:rPr spc="-120" dirty="0"/>
              <a:t>g</a:t>
            </a:r>
            <a:r>
              <a:rPr dirty="0"/>
              <a:t>e</a:t>
            </a:r>
            <a:r>
              <a:rPr spc="-185" dirty="0"/>
              <a:t> </a:t>
            </a:r>
            <a:r>
              <a:rPr spc="-70" dirty="0"/>
              <a:t>C</a:t>
            </a:r>
            <a:r>
              <a:rPr spc="-80" dirty="0"/>
              <a:t>o</a:t>
            </a:r>
            <a:r>
              <a:rPr spc="-150" dirty="0"/>
              <a:t>n</a:t>
            </a:r>
            <a:r>
              <a:rPr spc="-120" dirty="0"/>
              <a:t>v</a:t>
            </a:r>
            <a:r>
              <a:rPr spc="-90" dirty="0"/>
              <a:t>e</a:t>
            </a:r>
            <a:r>
              <a:rPr spc="-125" dirty="0"/>
              <a:t>r</a:t>
            </a:r>
            <a:r>
              <a:rPr spc="-120" dirty="0"/>
              <a:t>g</a:t>
            </a:r>
            <a:r>
              <a:rPr spc="-80" dirty="0"/>
              <a:t>e</a:t>
            </a:r>
            <a:r>
              <a:rPr spc="-85" dirty="0"/>
              <a:t>n</a:t>
            </a:r>
            <a:r>
              <a:rPr spc="-80" dirty="0"/>
              <a:t>c</a:t>
            </a:r>
            <a:r>
              <a:rPr spc="-90" dirty="0"/>
              <a:t>e</a:t>
            </a:r>
            <a:r>
              <a:rPr spc="-60" dirty="0"/>
              <a:t>/</a:t>
            </a:r>
            <a:r>
              <a:rPr spc="-90" dirty="0"/>
              <a:t>D</a:t>
            </a:r>
            <a:r>
              <a:rPr spc="-75" dirty="0"/>
              <a:t>i</a:t>
            </a:r>
            <a:r>
              <a:rPr spc="-120" dirty="0"/>
              <a:t>v</a:t>
            </a:r>
            <a:r>
              <a:rPr spc="-90" dirty="0"/>
              <a:t>e</a:t>
            </a:r>
            <a:r>
              <a:rPr spc="-125" dirty="0"/>
              <a:t>r</a:t>
            </a:r>
            <a:r>
              <a:rPr spc="-120" dirty="0"/>
              <a:t>g</a:t>
            </a:r>
            <a:r>
              <a:rPr spc="-80" dirty="0"/>
              <a:t>e</a:t>
            </a:r>
            <a:r>
              <a:rPr spc="-85" dirty="0"/>
              <a:t>n</a:t>
            </a:r>
            <a:r>
              <a:rPr spc="-80" dirty="0"/>
              <a:t>c</a:t>
            </a:r>
            <a:r>
              <a:rPr dirty="0"/>
              <a:t>e  </a:t>
            </a:r>
            <a:r>
              <a:rPr spc="-60" dirty="0"/>
              <a:t>(</a:t>
            </a:r>
            <a:r>
              <a:rPr spc="-90" dirty="0"/>
              <a:t>M</a:t>
            </a:r>
            <a:r>
              <a:rPr spc="-95" dirty="0"/>
              <a:t>AC</a:t>
            </a:r>
            <a:r>
              <a:rPr spc="-90" dirty="0"/>
              <a:t>D</a:t>
            </a:r>
            <a:r>
              <a:rPr dirty="0"/>
              <a:t>)</a:t>
            </a:r>
            <a:r>
              <a:rPr spc="-165" dirty="0"/>
              <a:t> </a:t>
            </a:r>
            <a:r>
              <a:rPr dirty="0"/>
              <a:t>…</a:t>
            </a:r>
          </a:p>
        </p:txBody>
      </p:sp>
      <p:sp>
        <p:nvSpPr>
          <p:cNvPr id="3" name="object 3"/>
          <p:cNvSpPr txBox="1"/>
          <p:nvPr/>
        </p:nvSpPr>
        <p:spPr>
          <a:xfrm>
            <a:off x="787398" y="1952066"/>
            <a:ext cx="7569834" cy="1092200"/>
          </a:xfrm>
          <a:prstGeom prst="rect">
            <a:avLst/>
          </a:prstGeom>
        </p:spPr>
        <p:txBody>
          <a:bodyPr vert="horz" wrap="square" lIns="0" tIns="12700" rIns="0" bIns="0" rtlCol="0">
            <a:spAutoFit/>
          </a:bodyPr>
          <a:lstStyle/>
          <a:p>
            <a:pPr marL="104139" marR="5080" indent="-91440">
              <a:lnSpc>
                <a:spcPct val="100000"/>
              </a:lnSpc>
              <a:spcBef>
                <a:spcPts val="100"/>
              </a:spcBef>
              <a:buClr>
                <a:srgbClr val="1CACE3"/>
              </a:buClr>
              <a:buSzPct val="93333"/>
              <a:buFont typeface="Wingdings"/>
              <a:buChar char=""/>
              <a:tabLst>
                <a:tab pos="165100" algn="l"/>
              </a:tabLst>
            </a:pPr>
            <a:r>
              <a:rPr sz="1500" b="1" spc="-5" dirty="0">
                <a:latin typeface="Calibri"/>
                <a:cs typeface="Calibri"/>
              </a:rPr>
              <a:t>MACD</a:t>
            </a:r>
            <a:r>
              <a:rPr sz="1500" b="1" spc="185" dirty="0">
                <a:latin typeface="Calibri"/>
                <a:cs typeface="Calibri"/>
              </a:rPr>
              <a:t> </a:t>
            </a:r>
            <a:r>
              <a:rPr sz="1500" dirty="0">
                <a:latin typeface="Calibri"/>
                <a:cs typeface="Calibri"/>
              </a:rPr>
              <a:t>has</a:t>
            </a:r>
            <a:r>
              <a:rPr sz="1500" spc="185" dirty="0">
                <a:latin typeface="Calibri"/>
                <a:cs typeface="Calibri"/>
              </a:rPr>
              <a:t> </a:t>
            </a:r>
            <a:r>
              <a:rPr sz="1500" dirty="0">
                <a:latin typeface="Calibri"/>
                <a:cs typeface="Calibri"/>
              </a:rPr>
              <a:t>a</a:t>
            </a:r>
            <a:r>
              <a:rPr sz="1500" spc="190" dirty="0">
                <a:latin typeface="Calibri"/>
                <a:cs typeface="Calibri"/>
              </a:rPr>
              <a:t> </a:t>
            </a:r>
            <a:r>
              <a:rPr sz="1500" spc="-5" dirty="0">
                <a:solidFill>
                  <a:srgbClr val="0000FF"/>
                </a:solidFill>
                <a:latin typeface="Calibri"/>
                <a:cs typeface="Calibri"/>
              </a:rPr>
              <a:t>positive</a:t>
            </a:r>
            <a:r>
              <a:rPr sz="1500" spc="180" dirty="0">
                <a:solidFill>
                  <a:srgbClr val="0000FF"/>
                </a:solidFill>
                <a:latin typeface="Calibri"/>
                <a:cs typeface="Calibri"/>
              </a:rPr>
              <a:t> </a:t>
            </a:r>
            <a:r>
              <a:rPr sz="1500" spc="-10" dirty="0">
                <a:latin typeface="Calibri"/>
                <a:cs typeface="Calibri"/>
              </a:rPr>
              <a:t>value</a:t>
            </a:r>
            <a:r>
              <a:rPr sz="1500" spc="180" dirty="0">
                <a:latin typeface="Calibri"/>
                <a:cs typeface="Calibri"/>
              </a:rPr>
              <a:t> </a:t>
            </a:r>
            <a:r>
              <a:rPr sz="1500" spc="-5" dirty="0">
                <a:latin typeface="Calibri"/>
                <a:cs typeface="Calibri"/>
              </a:rPr>
              <a:t>whenever</a:t>
            </a:r>
            <a:r>
              <a:rPr sz="1500" spc="204" dirty="0">
                <a:latin typeface="Calibri"/>
                <a:cs typeface="Calibri"/>
              </a:rPr>
              <a:t> </a:t>
            </a:r>
            <a:r>
              <a:rPr sz="1500" dirty="0">
                <a:latin typeface="Calibri"/>
                <a:cs typeface="Calibri"/>
              </a:rPr>
              <a:t>the</a:t>
            </a:r>
            <a:r>
              <a:rPr sz="1500" spc="180" dirty="0">
                <a:latin typeface="Calibri"/>
                <a:cs typeface="Calibri"/>
              </a:rPr>
              <a:t> </a:t>
            </a:r>
            <a:r>
              <a:rPr sz="1500" dirty="0">
                <a:solidFill>
                  <a:srgbClr val="0000FF"/>
                </a:solidFill>
                <a:latin typeface="Calibri"/>
                <a:cs typeface="Calibri"/>
              </a:rPr>
              <a:t>12-period</a:t>
            </a:r>
            <a:r>
              <a:rPr sz="1500" spc="185" dirty="0">
                <a:solidFill>
                  <a:srgbClr val="0000FF"/>
                </a:solidFill>
                <a:latin typeface="Calibri"/>
                <a:cs typeface="Calibri"/>
              </a:rPr>
              <a:t> </a:t>
            </a:r>
            <a:r>
              <a:rPr sz="1500" spc="-5" dirty="0">
                <a:solidFill>
                  <a:srgbClr val="0000FF"/>
                </a:solidFill>
                <a:latin typeface="Calibri"/>
                <a:cs typeface="Calibri"/>
              </a:rPr>
              <a:t>EMA</a:t>
            </a:r>
            <a:r>
              <a:rPr sz="1500" spc="185" dirty="0">
                <a:solidFill>
                  <a:srgbClr val="0000FF"/>
                </a:solidFill>
                <a:latin typeface="Calibri"/>
                <a:cs typeface="Calibri"/>
              </a:rPr>
              <a:t> </a:t>
            </a:r>
            <a:r>
              <a:rPr sz="1500" dirty="0">
                <a:solidFill>
                  <a:srgbClr val="0000FF"/>
                </a:solidFill>
                <a:latin typeface="Calibri"/>
                <a:cs typeface="Calibri"/>
              </a:rPr>
              <a:t>is</a:t>
            </a:r>
            <a:r>
              <a:rPr sz="1500" spc="185" dirty="0">
                <a:solidFill>
                  <a:srgbClr val="0000FF"/>
                </a:solidFill>
                <a:latin typeface="Calibri"/>
                <a:cs typeface="Calibri"/>
              </a:rPr>
              <a:t> </a:t>
            </a:r>
            <a:r>
              <a:rPr sz="1500" spc="-10" dirty="0">
                <a:solidFill>
                  <a:srgbClr val="0000FF"/>
                </a:solidFill>
                <a:latin typeface="Calibri"/>
                <a:cs typeface="Calibri"/>
              </a:rPr>
              <a:t>above</a:t>
            </a:r>
            <a:r>
              <a:rPr sz="1500" spc="185" dirty="0">
                <a:solidFill>
                  <a:srgbClr val="0000FF"/>
                </a:solidFill>
                <a:latin typeface="Calibri"/>
                <a:cs typeface="Calibri"/>
              </a:rPr>
              <a:t> </a:t>
            </a:r>
            <a:r>
              <a:rPr sz="1500" dirty="0">
                <a:solidFill>
                  <a:srgbClr val="0000FF"/>
                </a:solidFill>
                <a:latin typeface="Calibri"/>
                <a:cs typeface="Calibri"/>
              </a:rPr>
              <a:t>the</a:t>
            </a:r>
            <a:r>
              <a:rPr sz="1500" spc="180" dirty="0">
                <a:solidFill>
                  <a:srgbClr val="0000FF"/>
                </a:solidFill>
                <a:latin typeface="Calibri"/>
                <a:cs typeface="Calibri"/>
              </a:rPr>
              <a:t> </a:t>
            </a:r>
            <a:r>
              <a:rPr sz="1500" dirty="0">
                <a:solidFill>
                  <a:srgbClr val="0000FF"/>
                </a:solidFill>
                <a:latin typeface="Calibri"/>
                <a:cs typeface="Calibri"/>
              </a:rPr>
              <a:t>26-period</a:t>
            </a:r>
            <a:r>
              <a:rPr sz="1500" spc="185" dirty="0">
                <a:solidFill>
                  <a:srgbClr val="0000FF"/>
                </a:solidFill>
                <a:latin typeface="Calibri"/>
                <a:cs typeface="Calibri"/>
              </a:rPr>
              <a:t> </a:t>
            </a:r>
            <a:r>
              <a:rPr sz="1500" spc="-5" dirty="0">
                <a:solidFill>
                  <a:srgbClr val="0000FF"/>
                </a:solidFill>
                <a:latin typeface="Calibri"/>
                <a:cs typeface="Calibri"/>
              </a:rPr>
              <a:t>EMA</a:t>
            </a:r>
            <a:r>
              <a:rPr sz="1500" spc="185" dirty="0">
                <a:solidFill>
                  <a:srgbClr val="0000FF"/>
                </a:solidFill>
                <a:latin typeface="Calibri"/>
                <a:cs typeface="Calibri"/>
              </a:rPr>
              <a:t> </a:t>
            </a:r>
            <a:r>
              <a:rPr sz="1500" dirty="0">
                <a:latin typeface="Calibri"/>
                <a:cs typeface="Calibri"/>
              </a:rPr>
              <a:t>and</a:t>
            </a:r>
            <a:r>
              <a:rPr sz="1500" spc="175" dirty="0">
                <a:latin typeface="Calibri"/>
                <a:cs typeface="Calibri"/>
              </a:rPr>
              <a:t> </a:t>
            </a:r>
            <a:r>
              <a:rPr sz="1500" dirty="0">
                <a:latin typeface="Calibri"/>
                <a:cs typeface="Calibri"/>
              </a:rPr>
              <a:t>a </a:t>
            </a:r>
            <a:r>
              <a:rPr sz="1500" spc="-325" dirty="0">
                <a:latin typeface="Calibri"/>
                <a:cs typeface="Calibri"/>
              </a:rPr>
              <a:t> </a:t>
            </a:r>
            <a:r>
              <a:rPr sz="1500" spc="-10" dirty="0">
                <a:solidFill>
                  <a:srgbClr val="FF0000"/>
                </a:solidFill>
                <a:latin typeface="Calibri"/>
                <a:cs typeface="Calibri"/>
              </a:rPr>
              <a:t>negative</a:t>
            </a:r>
            <a:r>
              <a:rPr sz="1500" spc="-15" dirty="0">
                <a:solidFill>
                  <a:srgbClr val="FF0000"/>
                </a:solidFill>
                <a:latin typeface="Calibri"/>
                <a:cs typeface="Calibri"/>
              </a:rPr>
              <a:t> </a:t>
            </a:r>
            <a:r>
              <a:rPr sz="1500" spc="-10" dirty="0">
                <a:latin typeface="Calibri"/>
                <a:cs typeface="Calibri"/>
              </a:rPr>
              <a:t>value </a:t>
            </a:r>
            <a:r>
              <a:rPr sz="1500" spc="-5" dirty="0">
                <a:latin typeface="Calibri"/>
                <a:cs typeface="Calibri"/>
              </a:rPr>
              <a:t>when</a:t>
            </a:r>
            <a:r>
              <a:rPr sz="1500" spc="10" dirty="0">
                <a:latin typeface="Calibri"/>
                <a:cs typeface="Calibri"/>
              </a:rPr>
              <a:t> </a:t>
            </a:r>
            <a:r>
              <a:rPr sz="1500" dirty="0">
                <a:latin typeface="Calibri"/>
                <a:cs typeface="Calibri"/>
              </a:rPr>
              <a:t>the</a:t>
            </a:r>
            <a:r>
              <a:rPr sz="1500" spc="-20" dirty="0">
                <a:latin typeface="Calibri"/>
                <a:cs typeface="Calibri"/>
              </a:rPr>
              <a:t> </a:t>
            </a:r>
            <a:r>
              <a:rPr sz="1500" spc="-5" dirty="0">
                <a:solidFill>
                  <a:srgbClr val="FF0000"/>
                </a:solidFill>
                <a:latin typeface="Calibri"/>
                <a:cs typeface="Calibri"/>
              </a:rPr>
              <a:t>12-period</a:t>
            </a:r>
            <a:r>
              <a:rPr sz="1500" spc="10" dirty="0">
                <a:solidFill>
                  <a:srgbClr val="FF0000"/>
                </a:solidFill>
                <a:latin typeface="Calibri"/>
                <a:cs typeface="Calibri"/>
              </a:rPr>
              <a:t> </a:t>
            </a:r>
            <a:r>
              <a:rPr sz="1500" spc="-5" dirty="0">
                <a:solidFill>
                  <a:srgbClr val="FF0000"/>
                </a:solidFill>
                <a:latin typeface="Calibri"/>
                <a:cs typeface="Calibri"/>
              </a:rPr>
              <a:t>EMA</a:t>
            </a:r>
            <a:r>
              <a:rPr sz="1500" spc="5" dirty="0">
                <a:solidFill>
                  <a:srgbClr val="FF0000"/>
                </a:solidFill>
                <a:latin typeface="Calibri"/>
                <a:cs typeface="Calibri"/>
              </a:rPr>
              <a:t> </a:t>
            </a:r>
            <a:r>
              <a:rPr sz="1500" dirty="0">
                <a:solidFill>
                  <a:srgbClr val="FF0000"/>
                </a:solidFill>
                <a:latin typeface="Calibri"/>
                <a:cs typeface="Calibri"/>
              </a:rPr>
              <a:t>is </a:t>
            </a:r>
            <a:r>
              <a:rPr sz="1500" spc="-5" dirty="0">
                <a:solidFill>
                  <a:srgbClr val="FF0000"/>
                </a:solidFill>
                <a:latin typeface="Calibri"/>
                <a:cs typeface="Calibri"/>
              </a:rPr>
              <a:t>below</a:t>
            </a:r>
            <a:r>
              <a:rPr sz="1500" spc="5" dirty="0">
                <a:solidFill>
                  <a:srgbClr val="FF0000"/>
                </a:solidFill>
                <a:latin typeface="Calibri"/>
                <a:cs typeface="Calibri"/>
              </a:rPr>
              <a:t> </a:t>
            </a:r>
            <a:r>
              <a:rPr sz="1500" dirty="0">
                <a:solidFill>
                  <a:srgbClr val="FF0000"/>
                </a:solidFill>
                <a:latin typeface="Calibri"/>
                <a:cs typeface="Calibri"/>
              </a:rPr>
              <a:t>the</a:t>
            </a:r>
            <a:r>
              <a:rPr sz="1500" spc="-10" dirty="0">
                <a:solidFill>
                  <a:srgbClr val="FF0000"/>
                </a:solidFill>
                <a:latin typeface="Calibri"/>
                <a:cs typeface="Calibri"/>
              </a:rPr>
              <a:t> </a:t>
            </a:r>
            <a:r>
              <a:rPr sz="1500" spc="-5" dirty="0">
                <a:solidFill>
                  <a:srgbClr val="FF0000"/>
                </a:solidFill>
                <a:latin typeface="Calibri"/>
                <a:cs typeface="Calibri"/>
              </a:rPr>
              <a:t>26-period</a:t>
            </a:r>
            <a:r>
              <a:rPr sz="1500" spc="10" dirty="0">
                <a:solidFill>
                  <a:srgbClr val="FF0000"/>
                </a:solidFill>
                <a:latin typeface="Calibri"/>
                <a:cs typeface="Calibri"/>
              </a:rPr>
              <a:t> </a:t>
            </a:r>
            <a:r>
              <a:rPr sz="1500" dirty="0">
                <a:solidFill>
                  <a:srgbClr val="FF0000"/>
                </a:solidFill>
                <a:latin typeface="Calibri"/>
                <a:cs typeface="Calibri"/>
              </a:rPr>
              <a:t>EMA</a:t>
            </a:r>
            <a:r>
              <a:rPr sz="1500" dirty="0">
                <a:latin typeface="Calibri"/>
                <a:cs typeface="Calibri"/>
              </a:rPr>
              <a:t>.</a:t>
            </a:r>
            <a:endParaRPr sz="1500">
              <a:latin typeface="Calibri"/>
              <a:cs typeface="Calibri"/>
            </a:endParaRPr>
          </a:p>
          <a:p>
            <a:pPr marL="103505" marR="5080" indent="-91440">
              <a:lnSpc>
                <a:spcPct val="100000"/>
              </a:lnSpc>
              <a:spcBef>
                <a:spcPts val="1200"/>
              </a:spcBef>
              <a:buClr>
                <a:srgbClr val="1CACE3"/>
              </a:buClr>
              <a:buSzPct val="93333"/>
              <a:buFont typeface="Wingdings"/>
              <a:buChar char=""/>
              <a:tabLst>
                <a:tab pos="165100" algn="l"/>
              </a:tabLst>
            </a:pPr>
            <a:r>
              <a:rPr sz="1500" dirty="0">
                <a:latin typeface="Calibri"/>
                <a:cs typeface="Calibri"/>
              </a:rPr>
              <a:t>The</a:t>
            </a:r>
            <a:r>
              <a:rPr sz="1500" spc="270" dirty="0">
                <a:latin typeface="Calibri"/>
                <a:cs typeface="Calibri"/>
              </a:rPr>
              <a:t> </a:t>
            </a:r>
            <a:r>
              <a:rPr sz="1500" spc="-10" dirty="0">
                <a:latin typeface="Calibri"/>
                <a:cs typeface="Calibri"/>
              </a:rPr>
              <a:t>level</a:t>
            </a:r>
            <a:r>
              <a:rPr sz="1500" spc="280" dirty="0">
                <a:latin typeface="Calibri"/>
                <a:cs typeface="Calibri"/>
              </a:rPr>
              <a:t> </a:t>
            </a:r>
            <a:r>
              <a:rPr sz="1500" spc="5" dirty="0">
                <a:latin typeface="Calibri"/>
                <a:cs typeface="Calibri"/>
              </a:rPr>
              <a:t>of</a:t>
            </a:r>
            <a:r>
              <a:rPr sz="1500" spc="275" dirty="0">
                <a:latin typeface="Calibri"/>
                <a:cs typeface="Calibri"/>
              </a:rPr>
              <a:t> </a:t>
            </a:r>
            <a:r>
              <a:rPr sz="1500" spc="-10" dirty="0">
                <a:latin typeface="Calibri"/>
                <a:cs typeface="Calibri"/>
              </a:rPr>
              <a:t>distance</a:t>
            </a:r>
            <a:r>
              <a:rPr sz="1500" spc="270" dirty="0">
                <a:latin typeface="Calibri"/>
                <a:cs typeface="Calibri"/>
              </a:rPr>
              <a:t> </a:t>
            </a:r>
            <a:r>
              <a:rPr sz="1500" spc="-5" dirty="0">
                <a:latin typeface="Calibri"/>
                <a:cs typeface="Calibri"/>
              </a:rPr>
              <a:t>that</a:t>
            </a:r>
            <a:r>
              <a:rPr sz="1500" spc="280" dirty="0">
                <a:latin typeface="Calibri"/>
                <a:cs typeface="Calibri"/>
              </a:rPr>
              <a:t> </a:t>
            </a:r>
            <a:r>
              <a:rPr sz="1500" spc="-5" dirty="0">
                <a:latin typeface="Calibri"/>
                <a:cs typeface="Calibri"/>
              </a:rPr>
              <a:t>MACD</a:t>
            </a:r>
            <a:r>
              <a:rPr sz="1500" spc="275" dirty="0">
                <a:latin typeface="Calibri"/>
                <a:cs typeface="Calibri"/>
              </a:rPr>
              <a:t> </a:t>
            </a:r>
            <a:r>
              <a:rPr sz="1500" dirty="0">
                <a:latin typeface="Calibri"/>
                <a:cs typeface="Calibri"/>
              </a:rPr>
              <a:t>is</a:t>
            </a:r>
            <a:r>
              <a:rPr sz="1500" spc="275" dirty="0">
                <a:latin typeface="Calibri"/>
                <a:cs typeface="Calibri"/>
              </a:rPr>
              <a:t> </a:t>
            </a:r>
            <a:r>
              <a:rPr sz="1500" spc="-10" dirty="0">
                <a:latin typeface="Calibri"/>
                <a:cs typeface="Calibri"/>
              </a:rPr>
              <a:t>above</a:t>
            </a:r>
            <a:r>
              <a:rPr sz="1500" spc="275" dirty="0">
                <a:latin typeface="Calibri"/>
                <a:cs typeface="Calibri"/>
              </a:rPr>
              <a:t> </a:t>
            </a:r>
            <a:r>
              <a:rPr sz="1500" dirty="0">
                <a:latin typeface="Calibri"/>
                <a:cs typeface="Calibri"/>
              </a:rPr>
              <a:t>or</a:t>
            </a:r>
            <a:r>
              <a:rPr sz="1500" spc="280" dirty="0">
                <a:latin typeface="Calibri"/>
                <a:cs typeface="Calibri"/>
              </a:rPr>
              <a:t> </a:t>
            </a:r>
            <a:r>
              <a:rPr sz="1500" spc="-5" dirty="0">
                <a:latin typeface="Calibri"/>
                <a:cs typeface="Calibri"/>
              </a:rPr>
              <a:t>below</a:t>
            </a:r>
            <a:r>
              <a:rPr sz="1500" spc="270" dirty="0">
                <a:latin typeface="Calibri"/>
                <a:cs typeface="Calibri"/>
              </a:rPr>
              <a:t> </a:t>
            </a:r>
            <a:r>
              <a:rPr sz="1500" dirty="0">
                <a:latin typeface="Calibri"/>
                <a:cs typeface="Calibri"/>
              </a:rPr>
              <a:t>its</a:t>
            </a:r>
            <a:r>
              <a:rPr sz="1500" spc="280" dirty="0">
                <a:latin typeface="Calibri"/>
                <a:cs typeface="Calibri"/>
              </a:rPr>
              <a:t> </a:t>
            </a:r>
            <a:r>
              <a:rPr sz="1500" spc="-5" dirty="0">
                <a:latin typeface="Calibri"/>
                <a:cs typeface="Calibri"/>
              </a:rPr>
              <a:t>baseline</a:t>
            </a:r>
            <a:r>
              <a:rPr sz="1500" spc="275" dirty="0">
                <a:latin typeface="Calibri"/>
                <a:cs typeface="Calibri"/>
              </a:rPr>
              <a:t> </a:t>
            </a:r>
            <a:r>
              <a:rPr sz="1500" spc="-10" dirty="0">
                <a:latin typeface="Calibri"/>
                <a:cs typeface="Calibri"/>
              </a:rPr>
              <a:t>indicates</a:t>
            </a:r>
            <a:r>
              <a:rPr sz="1500" spc="275" dirty="0">
                <a:latin typeface="Calibri"/>
                <a:cs typeface="Calibri"/>
              </a:rPr>
              <a:t> </a:t>
            </a:r>
            <a:r>
              <a:rPr sz="1500" spc="-10" dirty="0">
                <a:latin typeface="Calibri"/>
                <a:cs typeface="Calibri"/>
              </a:rPr>
              <a:t>that</a:t>
            </a:r>
            <a:r>
              <a:rPr sz="1500" spc="280" dirty="0">
                <a:latin typeface="Calibri"/>
                <a:cs typeface="Calibri"/>
              </a:rPr>
              <a:t> </a:t>
            </a:r>
            <a:r>
              <a:rPr sz="1500" dirty="0">
                <a:latin typeface="Calibri"/>
                <a:cs typeface="Calibri"/>
              </a:rPr>
              <a:t>the</a:t>
            </a:r>
            <a:r>
              <a:rPr sz="1500" spc="275" dirty="0">
                <a:latin typeface="Calibri"/>
                <a:cs typeface="Calibri"/>
              </a:rPr>
              <a:t> </a:t>
            </a:r>
            <a:r>
              <a:rPr sz="1500" spc="-10" dirty="0">
                <a:latin typeface="Calibri"/>
                <a:cs typeface="Calibri"/>
              </a:rPr>
              <a:t>distance </a:t>
            </a:r>
            <a:r>
              <a:rPr sz="1500" spc="-325" dirty="0">
                <a:latin typeface="Calibri"/>
                <a:cs typeface="Calibri"/>
              </a:rPr>
              <a:t> </a:t>
            </a:r>
            <a:r>
              <a:rPr sz="1500" spc="-10" dirty="0">
                <a:latin typeface="Calibri"/>
                <a:cs typeface="Calibri"/>
              </a:rPr>
              <a:t>between</a:t>
            </a:r>
            <a:r>
              <a:rPr sz="1500" spc="5" dirty="0">
                <a:latin typeface="Calibri"/>
                <a:cs typeface="Calibri"/>
              </a:rPr>
              <a:t> </a:t>
            </a:r>
            <a:r>
              <a:rPr sz="1500" dirty="0">
                <a:latin typeface="Calibri"/>
                <a:cs typeface="Calibri"/>
              </a:rPr>
              <a:t>the</a:t>
            </a:r>
            <a:r>
              <a:rPr sz="1500" spc="-10" dirty="0">
                <a:latin typeface="Calibri"/>
                <a:cs typeface="Calibri"/>
              </a:rPr>
              <a:t> two</a:t>
            </a:r>
            <a:r>
              <a:rPr sz="1500" spc="-5" dirty="0">
                <a:latin typeface="Calibri"/>
                <a:cs typeface="Calibri"/>
              </a:rPr>
              <a:t> EMAs</a:t>
            </a:r>
            <a:r>
              <a:rPr sz="1500" spc="10" dirty="0">
                <a:latin typeface="Calibri"/>
                <a:cs typeface="Calibri"/>
              </a:rPr>
              <a:t> </a:t>
            </a:r>
            <a:r>
              <a:rPr sz="1500" dirty="0">
                <a:latin typeface="Calibri"/>
                <a:cs typeface="Calibri"/>
              </a:rPr>
              <a:t>is</a:t>
            </a:r>
            <a:r>
              <a:rPr sz="1500" spc="-5" dirty="0">
                <a:latin typeface="Calibri"/>
                <a:cs typeface="Calibri"/>
              </a:rPr>
              <a:t> growing.</a:t>
            </a:r>
            <a:endParaRPr sz="1500">
              <a:latin typeface="Calibri"/>
              <a:cs typeface="Calibri"/>
            </a:endParaRPr>
          </a:p>
        </p:txBody>
      </p:sp>
      <p:pic>
        <p:nvPicPr>
          <p:cNvPr id="4" name="object 4"/>
          <p:cNvPicPr/>
          <p:nvPr/>
        </p:nvPicPr>
        <p:blipFill>
          <a:blip r:embed="rId2" cstate="print"/>
          <a:stretch>
            <a:fillRect/>
          </a:stretch>
        </p:blipFill>
        <p:spPr>
          <a:xfrm>
            <a:off x="826008" y="3154679"/>
            <a:ext cx="7543799" cy="3166871"/>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529662"/>
            <a:ext cx="7307580" cy="1040765"/>
          </a:xfrm>
          <a:prstGeom prst="rect">
            <a:avLst/>
          </a:prstGeom>
        </p:spPr>
        <p:txBody>
          <a:bodyPr vert="horz" wrap="square" lIns="0" tIns="96520" rIns="0" bIns="0" rtlCol="0">
            <a:spAutoFit/>
          </a:bodyPr>
          <a:lstStyle/>
          <a:p>
            <a:pPr marL="12700" marR="5080">
              <a:lnSpc>
                <a:spcPts val="3670"/>
              </a:lnSpc>
              <a:spcBef>
                <a:spcPts val="760"/>
              </a:spcBef>
            </a:pPr>
            <a:r>
              <a:rPr spc="-90" dirty="0"/>
              <a:t>Mo</a:t>
            </a:r>
            <a:r>
              <a:rPr spc="-85" dirty="0"/>
              <a:t>v</a:t>
            </a:r>
            <a:r>
              <a:rPr spc="-65" dirty="0"/>
              <a:t>i</a:t>
            </a:r>
            <a:r>
              <a:rPr spc="-85" dirty="0"/>
              <a:t>n</a:t>
            </a:r>
            <a:r>
              <a:rPr dirty="0"/>
              <a:t>g</a:t>
            </a:r>
            <a:r>
              <a:rPr spc="-200" dirty="0"/>
              <a:t> </a:t>
            </a:r>
            <a:r>
              <a:rPr spc="-125" dirty="0"/>
              <a:t>A</a:t>
            </a:r>
            <a:r>
              <a:rPr spc="-110" dirty="0"/>
              <a:t>v</a:t>
            </a:r>
            <a:r>
              <a:rPr spc="-80" dirty="0"/>
              <a:t>e</a:t>
            </a:r>
            <a:r>
              <a:rPr spc="-155" dirty="0"/>
              <a:t>r</a:t>
            </a:r>
            <a:r>
              <a:rPr spc="-75" dirty="0"/>
              <a:t>a</a:t>
            </a:r>
            <a:r>
              <a:rPr spc="-120" dirty="0"/>
              <a:t>g</a:t>
            </a:r>
            <a:r>
              <a:rPr dirty="0"/>
              <a:t>e</a:t>
            </a:r>
            <a:r>
              <a:rPr spc="-185" dirty="0"/>
              <a:t> </a:t>
            </a:r>
            <a:r>
              <a:rPr spc="-70" dirty="0"/>
              <a:t>C</a:t>
            </a:r>
            <a:r>
              <a:rPr spc="-80" dirty="0"/>
              <a:t>o</a:t>
            </a:r>
            <a:r>
              <a:rPr spc="-150" dirty="0"/>
              <a:t>n</a:t>
            </a:r>
            <a:r>
              <a:rPr spc="-120" dirty="0"/>
              <a:t>v</a:t>
            </a:r>
            <a:r>
              <a:rPr spc="-90" dirty="0"/>
              <a:t>e</a:t>
            </a:r>
            <a:r>
              <a:rPr spc="-125" dirty="0"/>
              <a:t>r</a:t>
            </a:r>
            <a:r>
              <a:rPr spc="-120" dirty="0"/>
              <a:t>g</a:t>
            </a:r>
            <a:r>
              <a:rPr spc="-80" dirty="0"/>
              <a:t>e</a:t>
            </a:r>
            <a:r>
              <a:rPr spc="-85" dirty="0"/>
              <a:t>n</a:t>
            </a:r>
            <a:r>
              <a:rPr spc="-80" dirty="0"/>
              <a:t>c</a:t>
            </a:r>
            <a:r>
              <a:rPr spc="-90" dirty="0"/>
              <a:t>e</a:t>
            </a:r>
            <a:r>
              <a:rPr spc="-60" dirty="0"/>
              <a:t>/</a:t>
            </a:r>
            <a:r>
              <a:rPr spc="-90" dirty="0"/>
              <a:t>D</a:t>
            </a:r>
            <a:r>
              <a:rPr spc="-75" dirty="0"/>
              <a:t>i</a:t>
            </a:r>
            <a:r>
              <a:rPr spc="-120" dirty="0"/>
              <a:t>v</a:t>
            </a:r>
            <a:r>
              <a:rPr spc="-90" dirty="0"/>
              <a:t>e</a:t>
            </a:r>
            <a:r>
              <a:rPr spc="-125" dirty="0"/>
              <a:t>r</a:t>
            </a:r>
            <a:r>
              <a:rPr spc="-120" dirty="0"/>
              <a:t>g</a:t>
            </a:r>
            <a:r>
              <a:rPr spc="-80" dirty="0"/>
              <a:t>e</a:t>
            </a:r>
            <a:r>
              <a:rPr spc="-85" dirty="0"/>
              <a:t>n</a:t>
            </a:r>
            <a:r>
              <a:rPr spc="-80" dirty="0"/>
              <a:t>c</a:t>
            </a:r>
            <a:r>
              <a:rPr dirty="0"/>
              <a:t>e  </a:t>
            </a:r>
            <a:r>
              <a:rPr spc="-60" dirty="0"/>
              <a:t>(</a:t>
            </a:r>
            <a:r>
              <a:rPr spc="-90" dirty="0"/>
              <a:t>M</a:t>
            </a:r>
            <a:r>
              <a:rPr spc="-95" dirty="0"/>
              <a:t>AC</a:t>
            </a:r>
            <a:r>
              <a:rPr spc="-90" dirty="0"/>
              <a:t>D</a:t>
            </a:r>
            <a:r>
              <a:rPr dirty="0"/>
              <a:t>)</a:t>
            </a:r>
            <a:r>
              <a:rPr spc="-165" dirty="0"/>
              <a:t> </a:t>
            </a:r>
            <a:r>
              <a:rPr dirty="0"/>
              <a:t>…</a:t>
            </a:r>
          </a:p>
        </p:txBody>
      </p:sp>
      <p:sp>
        <p:nvSpPr>
          <p:cNvPr id="3" name="object 3"/>
          <p:cNvSpPr txBox="1"/>
          <p:nvPr/>
        </p:nvSpPr>
        <p:spPr>
          <a:xfrm>
            <a:off x="787398" y="1765637"/>
            <a:ext cx="7570470" cy="1701800"/>
          </a:xfrm>
          <a:prstGeom prst="rect">
            <a:avLst/>
          </a:prstGeom>
        </p:spPr>
        <p:txBody>
          <a:bodyPr vert="horz" wrap="square" lIns="0" tIns="12700" rIns="0" bIns="0" rtlCol="0">
            <a:spAutoFit/>
          </a:bodyPr>
          <a:lstStyle/>
          <a:p>
            <a:pPr marL="103505" marR="5715" indent="-91440">
              <a:lnSpc>
                <a:spcPct val="100000"/>
              </a:lnSpc>
              <a:spcBef>
                <a:spcPts val="100"/>
              </a:spcBef>
              <a:buClr>
                <a:srgbClr val="1CACE3"/>
              </a:buClr>
              <a:buSzPct val="93333"/>
              <a:buFont typeface="Wingdings"/>
              <a:buChar char=""/>
              <a:tabLst>
                <a:tab pos="165100" algn="l"/>
              </a:tabLst>
            </a:pPr>
            <a:r>
              <a:rPr sz="1500" spc="-5" dirty="0">
                <a:latin typeface="Calibri"/>
                <a:cs typeface="Calibri"/>
              </a:rPr>
              <a:t>MACD</a:t>
            </a:r>
            <a:r>
              <a:rPr sz="1500" spc="245" dirty="0">
                <a:latin typeface="Calibri"/>
                <a:cs typeface="Calibri"/>
              </a:rPr>
              <a:t> </a:t>
            </a:r>
            <a:r>
              <a:rPr sz="1500" dirty="0">
                <a:latin typeface="Calibri"/>
                <a:cs typeface="Calibri"/>
              </a:rPr>
              <a:t>is</a:t>
            </a:r>
            <a:r>
              <a:rPr sz="1500" spc="245" dirty="0">
                <a:latin typeface="Calibri"/>
                <a:cs typeface="Calibri"/>
              </a:rPr>
              <a:t> </a:t>
            </a:r>
            <a:r>
              <a:rPr sz="1500" spc="-5" dirty="0">
                <a:latin typeface="Calibri"/>
                <a:cs typeface="Calibri"/>
              </a:rPr>
              <a:t>often</a:t>
            </a:r>
            <a:r>
              <a:rPr sz="1500" spc="250" dirty="0">
                <a:latin typeface="Calibri"/>
                <a:cs typeface="Calibri"/>
              </a:rPr>
              <a:t> </a:t>
            </a:r>
            <a:r>
              <a:rPr sz="1500" spc="-10" dirty="0">
                <a:latin typeface="Calibri"/>
                <a:cs typeface="Calibri"/>
              </a:rPr>
              <a:t>displayed</a:t>
            </a:r>
            <a:r>
              <a:rPr sz="1500" spc="245" dirty="0">
                <a:latin typeface="Calibri"/>
                <a:cs typeface="Calibri"/>
              </a:rPr>
              <a:t> </a:t>
            </a:r>
            <a:r>
              <a:rPr sz="1500" spc="-5" dirty="0">
                <a:latin typeface="Calibri"/>
                <a:cs typeface="Calibri"/>
              </a:rPr>
              <a:t>with</a:t>
            </a:r>
            <a:r>
              <a:rPr sz="1500" spc="240" dirty="0">
                <a:latin typeface="Calibri"/>
                <a:cs typeface="Calibri"/>
              </a:rPr>
              <a:t> </a:t>
            </a:r>
            <a:r>
              <a:rPr sz="1500" dirty="0">
                <a:latin typeface="Calibri"/>
                <a:cs typeface="Calibri"/>
              </a:rPr>
              <a:t>a</a:t>
            </a:r>
            <a:r>
              <a:rPr sz="1500" spc="245" dirty="0">
                <a:latin typeface="Calibri"/>
                <a:cs typeface="Calibri"/>
              </a:rPr>
              <a:t> </a:t>
            </a:r>
            <a:r>
              <a:rPr sz="1500" spc="-10" dirty="0">
                <a:solidFill>
                  <a:srgbClr val="FF0000"/>
                </a:solidFill>
                <a:latin typeface="Calibri"/>
                <a:cs typeface="Calibri"/>
              </a:rPr>
              <a:t>histogram</a:t>
            </a:r>
            <a:r>
              <a:rPr sz="1500" spc="245" dirty="0">
                <a:solidFill>
                  <a:srgbClr val="FF0000"/>
                </a:solidFill>
                <a:latin typeface="Calibri"/>
                <a:cs typeface="Calibri"/>
              </a:rPr>
              <a:t> </a:t>
            </a:r>
            <a:r>
              <a:rPr sz="1500" spc="-10" dirty="0">
                <a:latin typeface="Calibri"/>
                <a:cs typeface="Calibri"/>
              </a:rPr>
              <a:t>that</a:t>
            </a:r>
            <a:r>
              <a:rPr sz="1500" spc="250" dirty="0">
                <a:latin typeface="Calibri"/>
                <a:cs typeface="Calibri"/>
              </a:rPr>
              <a:t> </a:t>
            </a:r>
            <a:r>
              <a:rPr sz="1500" spc="-10" dirty="0">
                <a:latin typeface="Calibri"/>
                <a:cs typeface="Calibri"/>
              </a:rPr>
              <a:t>graphs</a:t>
            </a:r>
            <a:r>
              <a:rPr sz="1500" spc="245" dirty="0">
                <a:latin typeface="Calibri"/>
                <a:cs typeface="Calibri"/>
              </a:rPr>
              <a:t> </a:t>
            </a:r>
            <a:r>
              <a:rPr sz="1500" spc="-5" dirty="0">
                <a:latin typeface="Calibri"/>
                <a:cs typeface="Calibri"/>
              </a:rPr>
              <a:t>the</a:t>
            </a:r>
            <a:r>
              <a:rPr sz="1500" spc="245" dirty="0">
                <a:latin typeface="Calibri"/>
                <a:cs typeface="Calibri"/>
              </a:rPr>
              <a:t> </a:t>
            </a:r>
            <a:r>
              <a:rPr sz="1500" spc="-5" dirty="0">
                <a:solidFill>
                  <a:srgbClr val="FF0000"/>
                </a:solidFill>
                <a:latin typeface="Calibri"/>
                <a:cs typeface="Calibri"/>
              </a:rPr>
              <a:t>distance</a:t>
            </a:r>
            <a:r>
              <a:rPr sz="1500" spc="240" dirty="0">
                <a:solidFill>
                  <a:srgbClr val="FF0000"/>
                </a:solidFill>
                <a:latin typeface="Calibri"/>
                <a:cs typeface="Calibri"/>
              </a:rPr>
              <a:t> </a:t>
            </a:r>
            <a:r>
              <a:rPr sz="1500" spc="-5" dirty="0">
                <a:solidFill>
                  <a:srgbClr val="FF0000"/>
                </a:solidFill>
                <a:latin typeface="Calibri"/>
                <a:cs typeface="Calibri"/>
              </a:rPr>
              <a:t>between</a:t>
            </a:r>
            <a:r>
              <a:rPr sz="1500" spc="245" dirty="0">
                <a:solidFill>
                  <a:srgbClr val="FF0000"/>
                </a:solidFill>
                <a:latin typeface="Calibri"/>
                <a:cs typeface="Calibri"/>
              </a:rPr>
              <a:t> </a:t>
            </a:r>
            <a:r>
              <a:rPr sz="1500" spc="-5" dirty="0">
                <a:solidFill>
                  <a:srgbClr val="FF0000"/>
                </a:solidFill>
                <a:latin typeface="Calibri"/>
                <a:cs typeface="Calibri"/>
              </a:rPr>
              <a:t>MACD</a:t>
            </a:r>
            <a:r>
              <a:rPr sz="1500" spc="250" dirty="0">
                <a:solidFill>
                  <a:srgbClr val="FF0000"/>
                </a:solidFill>
                <a:latin typeface="Calibri"/>
                <a:cs typeface="Calibri"/>
              </a:rPr>
              <a:t> </a:t>
            </a:r>
            <a:r>
              <a:rPr sz="1500" dirty="0">
                <a:solidFill>
                  <a:srgbClr val="FF0000"/>
                </a:solidFill>
                <a:latin typeface="Calibri"/>
                <a:cs typeface="Calibri"/>
              </a:rPr>
              <a:t>and</a:t>
            </a:r>
            <a:r>
              <a:rPr sz="1500" spc="245" dirty="0">
                <a:solidFill>
                  <a:srgbClr val="FF0000"/>
                </a:solidFill>
                <a:latin typeface="Calibri"/>
                <a:cs typeface="Calibri"/>
              </a:rPr>
              <a:t> </a:t>
            </a:r>
            <a:r>
              <a:rPr sz="1500" spc="-10" dirty="0">
                <a:solidFill>
                  <a:srgbClr val="FF0000"/>
                </a:solidFill>
                <a:latin typeface="Calibri"/>
                <a:cs typeface="Calibri"/>
              </a:rPr>
              <a:t>its </a:t>
            </a:r>
            <a:r>
              <a:rPr sz="1500" spc="-325" dirty="0">
                <a:solidFill>
                  <a:srgbClr val="FF0000"/>
                </a:solidFill>
                <a:latin typeface="Calibri"/>
                <a:cs typeface="Calibri"/>
              </a:rPr>
              <a:t> </a:t>
            </a:r>
            <a:r>
              <a:rPr sz="1500" dirty="0">
                <a:solidFill>
                  <a:srgbClr val="FF0000"/>
                </a:solidFill>
                <a:latin typeface="Calibri"/>
                <a:cs typeface="Calibri"/>
              </a:rPr>
              <a:t>signal</a:t>
            </a:r>
            <a:r>
              <a:rPr sz="1500" spc="-20" dirty="0">
                <a:solidFill>
                  <a:srgbClr val="FF0000"/>
                </a:solidFill>
                <a:latin typeface="Calibri"/>
                <a:cs typeface="Calibri"/>
              </a:rPr>
              <a:t> </a:t>
            </a:r>
            <a:r>
              <a:rPr sz="1500" spc="-5" dirty="0">
                <a:solidFill>
                  <a:srgbClr val="FF0000"/>
                </a:solidFill>
                <a:latin typeface="Calibri"/>
                <a:cs typeface="Calibri"/>
              </a:rPr>
              <a:t>line</a:t>
            </a:r>
            <a:r>
              <a:rPr sz="1500" spc="-5" dirty="0">
                <a:latin typeface="Calibri"/>
                <a:cs typeface="Calibri"/>
              </a:rPr>
              <a:t>.</a:t>
            </a:r>
            <a:endParaRPr sz="1500">
              <a:latin typeface="Calibri"/>
              <a:cs typeface="Calibri"/>
            </a:endParaRPr>
          </a:p>
          <a:p>
            <a:pPr marL="103505" marR="5080" indent="-91440">
              <a:lnSpc>
                <a:spcPct val="100000"/>
              </a:lnSpc>
              <a:spcBef>
                <a:spcPts val="1200"/>
              </a:spcBef>
              <a:buClr>
                <a:srgbClr val="1CACE3"/>
              </a:buClr>
              <a:buSzPct val="93333"/>
              <a:buFont typeface="Wingdings"/>
              <a:buChar char=""/>
              <a:tabLst>
                <a:tab pos="165100" algn="l"/>
              </a:tabLst>
            </a:pPr>
            <a:r>
              <a:rPr sz="1500" dirty="0">
                <a:latin typeface="Calibri"/>
                <a:cs typeface="Calibri"/>
              </a:rPr>
              <a:t>If</a:t>
            </a:r>
            <a:r>
              <a:rPr sz="1500" spc="40" dirty="0">
                <a:latin typeface="Calibri"/>
                <a:cs typeface="Calibri"/>
              </a:rPr>
              <a:t> </a:t>
            </a:r>
            <a:r>
              <a:rPr sz="1500" spc="-5" dirty="0">
                <a:solidFill>
                  <a:srgbClr val="0000FF"/>
                </a:solidFill>
                <a:latin typeface="Calibri"/>
                <a:cs typeface="Calibri"/>
              </a:rPr>
              <a:t>MACD</a:t>
            </a:r>
            <a:r>
              <a:rPr sz="1500" spc="45" dirty="0">
                <a:solidFill>
                  <a:srgbClr val="0000FF"/>
                </a:solidFill>
                <a:latin typeface="Calibri"/>
                <a:cs typeface="Calibri"/>
              </a:rPr>
              <a:t> </a:t>
            </a:r>
            <a:r>
              <a:rPr sz="1500" dirty="0">
                <a:solidFill>
                  <a:srgbClr val="0000FF"/>
                </a:solidFill>
                <a:latin typeface="Calibri"/>
                <a:cs typeface="Calibri"/>
              </a:rPr>
              <a:t>is</a:t>
            </a:r>
            <a:r>
              <a:rPr sz="1500" spc="45" dirty="0">
                <a:solidFill>
                  <a:srgbClr val="0000FF"/>
                </a:solidFill>
                <a:latin typeface="Calibri"/>
                <a:cs typeface="Calibri"/>
              </a:rPr>
              <a:t> </a:t>
            </a:r>
            <a:r>
              <a:rPr sz="1500" spc="-10" dirty="0">
                <a:solidFill>
                  <a:srgbClr val="0000FF"/>
                </a:solidFill>
                <a:latin typeface="Calibri"/>
                <a:cs typeface="Calibri"/>
              </a:rPr>
              <a:t>above</a:t>
            </a:r>
            <a:r>
              <a:rPr sz="1500" spc="40" dirty="0">
                <a:solidFill>
                  <a:srgbClr val="0000FF"/>
                </a:solidFill>
                <a:latin typeface="Calibri"/>
                <a:cs typeface="Calibri"/>
              </a:rPr>
              <a:t> </a:t>
            </a:r>
            <a:r>
              <a:rPr sz="1500" spc="-5" dirty="0">
                <a:solidFill>
                  <a:srgbClr val="0000FF"/>
                </a:solidFill>
                <a:latin typeface="Calibri"/>
                <a:cs typeface="Calibri"/>
              </a:rPr>
              <a:t>the</a:t>
            </a:r>
            <a:r>
              <a:rPr sz="1500" spc="40" dirty="0">
                <a:solidFill>
                  <a:srgbClr val="0000FF"/>
                </a:solidFill>
                <a:latin typeface="Calibri"/>
                <a:cs typeface="Calibri"/>
              </a:rPr>
              <a:t> </a:t>
            </a:r>
            <a:r>
              <a:rPr sz="1500" dirty="0">
                <a:solidFill>
                  <a:srgbClr val="0000FF"/>
                </a:solidFill>
                <a:latin typeface="Calibri"/>
                <a:cs typeface="Calibri"/>
              </a:rPr>
              <a:t>signal</a:t>
            </a:r>
            <a:r>
              <a:rPr sz="1500" spc="45" dirty="0">
                <a:solidFill>
                  <a:srgbClr val="0000FF"/>
                </a:solidFill>
                <a:latin typeface="Calibri"/>
                <a:cs typeface="Calibri"/>
              </a:rPr>
              <a:t> </a:t>
            </a:r>
            <a:r>
              <a:rPr sz="1500" spc="-5" dirty="0">
                <a:solidFill>
                  <a:srgbClr val="0000FF"/>
                </a:solidFill>
                <a:latin typeface="Calibri"/>
                <a:cs typeface="Calibri"/>
              </a:rPr>
              <a:t>line</a:t>
            </a:r>
            <a:r>
              <a:rPr sz="1500" spc="-5" dirty="0">
                <a:latin typeface="Calibri"/>
                <a:cs typeface="Calibri"/>
              </a:rPr>
              <a:t>,</a:t>
            </a:r>
            <a:r>
              <a:rPr sz="1500" spc="40" dirty="0">
                <a:latin typeface="Calibri"/>
                <a:cs typeface="Calibri"/>
              </a:rPr>
              <a:t> </a:t>
            </a:r>
            <a:r>
              <a:rPr sz="1500" dirty="0">
                <a:latin typeface="Calibri"/>
                <a:cs typeface="Calibri"/>
              </a:rPr>
              <a:t>the</a:t>
            </a:r>
            <a:r>
              <a:rPr sz="1500" spc="40" dirty="0">
                <a:latin typeface="Calibri"/>
                <a:cs typeface="Calibri"/>
              </a:rPr>
              <a:t> </a:t>
            </a:r>
            <a:r>
              <a:rPr sz="1500" spc="-10" dirty="0">
                <a:solidFill>
                  <a:srgbClr val="0000FF"/>
                </a:solidFill>
                <a:latin typeface="Calibri"/>
                <a:cs typeface="Calibri"/>
              </a:rPr>
              <a:t>histogram</a:t>
            </a:r>
            <a:r>
              <a:rPr sz="1500" spc="50" dirty="0">
                <a:solidFill>
                  <a:srgbClr val="0000FF"/>
                </a:solidFill>
                <a:latin typeface="Calibri"/>
                <a:cs typeface="Calibri"/>
              </a:rPr>
              <a:t> </a:t>
            </a:r>
            <a:r>
              <a:rPr sz="1500" spc="-5" dirty="0">
                <a:solidFill>
                  <a:srgbClr val="0000FF"/>
                </a:solidFill>
                <a:latin typeface="Calibri"/>
                <a:cs typeface="Calibri"/>
              </a:rPr>
              <a:t>will</a:t>
            </a:r>
            <a:r>
              <a:rPr sz="1500" spc="45" dirty="0">
                <a:solidFill>
                  <a:srgbClr val="0000FF"/>
                </a:solidFill>
                <a:latin typeface="Calibri"/>
                <a:cs typeface="Calibri"/>
              </a:rPr>
              <a:t> </a:t>
            </a:r>
            <a:r>
              <a:rPr sz="1500" dirty="0">
                <a:solidFill>
                  <a:srgbClr val="0000FF"/>
                </a:solidFill>
                <a:latin typeface="Calibri"/>
                <a:cs typeface="Calibri"/>
              </a:rPr>
              <a:t>be</a:t>
            </a:r>
            <a:r>
              <a:rPr sz="1500" spc="40" dirty="0">
                <a:solidFill>
                  <a:srgbClr val="0000FF"/>
                </a:solidFill>
                <a:latin typeface="Calibri"/>
                <a:cs typeface="Calibri"/>
              </a:rPr>
              <a:t> </a:t>
            </a:r>
            <a:r>
              <a:rPr sz="1500" spc="-10" dirty="0">
                <a:solidFill>
                  <a:srgbClr val="0000FF"/>
                </a:solidFill>
                <a:latin typeface="Calibri"/>
                <a:cs typeface="Calibri"/>
              </a:rPr>
              <a:t>above</a:t>
            </a:r>
            <a:r>
              <a:rPr sz="1500" spc="40" dirty="0">
                <a:solidFill>
                  <a:srgbClr val="0000FF"/>
                </a:solidFill>
                <a:latin typeface="Calibri"/>
                <a:cs typeface="Calibri"/>
              </a:rPr>
              <a:t> </a:t>
            </a:r>
            <a:r>
              <a:rPr sz="1500" dirty="0">
                <a:solidFill>
                  <a:srgbClr val="0000FF"/>
                </a:solidFill>
                <a:latin typeface="Calibri"/>
                <a:cs typeface="Calibri"/>
              </a:rPr>
              <a:t>the</a:t>
            </a:r>
            <a:r>
              <a:rPr sz="1500" spc="40" dirty="0">
                <a:solidFill>
                  <a:srgbClr val="0000FF"/>
                </a:solidFill>
                <a:latin typeface="Calibri"/>
                <a:cs typeface="Calibri"/>
              </a:rPr>
              <a:t> </a:t>
            </a:r>
            <a:r>
              <a:rPr sz="1500" spc="-20" dirty="0">
                <a:solidFill>
                  <a:srgbClr val="0000FF"/>
                </a:solidFill>
                <a:latin typeface="Calibri"/>
                <a:cs typeface="Calibri"/>
              </a:rPr>
              <a:t>MACD’s</a:t>
            </a:r>
            <a:r>
              <a:rPr sz="1500" spc="45" dirty="0">
                <a:solidFill>
                  <a:srgbClr val="0000FF"/>
                </a:solidFill>
                <a:latin typeface="Calibri"/>
                <a:cs typeface="Calibri"/>
              </a:rPr>
              <a:t> </a:t>
            </a:r>
            <a:r>
              <a:rPr sz="1500" dirty="0">
                <a:solidFill>
                  <a:srgbClr val="0000FF"/>
                </a:solidFill>
                <a:latin typeface="Calibri"/>
                <a:cs typeface="Calibri"/>
              </a:rPr>
              <a:t>baseline</a:t>
            </a:r>
            <a:r>
              <a:rPr sz="1500" dirty="0">
                <a:latin typeface="Calibri"/>
                <a:cs typeface="Calibri"/>
              </a:rPr>
              <a:t>,</a:t>
            </a:r>
            <a:r>
              <a:rPr sz="1500" spc="40" dirty="0">
                <a:latin typeface="Calibri"/>
                <a:cs typeface="Calibri"/>
              </a:rPr>
              <a:t> </a:t>
            </a:r>
            <a:r>
              <a:rPr sz="1500" dirty="0">
                <a:latin typeface="Calibri"/>
                <a:cs typeface="Calibri"/>
              </a:rPr>
              <a:t>or</a:t>
            </a:r>
            <a:r>
              <a:rPr sz="1500" spc="45" dirty="0">
                <a:latin typeface="Calibri"/>
                <a:cs typeface="Calibri"/>
              </a:rPr>
              <a:t> </a:t>
            </a:r>
            <a:r>
              <a:rPr sz="1500" spc="-20" dirty="0">
                <a:latin typeface="Calibri"/>
                <a:cs typeface="Calibri"/>
              </a:rPr>
              <a:t>zero</a:t>
            </a:r>
            <a:r>
              <a:rPr sz="1500" spc="45" dirty="0">
                <a:latin typeface="Calibri"/>
                <a:cs typeface="Calibri"/>
              </a:rPr>
              <a:t> </a:t>
            </a:r>
            <a:r>
              <a:rPr sz="1500" spc="-5" dirty="0">
                <a:latin typeface="Calibri"/>
                <a:cs typeface="Calibri"/>
              </a:rPr>
              <a:t>line. </a:t>
            </a:r>
            <a:r>
              <a:rPr sz="1500" spc="-320" dirty="0">
                <a:latin typeface="Calibri"/>
                <a:cs typeface="Calibri"/>
              </a:rPr>
              <a:t> </a:t>
            </a:r>
            <a:r>
              <a:rPr sz="1500" dirty="0">
                <a:latin typeface="Calibri"/>
                <a:cs typeface="Calibri"/>
              </a:rPr>
              <a:t>If</a:t>
            </a:r>
            <a:r>
              <a:rPr sz="1500" spc="-5" dirty="0">
                <a:latin typeface="Calibri"/>
                <a:cs typeface="Calibri"/>
              </a:rPr>
              <a:t> </a:t>
            </a:r>
            <a:r>
              <a:rPr sz="1500" spc="-5" dirty="0">
                <a:solidFill>
                  <a:srgbClr val="FF0000"/>
                </a:solidFill>
                <a:latin typeface="Calibri"/>
                <a:cs typeface="Calibri"/>
              </a:rPr>
              <a:t>MACD </a:t>
            </a:r>
            <a:r>
              <a:rPr sz="1500" dirty="0">
                <a:solidFill>
                  <a:srgbClr val="FF0000"/>
                </a:solidFill>
                <a:latin typeface="Calibri"/>
                <a:cs typeface="Calibri"/>
              </a:rPr>
              <a:t>is</a:t>
            </a:r>
            <a:r>
              <a:rPr sz="1500" spc="-5" dirty="0">
                <a:solidFill>
                  <a:srgbClr val="FF0000"/>
                </a:solidFill>
                <a:latin typeface="Calibri"/>
                <a:cs typeface="Calibri"/>
              </a:rPr>
              <a:t> below</a:t>
            </a:r>
            <a:r>
              <a:rPr sz="1500" spc="-10" dirty="0">
                <a:solidFill>
                  <a:srgbClr val="FF0000"/>
                </a:solidFill>
                <a:latin typeface="Calibri"/>
                <a:cs typeface="Calibri"/>
              </a:rPr>
              <a:t> </a:t>
            </a:r>
            <a:r>
              <a:rPr sz="1500" dirty="0">
                <a:solidFill>
                  <a:srgbClr val="FF0000"/>
                </a:solidFill>
                <a:latin typeface="Calibri"/>
                <a:cs typeface="Calibri"/>
              </a:rPr>
              <a:t>its signal</a:t>
            </a:r>
            <a:r>
              <a:rPr sz="1500" spc="-15" dirty="0">
                <a:solidFill>
                  <a:srgbClr val="FF0000"/>
                </a:solidFill>
                <a:latin typeface="Calibri"/>
                <a:cs typeface="Calibri"/>
              </a:rPr>
              <a:t> </a:t>
            </a:r>
            <a:r>
              <a:rPr sz="1500" spc="-5" dirty="0">
                <a:solidFill>
                  <a:srgbClr val="FF0000"/>
                </a:solidFill>
                <a:latin typeface="Calibri"/>
                <a:cs typeface="Calibri"/>
              </a:rPr>
              <a:t>line</a:t>
            </a:r>
            <a:r>
              <a:rPr sz="1500" spc="-5" dirty="0">
                <a:latin typeface="Calibri"/>
                <a:cs typeface="Calibri"/>
              </a:rPr>
              <a:t>,</a:t>
            </a:r>
            <a:r>
              <a:rPr sz="1500" spc="5" dirty="0">
                <a:latin typeface="Calibri"/>
                <a:cs typeface="Calibri"/>
              </a:rPr>
              <a:t> </a:t>
            </a:r>
            <a:r>
              <a:rPr sz="1500" dirty="0">
                <a:latin typeface="Calibri"/>
                <a:cs typeface="Calibri"/>
              </a:rPr>
              <a:t>the</a:t>
            </a:r>
            <a:r>
              <a:rPr sz="1500" spc="-10" dirty="0">
                <a:latin typeface="Calibri"/>
                <a:cs typeface="Calibri"/>
              </a:rPr>
              <a:t> </a:t>
            </a:r>
            <a:r>
              <a:rPr sz="1500" spc="-10" dirty="0">
                <a:solidFill>
                  <a:srgbClr val="FF0000"/>
                </a:solidFill>
                <a:latin typeface="Calibri"/>
                <a:cs typeface="Calibri"/>
              </a:rPr>
              <a:t>histogram</a:t>
            </a:r>
            <a:r>
              <a:rPr sz="1500" spc="-35" dirty="0">
                <a:solidFill>
                  <a:srgbClr val="FF0000"/>
                </a:solidFill>
                <a:latin typeface="Calibri"/>
                <a:cs typeface="Calibri"/>
              </a:rPr>
              <a:t> </a:t>
            </a:r>
            <a:r>
              <a:rPr sz="1500" spc="-5" dirty="0">
                <a:solidFill>
                  <a:srgbClr val="FF0000"/>
                </a:solidFill>
                <a:latin typeface="Calibri"/>
                <a:cs typeface="Calibri"/>
              </a:rPr>
              <a:t>will</a:t>
            </a:r>
            <a:r>
              <a:rPr sz="1500" spc="10" dirty="0">
                <a:solidFill>
                  <a:srgbClr val="FF0000"/>
                </a:solidFill>
                <a:latin typeface="Calibri"/>
                <a:cs typeface="Calibri"/>
              </a:rPr>
              <a:t> </a:t>
            </a:r>
            <a:r>
              <a:rPr sz="1500" dirty="0">
                <a:solidFill>
                  <a:srgbClr val="FF0000"/>
                </a:solidFill>
                <a:latin typeface="Calibri"/>
                <a:cs typeface="Calibri"/>
              </a:rPr>
              <a:t>be</a:t>
            </a:r>
            <a:r>
              <a:rPr sz="1500" spc="5" dirty="0">
                <a:solidFill>
                  <a:srgbClr val="FF0000"/>
                </a:solidFill>
                <a:latin typeface="Calibri"/>
                <a:cs typeface="Calibri"/>
              </a:rPr>
              <a:t> </a:t>
            </a:r>
            <a:r>
              <a:rPr sz="1500" spc="-5" dirty="0">
                <a:solidFill>
                  <a:srgbClr val="FF0000"/>
                </a:solidFill>
                <a:latin typeface="Calibri"/>
                <a:cs typeface="Calibri"/>
              </a:rPr>
              <a:t>below</a:t>
            </a:r>
            <a:r>
              <a:rPr sz="1500" spc="-10" dirty="0">
                <a:solidFill>
                  <a:srgbClr val="FF0000"/>
                </a:solidFill>
                <a:latin typeface="Calibri"/>
                <a:cs typeface="Calibri"/>
              </a:rPr>
              <a:t> </a:t>
            </a:r>
            <a:r>
              <a:rPr sz="1500" dirty="0">
                <a:solidFill>
                  <a:srgbClr val="FF0000"/>
                </a:solidFill>
                <a:latin typeface="Calibri"/>
                <a:cs typeface="Calibri"/>
              </a:rPr>
              <a:t>the</a:t>
            </a:r>
            <a:r>
              <a:rPr sz="1500" spc="-5" dirty="0">
                <a:solidFill>
                  <a:srgbClr val="FF0000"/>
                </a:solidFill>
                <a:latin typeface="Calibri"/>
                <a:cs typeface="Calibri"/>
              </a:rPr>
              <a:t> </a:t>
            </a:r>
            <a:r>
              <a:rPr sz="1500" spc="-20" dirty="0">
                <a:solidFill>
                  <a:srgbClr val="FF0000"/>
                </a:solidFill>
                <a:latin typeface="Calibri"/>
                <a:cs typeface="Calibri"/>
              </a:rPr>
              <a:t>MACD’s</a:t>
            </a:r>
            <a:r>
              <a:rPr sz="1500" spc="10" dirty="0">
                <a:solidFill>
                  <a:srgbClr val="FF0000"/>
                </a:solidFill>
                <a:latin typeface="Calibri"/>
                <a:cs typeface="Calibri"/>
              </a:rPr>
              <a:t> </a:t>
            </a:r>
            <a:r>
              <a:rPr sz="1500" spc="-5" dirty="0">
                <a:solidFill>
                  <a:srgbClr val="FF0000"/>
                </a:solidFill>
                <a:latin typeface="Calibri"/>
                <a:cs typeface="Calibri"/>
              </a:rPr>
              <a:t>baseline</a:t>
            </a:r>
            <a:r>
              <a:rPr sz="1500" spc="-5" dirty="0">
                <a:latin typeface="Calibri"/>
                <a:cs typeface="Calibri"/>
              </a:rPr>
              <a:t>.</a:t>
            </a:r>
            <a:endParaRPr sz="1500">
              <a:latin typeface="Calibri"/>
              <a:cs typeface="Calibri"/>
            </a:endParaRPr>
          </a:p>
          <a:p>
            <a:pPr marL="104139" marR="5715" indent="-91440">
              <a:lnSpc>
                <a:spcPct val="100000"/>
              </a:lnSpc>
              <a:spcBef>
                <a:spcPts val="1200"/>
              </a:spcBef>
              <a:buClr>
                <a:srgbClr val="1CACE3"/>
              </a:buClr>
              <a:buSzPct val="93333"/>
              <a:buFont typeface="Wingdings"/>
              <a:buChar char=""/>
              <a:tabLst>
                <a:tab pos="165100" algn="l"/>
              </a:tabLst>
            </a:pPr>
            <a:r>
              <a:rPr sz="1500" spc="-25" dirty="0">
                <a:latin typeface="Calibri"/>
                <a:cs typeface="Calibri"/>
              </a:rPr>
              <a:t>Traders</a:t>
            </a:r>
            <a:r>
              <a:rPr sz="1500" spc="35" dirty="0">
                <a:latin typeface="Calibri"/>
                <a:cs typeface="Calibri"/>
              </a:rPr>
              <a:t> </a:t>
            </a:r>
            <a:r>
              <a:rPr sz="1500" dirty="0">
                <a:latin typeface="Calibri"/>
                <a:cs typeface="Calibri"/>
              </a:rPr>
              <a:t>use</a:t>
            </a:r>
            <a:r>
              <a:rPr sz="1500" spc="30" dirty="0">
                <a:latin typeface="Calibri"/>
                <a:cs typeface="Calibri"/>
              </a:rPr>
              <a:t> </a:t>
            </a:r>
            <a:r>
              <a:rPr sz="1500" dirty="0">
                <a:latin typeface="Calibri"/>
                <a:cs typeface="Calibri"/>
              </a:rPr>
              <a:t>the</a:t>
            </a:r>
            <a:r>
              <a:rPr sz="1500" spc="30" dirty="0">
                <a:latin typeface="Calibri"/>
                <a:cs typeface="Calibri"/>
              </a:rPr>
              <a:t> </a:t>
            </a:r>
            <a:r>
              <a:rPr sz="1500" spc="-20" dirty="0">
                <a:latin typeface="Calibri"/>
                <a:cs typeface="Calibri"/>
              </a:rPr>
              <a:t>MACD’s</a:t>
            </a:r>
            <a:r>
              <a:rPr sz="1500" spc="30" dirty="0">
                <a:latin typeface="Calibri"/>
                <a:cs typeface="Calibri"/>
              </a:rPr>
              <a:t> </a:t>
            </a:r>
            <a:r>
              <a:rPr sz="1500" spc="-10" dirty="0">
                <a:latin typeface="Calibri"/>
                <a:cs typeface="Calibri"/>
              </a:rPr>
              <a:t>histogram</a:t>
            </a:r>
            <a:r>
              <a:rPr sz="1500" spc="35" dirty="0">
                <a:latin typeface="Calibri"/>
                <a:cs typeface="Calibri"/>
              </a:rPr>
              <a:t> </a:t>
            </a:r>
            <a:r>
              <a:rPr sz="1500" spc="-15" dirty="0">
                <a:latin typeface="Calibri"/>
                <a:cs typeface="Calibri"/>
              </a:rPr>
              <a:t>to</a:t>
            </a:r>
            <a:r>
              <a:rPr sz="1500" spc="35" dirty="0">
                <a:latin typeface="Calibri"/>
                <a:cs typeface="Calibri"/>
              </a:rPr>
              <a:t> </a:t>
            </a:r>
            <a:r>
              <a:rPr sz="1500" spc="-5" dirty="0">
                <a:latin typeface="Calibri"/>
                <a:cs typeface="Calibri"/>
              </a:rPr>
              <a:t>identify</a:t>
            </a:r>
            <a:r>
              <a:rPr sz="1500" spc="40" dirty="0">
                <a:latin typeface="Calibri"/>
                <a:cs typeface="Calibri"/>
              </a:rPr>
              <a:t> </a:t>
            </a:r>
            <a:r>
              <a:rPr sz="1500" spc="-5" dirty="0">
                <a:latin typeface="Calibri"/>
                <a:cs typeface="Calibri"/>
              </a:rPr>
              <a:t>when</a:t>
            </a:r>
            <a:r>
              <a:rPr sz="1500" spc="35" dirty="0">
                <a:latin typeface="Calibri"/>
                <a:cs typeface="Calibri"/>
              </a:rPr>
              <a:t> </a:t>
            </a:r>
            <a:r>
              <a:rPr sz="1500" b="1" spc="-5" dirty="0">
                <a:latin typeface="Calibri"/>
                <a:cs typeface="Calibri"/>
              </a:rPr>
              <a:t>bullish</a:t>
            </a:r>
            <a:r>
              <a:rPr sz="1500" b="1" spc="25" dirty="0">
                <a:latin typeface="Calibri"/>
                <a:cs typeface="Calibri"/>
              </a:rPr>
              <a:t> </a:t>
            </a:r>
            <a:r>
              <a:rPr sz="1500" dirty="0">
                <a:latin typeface="Calibri"/>
                <a:cs typeface="Calibri"/>
              </a:rPr>
              <a:t>or</a:t>
            </a:r>
            <a:r>
              <a:rPr sz="1500" spc="35" dirty="0">
                <a:latin typeface="Calibri"/>
                <a:cs typeface="Calibri"/>
              </a:rPr>
              <a:t> </a:t>
            </a:r>
            <a:r>
              <a:rPr sz="1500" b="1" spc="-5" dirty="0">
                <a:latin typeface="Calibri"/>
                <a:cs typeface="Calibri"/>
              </a:rPr>
              <a:t>bearish</a:t>
            </a:r>
            <a:r>
              <a:rPr sz="1500" b="1" spc="35" dirty="0">
                <a:latin typeface="Calibri"/>
                <a:cs typeface="Calibri"/>
              </a:rPr>
              <a:t> </a:t>
            </a:r>
            <a:r>
              <a:rPr sz="1500" b="1" spc="-5" dirty="0">
                <a:latin typeface="Calibri"/>
                <a:cs typeface="Calibri"/>
              </a:rPr>
              <a:t>momentum</a:t>
            </a:r>
            <a:r>
              <a:rPr sz="1500" b="1" spc="35" dirty="0">
                <a:latin typeface="Calibri"/>
                <a:cs typeface="Calibri"/>
              </a:rPr>
              <a:t> </a:t>
            </a:r>
            <a:r>
              <a:rPr sz="1500" dirty="0">
                <a:latin typeface="Calibri"/>
                <a:cs typeface="Calibri"/>
              </a:rPr>
              <a:t>is</a:t>
            </a:r>
            <a:r>
              <a:rPr sz="1500" spc="30" dirty="0">
                <a:latin typeface="Calibri"/>
                <a:cs typeface="Calibri"/>
              </a:rPr>
              <a:t> </a:t>
            </a:r>
            <a:r>
              <a:rPr sz="1500" spc="-5" dirty="0">
                <a:latin typeface="Calibri"/>
                <a:cs typeface="Calibri"/>
              </a:rPr>
              <a:t>high—and </a:t>
            </a:r>
            <a:r>
              <a:rPr sz="1500" spc="-325" dirty="0">
                <a:latin typeface="Calibri"/>
                <a:cs typeface="Calibri"/>
              </a:rPr>
              <a:t> </a:t>
            </a:r>
            <a:r>
              <a:rPr sz="1500" dirty="0">
                <a:latin typeface="Calibri"/>
                <a:cs typeface="Calibri"/>
              </a:rPr>
              <a:t>possibly</a:t>
            </a:r>
            <a:r>
              <a:rPr sz="1500" spc="-30" dirty="0">
                <a:latin typeface="Calibri"/>
                <a:cs typeface="Calibri"/>
              </a:rPr>
              <a:t> </a:t>
            </a:r>
            <a:r>
              <a:rPr sz="1500" spc="-10" dirty="0">
                <a:latin typeface="Calibri"/>
                <a:cs typeface="Calibri"/>
              </a:rPr>
              <a:t>overbought/oversold.</a:t>
            </a:r>
            <a:endParaRPr sz="1500">
              <a:latin typeface="Calibri"/>
              <a:cs typeface="Calibri"/>
            </a:endParaRPr>
          </a:p>
        </p:txBody>
      </p:sp>
      <p:pic>
        <p:nvPicPr>
          <p:cNvPr id="4" name="object 4"/>
          <p:cNvPicPr/>
          <p:nvPr/>
        </p:nvPicPr>
        <p:blipFill>
          <a:blip r:embed="rId2" cstate="print"/>
          <a:stretch>
            <a:fillRect/>
          </a:stretch>
        </p:blipFill>
        <p:spPr>
          <a:xfrm>
            <a:off x="978408" y="3505200"/>
            <a:ext cx="7240523" cy="2823959"/>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5452745" cy="635000"/>
          </a:xfrm>
          <a:prstGeom prst="rect">
            <a:avLst/>
          </a:prstGeom>
        </p:spPr>
        <p:txBody>
          <a:bodyPr vert="horz" wrap="square" lIns="0" tIns="12065" rIns="0" bIns="0" rtlCol="0">
            <a:spAutoFit/>
          </a:bodyPr>
          <a:lstStyle/>
          <a:p>
            <a:pPr marL="12700">
              <a:lnSpc>
                <a:spcPct val="100000"/>
              </a:lnSpc>
              <a:spcBef>
                <a:spcPts val="95"/>
              </a:spcBef>
            </a:pPr>
            <a:r>
              <a:rPr sz="4000" spc="-155" dirty="0"/>
              <a:t>R</a:t>
            </a:r>
            <a:r>
              <a:rPr sz="4000" spc="-85" dirty="0"/>
              <a:t>e</a:t>
            </a:r>
            <a:r>
              <a:rPr sz="4000" spc="-75" dirty="0"/>
              <a:t>l</a:t>
            </a:r>
            <a:r>
              <a:rPr sz="4000" spc="-125" dirty="0"/>
              <a:t>a</a:t>
            </a:r>
            <a:r>
              <a:rPr sz="4000" spc="-85" dirty="0"/>
              <a:t>t</a:t>
            </a:r>
            <a:r>
              <a:rPr sz="4000" spc="-75" dirty="0"/>
              <a:t>i</a:t>
            </a:r>
            <a:r>
              <a:rPr sz="4000" spc="-135" dirty="0"/>
              <a:t>v</a:t>
            </a:r>
            <a:r>
              <a:rPr sz="4000" spc="-5" dirty="0"/>
              <a:t>e</a:t>
            </a:r>
            <a:r>
              <a:rPr sz="4000" spc="-195" dirty="0"/>
              <a:t> </a:t>
            </a:r>
            <a:r>
              <a:rPr sz="4000" spc="-75" dirty="0"/>
              <a:t>St</a:t>
            </a:r>
            <a:r>
              <a:rPr sz="4000" spc="-135" dirty="0"/>
              <a:t>r</a:t>
            </a:r>
            <a:r>
              <a:rPr sz="4000" spc="-85" dirty="0"/>
              <a:t>e</a:t>
            </a:r>
            <a:r>
              <a:rPr sz="4000" spc="-90" dirty="0"/>
              <a:t>n</a:t>
            </a:r>
            <a:r>
              <a:rPr sz="4000" spc="-175" dirty="0"/>
              <a:t>g</a:t>
            </a:r>
            <a:r>
              <a:rPr sz="4000" spc="-85" dirty="0"/>
              <a:t>t</a:t>
            </a:r>
            <a:r>
              <a:rPr sz="4000" spc="-5" dirty="0"/>
              <a:t>h</a:t>
            </a:r>
            <a:r>
              <a:rPr sz="4000" spc="-190" dirty="0"/>
              <a:t> </a:t>
            </a:r>
            <a:r>
              <a:rPr sz="4000" spc="-60" dirty="0"/>
              <a:t>I</a:t>
            </a:r>
            <a:r>
              <a:rPr sz="4000" spc="-80" dirty="0"/>
              <a:t>n</a:t>
            </a:r>
            <a:r>
              <a:rPr sz="4000" spc="-90" dirty="0"/>
              <a:t>d</a:t>
            </a:r>
            <a:r>
              <a:rPr sz="4000" spc="-160" dirty="0"/>
              <a:t>e</a:t>
            </a:r>
            <a:r>
              <a:rPr sz="4000" spc="-5" dirty="0"/>
              <a:t>x</a:t>
            </a:r>
            <a:r>
              <a:rPr sz="4000" spc="-190" dirty="0"/>
              <a:t> </a:t>
            </a:r>
            <a:r>
              <a:rPr sz="4000" spc="-60" dirty="0"/>
              <a:t>(</a:t>
            </a:r>
            <a:r>
              <a:rPr sz="4000" spc="-140" dirty="0"/>
              <a:t>R</a:t>
            </a:r>
            <a:r>
              <a:rPr sz="4000" spc="-75" dirty="0"/>
              <a:t>S</a:t>
            </a:r>
            <a:r>
              <a:rPr sz="4000" spc="-70" dirty="0"/>
              <a:t>I)</a:t>
            </a:r>
            <a:endParaRPr sz="4000"/>
          </a:p>
        </p:txBody>
      </p:sp>
      <p:pic>
        <p:nvPicPr>
          <p:cNvPr id="3" name="object 3"/>
          <p:cNvPicPr/>
          <p:nvPr/>
        </p:nvPicPr>
        <p:blipFill>
          <a:blip r:embed="rId2" cstate="print"/>
          <a:stretch>
            <a:fillRect/>
          </a:stretch>
        </p:blipFill>
        <p:spPr>
          <a:xfrm>
            <a:off x="5841129" y="4791946"/>
            <a:ext cx="2294998" cy="1361261"/>
          </a:xfrm>
          <a:prstGeom prst="rect">
            <a:avLst/>
          </a:prstGeom>
        </p:spPr>
      </p:pic>
      <p:sp>
        <p:nvSpPr>
          <p:cNvPr id="4" name="object 4"/>
          <p:cNvSpPr txBox="1"/>
          <p:nvPr/>
        </p:nvSpPr>
        <p:spPr>
          <a:xfrm>
            <a:off x="787398" y="1983007"/>
            <a:ext cx="7569834" cy="3538220"/>
          </a:xfrm>
          <a:prstGeom prst="rect">
            <a:avLst/>
          </a:prstGeom>
        </p:spPr>
        <p:txBody>
          <a:bodyPr vert="horz" wrap="square" lIns="0" tIns="13335" rIns="0" bIns="0" rtlCol="0">
            <a:spAutoFit/>
          </a:bodyPr>
          <a:lstStyle/>
          <a:p>
            <a:pPr marL="103505" marR="5080" indent="-91440" algn="just">
              <a:lnSpc>
                <a:spcPct val="100000"/>
              </a:lnSpc>
              <a:spcBef>
                <a:spcPts val="105"/>
              </a:spcBef>
              <a:buClr>
                <a:srgbClr val="1CACE3"/>
              </a:buClr>
              <a:buSzPct val="95000"/>
              <a:buFont typeface="Wingdings"/>
              <a:buChar char=""/>
              <a:tabLst>
                <a:tab pos="215900" algn="l"/>
              </a:tabLst>
            </a:pPr>
            <a:r>
              <a:rPr sz="2000" dirty="0">
                <a:latin typeface="Calibri"/>
                <a:cs typeface="Calibri"/>
              </a:rPr>
              <a:t>The</a:t>
            </a:r>
            <a:r>
              <a:rPr sz="2000" spc="5" dirty="0">
                <a:latin typeface="Calibri"/>
                <a:cs typeface="Calibri"/>
              </a:rPr>
              <a:t> </a:t>
            </a:r>
            <a:r>
              <a:rPr sz="2000" spc="-10" dirty="0">
                <a:solidFill>
                  <a:srgbClr val="FF0000"/>
                </a:solidFill>
                <a:latin typeface="Calibri"/>
                <a:cs typeface="Calibri"/>
              </a:rPr>
              <a:t>relative</a:t>
            </a:r>
            <a:r>
              <a:rPr sz="2000" spc="-5" dirty="0">
                <a:solidFill>
                  <a:srgbClr val="FF0000"/>
                </a:solidFill>
                <a:latin typeface="Calibri"/>
                <a:cs typeface="Calibri"/>
              </a:rPr>
              <a:t> </a:t>
            </a:r>
            <a:r>
              <a:rPr sz="2000" spc="-10" dirty="0">
                <a:solidFill>
                  <a:srgbClr val="FF0000"/>
                </a:solidFill>
                <a:latin typeface="Calibri"/>
                <a:cs typeface="Calibri"/>
              </a:rPr>
              <a:t>strength</a:t>
            </a:r>
            <a:r>
              <a:rPr sz="2000" spc="-5" dirty="0">
                <a:solidFill>
                  <a:srgbClr val="FF0000"/>
                </a:solidFill>
                <a:latin typeface="Calibri"/>
                <a:cs typeface="Calibri"/>
              </a:rPr>
              <a:t> </a:t>
            </a:r>
            <a:r>
              <a:rPr sz="2000" spc="-10" dirty="0">
                <a:solidFill>
                  <a:srgbClr val="FF0000"/>
                </a:solidFill>
                <a:latin typeface="Calibri"/>
                <a:cs typeface="Calibri"/>
              </a:rPr>
              <a:t>index</a:t>
            </a:r>
            <a:r>
              <a:rPr sz="2000" spc="-5" dirty="0">
                <a:solidFill>
                  <a:srgbClr val="FF0000"/>
                </a:solidFill>
                <a:latin typeface="Calibri"/>
                <a:cs typeface="Calibri"/>
              </a:rPr>
              <a:t> (RSI)</a:t>
            </a:r>
            <a:r>
              <a:rPr sz="2000" dirty="0">
                <a:solidFill>
                  <a:srgbClr val="FF0000"/>
                </a:solidFill>
                <a:latin typeface="Calibri"/>
                <a:cs typeface="Calibri"/>
              </a:rPr>
              <a:t> </a:t>
            </a:r>
            <a:r>
              <a:rPr sz="2000" spc="-5" dirty="0">
                <a:latin typeface="Calibri"/>
                <a:cs typeface="Calibri"/>
              </a:rPr>
              <a:t>is</a:t>
            </a:r>
            <a:r>
              <a:rPr sz="2000" dirty="0">
                <a:latin typeface="Calibri"/>
                <a:cs typeface="Calibri"/>
              </a:rPr>
              <a:t> a</a:t>
            </a:r>
            <a:r>
              <a:rPr sz="2000" spc="5" dirty="0">
                <a:latin typeface="Calibri"/>
                <a:cs typeface="Calibri"/>
              </a:rPr>
              <a:t> </a:t>
            </a:r>
            <a:r>
              <a:rPr sz="2000" spc="-5" dirty="0">
                <a:latin typeface="Calibri"/>
                <a:cs typeface="Calibri"/>
              </a:rPr>
              <a:t>momentum</a:t>
            </a:r>
            <a:r>
              <a:rPr sz="2000" dirty="0">
                <a:latin typeface="Calibri"/>
                <a:cs typeface="Calibri"/>
              </a:rPr>
              <a:t> </a:t>
            </a:r>
            <a:r>
              <a:rPr sz="2000" spc="-10" dirty="0">
                <a:latin typeface="Calibri"/>
                <a:cs typeface="Calibri"/>
              </a:rPr>
              <a:t>indicator</a:t>
            </a:r>
            <a:r>
              <a:rPr sz="2000" spc="-5" dirty="0">
                <a:latin typeface="Calibri"/>
                <a:cs typeface="Calibri"/>
              </a:rPr>
              <a:t> used</a:t>
            </a:r>
            <a:r>
              <a:rPr sz="2000" dirty="0">
                <a:latin typeface="Calibri"/>
                <a:cs typeface="Calibri"/>
              </a:rPr>
              <a:t> </a:t>
            </a:r>
            <a:r>
              <a:rPr sz="2000" spc="-5" dirty="0">
                <a:latin typeface="Calibri"/>
                <a:cs typeface="Calibri"/>
              </a:rPr>
              <a:t>in </a:t>
            </a:r>
            <a:r>
              <a:rPr sz="2000" dirty="0">
                <a:latin typeface="Calibri"/>
                <a:cs typeface="Calibri"/>
              </a:rPr>
              <a:t> </a:t>
            </a:r>
            <a:r>
              <a:rPr sz="2000" spc="-5" dirty="0">
                <a:latin typeface="Calibri"/>
                <a:cs typeface="Calibri"/>
              </a:rPr>
              <a:t>technical</a:t>
            </a:r>
            <a:r>
              <a:rPr sz="2000" spc="-10" dirty="0">
                <a:latin typeface="Calibri"/>
                <a:cs typeface="Calibri"/>
              </a:rPr>
              <a:t> </a:t>
            </a:r>
            <a:r>
              <a:rPr sz="2000" spc="-5" dirty="0">
                <a:latin typeface="Calibri"/>
                <a:cs typeface="Calibri"/>
              </a:rPr>
              <a:t>analysis.</a:t>
            </a:r>
            <a:endParaRPr sz="2000">
              <a:latin typeface="Calibri"/>
              <a:cs typeface="Calibri"/>
            </a:endParaRPr>
          </a:p>
          <a:p>
            <a:pPr marL="103505" marR="5080" indent="-91440" algn="just">
              <a:lnSpc>
                <a:spcPct val="100000"/>
              </a:lnSpc>
              <a:spcBef>
                <a:spcPts val="1200"/>
              </a:spcBef>
              <a:buClr>
                <a:srgbClr val="1CACE3"/>
              </a:buClr>
              <a:buSzPct val="95000"/>
              <a:buFont typeface="Wingdings"/>
              <a:buChar char=""/>
              <a:tabLst>
                <a:tab pos="215900" algn="l"/>
              </a:tabLst>
            </a:pPr>
            <a:r>
              <a:rPr sz="2000" spc="-5" dirty="0">
                <a:latin typeface="Calibri"/>
                <a:cs typeface="Calibri"/>
              </a:rPr>
              <a:t>RSI measures </a:t>
            </a:r>
            <a:r>
              <a:rPr sz="2000" dirty="0">
                <a:latin typeface="Calibri"/>
                <a:cs typeface="Calibri"/>
              </a:rPr>
              <a:t>the </a:t>
            </a:r>
            <a:r>
              <a:rPr sz="2000" b="1" dirty="0">
                <a:latin typeface="Calibri"/>
                <a:cs typeface="Calibri"/>
              </a:rPr>
              <a:t>speed </a:t>
            </a:r>
            <a:r>
              <a:rPr sz="2000" spc="-5" dirty="0">
                <a:latin typeface="Calibri"/>
                <a:cs typeface="Calibri"/>
              </a:rPr>
              <a:t>and </a:t>
            </a:r>
            <a:r>
              <a:rPr sz="2000" b="1" spc="-5" dirty="0">
                <a:latin typeface="Calibri"/>
                <a:cs typeface="Calibri"/>
              </a:rPr>
              <a:t>magnitude </a:t>
            </a:r>
            <a:r>
              <a:rPr sz="2000" spc="-5" dirty="0">
                <a:latin typeface="Calibri"/>
                <a:cs typeface="Calibri"/>
              </a:rPr>
              <a:t>of </a:t>
            </a:r>
            <a:r>
              <a:rPr sz="2000" dirty="0">
                <a:latin typeface="Calibri"/>
                <a:cs typeface="Calibri"/>
              </a:rPr>
              <a:t>a </a:t>
            </a:r>
            <a:r>
              <a:rPr sz="2000" spc="-5" dirty="0">
                <a:latin typeface="Calibri"/>
                <a:cs typeface="Calibri"/>
              </a:rPr>
              <a:t>security's </a:t>
            </a:r>
            <a:r>
              <a:rPr sz="2000" spc="-10" dirty="0">
                <a:latin typeface="Calibri"/>
                <a:cs typeface="Calibri"/>
              </a:rPr>
              <a:t>recent </a:t>
            </a:r>
            <a:r>
              <a:rPr sz="2000" dirty="0">
                <a:latin typeface="Calibri"/>
                <a:cs typeface="Calibri"/>
              </a:rPr>
              <a:t>price </a:t>
            </a:r>
            <a:r>
              <a:rPr sz="2000" spc="5" dirty="0">
                <a:latin typeface="Calibri"/>
                <a:cs typeface="Calibri"/>
              </a:rPr>
              <a:t> </a:t>
            </a:r>
            <a:r>
              <a:rPr sz="2000" spc="-5" dirty="0">
                <a:latin typeface="Calibri"/>
                <a:cs typeface="Calibri"/>
              </a:rPr>
              <a:t>changes</a:t>
            </a:r>
            <a:r>
              <a:rPr sz="2000" spc="170" dirty="0">
                <a:latin typeface="Calibri"/>
                <a:cs typeface="Calibri"/>
              </a:rPr>
              <a:t> </a:t>
            </a:r>
            <a:r>
              <a:rPr sz="2000" spc="-15" dirty="0">
                <a:latin typeface="Calibri"/>
                <a:cs typeface="Calibri"/>
              </a:rPr>
              <a:t>to</a:t>
            </a:r>
            <a:r>
              <a:rPr sz="2000" spc="175" dirty="0">
                <a:latin typeface="Calibri"/>
                <a:cs typeface="Calibri"/>
              </a:rPr>
              <a:t> </a:t>
            </a:r>
            <a:r>
              <a:rPr sz="2000" spc="-10" dirty="0">
                <a:latin typeface="Calibri"/>
                <a:cs typeface="Calibri"/>
              </a:rPr>
              <a:t>evaluate</a:t>
            </a:r>
            <a:r>
              <a:rPr sz="2000" spc="175" dirty="0">
                <a:latin typeface="Calibri"/>
                <a:cs typeface="Calibri"/>
              </a:rPr>
              <a:t> </a:t>
            </a:r>
            <a:r>
              <a:rPr sz="2000" spc="-5" dirty="0">
                <a:latin typeface="Calibri"/>
                <a:cs typeface="Calibri"/>
              </a:rPr>
              <a:t>overvalued</a:t>
            </a:r>
            <a:r>
              <a:rPr sz="2000" spc="175" dirty="0">
                <a:latin typeface="Calibri"/>
                <a:cs typeface="Calibri"/>
              </a:rPr>
              <a:t> </a:t>
            </a:r>
            <a:r>
              <a:rPr sz="2000" spc="-5" dirty="0">
                <a:latin typeface="Calibri"/>
                <a:cs typeface="Calibri"/>
              </a:rPr>
              <a:t>or</a:t>
            </a:r>
            <a:r>
              <a:rPr sz="2000" spc="160" dirty="0">
                <a:latin typeface="Calibri"/>
                <a:cs typeface="Calibri"/>
              </a:rPr>
              <a:t> </a:t>
            </a:r>
            <a:r>
              <a:rPr sz="2000" spc="-5" dirty="0">
                <a:latin typeface="Calibri"/>
                <a:cs typeface="Calibri"/>
              </a:rPr>
              <a:t>undervalued</a:t>
            </a:r>
            <a:r>
              <a:rPr sz="2000" spc="180" dirty="0">
                <a:latin typeface="Calibri"/>
                <a:cs typeface="Calibri"/>
              </a:rPr>
              <a:t> </a:t>
            </a:r>
            <a:r>
              <a:rPr sz="2000" spc="-5" dirty="0">
                <a:latin typeface="Calibri"/>
                <a:cs typeface="Calibri"/>
              </a:rPr>
              <a:t>conditions</a:t>
            </a:r>
            <a:r>
              <a:rPr sz="2000" spc="170" dirty="0">
                <a:latin typeface="Calibri"/>
                <a:cs typeface="Calibri"/>
              </a:rPr>
              <a:t> </a:t>
            </a:r>
            <a:r>
              <a:rPr sz="2000" spc="-5" dirty="0">
                <a:latin typeface="Calibri"/>
                <a:cs typeface="Calibri"/>
              </a:rPr>
              <a:t>in</a:t>
            </a:r>
            <a:r>
              <a:rPr sz="2000" spc="180" dirty="0">
                <a:latin typeface="Calibri"/>
                <a:cs typeface="Calibri"/>
              </a:rPr>
              <a:t> </a:t>
            </a:r>
            <a:r>
              <a:rPr sz="2000" dirty="0">
                <a:latin typeface="Calibri"/>
                <a:cs typeface="Calibri"/>
              </a:rPr>
              <a:t>the</a:t>
            </a:r>
            <a:r>
              <a:rPr sz="2000" spc="175" dirty="0">
                <a:latin typeface="Calibri"/>
                <a:cs typeface="Calibri"/>
              </a:rPr>
              <a:t> </a:t>
            </a:r>
            <a:r>
              <a:rPr sz="2000" spc="-5" dirty="0">
                <a:latin typeface="Calibri"/>
                <a:cs typeface="Calibri"/>
              </a:rPr>
              <a:t>price </a:t>
            </a:r>
            <a:r>
              <a:rPr sz="2000" spc="-440" dirty="0">
                <a:latin typeface="Calibri"/>
                <a:cs typeface="Calibri"/>
              </a:rPr>
              <a:t> </a:t>
            </a:r>
            <a:r>
              <a:rPr sz="2000" spc="-5" dirty="0">
                <a:latin typeface="Calibri"/>
                <a:cs typeface="Calibri"/>
              </a:rPr>
              <a:t>of</a:t>
            </a:r>
            <a:r>
              <a:rPr sz="2000" spc="-15" dirty="0">
                <a:latin typeface="Calibri"/>
                <a:cs typeface="Calibri"/>
              </a:rPr>
              <a:t> </a:t>
            </a:r>
            <a:r>
              <a:rPr sz="2000" spc="-5" dirty="0">
                <a:latin typeface="Calibri"/>
                <a:cs typeface="Calibri"/>
              </a:rPr>
              <a:t>that</a:t>
            </a:r>
            <a:r>
              <a:rPr sz="2000" dirty="0">
                <a:latin typeface="Calibri"/>
                <a:cs typeface="Calibri"/>
              </a:rPr>
              <a:t> </a:t>
            </a:r>
            <a:r>
              <a:rPr sz="2000" spc="-20" dirty="0">
                <a:latin typeface="Calibri"/>
                <a:cs typeface="Calibri"/>
              </a:rPr>
              <a:t>security.</a:t>
            </a:r>
            <a:endParaRPr sz="2000">
              <a:latin typeface="Calibri"/>
              <a:cs typeface="Calibri"/>
            </a:endParaRPr>
          </a:p>
          <a:p>
            <a:pPr marL="103505" marR="5080" indent="-91440" algn="just">
              <a:lnSpc>
                <a:spcPct val="100000"/>
              </a:lnSpc>
              <a:spcBef>
                <a:spcPts val="1195"/>
              </a:spcBef>
              <a:buClr>
                <a:srgbClr val="1CACE3"/>
              </a:buClr>
              <a:buSzPct val="95000"/>
              <a:buFont typeface="Wingdings"/>
              <a:buChar char=""/>
              <a:tabLst>
                <a:tab pos="215900" algn="l"/>
              </a:tabLst>
            </a:pPr>
            <a:r>
              <a:rPr sz="2000" dirty="0">
                <a:latin typeface="Calibri"/>
                <a:cs typeface="Calibri"/>
              </a:rPr>
              <a:t>As</a:t>
            </a:r>
            <a:r>
              <a:rPr sz="2000" spc="5" dirty="0">
                <a:latin typeface="Calibri"/>
                <a:cs typeface="Calibri"/>
              </a:rPr>
              <a:t> </a:t>
            </a:r>
            <a:r>
              <a:rPr sz="2000" dirty="0">
                <a:latin typeface="Calibri"/>
                <a:cs typeface="Calibri"/>
              </a:rPr>
              <a:t>a</a:t>
            </a:r>
            <a:r>
              <a:rPr sz="2000" spc="5" dirty="0">
                <a:latin typeface="Calibri"/>
                <a:cs typeface="Calibri"/>
              </a:rPr>
              <a:t> </a:t>
            </a:r>
            <a:r>
              <a:rPr sz="2000" spc="-5" dirty="0">
                <a:latin typeface="Calibri"/>
                <a:cs typeface="Calibri"/>
              </a:rPr>
              <a:t>momentum</a:t>
            </a:r>
            <a:r>
              <a:rPr sz="2000" dirty="0">
                <a:latin typeface="Calibri"/>
                <a:cs typeface="Calibri"/>
              </a:rPr>
              <a:t> </a:t>
            </a:r>
            <a:r>
              <a:rPr sz="2000" spc="-25" dirty="0">
                <a:latin typeface="Calibri"/>
                <a:cs typeface="Calibri"/>
              </a:rPr>
              <a:t>indicator,</a:t>
            </a:r>
            <a:r>
              <a:rPr sz="2000" spc="-20"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relative</a:t>
            </a:r>
            <a:r>
              <a:rPr sz="2000" spc="-5" dirty="0">
                <a:latin typeface="Calibri"/>
                <a:cs typeface="Calibri"/>
              </a:rPr>
              <a:t> </a:t>
            </a:r>
            <a:r>
              <a:rPr sz="2000" spc="-10" dirty="0">
                <a:latin typeface="Calibri"/>
                <a:cs typeface="Calibri"/>
              </a:rPr>
              <a:t>strength</a:t>
            </a:r>
            <a:r>
              <a:rPr sz="2000" spc="-5" dirty="0">
                <a:latin typeface="Calibri"/>
                <a:cs typeface="Calibri"/>
              </a:rPr>
              <a:t> </a:t>
            </a:r>
            <a:r>
              <a:rPr sz="2000" spc="-10" dirty="0">
                <a:latin typeface="Calibri"/>
                <a:cs typeface="Calibri"/>
              </a:rPr>
              <a:t>index</a:t>
            </a:r>
            <a:r>
              <a:rPr sz="2000" spc="-5" dirty="0">
                <a:latin typeface="Calibri"/>
                <a:cs typeface="Calibri"/>
              </a:rPr>
              <a:t> </a:t>
            </a:r>
            <a:r>
              <a:rPr sz="2000" spc="-10" dirty="0">
                <a:latin typeface="Calibri"/>
                <a:cs typeface="Calibri"/>
              </a:rPr>
              <a:t>compares</a:t>
            </a:r>
            <a:r>
              <a:rPr sz="2000" spc="-5" dirty="0">
                <a:latin typeface="Calibri"/>
                <a:cs typeface="Calibri"/>
              </a:rPr>
              <a:t> </a:t>
            </a:r>
            <a:r>
              <a:rPr sz="2000" dirty="0">
                <a:latin typeface="Calibri"/>
                <a:cs typeface="Calibri"/>
              </a:rPr>
              <a:t>a </a:t>
            </a:r>
            <a:r>
              <a:rPr sz="2000" spc="5" dirty="0">
                <a:latin typeface="Calibri"/>
                <a:cs typeface="Calibri"/>
              </a:rPr>
              <a:t> </a:t>
            </a:r>
            <a:r>
              <a:rPr sz="2000" spc="-5" dirty="0">
                <a:latin typeface="Calibri"/>
                <a:cs typeface="Calibri"/>
              </a:rPr>
              <a:t>security's </a:t>
            </a:r>
            <a:r>
              <a:rPr sz="2000" spc="-10" dirty="0">
                <a:latin typeface="Calibri"/>
                <a:cs typeface="Calibri"/>
              </a:rPr>
              <a:t>strength on </a:t>
            </a:r>
            <a:r>
              <a:rPr sz="2000" spc="-15" dirty="0">
                <a:latin typeface="Calibri"/>
                <a:cs typeface="Calibri"/>
              </a:rPr>
              <a:t>days </a:t>
            </a:r>
            <a:r>
              <a:rPr sz="2000" spc="-5" dirty="0">
                <a:latin typeface="Calibri"/>
                <a:cs typeface="Calibri"/>
              </a:rPr>
              <a:t>when prices </a:t>
            </a:r>
            <a:r>
              <a:rPr sz="2000" spc="-10" dirty="0">
                <a:latin typeface="Calibri"/>
                <a:cs typeface="Calibri"/>
              </a:rPr>
              <a:t>go </a:t>
            </a:r>
            <a:r>
              <a:rPr sz="2000" spc="-5" dirty="0">
                <a:latin typeface="Calibri"/>
                <a:cs typeface="Calibri"/>
              </a:rPr>
              <a:t>up </a:t>
            </a:r>
            <a:r>
              <a:rPr sz="2000" spc="-15" dirty="0">
                <a:latin typeface="Calibri"/>
                <a:cs typeface="Calibri"/>
              </a:rPr>
              <a:t>to </a:t>
            </a:r>
            <a:r>
              <a:rPr sz="2000" spc="-5" dirty="0">
                <a:latin typeface="Calibri"/>
                <a:cs typeface="Calibri"/>
              </a:rPr>
              <a:t>its </a:t>
            </a:r>
            <a:r>
              <a:rPr sz="2000" spc="-10" dirty="0">
                <a:latin typeface="Calibri"/>
                <a:cs typeface="Calibri"/>
              </a:rPr>
              <a:t>strength </a:t>
            </a:r>
            <a:r>
              <a:rPr sz="2000" spc="-5" dirty="0">
                <a:latin typeface="Calibri"/>
                <a:cs typeface="Calibri"/>
              </a:rPr>
              <a:t>on </a:t>
            </a:r>
            <a:r>
              <a:rPr sz="2000" spc="-20" dirty="0">
                <a:latin typeface="Calibri"/>
                <a:cs typeface="Calibri"/>
              </a:rPr>
              <a:t>days </a:t>
            </a:r>
            <a:r>
              <a:rPr sz="2000" spc="-15" dirty="0">
                <a:latin typeface="Calibri"/>
                <a:cs typeface="Calibri"/>
              </a:rPr>
              <a:t> </a:t>
            </a:r>
            <a:r>
              <a:rPr sz="2000" spc="-5" dirty="0">
                <a:latin typeface="Calibri"/>
                <a:cs typeface="Calibri"/>
              </a:rPr>
              <a:t>when</a:t>
            </a:r>
            <a:r>
              <a:rPr sz="2000" spc="-15" dirty="0">
                <a:latin typeface="Calibri"/>
                <a:cs typeface="Calibri"/>
              </a:rPr>
              <a:t> </a:t>
            </a:r>
            <a:r>
              <a:rPr sz="2000" spc="-5" dirty="0">
                <a:latin typeface="Calibri"/>
                <a:cs typeface="Calibri"/>
              </a:rPr>
              <a:t>prices</a:t>
            </a:r>
            <a:r>
              <a:rPr sz="2000" dirty="0">
                <a:latin typeface="Calibri"/>
                <a:cs typeface="Calibri"/>
              </a:rPr>
              <a:t> </a:t>
            </a:r>
            <a:r>
              <a:rPr sz="2000" spc="-5" dirty="0">
                <a:latin typeface="Calibri"/>
                <a:cs typeface="Calibri"/>
              </a:rPr>
              <a:t>go</a:t>
            </a:r>
            <a:r>
              <a:rPr sz="2000" spc="-20" dirty="0">
                <a:latin typeface="Calibri"/>
                <a:cs typeface="Calibri"/>
              </a:rPr>
              <a:t> </a:t>
            </a:r>
            <a:r>
              <a:rPr sz="2000" spc="-5" dirty="0">
                <a:latin typeface="Calibri"/>
                <a:cs typeface="Calibri"/>
              </a:rPr>
              <a:t>down.</a:t>
            </a:r>
            <a:endParaRPr sz="2000">
              <a:latin typeface="Calibri"/>
              <a:cs typeface="Calibri"/>
            </a:endParaRPr>
          </a:p>
          <a:p>
            <a:pPr marL="103505" marR="2865755" indent="-91440">
              <a:lnSpc>
                <a:spcPct val="100000"/>
              </a:lnSpc>
              <a:spcBef>
                <a:spcPts val="1255"/>
              </a:spcBef>
              <a:buClr>
                <a:srgbClr val="1CACE3"/>
              </a:buClr>
              <a:buSzPct val="95000"/>
              <a:buFont typeface="Wingdings"/>
              <a:buChar char=""/>
              <a:tabLst>
                <a:tab pos="215900" algn="l"/>
              </a:tabLst>
            </a:pPr>
            <a:r>
              <a:rPr sz="2000" dirty="0">
                <a:latin typeface="Calibri"/>
                <a:cs typeface="Calibri"/>
              </a:rPr>
              <a:t>The</a:t>
            </a:r>
            <a:r>
              <a:rPr sz="2000" spc="85" dirty="0">
                <a:latin typeface="Calibri"/>
                <a:cs typeface="Calibri"/>
              </a:rPr>
              <a:t> </a:t>
            </a:r>
            <a:r>
              <a:rPr sz="2000" spc="-5" dirty="0">
                <a:latin typeface="Calibri"/>
                <a:cs typeface="Calibri"/>
              </a:rPr>
              <a:t>RSI</a:t>
            </a:r>
            <a:r>
              <a:rPr sz="2000" spc="75" dirty="0">
                <a:latin typeface="Calibri"/>
                <a:cs typeface="Calibri"/>
              </a:rPr>
              <a:t> </a:t>
            </a:r>
            <a:r>
              <a:rPr sz="2000" spc="-5" dirty="0">
                <a:latin typeface="Calibri"/>
                <a:cs typeface="Calibri"/>
              </a:rPr>
              <a:t>uses</a:t>
            </a:r>
            <a:r>
              <a:rPr sz="2000" spc="85" dirty="0">
                <a:latin typeface="Calibri"/>
                <a:cs typeface="Calibri"/>
              </a:rPr>
              <a:t> </a:t>
            </a:r>
            <a:r>
              <a:rPr sz="2000" dirty="0">
                <a:latin typeface="Calibri"/>
                <a:cs typeface="Calibri"/>
              </a:rPr>
              <a:t>a</a:t>
            </a:r>
            <a:r>
              <a:rPr sz="2000" spc="85" dirty="0">
                <a:latin typeface="Calibri"/>
                <a:cs typeface="Calibri"/>
              </a:rPr>
              <a:t> </a:t>
            </a:r>
            <a:r>
              <a:rPr sz="2000" spc="-5" dirty="0">
                <a:solidFill>
                  <a:srgbClr val="0000FF"/>
                </a:solidFill>
                <a:latin typeface="Calibri"/>
                <a:cs typeface="Calibri"/>
              </a:rPr>
              <a:t>two-part</a:t>
            </a:r>
            <a:r>
              <a:rPr sz="2000" spc="90" dirty="0">
                <a:solidFill>
                  <a:srgbClr val="0000FF"/>
                </a:solidFill>
                <a:latin typeface="Calibri"/>
                <a:cs typeface="Calibri"/>
              </a:rPr>
              <a:t> </a:t>
            </a:r>
            <a:r>
              <a:rPr sz="2000" spc="-5" dirty="0">
                <a:solidFill>
                  <a:srgbClr val="0000FF"/>
                </a:solidFill>
                <a:latin typeface="Calibri"/>
                <a:cs typeface="Calibri"/>
              </a:rPr>
              <a:t>calculation</a:t>
            </a:r>
            <a:r>
              <a:rPr sz="2000" spc="95" dirty="0">
                <a:solidFill>
                  <a:srgbClr val="0000FF"/>
                </a:solidFill>
                <a:latin typeface="Calibri"/>
                <a:cs typeface="Calibri"/>
              </a:rPr>
              <a:t> </a:t>
            </a:r>
            <a:r>
              <a:rPr sz="2000" spc="-15" dirty="0">
                <a:latin typeface="Calibri"/>
                <a:cs typeface="Calibri"/>
              </a:rPr>
              <a:t>that </a:t>
            </a:r>
            <a:r>
              <a:rPr sz="2000" spc="-440" dirty="0">
                <a:latin typeface="Calibri"/>
                <a:cs typeface="Calibri"/>
              </a:rPr>
              <a:t> </a:t>
            </a:r>
            <a:r>
              <a:rPr sz="2000" spc="-10" dirty="0">
                <a:latin typeface="Calibri"/>
                <a:cs typeface="Calibri"/>
              </a:rPr>
              <a:t>starts</a:t>
            </a:r>
            <a:r>
              <a:rPr sz="2000" spc="20" dirty="0">
                <a:latin typeface="Calibri"/>
                <a:cs typeface="Calibri"/>
              </a:rPr>
              <a:t> </a:t>
            </a:r>
            <a:r>
              <a:rPr sz="2000" spc="-5" dirty="0">
                <a:latin typeface="Calibri"/>
                <a:cs typeface="Calibri"/>
              </a:rPr>
              <a:t>with</a:t>
            </a:r>
            <a:r>
              <a:rPr sz="2000" spc="-10" dirty="0">
                <a:latin typeface="Calibri"/>
                <a:cs typeface="Calibri"/>
              </a:rPr>
              <a:t> </a:t>
            </a:r>
            <a:r>
              <a:rPr sz="2000" dirty="0">
                <a:latin typeface="Calibri"/>
                <a:cs typeface="Calibri"/>
              </a:rPr>
              <a:t>the </a:t>
            </a:r>
            <a:r>
              <a:rPr sz="2000" spc="-10" dirty="0">
                <a:latin typeface="Calibri"/>
                <a:cs typeface="Calibri"/>
              </a:rPr>
              <a:t>following</a:t>
            </a:r>
            <a:r>
              <a:rPr sz="2000" spc="-20" dirty="0">
                <a:latin typeface="Calibri"/>
                <a:cs typeface="Calibri"/>
              </a:rPr>
              <a:t> </a:t>
            </a:r>
            <a:r>
              <a:rPr sz="2000" spc="-10" dirty="0">
                <a:latin typeface="Calibri"/>
                <a:cs typeface="Calibri"/>
              </a:rPr>
              <a:t>formula:</a:t>
            </a:r>
            <a:endParaRPr sz="20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5452745" cy="635000"/>
          </a:xfrm>
          <a:prstGeom prst="rect">
            <a:avLst/>
          </a:prstGeom>
        </p:spPr>
        <p:txBody>
          <a:bodyPr vert="horz" wrap="square" lIns="0" tIns="12065" rIns="0" bIns="0" rtlCol="0">
            <a:spAutoFit/>
          </a:bodyPr>
          <a:lstStyle/>
          <a:p>
            <a:pPr marL="12700">
              <a:lnSpc>
                <a:spcPct val="100000"/>
              </a:lnSpc>
              <a:spcBef>
                <a:spcPts val="95"/>
              </a:spcBef>
            </a:pPr>
            <a:r>
              <a:rPr sz="4000" spc="-155" dirty="0"/>
              <a:t>R</a:t>
            </a:r>
            <a:r>
              <a:rPr sz="4000" spc="-85" dirty="0"/>
              <a:t>e</a:t>
            </a:r>
            <a:r>
              <a:rPr sz="4000" spc="-75" dirty="0"/>
              <a:t>l</a:t>
            </a:r>
            <a:r>
              <a:rPr sz="4000" spc="-125" dirty="0"/>
              <a:t>a</a:t>
            </a:r>
            <a:r>
              <a:rPr sz="4000" spc="-85" dirty="0"/>
              <a:t>t</a:t>
            </a:r>
            <a:r>
              <a:rPr sz="4000" spc="-75" dirty="0"/>
              <a:t>i</a:t>
            </a:r>
            <a:r>
              <a:rPr sz="4000" spc="-135" dirty="0"/>
              <a:t>v</a:t>
            </a:r>
            <a:r>
              <a:rPr sz="4000" spc="-5" dirty="0"/>
              <a:t>e</a:t>
            </a:r>
            <a:r>
              <a:rPr sz="4000" spc="-195" dirty="0"/>
              <a:t> </a:t>
            </a:r>
            <a:r>
              <a:rPr sz="4000" spc="-75" dirty="0"/>
              <a:t>St</a:t>
            </a:r>
            <a:r>
              <a:rPr sz="4000" spc="-135" dirty="0"/>
              <a:t>r</a:t>
            </a:r>
            <a:r>
              <a:rPr sz="4000" spc="-85" dirty="0"/>
              <a:t>e</a:t>
            </a:r>
            <a:r>
              <a:rPr sz="4000" spc="-90" dirty="0"/>
              <a:t>n</a:t>
            </a:r>
            <a:r>
              <a:rPr sz="4000" spc="-175" dirty="0"/>
              <a:t>g</a:t>
            </a:r>
            <a:r>
              <a:rPr sz="4000" spc="-85" dirty="0"/>
              <a:t>t</a:t>
            </a:r>
            <a:r>
              <a:rPr sz="4000" spc="-5" dirty="0"/>
              <a:t>h</a:t>
            </a:r>
            <a:r>
              <a:rPr sz="4000" spc="-190" dirty="0"/>
              <a:t> </a:t>
            </a:r>
            <a:r>
              <a:rPr sz="4000" spc="-60" dirty="0"/>
              <a:t>I</a:t>
            </a:r>
            <a:r>
              <a:rPr sz="4000" spc="-80" dirty="0"/>
              <a:t>n</a:t>
            </a:r>
            <a:r>
              <a:rPr sz="4000" spc="-90" dirty="0"/>
              <a:t>d</a:t>
            </a:r>
            <a:r>
              <a:rPr sz="4000" spc="-160" dirty="0"/>
              <a:t>e</a:t>
            </a:r>
            <a:r>
              <a:rPr sz="4000" spc="-5" dirty="0"/>
              <a:t>x</a:t>
            </a:r>
            <a:r>
              <a:rPr sz="4000" spc="-190" dirty="0"/>
              <a:t> </a:t>
            </a:r>
            <a:r>
              <a:rPr sz="4000" spc="-60" dirty="0"/>
              <a:t>(</a:t>
            </a:r>
            <a:r>
              <a:rPr sz="4000" spc="-140" dirty="0"/>
              <a:t>R</a:t>
            </a:r>
            <a:r>
              <a:rPr sz="4000" spc="-75" dirty="0"/>
              <a:t>S</a:t>
            </a:r>
            <a:r>
              <a:rPr sz="4000" spc="-70" dirty="0"/>
              <a:t>I)</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sp>
        <p:nvSpPr>
          <p:cNvPr id="3" name="object 3"/>
          <p:cNvSpPr txBox="1"/>
          <p:nvPr/>
        </p:nvSpPr>
        <p:spPr>
          <a:xfrm>
            <a:off x="787398" y="1983004"/>
            <a:ext cx="7571740" cy="4170045"/>
          </a:xfrm>
          <a:prstGeom prst="rect">
            <a:avLst/>
          </a:prstGeom>
        </p:spPr>
        <p:txBody>
          <a:bodyPr vert="horz" wrap="square" lIns="0" tIns="12065" rIns="0" bIns="0" rtlCol="0">
            <a:spAutoFit/>
          </a:bodyPr>
          <a:lstStyle/>
          <a:p>
            <a:pPr marL="103505" marR="8255" indent="-91440" algn="just">
              <a:lnSpc>
                <a:spcPct val="100000"/>
              </a:lnSpc>
              <a:spcBef>
                <a:spcPts val="95"/>
              </a:spcBef>
              <a:buClr>
                <a:srgbClr val="1CACE3"/>
              </a:buClr>
              <a:buSzPct val="95454"/>
              <a:buFont typeface="Wingdings"/>
              <a:buChar char=""/>
              <a:tabLst>
                <a:tab pos="235585" algn="l"/>
              </a:tabLst>
            </a:pPr>
            <a:r>
              <a:rPr sz="2200" spc="-10" dirty="0">
                <a:latin typeface="Calibri"/>
                <a:cs typeface="Calibri"/>
              </a:rPr>
              <a:t>The </a:t>
            </a:r>
            <a:r>
              <a:rPr sz="2200" spc="-25" dirty="0">
                <a:latin typeface="Calibri"/>
                <a:cs typeface="Calibri"/>
              </a:rPr>
              <a:t>average </a:t>
            </a:r>
            <a:r>
              <a:rPr sz="2200" spc="-15" dirty="0">
                <a:latin typeface="Calibri"/>
                <a:cs typeface="Calibri"/>
              </a:rPr>
              <a:t>gain </a:t>
            </a:r>
            <a:r>
              <a:rPr sz="2200" dirty="0">
                <a:latin typeface="Calibri"/>
                <a:cs typeface="Calibri"/>
              </a:rPr>
              <a:t>or </a:t>
            </a:r>
            <a:r>
              <a:rPr sz="2200" spc="-5" dirty="0">
                <a:latin typeface="Calibri"/>
                <a:cs typeface="Calibri"/>
              </a:rPr>
              <a:t>loss used in this </a:t>
            </a:r>
            <a:r>
              <a:rPr sz="2200" spc="-10" dirty="0">
                <a:latin typeface="Calibri"/>
                <a:cs typeface="Calibri"/>
              </a:rPr>
              <a:t>calculation </a:t>
            </a:r>
            <a:r>
              <a:rPr sz="2200" spc="-5" dirty="0">
                <a:latin typeface="Calibri"/>
                <a:cs typeface="Calibri"/>
              </a:rPr>
              <a:t>is the </a:t>
            </a:r>
            <a:r>
              <a:rPr sz="2200" spc="-20" dirty="0">
                <a:latin typeface="Calibri"/>
                <a:cs typeface="Calibri"/>
              </a:rPr>
              <a:t>average </a:t>
            </a:r>
            <a:r>
              <a:rPr sz="2200" spc="-15" dirty="0">
                <a:latin typeface="Calibri"/>
                <a:cs typeface="Calibri"/>
              </a:rPr>
              <a:t> </a:t>
            </a:r>
            <a:r>
              <a:rPr sz="2200" spc="-20" dirty="0">
                <a:latin typeface="Calibri"/>
                <a:cs typeface="Calibri"/>
              </a:rPr>
              <a:t>percentage</a:t>
            </a:r>
            <a:r>
              <a:rPr sz="2200" spc="30" dirty="0">
                <a:latin typeface="Calibri"/>
                <a:cs typeface="Calibri"/>
              </a:rPr>
              <a:t> </a:t>
            </a:r>
            <a:r>
              <a:rPr sz="2200" spc="-15" dirty="0">
                <a:latin typeface="Calibri"/>
                <a:cs typeface="Calibri"/>
              </a:rPr>
              <a:t>gain</a:t>
            </a:r>
            <a:r>
              <a:rPr sz="2200" spc="-10" dirty="0">
                <a:latin typeface="Calibri"/>
                <a:cs typeface="Calibri"/>
              </a:rPr>
              <a:t> </a:t>
            </a:r>
            <a:r>
              <a:rPr sz="2200" dirty="0">
                <a:latin typeface="Calibri"/>
                <a:cs typeface="Calibri"/>
              </a:rPr>
              <a:t>or</a:t>
            </a:r>
            <a:r>
              <a:rPr sz="2200" spc="-5" dirty="0">
                <a:latin typeface="Calibri"/>
                <a:cs typeface="Calibri"/>
              </a:rPr>
              <a:t> loss</a:t>
            </a:r>
            <a:r>
              <a:rPr sz="2200" dirty="0">
                <a:latin typeface="Calibri"/>
                <a:cs typeface="Calibri"/>
              </a:rPr>
              <a:t> </a:t>
            </a:r>
            <a:r>
              <a:rPr sz="2200" spc="-5" dirty="0">
                <a:latin typeface="Calibri"/>
                <a:cs typeface="Calibri"/>
              </a:rPr>
              <a:t>during</a:t>
            </a:r>
            <a:r>
              <a:rPr sz="2200" spc="-10" dirty="0">
                <a:latin typeface="Calibri"/>
                <a:cs typeface="Calibri"/>
              </a:rPr>
              <a:t> </a:t>
            </a:r>
            <a:r>
              <a:rPr sz="2200" spc="-5" dirty="0">
                <a:latin typeface="Calibri"/>
                <a:cs typeface="Calibri"/>
              </a:rPr>
              <a:t>a </a:t>
            </a:r>
            <a:r>
              <a:rPr sz="2200" spc="-5" dirty="0">
                <a:solidFill>
                  <a:srgbClr val="0000FF"/>
                </a:solidFill>
                <a:latin typeface="Calibri"/>
                <a:cs typeface="Calibri"/>
              </a:rPr>
              <a:t>look-back</a:t>
            </a:r>
            <a:r>
              <a:rPr sz="2200" spc="-10" dirty="0">
                <a:solidFill>
                  <a:srgbClr val="0000FF"/>
                </a:solidFill>
                <a:latin typeface="Calibri"/>
                <a:cs typeface="Calibri"/>
              </a:rPr>
              <a:t> </a:t>
            </a:r>
            <a:r>
              <a:rPr sz="2200" spc="-5" dirty="0">
                <a:solidFill>
                  <a:srgbClr val="0000FF"/>
                </a:solidFill>
                <a:latin typeface="Calibri"/>
                <a:cs typeface="Calibri"/>
              </a:rPr>
              <a:t>period</a:t>
            </a:r>
            <a:r>
              <a:rPr sz="2200" spc="-5" dirty="0">
                <a:latin typeface="Calibri"/>
                <a:cs typeface="Calibri"/>
              </a:rPr>
              <a:t>.</a:t>
            </a:r>
            <a:endParaRPr sz="2200">
              <a:latin typeface="Calibri"/>
              <a:cs typeface="Calibri"/>
            </a:endParaRPr>
          </a:p>
          <a:p>
            <a:pPr marL="103505" marR="8255" indent="-91440" algn="just">
              <a:lnSpc>
                <a:spcPct val="100000"/>
              </a:lnSpc>
              <a:spcBef>
                <a:spcPts val="1200"/>
              </a:spcBef>
              <a:buClr>
                <a:srgbClr val="1CACE3"/>
              </a:buClr>
              <a:buSzPct val="95454"/>
              <a:buFont typeface="Wingdings"/>
              <a:buChar char=""/>
              <a:tabLst>
                <a:tab pos="235585" algn="l"/>
              </a:tabLst>
            </a:pPr>
            <a:r>
              <a:rPr sz="2200" spc="-10" dirty="0">
                <a:latin typeface="Calibri"/>
                <a:cs typeface="Calibri"/>
              </a:rPr>
              <a:t>The </a:t>
            </a:r>
            <a:r>
              <a:rPr sz="2200" spc="-15" dirty="0">
                <a:latin typeface="Calibri"/>
                <a:cs typeface="Calibri"/>
              </a:rPr>
              <a:t>standard </a:t>
            </a:r>
            <a:r>
              <a:rPr sz="2200" spc="-5" dirty="0">
                <a:latin typeface="Calibri"/>
                <a:cs typeface="Calibri"/>
              </a:rPr>
              <a:t>number </a:t>
            </a:r>
            <a:r>
              <a:rPr sz="2200" dirty="0">
                <a:latin typeface="Calibri"/>
                <a:cs typeface="Calibri"/>
              </a:rPr>
              <a:t>of </a:t>
            </a:r>
            <a:r>
              <a:rPr sz="2200" spc="-5" dirty="0">
                <a:latin typeface="Calibri"/>
                <a:cs typeface="Calibri"/>
              </a:rPr>
              <a:t>periods used </a:t>
            </a:r>
            <a:r>
              <a:rPr sz="2200" spc="-15" dirty="0">
                <a:latin typeface="Calibri"/>
                <a:cs typeface="Calibri"/>
              </a:rPr>
              <a:t>to calculate </a:t>
            </a:r>
            <a:r>
              <a:rPr sz="2200" spc="-5" dirty="0">
                <a:latin typeface="Calibri"/>
                <a:cs typeface="Calibri"/>
              </a:rPr>
              <a:t>the initial </a:t>
            </a:r>
            <a:r>
              <a:rPr sz="2200" spc="-10" dirty="0">
                <a:latin typeface="Calibri"/>
                <a:cs typeface="Calibri"/>
              </a:rPr>
              <a:t>RSI </a:t>
            </a:r>
            <a:r>
              <a:rPr sz="2200" spc="-5" dirty="0">
                <a:latin typeface="Calibri"/>
                <a:cs typeface="Calibri"/>
              </a:rPr>
              <a:t> </a:t>
            </a:r>
            <a:r>
              <a:rPr sz="2200" spc="-10" dirty="0">
                <a:latin typeface="Calibri"/>
                <a:cs typeface="Calibri"/>
              </a:rPr>
              <a:t>value</a:t>
            </a:r>
            <a:r>
              <a:rPr sz="2200" spc="-15" dirty="0">
                <a:latin typeface="Calibri"/>
                <a:cs typeface="Calibri"/>
              </a:rPr>
              <a:t> </a:t>
            </a:r>
            <a:r>
              <a:rPr sz="2200" spc="-5" dirty="0">
                <a:latin typeface="Calibri"/>
                <a:cs typeface="Calibri"/>
              </a:rPr>
              <a:t>is</a:t>
            </a:r>
            <a:r>
              <a:rPr sz="2200" dirty="0">
                <a:latin typeface="Calibri"/>
                <a:cs typeface="Calibri"/>
              </a:rPr>
              <a:t> </a:t>
            </a:r>
            <a:r>
              <a:rPr sz="2200" spc="-5" dirty="0">
                <a:solidFill>
                  <a:srgbClr val="0000FF"/>
                </a:solidFill>
                <a:latin typeface="Calibri"/>
                <a:cs typeface="Calibri"/>
              </a:rPr>
              <a:t>14</a:t>
            </a:r>
            <a:r>
              <a:rPr sz="2200" spc="-5" dirty="0">
                <a:latin typeface="Calibri"/>
                <a:cs typeface="Calibri"/>
              </a:rPr>
              <a:t>.</a:t>
            </a:r>
            <a:endParaRPr sz="2200">
              <a:latin typeface="Calibri"/>
              <a:cs typeface="Calibri"/>
            </a:endParaRPr>
          </a:p>
          <a:p>
            <a:pPr marL="104139" marR="5080" indent="-92075" algn="just">
              <a:lnSpc>
                <a:spcPct val="100000"/>
              </a:lnSpc>
              <a:spcBef>
                <a:spcPts val="1200"/>
              </a:spcBef>
              <a:buClr>
                <a:srgbClr val="1CACE3"/>
              </a:buClr>
              <a:buSzPct val="95454"/>
              <a:buFont typeface="Wingdings"/>
              <a:buChar char=""/>
              <a:tabLst>
                <a:tab pos="235585" algn="l"/>
              </a:tabLst>
            </a:pPr>
            <a:r>
              <a:rPr sz="2200" spc="-10" dirty="0">
                <a:latin typeface="Calibri"/>
                <a:cs typeface="Calibri"/>
              </a:rPr>
              <a:t>The</a:t>
            </a:r>
            <a:r>
              <a:rPr sz="2200" spc="-5" dirty="0">
                <a:latin typeface="Calibri"/>
                <a:cs typeface="Calibri"/>
              </a:rPr>
              <a:t> </a:t>
            </a:r>
            <a:r>
              <a:rPr sz="2200" spc="-10" dirty="0">
                <a:latin typeface="Calibri"/>
                <a:cs typeface="Calibri"/>
              </a:rPr>
              <a:t>RSI</a:t>
            </a:r>
            <a:r>
              <a:rPr sz="2200" spc="-5" dirty="0">
                <a:latin typeface="Calibri"/>
                <a:cs typeface="Calibri"/>
              </a:rPr>
              <a:t> </a:t>
            </a:r>
            <a:r>
              <a:rPr sz="2200" spc="-15" dirty="0">
                <a:latin typeface="Calibri"/>
                <a:cs typeface="Calibri"/>
              </a:rPr>
              <a:t>can</a:t>
            </a:r>
            <a:r>
              <a:rPr sz="2200" spc="-10" dirty="0">
                <a:latin typeface="Calibri"/>
                <a:cs typeface="Calibri"/>
              </a:rPr>
              <a:t> </a:t>
            </a:r>
            <a:r>
              <a:rPr sz="2200" spc="-5" dirty="0">
                <a:latin typeface="Calibri"/>
                <a:cs typeface="Calibri"/>
              </a:rPr>
              <a:t>do </a:t>
            </a:r>
            <a:r>
              <a:rPr sz="2200" spc="-10" dirty="0">
                <a:latin typeface="Calibri"/>
                <a:cs typeface="Calibri"/>
              </a:rPr>
              <a:t>more</a:t>
            </a:r>
            <a:r>
              <a:rPr sz="2200" spc="-5" dirty="0">
                <a:latin typeface="Calibri"/>
                <a:cs typeface="Calibri"/>
              </a:rPr>
              <a:t> than </a:t>
            </a:r>
            <a:r>
              <a:rPr sz="2200" spc="-10" dirty="0">
                <a:latin typeface="Calibri"/>
                <a:cs typeface="Calibri"/>
              </a:rPr>
              <a:t>point</a:t>
            </a:r>
            <a:r>
              <a:rPr sz="2200" spc="-5" dirty="0">
                <a:latin typeface="Calibri"/>
                <a:cs typeface="Calibri"/>
              </a:rPr>
              <a:t> </a:t>
            </a:r>
            <a:r>
              <a:rPr sz="2200" spc="-20" dirty="0">
                <a:latin typeface="Calibri"/>
                <a:cs typeface="Calibri"/>
              </a:rPr>
              <a:t>to</a:t>
            </a:r>
            <a:r>
              <a:rPr sz="2200" spc="-15" dirty="0">
                <a:latin typeface="Calibri"/>
                <a:cs typeface="Calibri"/>
              </a:rPr>
              <a:t> </a:t>
            </a:r>
            <a:r>
              <a:rPr sz="2200" spc="-10" dirty="0">
                <a:solidFill>
                  <a:srgbClr val="FF0000"/>
                </a:solidFill>
                <a:latin typeface="Calibri"/>
                <a:cs typeface="Calibri"/>
              </a:rPr>
              <a:t>overbought </a:t>
            </a:r>
            <a:r>
              <a:rPr sz="2200" dirty="0">
                <a:latin typeface="Calibri"/>
                <a:cs typeface="Calibri"/>
              </a:rPr>
              <a:t>and </a:t>
            </a:r>
            <a:r>
              <a:rPr sz="2200" spc="-15" dirty="0">
                <a:solidFill>
                  <a:srgbClr val="0000FF"/>
                </a:solidFill>
                <a:latin typeface="Calibri"/>
                <a:cs typeface="Calibri"/>
              </a:rPr>
              <a:t>oversold </a:t>
            </a:r>
            <a:r>
              <a:rPr sz="2200" spc="-10" dirty="0">
                <a:solidFill>
                  <a:srgbClr val="0000FF"/>
                </a:solidFill>
                <a:latin typeface="Calibri"/>
                <a:cs typeface="Calibri"/>
              </a:rPr>
              <a:t> </a:t>
            </a:r>
            <a:r>
              <a:rPr sz="2200" spc="-5" dirty="0">
                <a:latin typeface="Calibri"/>
                <a:cs typeface="Calibri"/>
              </a:rPr>
              <a:t>securities. It </a:t>
            </a:r>
            <a:r>
              <a:rPr sz="2200" spc="-15" dirty="0">
                <a:latin typeface="Calibri"/>
                <a:cs typeface="Calibri"/>
              </a:rPr>
              <a:t>can </a:t>
            </a:r>
            <a:r>
              <a:rPr sz="2200" spc="-5" dirty="0">
                <a:latin typeface="Calibri"/>
                <a:cs typeface="Calibri"/>
              </a:rPr>
              <a:t>also </a:t>
            </a:r>
            <a:r>
              <a:rPr sz="2200" spc="-15" dirty="0">
                <a:latin typeface="Calibri"/>
                <a:cs typeface="Calibri"/>
              </a:rPr>
              <a:t>indicate </a:t>
            </a:r>
            <a:r>
              <a:rPr sz="2200" spc="-5" dirty="0">
                <a:latin typeface="Calibri"/>
                <a:cs typeface="Calibri"/>
              </a:rPr>
              <a:t>securities </a:t>
            </a:r>
            <a:r>
              <a:rPr sz="2200" spc="-10" dirty="0">
                <a:latin typeface="Calibri"/>
                <a:cs typeface="Calibri"/>
              </a:rPr>
              <a:t>that </a:t>
            </a:r>
            <a:r>
              <a:rPr sz="2200" spc="-20" dirty="0">
                <a:latin typeface="Calibri"/>
                <a:cs typeface="Calibri"/>
              </a:rPr>
              <a:t>may </a:t>
            </a:r>
            <a:r>
              <a:rPr sz="2200" dirty="0">
                <a:latin typeface="Calibri"/>
                <a:cs typeface="Calibri"/>
              </a:rPr>
              <a:t>be </a:t>
            </a:r>
            <a:r>
              <a:rPr sz="2200" spc="-5" dirty="0">
                <a:latin typeface="Calibri"/>
                <a:cs typeface="Calibri"/>
              </a:rPr>
              <a:t>primed </a:t>
            </a:r>
            <a:r>
              <a:rPr sz="2200" spc="-20" dirty="0">
                <a:latin typeface="Calibri"/>
                <a:cs typeface="Calibri"/>
              </a:rPr>
              <a:t>for </a:t>
            </a:r>
            <a:r>
              <a:rPr sz="2200" spc="-5" dirty="0">
                <a:latin typeface="Calibri"/>
                <a:cs typeface="Calibri"/>
              </a:rPr>
              <a:t>a </a:t>
            </a:r>
            <a:r>
              <a:rPr sz="2200" dirty="0">
                <a:latin typeface="Calibri"/>
                <a:cs typeface="Calibri"/>
              </a:rPr>
              <a:t> </a:t>
            </a:r>
            <a:r>
              <a:rPr sz="2200" spc="-10" dirty="0">
                <a:solidFill>
                  <a:srgbClr val="FF0000"/>
                </a:solidFill>
                <a:latin typeface="Calibri"/>
                <a:cs typeface="Calibri"/>
              </a:rPr>
              <a:t>trend </a:t>
            </a:r>
            <a:r>
              <a:rPr sz="2200" spc="-15" dirty="0">
                <a:solidFill>
                  <a:srgbClr val="FF0000"/>
                </a:solidFill>
                <a:latin typeface="Calibri"/>
                <a:cs typeface="Calibri"/>
              </a:rPr>
              <a:t>reversal </a:t>
            </a:r>
            <a:r>
              <a:rPr sz="2200" dirty="0">
                <a:latin typeface="Calibri"/>
                <a:cs typeface="Calibri"/>
              </a:rPr>
              <a:t>or </a:t>
            </a:r>
            <a:r>
              <a:rPr sz="2200" spc="-15" dirty="0">
                <a:latin typeface="Calibri"/>
                <a:cs typeface="Calibri"/>
              </a:rPr>
              <a:t>corrective </a:t>
            </a:r>
            <a:r>
              <a:rPr sz="2200" spc="-5" dirty="0">
                <a:latin typeface="Calibri"/>
                <a:cs typeface="Calibri"/>
              </a:rPr>
              <a:t>pullback in price. It </a:t>
            </a:r>
            <a:r>
              <a:rPr sz="2200" spc="-15" dirty="0">
                <a:latin typeface="Calibri"/>
                <a:cs typeface="Calibri"/>
              </a:rPr>
              <a:t>can </a:t>
            </a:r>
            <a:r>
              <a:rPr sz="2200" spc="-5" dirty="0">
                <a:latin typeface="Calibri"/>
                <a:cs typeface="Calibri"/>
              </a:rPr>
              <a:t>signal when </a:t>
            </a:r>
            <a:r>
              <a:rPr sz="2200" spc="-35" dirty="0">
                <a:latin typeface="Calibri"/>
                <a:cs typeface="Calibri"/>
              </a:rPr>
              <a:t>to </a:t>
            </a:r>
            <a:r>
              <a:rPr sz="2200" spc="-484" dirty="0">
                <a:latin typeface="Calibri"/>
                <a:cs typeface="Calibri"/>
              </a:rPr>
              <a:t> </a:t>
            </a:r>
            <a:r>
              <a:rPr sz="2200" spc="-10" dirty="0">
                <a:latin typeface="Calibri"/>
                <a:cs typeface="Calibri"/>
              </a:rPr>
              <a:t>buy</a:t>
            </a:r>
            <a:r>
              <a:rPr sz="2200" dirty="0">
                <a:latin typeface="Calibri"/>
                <a:cs typeface="Calibri"/>
              </a:rPr>
              <a:t> </a:t>
            </a:r>
            <a:r>
              <a:rPr sz="2200" spc="-5" dirty="0">
                <a:latin typeface="Calibri"/>
                <a:cs typeface="Calibri"/>
              </a:rPr>
              <a:t>and</a:t>
            </a:r>
            <a:r>
              <a:rPr sz="2200" spc="-20" dirty="0">
                <a:latin typeface="Calibri"/>
                <a:cs typeface="Calibri"/>
              </a:rPr>
              <a:t> </a:t>
            </a:r>
            <a:r>
              <a:rPr sz="2200" spc="-5" dirty="0">
                <a:latin typeface="Calibri"/>
                <a:cs typeface="Calibri"/>
              </a:rPr>
              <a:t>sell.</a:t>
            </a:r>
            <a:endParaRPr sz="2200">
              <a:latin typeface="Calibri"/>
              <a:cs typeface="Calibri"/>
            </a:endParaRPr>
          </a:p>
          <a:p>
            <a:pPr marL="103505" marR="5715" indent="-91440" algn="just">
              <a:lnSpc>
                <a:spcPct val="100000"/>
              </a:lnSpc>
              <a:spcBef>
                <a:spcPts val="1200"/>
              </a:spcBef>
              <a:buClr>
                <a:srgbClr val="1CACE3"/>
              </a:buClr>
              <a:buSzPct val="95454"/>
              <a:buFont typeface="Wingdings"/>
              <a:buChar char=""/>
              <a:tabLst>
                <a:tab pos="235585" algn="l"/>
              </a:tabLst>
            </a:pPr>
            <a:r>
              <a:rPr sz="2200" spc="-30" dirty="0">
                <a:latin typeface="Calibri"/>
                <a:cs typeface="Calibri"/>
              </a:rPr>
              <a:t>Traditionally,</a:t>
            </a:r>
            <a:r>
              <a:rPr sz="2200" spc="-25" dirty="0">
                <a:latin typeface="Calibri"/>
                <a:cs typeface="Calibri"/>
              </a:rPr>
              <a:t> </a:t>
            </a:r>
            <a:r>
              <a:rPr sz="2200" spc="-5" dirty="0">
                <a:latin typeface="Calibri"/>
                <a:cs typeface="Calibri"/>
              </a:rPr>
              <a:t>an</a:t>
            </a:r>
            <a:r>
              <a:rPr sz="2200" dirty="0">
                <a:latin typeface="Calibri"/>
                <a:cs typeface="Calibri"/>
              </a:rPr>
              <a:t> </a:t>
            </a:r>
            <a:r>
              <a:rPr sz="2200" spc="-15" dirty="0">
                <a:solidFill>
                  <a:srgbClr val="FF0000"/>
                </a:solidFill>
                <a:latin typeface="Calibri"/>
                <a:cs typeface="Calibri"/>
              </a:rPr>
              <a:t>RSI</a:t>
            </a:r>
            <a:r>
              <a:rPr sz="2200" spc="-10" dirty="0">
                <a:solidFill>
                  <a:srgbClr val="FF0000"/>
                </a:solidFill>
                <a:latin typeface="Calibri"/>
                <a:cs typeface="Calibri"/>
              </a:rPr>
              <a:t> reading</a:t>
            </a:r>
            <a:r>
              <a:rPr sz="2200" spc="-5" dirty="0">
                <a:solidFill>
                  <a:srgbClr val="FF0000"/>
                </a:solidFill>
                <a:latin typeface="Calibri"/>
                <a:cs typeface="Calibri"/>
              </a:rPr>
              <a:t> </a:t>
            </a:r>
            <a:r>
              <a:rPr sz="2200" dirty="0">
                <a:solidFill>
                  <a:srgbClr val="FF0000"/>
                </a:solidFill>
                <a:latin typeface="Calibri"/>
                <a:cs typeface="Calibri"/>
              </a:rPr>
              <a:t>of</a:t>
            </a:r>
            <a:r>
              <a:rPr sz="2200" spc="5" dirty="0">
                <a:solidFill>
                  <a:srgbClr val="FF0000"/>
                </a:solidFill>
                <a:latin typeface="Calibri"/>
                <a:cs typeface="Calibri"/>
              </a:rPr>
              <a:t> </a:t>
            </a:r>
            <a:r>
              <a:rPr sz="2200" spc="-5" dirty="0">
                <a:solidFill>
                  <a:srgbClr val="FF0000"/>
                </a:solidFill>
                <a:latin typeface="Calibri"/>
                <a:cs typeface="Calibri"/>
              </a:rPr>
              <a:t>70</a:t>
            </a:r>
            <a:r>
              <a:rPr sz="2200" dirty="0">
                <a:solidFill>
                  <a:srgbClr val="FF0000"/>
                </a:solidFill>
                <a:latin typeface="Calibri"/>
                <a:cs typeface="Calibri"/>
              </a:rPr>
              <a:t> or</a:t>
            </a:r>
            <a:r>
              <a:rPr sz="2200" spc="5" dirty="0">
                <a:solidFill>
                  <a:srgbClr val="FF0000"/>
                </a:solidFill>
                <a:latin typeface="Calibri"/>
                <a:cs typeface="Calibri"/>
              </a:rPr>
              <a:t> </a:t>
            </a:r>
            <a:r>
              <a:rPr sz="2200" spc="-10" dirty="0">
                <a:solidFill>
                  <a:srgbClr val="FF0000"/>
                </a:solidFill>
                <a:latin typeface="Calibri"/>
                <a:cs typeface="Calibri"/>
              </a:rPr>
              <a:t>above</a:t>
            </a:r>
            <a:r>
              <a:rPr sz="2200" spc="-5" dirty="0">
                <a:solidFill>
                  <a:srgbClr val="FF0000"/>
                </a:solidFill>
                <a:latin typeface="Calibri"/>
                <a:cs typeface="Calibri"/>
              </a:rPr>
              <a:t> </a:t>
            </a:r>
            <a:r>
              <a:rPr sz="2200" spc="-15" dirty="0">
                <a:solidFill>
                  <a:srgbClr val="FF0000"/>
                </a:solidFill>
                <a:latin typeface="Calibri"/>
                <a:cs typeface="Calibri"/>
              </a:rPr>
              <a:t>indicates</a:t>
            </a:r>
            <a:r>
              <a:rPr sz="2200" spc="-10" dirty="0">
                <a:solidFill>
                  <a:srgbClr val="FF0000"/>
                </a:solidFill>
                <a:latin typeface="Calibri"/>
                <a:cs typeface="Calibri"/>
              </a:rPr>
              <a:t> </a:t>
            </a:r>
            <a:r>
              <a:rPr sz="2200" spc="-5" dirty="0">
                <a:solidFill>
                  <a:srgbClr val="FF0000"/>
                </a:solidFill>
                <a:latin typeface="Calibri"/>
                <a:cs typeface="Calibri"/>
              </a:rPr>
              <a:t>an </a:t>
            </a:r>
            <a:r>
              <a:rPr sz="2200" dirty="0">
                <a:solidFill>
                  <a:srgbClr val="FF0000"/>
                </a:solidFill>
                <a:latin typeface="Calibri"/>
                <a:cs typeface="Calibri"/>
              </a:rPr>
              <a:t> </a:t>
            </a:r>
            <a:r>
              <a:rPr sz="2200" spc="-10" dirty="0">
                <a:solidFill>
                  <a:srgbClr val="FF0000"/>
                </a:solidFill>
                <a:latin typeface="Calibri"/>
                <a:cs typeface="Calibri"/>
              </a:rPr>
              <a:t>overbought</a:t>
            </a:r>
            <a:r>
              <a:rPr sz="2200" spc="-5" dirty="0">
                <a:solidFill>
                  <a:srgbClr val="FF0000"/>
                </a:solidFill>
                <a:latin typeface="Calibri"/>
                <a:cs typeface="Calibri"/>
              </a:rPr>
              <a:t> </a:t>
            </a:r>
            <a:r>
              <a:rPr sz="2200" spc="-5" dirty="0">
                <a:latin typeface="Calibri"/>
                <a:cs typeface="Calibri"/>
              </a:rPr>
              <a:t>situation.</a:t>
            </a:r>
            <a:r>
              <a:rPr sz="2200" dirty="0">
                <a:latin typeface="Calibri"/>
                <a:cs typeface="Calibri"/>
              </a:rPr>
              <a:t> </a:t>
            </a:r>
            <a:r>
              <a:rPr sz="2200" spc="-5" dirty="0">
                <a:latin typeface="Calibri"/>
                <a:cs typeface="Calibri"/>
              </a:rPr>
              <a:t>A</a:t>
            </a:r>
            <a:r>
              <a:rPr sz="2200" dirty="0">
                <a:latin typeface="Calibri"/>
                <a:cs typeface="Calibri"/>
              </a:rPr>
              <a:t> </a:t>
            </a:r>
            <a:r>
              <a:rPr sz="2200" spc="-10" dirty="0">
                <a:solidFill>
                  <a:srgbClr val="0000FF"/>
                </a:solidFill>
                <a:latin typeface="Calibri"/>
                <a:cs typeface="Calibri"/>
              </a:rPr>
              <a:t>reading</a:t>
            </a:r>
            <a:r>
              <a:rPr sz="2200" spc="-5" dirty="0">
                <a:solidFill>
                  <a:srgbClr val="0000FF"/>
                </a:solidFill>
                <a:latin typeface="Calibri"/>
                <a:cs typeface="Calibri"/>
              </a:rPr>
              <a:t> </a:t>
            </a:r>
            <a:r>
              <a:rPr sz="2200" dirty="0">
                <a:solidFill>
                  <a:srgbClr val="0000FF"/>
                </a:solidFill>
                <a:latin typeface="Calibri"/>
                <a:cs typeface="Calibri"/>
              </a:rPr>
              <a:t>of</a:t>
            </a:r>
            <a:r>
              <a:rPr sz="2200" spc="5" dirty="0">
                <a:solidFill>
                  <a:srgbClr val="0000FF"/>
                </a:solidFill>
                <a:latin typeface="Calibri"/>
                <a:cs typeface="Calibri"/>
              </a:rPr>
              <a:t> 30</a:t>
            </a:r>
            <a:r>
              <a:rPr sz="2200" spc="10" dirty="0">
                <a:solidFill>
                  <a:srgbClr val="0000FF"/>
                </a:solidFill>
                <a:latin typeface="Calibri"/>
                <a:cs typeface="Calibri"/>
              </a:rPr>
              <a:t> </a:t>
            </a:r>
            <a:r>
              <a:rPr sz="2200" dirty="0">
                <a:solidFill>
                  <a:srgbClr val="0000FF"/>
                </a:solidFill>
                <a:latin typeface="Calibri"/>
                <a:cs typeface="Calibri"/>
              </a:rPr>
              <a:t>or</a:t>
            </a:r>
            <a:r>
              <a:rPr sz="2200" spc="5" dirty="0">
                <a:solidFill>
                  <a:srgbClr val="0000FF"/>
                </a:solidFill>
                <a:latin typeface="Calibri"/>
                <a:cs typeface="Calibri"/>
              </a:rPr>
              <a:t> </a:t>
            </a:r>
            <a:r>
              <a:rPr sz="2200" spc="-5" dirty="0">
                <a:solidFill>
                  <a:srgbClr val="0000FF"/>
                </a:solidFill>
                <a:latin typeface="Calibri"/>
                <a:cs typeface="Calibri"/>
              </a:rPr>
              <a:t>below</a:t>
            </a:r>
            <a:r>
              <a:rPr sz="2200" dirty="0">
                <a:solidFill>
                  <a:srgbClr val="0000FF"/>
                </a:solidFill>
                <a:latin typeface="Calibri"/>
                <a:cs typeface="Calibri"/>
              </a:rPr>
              <a:t> </a:t>
            </a:r>
            <a:r>
              <a:rPr sz="2200" spc="-15" dirty="0">
                <a:solidFill>
                  <a:srgbClr val="0000FF"/>
                </a:solidFill>
                <a:latin typeface="Calibri"/>
                <a:cs typeface="Calibri"/>
              </a:rPr>
              <a:t>indicates</a:t>
            </a:r>
            <a:r>
              <a:rPr sz="2200" spc="-10" dirty="0">
                <a:solidFill>
                  <a:srgbClr val="0000FF"/>
                </a:solidFill>
                <a:latin typeface="Calibri"/>
                <a:cs typeface="Calibri"/>
              </a:rPr>
              <a:t> </a:t>
            </a:r>
            <a:r>
              <a:rPr sz="2200" spc="-5" dirty="0">
                <a:solidFill>
                  <a:srgbClr val="0000FF"/>
                </a:solidFill>
                <a:latin typeface="Calibri"/>
                <a:cs typeface="Calibri"/>
              </a:rPr>
              <a:t>an </a:t>
            </a:r>
            <a:r>
              <a:rPr sz="2200" dirty="0">
                <a:solidFill>
                  <a:srgbClr val="0000FF"/>
                </a:solidFill>
                <a:latin typeface="Calibri"/>
                <a:cs typeface="Calibri"/>
              </a:rPr>
              <a:t> </a:t>
            </a:r>
            <a:r>
              <a:rPr sz="2200" spc="-10" dirty="0">
                <a:solidFill>
                  <a:srgbClr val="0000FF"/>
                </a:solidFill>
                <a:latin typeface="Calibri"/>
                <a:cs typeface="Calibri"/>
              </a:rPr>
              <a:t>oversold</a:t>
            </a:r>
            <a:r>
              <a:rPr sz="2200" spc="-15" dirty="0">
                <a:solidFill>
                  <a:srgbClr val="0000FF"/>
                </a:solidFill>
                <a:latin typeface="Calibri"/>
                <a:cs typeface="Calibri"/>
              </a:rPr>
              <a:t> </a:t>
            </a:r>
            <a:r>
              <a:rPr sz="2200" spc="-10" dirty="0">
                <a:latin typeface="Calibri"/>
                <a:cs typeface="Calibri"/>
              </a:rPr>
              <a:t>condition.</a:t>
            </a:r>
            <a:endParaRPr sz="22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126480" cy="635000"/>
          </a:xfrm>
          <a:prstGeom prst="rect">
            <a:avLst/>
          </a:prstGeom>
        </p:spPr>
        <p:txBody>
          <a:bodyPr vert="horz" wrap="square" lIns="0" tIns="12065" rIns="0" bIns="0" rtlCol="0">
            <a:spAutoFit/>
          </a:bodyPr>
          <a:lstStyle/>
          <a:p>
            <a:pPr marL="12700">
              <a:lnSpc>
                <a:spcPct val="100000"/>
              </a:lnSpc>
              <a:spcBef>
                <a:spcPts val="95"/>
              </a:spcBef>
            </a:pPr>
            <a:r>
              <a:rPr sz="4000" spc="-155" dirty="0"/>
              <a:t>R</a:t>
            </a:r>
            <a:r>
              <a:rPr sz="4000" spc="-75" dirty="0"/>
              <a:t>e</a:t>
            </a:r>
            <a:r>
              <a:rPr sz="4000" spc="-95" dirty="0"/>
              <a:t>g</a:t>
            </a:r>
            <a:r>
              <a:rPr sz="4000" spc="-105" dirty="0"/>
              <a:t>u</a:t>
            </a:r>
            <a:r>
              <a:rPr sz="4000" spc="-75" dirty="0"/>
              <a:t>l</a:t>
            </a:r>
            <a:r>
              <a:rPr sz="4000" spc="-90" dirty="0"/>
              <a:t>a</a:t>
            </a:r>
            <a:r>
              <a:rPr sz="4000" spc="-5" dirty="0"/>
              <a:t>r</a:t>
            </a:r>
            <a:r>
              <a:rPr sz="4000" spc="-185" dirty="0"/>
              <a:t> </a:t>
            </a:r>
            <a:r>
              <a:rPr sz="4000" spc="-75" dirty="0"/>
              <a:t>a</a:t>
            </a:r>
            <a:r>
              <a:rPr sz="4000" spc="-80" dirty="0"/>
              <a:t>n</a:t>
            </a:r>
            <a:r>
              <a:rPr sz="4000" spc="-5" dirty="0"/>
              <a:t>d</a:t>
            </a:r>
            <a:r>
              <a:rPr sz="4000" spc="-190" dirty="0"/>
              <a:t> </a:t>
            </a:r>
            <a:r>
              <a:rPr sz="4000" spc="-90" dirty="0"/>
              <a:t>H</a:t>
            </a:r>
            <a:r>
              <a:rPr sz="4000" spc="-65" dirty="0"/>
              <a:t>i</a:t>
            </a:r>
            <a:r>
              <a:rPr sz="4000" spc="-90" dirty="0"/>
              <a:t>dd</a:t>
            </a:r>
            <a:r>
              <a:rPr sz="4000" spc="-100" dirty="0"/>
              <a:t>e</a:t>
            </a:r>
            <a:r>
              <a:rPr sz="4000" spc="-5" dirty="0"/>
              <a:t>n</a:t>
            </a:r>
            <a:r>
              <a:rPr sz="4000" spc="-190" dirty="0"/>
              <a:t> </a:t>
            </a:r>
            <a:r>
              <a:rPr sz="4000" spc="-90" dirty="0"/>
              <a:t>D</a:t>
            </a:r>
            <a:r>
              <a:rPr sz="4000" spc="-60" dirty="0"/>
              <a:t>i</a:t>
            </a:r>
            <a:r>
              <a:rPr sz="4000" spc="-120" dirty="0"/>
              <a:t>v</a:t>
            </a:r>
            <a:r>
              <a:rPr sz="4000" spc="-85" dirty="0"/>
              <a:t>e</a:t>
            </a:r>
            <a:r>
              <a:rPr sz="4000" spc="-150" dirty="0"/>
              <a:t>r</a:t>
            </a:r>
            <a:r>
              <a:rPr sz="4000" spc="-114" dirty="0"/>
              <a:t>g</a:t>
            </a:r>
            <a:r>
              <a:rPr sz="4000" spc="-100" dirty="0"/>
              <a:t>e</a:t>
            </a:r>
            <a:r>
              <a:rPr sz="4000" spc="-90" dirty="0"/>
              <a:t>n</a:t>
            </a:r>
            <a:r>
              <a:rPr sz="4000" spc="-85" dirty="0"/>
              <a:t>c</a:t>
            </a:r>
            <a:r>
              <a:rPr sz="4000" spc="-5" dirty="0"/>
              <a:t>e</a:t>
            </a:r>
            <a:endParaRPr sz="4000"/>
          </a:p>
        </p:txBody>
      </p:sp>
      <p:sp>
        <p:nvSpPr>
          <p:cNvPr id="3" name="object 3"/>
          <p:cNvSpPr txBox="1"/>
          <p:nvPr/>
        </p:nvSpPr>
        <p:spPr>
          <a:xfrm>
            <a:off x="787398" y="1852892"/>
            <a:ext cx="7571105" cy="1214755"/>
          </a:xfrm>
          <a:prstGeom prst="rect">
            <a:avLst/>
          </a:prstGeom>
        </p:spPr>
        <p:txBody>
          <a:bodyPr vert="horz" wrap="square" lIns="0" tIns="13335" rIns="0" bIns="0" rtlCol="0">
            <a:spAutoFit/>
          </a:bodyPr>
          <a:lstStyle/>
          <a:p>
            <a:pPr marL="104139" marR="5080" indent="-92075" algn="just">
              <a:lnSpc>
                <a:spcPct val="100000"/>
              </a:lnSpc>
              <a:spcBef>
                <a:spcPts val="105"/>
              </a:spcBef>
              <a:buClr>
                <a:srgbClr val="1CACE3"/>
              </a:buClr>
              <a:buSzPct val="94117"/>
              <a:buFont typeface="Wingdings"/>
              <a:buChar char=""/>
              <a:tabLst>
                <a:tab pos="185420" algn="l"/>
              </a:tabLst>
            </a:pPr>
            <a:r>
              <a:rPr sz="1700" spc="-10" dirty="0">
                <a:latin typeface="Calibri"/>
                <a:cs typeface="Calibri"/>
              </a:rPr>
              <a:t>Divergence </a:t>
            </a:r>
            <a:r>
              <a:rPr sz="1700" spc="-5" dirty="0">
                <a:latin typeface="Calibri"/>
                <a:cs typeface="Calibri"/>
              </a:rPr>
              <a:t>is </a:t>
            </a:r>
            <a:r>
              <a:rPr sz="1700" dirty="0">
                <a:latin typeface="Calibri"/>
                <a:cs typeface="Calibri"/>
              </a:rPr>
              <a:t>a </a:t>
            </a:r>
            <a:r>
              <a:rPr sz="1700" spc="-5" dirty="0">
                <a:latin typeface="Calibri"/>
                <a:cs typeface="Calibri"/>
              </a:rPr>
              <a:t>technical </a:t>
            </a:r>
            <a:r>
              <a:rPr sz="1700" spc="-10" dirty="0">
                <a:latin typeface="Calibri"/>
                <a:cs typeface="Calibri"/>
              </a:rPr>
              <a:t>analysis </a:t>
            </a:r>
            <a:r>
              <a:rPr sz="1700" spc="-15" dirty="0">
                <a:latin typeface="Calibri"/>
                <a:cs typeface="Calibri"/>
              </a:rPr>
              <a:t>pattern </a:t>
            </a:r>
            <a:r>
              <a:rPr sz="1700" spc="-10" dirty="0">
                <a:latin typeface="Calibri"/>
                <a:cs typeface="Calibri"/>
              </a:rPr>
              <a:t>spotted </a:t>
            </a:r>
            <a:r>
              <a:rPr sz="1700" dirty="0">
                <a:latin typeface="Calibri"/>
                <a:cs typeface="Calibri"/>
              </a:rPr>
              <a:t>on </a:t>
            </a:r>
            <a:r>
              <a:rPr sz="1700" spc="-5" dirty="0">
                <a:latin typeface="Calibri"/>
                <a:cs typeface="Calibri"/>
              </a:rPr>
              <a:t>price charts when </a:t>
            </a:r>
            <a:r>
              <a:rPr sz="1700" dirty="0">
                <a:latin typeface="Calibri"/>
                <a:cs typeface="Calibri"/>
              </a:rPr>
              <a:t>the </a:t>
            </a:r>
            <a:r>
              <a:rPr sz="1700" spc="-5" dirty="0">
                <a:solidFill>
                  <a:srgbClr val="0000FF"/>
                </a:solidFill>
                <a:latin typeface="Calibri"/>
                <a:cs typeface="Calibri"/>
              </a:rPr>
              <a:t>price </a:t>
            </a:r>
            <a:r>
              <a:rPr sz="1700" dirty="0">
                <a:solidFill>
                  <a:srgbClr val="0000FF"/>
                </a:solidFill>
                <a:latin typeface="Calibri"/>
                <a:cs typeface="Calibri"/>
              </a:rPr>
              <a:t>of </a:t>
            </a:r>
            <a:r>
              <a:rPr sz="1700" spc="5" dirty="0">
                <a:solidFill>
                  <a:srgbClr val="0000FF"/>
                </a:solidFill>
                <a:latin typeface="Calibri"/>
                <a:cs typeface="Calibri"/>
              </a:rPr>
              <a:t> </a:t>
            </a:r>
            <a:r>
              <a:rPr sz="1700" dirty="0">
                <a:solidFill>
                  <a:srgbClr val="0000FF"/>
                </a:solidFill>
                <a:latin typeface="Calibri"/>
                <a:cs typeface="Calibri"/>
              </a:rPr>
              <a:t>an</a:t>
            </a:r>
            <a:r>
              <a:rPr sz="1700" spc="5" dirty="0">
                <a:solidFill>
                  <a:srgbClr val="0000FF"/>
                </a:solidFill>
                <a:latin typeface="Calibri"/>
                <a:cs typeface="Calibri"/>
              </a:rPr>
              <a:t> </a:t>
            </a:r>
            <a:r>
              <a:rPr sz="1700" spc="-5" dirty="0">
                <a:solidFill>
                  <a:srgbClr val="0000FF"/>
                </a:solidFill>
                <a:latin typeface="Calibri"/>
                <a:cs typeface="Calibri"/>
              </a:rPr>
              <a:t>asset</a:t>
            </a:r>
            <a:r>
              <a:rPr sz="1700" dirty="0">
                <a:solidFill>
                  <a:srgbClr val="0000FF"/>
                </a:solidFill>
                <a:latin typeface="Calibri"/>
                <a:cs typeface="Calibri"/>
              </a:rPr>
              <a:t> </a:t>
            </a:r>
            <a:r>
              <a:rPr sz="1700" spc="-5" dirty="0">
                <a:latin typeface="Calibri"/>
                <a:cs typeface="Calibri"/>
              </a:rPr>
              <a:t>is</a:t>
            </a:r>
            <a:r>
              <a:rPr sz="1700" dirty="0">
                <a:latin typeface="Calibri"/>
                <a:cs typeface="Calibri"/>
              </a:rPr>
              <a:t> </a:t>
            </a:r>
            <a:r>
              <a:rPr sz="1700" spc="-5" dirty="0">
                <a:latin typeface="Calibri"/>
                <a:cs typeface="Calibri"/>
              </a:rPr>
              <a:t>moving</a:t>
            </a:r>
            <a:r>
              <a:rPr sz="1700" dirty="0">
                <a:latin typeface="Calibri"/>
                <a:cs typeface="Calibri"/>
              </a:rPr>
              <a:t> </a:t>
            </a:r>
            <a:r>
              <a:rPr sz="1700" spc="-5" dirty="0">
                <a:latin typeface="Calibri"/>
                <a:cs typeface="Calibri"/>
              </a:rPr>
              <a:t>in</a:t>
            </a:r>
            <a:r>
              <a:rPr sz="1700" dirty="0">
                <a:latin typeface="Calibri"/>
                <a:cs typeface="Calibri"/>
              </a:rPr>
              <a:t> </a:t>
            </a:r>
            <a:r>
              <a:rPr sz="1700" spc="-5" dirty="0">
                <a:latin typeface="Calibri"/>
                <a:cs typeface="Calibri"/>
              </a:rPr>
              <a:t>the</a:t>
            </a:r>
            <a:r>
              <a:rPr sz="1700" dirty="0">
                <a:latin typeface="Calibri"/>
                <a:cs typeface="Calibri"/>
              </a:rPr>
              <a:t> </a:t>
            </a:r>
            <a:r>
              <a:rPr sz="1700" b="1" spc="-10" dirty="0">
                <a:solidFill>
                  <a:srgbClr val="FF0000"/>
                </a:solidFill>
                <a:latin typeface="Calibri"/>
                <a:cs typeface="Calibri"/>
              </a:rPr>
              <a:t>opposite</a:t>
            </a:r>
            <a:r>
              <a:rPr sz="1700" b="1" spc="-5" dirty="0">
                <a:solidFill>
                  <a:srgbClr val="FF0000"/>
                </a:solidFill>
                <a:latin typeface="Calibri"/>
                <a:cs typeface="Calibri"/>
              </a:rPr>
              <a:t> </a:t>
            </a:r>
            <a:r>
              <a:rPr sz="1700" b="1" spc="-10" dirty="0">
                <a:solidFill>
                  <a:srgbClr val="FF0000"/>
                </a:solidFill>
                <a:latin typeface="Calibri"/>
                <a:cs typeface="Calibri"/>
              </a:rPr>
              <a:t>direction</a:t>
            </a:r>
            <a:r>
              <a:rPr sz="1700" b="1" spc="-5" dirty="0">
                <a:solidFill>
                  <a:srgbClr val="FF0000"/>
                </a:solidFill>
                <a:latin typeface="Calibri"/>
                <a:cs typeface="Calibri"/>
              </a:rPr>
              <a:t> </a:t>
            </a:r>
            <a:r>
              <a:rPr sz="1700" dirty="0">
                <a:latin typeface="Calibri"/>
                <a:cs typeface="Calibri"/>
              </a:rPr>
              <a:t>of</a:t>
            </a:r>
            <a:r>
              <a:rPr sz="1700" spc="5" dirty="0">
                <a:latin typeface="Calibri"/>
                <a:cs typeface="Calibri"/>
              </a:rPr>
              <a:t> </a:t>
            </a:r>
            <a:r>
              <a:rPr sz="1700" dirty="0">
                <a:latin typeface="Calibri"/>
                <a:cs typeface="Calibri"/>
              </a:rPr>
              <a:t>a</a:t>
            </a:r>
            <a:r>
              <a:rPr sz="1700" spc="5" dirty="0">
                <a:latin typeface="Calibri"/>
                <a:cs typeface="Calibri"/>
              </a:rPr>
              <a:t> </a:t>
            </a:r>
            <a:r>
              <a:rPr sz="1700" spc="-5" dirty="0">
                <a:solidFill>
                  <a:srgbClr val="0000FF"/>
                </a:solidFill>
                <a:latin typeface="Calibri"/>
                <a:cs typeface="Calibri"/>
              </a:rPr>
              <a:t>technical</a:t>
            </a:r>
            <a:r>
              <a:rPr sz="1700" dirty="0">
                <a:solidFill>
                  <a:srgbClr val="0000FF"/>
                </a:solidFill>
                <a:latin typeface="Calibri"/>
                <a:cs typeface="Calibri"/>
              </a:rPr>
              <a:t> </a:t>
            </a:r>
            <a:r>
              <a:rPr sz="1700" spc="-10" dirty="0">
                <a:solidFill>
                  <a:srgbClr val="0000FF"/>
                </a:solidFill>
                <a:latin typeface="Calibri"/>
                <a:cs typeface="Calibri"/>
              </a:rPr>
              <a:t>indicator</a:t>
            </a:r>
            <a:r>
              <a:rPr sz="1700" spc="-5" dirty="0">
                <a:solidFill>
                  <a:srgbClr val="0000FF"/>
                </a:solidFill>
                <a:latin typeface="Calibri"/>
                <a:cs typeface="Calibri"/>
              </a:rPr>
              <a:t> </a:t>
            </a:r>
            <a:r>
              <a:rPr sz="1700" spc="-10" dirty="0">
                <a:latin typeface="Calibri"/>
                <a:cs typeface="Calibri"/>
              </a:rPr>
              <a:t>or</a:t>
            </a:r>
            <a:r>
              <a:rPr sz="1700" spc="-5" dirty="0">
                <a:latin typeface="Calibri"/>
                <a:cs typeface="Calibri"/>
              </a:rPr>
              <a:t> </a:t>
            </a:r>
            <a:r>
              <a:rPr sz="1700" spc="-10" dirty="0">
                <a:latin typeface="Calibri"/>
                <a:cs typeface="Calibri"/>
              </a:rPr>
              <a:t>moving </a:t>
            </a:r>
            <a:r>
              <a:rPr sz="1700" spc="-5" dirty="0">
                <a:latin typeface="Calibri"/>
                <a:cs typeface="Calibri"/>
              </a:rPr>
              <a:t> contrary</a:t>
            </a:r>
            <a:r>
              <a:rPr sz="1700" spc="-35" dirty="0">
                <a:latin typeface="Calibri"/>
                <a:cs typeface="Calibri"/>
              </a:rPr>
              <a:t> </a:t>
            </a:r>
            <a:r>
              <a:rPr sz="1700" spc="-5" dirty="0">
                <a:latin typeface="Calibri"/>
                <a:cs typeface="Calibri"/>
              </a:rPr>
              <a:t>to</a:t>
            </a:r>
            <a:r>
              <a:rPr sz="1700" dirty="0">
                <a:latin typeface="Calibri"/>
                <a:cs typeface="Calibri"/>
              </a:rPr>
              <a:t> other</a:t>
            </a:r>
            <a:r>
              <a:rPr sz="1700" spc="-20" dirty="0">
                <a:latin typeface="Calibri"/>
                <a:cs typeface="Calibri"/>
              </a:rPr>
              <a:t> </a:t>
            </a:r>
            <a:r>
              <a:rPr sz="1700" spc="-10" dirty="0">
                <a:latin typeface="Calibri"/>
                <a:cs typeface="Calibri"/>
              </a:rPr>
              <a:t>data.</a:t>
            </a:r>
            <a:endParaRPr sz="1700">
              <a:latin typeface="Calibri"/>
              <a:cs typeface="Calibri"/>
            </a:endParaRPr>
          </a:p>
          <a:p>
            <a:pPr marL="184785" indent="-172720" algn="just">
              <a:lnSpc>
                <a:spcPct val="100000"/>
              </a:lnSpc>
              <a:spcBef>
                <a:spcPts val="1195"/>
              </a:spcBef>
              <a:buClr>
                <a:srgbClr val="1CACE3"/>
              </a:buClr>
              <a:buSzPct val="94117"/>
              <a:buFont typeface="Wingdings"/>
              <a:buChar char=""/>
              <a:tabLst>
                <a:tab pos="185420" algn="l"/>
              </a:tabLst>
            </a:pPr>
            <a:r>
              <a:rPr sz="1700" b="1" spc="-10" dirty="0">
                <a:latin typeface="Calibri"/>
                <a:cs typeface="Calibri"/>
              </a:rPr>
              <a:t>Divergence</a:t>
            </a:r>
            <a:r>
              <a:rPr sz="1700" b="1" spc="-20" dirty="0">
                <a:latin typeface="Calibri"/>
                <a:cs typeface="Calibri"/>
              </a:rPr>
              <a:t> </a:t>
            </a:r>
            <a:r>
              <a:rPr sz="1700" b="1" dirty="0">
                <a:latin typeface="Calibri"/>
                <a:cs typeface="Calibri"/>
              </a:rPr>
              <a:t>is</a:t>
            </a:r>
            <a:r>
              <a:rPr sz="1700" b="1" spc="-10" dirty="0">
                <a:latin typeface="Calibri"/>
                <a:cs typeface="Calibri"/>
              </a:rPr>
              <a:t> </a:t>
            </a:r>
            <a:r>
              <a:rPr sz="1700" b="1" dirty="0">
                <a:latin typeface="Calibri"/>
                <a:cs typeface="Calibri"/>
              </a:rPr>
              <a:t>a </a:t>
            </a:r>
            <a:r>
              <a:rPr sz="1700" b="1" spc="-5" dirty="0">
                <a:latin typeface="Calibri"/>
                <a:cs typeface="Calibri"/>
              </a:rPr>
              <a:t>warning</a:t>
            </a:r>
            <a:r>
              <a:rPr sz="1700" b="1" spc="-20" dirty="0">
                <a:latin typeface="Calibri"/>
                <a:cs typeface="Calibri"/>
              </a:rPr>
              <a:t> </a:t>
            </a:r>
            <a:r>
              <a:rPr sz="1700" b="1" spc="-5" dirty="0">
                <a:latin typeface="Calibri"/>
                <a:cs typeface="Calibri"/>
              </a:rPr>
              <a:t>that</a:t>
            </a:r>
            <a:r>
              <a:rPr sz="1700" b="1" dirty="0">
                <a:latin typeface="Calibri"/>
                <a:cs typeface="Calibri"/>
              </a:rPr>
              <a:t> </a:t>
            </a:r>
            <a:r>
              <a:rPr sz="1700" b="1" spc="-5" dirty="0">
                <a:latin typeface="Calibri"/>
                <a:cs typeface="Calibri"/>
              </a:rPr>
              <a:t>the </a:t>
            </a:r>
            <a:r>
              <a:rPr sz="1700" b="1" spc="-15" dirty="0">
                <a:latin typeface="Calibri"/>
                <a:cs typeface="Calibri"/>
              </a:rPr>
              <a:t>current</a:t>
            </a:r>
            <a:r>
              <a:rPr sz="1700" b="1" spc="-5" dirty="0">
                <a:latin typeface="Calibri"/>
                <a:cs typeface="Calibri"/>
              </a:rPr>
              <a:t> </a:t>
            </a:r>
            <a:r>
              <a:rPr sz="1700" b="1" spc="-10" dirty="0">
                <a:latin typeface="Calibri"/>
                <a:cs typeface="Calibri"/>
              </a:rPr>
              <a:t>trend</a:t>
            </a:r>
            <a:r>
              <a:rPr sz="1700" b="1" spc="10" dirty="0">
                <a:latin typeface="Calibri"/>
                <a:cs typeface="Calibri"/>
              </a:rPr>
              <a:t> </a:t>
            </a:r>
            <a:r>
              <a:rPr sz="1700" b="1" dirty="0">
                <a:latin typeface="Calibri"/>
                <a:cs typeface="Calibri"/>
              </a:rPr>
              <a:t>is</a:t>
            </a:r>
            <a:r>
              <a:rPr sz="1700" b="1" spc="-10" dirty="0">
                <a:latin typeface="Calibri"/>
                <a:cs typeface="Calibri"/>
              </a:rPr>
              <a:t> weakening</a:t>
            </a:r>
            <a:r>
              <a:rPr sz="1700" b="1" spc="-25" dirty="0">
                <a:latin typeface="Calibri"/>
                <a:cs typeface="Calibri"/>
              </a:rPr>
              <a:t> </a:t>
            </a:r>
            <a:r>
              <a:rPr sz="1700" b="1" spc="-5" dirty="0">
                <a:latin typeface="Calibri"/>
                <a:cs typeface="Calibri"/>
              </a:rPr>
              <a:t>and </a:t>
            </a:r>
            <a:r>
              <a:rPr sz="1700" b="1" spc="-10" dirty="0">
                <a:latin typeface="Calibri"/>
                <a:cs typeface="Calibri"/>
              </a:rPr>
              <a:t>may</a:t>
            </a:r>
            <a:r>
              <a:rPr sz="1700" b="1" spc="-5" dirty="0">
                <a:latin typeface="Calibri"/>
                <a:cs typeface="Calibri"/>
              </a:rPr>
              <a:t> </a:t>
            </a:r>
            <a:r>
              <a:rPr sz="1700" b="1" spc="-10" dirty="0">
                <a:latin typeface="Calibri"/>
                <a:cs typeface="Calibri"/>
              </a:rPr>
              <a:t>change</a:t>
            </a:r>
            <a:r>
              <a:rPr sz="1700" spc="-10" dirty="0">
                <a:latin typeface="Calibri"/>
                <a:cs typeface="Calibri"/>
              </a:rPr>
              <a:t>.</a:t>
            </a:r>
            <a:endParaRPr sz="1700">
              <a:latin typeface="Calibri"/>
              <a:cs typeface="Calibri"/>
            </a:endParaRPr>
          </a:p>
        </p:txBody>
      </p:sp>
      <p:pic>
        <p:nvPicPr>
          <p:cNvPr id="4" name="object 4"/>
          <p:cNvPicPr/>
          <p:nvPr/>
        </p:nvPicPr>
        <p:blipFill>
          <a:blip r:embed="rId2" cstate="print"/>
          <a:stretch>
            <a:fillRect/>
          </a:stretch>
        </p:blipFill>
        <p:spPr>
          <a:xfrm>
            <a:off x="1705355" y="3163823"/>
            <a:ext cx="5609843" cy="3147047"/>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562725" cy="635000"/>
          </a:xfrm>
          <a:prstGeom prst="rect">
            <a:avLst/>
          </a:prstGeom>
        </p:spPr>
        <p:txBody>
          <a:bodyPr vert="horz" wrap="square" lIns="0" tIns="12065" rIns="0" bIns="0" rtlCol="0">
            <a:spAutoFit/>
          </a:bodyPr>
          <a:lstStyle/>
          <a:p>
            <a:pPr marL="12700">
              <a:lnSpc>
                <a:spcPct val="100000"/>
              </a:lnSpc>
              <a:spcBef>
                <a:spcPts val="95"/>
              </a:spcBef>
            </a:pPr>
            <a:r>
              <a:rPr sz="4000" spc="-155" dirty="0"/>
              <a:t>R</a:t>
            </a:r>
            <a:r>
              <a:rPr sz="4000" spc="-75" dirty="0"/>
              <a:t>e</a:t>
            </a:r>
            <a:r>
              <a:rPr sz="4000" spc="-95" dirty="0"/>
              <a:t>g</a:t>
            </a:r>
            <a:r>
              <a:rPr sz="4000" spc="-105" dirty="0"/>
              <a:t>u</a:t>
            </a:r>
            <a:r>
              <a:rPr sz="4000" spc="-75" dirty="0"/>
              <a:t>l</a:t>
            </a:r>
            <a:r>
              <a:rPr sz="4000" spc="-90" dirty="0"/>
              <a:t>a</a:t>
            </a:r>
            <a:r>
              <a:rPr sz="4000" spc="-5" dirty="0"/>
              <a:t>r</a:t>
            </a:r>
            <a:r>
              <a:rPr sz="4000" spc="-185" dirty="0"/>
              <a:t> </a:t>
            </a:r>
            <a:r>
              <a:rPr sz="4000" spc="-75" dirty="0"/>
              <a:t>a</a:t>
            </a:r>
            <a:r>
              <a:rPr sz="4000" spc="-80" dirty="0"/>
              <a:t>n</a:t>
            </a:r>
            <a:r>
              <a:rPr sz="4000" spc="-5" dirty="0"/>
              <a:t>d</a:t>
            </a:r>
            <a:r>
              <a:rPr sz="4000" spc="-190" dirty="0"/>
              <a:t> </a:t>
            </a:r>
            <a:r>
              <a:rPr sz="4000" spc="-90" dirty="0"/>
              <a:t>H</a:t>
            </a:r>
            <a:r>
              <a:rPr sz="4000" spc="-65" dirty="0"/>
              <a:t>i</a:t>
            </a:r>
            <a:r>
              <a:rPr sz="4000" spc="-90" dirty="0"/>
              <a:t>dd</a:t>
            </a:r>
            <a:r>
              <a:rPr sz="4000" spc="-100" dirty="0"/>
              <a:t>e</a:t>
            </a:r>
            <a:r>
              <a:rPr sz="4000" spc="-5" dirty="0"/>
              <a:t>n</a:t>
            </a:r>
            <a:r>
              <a:rPr sz="4000" spc="-190" dirty="0"/>
              <a:t> </a:t>
            </a:r>
            <a:r>
              <a:rPr sz="4000" spc="-90" dirty="0"/>
              <a:t>D</a:t>
            </a:r>
            <a:r>
              <a:rPr sz="4000" spc="-60" dirty="0"/>
              <a:t>i</a:t>
            </a:r>
            <a:r>
              <a:rPr sz="4000" spc="-120" dirty="0"/>
              <a:t>v</a:t>
            </a:r>
            <a:r>
              <a:rPr sz="4000" spc="-85" dirty="0"/>
              <a:t>e</a:t>
            </a:r>
            <a:r>
              <a:rPr sz="4000" spc="-150" dirty="0"/>
              <a:t>r</a:t>
            </a:r>
            <a:r>
              <a:rPr sz="4000" spc="-114" dirty="0"/>
              <a:t>g</a:t>
            </a:r>
            <a:r>
              <a:rPr sz="4000" spc="-100" dirty="0"/>
              <a:t>e</a:t>
            </a:r>
            <a:r>
              <a:rPr sz="4000" spc="-90" dirty="0"/>
              <a:t>n</a:t>
            </a:r>
            <a:r>
              <a:rPr sz="4000" spc="-85" dirty="0"/>
              <a:t>c</a:t>
            </a:r>
            <a:r>
              <a:rPr sz="4000" spc="-5" dirty="0"/>
              <a:t>e</a:t>
            </a:r>
            <a:r>
              <a:rPr sz="4000" spc="-190" dirty="0"/>
              <a:t> </a:t>
            </a:r>
            <a:r>
              <a:rPr sz="4000" spc="-5" dirty="0"/>
              <a:t>…</a:t>
            </a:r>
            <a:endParaRPr sz="4000"/>
          </a:p>
        </p:txBody>
      </p:sp>
      <p:sp>
        <p:nvSpPr>
          <p:cNvPr id="3" name="object 3"/>
          <p:cNvSpPr txBox="1"/>
          <p:nvPr/>
        </p:nvSpPr>
        <p:spPr>
          <a:xfrm>
            <a:off x="787400" y="1959779"/>
            <a:ext cx="6514465" cy="422275"/>
          </a:xfrm>
          <a:prstGeom prst="rect">
            <a:avLst/>
          </a:prstGeom>
        </p:spPr>
        <p:txBody>
          <a:bodyPr vert="horz" wrap="square" lIns="0" tIns="13335" rIns="0" bIns="0" rtlCol="0">
            <a:spAutoFit/>
          </a:bodyPr>
          <a:lstStyle/>
          <a:p>
            <a:pPr marL="275590" indent="-263525">
              <a:lnSpc>
                <a:spcPct val="100000"/>
              </a:lnSpc>
              <a:spcBef>
                <a:spcPts val="105"/>
              </a:spcBef>
              <a:buClr>
                <a:srgbClr val="1CACE3"/>
              </a:buClr>
              <a:buSzPct val="96153"/>
              <a:buFont typeface="Wingdings"/>
              <a:buChar char=""/>
              <a:tabLst>
                <a:tab pos="276225" algn="l"/>
              </a:tabLst>
            </a:pPr>
            <a:r>
              <a:rPr sz="2600" spc="-10" dirty="0">
                <a:latin typeface="Calibri"/>
                <a:cs typeface="Calibri"/>
              </a:rPr>
              <a:t>Regular</a:t>
            </a:r>
            <a:r>
              <a:rPr sz="2600" spc="-15" dirty="0">
                <a:latin typeface="Calibri"/>
                <a:cs typeface="Calibri"/>
              </a:rPr>
              <a:t> </a:t>
            </a:r>
            <a:r>
              <a:rPr sz="2600" spc="-5" dirty="0">
                <a:latin typeface="Calibri"/>
                <a:cs typeface="Calibri"/>
              </a:rPr>
              <a:t>or</a:t>
            </a:r>
            <a:r>
              <a:rPr sz="2600" spc="10" dirty="0">
                <a:latin typeface="Calibri"/>
                <a:cs typeface="Calibri"/>
              </a:rPr>
              <a:t> </a:t>
            </a:r>
            <a:r>
              <a:rPr sz="2600" dirty="0">
                <a:latin typeface="Calibri"/>
                <a:cs typeface="Calibri"/>
              </a:rPr>
              <a:t>Classic</a:t>
            </a:r>
            <a:r>
              <a:rPr sz="2600" spc="-25" dirty="0">
                <a:latin typeface="Calibri"/>
                <a:cs typeface="Calibri"/>
              </a:rPr>
              <a:t> </a:t>
            </a:r>
            <a:r>
              <a:rPr sz="2600" spc="-10" dirty="0">
                <a:latin typeface="Calibri"/>
                <a:cs typeface="Calibri"/>
              </a:rPr>
              <a:t>Divergence</a:t>
            </a:r>
            <a:r>
              <a:rPr sz="2600" spc="-55" dirty="0">
                <a:latin typeface="Calibri"/>
                <a:cs typeface="Calibri"/>
              </a:rPr>
              <a:t> </a:t>
            </a:r>
            <a:r>
              <a:rPr sz="2600" dirty="0">
                <a:latin typeface="Calibri"/>
                <a:cs typeface="Calibri"/>
              </a:rPr>
              <a:t>(Bearish</a:t>
            </a:r>
            <a:r>
              <a:rPr sz="2600" spc="-30" dirty="0">
                <a:latin typeface="Calibri"/>
                <a:cs typeface="Calibri"/>
              </a:rPr>
              <a:t> </a:t>
            </a:r>
            <a:r>
              <a:rPr sz="2600" spc="-10" dirty="0">
                <a:latin typeface="Calibri"/>
                <a:cs typeface="Calibri"/>
              </a:rPr>
              <a:t>version)</a:t>
            </a:r>
            <a:endParaRPr sz="2600">
              <a:latin typeface="Calibri"/>
              <a:cs typeface="Calibri"/>
            </a:endParaRPr>
          </a:p>
        </p:txBody>
      </p:sp>
      <p:pic>
        <p:nvPicPr>
          <p:cNvPr id="4" name="object 4"/>
          <p:cNvPicPr/>
          <p:nvPr/>
        </p:nvPicPr>
        <p:blipFill>
          <a:blip r:embed="rId2" cstate="print"/>
          <a:stretch>
            <a:fillRect/>
          </a:stretch>
        </p:blipFill>
        <p:spPr>
          <a:xfrm>
            <a:off x="1780504" y="2467989"/>
            <a:ext cx="5732185" cy="372747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562725" cy="635000"/>
          </a:xfrm>
          <a:prstGeom prst="rect">
            <a:avLst/>
          </a:prstGeom>
        </p:spPr>
        <p:txBody>
          <a:bodyPr vert="horz" wrap="square" lIns="0" tIns="12065" rIns="0" bIns="0" rtlCol="0">
            <a:spAutoFit/>
          </a:bodyPr>
          <a:lstStyle/>
          <a:p>
            <a:pPr marL="12700">
              <a:lnSpc>
                <a:spcPct val="100000"/>
              </a:lnSpc>
              <a:spcBef>
                <a:spcPts val="95"/>
              </a:spcBef>
            </a:pPr>
            <a:r>
              <a:rPr sz="4000" spc="-155" dirty="0"/>
              <a:t>R</a:t>
            </a:r>
            <a:r>
              <a:rPr sz="4000" spc="-75" dirty="0"/>
              <a:t>e</a:t>
            </a:r>
            <a:r>
              <a:rPr sz="4000" spc="-95" dirty="0"/>
              <a:t>g</a:t>
            </a:r>
            <a:r>
              <a:rPr sz="4000" spc="-105" dirty="0"/>
              <a:t>u</a:t>
            </a:r>
            <a:r>
              <a:rPr sz="4000" spc="-75" dirty="0"/>
              <a:t>l</a:t>
            </a:r>
            <a:r>
              <a:rPr sz="4000" spc="-90" dirty="0"/>
              <a:t>a</a:t>
            </a:r>
            <a:r>
              <a:rPr sz="4000" spc="-5" dirty="0"/>
              <a:t>r</a:t>
            </a:r>
            <a:r>
              <a:rPr sz="4000" spc="-185" dirty="0"/>
              <a:t> </a:t>
            </a:r>
            <a:r>
              <a:rPr sz="4000" spc="-75" dirty="0"/>
              <a:t>a</a:t>
            </a:r>
            <a:r>
              <a:rPr sz="4000" spc="-80" dirty="0"/>
              <a:t>n</a:t>
            </a:r>
            <a:r>
              <a:rPr sz="4000" spc="-5" dirty="0"/>
              <a:t>d</a:t>
            </a:r>
            <a:r>
              <a:rPr sz="4000" spc="-190" dirty="0"/>
              <a:t> </a:t>
            </a:r>
            <a:r>
              <a:rPr sz="4000" spc="-90" dirty="0"/>
              <a:t>H</a:t>
            </a:r>
            <a:r>
              <a:rPr sz="4000" spc="-65" dirty="0"/>
              <a:t>i</a:t>
            </a:r>
            <a:r>
              <a:rPr sz="4000" spc="-90" dirty="0"/>
              <a:t>dd</a:t>
            </a:r>
            <a:r>
              <a:rPr sz="4000" spc="-100" dirty="0"/>
              <a:t>e</a:t>
            </a:r>
            <a:r>
              <a:rPr sz="4000" spc="-5" dirty="0"/>
              <a:t>n</a:t>
            </a:r>
            <a:r>
              <a:rPr sz="4000" spc="-190" dirty="0"/>
              <a:t> </a:t>
            </a:r>
            <a:r>
              <a:rPr sz="4000" spc="-90" dirty="0"/>
              <a:t>D</a:t>
            </a:r>
            <a:r>
              <a:rPr sz="4000" spc="-60" dirty="0"/>
              <a:t>i</a:t>
            </a:r>
            <a:r>
              <a:rPr sz="4000" spc="-120" dirty="0"/>
              <a:t>v</a:t>
            </a:r>
            <a:r>
              <a:rPr sz="4000" spc="-85" dirty="0"/>
              <a:t>e</a:t>
            </a:r>
            <a:r>
              <a:rPr sz="4000" spc="-150" dirty="0"/>
              <a:t>r</a:t>
            </a:r>
            <a:r>
              <a:rPr sz="4000" spc="-114" dirty="0"/>
              <a:t>g</a:t>
            </a:r>
            <a:r>
              <a:rPr sz="4000" spc="-100" dirty="0"/>
              <a:t>e</a:t>
            </a:r>
            <a:r>
              <a:rPr sz="4000" spc="-90" dirty="0"/>
              <a:t>n</a:t>
            </a:r>
            <a:r>
              <a:rPr sz="4000" spc="-85" dirty="0"/>
              <a:t>c</a:t>
            </a:r>
            <a:r>
              <a:rPr sz="4000" spc="-5" dirty="0"/>
              <a:t>e</a:t>
            </a:r>
            <a:r>
              <a:rPr sz="4000" spc="-190" dirty="0"/>
              <a:t> </a:t>
            </a:r>
            <a:r>
              <a:rPr sz="4000" spc="-5" dirty="0"/>
              <a:t>…</a:t>
            </a:r>
            <a:endParaRPr sz="4000"/>
          </a:p>
        </p:txBody>
      </p:sp>
      <p:sp>
        <p:nvSpPr>
          <p:cNvPr id="3" name="object 3"/>
          <p:cNvSpPr txBox="1"/>
          <p:nvPr/>
        </p:nvSpPr>
        <p:spPr>
          <a:xfrm>
            <a:off x="787400" y="1959779"/>
            <a:ext cx="6402070" cy="422275"/>
          </a:xfrm>
          <a:prstGeom prst="rect">
            <a:avLst/>
          </a:prstGeom>
        </p:spPr>
        <p:txBody>
          <a:bodyPr vert="horz" wrap="square" lIns="0" tIns="13335" rIns="0" bIns="0" rtlCol="0">
            <a:spAutoFit/>
          </a:bodyPr>
          <a:lstStyle/>
          <a:p>
            <a:pPr marL="275590" indent="-263525">
              <a:lnSpc>
                <a:spcPct val="100000"/>
              </a:lnSpc>
              <a:spcBef>
                <a:spcPts val="105"/>
              </a:spcBef>
              <a:buClr>
                <a:srgbClr val="1CACE3"/>
              </a:buClr>
              <a:buSzPct val="96153"/>
              <a:buFont typeface="Wingdings"/>
              <a:buChar char=""/>
              <a:tabLst>
                <a:tab pos="276225" algn="l"/>
              </a:tabLst>
            </a:pPr>
            <a:r>
              <a:rPr sz="2600" spc="-10" dirty="0">
                <a:latin typeface="Calibri"/>
                <a:cs typeface="Calibri"/>
              </a:rPr>
              <a:t>Regular</a:t>
            </a:r>
            <a:r>
              <a:rPr sz="2600" spc="-15" dirty="0">
                <a:latin typeface="Calibri"/>
                <a:cs typeface="Calibri"/>
              </a:rPr>
              <a:t> </a:t>
            </a:r>
            <a:r>
              <a:rPr sz="2600" spc="-5" dirty="0">
                <a:latin typeface="Calibri"/>
                <a:cs typeface="Calibri"/>
              </a:rPr>
              <a:t>or</a:t>
            </a:r>
            <a:r>
              <a:rPr sz="2600" spc="10" dirty="0">
                <a:latin typeface="Calibri"/>
                <a:cs typeface="Calibri"/>
              </a:rPr>
              <a:t> </a:t>
            </a:r>
            <a:r>
              <a:rPr sz="2600" dirty="0">
                <a:latin typeface="Calibri"/>
                <a:cs typeface="Calibri"/>
              </a:rPr>
              <a:t>Classic</a:t>
            </a:r>
            <a:r>
              <a:rPr sz="2600" spc="-25" dirty="0">
                <a:latin typeface="Calibri"/>
                <a:cs typeface="Calibri"/>
              </a:rPr>
              <a:t> </a:t>
            </a:r>
            <a:r>
              <a:rPr sz="2600" spc="-10" dirty="0">
                <a:latin typeface="Calibri"/>
                <a:cs typeface="Calibri"/>
              </a:rPr>
              <a:t>Divergence</a:t>
            </a:r>
            <a:r>
              <a:rPr sz="2600" spc="-60" dirty="0">
                <a:latin typeface="Calibri"/>
                <a:cs typeface="Calibri"/>
              </a:rPr>
              <a:t> </a:t>
            </a:r>
            <a:r>
              <a:rPr sz="2600" dirty="0">
                <a:latin typeface="Calibri"/>
                <a:cs typeface="Calibri"/>
              </a:rPr>
              <a:t>(Bullish</a:t>
            </a:r>
            <a:r>
              <a:rPr sz="2600" spc="-25" dirty="0">
                <a:latin typeface="Calibri"/>
                <a:cs typeface="Calibri"/>
              </a:rPr>
              <a:t> </a:t>
            </a:r>
            <a:r>
              <a:rPr sz="2600" spc="-10" dirty="0">
                <a:latin typeface="Calibri"/>
                <a:cs typeface="Calibri"/>
              </a:rPr>
              <a:t>version)</a:t>
            </a:r>
            <a:endParaRPr sz="2600">
              <a:latin typeface="Calibri"/>
              <a:cs typeface="Calibri"/>
            </a:endParaRPr>
          </a:p>
        </p:txBody>
      </p:sp>
      <p:pic>
        <p:nvPicPr>
          <p:cNvPr id="4" name="object 4"/>
          <p:cNvPicPr/>
          <p:nvPr/>
        </p:nvPicPr>
        <p:blipFill>
          <a:blip r:embed="rId2" cstate="print"/>
          <a:stretch>
            <a:fillRect/>
          </a:stretch>
        </p:blipFill>
        <p:spPr>
          <a:xfrm>
            <a:off x="1829539" y="2468096"/>
            <a:ext cx="5765336" cy="3748528"/>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562725" cy="635000"/>
          </a:xfrm>
          <a:prstGeom prst="rect">
            <a:avLst/>
          </a:prstGeom>
        </p:spPr>
        <p:txBody>
          <a:bodyPr vert="horz" wrap="square" lIns="0" tIns="12065" rIns="0" bIns="0" rtlCol="0">
            <a:spAutoFit/>
          </a:bodyPr>
          <a:lstStyle/>
          <a:p>
            <a:pPr marL="12700">
              <a:lnSpc>
                <a:spcPct val="100000"/>
              </a:lnSpc>
              <a:spcBef>
                <a:spcPts val="95"/>
              </a:spcBef>
            </a:pPr>
            <a:r>
              <a:rPr sz="4000" spc="-155" dirty="0"/>
              <a:t>R</a:t>
            </a:r>
            <a:r>
              <a:rPr sz="4000" spc="-75" dirty="0"/>
              <a:t>e</a:t>
            </a:r>
            <a:r>
              <a:rPr sz="4000" spc="-95" dirty="0"/>
              <a:t>g</a:t>
            </a:r>
            <a:r>
              <a:rPr sz="4000" spc="-105" dirty="0"/>
              <a:t>u</a:t>
            </a:r>
            <a:r>
              <a:rPr sz="4000" spc="-75" dirty="0"/>
              <a:t>l</a:t>
            </a:r>
            <a:r>
              <a:rPr sz="4000" spc="-90" dirty="0"/>
              <a:t>a</a:t>
            </a:r>
            <a:r>
              <a:rPr sz="4000" spc="-5" dirty="0"/>
              <a:t>r</a:t>
            </a:r>
            <a:r>
              <a:rPr sz="4000" spc="-185" dirty="0"/>
              <a:t> </a:t>
            </a:r>
            <a:r>
              <a:rPr sz="4000" spc="-75" dirty="0"/>
              <a:t>a</a:t>
            </a:r>
            <a:r>
              <a:rPr sz="4000" spc="-80" dirty="0"/>
              <a:t>n</a:t>
            </a:r>
            <a:r>
              <a:rPr sz="4000" spc="-5" dirty="0"/>
              <a:t>d</a:t>
            </a:r>
            <a:r>
              <a:rPr sz="4000" spc="-190" dirty="0"/>
              <a:t> </a:t>
            </a:r>
            <a:r>
              <a:rPr sz="4000" spc="-90" dirty="0"/>
              <a:t>H</a:t>
            </a:r>
            <a:r>
              <a:rPr sz="4000" spc="-65" dirty="0"/>
              <a:t>i</a:t>
            </a:r>
            <a:r>
              <a:rPr sz="4000" spc="-90" dirty="0"/>
              <a:t>dd</a:t>
            </a:r>
            <a:r>
              <a:rPr sz="4000" spc="-100" dirty="0"/>
              <a:t>e</a:t>
            </a:r>
            <a:r>
              <a:rPr sz="4000" spc="-5" dirty="0"/>
              <a:t>n</a:t>
            </a:r>
            <a:r>
              <a:rPr sz="4000" spc="-190" dirty="0"/>
              <a:t> </a:t>
            </a:r>
            <a:r>
              <a:rPr sz="4000" spc="-90" dirty="0"/>
              <a:t>D</a:t>
            </a:r>
            <a:r>
              <a:rPr sz="4000" spc="-60" dirty="0"/>
              <a:t>i</a:t>
            </a:r>
            <a:r>
              <a:rPr sz="4000" spc="-120" dirty="0"/>
              <a:t>v</a:t>
            </a:r>
            <a:r>
              <a:rPr sz="4000" spc="-85" dirty="0"/>
              <a:t>e</a:t>
            </a:r>
            <a:r>
              <a:rPr sz="4000" spc="-150" dirty="0"/>
              <a:t>r</a:t>
            </a:r>
            <a:r>
              <a:rPr sz="4000" spc="-114" dirty="0"/>
              <a:t>g</a:t>
            </a:r>
            <a:r>
              <a:rPr sz="4000" spc="-100" dirty="0"/>
              <a:t>e</a:t>
            </a:r>
            <a:r>
              <a:rPr sz="4000" spc="-90" dirty="0"/>
              <a:t>n</a:t>
            </a:r>
            <a:r>
              <a:rPr sz="4000" spc="-85" dirty="0"/>
              <a:t>c</a:t>
            </a:r>
            <a:r>
              <a:rPr sz="4000" spc="-5" dirty="0"/>
              <a:t>e</a:t>
            </a:r>
            <a:r>
              <a:rPr sz="4000" spc="-190" dirty="0"/>
              <a:t> </a:t>
            </a:r>
            <a:r>
              <a:rPr sz="4000" spc="-5" dirty="0"/>
              <a:t>…</a:t>
            </a:r>
            <a:endParaRPr sz="4000"/>
          </a:p>
        </p:txBody>
      </p:sp>
      <p:sp>
        <p:nvSpPr>
          <p:cNvPr id="3" name="object 3"/>
          <p:cNvSpPr txBox="1"/>
          <p:nvPr/>
        </p:nvSpPr>
        <p:spPr>
          <a:xfrm>
            <a:off x="787400" y="1959779"/>
            <a:ext cx="5139690" cy="422275"/>
          </a:xfrm>
          <a:prstGeom prst="rect">
            <a:avLst/>
          </a:prstGeom>
        </p:spPr>
        <p:txBody>
          <a:bodyPr vert="horz" wrap="square" lIns="0" tIns="13335" rIns="0" bIns="0" rtlCol="0">
            <a:spAutoFit/>
          </a:bodyPr>
          <a:lstStyle/>
          <a:p>
            <a:pPr marL="275590" indent="-263525">
              <a:lnSpc>
                <a:spcPct val="100000"/>
              </a:lnSpc>
              <a:spcBef>
                <a:spcPts val="105"/>
              </a:spcBef>
              <a:buClr>
                <a:srgbClr val="1CACE3"/>
              </a:buClr>
              <a:buSzPct val="96153"/>
              <a:buFont typeface="Wingdings"/>
              <a:buChar char=""/>
              <a:tabLst>
                <a:tab pos="276225" algn="l"/>
              </a:tabLst>
            </a:pPr>
            <a:r>
              <a:rPr sz="2600" spc="-5" dirty="0">
                <a:latin typeface="Calibri"/>
                <a:cs typeface="Calibri"/>
              </a:rPr>
              <a:t>Hidden</a:t>
            </a:r>
            <a:r>
              <a:rPr sz="2600" spc="-35" dirty="0">
                <a:latin typeface="Calibri"/>
                <a:cs typeface="Calibri"/>
              </a:rPr>
              <a:t> </a:t>
            </a:r>
            <a:r>
              <a:rPr sz="2600" spc="-10" dirty="0">
                <a:latin typeface="Calibri"/>
                <a:cs typeface="Calibri"/>
              </a:rPr>
              <a:t>Divergence</a:t>
            </a:r>
            <a:r>
              <a:rPr sz="2600" spc="-50" dirty="0">
                <a:latin typeface="Calibri"/>
                <a:cs typeface="Calibri"/>
              </a:rPr>
              <a:t> </a:t>
            </a:r>
            <a:r>
              <a:rPr sz="2600" dirty="0">
                <a:latin typeface="Calibri"/>
                <a:cs typeface="Calibri"/>
              </a:rPr>
              <a:t>(Bearish</a:t>
            </a:r>
            <a:r>
              <a:rPr sz="2600" spc="-35" dirty="0">
                <a:latin typeface="Calibri"/>
                <a:cs typeface="Calibri"/>
              </a:rPr>
              <a:t> </a:t>
            </a:r>
            <a:r>
              <a:rPr sz="2600" spc="-10" dirty="0">
                <a:latin typeface="Calibri"/>
                <a:cs typeface="Calibri"/>
              </a:rPr>
              <a:t>version)</a:t>
            </a:r>
            <a:endParaRPr sz="2600">
              <a:latin typeface="Calibri"/>
              <a:cs typeface="Calibri"/>
            </a:endParaRPr>
          </a:p>
        </p:txBody>
      </p:sp>
      <p:pic>
        <p:nvPicPr>
          <p:cNvPr id="4" name="object 4"/>
          <p:cNvPicPr/>
          <p:nvPr/>
        </p:nvPicPr>
        <p:blipFill>
          <a:blip r:embed="rId2" cstate="print"/>
          <a:stretch>
            <a:fillRect/>
          </a:stretch>
        </p:blipFill>
        <p:spPr>
          <a:xfrm>
            <a:off x="1741737" y="2507647"/>
            <a:ext cx="5809875" cy="3777962"/>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562725" cy="635000"/>
          </a:xfrm>
          <a:prstGeom prst="rect">
            <a:avLst/>
          </a:prstGeom>
        </p:spPr>
        <p:txBody>
          <a:bodyPr vert="horz" wrap="square" lIns="0" tIns="12065" rIns="0" bIns="0" rtlCol="0">
            <a:spAutoFit/>
          </a:bodyPr>
          <a:lstStyle/>
          <a:p>
            <a:pPr marL="12700">
              <a:lnSpc>
                <a:spcPct val="100000"/>
              </a:lnSpc>
              <a:spcBef>
                <a:spcPts val="95"/>
              </a:spcBef>
            </a:pPr>
            <a:r>
              <a:rPr sz="4000" spc="-155" dirty="0"/>
              <a:t>R</a:t>
            </a:r>
            <a:r>
              <a:rPr sz="4000" spc="-75" dirty="0"/>
              <a:t>e</a:t>
            </a:r>
            <a:r>
              <a:rPr sz="4000" spc="-95" dirty="0"/>
              <a:t>g</a:t>
            </a:r>
            <a:r>
              <a:rPr sz="4000" spc="-105" dirty="0"/>
              <a:t>u</a:t>
            </a:r>
            <a:r>
              <a:rPr sz="4000" spc="-75" dirty="0"/>
              <a:t>l</a:t>
            </a:r>
            <a:r>
              <a:rPr sz="4000" spc="-90" dirty="0"/>
              <a:t>a</a:t>
            </a:r>
            <a:r>
              <a:rPr sz="4000" spc="-5" dirty="0"/>
              <a:t>r</a:t>
            </a:r>
            <a:r>
              <a:rPr sz="4000" spc="-185" dirty="0"/>
              <a:t> </a:t>
            </a:r>
            <a:r>
              <a:rPr sz="4000" spc="-75" dirty="0"/>
              <a:t>a</a:t>
            </a:r>
            <a:r>
              <a:rPr sz="4000" spc="-80" dirty="0"/>
              <a:t>n</a:t>
            </a:r>
            <a:r>
              <a:rPr sz="4000" spc="-5" dirty="0"/>
              <a:t>d</a:t>
            </a:r>
            <a:r>
              <a:rPr sz="4000" spc="-190" dirty="0"/>
              <a:t> </a:t>
            </a:r>
            <a:r>
              <a:rPr sz="4000" spc="-90" dirty="0"/>
              <a:t>H</a:t>
            </a:r>
            <a:r>
              <a:rPr sz="4000" spc="-65" dirty="0"/>
              <a:t>i</a:t>
            </a:r>
            <a:r>
              <a:rPr sz="4000" spc="-90" dirty="0"/>
              <a:t>dd</a:t>
            </a:r>
            <a:r>
              <a:rPr sz="4000" spc="-100" dirty="0"/>
              <a:t>e</a:t>
            </a:r>
            <a:r>
              <a:rPr sz="4000" spc="-5" dirty="0"/>
              <a:t>n</a:t>
            </a:r>
            <a:r>
              <a:rPr sz="4000" spc="-190" dirty="0"/>
              <a:t> </a:t>
            </a:r>
            <a:r>
              <a:rPr sz="4000" spc="-90" dirty="0"/>
              <a:t>D</a:t>
            </a:r>
            <a:r>
              <a:rPr sz="4000" spc="-60" dirty="0"/>
              <a:t>i</a:t>
            </a:r>
            <a:r>
              <a:rPr sz="4000" spc="-120" dirty="0"/>
              <a:t>v</a:t>
            </a:r>
            <a:r>
              <a:rPr sz="4000" spc="-85" dirty="0"/>
              <a:t>e</a:t>
            </a:r>
            <a:r>
              <a:rPr sz="4000" spc="-150" dirty="0"/>
              <a:t>r</a:t>
            </a:r>
            <a:r>
              <a:rPr sz="4000" spc="-114" dirty="0"/>
              <a:t>g</a:t>
            </a:r>
            <a:r>
              <a:rPr sz="4000" spc="-100" dirty="0"/>
              <a:t>e</a:t>
            </a:r>
            <a:r>
              <a:rPr sz="4000" spc="-90" dirty="0"/>
              <a:t>n</a:t>
            </a:r>
            <a:r>
              <a:rPr sz="4000" spc="-85" dirty="0"/>
              <a:t>c</a:t>
            </a:r>
            <a:r>
              <a:rPr sz="4000" spc="-5" dirty="0"/>
              <a:t>e</a:t>
            </a:r>
            <a:r>
              <a:rPr sz="4000" spc="-190" dirty="0"/>
              <a:t> </a:t>
            </a:r>
            <a:r>
              <a:rPr sz="4000" spc="-5" dirty="0"/>
              <a:t>…</a:t>
            </a:r>
            <a:endParaRPr sz="4000"/>
          </a:p>
        </p:txBody>
      </p:sp>
      <p:sp>
        <p:nvSpPr>
          <p:cNvPr id="3" name="object 3"/>
          <p:cNvSpPr txBox="1"/>
          <p:nvPr/>
        </p:nvSpPr>
        <p:spPr>
          <a:xfrm>
            <a:off x="787400" y="1959779"/>
            <a:ext cx="5027295" cy="422275"/>
          </a:xfrm>
          <a:prstGeom prst="rect">
            <a:avLst/>
          </a:prstGeom>
        </p:spPr>
        <p:txBody>
          <a:bodyPr vert="horz" wrap="square" lIns="0" tIns="13335" rIns="0" bIns="0" rtlCol="0">
            <a:spAutoFit/>
          </a:bodyPr>
          <a:lstStyle/>
          <a:p>
            <a:pPr marL="275590" indent="-263525">
              <a:lnSpc>
                <a:spcPct val="100000"/>
              </a:lnSpc>
              <a:spcBef>
                <a:spcPts val="105"/>
              </a:spcBef>
              <a:buClr>
                <a:srgbClr val="1CACE3"/>
              </a:buClr>
              <a:buSzPct val="96153"/>
              <a:buFont typeface="Wingdings"/>
              <a:buChar char=""/>
              <a:tabLst>
                <a:tab pos="276225" algn="l"/>
              </a:tabLst>
            </a:pPr>
            <a:r>
              <a:rPr sz="2600" spc="-5" dirty="0">
                <a:latin typeface="Calibri"/>
                <a:cs typeface="Calibri"/>
              </a:rPr>
              <a:t>Hidden</a:t>
            </a:r>
            <a:r>
              <a:rPr sz="2600" spc="-40" dirty="0">
                <a:latin typeface="Calibri"/>
                <a:cs typeface="Calibri"/>
              </a:rPr>
              <a:t> </a:t>
            </a:r>
            <a:r>
              <a:rPr sz="2600" spc="-10" dirty="0">
                <a:latin typeface="Calibri"/>
                <a:cs typeface="Calibri"/>
              </a:rPr>
              <a:t>Divergence</a:t>
            </a:r>
            <a:r>
              <a:rPr sz="2600" spc="-50" dirty="0">
                <a:latin typeface="Calibri"/>
                <a:cs typeface="Calibri"/>
              </a:rPr>
              <a:t> </a:t>
            </a:r>
            <a:r>
              <a:rPr sz="2600" dirty="0">
                <a:latin typeface="Calibri"/>
                <a:cs typeface="Calibri"/>
              </a:rPr>
              <a:t>(Bullish</a:t>
            </a:r>
            <a:r>
              <a:rPr sz="2600" spc="-35" dirty="0">
                <a:latin typeface="Calibri"/>
                <a:cs typeface="Calibri"/>
              </a:rPr>
              <a:t> </a:t>
            </a:r>
            <a:r>
              <a:rPr sz="2600" spc="-10" dirty="0">
                <a:latin typeface="Calibri"/>
                <a:cs typeface="Calibri"/>
              </a:rPr>
              <a:t>version)</a:t>
            </a:r>
            <a:endParaRPr sz="2600">
              <a:latin typeface="Calibri"/>
              <a:cs typeface="Calibri"/>
            </a:endParaRPr>
          </a:p>
        </p:txBody>
      </p:sp>
      <p:pic>
        <p:nvPicPr>
          <p:cNvPr id="4" name="object 4"/>
          <p:cNvPicPr/>
          <p:nvPr/>
        </p:nvPicPr>
        <p:blipFill>
          <a:blip r:embed="rId2" cstate="print"/>
          <a:stretch>
            <a:fillRect/>
          </a:stretch>
        </p:blipFill>
        <p:spPr>
          <a:xfrm>
            <a:off x="1688036" y="2422599"/>
            <a:ext cx="5932518" cy="3855875"/>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884805" cy="635000"/>
          </a:xfrm>
          <a:prstGeom prst="rect">
            <a:avLst/>
          </a:prstGeom>
        </p:spPr>
        <p:txBody>
          <a:bodyPr vert="horz" wrap="square" lIns="0" tIns="12065" rIns="0" bIns="0" rtlCol="0">
            <a:spAutoFit/>
          </a:bodyPr>
          <a:lstStyle/>
          <a:p>
            <a:pPr marL="12700">
              <a:lnSpc>
                <a:spcPct val="100000"/>
              </a:lnSpc>
              <a:spcBef>
                <a:spcPts val="95"/>
              </a:spcBef>
            </a:pPr>
            <a:r>
              <a:rPr sz="4000" spc="-60" dirty="0"/>
              <a:t>I</a:t>
            </a:r>
            <a:r>
              <a:rPr sz="4000" spc="-114" dirty="0"/>
              <a:t>n</a:t>
            </a:r>
            <a:r>
              <a:rPr sz="4000" spc="-85" dirty="0"/>
              <a:t>t</a:t>
            </a:r>
            <a:r>
              <a:rPr sz="4000" spc="-160" dirty="0"/>
              <a:t>r</a:t>
            </a:r>
            <a:r>
              <a:rPr sz="4000" spc="-85" dirty="0"/>
              <a:t>o</a:t>
            </a:r>
            <a:r>
              <a:rPr sz="4000" spc="-90" dirty="0"/>
              <a:t>d</a:t>
            </a:r>
            <a:r>
              <a:rPr sz="4000" spc="-105" dirty="0"/>
              <a:t>u</a:t>
            </a:r>
            <a:r>
              <a:rPr sz="4000" spc="-75" dirty="0"/>
              <a:t>c</a:t>
            </a:r>
            <a:r>
              <a:rPr sz="4000" spc="-85" dirty="0"/>
              <a:t>t</a:t>
            </a:r>
            <a:r>
              <a:rPr sz="4000" spc="-75" dirty="0"/>
              <a:t>i</a:t>
            </a:r>
            <a:r>
              <a:rPr sz="4000" spc="-100" dirty="0"/>
              <a:t>o</a:t>
            </a:r>
            <a:r>
              <a:rPr sz="4000" spc="-5" dirty="0"/>
              <a:t>n</a:t>
            </a:r>
            <a:r>
              <a:rPr sz="4000" spc="-185" dirty="0"/>
              <a:t> </a:t>
            </a:r>
            <a:r>
              <a:rPr sz="4000" spc="-5" dirty="0"/>
              <a:t>…</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a:t>
            </a:fld>
            <a:endParaRPr dirty="0"/>
          </a:p>
        </p:txBody>
      </p:sp>
      <p:sp>
        <p:nvSpPr>
          <p:cNvPr id="3" name="object 3"/>
          <p:cNvSpPr txBox="1"/>
          <p:nvPr/>
        </p:nvSpPr>
        <p:spPr>
          <a:xfrm>
            <a:off x="810258" y="1970813"/>
            <a:ext cx="7571105" cy="4405630"/>
          </a:xfrm>
          <a:prstGeom prst="rect">
            <a:avLst/>
          </a:prstGeom>
        </p:spPr>
        <p:txBody>
          <a:bodyPr vert="horz" wrap="square" lIns="0" tIns="12700" rIns="0" bIns="0" rtlCol="0">
            <a:spAutoFit/>
          </a:bodyPr>
          <a:lstStyle/>
          <a:p>
            <a:pPr marL="104139" marR="5715" indent="-92075" algn="just">
              <a:lnSpc>
                <a:spcPct val="110000"/>
              </a:lnSpc>
              <a:spcBef>
                <a:spcPts val="100"/>
              </a:spcBef>
              <a:buClr>
                <a:srgbClr val="1CACE3"/>
              </a:buClr>
              <a:buSzPct val="94444"/>
              <a:buFont typeface="Wingdings"/>
              <a:buChar char=""/>
              <a:tabLst>
                <a:tab pos="194945" algn="l"/>
              </a:tabLst>
            </a:pPr>
            <a:r>
              <a:rPr sz="1800" dirty="0">
                <a:latin typeface="Calibri"/>
                <a:cs typeface="Calibri"/>
              </a:rPr>
              <a:t>A </a:t>
            </a:r>
            <a:r>
              <a:rPr sz="1800" spc="-15" dirty="0">
                <a:latin typeface="Calibri"/>
                <a:cs typeface="Calibri"/>
              </a:rPr>
              <a:t>core </a:t>
            </a:r>
            <a:r>
              <a:rPr sz="1800" spc="-5" dirty="0">
                <a:latin typeface="Calibri"/>
                <a:cs typeface="Calibri"/>
              </a:rPr>
              <a:t>principle of technical analysis is that </a:t>
            </a:r>
            <a:r>
              <a:rPr sz="1800" dirty="0">
                <a:latin typeface="Calibri"/>
                <a:cs typeface="Calibri"/>
              </a:rPr>
              <a:t>a </a:t>
            </a:r>
            <a:r>
              <a:rPr sz="1800" spc="-15" dirty="0">
                <a:solidFill>
                  <a:srgbClr val="FF0000"/>
                </a:solidFill>
                <a:latin typeface="Calibri"/>
                <a:cs typeface="Calibri"/>
              </a:rPr>
              <a:t>market's </a:t>
            </a:r>
            <a:r>
              <a:rPr sz="1800" spc="-5" dirty="0">
                <a:solidFill>
                  <a:srgbClr val="FF0000"/>
                </a:solidFill>
                <a:latin typeface="Calibri"/>
                <a:cs typeface="Calibri"/>
              </a:rPr>
              <a:t>price </a:t>
            </a:r>
            <a:r>
              <a:rPr sz="1800" b="1" spc="-10" dirty="0">
                <a:latin typeface="Calibri"/>
                <a:cs typeface="Calibri"/>
              </a:rPr>
              <a:t>reflects </a:t>
            </a:r>
            <a:r>
              <a:rPr sz="1800" spc="-5" dirty="0">
                <a:solidFill>
                  <a:srgbClr val="0000FF"/>
                </a:solidFill>
                <a:latin typeface="Calibri"/>
                <a:cs typeface="Calibri"/>
              </a:rPr>
              <a:t>all </a:t>
            </a:r>
            <a:r>
              <a:rPr sz="1800" spc="-10" dirty="0">
                <a:solidFill>
                  <a:srgbClr val="0000FF"/>
                </a:solidFill>
                <a:latin typeface="Calibri"/>
                <a:cs typeface="Calibri"/>
              </a:rPr>
              <a:t>relevant </a:t>
            </a:r>
            <a:r>
              <a:rPr sz="1800" spc="-5" dirty="0">
                <a:solidFill>
                  <a:srgbClr val="0000FF"/>
                </a:solidFill>
                <a:latin typeface="Calibri"/>
                <a:cs typeface="Calibri"/>
              </a:rPr>
              <a:t> </a:t>
            </a:r>
            <a:r>
              <a:rPr sz="1800" spc="-10" dirty="0">
                <a:solidFill>
                  <a:srgbClr val="0000FF"/>
                </a:solidFill>
                <a:latin typeface="Calibri"/>
                <a:cs typeface="Calibri"/>
              </a:rPr>
              <a:t>information</a:t>
            </a:r>
            <a:r>
              <a:rPr sz="1800" spc="10" dirty="0">
                <a:solidFill>
                  <a:srgbClr val="0000FF"/>
                </a:solidFill>
                <a:latin typeface="Calibri"/>
                <a:cs typeface="Calibri"/>
              </a:rPr>
              <a:t> </a:t>
            </a:r>
            <a:r>
              <a:rPr sz="1800" spc="-5" dirty="0">
                <a:solidFill>
                  <a:srgbClr val="0000FF"/>
                </a:solidFill>
                <a:latin typeface="Calibri"/>
                <a:cs typeface="Calibri"/>
              </a:rPr>
              <a:t>impacting</a:t>
            </a:r>
            <a:r>
              <a:rPr sz="1800" spc="15" dirty="0">
                <a:solidFill>
                  <a:srgbClr val="0000FF"/>
                </a:solidFill>
                <a:latin typeface="Calibri"/>
                <a:cs typeface="Calibri"/>
              </a:rPr>
              <a:t> </a:t>
            </a:r>
            <a:r>
              <a:rPr sz="1800" spc="-5" dirty="0">
                <a:solidFill>
                  <a:srgbClr val="0000FF"/>
                </a:solidFill>
                <a:latin typeface="Calibri"/>
                <a:cs typeface="Calibri"/>
              </a:rPr>
              <a:t>that</a:t>
            </a:r>
            <a:r>
              <a:rPr sz="1800" spc="10" dirty="0">
                <a:solidFill>
                  <a:srgbClr val="0000FF"/>
                </a:solidFill>
                <a:latin typeface="Calibri"/>
                <a:cs typeface="Calibri"/>
              </a:rPr>
              <a:t> </a:t>
            </a:r>
            <a:r>
              <a:rPr sz="1800" spc="-15" dirty="0">
                <a:solidFill>
                  <a:srgbClr val="0000FF"/>
                </a:solidFill>
                <a:latin typeface="Calibri"/>
                <a:cs typeface="Calibri"/>
              </a:rPr>
              <a:t>market</a:t>
            </a:r>
            <a:r>
              <a:rPr sz="1800" spc="-15" dirty="0">
                <a:latin typeface="Calibri"/>
                <a:cs typeface="Calibri"/>
              </a:rPr>
              <a:t>.</a:t>
            </a:r>
            <a:endParaRPr sz="1800" dirty="0">
              <a:latin typeface="Calibri"/>
              <a:cs typeface="Calibri"/>
            </a:endParaRPr>
          </a:p>
          <a:p>
            <a:pPr marL="104139" marR="6985" indent="-92075" algn="just">
              <a:lnSpc>
                <a:spcPct val="110000"/>
              </a:lnSpc>
              <a:spcBef>
                <a:spcPts val="900"/>
              </a:spcBef>
              <a:buClr>
                <a:srgbClr val="1CACE3"/>
              </a:buClr>
              <a:buSzPct val="94444"/>
              <a:buFont typeface="Wingdings"/>
              <a:buChar char=""/>
              <a:tabLst>
                <a:tab pos="194945" algn="l"/>
              </a:tabLst>
            </a:pPr>
            <a:r>
              <a:rPr sz="1800" dirty="0">
                <a:latin typeface="Calibri"/>
                <a:cs typeface="Calibri"/>
              </a:rPr>
              <a:t>A </a:t>
            </a:r>
            <a:r>
              <a:rPr sz="1800" spc="-10" dirty="0">
                <a:latin typeface="Calibri"/>
                <a:cs typeface="Calibri"/>
              </a:rPr>
              <a:t>technical </a:t>
            </a:r>
            <a:r>
              <a:rPr sz="1800" spc="-5" dirty="0">
                <a:latin typeface="Calibri"/>
                <a:cs typeface="Calibri"/>
              </a:rPr>
              <a:t>analyst </a:t>
            </a:r>
            <a:r>
              <a:rPr sz="1800" spc="-15" dirty="0">
                <a:latin typeface="Calibri"/>
                <a:cs typeface="Calibri"/>
              </a:rPr>
              <a:t>therefore </a:t>
            </a:r>
            <a:r>
              <a:rPr sz="1800" spc="-10" dirty="0">
                <a:latin typeface="Calibri"/>
                <a:cs typeface="Calibri"/>
              </a:rPr>
              <a:t>looks at </a:t>
            </a:r>
            <a:r>
              <a:rPr sz="1800" spc="-5" dirty="0">
                <a:latin typeface="Calibri"/>
                <a:cs typeface="Calibri"/>
              </a:rPr>
              <a:t>the </a:t>
            </a:r>
            <a:r>
              <a:rPr sz="1800" spc="-10" dirty="0">
                <a:latin typeface="Calibri"/>
                <a:cs typeface="Calibri"/>
              </a:rPr>
              <a:t>history </a:t>
            </a:r>
            <a:r>
              <a:rPr sz="1800" spc="-5" dirty="0">
                <a:latin typeface="Calibri"/>
                <a:cs typeface="Calibri"/>
              </a:rPr>
              <a:t>of </a:t>
            </a:r>
            <a:r>
              <a:rPr sz="1800" dirty="0">
                <a:latin typeface="Calibri"/>
                <a:cs typeface="Calibri"/>
              </a:rPr>
              <a:t>a </a:t>
            </a:r>
            <a:r>
              <a:rPr sz="1800" spc="-5" dirty="0">
                <a:latin typeface="Calibri"/>
                <a:cs typeface="Calibri"/>
              </a:rPr>
              <a:t>security or commodity's </a:t>
            </a:r>
            <a:r>
              <a:rPr sz="1800" dirty="0">
                <a:latin typeface="Calibri"/>
                <a:cs typeface="Calibri"/>
              </a:rPr>
              <a:t> </a:t>
            </a:r>
            <a:r>
              <a:rPr sz="1800" spc="-10" dirty="0">
                <a:latin typeface="Calibri"/>
                <a:cs typeface="Calibri"/>
              </a:rPr>
              <a:t>trading </a:t>
            </a:r>
            <a:r>
              <a:rPr sz="1800" spc="-15" dirty="0">
                <a:latin typeface="Calibri"/>
                <a:cs typeface="Calibri"/>
              </a:rPr>
              <a:t>pattern </a:t>
            </a:r>
            <a:r>
              <a:rPr sz="1800" spc="-10" dirty="0">
                <a:latin typeface="Calibri"/>
                <a:cs typeface="Calibri"/>
              </a:rPr>
              <a:t>rather </a:t>
            </a:r>
            <a:r>
              <a:rPr sz="1800" spc="-5" dirty="0">
                <a:latin typeface="Calibri"/>
                <a:cs typeface="Calibri"/>
              </a:rPr>
              <a:t>than </a:t>
            </a:r>
            <a:r>
              <a:rPr sz="1800" spc="-10" dirty="0">
                <a:latin typeface="Calibri"/>
                <a:cs typeface="Calibri"/>
              </a:rPr>
              <a:t>external drivers </a:t>
            </a:r>
            <a:r>
              <a:rPr sz="1800" spc="-5" dirty="0">
                <a:latin typeface="Calibri"/>
                <a:cs typeface="Calibri"/>
              </a:rPr>
              <a:t>such </a:t>
            </a:r>
            <a:r>
              <a:rPr sz="1800" dirty="0">
                <a:latin typeface="Calibri"/>
                <a:cs typeface="Calibri"/>
              </a:rPr>
              <a:t>as </a:t>
            </a:r>
            <a:r>
              <a:rPr sz="1800" spc="-5" dirty="0">
                <a:solidFill>
                  <a:srgbClr val="FF0000"/>
                </a:solidFill>
                <a:latin typeface="Calibri"/>
                <a:cs typeface="Calibri"/>
              </a:rPr>
              <a:t>economic</a:t>
            </a:r>
            <a:r>
              <a:rPr sz="1800" spc="-5" dirty="0">
                <a:latin typeface="Calibri"/>
                <a:cs typeface="Calibri"/>
              </a:rPr>
              <a:t>, </a:t>
            </a:r>
            <a:r>
              <a:rPr sz="1800" spc="-5" dirty="0">
                <a:solidFill>
                  <a:srgbClr val="FF0000"/>
                </a:solidFill>
                <a:latin typeface="Calibri"/>
                <a:cs typeface="Calibri"/>
              </a:rPr>
              <a:t>fundamental </a:t>
            </a:r>
            <a:r>
              <a:rPr sz="1800" dirty="0">
                <a:latin typeface="Calibri"/>
                <a:cs typeface="Calibri"/>
              </a:rPr>
              <a:t>and </a:t>
            </a:r>
            <a:r>
              <a:rPr sz="1800" spc="5" dirty="0">
                <a:latin typeface="Calibri"/>
                <a:cs typeface="Calibri"/>
              </a:rPr>
              <a:t> </a:t>
            </a:r>
            <a:r>
              <a:rPr sz="1800" spc="-10" dirty="0">
                <a:solidFill>
                  <a:srgbClr val="FF0000"/>
                </a:solidFill>
                <a:latin typeface="Calibri"/>
                <a:cs typeface="Calibri"/>
              </a:rPr>
              <a:t>news</a:t>
            </a:r>
            <a:r>
              <a:rPr sz="1800" dirty="0">
                <a:solidFill>
                  <a:srgbClr val="FF0000"/>
                </a:solidFill>
                <a:latin typeface="Calibri"/>
                <a:cs typeface="Calibri"/>
              </a:rPr>
              <a:t> </a:t>
            </a:r>
            <a:r>
              <a:rPr sz="1800" spc="-5" dirty="0">
                <a:solidFill>
                  <a:srgbClr val="FF0000"/>
                </a:solidFill>
                <a:latin typeface="Calibri"/>
                <a:cs typeface="Calibri"/>
              </a:rPr>
              <a:t>events</a:t>
            </a:r>
            <a:r>
              <a:rPr sz="1800" spc="-5" dirty="0">
                <a:latin typeface="Calibri"/>
                <a:cs typeface="Calibri"/>
              </a:rPr>
              <a:t>.</a:t>
            </a:r>
            <a:endParaRPr sz="1800" dirty="0">
              <a:latin typeface="Calibri"/>
              <a:cs typeface="Calibri"/>
            </a:endParaRPr>
          </a:p>
          <a:p>
            <a:pPr marL="104139" marR="6985" indent="-92075" algn="just">
              <a:lnSpc>
                <a:spcPct val="110000"/>
              </a:lnSpc>
              <a:spcBef>
                <a:spcPts val="900"/>
              </a:spcBef>
              <a:buClr>
                <a:srgbClr val="1CACE3"/>
              </a:buClr>
              <a:buSzPct val="94444"/>
              <a:buFont typeface="Wingdings"/>
              <a:buChar char=""/>
              <a:tabLst>
                <a:tab pos="194945" algn="l"/>
              </a:tabLst>
            </a:pPr>
            <a:r>
              <a:rPr sz="1800" dirty="0">
                <a:latin typeface="Calibri"/>
                <a:cs typeface="Calibri"/>
              </a:rPr>
              <a:t>It </a:t>
            </a:r>
            <a:r>
              <a:rPr sz="1800" spc="-5" dirty="0">
                <a:latin typeface="Calibri"/>
                <a:cs typeface="Calibri"/>
              </a:rPr>
              <a:t>is</a:t>
            </a:r>
            <a:r>
              <a:rPr sz="1800" dirty="0">
                <a:latin typeface="Calibri"/>
                <a:cs typeface="Calibri"/>
              </a:rPr>
              <a:t> </a:t>
            </a:r>
            <a:r>
              <a:rPr sz="1800" spc="-5" dirty="0">
                <a:latin typeface="Calibri"/>
                <a:cs typeface="Calibri"/>
              </a:rPr>
              <a:t>believed</a:t>
            </a:r>
            <a:r>
              <a:rPr sz="1800" dirty="0">
                <a:latin typeface="Calibri"/>
                <a:cs typeface="Calibri"/>
              </a:rPr>
              <a:t> </a:t>
            </a:r>
            <a:r>
              <a:rPr sz="1800" spc="-5" dirty="0">
                <a:latin typeface="Calibri"/>
                <a:cs typeface="Calibri"/>
              </a:rPr>
              <a:t>that price</a:t>
            </a:r>
            <a:r>
              <a:rPr sz="1800" dirty="0">
                <a:latin typeface="Calibri"/>
                <a:cs typeface="Calibri"/>
              </a:rPr>
              <a:t> </a:t>
            </a:r>
            <a:r>
              <a:rPr sz="1800" spc="-5" dirty="0">
                <a:latin typeface="Calibri"/>
                <a:cs typeface="Calibri"/>
              </a:rPr>
              <a:t>action</a:t>
            </a:r>
            <a:r>
              <a:rPr sz="1800" dirty="0">
                <a:latin typeface="Calibri"/>
                <a:cs typeface="Calibri"/>
              </a:rPr>
              <a:t> </a:t>
            </a:r>
            <a:r>
              <a:rPr sz="1800" spc="-10" dirty="0">
                <a:latin typeface="Calibri"/>
                <a:cs typeface="Calibri"/>
              </a:rPr>
              <a:t>tends</a:t>
            </a:r>
            <a:r>
              <a:rPr sz="1800" spc="-5" dirty="0">
                <a:latin typeface="Calibri"/>
                <a:cs typeface="Calibri"/>
              </a:rPr>
              <a:t> </a:t>
            </a:r>
            <a:r>
              <a:rPr sz="1800" spc="-10" dirty="0">
                <a:latin typeface="Calibri"/>
                <a:cs typeface="Calibri"/>
              </a:rPr>
              <a:t>to</a:t>
            </a:r>
            <a:r>
              <a:rPr sz="1800" spc="-5" dirty="0">
                <a:latin typeface="Calibri"/>
                <a:cs typeface="Calibri"/>
              </a:rPr>
              <a:t> </a:t>
            </a:r>
            <a:r>
              <a:rPr sz="1800" b="1" spc="-10" dirty="0">
                <a:solidFill>
                  <a:srgbClr val="FF0000"/>
                </a:solidFill>
                <a:latin typeface="Calibri"/>
                <a:cs typeface="Calibri"/>
              </a:rPr>
              <a:t>repeat</a:t>
            </a:r>
            <a:r>
              <a:rPr sz="1800" b="1" spc="-5" dirty="0">
                <a:solidFill>
                  <a:srgbClr val="FF0000"/>
                </a:solidFill>
                <a:latin typeface="Calibri"/>
                <a:cs typeface="Calibri"/>
              </a:rPr>
              <a:t> </a:t>
            </a:r>
            <a:r>
              <a:rPr sz="1800" spc="-5" dirty="0">
                <a:latin typeface="Calibri"/>
                <a:cs typeface="Calibri"/>
              </a:rPr>
              <a:t>itself</a:t>
            </a:r>
            <a:r>
              <a:rPr sz="1800" dirty="0">
                <a:latin typeface="Calibri"/>
                <a:cs typeface="Calibri"/>
              </a:rPr>
              <a:t> due</a:t>
            </a:r>
            <a:r>
              <a:rPr sz="1800" spc="5"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the </a:t>
            </a:r>
            <a:r>
              <a:rPr sz="1800" spc="-5" dirty="0">
                <a:latin typeface="Calibri"/>
                <a:cs typeface="Calibri"/>
              </a:rPr>
              <a:t>collective, </a:t>
            </a:r>
            <a:r>
              <a:rPr sz="1800" dirty="0">
                <a:latin typeface="Calibri"/>
                <a:cs typeface="Calibri"/>
              </a:rPr>
              <a:t> </a:t>
            </a:r>
            <a:r>
              <a:rPr sz="1800" spc="-10" dirty="0">
                <a:latin typeface="Calibri"/>
                <a:cs typeface="Calibri"/>
              </a:rPr>
              <a:t>patterned</a:t>
            </a:r>
            <a:r>
              <a:rPr sz="1800" spc="10" dirty="0">
                <a:latin typeface="Calibri"/>
                <a:cs typeface="Calibri"/>
              </a:rPr>
              <a:t> </a:t>
            </a:r>
            <a:r>
              <a:rPr sz="1800" spc="-5" dirty="0">
                <a:latin typeface="Calibri"/>
                <a:cs typeface="Calibri"/>
              </a:rPr>
              <a:t>behavior of</a:t>
            </a:r>
            <a:r>
              <a:rPr sz="1800" spc="15" dirty="0">
                <a:latin typeface="Calibri"/>
                <a:cs typeface="Calibri"/>
              </a:rPr>
              <a:t> </a:t>
            </a:r>
            <a:r>
              <a:rPr sz="1800" spc="-15" dirty="0">
                <a:latin typeface="Calibri"/>
                <a:cs typeface="Calibri"/>
              </a:rPr>
              <a:t>investors.</a:t>
            </a:r>
            <a:endParaRPr sz="1800" dirty="0">
              <a:latin typeface="Calibri"/>
              <a:cs typeface="Calibri"/>
            </a:endParaRPr>
          </a:p>
          <a:p>
            <a:pPr marL="103505" marR="5080" indent="-91440" algn="just">
              <a:lnSpc>
                <a:spcPct val="110000"/>
              </a:lnSpc>
              <a:spcBef>
                <a:spcPts val="900"/>
              </a:spcBef>
              <a:buClr>
                <a:srgbClr val="1CACE3"/>
              </a:buClr>
              <a:buSzPct val="94444"/>
              <a:buFont typeface="Wingdings"/>
              <a:buChar char=""/>
              <a:tabLst>
                <a:tab pos="194945" algn="l"/>
              </a:tabLst>
            </a:pPr>
            <a:r>
              <a:rPr sz="1800" spc="-25" dirty="0">
                <a:solidFill>
                  <a:srgbClr val="FF0000"/>
                </a:solidFill>
                <a:latin typeface="Calibri"/>
                <a:cs typeface="Calibri"/>
              </a:rPr>
              <a:t>Technical </a:t>
            </a:r>
            <a:r>
              <a:rPr sz="1800" spc="-5" dirty="0">
                <a:solidFill>
                  <a:srgbClr val="FF0000"/>
                </a:solidFill>
                <a:latin typeface="Calibri"/>
                <a:cs typeface="Calibri"/>
              </a:rPr>
              <a:t>analysis </a:t>
            </a:r>
            <a:r>
              <a:rPr sz="1800" spc="-10" dirty="0">
                <a:latin typeface="Calibri"/>
                <a:cs typeface="Calibri"/>
              </a:rPr>
              <a:t>most </a:t>
            </a:r>
            <a:r>
              <a:rPr sz="1800" spc="-5" dirty="0">
                <a:latin typeface="Calibri"/>
                <a:cs typeface="Calibri"/>
              </a:rPr>
              <a:t>commonly applies </a:t>
            </a:r>
            <a:r>
              <a:rPr sz="1800" spc="-10" dirty="0">
                <a:latin typeface="Calibri"/>
                <a:cs typeface="Calibri"/>
              </a:rPr>
              <a:t>to </a:t>
            </a:r>
            <a:r>
              <a:rPr sz="1800" dirty="0">
                <a:solidFill>
                  <a:srgbClr val="0000FF"/>
                </a:solidFill>
                <a:latin typeface="Calibri"/>
                <a:cs typeface="Calibri"/>
              </a:rPr>
              <a:t>price </a:t>
            </a:r>
            <a:r>
              <a:rPr sz="1800" spc="-5" dirty="0">
                <a:solidFill>
                  <a:srgbClr val="0000FF"/>
                </a:solidFill>
                <a:latin typeface="Calibri"/>
                <a:cs typeface="Calibri"/>
              </a:rPr>
              <a:t>changes</a:t>
            </a:r>
            <a:r>
              <a:rPr sz="1800" spc="-5" dirty="0">
                <a:latin typeface="Calibri"/>
                <a:cs typeface="Calibri"/>
              </a:rPr>
              <a:t>, </a:t>
            </a:r>
            <a:r>
              <a:rPr sz="1800" dirty="0">
                <a:latin typeface="Calibri"/>
                <a:cs typeface="Calibri"/>
              </a:rPr>
              <a:t>but some </a:t>
            </a:r>
            <a:r>
              <a:rPr sz="1800" spc="-10" dirty="0">
                <a:latin typeface="Calibri"/>
                <a:cs typeface="Calibri"/>
              </a:rPr>
              <a:t>analysts </a:t>
            </a:r>
            <a:r>
              <a:rPr sz="1800" spc="-5" dirty="0">
                <a:latin typeface="Calibri"/>
                <a:cs typeface="Calibri"/>
              </a:rPr>
              <a:t> </a:t>
            </a:r>
            <a:r>
              <a:rPr sz="1800" spc="-15" dirty="0">
                <a:latin typeface="Calibri"/>
                <a:cs typeface="Calibri"/>
              </a:rPr>
              <a:t>track </a:t>
            </a:r>
            <a:r>
              <a:rPr sz="1800" spc="-10" dirty="0">
                <a:latin typeface="Calibri"/>
                <a:cs typeface="Calibri"/>
              </a:rPr>
              <a:t>numbers </a:t>
            </a:r>
            <a:r>
              <a:rPr sz="1800" spc="-5" dirty="0">
                <a:latin typeface="Calibri"/>
                <a:cs typeface="Calibri"/>
              </a:rPr>
              <a:t>other than </a:t>
            </a:r>
            <a:r>
              <a:rPr sz="1800" spc="-10" dirty="0">
                <a:latin typeface="Calibri"/>
                <a:cs typeface="Calibri"/>
              </a:rPr>
              <a:t>just </a:t>
            </a:r>
            <a:r>
              <a:rPr sz="1800" spc="-5" dirty="0">
                <a:latin typeface="Calibri"/>
                <a:cs typeface="Calibri"/>
              </a:rPr>
              <a:t>price, such </a:t>
            </a:r>
            <a:r>
              <a:rPr sz="1800" dirty="0">
                <a:latin typeface="Calibri"/>
                <a:cs typeface="Calibri"/>
              </a:rPr>
              <a:t>as </a:t>
            </a:r>
            <a:r>
              <a:rPr sz="1800" spc="-10" dirty="0">
                <a:latin typeface="Calibri"/>
                <a:cs typeface="Calibri"/>
              </a:rPr>
              <a:t>trading </a:t>
            </a:r>
            <a:r>
              <a:rPr sz="1800" spc="-5" dirty="0">
                <a:solidFill>
                  <a:srgbClr val="0000FF"/>
                </a:solidFill>
                <a:latin typeface="Calibri"/>
                <a:cs typeface="Calibri"/>
              </a:rPr>
              <a:t>volume </a:t>
            </a:r>
            <a:r>
              <a:rPr sz="1800" spc="-5" dirty="0">
                <a:latin typeface="Calibri"/>
                <a:cs typeface="Calibri"/>
              </a:rPr>
              <a:t>or </a:t>
            </a:r>
            <a:r>
              <a:rPr sz="1800" spc="-5" dirty="0">
                <a:solidFill>
                  <a:srgbClr val="0000FF"/>
                </a:solidFill>
                <a:latin typeface="Calibri"/>
                <a:cs typeface="Calibri"/>
              </a:rPr>
              <a:t>open </a:t>
            </a:r>
            <a:r>
              <a:rPr sz="1800" spc="-15" dirty="0">
                <a:solidFill>
                  <a:srgbClr val="0000FF"/>
                </a:solidFill>
                <a:latin typeface="Calibri"/>
                <a:cs typeface="Calibri"/>
              </a:rPr>
              <a:t>interest </a:t>
            </a:r>
            <a:r>
              <a:rPr sz="1800" spc="-10" dirty="0">
                <a:solidFill>
                  <a:srgbClr val="0000FF"/>
                </a:solidFill>
                <a:latin typeface="Calibri"/>
                <a:cs typeface="Calibri"/>
              </a:rPr>
              <a:t> </a:t>
            </a:r>
            <a:r>
              <a:rPr sz="1800" spc="-5" dirty="0">
                <a:latin typeface="Calibri"/>
                <a:cs typeface="Calibri"/>
              </a:rPr>
              <a:t>figures.</a:t>
            </a:r>
            <a:endParaRPr sz="1800" dirty="0">
              <a:latin typeface="Calibri"/>
              <a:cs typeface="Calibri"/>
            </a:endParaRPr>
          </a:p>
          <a:p>
            <a:pPr marL="104139" marR="5080" indent="-92075" algn="just">
              <a:lnSpc>
                <a:spcPct val="110000"/>
              </a:lnSpc>
              <a:spcBef>
                <a:spcPts val="900"/>
              </a:spcBef>
              <a:buClr>
                <a:srgbClr val="1CACE3"/>
              </a:buClr>
              <a:buSzPct val="94444"/>
              <a:buFont typeface="Wingdings"/>
              <a:buChar char=""/>
              <a:tabLst>
                <a:tab pos="194945" algn="l"/>
              </a:tabLst>
            </a:pPr>
            <a:r>
              <a:rPr sz="1800" spc="-5" dirty="0">
                <a:latin typeface="Calibri"/>
                <a:cs typeface="Calibri"/>
              </a:rPr>
              <a:t>The</a:t>
            </a:r>
            <a:r>
              <a:rPr sz="1800" dirty="0">
                <a:latin typeface="Calibri"/>
                <a:cs typeface="Calibri"/>
              </a:rPr>
              <a:t> </a:t>
            </a:r>
            <a:r>
              <a:rPr sz="1800" spc="-10" dirty="0">
                <a:latin typeface="Calibri"/>
                <a:cs typeface="Calibri"/>
              </a:rPr>
              <a:t>two</a:t>
            </a:r>
            <a:r>
              <a:rPr sz="1800" spc="-5" dirty="0">
                <a:latin typeface="Calibri"/>
                <a:cs typeface="Calibri"/>
              </a:rPr>
              <a:t> </a:t>
            </a:r>
            <a:r>
              <a:rPr sz="1800" dirty="0">
                <a:latin typeface="Calibri"/>
                <a:cs typeface="Calibri"/>
              </a:rPr>
              <a:t>primary</a:t>
            </a:r>
            <a:r>
              <a:rPr sz="1800" spc="5" dirty="0">
                <a:latin typeface="Calibri"/>
                <a:cs typeface="Calibri"/>
              </a:rPr>
              <a:t> </a:t>
            </a:r>
            <a:r>
              <a:rPr sz="1800" spc="-10" dirty="0">
                <a:latin typeface="Calibri"/>
                <a:cs typeface="Calibri"/>
              </a:rPr>
              <a:t>variables</a:t>
            </a:r>
            <a:r>
              <a:rPr sz="1800" spc="-5"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technical</a:t>
            </a:r>
            <a:r>
              <a:rPr sz="1800" dirty="0">
                <a:latin typeface="Calibri"/>
                <a:cs typeface="Calibri"/>
              </a:rPr>
              <a:t> </a:t>
            </a:r>
            <a:r>
              <a:rPr sz="1800" spc="-5" dirty="0">
                <a:latin typeface="Calibri"/>
                <a:cs typeface="Calibri"/>
              </a:rPr>
              <a:t>analysis</a:t>
            </a:r>
            <a:r>
              <a:rPr sz="1800" dirty="0">
                <a:latin typeface="Calibri"/>
                <a:cs typeface="Calibri"/>
              </a:rPr>
              <a:t> </a:t>
            </a:r>
            <a:r>
              <a:rPr sz="1800" spc="-10" dirty="0">
                <a:latin typeface="Calibri"/>
                <a:cs typeface="Calibri"/>
              </a:rPr>
              <a:t>are</a:t>
            </a:r>
            <a:r>
              <a:rPr sz="1800" spc="-5" dirty="0">
                <a:latin typeface="Calibri"/>
                <a:cs typeface="Calibri"/>
              </a:rPr>
              <a:t> the</a:t>
            </a:r>
            <a:r>
              <a:rPr sz="1800" spc="400" dirty="0">
                <a:latin typeface="Calibri"/>
                <a:cs typeface="Calibri"/>
              </a:rPr>
              <a:t> </a:t>
            </a:r>
            <a:r>
              <a:rPr sz="1800" b="1" spc="-5" dirty="0">
                <a:solidFill>
                  <a:srgbClr val="FF0000"/>
                </a:solidFill>
                <a:latin typeface="Calibri"/>
                <a:cs typeface="Calibri"/>
              </a:rPr>
              <a:t>time</a:t>
            </a:r>
            <a:r>
              <a:rPr sz="1800" b="1" spc="400" dirty="0">
                <a:solidFill>
                  <a:srgbClr val="FF0000"/>
                </a:solidFill>
                <a:latin typeface="Calibri"/>
                <a:cs typeface="Calibri"/>
              </a:rPr>
              <a:t> </a:t>
            </a:r>
            <a:r>
              <a:rPr sz="1800" b="1" spc="-10" dirty="0">
                <a:solidFill>
                  <a:srgbClr val="FF0000"/>
                </a:solidFill>
                <a:latin typeface="Calibri"/>
                <a:cs typeface="Calibri"/>
              </a:rPr>
              <a:t>frames </a:t>
            </a:r>
            <a:r>
              <a:rPr sz="1800" b="1" spc="-5" dirty="0">
                <a:solidFill>
                  <a:srgbClr val="FF0000"/>
                </a:solidFill>
                <a:latin typeface="Calibri"/>
                <a:cs typeface="Calibri"/>
              </a:rPr>
              <a:t> </a:t>
            </a:r>
            <a:r>
              <a:rPr sz="1800" spc="-10" dirty="0">
                <a:latin typeface="Calibri"/>
                <a:cs typeface="Calibri"/>
              </a:rPr>
              <a:t>considered</a:t>
            </a:r>
            <a:r>
              <a:rPr sz="1800" spc="-5"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the</a:t>
            </a:r>
            <a:r>
              <a:rPr sz="1800" dirty="0">
                <a:latin typeface="Calibri"/>
                <a:cs typeface="Calibri"/>
              </a:rPr>
              <a:t> </a:t>
            </a:r>
            <a:r>
              <a:rPr sz="1800" b="1" spc="-5" dirty="0">
                <a:solidFill>
                  <a:srgbClr val="FF0000"/>
                </a:solidFill>
                <a:latin typeface="Calibri"/>
                <a:cs typeface="Calibri"/>
              </a:rPr>
              <a:t>particular</a:t>
            </a:r>
            <a:r>
              <a:rPr sz="1800" b="1" dirty="0">
                <a:solidFill>
                  <a:srgbClr val="FF0000"/>
                </a:solidFill>
                <a:latin typeface="Calibri"/>
                <a:cs typeface="Calibri"/>
              </a:rPr>
              <a:t> </a:t>
            </a:r>
            <a:r>
              <a:rPr sz="1800" b="1" spc="-10" dirty="0">
                <a:solidFill>
                  <a:srgbClr val="FF0000"/>
                </a:solidFill>
                <a:latin typeface="Calibri"/>
                <a:cs typeface="Calibri"/>
              </a:rPr>
              <a:t>technical</a:t>
            </a:r>
            <a:r>
              <a:rPr sz="1800" b="1" spc="-5" dirty="0">
                <a:solidFill>
                  <a:srgbClr val="FF0000"/>
                </a:solidFill>
                <a:latin typeface="Calibri"/>
                <a:cs typeface="Calibri"/>
              </a:rPr>
              <a:t> </a:t>
            </a:r>
            <a:r>
              <a:rPr sz="1800" b="1" spc="-15" dirty="0">
                <a:solidFill>
                  <a:srgbClr val="FF0000"/>
                </a:solidFill>
                <a:latin typeface="Calibri"/>
                <a:cs typeface="Calibri"/>
              </a:rPr>
              <a:t>indicators</a:t>
            </a:r>
            <a:r>
              <a:rPr sz="1800" b="1" spc="-10" dirty="0">
                <a:solidFill>
                  <a:srgbClr val="FF0000"/>
                </a:solidFill>
                <a:latin typeface="Calibri"/>
                <a:cs typeface="Calibri"/>
              </a:rPr>
              <a:t> </a:t>
            </a:r>
            <a:r>
              <a:rPr sz="1800" spc="-5" dirty="0">
                <a:latin typeface="Calibri"/>
                <a:cs typeface="Calibri"/>
              </a:rPr>
              <a:t>that</a:t>
            </a:r>
            <a:r>
              <a:rPr sz="1800" dirty="0">
                <a:latin typeface="Calibri"/>
                <a:cs typeface="Calibri"/>
              </a:rPr>
              <a:t> a</a:t>
            </a:r>
            <a:r>
              <a:rPr sz="1800" spc="5" dirty="0">
                <a:latin typeface="Calibri"/>
                <a:cs typeface="Calibri"/>
              </a:rPr>
              <a:t> </a:t>
            </a:r>
            <a:r>
              <a:rPr sz="1800" spc="-10" dirty="0">
                <a:latin typeface="Calibri"/>
                <a:cs typeface="Calibri"/>
              </a:rPr>
              <a:t>trader</a:t>
            </a:r>
            <a:r>
              <a:rPr sz="1800" spc="-5" dirty="0">
                <a:latin typeface="Calibri"/>
                <a:cs typeface="Calibri"/>
              </a:rPr>
              <a:t> chooses</a:t>
            </a:r>
            <a:r>
              <a:rPr sz="1800" dirty="0">
                <a:latin typeface="Calibri"/>
                <a:cs typeface="Calibri"/>
              </a:rPr>
              <a:t> </a:t>
            </a:r>
            <a:r>
              <a:rPr sz="1800" spc="-15" dirty="0">
                <a:latin typeface="Calibri"/>
                <a:cs typeface="Calibri"/>
              </a:rPr>
              <a:t>to </a:t>
            </a:r>
            <a:r>
              <a:rPr sz="1800" spc="-10" dirty="0">
                <a:latin typeface="Calibri"/>
                <a:cs typeface="Calibri"/>
              </a:rPr>
              <a:t> utilize.</a:t>
            </a:r>
            <a:endParaRPr sz="1800" dirty="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3048000" cy="635000"/>
          </a:xfrm>
          <a:prstGeom prst="rect">
            <a:avLst/>
          </a:prstGeom>
        </p:spPr>
        <p:txBody>
          <a:bodyPr vert="horz" wrap="square" lIns="0" tIns="12065" rIns="0" bIns="0" rtlCol="0">
            <a:spAutoFit/>
          </a:bodyPr>
          <a:lstStyle/>
          <a:p>
            <a:pPr marL="12700">
              <a:lnSpc>
                <a:spcPct val="100000"/>
              </a:lnSpc>
              <a:spcBef>
                <a:spcPts val="95"/>
              </a:spcBef>
            </a:pPr>
            <a:r>
              <a:rPr sz="4000" spc="-60" dirty="0"/>
              <a:t>I</a:t>
            </a:r>
            <a:r>
              <a:rPr sz="4000" spc="-75" dirty="0"/>
              <a:t>c</a:t>
            </a:r>
            <a:r>
              <a:rPr sz="4000" spc="-80" dirty="0"/>
              <a:t>h</a:t>
            </a:r>
            <a:r>
              <a:rPr sz="4000" spc="-75" dirty="0"/>
              <a:t>i</a:t>
            </a:r>
            <a:r>
              <a:rPr sz="4000" spc="-120" dirty="0"/>
              <a:t>m</a:t>
            </a:r>
            <a:r>
              <a:rPr sz="4000" spc="-85" dirty="0"/>
              <a:t>o</a:t>
            </a:r>
            <a:r>
              <a:rPr sz="4000" spc="-150" dirty="0"/>
              <a:t>k</a:t>
            </a:r>
            <a:r>
              <a:rPr sz="4000" spc="-5" dirty="0"/>
              <a:t>u</a:t>
            </a:r>
            <a:r>
              <a:rPr sz="4000" spc="-185" dirty="0"/>
              <a:t> </a:t>
            </a:r>
            <a:r>
              <a:rPr sz="4000" spc="-80" dirty="0"/>
              <a:t>C</a:t>
            </a:r>
            <a:r>
              <a:rPr sz="4000" spc="-60" dirty="0"/>
              <a:t>l</a:t>
            </a:r>
            <a:r>
              <a:rPr sz="4000" spc="-85" dirty="0"/>
              <a:t>o</a:t>
            </a:r>
            <a:r>
              <a:rPr sz="4000" spc="-105" dirty="0"/>
              <a:t>u</a:t>
            </a:r>
            <a:r>
              <a:rPr sz="4000" spc="-5" dirty="0"/>
              <a:t>d</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sp>
        <p:nvSpPr>
          <p:cNvPr id="3" name="object 3"/>
          <p:cNvSpPr txBox="1"/>
          <p:nvPr/>
        </p:nvSpPr>
        <p:spPr>
          <a:xfrm>
            <a:off x="787398" y="1984528"/>
            <a:ext cx="7571105" cy="4064000"/>
          </a:xfrm>
          <a:prstGeom prst="rect">
            <a:avLst/>
          </a:prstGeom>
        </p:spPr>
        <p:txBody>
          <a:bodyPr vert="horz" wrap="square" lIns="0" tIns="12065" rIns="0" bIns="0" rtlCol="0">
            <a:spAutoFit/>
          </a:bodyPr>
          <a:lstStyle/>
          <a:p>
            <a:pPr marL="204470" indent="-192405">
              <a:lnSpc>
                <a:spcPct val="100000"/>
              </a:lnSpc>
              <a:spcBef>
                <a:spcPts val="95"/>
              </a:spcBef>
              <a:buClr>
                <a:srgbClr val="1CACE3"/>
              </a:buClr>
              <a:buSzPct val="94736"/>
              <a:buFont typeface="Wingdings"/>
              <a:buChar char=""/>
              <a:tabLst>
                <a:tab pos="205104" algn="l"/>
                <a:tab pos="704215" algn="l"/>
                <a:tab pos="1736089" algn="l"/>
                <a:tab pos="2435225" algn="l"/>
                <a:tab pos="2720340" algn="l"/>
                <a:tab pos="2970530" algn="l"/>
                <a:tab pos="4055745" algn="l"/>
                <a:tab pos="4391025" algn="l"/>
                <a:tab pos="5405755" algn="l"/>
                <a:tab pos="6499860" algn="l"/>
                <a:tab pos="7036434" algn="l"/>
              </a:tabLst>
            </a:pPr>
            <a:r>
              <a:rPr sz="1900" spc="-10" dirty="0">
                <a:latin typeface="Calibri"/>
                <a:cs typeface="Calibri"/>
              </a:rPr>
              <a:t>The	</a:t>
            </a:r>
            <a:r>
              <a:rPr sz="1900" spc="-10" dirty="0">
                <a:solidFill>
                  <a:srgbClr val="FF0000"/>
                </a:solidFill>
                <a:latin typeface="Calibri"/>
                <a:cs typeface="Calibri"/>
              </a:rPr>
              <a:t>Ichimoku	</a:t>
            </a:r>
            <a:r>
              <a:rPr sz="1900" spc="-5" dirty="0">
                <a:solidFill>
                  <a:srgbClr val="FF0000"/>
                </a:solidFill>
                <a:latin typeface="Calibri"/>
                <a:cs typeface="Calibri"/>
              </a:rPr>
              <a:t>Cloud	</a:t>
            </a:r>
            <a:r>
              <a:rPr sz="1900" spc="-5" dirty="0">
                <a:latin typeface="Calibri"/>
                <a:cs typeface="Calibri"/>
              </a:rPr>
              <a:t>is	a	</a:t>
            </a:r>
            <a:r>
              <a:rPr sz="1900" spc="-5" dirty="0">
                <a:solidFill>
                  <a:srgbClr val="0000FF"/>
                </a:solidFill>
                <a:latin typeface="Calibri"/>
                <a:cs typeface="Calibri"/>
              </a:rPr>
              <a:t>collection	of	</a:t>
            </a:r>
            <a:r>
              <a:rPr sz="1900" spc="-10" dirty="0">
                <a:solidFill>
                  <a:srgbClr val="0000FF"/>
                </a:solidFill>
                <a:latin typeface="Calibri"/>
                <a:cs typeface="Calibri"/>
              </a:rPr>
              <a:t>technical	indicators	</a:t>
            </a:r>
            <a:r>
              <a:rPr sz="1900" spc="-5" dirty="0">
                <a:latin typeface="Calibri"/>
                <a:cs typeface="Calibri"/>
              </a:rPr>
              <a:t>that	</a:t>
            </a:r>
            <a:r>
              <a:rPr sz="1900" spc="-15" dirty="0">
                <a:latin typeface="Calibri"/>
                <a:cs typeface="Calibri"/>
              </a:rPr>
              <a:t>show</a:t>
            </a:r>
            <a:endParaRPr sz="1900">
              <a:latin typeface="Calibri"/>
              <a:cs typeface="Calibri"/>
            </a:endParaRPr>
          </a:p>
          <a:p>
            <a:pPr marL="103505">
              <a:lnSpc>
                <a:spcPct val="100000"/>
              </a:lnSpc>
            </a:pPr>
            <a:r>
              <a:rPr sz="1900" b="1" spc="-5" dirty="0">
                <a:latin typeface="Calibri"/>
                <a:cs typeface="Calibri"/>
              </a:rPr>
              <a:t>support</a:t>
            </a:r>
            <a:r>
              <a:rPr sz="1900" b="1" spc="20" dirty="0">
                <a:latin typeface="Calibri"/>
                <a:cs typeface="Calibri"/>
              </a:rPr>
              <a:t> </a:t>
            </a:r>
            <a:r>
              <a:rPr sz="1900" b="1" spc="-5" dirty="0">
                <a:latin typeface="Calibri"/>
                <a:cs typeface="Calibri"/>
              </a:rPr>
              <a:t>and</a:t>
            </a:r>
            <a:r>
              <a:rPr sz="1900" b="1" dirty="0">
                <a:latin typeface="Calibri"/>
                <a:cs typeface="Calibri"/>
              </a:rPr>
              <a:t> </a:t>
            </a:r>
            <a:r>
              <a:rPr sz="1900" b="1" spc="-10" dirty="0">
                <a:latin typeface="Calibri"/>
                <a:cs typeface="Calibri"/>
              </a:rPr>
              <a:t>resistance</a:t>
            </a:r>
            <a:r>
              <a:rPr sz="1900" b="1" spc="40" dirty="0">
                <a:latin typeface="Calibri"/>
                <a:cs typeface="Calibri"/>
              </a:rPr>
              <a:t> </a:t>
            </a:r>
            <a:r>
              <a:rPr sz="1900" b="1" spc="-5" dirty="0">
                <a:latin typeface="Calibri"/>
                <a:cs typeface="Calibri"/>
              </a:rPr>
              <a:t>levels</a:t>
            </a:r>
            <a:r>
              <a:rPr sz="1900" spc="-5" dirty="0">
                <a:latin typeface="Calibri"/>
                <a:cs typeface="Calibri"/>
              </a:rPr>
              <a:t>, as</a:t>
            </a:r>
            <a:r>
              <a:rPr sz="1900" spc="-10" dirty="0">
                <a:latin typeface="Calibri"/>
                <a:cs typeface="Calibri"/>
              </a:rPr>
              <a:t> well</a:t>
            </a:r>
            <a:r>
              <a:rPr sz="1900" spc="10" dirty="0">
                <a:latin typeface="Calibri"/>
                <a:cs typeface="Calibri"/>
              </a:rPr>
              <a:t> </a:t>
            </a:r>
            <a:r>
              <a:rPr sz="1900" spc="-5" dirty="0">
                <a:latin typeface="Calibri"/>
                <a:cs typeface="Calibri"/>
              </a:rPr>
              <a:t>as</a:t>
            </a:r>
            <a:r>
              <a:rPr sz="1900" spc="-10" dirty="0">
                <a:latin typeface="Calibri"/>
                <a:cs typeface="Calibri"/>
              </a:rPr>
              <a:t> </a:t>
            </a:r>
            <a:r>
              <a:rPr sz="1900" b="1" spc="-5" dirty="0">
                <a:latin typeface="Calibri"/>
                <a:cs typeface="Calibri"/>
              </a:rPr>
              <a:t>momentum</a:t>
            </a:r>
            <a:r>
              <a:rPr sz="1900" b="1" spc="25" dirty="0">
                <a:latin typeface="Calibri"/>
                <a:cs typeface="Calibri"/>
              </a:rPr>
              <a:t> </a:t>
            </a:r>
            <a:r>
              <a:rPr sz="1900" spc="-5" dirty="0">
                <a:latin typeface="Calibri"/>
                <a:cs typeface="Calibri"/>
              </a:rPr>
              <a:t>and</a:t>
            </a:r>
            <a:r>
              <a:rPr sz="1900" dirty="0">
                <a:latin typeface="Calibri"/>
                <a:cs typeface="Calibri"/>
              </a:rPr>
              <a:t> </a:t>
            </a:r>
            <a:r>
              <a:rPr sz="1900" b="1" spc="-10" dirty="0">
                <a:latin typeface="Calibri"/>
                <a:cs typeface="Calibri"/>
              </a:rPr>
              <a:t>trend</a:t>
            </a:r>
            <a:r>
              <a:rPr sz="1900" b="1" spc="10" dirty="0">
                <a:latin typeface="Calibri"/>
                <a:cs typeface="Calibri"/>
              </a:rPr>
              <a:t> </a:t>
            </a:r>
            <a:r>
              <a:rPr sz="1900" b="1" spc="-5" dirty="0">
                <a:latin typeface="Calibri"/>
                <a:cs typeface="Calibri"/>
              </a:rPr>
              <a:t>direction</a:t>
            </a:r>
            <a:r>
              <a:rPr sz="1900" spc="-5" dirty="0">
                <a:latin typeface="Calibri"/>
                <a:cs typeface="Calibri"/>
              </a:rPr>
              <a:t>.</a:t>
            </a:r>
            <a:endParaRPr sz="1900">
              <a:latin typeface="Calibri"/>
              <a:cs typeface="Calibri"/>
            </a:endParaRPr>
          </a:p>
          <a:p>
            <a:pPr>
              <a:lnSpc>
                <a:spcPct val="100000"/>
              </a:lnSpc>
              <a:spcBef>
                <a:spcPts val="30"/>
              </a:spcBef>
            </a:pPr>
            <a:endParaRPr sz="1450">
              <a:latin typeface="Calibri"/>
              <a:cs typeface="Calibri"/>
            </a:endParaRPr>
          </a:p>
          <a:p>
            <a:pPr marL="204470" indent="-192405">
              <a:lnSpc>
                <a:spcPct val="100000"/>
              </a:lnSpc>
              <a:buClr>
                <a:srgbClr val="1CACE3"/>
              </a:buClr>
              <a:buSzPct val="94736"/>
              <a:buFont typeface="Wingdings"/>
              <a:buChar char=""/>
              <a:tabLst>
                <a:tab pos="205104" algn="l"/>
              </a:tabLst>
            </a:pPr>
            <a:r>
              <a:rPr sz="1900" spc="-5" dirty="0">
                <a:latin typeface="Calibri"/>
                <a:cs typeface="Calibri"/>
              </a:rPr>
              <a:t>It</a:t>
            </a:r>
            <a:r>
              <a:rPr sz="1900" spc="-10" dirty="0">
                <a:latin typeface="Calibri"/>
                <a:cs typeface="Calibri"/>
              </a:rPr>
              <a:t> </a:t>
            </a:r>
            <a:r>
              <a:rPr sz="1900" spc="-5" dirty="0">
                <a:latin typeface="Calibri"/>
                <a:cs typeface="Calibri"/>
              </a:rPr>
              <a:t>does</a:t>
            </a:r>
            <a:r>
              <a:rPr sz="1900" spc="5" dirty="0">
                <a:latin typeface="Calibri"/>
                <a:cs typeface="Calibri"/>
              </a:rPr>
              <a:t> </a:t>
            </a:r>
            <a:r>
              <a:rPr sz="1900" spc="-5" dirty="0">
                <a:latin typeface="Calibri"/>
                <a:cs typeface="Calibri"/>
              </a:rPr>
              <a:t>this</a:t>
            </a:r>
            <a:r>
              <a:rPr sz="1900" spc="5" dirty="0">
                <a:latin typeface="Calibri"/>
                <a:cs typeface="Calibri"/>
              </a:rPr>
              <a:t> </a:t>
            </a:r>
            <a:r>
              <a:rPr sz="1900" spc="-10" dirty="0">
                <a:latin typeface="Calibri"/>
                <a:cs typeface="Calibri"/>
              </a:rPr>
              <a:t>by</a:t>
            </a:r>
            <a:r>
              <a:rPr sz="1900" spc="-5" dirty="0">
                <a:latin typeface="Calibri"/>
                <a:cs typeface="Calibri"/>
              </a:rPr>
              <a:t> </a:t>
            </a:r>
            <a:r>
              <a:rPr sz="1900" spc="-10" dirty="0">
                <a:latin typeface="Calibri"/>
                <a:cs typeface="Calibri"/>
              </a:rPr>
              <a:t>taking</a:t>
            </a:r>
            <a:r>
              <a:rPr sz="1900" spc="20" dirty="0">
                <a:latin typeface="Calibri"/>
                <a:cs typeface="Calibri"/>
              </a:rPr>
              <a:t> </a:t>
            </a:r>
            <a:r>
              <a:rPr sz="1900" spc="-5" dirty="0">
                <a:latin typeface="Calibri"/>
                <a:cs typeface="Calibri"/>
              </a:rPr>
              <a:t>multiple</a:t>
            </a:r>
            <a:r>
              <a:rPr sz="1900" spc="30" dirty="0">
                <a:latin typeface="Calibri"/>
                <a:cs typeface="Calibri"/>
              </a:rPr>
              <a:t> </a:t>
            </a:r>
            <a:r>
              <a:rPr sz="1900" spc="-20" dirty="0">
                <a:latin typeface="Calibri"/>
                <a:cs typeface="Calibri"/>
              </a:rPr>
              <a:t>averages</a:t>
            </a:r>
            <a:r>
              <a:rPr sz="1900" spc="15" dirty="0">
                <a:latin typeface="Calibri"/>
                <a:cs typeface="Calibri"/>
              </a:rPr>
              <a:t> </a:t>
            </a:r>
            <a:r>
              <a:rPr sz="1900" spc="-5" dirty="0">
                <a:latin typeface="Calibri"/>
                <a:cs typeface="Calibri"/>
              </a:rPr>
              <a:t>and</a:t>
            </a:r>
            <a:r>
              <a:rPr sz="1900" dirty="0">
                <a:latin typeface="Calibri"/>
                <a:cs typeface="Calibri"/>
              </a:rPr>
              <a:t> </a:t>
            </a:r>
            <a:r>
              <a:rPr sz="1900" spc="-10" dirty="0">
                <a:latin typeface="Calibri"/>
                <a:cs typeface="Calibri"/>
              </a:rPr>
              <a:t>plotting</a:t>
            </a:r>
            <a:r>
              <a:rPr sz="1900" spc="35" dirty="0">
                <a:latin typeface="Calibri"/>
                <a:cs typeface="Calibri"/>
              </a:rPr>
              <a:t> </a:t>
            </a:r>
            <a:r>
              <a:rPr sz="1900" spc="-5" dirty="0">
                <a:latin typeface="Calibri"/>
                <a:cs typeface="Calibri"/>
              </a:rPr>
              <a:t>them</a:t>
            </a:r>
            <a:r>
              <a:rPr sz="1900" dirty="0">
                <a:latin typeface="Calibri"/>
                <a:cs typeface="Calibri"/>
              </a:rPr>
              <a:t> </a:t>
            </a:r>
            <a:r>
              <a:rPr sz="1900" spc="-5" dirty="0">
                <a:latin typeface="Calibri"/>
                <a:cs typeface="Calibri"/>
              </a:rPr>
              <a:t>on</a:t>
            </a:r>
            <a:r>
              <a:rPr sz="1900" dirty="0">
                <a:latin typeface="Calibri"/>
                <a:cs typeface="Calibri"/>
              </a:rPr>
              <a:t> </a:t>
            </a:r>
            <a:r>
              <a:rPr sz="1900" spc="-5" dirty="0">
                <a:latin typeface="Calibri"/>
                <a:cs typeface="Calibri"/>
              </a:rPr>
              <a:t>a chart.</a:t>
            </a:r>
            <a:endParaRPr sz="1900">
              <a:latin typeface="Calibri"/>
              <a:cs typeface="Calibri"/>
            </a:endParaRPr>
          </a:p>
          <a:p>
            <a:pPr marL="104139" marR="5080" indent="-92075">
              <a:lnSpc>
                <a:spcPts val="2280"/>
              </a:lnSpc>
              <a:spcBef>
                <a:spcPts val="1875"/>
              </a:spcBef>
              <a:buClr>
                <a:srgbClr val="1CACE3"/>
              </a:buClr>
              <a:buSzPct val="94736"/>
              <a:buFont typeface="Wingdings"/>
              <a:buChar char=""/>
              <a:tabLst>
                <a:tab pos="205104" algn="l"/>
              </a:tabLst>
            </a:pPr>
            <a:r>
              <a:rPr sz="1900" spc="-5" dirty="0">
                <a:latin typeface="Calibri"/>
                <a:cs typeface="Calibri"/>
              </a:rPr>
              <a:t>It</a:t>
            </a:r>
            <a:r>
              <a:rPr sz="1900" spc="340" dirty="0">
                <a:latin typeface="Calibri"/>
                <a:cs typeface="Calibri"/>
              </a:rPr>
              <a:t> </a:t>
            </a:r>
            <a:r>
              <a:rPr sz="1900" spc="-5" dirty="0">
                <a:latin typeface="Calibri"/>
                <a:cs typeface="Calibri"/>
              </a:rPr>
              <a:t>also</a:t>
            </a:r>
            <a:r>
              <a:rPr sz="1900" spc="335" dirty="0">
                <a:latin typeface="Calibri"/>
                <a:cs typeface="Calibri"/>
              </a:rPr>
              <a:t> </a:t>
            </a:r>
            <a:r>
              <a:rPr sz="1900" spc="-5" dirty="0">
                <a:latin typeface="Calibri"/>
                <a:cs typeface="Calibri"/>
              </a:rPr>
              <a:t>uses</a:t>
            </a:r>
            <a:r>
              <a:rPr sz="1900" spc="340" dirty="0">
                <a:latin typeface="Calibri"/>
                <a:cs typeface="Calibri"/>
              </a:rPr>
              <a:t> </a:t>
            </a:r>
            <a:r>
              <a:rPr sz="1900" spc="-5" dirty="0">
                <a:latin typeface="Calibri"/>
                <a:cs typeface="Calibri"/>
              </a:rPr>
              <a:t>these</a:t>
            </a:r>
            <a:r>
              <a:rPr sz="1900" spc="340" dirty="0">
                <a:latin typeface="Calibri"/>
                <a:cs typeface="Calibri"/>
              </a:rPr>
              <a:t> </a:t>
            </a:r>
            <a:r>
              <a:rPr sz="1900" spc="-10" dirty="0">
                <a:latin typeface="Calibri"/>
                <a:cs typeface="Calibri"/>
              </a:rPr>
              <a:t>figures</a:t>
            </a:r>
            <a:r>
              <a:rPr sz="1900" spc="340" dirty="0">
                <a:latin typeface="Calibri"/>
                <a:cs typeface="Calibri"/>
              </a:rPr>
              <a:t> </a:t>
            </a:r>
            <a:r>
              <a:rPr sz="1900" spc="-15" dirty="0">
                <a:latin typeface="Calibri"/>
                <a:cs typeface="Calibri"/>
              </a:rPr>
              <a:t>to</a:t>
            </a:r>
            <a:r>
              <a:rPr sz="1900" spc="345" dirty="0">
                <a:latin typeface="Calibri"/>
                <a:cs typeface="Calibri"/>
              </a:rPr>
              <a:t> </a:t>
            </a:r>
            <a:r>
              <a:rPr sz="1900" spc="-10" dirty="0">
                <a:latin typeface="Calibri"/>
                <a:cs typeface="Calibri"/>
              </a:rPr>
              <a:t>compute</a:t>
            </a:r>
            <a:r>
              <a:rPr sz="1900" spc="345" dirty="0">
                <a:latin typeface="Calibri"/>
                <a:cs typeface="Calibri"/>
              </a:rPr>
              <a:t> </a:t>
            </a:r>
            <a:r>
              <a:rPr sz="1900" spc="-5" dirty="0">
                <a:latin typeface="Calibri"/>
                <a:cs typeface="Calibri"/>
              </a:rPr>
              <a:t>a</a:t>
            </a:r>
            <a:r>
              <a:rPr sz="1900" spc="340" dirty="0">
                <a:latin typeface="Calibri"/>
                <a:cs typeface="Calibri"/>
              </a:rPr>
              <a:t> </a:t>
            </a:r>
            <a:r>
              <a:rPr sz="2000" i="1" spc="-30" dirty="0">
                <a:solidFill>
                  <a:srgbClr val="0000FF"/>
                </a:solidFill>
                <a:latin typeface="Calibri"/>
                <a:cs typeface="Calibri"/>
              </a:rPr>
              <a:t>cloud</a:t>
            </a:r>
            <a:r>
              <a:rPr sz="2000" i="1" spc="315" dirty="0">
                <a:solidFill>
                  <a:srgbClr val="0000FF"/>
                </a:solidFill>
                <a:latin typeface="Calibri"/>
                <a:cs typeface="Calibri"/>
              </a:rPr>
              <a:t> </a:t>
            </a:r>
            <a:r>
              <a:rPr sz="1900" spc="-5" dirty="0">
                <a:latin typeface="Calibri"/>
                <a:cs typeface="Calibri"/>
              </a:rPr>
              <a:t>that</a:t>
            </a:r>
            <a:r>
              <a:rPr sz="1900" spc="335" dirty="0">
                <a:latin typeface="Calibri"/>
                <a:cs typeface="Calibri"/>
              </a:rPr>
              <a:t> </a:t>
            </a:r>
            <a:r>
              <a:rPr sz="1900" spc="-15" dirty="0">
                <a:latin typeface="Calibri"/>
                <a:cs typeface="Calibri"/>
              </a:rPr>
              <a:t>attempts</a:t>
            </a:r>
            <a:r>
              <a:rPr sz="1900" spc="340" dirty="0">
                <a:latin typeface="Calibri"/>
                <a:cs typeface="Calibri"/>
              </a:rPr>
              <a:t> </a:t>
            </a:r>
            <a:r>
              <a:rPr sz="1900" spc="-15" dirty="0">
                <a:latin typeface="Calibri"/>
                <a:cs typeface="Calibri"/>
              </a:rPr>
              <a:t>to</a:t>
            </a:r>
            <a:r>
              <a:rPr sz="1900" spc="345" dirty="0">
                <a:latin typeface="Calibri"/>
                <a:cs typeface="Calibri"/>
              </a:rPr>
              <a:t> </a:t>
            </a:r>
            <a:r>
              <a:rPr sz="1900" spc="-15" dirty="0">
                <a:latin typeface="Calibri"/>
                <a:cs typeface="Calibri"/>
              </a:rPr>
              <a:t>forecast </a:t>
            </a:r>
            <a:r>
              <a:rPr sz="1900" spc="-415" dirty="0">
                <a:latin typeface="Calibri"/>
                <a:cs typeface="Calibri"/>
              </a:rPr>
              <a:t> </a:t>
            </a:r>
            <a:r>
              <a:rPr sz="1900" spc="-10" dirty="0">
                <a:latin typeface="Calibri"/>
                <a:cs typeface="Calibri"/>
              </a:rPr>
              <a:t>where</a:t>
            </a:r>
            <a:r>
              <a:rPr sz="1900" spc="15" dirty="0">
                <a:latin typeface="Calibri"/>
                <a:cs typeface="Calibri"/>
              </a:rPr>
              <a:t> </a:t>
            </a:r>
            <a:r>
              <a:rPr sz="1900" spc="-5" dirty="0">
                <a:latin typeface="Calibri"/>
                <a:cs typeface="Calibri"/>
              </a:rPr>
              <a:t>the</a:t>
            </a:r>
            <a:r>
              <a:rPr sz="1900" spc="5" dirty="0">
                <a:latin typeface="Calibri"/>
                <a:cs typeface="Calibri"/>
              </a:rPr>
              <a:t> </a:t>
            </a:r>
            <a:r>
              <a:rPr sz="1900" spc="-5" dirty="0">
                <a:latin typeface="Calibri"/>
                <a:cs typeface="Calibri"/>
              </a:rPr>
              <a:t>price</a:t>
            </a:r>
            <a:r>
              <a:rPr sz="1900" spc="5" dirty="0">
                <a:latin typeface="Calibri"/>
                <a:cs typeface="Calibri"/>
              </a:rPr>
              <a:t> </a:t>
            </a:r>
            <a:r>
              <a:rPr sz="1900" spc="-20" dirty="0">
                <a:latin typeface="Calibri"/>
                <a:cs typeface="Calibri"/>
              </a:rPr>
              <a:t>may</a:t>
            </a:r>
            <a:r>
              <a:rPr sz="1900" spc="-5" dirty="0">
                <a:latin typeface="Calibri"/>
                <a:cs typeface="Calibri"/>
              </a:rPr>
              <a:t> find</a:t>
            </a:r>
            <a:r>
              <a:rPr sz="1900" spc="15" dirty="0">
                <a:latin typeface="Calibri"/>
                <a:cs typeface="Calibri"/>
              </a:rPr>
              <a:t> </a:t>
            </a:r>
            <a:r>
              <a:rPr sz="1900" spc="-10" dirty="0">
                <a:solidFill>
                  <a:srgbClr val="FF0000"/>
                </a:solidFill>
                <a:latin typeface="Calibri"/>
                <a:cs typeface="Calibri"/>
              </a:rPr>
              <a:t>support</a:t>
            </a:r>
            <a:r>
              <a:rPr sz="1900" spc="5" dirty="0">
                <a:solidFill>
                  <a:srgbClr val="FF0000"/>
                </a:solidFill>
                <a:latin typeface="Calibri"/>
                <a:cs typeface="Calibri"/>
              </a:rPr>
              <a:t> </a:t>
            </a:r>
            <a:r>
              <a:rPr sz="1900" spc="-5" dirty="0">
                <a:solidFill>
                  <a:srgbClr val="FF0000"/>
                </a:solidFill>
                <a:latin typeface="Calibri"/>
                <a:cs typeface="Calibri"/>
              </a:rPr>
              <a:t>or</a:t>
            </a:r>
            <a:r>
              <a:rPr sz="1900" dirty="0">
                <a:solidFill>
                  <a:srgbClr val="FF0000"/>
                </a:solidFill>
                <a:latin typeface="Calibri"/>
                <a:cs typeface="Calibri"/>
              </a:rPr>
              <a:t> </a:t>
            </a:r>
            <a:r>
              <a:rPr sz="1900" spc="-15" dirty="0">
                <a:solidFill>
                  <a:srgbClr val="FF0000"/>
                </a:solidFill>
                <a:latin typeface="Calibri"/>
                <a:cs typeface="Calibri"/>
              </a:rPr>
              <a:t>resistance</a:t>
            </a:r>
            <a:r>
              <a:rPr sz="1900" spc="5" dirty="0">
                <a:solidFill>
                  <a:srgbClr val="FF0000"/>
                </a:solidFill>
                <a:latin typeface="Calibri"/>
                <a:cs typeface="Calibri"/>
              </a:rPr>
              <a:t> </a:t>
            </a:r>
            <a:r>
              <a:rPr sz="1900" spc="-5" dirty="0">
                <a:solidFill>
                  <a:srgbClr val="FF0000"/>
                </a:solidFill>
                <a:latin typeface="Calibri"/>
                <a:cs typeface="Calibri"/>
              </a:rPr>
              <a:t>in</a:t>
            </a:r>
            <a:r>
              <a:rPr sz="1900" spc="5" dirty="0">
                <a:solidFill>
                  <a:srgbClr val="FF0000"/>
                </a:solidFill>
                <a:latin typeface="Calibri"/>
                <a:cs typeface="Calibri"/>
              </a:rPr>
              <a:t> </a:t>
            </a:r>
            <a:r>
              <a:rPr sz="1900" spc="-5" dirty="0">
                <a:solidFill>
                  <a:srgbClr val="FF0000"/>
                </a:solidFill>
                <a:latin typeface="Calibri"/>
                <a:cs typeface="Calibri"/>
              </a:rPr>
              <a:t>the</a:t>
            </a:r>
            <a:r>
              <a:rPr sz="1900" spc="5" dirty="0">
                <a:solidFill>
                  <a:srgbClr val="FF0000"/>
                </a:solidFill>
                <a:latin typeface="Calibri"/>
                <a:cs typeface="Calibri"/>
              </a:rPr>
              <a:t> </a:t>
            </a:r>
            <a:r>
              <a:rPr sz="1900" spc="-10" dirty="0">
                <a:solidFill>
                  <a:srgbClr val="FF0000"/>
                </a:solidFill>
                <a:latin typeface="Calibri"/>
                <a:cs typeface="Calibri"/>
              </a:rPr>
              <a:t>future</a:t>
            </a:r>
            <a:r>
              <a:rPr sz="1900" spc="-10" dirty="0">
                <a:latin typeface="Calibri"/>
                <a:cs typeface="Calibri"/>
              </a:rPr>
              <a:t>.</a:t>
            </a:r>
            <a:endParaRPr sz="1900">
              <a:latin typeface="Calibri"/>
              <a:cs typeface="Calibri"/>
            </a:endParaRPr>
          </a:p>
          <a:p>
            <a:pPr>
              <a:lnSpc>
                <a:spcPct val="100000"/>
              </a:lnSpc>
              <a:spcBef>
                <a:spcPts val="15"/>
              </a:spcBef>
              <a:buClr>
                <a:srgbClr val="1CACE3"/>
              </a:buClr>
              <a:buFont typeface="Wingdings"/>
              <a:buChar char=""/>
            </a:pPr>
            <a:endParaRPr sz="1400">
              <a:latin typeface="Calibri"/>
              <a:cs typeface="Calibri"/>
            </a:endParaRPr>
          </a:p>
          <a:p>
            <a:pPr marL="103505" marR="8255" indent="-91440">
              <a:lnSpc>
                <a:spcPct val="100000"/>
              </a:lnSpc>
              <a:buClr>
                <a:srgbClr val="1CACE3"/>
              </a:buClr>
              <a:buSzPct val="94736"/>
              <a:buFont typeface="Wingdings"/>
              <a:buChar char=""/>
              <a:tabLst>
                <a:tab pos="205104" algn="l"/>
                <a:tab pos="730250" algn="l"/>
                <a:tab pos="1787525" algn="l"/>
                <a:tab pos="2511425" algn="l"/>
                <a:tab pos="3052445" algn="l"/>
                <a:tab pos="4243070" algn="l"/>
                <a:tab pos="4639310" algn="l"/>
                <a:tab pos="5417820" algn="l"/>
                <a:tab pos="6381115" algn="l"/>
                <a:tab pos="6658609" algn="l"/>
              </a:tabLst>
            </a:pPr>
            <a:r>
              <a:rPr sz="1900" spc="-10" dirty="0">
                <a:latin typeface="Calibri"/>
                <a:cs typeface="Calibri"/>
              </a:rPr>
              <a:t>Th</a:t>
            </a:r>
            <a:r>
              <a:rPr sz="1900" spc="-5" dirty="0">
                <a:latin typeface="Calibri"/>
                <a:cs typeface="Calibri"/>
              </a:rPr>
              <a:t>e</a:t>
            </a:r>
            <a:r>
              <a:rPr sz="1900" dirty="0">
                <a:latin typeface="Calibri"/>
                <a:cs typeface="Calibri"/>
              </a:rPr>
              <a:t>	</a:t>
            </a:r>
            <a:r>
              <a:rPr sz="1900" spc="-5" dirty="0">
                <a:latin typeface="Calibri"/>
                <a:cs typeface="Calibri"/>
              </a:rPr>
              <a:t>Ic</a:t>
            </a:r>
            <a:r>
              <a:rPr sz="1900" spc="-10" dirty="0">
                <a:latin typeface="Calibri"/>
                <a:cs typeface="Calibri"/>
              </a:rPr>
              <a:t>himo</a:t>
            </a:r>
            <a:r>
              <a:rPr sz="1900" spc="-30" dirty="0">
                <a:latin typeface="Calibri"/>
                <a:cs typeface="Calibri"/>
              </a:rPr>
              <a:t>k</a:t>
            </a:r>
            <a:r>
              <a:rPr sz="1900" spc="-5" dirty="0">
                <a:latin typeface="Calibri"/>
                <a:cs typeface="Calibri"/>
              </a:rPr>
              <a:t>u</a:t>
            </a:r>
            <a:r>
              <a:rPr sz="1900" dirty="0">
                <a:latin typeface="Calibri"/>
                <a:cs typeface="Calibri"/>
              </a:rPr>
              <a:t>	</a:t>
            </a:r>
            <a:r>
              <a:rPr sz="1900" spc="-10" dirty="0">
                <a:latin typeface="Calibri"/>
                <a:cs typeface="Calibri"/>
              </a:rPr>
              <a:t>Clou</a:t>
            </a:r>
            <a:r>
              <a:rPr sz="1900" spc="-5" dirty="0">
                <a:latin typeface="Calibri"/>
                <a:cs typeface="Calibri"/>
              </a:rPr>
              <a:t>d</a:t>
            </a:r>
            <a:r>
              <a:rPr sz="1900" dirty="0">
                <a:latin typeface="Calibri"/>
                <a:cs typeface="Calibri"/>
              </a:rPr>
              <a:t>	</a:t>
            </a:r>
            <a:r>
              <a:rPr sz="1900" spc="-30" dirty="0">
                <a:latin typeface="Calibri"/>
                <a:cs typeface="Calibri"/>
              </a:rPr>
              <a:t>w</a:t>
            </a:r>
            <a:r>
              <a:rPr sz="1900" spc="-5" dirty="0">
                <a:latin typeface="Calibri"/>
                <a:cs typeface="Calibri"/>
              </a:rPr>
              <a:t>as</a:t>
            </a:r>
            <a:r>
              <a:rPr sz="1900" dirty="0">
                <a:latin typeface="Calibri"/>
                <a:cs typeface="Calibri"/>
              </a:rPr>
              <a:t>	</a:t>
            </a:r>
            <a:r>
              <a:rPr sz="1900" spc="-10" dirty="0">
                <a:latin typeface="Calibri"/>
                <a:cs typeface="Calibri"/>
              </a:rPr>
              <a:t>d</a:t>
            </a:r>
            <a:r>
              <a:rPr sz="1900" spc="-5" dirty="0">
                <a:latin typeface="Calibri"/>
                <a:cs typeface="Calibri"/>
              </a:rPr>
              <a:t>e</a:t>
            </a:r>
            <a:r>
              <a:rPr sz="1900" spc="-35" dirty="0">
                <a:latin typeface="Calibri"/>
                <a:cs typeface="Calibri"/>
              </a:rPr>
              <a:t>v</a:t>
            </a:r>
            <a:r>
              <a:rPr sz="1900" spc="-5" dirty="0">
                <a:latin typeface="Calibri"/>
                <a:cs typeface="Calibri"/>
              </a:rPr>
              <a:t>e</a:t>
            </a:r>
            <a:r>
              <a:rPr sz="1900" spc="5" dirty="0">
                <a:latin typeface="Calibri"/>
                <a:cs typeface="Calibri"/>
              </a:rPr>
              <a:t>l</a:t>
            </a:r>
            <a:r>
              <a:rPr sz="1900" spc="-10" dirty="0">
                <a:latin typeface="Calibri"/>
                <a:cs typeface="Calibri"/>
              </a:rPr>
              <a:t>o</a:t>
            </a:r>
            <a:r>
              <a:rPr sz="1900" spc="-5" dirty="0">
                <a:latin typeface="Calibri"/>
                <a:cs typeface="Calibri"/>
              </a:rPr>
              <a:t>ped</a:t>
            </a:r>
            <a:r>
              <a:rPr sz="1900" dirty="0">
                <a:latin typeface="Calibri"/>
                <a:cs typeface="Calibri"/>
              </a:rPr>
              <a:t>	</a:t>
            </a:r>
            <a:r>
              <a:rPr sz="1900" spc="-20" dirty="0">
                <a:latin typeface="Calibri"/>
                <a:cs typeface="Calibri"/>
              </a:rPr>
              <a:t>b</a:t>
            </a:r>
            <a:r>
              <a:rPr sz="1900" spc="-5" dirty="0">
                <a:latin typeface="Calibri"/>
                <a:cs typeface="Calibri"/>
              </a:rPr>
              <a:t>y</a:t>
            </a:r>
            <a:r>
              <a:rPr sz="1900" dirty="0">
                <a:latin typeface="Calibri"/>
                <a:cs typeface="Calibri"/>
              </a:rPr>
              <a:t>	</a:t>
            </a:r>
            <a:r>
              <a:rPr sz="1900" spc="-5" dirty="0">
                <a:latin typeface="Calibri"/>
                <a:cs typeface="Calibri"/>
              </a:rPr>
              <a:t>G</a:t>
            </a:r>
            <a:r>
              <a:rPr sz="1900" spc="-10" dirty="0">
                <a:latin typeface="Calibri"/>
                <a:cs typeface="Calibri"/>
              </a:rPr>
              <a:t>oi</a:t>
            </a:r>
            <a:r>
              <a:rPr sz="1900" spc="-5" dirty="0">
                <a:latin typeface="Calibri"/>
                <a:cs typeface="Calibri"/>
              </a:rPr>
              <a:t>c</a:t>
            </a:r>
            <a:r>
              <a:rPr sz="1900" spc="-10" dirty="0">
                <a:latin typeface="Calibri"/>
                <a:cs typeface="Calibri"/>
              </a:rPr>
              <a:t>h</a:t>
            </a:r>
            <a:r>
              <a:rPr sz="1900" spc="-5" dirty="0">
                <a:latin typeface="Calibri"/>
                <a:cs typeface="Calibri"/>
              </a:rPr>
              <a:t>i</a:t>
            </a:r>
            <a:r>
              <a:rPr sz="1900" dirty="0">
                <a:latin typeface="Calibri"/>
                <a:cs typeface="Calibri"/>
              </a:rPr>
              <a:t>	H</a:t>
            </a:r>
            <a:r>
              <a:rPr sz="1900" spc="-10" dirty="0">
                <a:latin typeface="Calibri"/>
                <a:cs typeface="Calibri"/>
              </a:rPr>
              <a:t>o</a:t>
            </a:r>
            <a:r>
              <a:rPr sz="1900" spc="-5" dirty="0">
                <a:latin typeface="Calibri"/>
                <a:cs typeface="Calibri"/>
              </a:rPr>
              <a:t>s</a:t>
            </a:r>
            <a:r>
              <a:rPr sz="1900" spc="-10" dirty="0">
                <a:latin typeface="Calibri"/>
                <a:cs typeface="Calibri"/>
              </a:rPr>
              <a:t>od</a:t>
            </a:r>
            <a:r>
              <a:rPr sz="1900" spc="10" dirty="0">
                <a:latin typeface="Calibri"/>
                <a:cs typeface="Calibri"/>
              </a:rPr>
              <a:t>a</a:t>
            </a:r>
            <a:r>
              <a:rPr sz="1900" spc="-5" dirty="0">
                <a:latin typeface="Calibri"/>
                <a:cs typeface="Calibri"/>
              </a:rPr>
              <a:t>,</a:t>
            </a:r>
            <a:r>
              <a:rPr sz="1900" dirty="0">
                <a:latin typeface="Calibri"/>
                <a:cs typeface="Calibri"/>
              </a:rPr>
              <a:t>	</a:t>
            </a:r>
            <a:r>
              <a:rPr sz="1900" spc="-5" dirty="0">
                <a:latin typeface="Calibri"/>
                <a:cs typeface="Calibri"/>
              </a:rPr>
              <a:t>a</a:t>
            </a:r>
            <a:r>
              <a:rPr sz="1900" dirty="0">
                <a:latin typeface="Calibri"/>
                <a:cs typeface="Calibri"/>
              </a:rPr>
              <a:t>	</a:t>
            </a:r>
            <a:r>
              <a:rPr sz="1900" spc="-10" dirty="0">
                <a:latin typeface="Calibri"/>
                <a:cs typeface="Calibri"/>
              </a:rPr>
              <a:t>J</a:t>
            </a:r>
            <a:r>
              <a:rPr sz="1900" spc="-5" dirty="0">
                <a:latin typeface="Calibri"/>
                <a:cs typeface="Calibri"/>
              </a:rPr>
              <a:t>apanese  </a:t>
            </a:r>
            <a:r>
              <a:rPr sz="1900" spc="-10" dirty="0">
                <a:latin typeface="Calibri"/>
                <a:cs typeface="Calibri"/>
              </a:rPr>
              <a:t>journalist,</a:t>
            </a:r>
            <a:r>
              <a:rPr sz="1900" spc="5" dirty="0">
                <a:latin typeface="Calibri"/>
                <a:cs typeface="Calibri"/>
              </a:rPr>
              <a:t> </a:t>
            </a:r>
            <a:r>
              <a:rPr sz="1900" spc="-5" dirty="0">
                <a:latin typeface="Calibri"/>
                <a:cs typeface="Calibri"/>
              </a:rPr>
              <a:t>and</a:t>
            </a:r>
            <a:r>
              <a:rPr sz="1900" spc="15" dirty="0">
                <a:latin typeface="Calibri"/>
                <a:cs typeface="Calibri"/>
              </a:rPr>
              <a:t> </a:t>
            </a:r>
            <a:r>
              <a:rPr sz="1900" spc="-10" dirty="0">
                <a:latin typeface="Calibri"/>
                <a:cs typeface="Calibri"/>
              </a:rPr>
              <a:t>published</a:t>
            </a:r>
            <a:r>
              <a:rPr sz="1900" spc="15" dirty="0">
                <a:latin typeface="Calibri"/>
                <a:cs typeface="Calibri"/>
              </a:rPr>
              <a:t> </a:t>
            </a:r>
            <a:r>
              <a:rPr sz="1900" spc="-5" dirty="0">
                <a:latin typeface="Calibri"/>
                <a:cs typeface="Calibri"/>
              </a:rPr>
              <a:t>in</a:t>
            </a:r>
            <a:r>
              <a:rPr sz="1900" dirty="0">
                <a:latin typeface="Calibri"/>
                <a:cs typeface="Calibri"/>
              </a:rPr>
              <a:t> </a:t>
            </a:r>
            <a:r>
              <a:rPr sz="1900" spc="-5" dirty="0">
                <a:latin typeface="Calibri"/>
                <a:cs typeface="Calibri"/>
              </a:rPr>
              <a:t>the</a:t>
            </a:r>
            <a:r>
              <a:rPr sz="1900" spc="5" dirty="0">
                <a:latin typeface="Calibri"/>
                <a:cs typeface="Calibri"/>
              </a:rPr>
              <a:t> </a:t>
            </a:r>
            <a:r>
              <a:rPr sz="1900" spc="-15" dirty="0">
                <a:latin typeface="Calibri"/>
                <a:cs typeface="Calibri"/>
              </a:rPr>
              <a:t>late</a:t>
            </a:r>
            <a:r>
              <a:rPr sz="1900" spc="15" dirty="0">
                <a:latin typeface="Calibri"/>
                <a:cs typeface="Calibri"/>
              </a:rPr>
              <a:t> </a:t>
            </a:r>
            <a:r>
              <a:rPr sz="1900" spc="-10" dirty="0">
                <a:latin typeface="Calibri"/>
                <a:cs typeface="Calibri"/>
              </a:rPr>
              <a:t>1960s.</a:t>
            </a:r>
            <a:endParaRPr sz="19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204470" indent="-192405">
              <a:lnSpc>
                <a:spcPct val="100000"/>
              </a:lnSpc>
              <a:buClr>
                <a:srgbClr val="1CACE3"/>
              </a:buClr>
              <a:buSzPct val="94736"/>
              <a:buFont typeface="Wingdings"/>
              <a:buChar char=""/>
              <a:tabLst>
                <a:tab pos="205104" algn="l"/>
              </a:tabLst>
            </a:pPr>
            <a:r>
              <a:rPr sz="1900" spc="-5" dirty="0">
                <a:latin typeface="Calibri"/>
                <a:cs typeface="Calibri"/>
              </a:rPr>
              <a:t>It </a:t>
            </a:r>
            <a:r>
              <a:rPr sz="1900" spc="-15" dirty="0">
                <a:latin typeface="Calibri"/>
                <a:cs typeface="Calibri"/>
              </a:rPr>
              <a:t>provides</a:t>
            </a:r>
            <a:r>
              <a:rPr sz="1900" spc="30" dirty="0">
                <a:latin typeface="Calibri"/>
                <a:cs typeface="Calibri"/>
              </a:rPr>
              <a:t> </a:t>
            </a:r>
            <a:r>
              <a:rPr sz="1900" spc="-15" dirty="0">
                <a:solidFill>
                  <a:srgbClr val="0000FF"/>
                </a:solidFill>
                <a:latin typeface="Calibri"/>
                <a:cs typeface="Calibri"/>
              </a:rPr>
              <a:t>more</a:t>
            </a:r>
            <a:r>
              <a:rPr sz="1900" spc="20" dirty="0">
                <a:solidFill>
                  <a:srgbClr val="0000FF"/>
                </a:solidFill>
                <a:latin typeface="Calibri"/>
                <a:cs typeface="Calibri"/>
              </a:rPr>
              <a:t> </a:t>
            </a:r>
            <a:r>
              <a:rPr sz="1900" spc="-15" dirty="0">
                <a:solidFill>
                  <a:srgbClr val="0000FF"/>
                </a:solidFill>
                <a:latin typeface="Calibri"/>
                <a:cs typeface="Calibri"/>
              </a:rPr>
              <a:t>data</a:t>
            </a:r>
            <a:r>
              <a:rPr sz="1900" dirty="0">
                <a:solidFill>
                  <a:srgbClr val="0000FF"/>
                </a:solidFill>
                <a:latin typeface="Calibri"/>
                <a:cs typeface="Calibri"/>
              </a:rPr>
              <a:t> </a:t>
            </a:r>
            <a:r>
              <a:rPr sz="1900" spc="-10" dirty="0">
                <a:solidFill>
                  <a:srgbClr val="0000FF"/>
                </a:solidFill>
                <a:latin typeface="Calibri"/>
                <a:cs typeface="Calibri"/>
              </a:rPr>
              <a:t>points</a:t>
            </a:r>
            <a:r>
              <a:rPr sz="1900" spc="5" dirty="0">
                <a:solidFill>
                  <a:srgbClr val="0000FF"/>
                </a:solidFill>
                <a:latin typeface="Calibri"/>
                <a:cs typeface="Calibri"/>
              </a:rPr>
              <a:t> </a:t>
            </a:r>
            <a:r>
              <a:rPr sz="1900" spc="-5" dirty="0">
                <a:solidFill>
                  <a:srgbClr val="0000FF"/>
                </a:solidFill>
                <a:latin typeface="Calibri"/>
                <a:cs typeface="Calibri"/>
              </a:rPr>
              <a:t>than</a:t>
            </a:r>
            <a:r>
              <a:rPr sz="1900" spc="5" dirty="0">
                <a:solidFill>
                  <a:srgbClr val="0000FF"/>
                </a:solidFill>
                <a:latin typeface="Calibri"/>
                <a:cs typeface="Calibri"/>
              </a:rPr>
              <a:t> </a:t>
            </a:r>
            <a:r>
              <a:rPr sz="1900" spc="-5" dirty="0">
                <a:solidFill>
                  <a:srgbClr val="0000FF"/>
                </a:solidFill>
                <a:latin typeface="Calibri"/>
                <a:cs typeface="Calibri"/>
              </a:rPr>
              <a:t>the</a:t>
            </a:r>
            <a:r>
              <a:rPr sz="1900" spc="15" dirty="0">
                <a:solidFill>
                  <a:srgbClr val="0000FF"/>
                </a:solidFill>
                <a:latin typeface="Calibri"/>
                <a:cs typeface="Calibri"/>
              </a:rPr>
              <a:t> </a:t>
            </a:r>
            <a:r>
              <a:rPr sz="1900" spc="-15" dirty="0">
                <a:solidFill>
                  <a:srgbClr val="0000FF"/>
                </a:solidFill>
                <a:latin typeface="Calibri"/>
                <a:cs typeface="Calibri"/>
              </a:rPr>
              <a:t>standard</a:t>
            </a:r>
            <a:r>
              <a:rPr sz="1900" spc="20" dirty="0">
                <a:solidFill>
                  <a:srgbClr val="0000FF"/>
                </a:solidFill>
                <a:latin typeface="Calibri"/>
                <a:cs typeface="Calibri"/>
              </a:rPr>
              <a:t> </a:t>
            </a:r>
            <a:r>
              <a:rPr sz="1900" spc="-10" dirty="0">
                <a:solidFill>
                  <a:srgbClr val="0000FF"/>
                </a:solidFill>
                <a:latin typeface="Calibri"/>
                <a:cs typeface="Calibri"/>
              </a:rPr>
              <a:t>candlestick</a:t>
            </a:r>
            <a:r>
              <a:rPr sz="1900" spc="5" dirty="0">
                <a:solidFill>
                  <a:srgbClr val="0000FF"/>
                </a:solidFill>
                <a:latin typeface="Calibri"/>
                <a:cs typeface="Calibri"/>
              </a:rPr>
              <a:t> </a:t>
            </a:r>
            <a:r>
              <a:rPr sz="1900" spc="-5" dirty="0">
                <a:solidFill>
                  <a:srgbClr val="0000FF"/>
                </a:solidFill>
                <a:latin typeface="Calibri"/>
                <a:cs typeface="Calibri"/>
              </a:rPr>
              <a:t>chart</a:t>
            </a:r>
            <a:r>
              <a:rPr sz="1900" spc="-5" dirty="0">
                <a:latin typeface="Calibri"/>
                <a:cs typeface="Calibri"/>
              </a:rPr>
              <a:t>.</a:t>
            </a:r>
            <a:endParaRPr sz="1900">
              <a:latin typeface="Calibri"/>
              <a:cs typeface="Calibri"/>
            </a:endParaRPr>
          </a:p>
          <a:p>
            <a:pPr marL="103505" marR="5715" indent="-91440">
              <a:lnSpc>
                <a:spcPct val="100000"/>
              </a:lnSpc>
              <a:spcBef>
                <a:spcPts val="1800"/>
              </a:spcBef>
              <a:buClr>
                <a:srgbClr val="1CACE3"/>
              </a:buClr>
              <a:buSzPct val="94736"/>
              <a:buFont typeface="Wingdings"/>
              <a:buChar char=""/>
              <a:tabLst>
                <a:tab pos="205104" algn="l"/>
              </a:tabLst>
            </a:pPr>
            <a:r>
              <a:rPr sz="1900" spc="-5" dirty="0">
                <a:latin typeface="Calibri"/>
                <a:cs typeface="Calibri"/>
              </a:rPr>
              <a:t>While</a:t>
            </a:r>
            <a:r>
              <a:rPr sz="1900" spc="75" dirty="0">
                <a:latin typeface="Calibri"/>
                <a:cs typeface="Calibri"/>
              </a:rPr>
              <a:t> </a:t>
            </a:r>
            <a:r>
              <a:rPr sz="1900" spc="-5" dirty="0">
                <a:solidFill>
                  <a:srgbClr val="FF0000"/>
                </a:solidFill>
                <a:latin typeface="Calibri"/>
                <a:cs typeface="Calibri"/>
              </a:rPr>
              <a:t>it</a:t>
            </a:r>
            <a:r>
              <a:rPr sz="1900" spc="80" dirty="0">
                <a:solidFill>
                  <a:srgbClr val="FF0000"/>
                </a:solidFill>
                <a:latin typeface="Calibri"/>
                <a:cs typeface="Calibri"/>
              </a:rPr>
              <a:t> </a:t>
            </a:r>
            <a:r>
              <a:rPr sz="1900" spc="-5" dirty="0">
                <a:solidFill>
                  <a:srgbClr val="FF0000"/>
                </a:solidFill>
                <a:latin typeface="Calibri"/>
                <a:cs typeface="Calibri"/>
              </a:rPr>
              <a:t>seems</a:t>
            </a:r>
            <a:r>
              <a:rPr sz="1900" spc="50" dirty="0">
                <a:solidFill>
                  <a:srgbClr val="FF0000"/>
                </a:solidFill>
                <a:latin typeface="Calibri"/>
                <a:cs typeface="Calibri"/>
              </a:rPr>
              <a:t> </a:t>
            </a:r>
            <a:r>
              <a:rPr sz="1900" spc="-10" dirty="0">
                <a:solidFill>
                  <a:srgbClr val="FF0000"/>
                </a:solidFill>
                <a:latin typeface="Calibri"/>
                <a:cs typeface="Calibri"/>
              </a:rPr>
              <a:t>complicated</a:t>
            </a:r>
            <a:r>
              <a:rPr sz="1900" spc="80" dirty="0">
                <a:solidFill>
                  <a:srgbClr val="FF0000"/>
                </a:solidFill>
                <a:latin typeface="Calibri"/>
                <a:cs typeface="Calibri"/>
              </a:rPr>
              <a:t> </a:t>
            </a:r>
            <a:r>
              <a:rPr sz="1900" spc="-10" dirty="0">
                <a:solidFill>
                  <a:srgbClr val="FF0000"/>
                </a:solidFill>
                <a:latin typeface="Calibri"/>
                <a:cs typeface="Calibri"/>
              </a:rPr>
              <a:t>at</a:t>
            </a:r>
            <a:r>
              <a:rPr sz="1900" spc="50" dirty="0">
                <a:solidFill>
                  <a:srgbClr val="FF0000"/>
                </a:solidFill>
                <a:latin typeface="Calibri"/>
                <a:cs typeface="Calibri"/>
              </a:rPr>
              <a:t> </a:t>
            </a:r>
            <a:r>
              <a:rPr sz="1900" spc="-20" dirty="0">
                <a:solidFill>
                  <a:srgbClr val="FF0000"/>
                </a:solidFill>
                <a:latin typeface="Calibri"/>
                <a:cs typeface="Calibri"/>
              </a:rPr>
              <a:t>first</a:t>
            </a:r>
            <a:r>
              <a:rPr sz="1900" spc="80" dirty="0">
                <a:solidFill>
                  <a:srgbClr val="FF0000"/>
                </a:solidFill>
                <a:latin typeface="Calibri"/>
                <a:cs typeface="Calibri"/>
              </a:rPr>
              <a:t> </a:t>
            </a:r>
            <a:r>
              <a:rPr sz="1900" spc="-5" dirty="0">
                <a:solidFill>
                  <a:srgbClr val="FF0000"/>
                </a:solidFill>
                <a:latin typeface="Calibri"/>
                <a:cs typeface="Calibri"/>
              </a:rPr>
              <a:t>glance</a:t>
            </a:r>
            <a:r>
              <a:rPr sz="1900" spc="-5" dirty="0">
                <a:latin typeface="Calibri"/>
                <a:cs typeface="Calibri"/>
              </a:rPr>
              <a:t>,</a:t>
            </a:r>
            <a:r>
              <a:rPr sz="1900" spc="70" dirty="0">
                <a:latin typeface="Calibri"/>
                <a:cs typeface="Calibri"/>
              </a:rPr>
              <a:t> </a:t>
            </a:r>
            <a:r>
              <a:rPr sz="1900" spc="-5" dirty="0">
                <a:latin typeface="Calibri"/>
                <a:cs typeface="Calibri"/>
              </a:rPr>
              <a:t>those</a:t>
            </a:r>
            <a:r>
              <a:rPr sz="1900" spc="70" dirty="0">
                <a:latin typeface="Calibri"/>
                <a:cs typeface="Calibri"/>
              </a:rPr>
              <a:t> </a:t>
            </a:r>
            <a:r>
              <a:rPr sz="1900" spc="-10" dirty="0">
                <a:latin typeface="Calibri"/>
                <a:cs typeface="Calibri"/>
              </a:rPr>
              <a:t>familiar</a:t>
            </a:r>
            <a:r>
              <a:rPr sz="1900" spc="75" dirty="0">
                <a:latin typeface="Calibri"/>
                <a:cs typeface="Calibri"/>
              </a:rPr>
              <a:t> </a:t>
            </a:r>
            <a:r>
              <a:rPr sz="1900" spc="-5" dirty="0">
                <a:latin typeface="Calibri"/>
                <a:cs typeface="Calibri"/>
              </a:rPr>
              <a:t>with</a:t>
            </a:r>
            <a:r>
              <a:rPr sz="1900" spc="85" dirty="0">
                <a:latin typeface="Calibri"/>
                <a:cs typeface="Calibri"/>
              </a:rPr>
              <a:t> </a:t>
            </a:r>
            <a:r>
              <a:rPr sz="1900" spc="-15" dirty="0">
                <a:latin typeface="Calibri"/>
                <a:cs typeface="Calibri"/>
              </a:rPr>
              <a:t>how</a:t>
            </a:r>
            <a:r>
              <a:rPr sz="1900" spc="75" dirty="0">
                <a:latin typeface="Calibri"/>
                <a:cs typeface="Calibri"/>
              </a:rPr>
              <a:t> </a:t>
            </a:r>
            <a:r>
              <a:rPr sz="1900" spc="-15" dirty="0">
                <a:latin typeface="Calibri"/>
                <a:cs typeface="Calibri"/>
              </a:rPr>
              <a:t>to</a:t>
            </a:r>
            <a:r>
              <a:rPr sz="1900" spc="70" dirty="0">
                <a:latin typeface="Calibri"/>
                <a:cs typeface="Calibri"/>
              </a:rPr>
              <a:t> </a:t>
            </a:r>
            <a:r>
              <a:rPr sz="1900" spc="-10" dirty="0">
                <a:latin typeface="Calibri"/>
                <a:cs typeface="Calibri"/>
              </a:rPr>
              <a:t>read </a:t>
            </a:r>
            <a:r>
              <a:rPr sz="1900" spc="-415" dirty="0">
                <a:latin typeface="Calibri"/>
                <a:cs typeface="Calibri"/>
              </a:rPr>
              <a:t> </a:t>
            </a:r>
            <a:r>
              <a:rPr sz="1900" spc="-5" dirty="0">
                <a:latin typeface="Calibri"/>
                <a:cs typeface="Calibri"/>
              </a:rPr>
              <a:t>the</a:t>
            </a:r>
            <a:r>
              <a:rPr sz="1900" spc="5" dirty="0">
                <a:latin typeface="Calibri"/>
                <a:cs typeface="Calibri"/>
              </a:rPr>
              <a:t> </a:t>
            </a:r>
            <a:r>
              <a:rPr sz="1900" spc="-5" dirty="0">
                <a:latin typeface="Calibri"/>
                <a:cs typeface="Calibri"/>
              </a:rPr>
              <a:t>charts</a:t>
            </a:r>
            <a:r>
              <a:rPr sz="1900" dirty="0">
                <a:latin typeface="Calibri"/>
                <a:cs typeface="Calibri"/>
              </a:rPr>
              <a:t> </a:t>
            </a:r>
            <a:r>
              <a:rPr sz="1900" spc="-10" dirty="0">
                <a:latin typeface="Calibri"/>
                <a:cs typeface="Calibri"/>
              </a:rPr>
              <a:t>often</a:t>
            </a:r>
            <a:r>
              <a:rPr sz="1900" spc="10" dirty="0">
                <a:latin typeface="Calibri"/>
                <a:cs typeface="Calibri"/>
              </a:rPr>
              <a:t> </a:t>
            </a:r>
            <a:r>
              <a:rPr sz="1900" spc="-5" dirty="0">
                <a:latin typeface="Calibri"/>
                <a:cs typeface="Calibri"/>
              </a:rPr>
              <a:t>find</a:t>
            </a:r>
            <a:r>
              <a:rPr sz="1900" spc="5" dirty="0">
                <a:latin typeface="Calibri"/>
                <a:cs typeface="Calibri"/>
              </a:rPr>
              <a:t> </a:t>
            </a:r>
            <a:r>
              <a:rPr sz="1900" spc="-5" dirty="0">
                <a:latin typeface="Calibri"/>
                <a:cs typeface="Calibri"/>
              </a:rPr>
              <a:t>it</a:t>
            </a:r>
            <a:r>
              <a:rPr sz="1900" dirty="0">
                <a:latin typeface="Calibri"/>
                <a:cs typeface="Calibri"/>
              </a:rPr>
              <a:t> </a:t>
            </a:r>
            <a:r>
              <a:rPr sz="1900" spc="-15" dirty="0">
                <a:latin typeface="Calibri"/>
                <a:cs typeface="Calibri"/>
              </a:rPr>
              <a:t>easy</a:t>
            </a:r>
            <a:r>
              <a:rPr sz="1900" dirty="0">
                <a:latin typeface="Calibri"/>
                <a:cs typeface="Calibri"/>
              </a:rPr>
              <a:t> </a:t>
            </a:r>
            <a:r>
              <a:rPr sz="1900" spc="-15" dirty="0">
                <a:latin typeface="Calibri"/>
                <a:cs typeface="Calibri"/>
              </a:rPr>
              <a:t>to</a:t>
            </a:r>
            <a:r>
              <a:rPr sz="1900" spc="5" dirty="0">
                <a:latin typeface="Calibri"/>
                <a:cs typeface="Calibri"/>
              </a:rPr>
              <a:t> </a:t>
            </a:r>
            <a:r>
              <a:rPr sz="1900" spc="-15" dirty="0">
                <a:latin typeface="Calibri"/>
                <a:cs typeface="Calibri"/>
              </a:rPr>
              <a:t>understand</a:t>
            </a:r>
            <a:r>
              <a:rPr sz="1900" spc="20" dirty="0">
                <a:latin typeface="Calibri"/>
                <a:cs typeface="Calibri"/>
              </a:rPr>
              <a:t> </a:t>
            </a:r>
            <a:r>
              <a:rPr sz="1900" spc="-5" dirty="0">
                <a:latin typeface="Calibri"/>
                <a:cs typeface="Calibri"/>
              </a:rPr>
              <a:t>with</a:t>
            </a:r>
            <a:r>
              <a:rPr sz="1900" spc="10" dirty="0">
                <a:latin typeface="Calibri"/>
                <a:cs typeface="Calibri"/>
              </a:rPr>
              <a:t> </a:t>
            </a:r>
            <a:r>
              <a:rPr sz="1900" spc="-10" dirty="0">
                <a:solidFill>
                  <a:srgbClr val="0000FF"/>
                </a:solidFill>
                <a:latin typeface="Calibri"/>
                <a:cs typeface="Calibri"/>
              </a:rPr>
              <a:t>well-defined</a:t>
            </a:r>
            <a:r>
              <a:rPr sz="1900" spc="45" dirty="0">
                <a:solidFill>
                  <a:srgbClr val="0000FF"/>
                </a:solidFill>
                <a:latin typeface="Calibri"/>
                <a:cs typeface="Calibri"/>
              </a:rPr>
              <a:t> </a:t>
            </a:r>
            <a:r>
              <a:rPr sz="1900" spc="-10" dirty="0">
                <a:solidFill>
                  <a:srgbClr val="0000FF"/>
                </a:solidFill>
                <a:latin typeface="Calibri"/>
                <a:cs typeface="Calibri"/>
              </a:rPr>
              <a:t>trading</a:t>
            </a:r>
            <a:r>
              <a:rPr sz="1900" spc="20" dirty="0">
                <a:solidFill>
                  <a:srgbClr val="0000FF"/>
                </a:solidFill>
                <a:latin typeface="Calibri"/>
                <a:cs typeface="Calibri"/>
              </a:rPr>
              <a:t> </a:t>
            </a:r>
            <a:r>
              <a:rPr sz="1900" spc="-5" dirty="0">
                <a:solidFill>
                  <a:srgbClr val="0000FF"/>
                </a:solidFill>
                <a:latin typeface="Calibri"/>
                <a:cs typeface="Calibri"/>
              </a:rPr>
              <a:t>signals</a:t>
            </a:r>
            <a:r>
              <a:rPr sz="1900" spc="-5" dirty="0">
                <a:latin typeface="Calibri"/>
                <a:cs typeface="Calibri"/>
              </a:rPr>
              <a:t>.</a:t>
            </a:r>
            <a:endParaRPr sz="19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3484245" cy="635000"/>
          </a:xfrm>
          <a:prstGeom prst="rect">
            <a:avLst/>
          </a:prstGeom>
        </p:spPr>
        <p:txBody>
          <a:bodyPr vert="horz" wrap="square" lIns="0" tIns="12065" rIns="0" bIns="0" rtlCol="0">
            <a:spAutoFit/>
          </a:bodyPr>
          <a:lstStyle/>
          <a:p>
            <a:pPr marL="12700">
              <a:lnSpc>
                <a:spcPct val="100000"/>
              </a:lnSpc>
              <a:spcBef>
                <a:spcPts val="95"/>
              </a:spcBef>
            </a:pPr>
            <a:r>
              <a:rPr sz="4000" spc="-60" dirty="0"/>
              <a:t>I</a:t>
            </a:r>
            <a:r>
              <a:rPr sz="4000" spc="-75" dirty="0"/>
              <a:t>c</a:t>
            </a:r>
            <a:r>
              <a:rPr sz="4000" spc="-80" dirty="0"/>
              <a:t>h</a:t>
            </a:r>
            <a:r>
              <a:rPr sz="4000" spc="-75" dirty="0"/>
              <a:t>i</a:t>
            </a:r>
            <a:r>
              <a:rPr sz="4000" spc="-120" dirty="0"/>
              <a:t>m</a:t>
            </a:r>
            <a:r>
              <a:rPr sz="4000" spc="-85" dirty="0"/>
              <a:t>o</a:t>
            </a:r>
            <a:r>
              <a:rPr sz="4000" spc="-150" dirty="0"/>
              <a:t>k</a:t>
            </a:r>
            <a:r>
              <a:rPr sz="4000" spc="-5" dirty="0"/>
              <a:t>u</a:t>
            </a:r>
            <a:r>
              <a:rPr sz="4000" spc="-185" dirty="0"/>
              <a:t> </a:t>
            </a:r>
            <a:r>
              <a:rPr sz="4000" spc="-80" dirty="0"/>
              <a:t>C</a:t>
            </a:r>
            <a:r>
              <a:rPr sz="4000" spc="-60" dirty="0"/>
              <a:t>l</a:t>
            </a:r>
            <a:r>
              <a:rPr sz="4000" spc="-85" dirty="0"/>
              <a:t>o</a:t>
            </a:r>
            <a:r>
              <a:rPr sz="4000" spc="-105" dirty="0"/>
              <a:t>u</a:t>
            </a:r>
            <a:r>
              <a:rPr sz="4000" spc="-5" dirty="0"/>
              <a:t>d</a:t>
            </a:r>
            <a:r>
              <a:rPr sz="4000" spc="-185" dirty="0"/>
              <a:t> </a:t>
            </a:r>
            <a:r>
              <a:rPr sz="4000" spc="-5" dirty="0"/>
              <a:t>…</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104139" marR="5715" indent="-92075">
              <a:lnSpc>
                <a:spcPct val="100000"/>
              </a:lnSpc>
              <a:spcBef>
                <a:spcPts val="95"/>
              </a:spcBef>
              <a:buClr>
                <a:srgbClr val="1CACE3"/>
              </a:buClr>
              <a:buSzPct val="94736"/>
              <a:buFont typeface="Wingdings"/>
              <a:buChar char=""/>
              <a:tabLst>
                <a:tab pos="205104" algn="l"/>
              </a:tabLst>
            </a:pPr>
            <a:r>
              <a:rPr spc="-10" dirty="0"/>
              <a:t>The</a:t>
            </a:r>
            <a:r>
              <a:rPr spc="70" dirty="0"/>
              <a:t> </a:t>
            </a:r>
            <a:r>
              <a:rPr spc="-10" dirty="0"/>
              <a:t>Ichimoku</a:t>
            </a:r>
            <a:r>
              <a:rPr spc="70" dirty="0"/>
              <a:t> </a:t>
            </a:r>
            <a:r>
              <a:rPr spc="-10" dirty="0"/>
              <a:t>Cloud</a:t>
            </a:r>
            <a:r>
              <a:rPr spc="65" dirty="0"/>
              <a:t> </a:t>
            </a:r>
            <a:r>
              <a:rPr spc="-5" dirty="0"/>
              <a:t>is</a:t>
            </a:r>
            <a:r>
              <a:rPr spc="75" dirty="0"/>
              <a:t> </a:t>
            </a:r>
            <a:r>
              <a:rPr spc="-10" dirty="0"/>
              <a:t>composed</a:t>
            </a:r>
            <a:r>
              <a:rPr spc="75" dirty="0"/>
              <a:t> </a:t>
            </a:r>
            <a:r>
              <a:rPr spc="-5" dirty="0"/>
              <a:t>of</a:t>
            </a:r>
            <a:r>
              <a:rPr spc="65" dirty="0"/>
              <a:t> </a:t>
            </a:r>
            <a:r>
              <a:rPr b="1" spc="-10" dirty="0">
                <a:latin typeface="Calibri"/>
                <a:cs typeface="Calibri"/>
              </a:rPr>
              <a:t>five</a:t>
            </a:r>
            <a:r>
              <a:rPr b="1" spc="75" dirty="0">
                <a:latin typeface="Calibri"/>
                <a:cs typeface="Calibri"/>
              </a:rPr>
              <a:t> </a:t>
            </a:r>
            <a:r>
              <a:rPr b="1" spc="-5" dirty="0">
                <a:latin typeface="Calibri"/>
                <a:cs typeface="Calibri"/>
              </a:rPr>
              <a:t>lines</a:t>
            </a:r>
            <a:r>
              <a:rPr b="1" spc="70" dirty="0">
                <a:latin typeface="Calibri"/>
                <a:cs typeface="Calibri"/>
              </a:rPr>
              <a:t> </a:t>
            </a:r>
            <a:r>
              <a:rPr spc="-5" dirty="0"/>
              <a:t>or</a:t>
            </a:r>
            <a:r>
              <a:rPr spc="65" dirty="0"/>
              <a:t> </a:t>
            </a:r>
            <a:r>
              <a:rPr spc="-10" dirty="0"/>
              <a:t>calculations,</a:t>
            </a:r>
            <a:r>
              <a:rPr spc="65" dirty="0"/>
              <a:t> </a:t>
            </a:r>
            <a:r>
              <a:rPr spc="-10" dirty="0"/>
              <a:t>two</a:t>
            </a:r>
            <a:r>
              <a:rPr spc="60" dirty="0"/>
              <a:t> </a:t>
            </a:r>
            <a:r>
              <a:rPr spc="-5" dirty="0"/>
              <a:t>of</a:t>
            </a:r>
            <a:r>
              <a:rPr spc="70" dirty="0"/>
              <a:t> </a:t>
            </a:r>
            <a:r>
              <a:rPr spc="-5" dirty="0"/>
              <a:t>which </a:t>
            </a:r>
            <a:r>
              <a:rPr spc="-415" dirty="0"/>
              <a:t> </a:t>
            </a:r>
            <a:r>
              <a:rPr spc="-10" dirty="0"/>
              <a:t>comprise</a:t>
            </a:r>
            <a:r>
              <a:rPr spc="5" dirty="0"/>
              <a:t> </a:t>
            </a:r>
            <a:r>
              <a:rPr spc="-5" dirty="0"/>
              <a:t>a cloud</a:t>
            </a:r>
            <a:r>
              <a:rPr spc="10" dirty="0"/>
              <a:t> </a:t>
            </a:r>
            <a:r>
              <a:rPr spc="-10" dirty="0"/>
              <a:t>where</a:t>
            </a:r>
            <a:r>
              <a:rPr spc="20" dirty="0"/>
              <a:t> </a:t>
            </a:r>
            <a:r>
              <a:rPr spc="-5" dirty="0"/>
              <a:t>the</a:t>
            </a:r>
            <a:r>
              <a:rPr spc="5" dirty="0"/>
              <a:t> </a:t>
            </a:r>
            <a:r>
              <a:rPr spc="-15" dirty="0"/>
              <a:t>difference</a:t>
            </a:r>
            <a:r>
              <a:rPr spc="20" dirty="0"/>
              <a:t> </a:t>
            </a:r>
            <a:r>
              <a:rPr spc="-10" dirty="0"/>
              <a:t>between</a:t>
            </a:r>
            <a:r>
              <a:rPr spc="10" dirty="0"/>
              <a:t> </a:t>
            </a:r>
            <a:r>
              <a:rPr spc="-5" dirty="0"/>
              <a:t>the</a:t>
            </a:r>
            <a:r>
              <a:rPr spc="10" dirty="0"/>
              <a:t> </a:t>
            </a:r>
            <a:r>
              <a:rPr spc="-10" dirty="0"/>
              <a:t>two</a:t>
            </a:r>
            <a:r>
              <a:rPr spc="-5" dirty="0"/>
              <a:t> lines</a:t>
            </a:r>
            <a:r>
              <a:rPr dirty="0"/>
              <a:t> </a:t>
            </a:r>
            <a:r>
              <a:rPr spc="-5" dirty="0"/>
              <a:t>is</a:t>
            </a:r>
            <a:r>
              <a:rPr spc="-10" dirty="0"/>
              <a:t> </a:t>
            </a:r>
            <a:r>
              <a:rPr spc="-5" dirty="0"/>
              <a:t>shaded</a:t>
            </a:r>
            <a:r>
              <a:rPr spc="10" dirty="0"/>
              <a:t> </a:t>
            </a:r>
            <a:r>
              <a:rPr spc="-5" dirty="0"/>
              <a:t>in.</a:t>
            </a:r>
          </a:p>
          <a:p>
            <a:pPr>
              <a:lnSpc>
                <a:spcPct val="100000"/>
              </a:lnSpc>
              <a:spcBef>
                <a:spcPts val="30"/>
              </a:spcBef>
              <a:buClr>
                <a:srgbClr val="1CACE3"/>
              </a:buClr>
              <a:buFont typeface="Wingdings"/>
              <a:buChar char=""/>
            </a:pPr>
            <a:endParaRPr sz="1450"/>
          </a:p>
          <a:p>
            <a:pPr marL="104139" marR="5080" indent="-92075">
              <a:lnSpc>
                <a:spcPct val="100000"/>
              </a:lnSpc>
              <a:buClr>
                <a:srgbClr val="1CACE3"/>
              </a:buClr>
              <a:buSzPct val="94736"/>
              <a:buFont typeface="Wingdings"/>
              <a:buChar char=""/>
              <a:tabLst>
                <a:tab pos="205104" algn="l"/>
              </a:tabLst>
            </a:pPr>
            <a:r>
              <a:rPr spc="-10" dirty="0"/>
              <a:t>The</a:t>
            </a:r>
            <a:r>
              <a:rPr spc="25" dirty="0"/>
              <a:t> </a:t>
            </a:r>
            <a:r>
              <a:rPr spc="-5" dirty="0"/>
              <a:t>lines</a:t>
            </a:r>
            <a:r>
              <a:rPr spc="20" dirty="0"/>
              <a:t> </a:t>
            </a:r>
            <a:r>
              <a:rPr spc="-5" dirty="0"/>
              <a:t>include</a:t>
            </a:r>
            <a:r>
              <a:rPr spc="20" dirty="0"/>
              <a:t> </a:t>
            </a:r>
            <a:r>
              <a:rPr spc="-5" dirty="0"/>
              <a:t>a</a:t>
            </a:r>
            <a:r>
              <a:rPr spc="25" dirty="0"/>
              <a:t> </a:t>
            </a:r>
            <a:r>
              <a:rPr spc="-5" dirty="0">
                <a:solidFill>
                  <a:srgbClr val="FF0000"/>
                </a:solidFill>
              </a:rPr>
              <a:t>nine-period</a:t>
            </a:r>
            <a:r>
              <a:rPr spc="15" dirty="0">
                <a:solidFill>
                  <a:srgbClr val="FF0000"/>
                </a:solidFill>
              </a:rPr>
              <a:t> </a:t>
            </a:r>
            <a:r>
              <a:rPr spc="-15" dirty="0">
                <a:solidFill>
                  <a:srgbClr val="FF0000"/>
                </a:solidFill>
              </a:rPr>
              <a:t>average</a:t>
            </a:r>
            <a:r>
              <a:rPr spc="-15" dirty="0"/>
              <a:t>,</a:t>
            </a:r>
            <a:r>
              <a:rPr spc="10" dirty="0"/>
              <a:t> </a:t>
            </a:r>
            <a:r>
              <a:rPr spc="-5" dirty="0"/>
              <a:t>a</a:t>
            </a:r>
            <a:r>
              <a:rPr spc="20" dirty="0"/>
              <a:t> </a:t>
            </a:r>
            <a:r>
              <a:rPr spc="-5" dirty="0">
                <a:solidFill>
                  <a:srgbClr val="FF0000"/>
                </a:solidFill>
              </a:rPr>
              <a:t>26-period</a:t>
            </a:r>
            <a:r>
              <a:rPr spc="35" dirty="0">
                <a:solidFill>
                  <a:srgbClr val="FF0000"/>
                </a:solidFill>
              </a:rPr>
              <a:t> </a:t>
            </a:r>
            <a:r>
              <a:rPr spc="-15" dirty="0">
                <a:solidFill>
                  <a:srgbClr val="FF0000"/>
                </a:solidFill>
              </a:rPr>
              <a:t>average</a:t>
            </a:r>
            <a:r>
              <a:rPr spc="-15" dirty="0"/>
              <a:t>,</a:t>
            </a:r>
            <a:r>
              <a:rPr spc="25" dirty="0"/>
              <a:t> </a:t>
            </a:r>
            <a:r>
              <a:rPr spc="-5" dirty="0">
                <a:solidFill>
                  <a:srgbClr val="FF0000"/>
                </a:solidFill>
              </a:rPr>
              <a:t>an</a:t>
            </a:r>
            <a:r>
              <a:rPr spc="15" dirty="0">
                <a:solidFill>
                  <a:srgbClr val="FF0000"/>
                </a:solidFill>
              </a:rPr>
              <a:t> </a:t>
            </a:r>
            <a:r>
              <a:rPr spc="-20" dirty="0">
                <a:solidFill>
                  <a:srgbClr val="FF0000"/>
                </a:solidFill>
              </a:rPr>
              <a:t>average</a:t>
            </a:r>
            <a:r>
              <a:rPr spc="20" dirty="0">
                <a:solidFill>
                  <a:srgbClr val="FF0000"/>
                </a:solidFill>
              </a:rPr>
              <a:t> </a:t>
            </a:r>
            <a:r>
              <a:rPr dirty="0">
                <a:solidFill>
                  <a:srgbClr val="FF0000"/>
                </a:solidFill>
              </a:rPr>
              <a:t>of </a:t>
            </a:r>
            <a:r>
              <a:rPr spc="-409" dirty="0">
                <a:solidFill>
                  <a:srgbClr val="FF0000"/>
                </a:solidFill>
              </a:rPr>
              <a:t> </a:t>
            </a:r>
            <a:r>
              <a:rPr spc="-5" dirty="0">
                <a:solidFill>
                  <a:srgbClr val="FF0000"/>
                </a:solidFill>
              </a:rPr>
              <a:t>those</a:t>
            </a:r>
            <a:r>
              <a:rPr spc="5" dirty="0">
                <a:solidFill>
                  <a:srgbClr val="FF0000"/>
                </a:solidFill>
              </a:rPr>
              <a:t> </a:t>
            </a:r>
            <a:r>
              <a:rPr spc="-10" dirty="0">
                <a:solidFill>
                  <a:srgbClr val="FF0000"/>
                </a:solidFill>
              </a:rPr>
              <a:t>two</a:t>
            </a:r>
            <a:r>
              <a:rPr dirty="0">
                <a:solidFill>
                  <a:srgbClr val="FF0000"/>
                </a:solidFill>
              </a:rPr>
              <a:t> </a:t>
            </a:r>
            <a:r>
              <a:rPr spc="-20" dirty="0">
                <a:solidFill>
                  <a:srgbClr val="FF0000"/>
                </a:solidFill>
              </a:rPr>
              <a:t>averages</a:t>
            </a:r>
            <a:r>
              <a:rPr spc="-20" dirty="0"/>
              <a:t>,</a:t>
            </a:r>
            <a:r>
              <a:rPr spc="20" dirty="0"/>
              <a:t> </a:t>
            </a:r>
            <a:r>
              <a:rPr spc="-5" dirty="0"/>
              <a:t>a</a:t>
            </a:r>
            <a:r>
              <a:rPr dirty="0"/>
              <a:t> </a:t>
            </a:r>
            <a:r>
              <a:rPr spc="-10" dirty="0">
                <a:solidFill>
                  <a:srgbClr val="FF0000"/>
                </a:solidFill>
              </a:rPr>
              <a:t>52-period</a:t>
            </a:r>
            <a:r>
              <a:rPr spc="35" dirty="0">
                <a:solidFill>
                  <a:srgbClr val="FF0000"/>
                </a:solidFill>
              </a:rPr>
              <a:t> </a:t>
            </a:r>
            <a:r>
              <a:rPr spc="-20" dirty="0">
                <a:solidFill>
                  <a:srgbClr val="FF0000"/>
                </a:solidFill>
              </a:rPr>
              <a:t>average</a:t>
            </a:r>
            <a:r>
              <a:rPr spc="-20" dirty="0"/>
              <a:t>,</a:t>
            </a:r>
            <a:r>
              <a:rPr spc="35" dirty="0"/>
              <a:t> </a:t>
            </a:r>
            <a:r>
              <a:rPr spc="-5" dirty="0"/>
              <a:t>and</a:t>
            </a:r>
            <a:r>
              <a:rPr dirty="0"/>
              <a:t> </a:t>
            </a:r>
            <a:r>
              <a:rPr spc="-5" dirty="0"/>
              <a:t>a</a:t>
            </a:r>
            <a:r>
              <a:rPr dirty="0"/>
              <a:t> </a:t>
            </a:r>
            <a:r>
              <a:rPr spc="-5" dirty="0">
                <a:solidFill>
                  <a:srgbClr val="FF0000"/>
                </a:solidFill>
              </a:rPr>
              <a:t>lagging</a:t>
            </a:r>
            <a:r>
              <a:rPr spc="55" dirty="0">
                <a:solidFill>
                  <a:srgbClr val="FF0000"/>
                </a:solidFill>
              </a:rPr>
              <a:t> </a:t>
            </a:r>
            <a:r>
              <a:rPr spc="-5" dirty="0">
                <a:solidFill>
                  <a:srgbClr val="FF0000"/>
                </a:solidFill>
              </a:rPr>
              <a:t>closing</a:t>
            </a:r>
            <a:r>
              <a:rPr spc="15" dirty="0">
                <a:solidFill>
                  <a:srgbClr val="FF0000"/>
                </a:solidFill>
              </a:rPr>
              <a:t> </a:t>
            </a:r>
            <a:r>
              <a:rPr spc="-5" dirty="0">
                <a:solidFill>
                  <a:srgbClr val="FF0000"/>
                </a:solidFill>
              </a:rPr>
              <a:t>price</a:t>
            </a:r>
            <a:r>
              <a:rPr spc="5" dirty="0">
                <a:solidFill>
                  <a:srgbClr val="FF0000"/>
                </a:solidFill>
              </a:rPr>
              <a:t> </a:t>
            </a:r>
            <a:r>
              <a:rPr spc="-5" dirty="0">
                <a:solidFill>
                  <a:srgbClr val="FF0000"/>
                </a:solidFill>
              </a:rPr>
              <a:t>line</a:t>
            </a:r>
            <a:r>
              <a:rPr spc="-5" dirty="0"/>
              <a:t>.</a:t>
            </a:r>
          </a:p>
          <a:p>
            <a:pPr>
              <a:lnSpc>
                <a:spcPct val="100000"/>
              </a:lnSpc>
              <a:spcBef>
                <a:spcPts val="30"/>
              </a:spcBef>
              <a:buClr>
                <a:srgbClr val="1CACE3"/>
              </a:buClr>
              <a:buFont typeface="Wingdings"/>
              <a:buChar char=""/>
            </a:pPr>
            <a:endParaRPr sz="1450"/>
          </a:p>
          <a:p>
            <a:pPr marL="104139" marR="5080" indent="-92075">
              <a:lnSpc>
                <a:spcPct val="100000"/>
              </a:lnSpc>
              <a:buClr>
                <a:srgbClr val="1CACE3"/>
              </a:buClr>
              <a:buSzPct val="94736"/>
              <a:buFont typeface="Wingdings"/>
              <a:buChar char=""/>
              <a:tabLst>
                <a:tab pos="205104" algn="l"/>
              </a:tabLst>
            </a:pPr>
            <a:r>
              <a:rPr b="1" spc="-5" dirty="0">
                <a:latin typeface="Calibri"/>
                <a:cs typeface="Calibri"/>
              </a:rPr>
              <a:t>The</a:t>
            </a:r>
            <a:r>
              <a:rPr b="1" spc="20" dirty="0">
                <a:latin typeface="Calibri"/>
                <a:cs typeface="Calibri"/>
              </a:rPr>
              <a:t> </a:t>
            </a:r>
            <a:r>
              <a:rPr b="1" spc="-5" dirty="0">
                <a:latin typeface="Calibri"/>
                <a:cs typeface="Calibri"/>
              </a:rPr>
              <a:t>cloud</a:t>
            </a:r>
            <a:r>
              <a:rPr b="1" spc="20" dirty="0">
                <a:latin typeface="Calibri"/>
                <a:cs typeface="Calibri"/>
              </a:rPr>
              <a:t> </a:t>
            </a:r>
            <a:r>
              <a:rPr b="1" spc="-5" dirty="0">
                <a:latin typeface="Calibri"/>
                <a:cs typeface="Calibri"/>
              </a:rPr>
              <a:t>is</a:t>
            </a:r>
            <a:r>
              <a:rPr b="1" spc="10" dirty="0">
                <a:latin typeface="Calibri"/>
                <a:cs typeface="Calibri"/>
              </a:rPr>
              <a:t> </a:t>
            </a:r>
            <a:r>
              <a:rPr b="1" spc="-5" dirty="0">
                <a:latin typeface="Calibri"/>
                <a:cs typeface="Calibri"/>
              </a:rPr>
              <a:t>a</a:t>
            </a:r>
            <a:r>
              <a:rPr b="1" spc="15" dirty="0">
                <a:latin typeface="Calibri"/>
                <a:cs typeface="Calibri"/>
              </a:rPr>
              <a:t> </a:t>
            </a:r>
            <a:r>
              <a:rPr b="1" spc="-30" dirty="0">
                <a:latin typeface="Calibri"/>
                <a:cs typeface="Calibri"/>
              </a:rPr>
              <a:t>key</a:t>
            </a:r>
            <a:r>
              <a:rPr b="1" spc="20" dirty="0">
                <a:latin typeface="Calibri"/>
                <a:cs typeface="Calibri"/>
              </a:rPr>
              <a:t> </a:t>
            </a:r>
            <a:r>
              <a:rPr b="1" spc="-5" dirty="0">
                <a:latin typeface="Calibri"/>
                <a:cs typeface="Calibri"/>
              </a:rPr>
              <a:t>part</a:t>
            </a:r>
            <a:r>
              <a:rPr b="1" spc="15" dirty="0">
                <a:latin typeface="Calibri"/>
                <a:cs typeface="Calibri"/>
              </a:rPr>
              <a:t> </a:t>
            </a:r>
            <a:r>
              <a:rPr b="1" spc="-5" dirty="0">
                <a:latin typeface="Calibri"/>
                <a:cs typeface="Calibri"/>
              </a:rPr>
              <a:t>of</a:t>
            </a:r>
            <a:r>
              <a:rPr b="1" spc="20" dirty="0">
                <a:latin typeface="Calibri"/>
                <a:cs typeface="Calibri"/>
              </a:rPr>
              <a:t> </a:t>
            </a:r>
            <a:r>
              <a:rPr b="1" spc="-5" dirty="0">
                <a:latin typeface="Calibri"/>
                <a:cs typeface="Calibri"/>
              </a:rPr>
              <a:t>the</a:t>
            </a:r>
            <a:r>
              <a:rPr b="1" spc="5" dirty="0">
                <a:latin typeface="Calibri"/>
                <a:cs typeface="Calibri"/>
              </a:rPr>
              <a:t> </a:t>
            </a:r>
            <a:r>
              <a:rPr b="1" spc="-25" dirty="0">
                <a:latin typeface="Calibri"/>
                <a:cs typeface="Calibri"/>
              </a:rPr>
              <a:t>indicator.</a:t>
            </a:r>
            <a:r>
              <a:rPr b="1" spc="15" dirty="0">
                <a:latin typeface="Calibri"/>
                <a:cs typeface="Calibri"/>
              </a:rPr>
              <a:t> </a:t>
            </a:r>
            <a:r>
              <a:rPr spc="-5" dirty="0"/>
              <a:t>When</a:t>
            </a:r>
            <a:r>
              <a:rPr spc="30" dirty="0"/>
              <a:t> </a:t>
            </a:r>
            <a:r>
              <a:rPr spc="-5" dirty="0"/>
              <a:t>the</a:t>
            </a:r>
            <a:r>
              <a:rPr spc="15" dirty="0"/>
              <a:t> </a:t>
            </a:r>
            <a:r>
              <a:rPr spc="-5" dirty="0">
                <a:solidFill>
                  <a:srgbClr val="FF0000"/>
                </a:solidFill>
              </a:rPr>
              <a:t>price</a:t>
            </a:r>
            <a:r>
              <a:rPr spc="25" dirty="0">
                <a:solidFill>
                  <a:srgbClr val="FF0000"/>
                </a:solidFill>
              </a:rPr>
              <a:t> </a:t>
            </a:r>
            <a:r>
              <a:rPr spc="-5" dirty="0">
                <a:solidFill>
                  <a:srgbClr val="FF0000"/>
                </a:solidFill>
              </a:rPr>
              <a:t>is</a:t>
            </a:r>
            <a:r>
              <a:rPr dirty="0">
                <a:solidFill>
                  <a:srgbClr val="FF0000"/>
                </a:solidFill>
              </a:rPr>
              <a:t> </a:t>
            </a:r>
            <a:r>
              <a:rPr spc="-10" dirty="0">
                <a:solidFill>
                  <a:srgbClr val="FF0000"/>
                </a:solidFill>
              </a:rPr>
              <a:t>below</a:t>
            </a:r>
            <a:r>
              <a:rPr spc="20" dirty="0">
                <a:solidFill>
                  <a:srgbClr val="FF0000"/>
                </a:solidFill>
              </a:rPr>
              <a:t> </a:t>
            </a:r>
            <a:r>
              <a:rPr spc="-5" dirty="0">
                <a:solidFill>
                  <a:srgbClr val="FF0000"/>
                </a:solidFill>
              </a:rPr>
              <a:t>the</a:t>
            </a:r>
            <a:r>
              <a:rPr spc="20" dirty="0">
                <a:solidFill>
                  <a:srgbClr val="FF0000"/>
                </a:solidFill>
              </a:rPr>
              <a:t> </a:t>
            </a:r>
            <a:r>
              <a:rPr spc="-5" dirty="0">
                <a:solidFill>
                  <a:srgbClr val="FF0000"/>
                </a:solidFill>
              </a:rPr>
              <a:t>cloud</a:t>
            </a:r>
            <a:r>
              <a:rPr spc="-5" dirty="0"/>
              <a:t>, </a:t>
            </a:r>
            <a:r>
              <a:rPr spc="-415" dirty="0"/>
              <a:t> </a:t>
            </a:r>
            <a:r>
              <a:rPr spc="-5" dirty="0"/>
              <a:t>the</a:t>
            </a:r>
            <a:r>
              <a:rPr spc="5" dirty="0"/>
              <a:t> </a:t>
            </a:r>
            <a:r>
              <a:rPr spc="-10" dirty="0">
                <a:solidFill>
                  <a:srgbClr val="FF0000"/>
                </a:solidFill>
              </a:rPr>
              <a:t>trend</a:t>
            </a:r>
            <a:r>
              <a:rPr spc="10" dirty="0">
                <a:solidFill>
                  <a:srgbClr val="FF0000"/>
                </a:solidFill>
              </a:rPr>
              <a:t> </a:t>
            </a:r>
            <a:r>
              <a:rPr spc="-5" dirty="0">
                <a:solidFill>
                  <a:srgbClr val="FF0000"/>
                </a:solidFill>
              </a:rPr>
              <a:t>is</a:t>
            </a:r>
            <a:r>
              <a:rPr spc="-10" dirty="0">
                <a:solidFill>
                  <a:srgbClr val="FF0000"/>
                </a:solidFill>
              </a:rPr>
              <a:t> down</a:t>
            </a:r>
            <a:r>
              <a:rPr spc="-10" dirty="0"/>
              <a:t>.</a:t>
            </a:r>
            <a:r>
              <a:rPr spc="15" dirty="0"/>
              <a:t> </a:t>
            </a:r>
            <a:r>
              <a:rPr spc="-5" dirty="0"/>
              <a:t>When</a:t>
            </a:r>
            <a:r>
              <a:rPr dirty="0"/>
              <a:t> </a:t>
            </a:r>
            <a:r>
              <a:rPr spc="-5" dirty="0"/>
              <a:t>the</a:t>
            </a:r>
            <a:r>
              <a:rPr spc="10" dirty="0"/>
              <a:t> </a:t>
            </a:r>
            <a:r>
              <a:rPr spc="-5" dirty="0">
                <a:solidFill>
                  <a:srgbClr val="0000FF"/>
                </a:solidFill>
              </a:rPr>
              <a:t>price</a:t>
            </a:r>
            <a:r>
              <a:rPr spc="5" dirty="0">
                <a:solidFill>
                  <a:srgbClr val="0000FF"/>
                </a:solidFill>
              </a:rPr>
              <a:t> </a:t>
            </a:r>
            <a:r>
              <a:rPr spc="-5" dirty="0">
                <a:solidFill>
                  <a:srgbClr val="0000FF"/>
                </a:solidFill>
              </a:rPr>
              <a:t>is</a:t>
            </a:r>
            <a:r>
              <a:rPr spc="-10" dirty="0">
                <a:solidFill>
                  <a:srgbClr val="0000FF"/>
                </a:solidFill>
              </a:rPr>
              <a:t> </a:t>
            </a:r>
            <a:r>
              <a:rPr spc="-15" dirty="0">
                <a:solidFill>
                  <a:srgbClr val="0000FF"/>
                </a:solidFill>
              </a:rPr>
              <a:t>above</a:t>
            </a:r>
            <a:r>
              <a:rPr spc="30" dirty="0">
                <a:solidFill>
                  <a:srgbClr val="0000FF"/>
                </a:solidFill>
              </a:rPr>
              <a:t> </a:t>
            </a:r>
            <a:r>
              <a:rPr spc="-5" dirty="0">
                <a:solidFill>
                  <a:srgbClr val="0000FF"/>
                </a:solidFill>
              </a:rPr>
              <a:t>the</a:t>
            </a:r>
            <a:r>
              <a:rPr spc="5" dirty="0">
                <a:solidFill>
                  <a:srgbClr val="0000FF"/>
                </a:solidFill>
              </a:rPr>
              <a:t> </a:t>
            </a:r>
            <a:r>
              <a:rPr spc="-5" dirty="0">
                <a:solidFill>
                  <a:srgbClr val="0000FF"/>
                </a:solidFill>
              </a:rPr>
              <a:t>cloud</a:t>
            </a:r>
            <a:r>
              <a:rPr spc="-5" dirty="0"/>
              <a:t>,</a:t>
            </a:r>
            <a:r>
              <a:rPr spc="10" dirty="0"/>
              <a:t> </a:t>
            </a:r>
            <a:r>
              <a:rPr spc="-5" dirty="0"/>
              <a:t>the</a:t>
            </a:r>
            <a:r>
              <a:rPr spc="5" dirty="0"/>
              <a:t> </a:t>
            </a:r>
            <a:r>
              <a:rPr spc="-10" dirty="0">
                <a:solidFill>
                  <a:srgbClr val="0000FF"/>
                </a:solidFill>
              </a:rPr>
              <a:t>trend</a:t>
            </a:r>
            <a:r>
              <a:rPr spc="10" dirty="0">
                <a:solidFill>
                  <a:srgbClr val="0000FF"/>
                </a:solidFill>
              </a:rPr>
              <a:t> </a:t>
            </a:r>
            <a:r>
              <a:rPr spc="-5" dirty="0">
                <a:solidFill>
                  <a:srgbClr val="0000FF"/>
                </a:solidFill>
              </a:rPr>
              <a:t>is</a:t>
            </a:r>
            <a:r>
              <a:rPr spc="-10" dirty="0">
                <a:solidFill>
                  <a:srgbClr val="0000FF"/>
                </a:solidFill>
              </a:rPr>
              <a:t> up</a:t>
            </a:r>
            <a:r>
              <a:rPr spc="-10" dirty="0"/>
              <a:t>.</a:t>
            </a:r>
          </a:p>
          <a:p>
            <a:pPr>
              <a:lnSpc>
                <a:spcPct val="100000"/>
              </a:lnSpc>
              <a:spcBef>
                <a:spcPts val="30"/>
              </a:spcBef>
              <a:buClr>
                <a:srgbClr val="1CACE3"/>
              </a:buClr>
              <a:buFont typeface="Wingdings"/>
              <a:buChar char=""/>
            </a:pPr>
            <a:endParaRPr sz="1450"/>
          </a:p>
          <a:p>
            <a:pPr marL="104139" marR="6350" indent="-92075">
              <a:lnSpc>
                <a:spcPct val="100000"/>
              </a:lnSpc>
              <a:buClr>
                <a:srgbClr val="1CACE3"/>
              </a:buClr>
              <a:buSzPct val="94736"/>
              <a:buFont typeface="Wingdings"/>
              <a:buChar char=""/>
              <a:tabLst>
                <a:tab pos="205104" algn="l"/>
              </a:tabLst>
            </a:pPr>
            <a:r>
              <a:rPr spc="-10" dirty="0"/>
              <a:t>The</a:t>
            </a:r>
            <a:r>
              <a:rPr spc="355" dirty="0"/>
              <a:t> </a:t>
            </a:r>
            <a:r>
              <a:rPr spc="-10" dirty="0"/>
              <a:t>above</a:t>
            </a:r>
            <a:r>
              <a:rPr spc="355" dirty="0"/>
              <a:t> </a:t>
            </a:r>
            <a:r>
              <a:rPr spc="-5" dirty="0"/>
              <a:t>trend</a:t>
            </a:r>
            <a:r>
              <a:rPr spc="350" dirty="0"/>
              <a:t> </a:t>
            </a:r>
            <a:r>
              <a:rPr spc="-5" dirty="0"/>
              <a:t>signals</a:t>
            </a:r>
            <a:r>
              <a:rPr spc="350" dirty="0"/>
              <a:t> </a:t>
            </a:r>
            <a:r>
              <a:rPr spc="-15" dirty="0"/>
              <a:t>are</a:t>
            </a:r>
            <a:r>
              <a:rPr spc="365" dirty="0"/>
              <a:t> </a:t>
            </a:r>
            <a:r>
              <a:rPr spc="-10" dirty="0"/>
              <a:t>strengthened</a:t>
            </a:r>
            <a:r>
              <a:rPr spc="360" dirty="0"/>
              <a:t> </a:t>
            </a:r>
            <a:r>
              <a:rPr spc="-5" dirty="0"/>
              <a:t>if</a:t>
            </a:r>
            <a:r>
              <a:rPr spc="355" dirty="0"/>
              <a:t> </a:t>
            </a:r>
            <a:r>
              <a:rPr spc="-5" dirty="0"/>
              <a:t>the</a:t>
            </a:r>
            <a:r>
              <a:rPr spc="355" dirty="0"/>
              <a:t> </a:t>
            </a:r>
            <a:r>
              <a:rPr spc="-5" dirty="0"/>
              <a:t>cloud</a:t>
            </a:r>
            <a:r>
              <a:rPr spc="360" dirty="0"/>
              <a:t> </a:t>
            </a:r>
            <a:r>
              <a:rPr spc="-5" dirty="0"/>
              <a:t>is</a:t>
            </a:r>
            <a:r>
              <a:rPr spc="350" dirty="0"/>
              <a:t> </a:t>
            </a:r>
            <a:r>
              <a:rPr spc="-5" dirty="0"/>
              <a:t>moving</a:t>
            </a:r>
            <a:r>
              <a:rPr spc="360" dirty="0"/>
              <a:t> </a:t>
            </a:r>
            <a:r>
              <a:rPr spc="-5" dirty="0"/>
              <a:t>in</a:t>
            </a:r>
            <a:r>
              <a:rPr spc="350" dirty="0"/>
              <a:t> </a:t>
            </a:r>
            <a:r>
              <a:rPr spc="-5" dirty="0"/>
              <a:t>the </a:t>
            </a:r>
            <a:r>
              <a:rPr spc="-415" dirty="0"/>
              <a:t> </a:t>
            </a:r>
            <a:r>
              <a:rPr spc="-5" dirty="0"/>
              <a:t>same</a:t>
            </a:r>
            <a:r>
              <a:rPr spc="-15" dirty="0"/>
              <a:t> </a:t>
            </a:r>
            <a:r>
              <a:rPr spc="-10" dirty="0"/>
              <a:t>direction</a:t>
            </a:r>
            <a:r>
              <a:rPr spc="25" dirty="0"/>
              <a:t> </a:t>
            </a:r>
            <a:r>
              <a:rPr spc="-5" dirty="0"/>
              <a:t>as</a:t>
            </a:r>
            <a:r>
              <a:rPr spc="-20" dirty="0"/>
              <a:t> </a:t>
            </a:r>
            <a:r>
              <a:rPr spc="-5" dirty="0"/>
              <a:t>the</a:t>
            </a:r>
            <a:r>
              <a:rPr spc="15" dirty="0"/>
              <a:t> </a:t>
            </a:r>
            <a:r>
              <a:rPr spc="-5" dirty="0"/>
              <a:t>price.</a:t>
            </a:r>
          </a:p>
          <a:p>
            <a:pPr>
              <a:lnSpc>
                <a:spcPct val="100000"/>
              </a:lnSpc>
              <a:spcBef>
                <a:spcPts val="30"/>
              </a:spcBef>
              <a:buClr>
                <a:srgbClr val="1CACE3"/>
              </a:buClr>
              <a:buFont typeface="Wingdings"/>
              <a:buChar char=""/>
            </a:pPr>
            <a:endParaRPr sz="1450"/>
          </a:p>
          <a:p>
            <a:pPr marL="104139" marR="5080" indent="-92075">
              <a:lnSpc>
                <a:spcPct val="100000"/>
              </a:lnSpc>
              <a:buClr>
                <a:srgbClr val="1CACE3"/>
              </a:buClr>
              <a:buSzPct val="94736"/>
              <a:buFont typeface="Wingdings"/>
              <a:buChar char=""/>
              <a:tabLst>
                <a:tab pos="205104" algn="l"/>
              </a:tabLst>
            </a:pPr>
            <a:r>
              <a:rPr spc="-15" dirty="0"/>
              <a:t>For</a:t>
            </a:r>
            <a:r>
              <a:rPr spc="360" dirty="0"/>
              <a:t> </a:t>
            </a:r>
            <a:r>
              <a:rPr spc="-10" dirty="0"/>
              <a:t>example,</a:t>
            </a:r>
            <a:r>
              <a:rPr spc="355" dirty="0"/>
              <a:t> </a:t>
            </a:r>
            <a:r>
              <a:rPr spc="-5" dirty="0">
                <a:solidFill>
                  <a:srgbClr val="0000FF"/>
                </a:solidFill>
              </a:rPr>
              <a:t>during</a:t>
            </a:r>
            <a:r>
              <a:rPr spc="360" dirty="0">
                <a:solidFill>
                  <a:srgbClr val="0000FF"/>
                </a:solidFill>
              </a:rPr>
              <a:t> </a:t>
            </a:r>
            <a:r>
              <a:rPr spc="-5" dirty="0">
                <a:solidFill>
                  <a:srgbClr val="0000FF"/>
                </a:solidFill>
              </a:rPr>
              <a:t>an</a:t>
            </a:r>
            <a:r>
              <a:rPr spc="360" dirty="0">
                <a:solidFill>
                  <a:srgbClr val="0000FF"/>
                </a:solidFill>
              </a:rPr>
              <a:t> </a:t>
            </a:r>
            <a:r>
              <a:rPr spc="-10" dirty="0">
                <a:solidFill>
                  <a:srgbClr val="0000FF"/>
                </a:solidFill>
              </a:rPr>
              <a:t>uptrend</a:t>
            </a:r>
            <a:r>
              <a:rPr spc="-10" dirty="0"/>
              <a:t>,</a:t>
            </a:r>
            <a:r>
              <a:rPr spc="360" dirty="0"/>
              <a:t> </a:t>
            </a:r>
            <a:r>
              <a:rPr spc="-5" dirty="0"/>
              <a:t>the</a:t>
            </a:r>
            <a:r>
              <a:rPr spc="365" dirty="0"/>
              <a:t> </a:t>
            </a:r>
            <a:r>
              <a:rPr spc="-15" dirty="0">
                <a:solidFill>
                  <a:srgbClr val="0000FF"/>
                </a:solidFill>
              </a:rPr>
              <a:t>top</a:t>
            </a:r>
            <a:r>
              <a:rPr spc="360" dirty="0">
                <a:solidFill>
                  <a:srgbClr val="0000FF"/>
                </a:solidFill>
              </a:rPr>
              <a:t> </a:t>
            </a:r>
            <a:r>
              <a:rPr spc="-5" dirty="0">
                <a:solidFill>
                  <a:srgbClr val="0000FF"/>
                </a:solidFill>
              </a:rPr>
              <a:t>of</a:t>
            </a:r>
            <a:r>
              <a:rPr spc="370" dirty="0">
                <a:solidFill>
                  <a:srgbClr val="0000FF"/>
                </a:solidFill>
              </a:rPr>
              <a:t> </a:t>
            </a:r>
            <a:r>
              <a:rPr spc="-5" dirty="0">
                <a:solidFill>
                  <a:srgbClr val="0000FF"/>
                </a:solidFill>
              </a:rPr>
              <a:t>the</a:t>
            </a:r>
            <a:r>
              <a:rPr spc="360" dirty="0">
                <a:solidFill>
                  <a:srgbClr val="0000FF"/>
                </a:solidFill>
              </a:rPr>
              <a:t> </a:t>
            </a:r>
            <a:r>
              <a:rPr spc="-5" dirty="0">
                <a:solidFill>
                  <a:srgbClr val="0000FF"/>
                </a:solidFill>
              </a:rPr>
              <a:t>cloud</a:t>
            </a:r>
            <a:r>
              <a:rPr spc="360" dirty="0">
                <a:solidFill>
                  <a:srgbClr val="0000FF"/>
                </a:solidFill>
              </a:rPr>
              <a:t> </a:t>
            </a:r>
            <a:r>
              <a:rPr spc="-5" dirty="0">
                <a:solidFill>
                  <a:srgbClr val="0000FF"/>
                </a:solidFill>
              </a:rPr>
              <a:t>is</a:t>
            </a:r>
            <a:r>
              <a:rPr spc="350" dirty="0">
                <a:solidFill>
                  <a:srgbClr val="0000FF"/>
                </a:solidFill>
              </a:rPr>
              <a:t> </a:t>
            </a:r>
            <a:r>
              <a:rPr spc="-5" dirty="0">
                <a:solidFill>
                  <a:srgbClr val="0000FF"/>
                </a:solidFill>
              </a:rPr>
              <a:t>moving</a:t>
            </a:r>
            <a:r>
              <a:rPr spc="355" dirty="0">
                <a:solidFill>
                  <a:srgbClr val="0000FF"/>
                </a:solidFill>
              </a:rPr>
              <a:t> </a:t>
            </a:r>
            <a:r>
              <a:rPr spc="-5" dirty="0">
                <a:solidFill>
                  <a:srgbClr val="0000FF"/>
                </a:solidFill>
              </a:rPr>
              <a:t>up</a:t>
            </a:r>
            <a:r>
              <a:rPr spc="-5" dirty="0"/>
              <a:t>,</a:t>
            </a:r>
            <a:r>
              <a:rPr spc="355" dirty="0"/>
              <a:t> </a:t>
            </a:r>
            <a:r>
              <a:rPr spc="-10" dirty="0"/>
              <a:t>or </a:t>
            </a:r>
            <a:r>
              <a:rPr spc="-415" dirty="0"/>
              <a:t> </a:t>
            </a:r>
            <a:r>
              <a:rPr spc="-10" dirty="0">
                <a:solidFill>
                  <a:srgbClr val="FF0000"/>
                </a:solidFill>
              </a:rPr>
              <a:t>during</a:t>
            </a:r>
            <a:r>
              <a:rPr spc="20" dirty="0">
                <a:solidFill>
                  <a:srgbClr val="FF0000"/>
                </a:solidFill>
              </a:rPr>
              <a:t> </a:t>
            </a:r>
            <a:r>
              <a:rPr spc="-5" dirty="0">
                <a:solidFill>
                  <a:srgbClr val="FF0000"/>
                </a:solidFill>
              </a:rPr>
              <a:t>a</a:t>
            </a:r>
            <a:r>
              <a:rPr spc="5" dirty="0">
                <a:solidFill>
                  <a:srgbClr val="FF0000"/>
                </a:solidFill>
              </a:rPr>
              <a:t> </a:t>
            </a:r>
            <a:r>
              <a:rPr spc="-10" dirty="0">
                <a:solidFill>
                  <a:srgbClr val="FF0000"/>
                </a:solidFill>
              </a:rPr>
              <a:t>downtrend</a:t>
            </a:r>
            <a:r>
              <a:rPr spc="-10" dirty="0"/>
              <a:t>,</a:t>
            </a:r>
            <a:r>
              <a:rPr spc="20" dirty="0"/>
              <a:t> </a:t>
            </a:r>
            <a:r>
              <a:rPr spc="-5" dirty="0"/>
              <a:t>the</a:t>
            </a:r>
            <a:r>
              <a:rPr spc="5" dirty="0"/>
              <a:t> </a:t>
            </a:r>
            <a:r>
              <a:rPr spc="-15" dirty="0">
                <a:solidFill>
                  <a:srgbClr val="FF0000"/>
                </a:solidFill>
              </a:rPr>
              <a:t>bottom</a:t>
            </a:r>
            <a:r>
              <a:rPr spc="10" dirty="0">
                <a:solidFill>
                  <a:srgbClr val="FF0000"/>
                </a:solidFill>
              </a:rPr>
              <a:t> </a:t>
            </a:r>
            <a:r>
              <a:rPr spc="-5" dirty="0">
                <a:solidFill>
                  <a:srgbClr val="FF0000"/>
                </a:solidFill>
              </a:rPr>
              <a:t>of</a:t>
            </a:r>
            <a:r>
              <a:rPr dirty="0">
                <a:solidFill>
                  <a:srgbClr val="FF0000"/>
                </a:solidFill>
              </a:rPr>
              <a:t> </a:t>
            </a:r>
            <a:r>
              <a:rPr spc="-5" dirty="0">
                <a:solidFill>
                  <a:srgbClr val="FF0000"/>
                </a:solidFill>
              </a:rPr>
              <a:t>the</a:t>
            </a:r>
            <a:r>
              <a:rPr spc="5" dirty="0">
                <a:solidFill>
                  <a:srgbClr val="FF0000"/>
                </a:solidFill>
              </a:rPr>
              <a:t> </a:t>
            </a:r>
            <a:r>
              <a:rPr spc="-5" dirty="0">
                <a:solidFill>
                  <a:srgbClr val="FF0000"/>
                </a:solidFill>
              </a:rPr>
              <a:t>cloud</a:t>
            </a:r>
            <a:r>
              <a:rPr dirty="0">
                <a:solidFill>
                  <a:srgbClr val="FF0000"/>
                </a:solidFill>
              </a:rPr>
              <a:t> </a:t>
            </a:r>
            <a:r>
              <a:rPr spc="-5" dirty="0">
                <a:solidFill>
                  <a:srgbClr val="FF0000"/>
                </a:solidFill>
              </a:rPr>
              <a:t>is</a:t>
            </a:r>
            <a:r>
              <a:rPr dirty="0">
                <a:solidFill>
                  <a:srgbClr val="FF0000"/>
                </a:solidFill>
              </a:rPr>
              <a:t> </a:t>
            </a:r>
            <a:r>
              <a:rPr spc="-10" dirty="0">
                <a:solidFill>
                  <a:srgbClr val="FF0000"/>
                </a:solidFill>
              </a:rPr>
              <a:t>moving</a:t>
            </a:r>
            <a:r>
              <a:rPr spc="20" dirty="0">
                <a:solidFill>
                  <a:srgbClr val="FF0000"/>
                </a:solidFill>
              </a:rPr>
              <a:t> </a:t>
            </a:r>
            <a:r>
              <a:rPr spc="-10" dirty="0">
                <a:solidFill>
                  <a:srgbClr val="FF0000"/>
                </a:solidFill>
              </a:rPr>
              <a:t>down</a:t>
            </a:r>
            <a:r>
              <a:rPr spc="-10"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3484245" cy="635000"/>
          </a:xfrm>
          <a:prstGeom prst="rect">
            <a:avLst/>
          </a:prstGeom>
        </p:spPr>
        <p:txBody>
          <a:bodyPr vert="horz" wrap="square" lIns="0" tIns="12065" rIns="0" bIns="0" rtlCol="0">
            <a:spAutoFit/>
          </a:bodyPr>
          <a:lstStyle/>
          <a:p>
            <a:pPr marL="12700">
              <a:lnSpc>
                <a:spcPct val="100000"/>
              </a:lnSpc>
              <a:spcBef>
                <a:spcPts val="95"/>
              </a:spcBef>
            </a:pPr>
            <a:r>
              <a:rPr sz="4000" spc="-60" dirty="0"/>
              <a:t>I</a:t>
            </a:r>
            <a:r>
              <a:rPr sz="4000" spc="-75" dirty="0"/>
              <a:t>c</a:t>
            </a:r>
            <a:r>
              <a:rPr sz="4000" spc="-80" dirty="0"/>
              <a:t>h</a:t>
            </a:r>
            <a:r>
              <a:rPr sz="4000" spc="-75" dirty="0"/>
              <a:t>i</a:t>
            </a:r>
            <a:r>
              <a:rPr sz="4000" spc="-120" dirty="0"/>
              <a:t>m</a:t>
            </a:r>
            <a:r>
              <a:rPr sz="4000" spc="-85" dirty="0"/>
              <a:t>o</a:t>
            </a:r>
            <a:r>
              <a:rPr sz="4000" spc="-150" dirty="0"/>
              <a:t>k</a:t>
            </a:r>
            <a:r>
              <a:rPr sz="4000" spc="-5" dirty="0"/>
              <a:t>u</a:t>
            </a:r>
            <a:r>
              <a:rPr sz="4000" spc="-185" dirty="0"/>
              <a:t> </a:t>
            </a:r>
            <a:r>
              <a:rPr sz="4000" spc="-80" dirty="0"/>
              <a:t>C</a:t>
            </a:r>
            <a:r>
              <a:rPr sz="4000" spc="-60" dirty="0"/>
              <a:t>l</a:t>
            </a:r>
            <a:r>
              <a:rPr sz="4000" spc="-85" dirty="0"/>
              <a:t>o</a:t>
            </a:r>
            <a:r>
              <a:rPr sz="4000" spc="-105" dirty="0"/>
              <a:t>u</a:t>
            </a:r>
            <a:r>
              <a:rPr sz="4000" spc="-5" dirty="0"/>
              <a:t>d</a:t>
            </a:r>
            <a:r>
              <a:rPr sz="4000" spc="-185" dirty="0"/>
              <a:t> </a:t>
            </a:r>
            <a:r>
              <a:rPr sz="4000" spc="-5" dirty="0"/>
              <a:t>…</a:t>
            </a:r>
            <a:endParaRPr sz="4000"/>
          </a:p>
        </p:txBody>
      </p:sp>
      <p:pic>
        <p:nvPicPr>
          <p:cNvPr id="3" name="object 3"/>
          <p:cNvPicPr/>
          <p:nvPr/>
        </p:nvPicPr>
        <p:blipFill>
          <a:blip r:embed="rId2" cstate="print"/>
          <a:stretch>
            <a:fillRect/>
          </a:stretch>
        </p:blipFill>
        <p:spPr>
          <a:xfrm>
            <a:off x="1122740" y="1987341"/>
            <a:ext cx="5539188" cy="4135104"/>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3484245" cy="635000"/>
          </a:xfrm>
          <a:prstGeom prst="rect">
            <a:avLst/>
          </a:prstGeom>
        </p:spPr>
        <p:txBody>
          <a:bodyPr vert="horz" wrap="square" lIns="0" tIns="12065" rIns="0" bIns="0" rtlCol="0">
            <a:spAutoFit/>
          </a:bodyPr>
          <a:lstStyle/>
          <a:p>
            <a:pPr marL="12700">
              <a:lnSpc>
                <a:spcPct val="100000"/>
              </a:lnSpc>
              <a:spcBef>
                <a:spcPts val="95"/>
              </a:spcBef>
            </a:pPr>
            <a:r>
              <a:rPr sz="4000" spc="-60" dirty="0"/>
              <a:t>I</a:t>
            </a:r>
            <a:r>
              <a:rPr sz="4000" spc="-75" dirty="0"/>
              <a:t>c</a:t>
            </a:r>
            <a:r>
              <a:rPr sz="4000" spc="-80" dirty="0"/>
              <a:t>h</a:t>
            </a:r>
            <a:r>
              <a:rPr sz="4000" spc="-75" dirty="0"/>
              <a:t>i</a:t>
            </a:r>
            <a:r>
              <a:rPr sz="4000" spc="-120" dirty="0"/>
              <a:t>m</a:t>
            </a:r>
            <a:r>
              <a:rPr sz="4000" spc="-85" dirty="0"/>
              <a:t>o</a:t>
            </a:r>
            <a:r>
              <a:rPr sz="4000" spc="-150" dirty="0"/>
              <a:t>k</a:t>
            </a:r>
            <a:r>
              <a:rPr sz="4000" spc="-5" dirty="0"/>
              <a:t>u</a:t>
            </a:r>
            <a:r>
              <a:rPr sz="4000" spc="-185" dirty="0"/>
              <a:t> </a:t>
            </a:r>
            <a:r>
              <a:rPr sz="4000" spc="-80" dirty="0"/>
              <a:t>C</a:t>
            </a:r>
            <a:r>
              <a:rPr sz="4000" spc="-60" dirty="0"/>
              <a:t>l</a:t>
            </a:r>
            <a:r>
              <a:rPr sz="4000" spc="-85" dirty="0"/>
              <a:t>o</a:t>
            </a:r>
            <a:r>
              <a:rPr sz="4000" spc="-105" dirty="0"/>
              <a:t>u</a:t>
            </a:r>
            <a:r>
              <a:rPr sz="4000" spc="-5" dirty="0"/>
              <a:t>d</a:t>
            </a:r>
            <a:r>
              <a:rPr sz="4000" spc="-185" dirty="0"/>
              <a:t> </a:t>
            </a:r>
            <a:r>
              <a:rPr sz="4000" spc="-5" dirty="0"/>
              <a:t>…</a:t>
            </a:r>
            <a:endParaRPr sz="4000"/>
          </a:p>
        </p:txBody>
      </p:sp>
      <p:pic>
        <p:nvPicPr>
          <p:cNvPr id="3" name="object 3"/>
          <p:cNvPicPr/>
          <p:nvPr/>
        </p:nvPicPr>
        <p:blipFill>
          <a:blip r:embed="rId2" cstate="print"/>
          <a:stretch>
            <a:fillRect/>
          </a:stretch>
        </p:blipFill>
        <p:spPr>
          <a:xfrm>
            <a:off x="120395" y="2313432"/>
            <a:ext cx="8903207" cy="3563111"/>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3484245" cy="635000"/>
          </a:xfrm>
          <a:prstGeom prst="rect">
            <a:avLst/>
          </a:prstGeom>
        </p:spPr>
        <p:txBody>
          <a:bodyPr vert="horz" wrap="square" lIns="0" tIns="12065" rIns="0" bIns="0" rtlCol="0">
            <a:spAutoFit/>
          </a:bodyPr>
          <a:lstStyle/>
          <a:p>
            <a:pPr marL="12700">
              <a:lnSpc>
                <a:spcPct val="100000"/>
              </a:lnSpc>
              <a:spcBef>
                <a:spcPts val="95"/>
              </a:spcBef>
            </a:pPr>
            <a:r>
              <a:rPr sz="4000" spc="-60" dirty="0"/>
              <a:t>I</a:t>
            </a:r>
            <a:r>
              <a:rPr sz="4000" spc="-75" dirty="0"/>
              <a:t>c</a:t>
            </a:r>
            <a:r>
              <a:rPr sz="4000" spc="-80" dirty="0"/>
              <a:t>h</a:t>
            </a:r>
            <a:r>
              <a:rPr sz="4000" spc="-75" dirty="0"/>
              <a:t>i</a:t>
            </a:r>
            <a:r>
              <a:rPr sz="4000" spc="-120" dirty="0"/>
              <a:t>m</a:t>
            </a:r>
            <a:r>
              <a:rPr sz="4000" spc="-85" dirty="0"/>
              <a:t>o</a:t>
            </a:r>
            <a:r>
              <a:rPr sz="4000" spc="-150" dirty="0"/>
              <a:t>k</a:t>
            </a:r>
            <a:r>
              <a:rPr sz="4000" spc="-5" dirty="0"/>
              <a:t>u</a:t>
            </a:r>
            <a:r>
              <a:rPr sz="4000" spc="-185" dirty="0"/>
              <a:t> </a:t>
            </a:r>
            <a:r>
              <a:rPr sz="4000" spc="-80" dirty="0"/>
              <a:t>C</a:t>
            </a:r>
            <a:r>
              <a:rPr sz="4000" spc="-60" dirty="0"/>
              <a:t>l</a:t>
            </a:r>
            <a:r>
              <a:rPr sz="4000" spc="-85" dirty="0"/>
              <a:t>o</a:t>
            </a:r>
            <a:r>
              <a:rPr sz="4000" spc="-105" dirty="0"/>
              <a:t>u</a:t>
            </a:r>
            <a:r>
              <a:rPr sz="4000" spc="-5" dirty="0"/>
              <a:t>d</a:t>
            </a:r>
            <a:r>
              <a:rPr sz="4000" spc="-185" dirty="0"/>
              <a:t> </a:t>
            </a:r>
            <a:r>
              <a:rPr sz="4000" spc="-5" dirty="0"/>
              <a:t>…</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44</a:t>
            </a:fld>
            <a:endParaRPr dirty="0"/>
          </a:p>
        </p:txBody>
      </p:sp>
      <p:sp>
        <p:nvSpPr>
          <p:cNvPr id="3" name="object 3"/>
          <p:cNvSpPr txBox="1"/>
          <p:nvPr/>
        </p:nvSpPr>
        <p:spPr>
          <a:xfrm>
            <a:off x="787398" y="1986052"/>
            <a:ext cx="7571105" cy="4018915"/>
          </a:xfrm>
          <a:prstGeom prst="rect">
            <a:avLst/>
          </a:prstGeom>
        </p:spPr>
        <p:txBody>
          <a:bodyPr vert="horz" wrap="square" lIns="0" tIns="21590" rIns="0" bIns="0" rtlCol="0">
            <a:spAutoFit/>
          </a:bodyPr>
          <a:lstStyle/>
          <a:p>
            <a:pPr marL="104139" marR="6350" indent="-92075">
              <a:lnSpc>
                <a:spcPts val="2039"/>
              </a:lnSpc>
              <a:spcBef>
                <a:spcPts val="170"/>
              </a:spcBef>
              <a:buClr>
                <a:srgbClr val="1CACE3"/>
              </a:buClr>
              <a:buSzPct val="94117"/>
              <a:buFont typeface="Wingdings"/>
              <a:buChar char=""/>
              <a:tabLst>
                <a:tab pos="185420" algn="l"/>
              </a:tabLst>
            </a:pPr>
            <a:r>
              <a:rPr sz="1700" dirty="0">
                <a:latin typeface="Calibri"/>
                <a:cs typeface="Calibri"/>
              </a:rPr>
              <a:t>The</a:t>
            </a:r>
            <a:r>
              <a:rPr sz="1700" spc="135" dirty="0">
                <a:latin typeface="Calibri"/>
                <a:cs typeface="Calibri"/>
              </a:rPr>
              <a:t> </a:t>
            </a:r>
            <a:r>
              <a:rPr sz="1700" spc="-15" dirty="0">
                <a:solidFill>
                  <a:srgbClr val="0000FF"/>
                </a:solidFill>
                <a:latin typeface="Calibri"/>
                <a:cs typeface="Calibri"/>
              </a:rPr>
              <a:t>overall</a:t>
            </a:r>
            <a:r>
              <a:rPr sz="1700" spc="135" dirty="0">
                <a:solidFill>
                  <a:srgbClr val="0000FF"/>
                </a:solidFill>
                <a:latin typeface="Calibri"/>
                <a:cs typeface="Calibri"/>
              </a:rPr>
              <a:t> </a:t>
            </a:r>
            <a:r>
              <a:rPr sz="1700" spc="-10" dirty="0">
                <a:solidFill>
                  <a:srgbClr val="0000FF"/>
                </a:solidFill>
                <a:latin typeface="Calibri"/>
                <a:cs typeface="Calibri"/>
              </a:rPr>
              <a:t>trend</a:t>
            </a:r>
            <a:r>
              <a:rPr sz="1700" spc="110" dirty="0">
                <a:solidFill>
                  <a:srgbClr val="0000FF"/>
                </a:solidFill>
                <a:latin typeface="Calibri"/>
                <a:cs typeface="Calibri"/>
              </a:rPr>
              <a:t> </a:t>
            </a:r>
            <a:r>
              <a:rPr sz="1700" dirty="0">
                <a:solidFill>
                  <a:srgbClr val="0000FF"/>
                </a:solidFill>
                <a:latin typeface="Calibri"/>
                <a:cs typeface="Calibri"/>
              </a:rPr>
              <a:t>is</a:t>
            </a:r>
            <a:r>
              <a:rPr sz="1700" spc="140" dirty="0">
                <a:solidFill>
                  <a:srgbClr val="0000FF"/>
                </a:solidFill>
                <a:latin typeface="Calibri"/>
                <a:cs typeface="Calibri"/>
              </a:rPr>
              <a:t> </a:t>
            </a:r>
            <a:r>
              <a:rPr sz="1700" spc="-5" dirty="0">
                <a:solidFill>
                  <a:srgbClr val="0000FF"/>
                </a:solidFill>
                <a:latin typeface="Calibri"/>
                <a:cs typeface="Calibri"/>
              </a:rPr>
              <a:t>up</a:t>
            </a:r>
            <a:r>
              <a:rPr sz="1700" spc="135" dirty="0">
                <a:solidFill>
                  <a:srgbClr val="0000FF"/>
                </a:solidFill>
                <a:latin typeface="Calibri"/>
                <a:cs typeface="Calibri"/>
              </a:rPr>
              <a:t> </a:t>
            </a:r>
            <a:r>
              <a:rPr sz="1700" spc="-10" dirty="0">
                <a:latin typeface="Calibri"/>
                <a:cs typeface="Calibri"/>
              </a:rPr>
              <a:t>when</a:t>
            </a:r>
            <a:r>
              <a:rPr sz="1700" spc="135" dirty="0">
                <a:latin typeface="Calibri"/>
                <a:cs typeface="Calibri"/>
              </a:rPr>
              <a:t> </a:t>
            </a:r>
            <a:r>
              <a:rPr sz="1700" spc="5" dirty="0">
                <a:latin typeface="Calibri"/>
                <a:cs typeface="Calibri"/>
              </a:rPr>
              <a:t>the</a:t>
            </a:r>
            <a:r>
              <a:rPr sz="1700" spc="135" dirty="0">
                <a:latin typeface="Calibri"/>
                <a:cs typeface="Calibri"/>
              </a:rPr>
              <a:t> </a:t>
            </a:r>
            <a:r>
              <a:rPr sz="1700" spc="-5" dirty="0">
                <a:solidFill>
                  <a:srgbClr val="0000FF"/>
                </a:solidFill>
                <a:latin typeface="Calibri"/>
                <a:cs typeface="Calibri"/>
              </a:rPr>
              <a:t>price</a:t>
            </a:r>
            <a:r>
              <a:rPr sz="1700" spc="140" dirty="0">
                <a:solidFill>
                  <a:srgbClr val="0000FF"/>
                </a:solidFill>
                <a:latin typeface="Calibri"/>
                <a:cs typeface="Calibri"/>
              </a:rPr>
              <a:t> </a:t>
            </a:r>
            <a:r>
              <a:rPr sz="1700" dirty="0">
                <a:solidFill>
                  <a:srgbClr val="0000FF"/>
                </a:solidFill>
                <a:latin typeface="Calibri"/>
                <a:cs typeface="Calibri"/>
              </a:rPr>
              <a:t>is</a:t>
            </a:r>
            <a:r>
              <a:rPr sz="1700" spc="135" dirty="0">
                <a:solidFill>
                  <a:srgbClr val="0000FF"/>
                </a:solidFill>
                <a:latin typeface="Calibri"/>
                <a:cs typeface="Calibri"/>
              </a:rPr>
              <a:t> </a:t>
            </a:r>
            <a:r>
              <a:rPr sz="1700" spc="-10" dirty="0">
                <a:solidFill>
                  <a:srgbClr val="0000FF"/>
                </a:solidFill>
                <a:latin typeface="Calibri"/>
                <a:cs typeface="Calibri"/>
              </a:rPr>
              <a:t>above</a:t>
            </a:r>
            <a:r>
              <a:rPr sz="1700" spc="135" dirty="0">
                <a:solidFill>
                  <a:srgbClr val="0000FF"/>
                </a:solidFill>
                <a:latin typeface="Calibri"/>
                <a:cs typeface="Calibri"/>
              </a:rPr>
              <a:t> </a:t>
            </a:r>
            <a:r>
              <a:rPr sz="1700" dirty="0">
                <a:solidFill>
                  <a:srgbClr val="0000FF"/>
                </a:solidFill>
                <a:latin typeface="Calibri"/>
                <a:cs typeface="Calibri"/>
              </a:rPr>
              <a:t>the</a:t>
            </a:r>
            <a:r>
              <a:rPr sz="1700" spc="135" dirty="0">
                <a:solidFill>
                  <a:srgbClr val="0000FF"/>
                </a:solidFill>
                <a:latin typeface="Calibri"/>
                <a:cs typeface="Calibri"/>
              </a:rPr>
              <a:t> </a:t>
            </a:r>
            <a:r>
              <a:rPr sz="1700" dirty="0">
                <a:solidFill>
                  <a:srgbClr val="0000FF"/>
                </a:solidFill>
                <a:latin typeface="Calibri"/>
                <a:cs typeface="Calibri"/>
              </a:rPr>
              <a:t>cloud</a:t>
            </a:r>
            <a:r>
              <a:rPr sz="1700" dirty="0">
                <a:latin typeface="Calibri"/>
                <a:cs typeface="Calibri"/>
              </a:rPr>
              <a:t>,</a:t>
            </a:r>
            <a:r>
              <a:rPr sz="1700" spc="130" dirty="0">
                <a:latin typeface="Calibri"/>
                <a:cs typeface="Calibri"/>
              </a:rPr>
              <a:t> </a:t>
            </a:r>
            <a:r>
              <a:rPr sz="1700" spc="-5" dirty="0">
                <a:solidFill>
                  <a:srgbClr val="FF0000"/>
                </a:solidFill>
                <a:latin typeface="Calibri"/>
                <a:cs typeface="Calibri"/>
              </a:rPr>
              <a:t>down</a:t>
            </a:r>
            <a:r>
              <a:rPr sz="1700" spc="135" dirty="0">
                <a:solidFill>
                  <a:srgbClr val="FF0000"/>
                </a:solidFill>
                <a:latin typeface="Calibri"/>
                <a:cs typeface="Calibri"/>
              </a:rPr>
              <a:t> </a:t>
            </a:r>
            <a:r>
              <a:rPr sz="1700" spc="-5" dirty="0">
                <a:solidFill>
                  <a:srgbClr val="FF0000"/>
                </a:solidFill>
                <a:latin typeface="Calibri"/>
                <a:cs typeface="Calibri"/>
              </a:rPr>
              <a:t>when</a:t>
            </a:r>
            <a:r>
              <a:rPr sz="1700" spc="135" dirty="0">
                <a:solidFill>
                  <a:srgbClr val="FF0000"/>
                </a:solidFill>
                <a:latin typeface="Calibri"/>
                <a:cs typeface="Calibri"/>
              </a:rPr>
              <a:t> </a:t>
            </a:r>
            <a:r>
              <a:rPr sz="1700" dirty="0">
                <a:solidFill>
                  <a:srgbClr val="FF0000"/>
                </a:solidFill>
                <a:latin typeface="Calibri"/>
                <a:cs typeface="Calibri"/>
              </a:rPr>
              <a:t>the</a:t>
            </a:r>
            <a:r>
              <a:rPr sz="1700" spc="140" dirty="0">
                <a:solidFill>
                  <a:srgbClr val="FF0000"/>
                </a:solidFill>
                <a:latin typeface="Calibri"/>
                <a:cs typeface="Calibri"/>
              </a:rPr>
              <a:t> </a:t>
            </a:r>
            <a:r>
              <a:rPr sz="1700" spc="-5" dirty="0">
                <a:solidFill>
                  <a:srgbClr val="FF0000"/>
                </a:solidFill>
                <a:latin typeface="Calibri"/>
                <a:cs typeface="Calibri"/>
              </a:rPr>
              <a:t>price</a:t>
            </a:r>
            <a:r>
              <a:rPr sz="1700" spc="135" dirty="0">
                <a:solidFill>
                  <a:srgbClr val="FF0000"/>
                </a:solidFill>
                <a:latin typeface="Calibri"/>
                <a:cs typeface="Calibri"/>
              </a:rPr>
              <a:t> </a:t>
            </a:r>
            <a:r>
              <a:rPr sz="1700" spc="-10" dirty="0">
                <a:solidFill>
                  <a:srgbClr val="FF0000"/>
                </a:solidFill>
                <a:latin typeface="Calibri"/>
                <a:cs typeface="Calibri"/>
              </a:rPr>
              <a:t>is </a:t>
            </a:r>
            <a:r>
              <a:rPr sz="1700" spc="-370" dirty="0">
                <a:solidFill>
                  <a:srgbClr val="FF0000"/>
                </a:solidFill>
                <a:latin typeface="Calibri"/>
                <a:cs typeface="Calibri"/>
              </a:rPr>
              <a:t> </a:t>
            </a:r>
            <a:r>
              <a:rPr sz="1700" spc="-5" dirty="0">
                <a:solidFill>
                  <a:srgbClr val="FF0000"/>
                </a:solidFill>
                <a:latin typeface="Calibri"/>
                <a:cs typeface="Calibri"/>
              </a:rPr>
              <a:t>below</a:t>
            </a:r>
            <a:r>
              <a:rPr sz="1700" spc="-20" dirty="0">
                <a:solidFill>
                  <a:srgbClr val="FF0000"/>
                </a:solidFill>
                <a:latin typeface="Calibri"/>
                <a:cs typeface="Calibri"/>
              </a:rPr>
              <a:t> </a:t>
            </a:r>
            <a:r>
              <a:rPr sz="1700" spc="5" dirty="0">
                <a:solidFill>
                  <a:srgbClr val="FF0000"/>
                </a:solidFill>
                <a:latin typeface="Calibri"/>
                <a:cs typeface="Calibri"/>
              </a:rPr>
              <a:t>the</a:t>
            </a:r>
            <a:r>
              <a:rPr sz="1700" spc="-10" dirty="0">
                <a:solidFill>
                  <a:srgbClr val="FF0000"/>
                </a:solidFill>
                <a:latin typeface="Calibri"/>
                <a:cs typeface="Calibri"/>
              </a:rPr>
              <a:t> </a:t>
            </a:r>
            <a:r>
              <a:rPr sz="1700" dirty="0">
                <a:solidFill>
                  <a:srgbClr val="FF0000"/>
                </a:solidFill>
                <a:latin typeface="Calibri"/>
                <a:cs typeface="Calibri"/>
              </a:rPr>
              <a:t>cloud</a:t>
            </a:r>
            <a:r>
              <a:rPr sz="1700" dirty="0">
                <a:latin typeface="Calibri"/>
                <a:cs typeface="Calibri"/>
              </a:rPr>
              <a:t>,</a:t>
            </a:r>
            <a:r>
              <a:rPr sz="1700" spc="-30" dirty="0">
                <a:latin typeface="Calibri"/>
                <a:cs typeface="Calibri"/>
              </a:rPr>
              <a:t> </a:t>
            </a:r>
            <a:r>
              <a:rPr sz="1700" dirty="0">
                <a:latin typeface="Calibri"/>
                <a:cs typeface="Calibri"/>
              </a:rPr>
              <a:t>and</a:t>
            </a:r>
            <a:r>
              <a:rPr sz="1700" spc="-20" dirty="0">
                <a:latin typeface="Calibri"/>
                <a:cs typeface="Calibri"/>
              </a:rPr>
              <a:t> </a:t>
            </a:r>
            <a:r>
              <a:rPr sz="1800" i="1" spc="-30" dirty="0">
                <a:latin typeface="Calibri"/>
                <a:cs typeface="Calibri"/>
              </a:rPr>
              <a:t>trendless </a:t>
            </a:r>
            <a:r>
              <a:rPr sz="1800" i="1" spc="-25" dirty="0">
                <a:latin typeface="Calibri"/>
                <a:cs typeface="Calibri"/>
              </a:rPr>
              <a:t>or</a:t>
            </a:r>
            <a:r>
              <a:rPr sz="1800" i="1" spc="-55" dirty="0">
                <a:latin typeface="Calibri"/>
                <a:cs typeface="Calibri"/>
              </a:rPr>
              <a:t> </a:t>
            </a:r>
            <a:r>
              <a:rPr sz="1800" i="1" spc="-50" dirty="0">
                <a:latin typeface="Calibri"/>
                <a:cs typeface="Calibri"/>
              </a:rPr>
              <a:t>transitioning</a:t>
            </a:r>
            <a:r>
              <a:rPr sz="1800" i="1" spc="-65" dirty="0">
                <a:latin typeface="Calibri"/>
                <a:cs typeface="Calibri"/>
              </a:rPr>
              <a:t> </a:t>
            </a:r>
            <a:r>
              <a:rPr sz="1800" i="1" spc="-35" dirty="0">
                <a:latin typeface="Calibri"/>
                <a:cs typeface="Calibri"/>
              </a:rPr>
              <a:t>when</a:t>
            </a:r>
            <a:r>
              <a:rPr sz="1800" i="1" spc="-45" dirty="0">
                <a:latin typeface="Calibri"/>
                <a:cs typeface="Calibri"/>
              </a:rPr>
              <a:t> </a:t>
            </a:r>
            <a:r>
              <a:rPr sz="1800" i="1" spc="-25" dirty="0">
                <a:latin typeface="Calibri"/>
                <a:cs typeface="Calibri"/>
              </a:rPr>
              <a:t>the</a:t>
            </a:r>
            <a:r>
              <a:rPr sz="1800" i="1" spc="-35" dirty="0">
                <a:latin typeface="Calibri"/>
                <a:cs typeface="Calibri"/>
              </a:rPr>
              <a:t> </a:t>
            </a:r>
            <a:r>
              <a:rPr sz="1800" i="1" spc="-25" dirty="0">
                <a:latin typeface="Calibri"/>
                <a:cs typeface="Calibri"/>
              </a:rPr>
              <a:t>price</a:t>
            </a:r>
            <a:r>
              <a:rPr sz="1800" i="1" spc="-50" dirty="0">
                <a:latin typeface="Calibri"/>
                <a:cs typeface="Calibri"/>
              </a:rPr>
              <a:t> </a:t>
            </a:r>
            <a:r>
              <a:rPr sz="1800" i="1" spc="-30" dirty="0">
                <a:latin typeface="Calibri"/>
                <a:cs typeface="Calibri"/>
              </a:rPr>
              <a:t>is in </a:t>
            </a:r>
            <a:r>
              <a:rPr sz="1800" i="1" spc="-25" dirty="0">
                <a:latin typeface="Calibri"/>
                <a:cs typeface="Calibri"/>
              </a:rPr>
              <a:t>the</a:t>
            </a:r>
            <a:r>
              <a:rPr sz="1800" i="1" spc="-30" dirty="0">
                <a:latin typeface="Calibri"/>
                <a:cs typeface="Calibri"/>
              </a:rPr>
              <a:t> </a:t>
            </a:r>
            <a:r>
              <a:rPr sz="1800" i="1" spc="-25" dirty="0">
                <a:latin typeface="Calibri"/>
                <a:cs typeface="Calibri"/>
              </a:rPr>
              <a:t>cloud</a:t>
            </a:r>
            <a:r>
              <a:rPr sz="1700" spc="-25" dirty="0">
                <a:latin typeface="Calibri"/>
                <a:cs typeface="Calibri"/>
              </a:rPr>
              <a:t>.</a:t>
            </a:r>
            <a:endParaRPr sz="1700">
              <a:latin typeface="Calibri"/>
              <a:cs typeface="Calibri"/>
            </a:endParaRPr>
          </a:p>
          <a:p>
            <a:pPr>
              <a:lnSpc>
                <a:spcPct val="100000"/>
              </a:lnSpc>
              <a:spcBef>
                <a:spcPts val="25"/>
              </a:spcBef>
              <a:buClr>
                <a:srgbClr val="1CACE3"/>
              </a:buClr>
              <a:buFont typeface="Wingdings"/>
              <a:buChar char=""/>
            </a:pPr>
            <a:endParaRPr sz="1400">
              <a:latin typeface="Calibri"/>
              <a:cs typeface="Calibri"/>
            </a:endParaRPr>
          </a:p>
          <a:p>
            <a:pPr marL="104139" marR="5715" indent="-92075">
              <a:lnSpc>
                <a:spcPct val="100000"/>
              </a:lnSpc>
              <a:buClr>
                <a:srgbClr val="1CACE3"/>
              </a:buClr>
              <a:buSzPct val="94117"/>
              <a:buFont typeface="Wingdings"/>
              <a:buChar char=""/>
              <a:tabLst>
                <a:tab pos="185420" algn="l"/>
              </a:tabLst>
            </a:pPr>
            <a:r>
              <a:rPr sz="1700" spc="-5" dirty="0">
                <a:latin typeface="Calibri"/>
                <a:cs typeface="Calibri"/>
              </a:rPr>
              <a:t>When</a:t>
            </a:r>
            <a:r>
              <a:rPr sz="1700" spc="95" dirty="0">
                <a:latin typeface="Calibri"/>
                <a:cs typeface="Calibri"/>
              </a:rPr>
              <a:t> </a:t>
            </a:r>
            <a:r>
              <a:rPr sz="1700" spc="-5" dirty="0">
                <a:solidFill>
                  <a:srgbClr val="0000FF"/>
                </a:solidFill>
                <a:latin typeface="Calibri"/>
                <a:cs typeface="Calibri"/>
              </a:rPr>
              <a:t>Leading</a:t>
            </a:r>
            <a:r>
              <a:rPr sz="1700" spc="110" dirty="0">
                <a:solidFill>
                  <a:srgbClr val="0000FF"/>
                </a:solidFill>
                <a:latin typeface="Calibri"/>
                <a:cs typeface="Calibri"/>
              </a:rPr>
              <a:t> </a:t>
            </a:r>
            <a:r>
              <a:rPr sz="1700" spc="-10" dirty="0">
                <a:solidFill>
                  <a:srgbClr val="0000FF"/>
                </a:solidFill>
                <a:latin typeface="Calibri"/>
                <a:cs typeface="Calibri"/>
              </a:rPr>
              <a:t>Span</a:t>
            </a:r>
            <a:r>
              <a:rPr sz="1700" spc="114" dirty="0">
                <a:solidFill>
                  <a:srgbClr val="0000FF"/>
                </a:solidFill>
                <a:latin typeface="Calibri"/>
                <a:cs typeface="Calibri"/>
              </a:rPr>
              <a:t> </a:t>
            </a:r>
            <a:r>
              <a:rPr sz="1700" dirty="0">
                <a:solidFill>
                  <a:srgbClr val="0000FF"/>
                </a:solidFill>
                <a:latin typeface="Calibri"/>
                <a:cs typeface="Calibri"/>
              </a:rPr>
              <a:t>A</a:t>
            </a:r>
            <a:r>
              <a:rPr sz="1700" spc="90" dirty="0">
                <a:solidFill>
                  <a:srgbClr val="0000FF"/>
                </a:solidFill>
                <a:latin typeface="Calibri"/>
                <a:cs typeface="Calibri"/>
              </a:rPr>
              <a:t> </a:t>
            </a:r>
            <a:r>
              <a:rPr sz="1700" spc="-5" dirty="0">
                <a:solidFill>
                  <a:srgbClr val="0000FF"/>
                </a:solidFill>
                <a:latin typeface="Calibri"/>
                <a:cs typeface="Calibri"/>
              </a:rPr>
              <a:t>is</a:t>
            </a:r>
            <a:r>
              <a:rPr sz="1700" spc="105" dirty="0">
                <a:solidFill>
                  <a:srgbClr val="0000FF"/>
                </a:solidFill>
                <a:latin typeface="Calibri"/>
                <a:cs typeface="Calibri"/>
              </a:rPr>
              <a:t> </a:t>
            </a:r>
            <a:r>
              <a:rPr sz="1700" spc="-5" dirty="0">
                <a:solidFill>
                  <a:srgbClr val="0000FF"/>
                </a:solidFill>
                <a:latin typeface="Calibri"/>
                <a:cs typeface="Calibri"/>
              </a:rPr>
              <a:t>rising</a:t>
            </a:r>
            <a:r>
              <a:rPr sz="1700" spc="105" dirty="0">
                <a:solidFill>
                  <a:srgbClr val="0000FF"/>
                </a:solidFill>
                <a:latin typeface="Calibri"/>
                <a:cs typeface="Calibri"/>
              </a:rPr>
              <a:t> </a:t>
            </a:r>
            <a:r>
              <a:rPr sz="1700" spc="-10" dirty="0">
                <a:solidFill>
                  <a:srgbClr val="0000FF"/>
                </a:solidFill>
                <a:latin typeface="Calibri"/>
                <a:cs typeface="Calibri"/>
              </a:rPr>
              <a:t>and</a:t>
            </a:r>
            <a:r>
              <a:rPr sz="1700" spc="100" dirty="0">
                <a:solidFill>
                  <a:srgbClr val="0000FF"/>
                </a:solidFill>
                <a:latin typeface="Calibri"/>
                <a:cs typeface="Calibri"/>
              </a:rPr>
              <a:t> </a:t>
            </a:r>
            <a:r>
              <a:rPr sz="1700" spc="-10" dirty="0">
                <a:solidFill>
                  <a:srgbClr val="0000FF"/>
                </a:solidFill>
                <a:latin typeface="Calibri"/>
                <a:cs typeface="Calibri"/>
              </a:rPr>
              <a:t>above</a:t>
            </a:r>
            <a:r>
              <a:rPr sz="1700" spc="100" dirty="0">
                <a:solidFill>
                  <a:srgbClr val="0000FF"/>
                </a:solidFill>
                <a:latin typeface="Calibri"/>
                <a:cs typeface="Calibri"/>
              </a:rPr>
              <a:t> </a:t>
            </a:r>
            <a:r>
              <a:rPr sz="1700" spc="-5" dirty="0">
                <a:solidFill>
                  <a:srgbClr val="0000FF"/>
                </a:solidFill>
                <a:latin typeface="Calibri"/>
                <a:cs typeface="Calibri"/>
              </a:rPr>
              <a:t>Leading</a:t>
            </a:r>
            <a:r>
              <a:rPr sz="1700" spc="100" dirty="0">
                <a:solidFill>
                  <a:srgbClr val="0000FF"/>
                </a:solidFill>
                <a:latin typeface="Calibri"/>
                <a:cs typeface="Calibri"/>
              </a:rPr>
              <a:t> </a:t>
            </a:r>
            <a:r>
              <a:rPr sz="1700" spc="-10" dirty="0">
                <a:solidFill>
                  <a:srgbClr val="0000FF"/>
                </a:solidFill>
                <a:latin typeface="Calibri"/>
                <a:cs typeface="Calibri"/>
              </a:rPr>
              <a:t>Span</a:t>
            </a:r>
            <a:r>
              <a:rPr sz="1700" spc="100" dirty="0">
                <a:solidFill>
                  <a:srgbClr val="0000FF"/>
                </a:solidFill>
                <a:latin typeface="Calibri"/>
                <a:cs typeface="Calibri"/>
              </a:rPr>
              <a:t> </a:t>
            </a:r>
            <a:r>
              <a:rPr sz="1700" spc="-15" dirty="0">
                <a:solidFill>
                  <a:srgbClr val="0000FF"/>
                </a:solidFill>
                <a:latin typeface="Calibri"/>
                <a:cs typeface="Calibri"/>
              </a:rPr>
              <a:t>B</a:t>
            </a:r>
            <a:r>
              <a:rPr sz="1700" spc="-15" dirty="0">
                <a:latin typeface="Calibri"/>
                <a:cs typeface="Calibri"/>
              </a:rPr>
              <a:t>,</a:t>
            </a:r>
            <a:r>
              <a:rPr sz="1700" spc="100" dirty="0">
                <a:latin typeface="Calibri"/>
                <a:cs typeface="Calibri"/>
              </a:rPr>
              <a:t> </a:t>
            </a:r>
            <a:r>
              <a:rPr sz="1700" spc="-5" dirty="0">
                <a:latin typeface="Calibri"/>
                <a:cs typeface="Calibri"/>
              </a:rPr>
              <a:t>this</a:t>
            </a:r>
            <a:r>
              <a:rPr sz="1700" spc="105" dirty="0">
                <a:latin typeface="Calibri"/>
                <a:cs typeface="Calibri"/>
              </a:rPr>
              <a:t> </a:t>
            </a:r>
            <a:r>
              <a:rPr sz="1700" spc="-5" dirty="0">
                <a:latin typeface="Calibri"/>
                <a:cs typeface="Calibri"/>
              </a:rPr>
              <a:t>helps</a:t>
            </a:r>
            <a:r>
              <a:rPr sz="1700" spc="100" dirty="0">
                <a:latin typeface="Calibri"/>
                <a:cs typeface="Calibri"/>
              </a:rPr>
              <a:t> </a:t>
            </a:r>
            <a:r>
              <a:rPr sz="1700" spc="-5" dirty="0">
                <a:latin typeface="Calibri"/>
                <a:cs typeface="Calibri"/>
              </a:rPr>
              <a:t>to</a:t>
            </a:r>
            <a:r>
              <a:rPr sz="1700" spc="110" dirty="0">
                <a:latin typeface="Calibri"/>
                <a:cs typeface="Calibri"/>
              </a:rPr>
              <a:t> </a:t>
            </a:r>
            <a:r>
              <a:rPr sz="1700" spc="-5" dirty="0">
                <a:latin typeface="Calibri"/>
                <a:cs typeface="Calibri"/>
              </a:rPr>
              <a:t>confirm</a:t>
            </a:r>
            <a:r>
              <a:rPr sz="1700" spc="105" dirty="0">
                <a:latin typeface="Calibri"/>
                <a:cs typeface="Calibri"/>
              </a:rPr>
              <a:t> </a:t>
            </a:r>
            <a:r>
              <a:rPr sz="1700" spc="-10" dirty="0">
                <a:latin typeface="Calibri"/>
                <a:cs typeface="Calibri"/>
              </a:rPr>
              <a:t>the </a:t>
            </a:r>
            <a:r>
              <a:rPr sz="1700" spc="-370" dirty="0">
                <a:latin typeface="Calibri"/>
                <a:cs typeface="Calibri"/>
              </a:rPr>
              <a:t> </a:t>
            </a:r>
            <a:r>
              <a:rPr sz="1700" spc="-5" dirty="0">
                <a:solidFill>
                  <a:srgbClr val="0000FF"/>
                </a:solidFill>
                <a:latin typeface="Calibri"/>
                <a:cs typeface="Calibri"/>
              </a:rPr>
              <a:t>uptrend</a:t>
            </a:r>
            <a:r>
              <a:rPr sz="1700" spc="-45" dirty="0">
                <a:solidFill>
                  <a:srgbClr val="0000FF"/>
                </a:solidFill>
                <a:latin typeface="Calibri"/>
                <a:cs typeface="Calibri"/>
              </a:rPr>
              <a:t> </a:t>
            </a:r>
            <a:r>
              <a:rPr sz="1700" dirty="0">
                <a:latin typeface="Calibri"/>
                <a:cs typeface="Calibri"/>
              </a:rPr>
              <a:t>and</a:t>
            </a:r>
            <a:r>
              <a:rPr sz="1700" spc="-25" dirty="0">
                <a:latin typeface="Calibri"/>
                <a:cs typeface="Calibri"/>
              </a:rPr>
              <a:t> </a:t>
            </a:r>
            <a:r>
              <a:rPr sz="1700" spc="5" dirty="0">
                <a:latin typeface="Calibri"/>
                <a:cs typeface="Calibri"/>
              </a:rPr>
              <a:t>the</a:t>
            </a:r>
            <a:r>
              <a:rPr sz="1700" spc="-10" dirty="0">
                <a:latin typeface="Calibri"/>
                <a:cs typeface="Calibri"/>
              </a:rPr>
              <a:t> </a:t>
            </a:r>
            <a:r>
              <a:rPr sz="1700" dirty="0">
                <a:latin typeface="Calibri"/>
                <a:cs typeface="Calibri"/>
              </a:rPr>
              <a:t>space</a:t>
            </a:r>
            <a:r>
              <a:rPr sz="1700" spc="-10" dirty="0">
                <a:latin typeface="Calibri"/>
                <a:cs typeface="Calibri"/>
              </a:rPr>
              <a:t> </a:t>
            </a:r>
            <a:r>
              <a:rPr sz="1700" spc="-5" dirty="0">
                <a:latin typeface="Calibri"/>
                <a:cs typeface="Calibri"/>
              </a:rPr>
              <a:t>between</a:t>
            </a:r>
            <a:r>
              <a:rPr sz="1700" spc="-40" dirty="0">
                <a:latin typeface="Calibri"/>
                <a:cs typeface="Calibri"/>
              </a:rPr>
              <a:t> </a:t>
            </a:r>
            <a:r>
              <a:rPr sz="1700" spc="5" dirty="0">
                <a:latin typeface="Calibri"/>
                <a:cs typeface="Calibri"/>
              </a:rPr>
              <a:t>the</a:t>
            </a:r>
            <a:r>
              <a:rPr sz="1700" spc="-10" dirty="0">
                <a:latin typeface="Calibri"/>
                <a:cs typeface="Calibri"/>
              </a:rPr>
              <a:t> </a:t>
            </a:r>
            <a:r>
              <a:rPr sz="1700" dirty="0">
                <a:latin typeface="Calibri"/>
                <a:cs typeface="Calibri"/>
              </a:rPr>
              <a:t>lines</a:t>
            </a:r>
            <a:r>
              <a:rPr sz="1700" spc="-30" dirty="0">
                <a:latin typeface="Calibri"/>
                <a:cs typeface="Calibri"/>
              </a:rPr>
              <a:t> </a:t>
            </a:r>
            <a:r>
              <a:rPr sz="1700" dirty="0">
                <a:latin typeface="Calibri"/>
                <a:cs typeface="Calibri"/>
              </a:rPr>
              <a:t>is</a:t>
            </a:r>
            <a:r>
              <a:rPr sz="1700" spc="-10" dirty="0">
                <a:latin typeface="Calibri"/>
                <a:cs typeface="Calibri"/>
              </a:rPr>
              <a:t> </a:t>
            </a:r>
            <a:r>
              <a:rPr sz="1700" spc="-5" dirty="0">
                <a:latin typeface="Calibri"/>
                <a:cs typeface="Calibri"/>
              </a:rPr>
              <a:t>typically</a:t>
            </a:r>
            <a:r>
              <a:rPr sz="1700" spc="-25" dirty="0">
                <a:latin typeface="Calibri"/>
                <a:cs typeface="Calibri"/>
              </a:rPr>
              <a:t> </a:t>
            </a:r>
            <a:r>
              <a:rPr sz="1700" spc="-5" dirty="0">
                <a:latin typeface="Calibri"/>
                <a:cs typeface="Calibri"/>
              </a:rPr>
              <a:t>colored</a:t>
            </a:r>
            <a:r>
              <a:rPr sz="1700" spc="-15" dirty="0">
                <a:latin typeface="Calibri"/>
                <a:cs typeface="Calibri"/>
              </a:rPr>
              <a:t> </a:t>
            </a:r>
            <a:r>
              <a:rPr sz="1700" spc="-5" dirty="0">
                <a:latin typeface="Calibri"/>
                <a:cs typeface="Calibri"/>
              </a:rPr>
              <a:t>green.</a:t>
            </a:r>
            <a:endParaRPr sz="17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104139" marR="5715" indent="-92075">
              <a:lnSpc>
                <a:spcPct val="100000"/>
              </a:lnSpc>
              <a:buClr>
                <a:srgbClr val="1CACE3"/>
              </a:buClr>
              <a:buSzPct val="94117"/>
              <a:buFont typeface="Wingdings"/>
              <a:buChar char=""/>
              <a:tabLst>
                <a:tab pos="185420" algn="l"/>
              </a:tabLst>
            </a:pPr>
            <a:r>
              <a:rPr sz="1700" spc="-5" dirty="0">
                <a:latin typeface="Calibri"/>
                <a:cs typeface="Calibri"/>
              </a:rPr>
              <a:t>When</a:t>
            </a:r>
            <a:r>
              <a:rPr sz="1700" spc="200" dirty="0">
                <a:latin typeface="Calibri"/>
                <a:cs typeface="Calibri"/>
              </a:rPr>
              <a:t> </a:t>
            </a:r>
            <a:r>
              <a:rPr sz="1700" spc="-5" dirty="0">
                <a:solidFill>
                  <a:srgbClr val="FF0000"/>
                </a:solidFill>
                <a:latin typeface="Calibri"/>
                <a:cs typeface="Calibri"/>
              </a:rPr>
              <a:t>Leading</a:t>
            </a:r>
            <a:r>
              <a:rPr sz="1700" spc="204" dirty="0">
                <a:solidFill>
                  <a:srgbClr val="FF0000"/>
                </a:solidFill>
                <a:latin typeface="Calibri"/>
                <a:cs typeface="Calibri"/>
              </a:rPr>
              <a:t> </a:t>
            </a:r>
            <a:r>
              <a:rPr sz="1700" spc="-10" dirty="0">
                <a:solidFill>
                  <a:srgbClr val="FF0000"/>
                </a:solidFill>
                <a:latin typeface="Calibri"/>
                <a:cs typeface="Calibri"/>
              </a:rPr>
              <a:t>Span</a:t>
            </a:r>
            <a:r>
              <a:rPr sz="1700" spc="204" dirty="0">
                <a:solidFill>
                  <a:srgbClr val="FF0000"/>
                </a:solidFill>
                <a:latin typeface="Calibri"/>
                <a:cs typeface="Calibri"/>
              </a:rPr>
              <a:t> </a:t>
            </a:r>
            <a:r>
              <a:rPr sz="1700" dirty="0">
                <a:solidFill>
                  <a:srgbClr val="FF0000"/>
                </a:solidFill>
                <a:latin typeface="Calibri"/>
                <a:cs typeface="Calibri"/>
              </a:rPr>
              <a:t>A</a:t>
            </a:r>
            <a:r>
              <a:rPr sz="1700" spc="200" dirty="0">
                <a:solidFill>
                  <a:srgbClr val="FF0000"/>
                </a:solidFill>
                <a:latin typeface="Calibri"/>
                <a:cs typeface="Calibri"/>
              </a:rPr>
              <a:t> </a:t>
            </a:r>
            <a:r>
              <a:rPr sz="1700" dirty="0">
                <a:solidFill>
                  <a:srgbClr val="FF0000"/>
                </a:solidFill>
                <a:latin typeface="Calibri"/>
                <a:cs typeface="Calibri"/>
              </a:rPr>
              <a:t>is</a:t>
            </a:r>
            <a:r>
              <a:rPr sz="1700" spc="210" dirty="0">
                <a:solidFill>
                  <a:srgbClr val="FF0000"/>
                </a:solidFill>
                <a:latin typeface="Calibri"/>
                <a:cs typeface="Calibri"/>
              </a:rPr>
              <a:t> </a:t>
            </a:r>
            <a:r>
              <a:rPr sz="1700" spc="-10" dirty="0">
                <a:solidFill>
                  <a:srgbClr val="FF0000"/>
                </a:solidFill>
                <a:latin typeface="Calibri"/>
                <a:cs typeface="Calibri"/>
              </a:rPr>
              <a:t>falling</a:t>
            </a:r>
            <a:r>
              <a:rPr sz="1700" spc="204" dirty="0">
                <a:solidFill>
                  <a:srgbClr val="FF0000"/>
                </a:solidFill>
                <a:latin typeface="Calibri"/>
                <a:cs typeface="Calibri"/>
              </a:rPr>
              <a:t> </a:t>
            </a:r>
            <a:r>
              <a:rPr sz="1700" spc="-5" dirty="0">
                <a:solidFill>
                  <a:srgbClr val="FF0000"/>
                </a:solidFill>
                <a:latin typeface="Calibri"/>
                <a:cs typeface="Calibri"/>
              </a:rPr>
              <a:t>and</a:t>
            </a:r>
            <a:r>
              <a:rPr sz="1700" spc="195" dirty="0">
                <a:solidFill>
                  <a:srgbClr val="FF0000"/>
                </a:solidFill>
                <a:latin typeface="Calibri"/>
                <a:cs typeface="Calibri"/>
              </a:rPr>
              <a:t> </a:t>
            </a:r>
            <a:r>
              <a:rPr sz="1700" spc="-5" dirty="0">
                <a:solidFill>
                  <a:srgbClr val="FF0000"/>
                </a:solidFill>
                <a:latin typeface="Calibri"/>
                <a:cs typeface="Calibri"/>
              </a:rPr>
              <a:t>below</a:t>
            </a:r>
            <a:r>
              <a:rPr sz="1700" spc="210" dirty="0">
                <a:solidFill>
                  <a:srgbClr val="FF0000"/>
                </a:solidFill>
                <a:latin typeface="Calibri"/>
                <a:cs typeface="Calibri"/>
              </a:rPr>
              <a:t> </a:t>
            </a:r>
            <a:r>
              <a:rPr sz="1700" spc="-5" dirty="0">
                <a:solidFill>
                  <a:srgbClr val="FF0000"/>
                </a:solidFill>
                <a:latin typeface="Calibri"/>
                <a:cs typeface="Calibri"/>
              </a:rPr>
              <a:t>Leading</a:t>
            </a:r>
            <a:r>
              <a:rPr sz="1700" spc="204" dirty="0">
                <a:solidFill>
                  <a:srgbClr val="FF0000"/>
                </a:solidFill>
                <a:latin typeface="Calibri"/>
                <a:cs typeface="Calibri"/>
              </a:rPr>
              <a:t> </a:t>
            </a:r>
            <a:r>
              <a:rPr sz="1700" spc="-10" dirty="0">
                <a:solidFill>
                  <a:srgbClr val="FF0000"/>
                </a:solidFill>
                <a:latin typeface="Calibri"/>
                <a:cs typeface="Calibri"/>
              </a:rPr>
              <a:t>Span</a:t>
            </a:r>
            <a:r>
              <a:rPr sz="1700" spc="204" dirty="0">
                <a:solidFill>
                  <a:srgbClr val="FF0000"/>
                </a:solidFill>
                <a:latin typeface="Calibri"/>
                <a:cs typeface="Calibri"/>
              </a:rPr>
              <a:t> </a:t>
            </a:r>
            <a:r>
              <a:rPr sz="1700" spc="-15" dirty="0">
                <a:solidFill>
                  <a:srgbClr val="FF0000"/>
                </a:solidFill>
                <a:latin typeface="Calibri"/>
                <a:cs typeface="Calibri"/>
              </a:rPr>
              <a:t>B</a:t>
            </a:r>
            <a:r>
              <a:rPr sz="1700" spc="-15" dirty="0">
                <a:latin typeface="Calibri"/>
                <a:cs typeface="Calibri"/>
              </a:rPr>
              <a:t>,</a:t>
            </a:r>
            <a:r>
              <a:rPr sz="1700" spc="195" dirty="0">
                <a:latin typeface="Calibri"/>
                <a:cs typeface="Calibri"/>
              </a:rPr>
              <a:t> </a:t>
            </a:r>
            <a:r>
              <a:rPr sz="1700" spc="5" dirty="0">
                <a:latin typeface="Calibri"/>
                <a:cs typeface="Calibri"/>
              </a:rPr>
              <a:t>this</a:t>
            </a:r>
            <a:r>
              <a:rPr sz="1700" spc="195" dirty="0">
                <a:latin typeface="Calibri"/>
                <a:cs typeface="Calibri"/>
              </a:rPr>
              <a:t> </a:t>
            </a:r>
            <a:r>
              <a:rPr sz="1700" spc="-5" dirty="0">
                <a:latin typeface="Calibri"/>
                <a:cs typeface="Calibri"/>
              </a:rPr>
              <a:t>helps</a:t>
            </a:r>
            <a:r>
              <a:rPr sz="1700" spc="210" dirty="0">
                <a:latin typeface="Calibri"/>
                <a:cs typeface="Calibri"/>
              </a:rPr>
              <a:t> </a:t>
            </a:r>
            <a:r>
              <a:rPr sz="1700" spc="-5" dirty="0">
                <a:latin typeface="Calibri"/>
                <a:cs typeface="Calibri"/>
              </a:rPr>
              <a:t>confirm</a:t>
            </a:r>
            <a:r>
              <a:rPr sz="1700" spc="200" dirty="0">
                <a:latin typeface="Calibri"/>
                <a:cs typeface="Calibri"/>
              </a:rPr>
              <a:t> </a:t>
            </a:r>
            <a:r>
              <a:rPr sz="1700" spc="-5" dirty="0">
                <a:latin typeface="Calibri"/>
                <a:cs typeface="Calibri"/>
              </a:rPr>
              <a:t>the </a:t>
            </a:r>
            <a:r>
              <a:rPr sz="1700" spc="-370" dirty="0">
                <a:latin typeface="Calibri"/>
                <a:cs typeface="Calibri"/>
              </a:rPr>
              <a:t> </a:t>
            </a:r>
            <a:r>
              <a:rPr sz="1700" spc="-10" dirty="0">
                <a:solidFill>
                  <a:srgbClr val="FF0000"/>
                </a:solidFill>
                <a:latin typeface="Calibri"/>
                <a:cs typeface="Calibri"/>
              </a:rPr>
              <a:t>downtrend</a:t>
            </a:r>
            <a:r>
              <a:rPr sz="1700" spc="-10" dirty="0">
                <a:latin typeface="Calibri"/>
                <a:cs typeface="Calibri"/>
              </a:rPr>
              <a:t>. </a:t>
            </a:r>
            <a:r>
              <a:rPr sz="1700" spc="-5" dirty="0">
                <a:latin typeface="Calibri"/>
                <a:cs typeface="Calibri"/>
              </a:rPr>
              <a:t>The</a:t>
            </a:r>
            <a:r>
              <a:rPr sz="1700" spc="-30" dirty="0">
                <a:latin typeface="Calibri"/>
                <a:cs typeface="Calibri"/>
              </a:rPr>
              <a:t> </a:t>
            </a:r>
            <a:r>
              <a:rPr sz="1700" dirty="0">
                <a:latin typeface="Calibri"/>
                <a:cs typeface="Calibri"/>
              </a:rPr>
              <a:t>space</a:t>
            </a:r>
            <a:r>
              <a:rPr sz="1700" spc="-10" dirty="0">
                <a:latin typeface="Calibri"/>
                <a:cs typeface="Calibri"/>
              </a:rPr>
              <a:t> </a:t>
            </a:r>
            <a:r>
              <a:rPr sz="1700" spc="-5" dirty="0">
                <a:latin typeface="Calibri"/>
                <a:cs typeface="Calibri"/>
              </a:rPr>
              <a:t>between</a:t>
            </a:r>
            <a:r>
              <a:rPr sz="1700" spc="-40" dirty="0">
                <a:latin typeface="Calibri"/>
                <a:cs typeface="Calibri"/>
              </a:rPr>
              <a:t> </a:t>
            </a:r>
            <a:r>
              <a:rPr sz="1700" spc="5" dirty="0">
                <a:latin typeface="Calibri"/>
                <a:cs typeface="Calibri"/>
              </a:rPr>
              <a:t>the</a:t>
            </a:r>
            <a:r>
              <a:rPr sz="1700" spc="-10" dirty="0">
                <a:latin typeface="Calibri"/>
                <a:cs typeface="Calibri"/>
              </a:rPr>
              <a:t> </a:t>
            </a:r>
            <a:r>
              <a:rPr sz="1700" dirty="0">
                <a:latin typeface="Calibri"/>
                <a:cs typeface="Calibri"/>
              </a:rPr>
              <a:t>lines</a:t>
            </a:r>
            <a:r>
              <a:rPr sz="1700" spc="-25" dirty="0">
                <a:latin typeface="Calibri"/>
                <a:cs typeface="Calibri"/>
              </a:rPr>
              <a:t> </a:t>
            </a:r>
            <a:r>
              <a:rPr sz="1700" dirty="0">
                <a:latin typeface="Calibri"/>
                <a:cs typeface="Calibri"/>
              </a:rPr>
              <a:t>is</a:t>
            </a:r>
            <a:r>
              <a:rPr sz="1700" spc="-10" dirty="0">
                <a:latin typeface="Calibri"/>
                <a:cs typeface="Calibri"/>
              </a:rPr>
              <a:t> </a:t>
            </a:r>
            <a:r>
              <a:rPr sz="1700" spc="-5" dirty="0">
                <a:latin typeface="Calibri"/>
                <a:cs typeface="Calibri"/>
              </a:rPr>
              <a:t>typically</a:t>
            </a:r>
            <a:r>
              <a:rPr sz="1700" spc="-20" dirty="0">
                <a:latin typeface="Calibri"/>
                <a:cs typeface="Calibri"/>
              </a:rPr>
              <a:t> </a:t>
            </a:r>
            <a:r>
              <a:rPr sz="1700" spc="-5" dirty="0">
                <a:latin typeface="Calibri"/>
                <a:cs typeface="Calibri"/>
              </a:rPr>
              <a:t>colored</a:t>
            </a:r>
            <a:r>
              <a:rPr sz="1700" spc="-20" dirty="0">
                <a:latin typeface="Calibri"/>
                <a:cs typeface="Calibri"/>
              </a:rPr>
              <a:t> </a:t>
            </a:r>
            <a:r>
              <a:rPr sz="1700" spc="-5" dirty="0">
                <a:latin typeface="Calibri"/>
                <a:cs typeface="Calibri"/>
              </a:rPr>
              <a:t>red</a:t>
            </a:r>
            <a:r>
              <a:rPr sz="1700" spc="-20" dirty="0">
                <a:latin typeface="Calibri"/>
                <a:cs typeface="Calibri"/>
              </a:rPr>
              <a:t> </a:t>
            </a:r>
            <a:r>
              <a:rPr sz="1700" dirty="0">
                <a:latin typeface="Calibri"/>
                <a:cs typeface="Calibri"/>
              </a:rPr>
              <a:t>in</a:t>
            </a:r>
            <a:r>
              <a:rPr sz="1700" spc="-5" dirty="0">
                <a:latin typeface="Calibri"/>
                <a:cs typeface="Calibri"/>
              </a:rPr>
              <a:t> </a:t>
            </a:r>
            <a:r>
              <a:rPr sz="1700" spc="5" dirty="0">
                <a:latin typeface="Calibri"/>
                <a:cs typeface="Calibri"/>
              </a:rPr>
              <a:t>this</a:t>
            </a:r>
            <a:r>
              <a:rPr sz="1700" spc="-35" dirty="0">
                <a:latin typeface="Calibri"/>
                <a:cs typeface="Calibri"/>
              </a:rPr>
              <a:t> </a:t>
            </a:r>
            <a:r>
              <a:rPr sz="1700" spc="-5" dirty="0">
                <a:latin typeface="Calibri"/>
                <a:cs typeface="Calibri"/>
              </a:rPr>
              <a:t>case.</a:t>
            </a:r>
            <a:endParaRPr sz="17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104139" marR="5080" indent="-92075">
              <a:lnSpc>
                <a:spcPct val="100000"/>
              </a:lnSpc>
              <a:buClr>
                <a:srgbClr val="1CACE3"/>
              </a:buClr>
              <a:buSzPct val="94117"/>
              <a:buFont typeface="Wingdings"/>
              <a:buChar char=""/>
              <a:tabLst>
                <a:tab pos="185420" algn="l"/>
              </a:tabLst>
            </a:pPr>
            <a:r>
              <a:rPr sz="1700" spc="-30" dirty="0">
                <a:latin typeface="Calibri"/>
                <a:cs typeface="Calibri"/>
              </a:rPr>
              <a:t>Traders</a:t>
            </a:r>
            <a:r>
              <a:rPr sz="1700" spc="-25" dirty="0">
                <a:latin typeface="Calibri"/>
                <a:cs typeface="Calibri"/>
              </a:rPr>
              <a:t> </a:t>
            </a:r>
            <a:r>
              <a:rPr sz="1700" spc="-5" dirty="0">
                <a:latin typeface="Calibri"/>
                <a:cs typeface="Calibri"/>
              </a:rPr>
              <a:t>will</a:t>
            </a:r>
            <a:r>
              <a:rPr sz="1700" spc="340" dirty="0">
                <a:latin typeface="Calibri"/>
                <a:cs typeface="Calibri"/>
              </a:rPr>
              <a:t> </a:t>
            </a:r>
            <a:r>
              <a:rPr sz="1700" spc="-5" dirty="0">
                <a:latin typeface="Calibri"/>
                <a:cs typeface="Calibri"/>
              </a:rPr>
              <a:t>often</a:t>
            </a:r>
            <a:r>
              <a:rPr sz="1700" spc="330" dirty="0">
                <a:latin typeface="Calibri"/>
                <a:cs typeface="Calibri"/>
              </a:rPr>
              <a:t> </a:t>
            </a:r>
            <a:r>
              <a:rPr sz="1700" dirty="0">
                <a:latin typeface="Calibri"/>
                <a:cs typeface="Calibri"/>
              </a:rPr>
              <a:t>use</a:t>
            </a:r>
            <a:r>
              <a:rPr sz="1700" spc="340" dirty="0">
                <a:latin typeface="Calibri"/>
                <a:cs typeface="Calibri"/>
              </a:rPr>
              <a:t> </a:t>
            </a:r>
            <a:r>
              <a:rPr sz="1700" spc="-5" dirty="0">
                <a:latin typeface="Calibri"/>
                <a:cs typeface="Calibri"/>
              </a:rPr>
              <a:t>the</a:t>
            </a:r>
            <a:r>
              <a:rPr sz="1700" spc="340" dirty="0">
                <a:latin typeface="Calibri"/>
                <a:cs typeface="Calibri"/>
              </a:rPr>
              <a:t> </a:t>
            </a:r>
            <a:r>
              <a:rPr sz="1700" spc="-5" dirty="0">
                <a:latin typeface="Calibri"/>
                <a:cs typeface="Calibri"/>
              </a:rPr>
              <a:t>Ichimoku</a:t>
            </a:r>
            <a:r>
              <a:rPr sz="1700" spc="340" dirty="0">
                <a:latin typeface="Calibri"/>
                <a:cs typeface="Calibri"/>
              </a:rPr>
              <a:t> </a:t>
            </a:r>
            <a:r>
              <a:rPr sz="1700" spc="-10" dirty="0">
                <a:latin typeface="Calibri"/>
                <a:cs typeface="Calibri"/>
              </a:rPr>
              <a:t>Cloud</a:t>
            </a:r>
            <a:r>
              <a:rPr sz="1700" spc="345" dirty="0">
                <a:latin typeface="Calibri"/>
                <a:cs typeface="Calibri"/>
              </a:rPr>
              <a:t> </a:t>
            </a:r>
            <a:r>
              <a:rPr sz="1700" spc="-10" dirty="0">
                <a:latin typeface="Calibri"/>
                <a:cs typeface="Calibri"/>
              </a:rPr>
              <a:t>as</a:t>
            </a:r>
            <a:r>
              <a:rPr sz="1700" spc="330" dirty="0">
                <a:latin typeface="Calibri"/>
                <a:cs typeface="Calibri"/>
              </a:rPr>
              <a:t> </a:t>
            </a:r>
            <a:r>
              <a:rPr sz="1700" spc="-10" dirty="0">
                <a:latin typeface="Calibri"/>
                <a:cs typeface="Calibri"/>
              </a:rPr>
              <a:t>an</a:t>
            </a:r>
            <a:r>
              <a:rPr sz="1700" spc="325" dirty="0">
                <a:latin typeface="Calibri"/>
                <a:cs typeface="Calibri"/>
              </a:rPr>
              <a:t> </a:t>
            </a:r>
            <a:r>
              <a:rPr sz="1700" spc="-10" dirty="0">
                <a:latin typeface="Calibri"/>
                <a:cs typeface="Calibri"/>
              </a:rPr>
              <a:t>area</a:t>
            </a:r>
            <a:r>
              <a:rPr sz="1700" spc="335" dirty="0">
                <a:latin typeface="Calibri"/>
                <a:cs typeface="Calibri"/>
              </a:rPr>
              <a:t> </a:t>
            </a:r>
            <a:r>
              <a:rPr sz="1700" dirty="0">
                <a:latin typeface="Calibri"/>
                <a:cs typeface="Calibri"/>
              </a:rPr>
              <a:t>of</a:t>
            </a:r>
            <a:r>
              <a:rPr sz="1700" spc="330" dirty="0">
                <a:latin typeface="Calibri"/>
                <a:cs typeface="Calibri"/>
              </a:rPr>
              <a:t> </a:t>
            </a:r>
            <a:r>
              <a:rPr sz="1700" spc="-5" dirty="0">
                <a:latin typeface="Calibri"/>
                <a:cs typeface="Calibri"/>
              </a:rPr>
              <a:t>support</a:t>
            </a:r>
            <a:r>
              <a:rPr sz="1700" spc="330" dirty="0">
                <a:latin typeface="Calibri"/>
                <a:cs typeface="Calibri"/>
              </a:rPr>
              <a:t> </a:t>
            </a:r>
            <a:r>
              <a:rPr sz="1700" spc="-5" dirty="0">
                <a:latin typeface="Calibri"/>
                <a:cs typeface="Calibri"/>
              </a:rPr>
              <a:t>and</a:t>
            </a:r>
            <a:r>
              <a:rPr sz="1700" spc="330" dirty="0">
                <a:latin typeface="Calibri"/>
                <a:cs typeface="Calibri"/>
              </a:rPr>
              <a:t> </a:t>
            </a:r>
            <a:r>
              <a:rPr sz="1700" spc="-10" dirty="0">
                <a:latin typeface="Calibri"/>
                <a:cs typeface="Calibri"/>
              </a:rPr>
              <a:t>resistance </a:t>
            </a:r>
            <a:r>
              <a:rPr sz="1700" spc="-370" dirty="0">
                <a:latin typeface="Calibri"/>
                <a:cs typeface="Calibri"/>
              </a:rPr>
              <a:t> </a:t>
            </a:r>
            <a:r>
              <a:rPr sz="1700" spc="-5" dirty="0">
                <a:latin typeface="Calibri"/>
                <a:cs typeface="Calibri"/>
              </a:rPr>
              <a:t>depending</a:t>
            </a:r>
            <a:r>
              <a:rPr sz="1700" spc="-15" dirty="0">
                <a:latin typeface="Calibri"/>
                <a:cs typeface="Calibri"/>
              </a:rPr>
              <a:t> </a:t>
            </a:r>
            <a:r>
              <a:rPr sz="1700" dirty="0">
                <a:latin typeface="Calibri"/>
                <a:cs typeface="Calibri"/>
              </a:rPr>
              <a:t>on</a:t>
            </a:r>
            <a:r>
              <a:rPr sz="1700" spc="-35" dirty="0">
                <a:latin typeface="Calibri"/>
                <a:cs typeface="Calibri"/>
              </a:rPr>
              <a:t> </a:t>
            </a:r>
            <a:r>
              <a:rPr sz="1700" spc="5" dirty="0">
                <a:latin typeface="Calibri"/>
                <a:cs typeface="Calibri"/>
              </a:rPr>
              <a:t>the</a:t>
            </a:r>
            <a:r>
              <a:rPr sz="1700" spc="-10" dirty="0">
                <a:latin typeface="Calibri"/>
                <a:cs typeface="Calibri"/>
              </a:rPr>
              <a:t> relative</a:t>
            </a:r>
            <a:r>
              <a:rPr sz="1700" spc="-30" dirty="0">
                <a:latin typeface="Calibri"/>
                <a:cs typeface="Calibri"/>
              </a:rPr>
              <a:t> </a:t>
            </a:r>
            <a:r>
              <a:rPr sz="1700" spc="-5" dirty="0">
                <a:latin typeface="Calibri"/>
                <a:cs typeface="Calibri"/>
              </a:rPr>
              <a:t>location</a:t>
            </a:r>
            <a:r>
              <a:rPr sz="1700" spc="-35" dirty="0">
                <a:latin typeface="Calibri"/>
                <a:cs typeface="Calibri"/>
              </a:rPr>
              <a:t> </a:t>
            </a:r>
            <a:r>
              <a:rPr sz="1700" dirty="0">
                <a:latin typeface="Calibri"/>
                <a:cs typeface="Calibri"/>
              </a:rPr>
              <a:t>of</a:t>
            </a:r>
            <a:r>
              <a:rPr sz="1700" spc="5" dirty="0">
                <a:latin typeface="Calibri"/>
                <a:cs typeface="Calibri"/>
              </a:rPr>
              <a:t> the</a:t>
            </a:r>
            <a:r>
              <a:rPr sz="1700" spc="-10" dirty="0">
                <a:latin typeface="Calibri"/>
                <a:cs typeface="Calibri"/>
              </a:rPr>
              <a:t> </a:t>
            </a:r>
            <a:r>
              <a:rPr sz="1700" dirty="0">
                <a:latin typeface="Calibri"/>
                <a:cs typeface="Calibri"/>
              </a:rPr>
              <a:t>price.</a:t>
            </a:r>
            <a:endParaRPr sz="1700">
              <a:latin typeface="Calibri"/>
              <a:cs typeface="Calibri"/>
            </a:endParaRPr>
          </a:p>
          <a:p>
            <a:pPr>
              <a:lnSpc>
                <a:spcPct val="100000"/>
              </a:lnSpc>
              <a:spcBef>
                <a:spcPts val="30"/>
              </a:spcBef>
              <a:buClr>
                <a:srgbClr val="1CACE3"/>
              </a:buClr>
              <a:buFont typeface="Wingdings"/>
              <a:buChar char=""/>
            </a:pPr>
            <a:endParaRPr sz="1450">
              <a:latin typeface="Calibri"/>
              <a:cs typeface="Calibri"/>
            </a:endParaRPr>
          </a:p>
          <a:p>
            <a:pPr marL="184785" indent="-172720">
              <a:lnSpc>
                <a:spcPct val="100000"/>
              </a:lnSpc>
              <a:buClr>
                <a:srgbClr val="1CACE3"/>
              </a:buClr>
              <a:buSzPct val="94117"/>
              <a:buFont typeface="Wingdings"/>
              <a:buChar char=""/>
              <a:tabLst>
                <a:tab pos="185420" algn="l"/>
              </a:tabLst>
            </a:pPr>
            <a:r>
              <a:rPr sz="1700" dirty="0">
                <a:latin typeface="Calibri"/>
                <a:cs typeface="Calibri"/>
              </a:rPr>
              <a:t>The</a:t>
            </a:r>
            <a:r>
              <a:rPr sz="1700" spc="-10" dirty="0">
                <a:latin typeface="Calibri"/>
                <a:cs typeface="Calibri"/>
              </a:rPr>
              <a:t> </a:t>
            </a:r>
            <a:r>
              <a:rPr sz="1700" dirty="0">
                <a:latin typeface="Calibri"/>
                <a:cs typeface="Calibri"/>
              </a:rPr>
              <a:t>cloud</a:t>
            </a:r>
            <a:r>
              <a:rPr sz="1700" spc="-20" dirty="0">
                <a:latin typeface="Calibri"/>
                <a:cs typeface="Calibri"/>
              </a:rPr>
              <a:t> </a:t>
            </a:r>
            <a:r>
              <a:rPr sz="1700" spc="-10" dirty="0">
                <a:latin typeface="Calibri"/>
                <a:cs typeface="Calibri"/>
              </a:rPr>
              <a:t>provides</a:t>
            </a:r>
            <a:r>
              <a:rPr sz="1700" spc="-30" dirty="0">
                <a:latin typeface="Calibri"/>
                <a:cs typeface="Calibri"/>
              </a:rPr>
              <a:t> </a:t>
            </a:r>
            <a:r>
              <a:rPr sz="1700" spc="-5" dirty="0">
                <a:latin typeface="Calibri"/>
                <a:cs typeface="Calibri"/>
              </a:rPr>
              <a:t>support/resistance</a:t>
            </a:r>
            <a:r>
              <a:rPr sz="1700" spc="-35" dirty="0">
                <a:latin typeface="Calibri"/>
                <a:cs typeface="Calibri"/>
              </a:rPr>
              <a:t> </a:t>
            </a:r>
            <a:r>
              <a:rPr sz="1700" spc="-5" dirty="0">
                <a:latin typeface="Calibri"/>
                <a:cs typeface="Calibri"/>
              </a:rPr>
              <a:t>levels</a:t>
            </a:r>
            <a:r>
              <a:rPr sz="1700" spc="-15" dirty="0">
                <a:latin typeface="Calibri"/>
                <a:cs typeface="Calibri"/>
              </a:rPr>
              <a:t> </a:t>
            </a:r>
            <a:r>
              <a:rPr sz="1700" dirty="0">
                <a:latin typeface="Calibri"/>
                <a:cs typeface="Calibri"/>
              </a:rPr>
              <a:t>that</a:t>
            </a:r>
            <a:r>
              <a:rPr sz="1700" spc="-25" dirty="0">
                <a:latin typeface="Calibri"/>
                <a:cs typeface="Calibri"/>
              </a:rPr>
              <a:t> </a:t>
            </a:r>
            <a:r>
              <a:rPr sz="1700" spc="-5" dirty="0">
                <a:latin typeface="Calibri"/>
                <a:cs typeface="Calibri"/>
              </a:rPr>
              <a:t>can</a:t>
            </a:r>
            <a:r>
              <a:rPr sz="1700" spc="-10" dirty="0">
                <a:latin typeface="Calibri"/>
                <a:cs typeface="Calibri"/>
              </a:rPr>
              <a:t> </a:t>
            </a:r>
            <a:r>
              <a:rPr sz="1700" dirty="0">
                <a:latin typeface="Calibri"/>
                <a:cs typeface="Calibri"/>
              </a:rPr>
              <a:t>be</a:t>
            </a:r>
            <a:r>
              <a:rPr sz="1700" spc="-10" dirty="0">
                <a:latin typeface="Calibri"/>
                <a:cs typeface="Calibri"/>
              </a:rPr>
              <a:t> </a:t>
            </a:r>
            <a:r>
              <a:rPr sz="1700" spc="-5" dirty="0">
                <a:latin typeface="Calibri"/>
                <a:cs typeface="Calibri"/>
              </a:rPr>
              <a:t>projected</a:t>
            </a:r>
            <a:r>
              <a:rPr sz="1700" spc="-15" dirty="0">
                <a:latin typeface="Calibri"/>
                <a:cs typeface="Calibri"/>
              </a:rPr>
              <a:t> </a:t>
            </a:r>
            <a:r>
              <a:rPr sz="1700" spc="-5" dirty="0">
                <a:latin typeface="Calibri"/>
                <a:cs typeface="Calibri"/>
              </a:rPr>
              <a:t>into</a:t>
            </a:r>
            <a:r>
              <a:rPr sz="1700" spc="-25" dirty="0">
                <a:latin typeface="Calibri"/>
                <a:cs typeface="Calibri"/>
              </a:rPr>
              <a:t> </a:t>
            </a:r>
            <a:r>
              <a:rPr sz="1700" spc="5" dirty="0">
                <a:latin typeface="Calibri"/>
                <a:cs typeface="Calibri"/>
              </a:rPr>
              <a:t>the</a:t>
            </a:r>
            <a:r>
              <a:rPr sz="1700" spc="-10" dirty="0">
                <a:latin typeface="Calibri"/>
                <a:cs typeface="Calibri"/>
              </a:rPr>
              <a:t> </a:t>
            </a:r>
            <a:r>
              <a:rPr sz="1700" b="1" spc="-10" dirty="0">
                <a:latin typeface="Calibri"/>
                <a:cs typeface="Calibri"/>
              </a:rPr>
              <a:t>future</a:t>
            </a:r>
            <a:r>
              <a:rPr sz="1700" spc="-10" dirty="0">
                <a:latin typeface="Calibri"/>
                <a:cs typeface="Calibri"/>
              </a:rPr>
              <a:t>.</a:t>
            </a:r>
            <a:endParaRPr sz="1700">
              <a:latin typeface="Calibri"/>
              <a:cs typeface="Calibri"/>
            </a:endParaRPr>
          </a:p>
          <a:p>
            <a:pPr>
              <a:lnSpc>
                <a:spcPct val="100000"/>
              </a:lnSpc>
              <a:spcBef>
                <a:spcPts val="25"/>
              </a:spcBef>
              <a:buClr>
                <a:srgbClr val="1CACE3"/>
              </a:buClr>
              <a:buFont typeface="Wingdings"/>
              <a:buChar char=""/>
            </a:pPr>
            <a:endParaRPr sz="1450">
              <a:latin typeface="Calibri"/>
              <a:cs typeface="Calibri"/>
            </a:endParaRPr>
          </a:p>
          <a:p>
            <a:pPr marL="104139" marR="5715" indent="-92075">
              <a:lnSpc>
                <a:spcPct val="100000"/>
              </a:lnSpc>
              <a:spcBef>
                <a:spcPts val="5"/>
              </a:spcBef>
              <a:buClr>
                <a:srgbClr val="1CACE3"/>
              </a:buClr>
              <a:buSzPct val="94117"/>
              <a:buFont typeface="Wingdings"/>
              <a:buChar char=""/>
              <a:tabLst>
                <a:tab pos="185420" algn="l"/>
              </a:tabLst>
            </a:pPr>
            <a:r>
              <a:rPr sz="1700" spc="-5" dirty="0">
                <a:latin typeface="Calibri"/>
                <a:cs typeface="Calibri"/>
              </a:rPr>
              <a:t>This</a:t>
            </a:r>
            <a:r>
              <a:rPr sz="1700" spc="160" dirty="0">
                <a:latin typeface="Calibri"/>
                <a:cs typeface="Calibri"/>
              </a:rPr>
              <a:t> </a:t>
            </a:r>
            <a:r>
              <a:rPr sz="1700" spc="-5" dirty="0">
                <a:latin typeface="Calibri"/>
                <a:cs typeface="Calibri"/>
              </a:rPr>
              <a:t>sets</a:t>
            </a:r>
            <a:r>
              <a:rPr sz="1700" spc="165" dirty="0">
                <a:latin typeface="Calibri"/>
                <a:cs typeface="Calibri"/>
              </a:rPr>
              <a:t> </a:t>
            </a:r>
            <a:r>
              <a:rPr sz="1700" spc="5" dirty="0">
                <a:latin typeface="Calibri"/>
                <a:cs typeface="Calibri"/>
              </a:rPr>
              <a:t>the</a:t>
            </a:r>
            <a:r>
              <a:rPr sz="1700" spc="160" dirty="0">
                <a:latin typeface="Calibri"/>
                <a:cs typeface="Calibri"/>
              </a:rPr>
              <a:t> </a:t>
            </a:r>
            <a:r>
              <a:rPr sz="1700" spc="-10" dirty="0">
                <a:latin typeface="Calibri"/>
                <a:cs typeface="Calibri"/>
              </a:rPr>
              <a:t>Ichimoku</a:t>
            </a:r>
            <a:r>
              <a:rPr sz="1700" spc="160" dirty="0">
                <a:latin typeface="Calibri"/>
                <a:cs typeface="Calibri"/>
              </a:rPr>
              <a:t> </a:t>
            </a:r>
            <a:r>
              <a:rPr sz="1700" spc="-5" dirty="0">
                <a:latin typeface="Calibri"/>
                <a:cs typeface="Calibri"/>
              </a:rPr>
              <a:t>Cloud</a:t>
            </a:r>
            <a:r>
              <a:rPr sz="1700" spc="165" dirty="0">
                <a:latin typeface="Calibri"/>
                <a:cs typeface="Calibri"/>
              </a:rPr>
              <a:t> </a:t>
            </a:r>
            <a:r>
              <a:rPr sz="1700" spc="-10" dirty="0">
                <a:latin typeface="Calibri"/>
                <a:cs typeface="Calibri"/>
              </a:rPr>
              <a:t>apart</a:t>
            </a:r>
            <a:r>
              <a:rPr sz="1700" spc="165" dirty="0">
                <a:latin typeface="Calibri"/>
                <a:cs typeface="Calibri"/>
              </a:rPr>
              <a:t> </a:t>
            </a:r>
            <a:r>
              <a:rPr sz="1700" spc="-5" dirty="0">
                <a:latin typeface="Calibri"/>
                <a:cs typeface="Calibri"/>
              </a:rPr>
              <a:t>from</a:t>
            </a:r>
            <a:r>
              <a:rPr sz="1700" spc="160" dirty="0">
                <a:latin typeface="Calibri"/>
                <a:cs typeface="Calibri"/>
              </a:rPr>
              <a:t> </a:t>
            </a:r>
            <a:r>
              <a:rPr sz="1700" spc="-15" dirty="0">
                <a:latin typeface="Calibri"/>
                <a:cs typeface="Calibri"/>
              </a:rPr>
              <a:t>many</a:t>
            </a:r>
            <a:r>
              <a:rPr sz="1700" spc="155" dirty="0">
                <a:latin typeface="Calibri"/>
                <a:cs typeface="Calibri"/>
              </a:rPr>
              <a:t> </a:t>
            </a:r>
            <a:r>
              <a:rPr sz="1700" dirty="0">
                <a:latin typeface="Calibri"/>
                <a:cs typeface="Calibri"/>
              </a:rPr>
              <a:t>other</a:t>
            </a:r>
            <a:r>
              <a:rPr sz="1700" spc="165" dirty="0">
                <a:latin typeface="Calibri"/>
                <a:cs typeface="Calibri"/>
              </a:rPr>
              <a:t> </a:t>
            </a:r>
            <a:r>
              <a:rPr sz="1700" spc="-5" dirty="0">
                <a:latin typeface="Calibri"/>
                <a:cs typeface="Calibri"/>
              </a:rPr>
              <a:t>technical</a:t>
            </a:r>
            <a:r>
              <a:rPr sz="1700" spc="145" dirty="0">
                <a:latin typeface="Calibri"/>
                <a:cs typeface="Calibri"/>
              </a:rPr>
              <a:t> </a:t>
            </a:r>
            <a:r>
              <a:rPr sz="1700" spc="-10" dirty="0">
                <a:latin typeface="Calibri"/>
                <a:cs typeface="Calibri"/>
              </a:rPr>
              <a:t>indicators</a:t>
            </a:r>
            <a:r>
              <a:rPr sz="1700" spc="165" dirty="0">
                <a:latin typeface="Calibri"/>
                <a:cs typeface="Calibri"/>
              </a:rPr>
              <a:t> </a:t>
            </a:r>
            <a:r>
              <a:rPr sz="1700" spc="-10" dirty="0">
                <a:latin typeface="Calibri"/>
                <a:cs typeface="Calibri"/>
              </a:rPr>
              <a:t>that</a:t>
            </a:r>
            <a:r>
              <a:rPr sz="1700" spc="165" dirty="0">
                <a:latin typeface="Calibri"/>
                <a:cs typeface="Calibri"/>
              </a:rPr>
              <a:t> </a:t>
            </a:r>
            <a:r>
              <a:rPr sz="1700" dirty="0">
                <a:latin typeface="Calibri"/>
                <a:cs typeface="Calibri"/>
              </a:rPr>
              <a:t>only </a:t>
            </a:r>
            <a:r>
              <a:rPr sz="1700" spc="-370" dirty="0">
                <a:latin typeface="Calibri"/>
                <a:cs typeface="Calibri"/>
              </a:rPr>
              <a:t> </a:t>
            </a:r>
            <a:r>
              <a:rPr sz="1700" spc="-10" dirty="0">
                <a:latin typeface="Calibri"/>
                <a:cs typeface="Calibri"/>
              </a:rPr>
              <a:t>provide</a:t>
            </a:r>
            <a:r>
              <a:rPr sz="1700" spc="-30" dirty="0">
                <a:latin typeface="Calibri"/>
                <a:cs typeface="Calibri"/>
              </a:rPr>
              <a:t> </a:t>
            </a:r>
            <a:r>
              <a:rPr sz="1700" spc="-5" dirty="0">
                <a:latin typeface="Calibri"/>
                <a:cs typeface="Calibri"/>
              </a:rPr>
              <a:t>support</a:t>
            </a:r>
            <a:r>
              <a:rPr sz="1700" spc="-35" dirty="0">
                <a:latin typeface="Calibri"/>
                <a:cs typeface="Calibri"/>
              </a:rPr>
              <a:t> </a:t>
            </a:r>
            <a:r>
              <a:rPr sz="1700" dirty="0">
                <a:latin typeface="Calibri"/>
                <a:cs typeface="Calibri"/>
              </a:rPr>
              <a:t>and</a:t>
            </a:r>
            <a:r>
              <a:rPr sz="1700" spc="-20" dirty="0">
                <a:latin typeface="Calibri"/>
                <a:cs typeface="Calibri"/>
              </a:rPr>
              <a:t> </a:t>
            </a:r>
            <a:r>
              <a:rPr sz="1700" spc="-10" dirty="0">
                <a:latin typeface="Calibri"/>
                <a:cs typeface="Calibri"/>
              </a:rPr>
              <a:t>resistance</a:t>
            </a:r>
            <a:r>
              <a:rPr sz="1700" spc="-20" dirty="0">
                <a:latin typeface="Calibri"/>
                <a:cs typeface="Calibri"/>
              </a:rPr>
              <a:t> </a:t>
            </a:r>
            <a:r>
              <a:rPr sz="1700" spc="-5" dirty="0">
                <a:latin typeface="Calibri"/>
                <a:cs typeface="Calibri"/>
              </a:rPr>
              <a:t>levels </a:t>
            </a:r>
            <a:r>
              <a:rPr sz="1700" spc="-15" dirty="0">
                <a:latin typeface="Calibri"/>
                <a:cs typeface="Calibri"/>
              </a:rPr>
              <a:t>for </a:t>
            </a:r>
            <a:r>
              <a:rPr sz="1700" spc="5" dirty="0">
                <a:latin typeface="Calibri"/>
                <a:cs typeface="Calibri"/>
              </a:rPr>
              <a:t>the</a:t>
            </a:r>
            <a:r>
              <a:rPr sz="1700" spc="-10" dirty="0">
                <a:latin typeface="Calibri"/>
                <a:cs typeface="Calibri"/>
              </a:rPr>
              <a:t> </a:t>
            </a:r>
            <a:r>
              <a:rPr sz="1700" spc="-5" dirty="0">
                <a:latin typeface="Calibri"/>
                <a:cs typeface="Calibri"/>
              </a:rPr>
              <a:t>current</a:t>
            </a:r>
            <a:r>
              <a:rPr sz="1700" spc="-35" dirty="0">
                <a:latin typeface="Calibri"/>
                <a:cs typeface="Calibri"/>
              </a:rPr>
              <a:t> </a:t>
            </a:r>
            <a:r>
              <a:rPr sz="1700" spc="-10" dirty="0">
                <a:latin typeface="Calibri"/>
                <a:cs typeface="Calibri"/>
              </a:rPr>
              <a:t>date</a:t>
            </a:r>
            <a:r>
              <a:rPr sz="1700" spc="-5" dirty="0">
                <a:latin typeface="Calibri"/>
                <a:cs typeface="Calibri"/>
              </a:rPr>
              <a:t> </a:t>
            </a:r>
            <a:r>
              <a:rPr sz="1700" dirty="0">
                <a:latin typeface="Calibri"/>
                <a:cs typeface="Calibri"/>
              </a:rPr>
              <a:t>and</a:t>
            </a:r>
            <a:r>
              <a:rPr sz="1700" spc="-25" dirty="0">
                <a:latin typeface="Calibri"/>
                <a:cs typeface="Calibri"/>
              </a:rPr>
              <a:t> </a:t>
            </a:r>
            <a:r>
              <a:rPr sz="1700" dirty="0">
                <a:latin typeface="Calibri"/>
                <a:cs typeface="Calibri"/>
              </a:rPr>
              <a:t>time.</a:t>
            </a:r>
            <a:endParaRPr sz="17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6520" rIns="0" bIns="0" rtlCol="0">
            <a:spAutoFit/>
          </a:bodyPr>
          <a:lstStyle/>
          <a:p>
            <a:pPr marL="12700" marR="5080">
              <a:lnSpc>
                <a:spcPts val="3670"/>
              </a:lnSpc>
              <a:spcBef>
                <a:spcPts val="760"/>
              </a:spcBef>
            </a:pPr>
            <a:r>
              <a:rPr spc="-70" dirty="0"/>
              <a:t>H</a:t>
            </a:r>
            <a:r>
              <a:rPr spc="-90" dirty="0"/>
              <a:t>o</a:t>
            </a:r>
            <a:r>
              <a:rPr dirty="0"/>
              <a:t>w</a:t>
            </a:r>
            <a:r>
              <a:rPr spc="-210" dirty="0"/>
              <a:t> </a:t>
            </a:r>
            <a:r>
              <a:rPr spc="-95" dirty="0"/>
              <a:t>t</a:t>
            </a:r>
            <a:r>
              <a:rPr dirty="0"/>
              <a:t>o</a:t>
            </a:r>
            <a:r>
              <a:rPr spc="-175" dirty="0"/>
              <a:t> </a:t>
            </a:r>
            <a:r>
              <a:rPr spc="-120" dirty="0"/>
              <a:t>w</a:t>
            </a:r>
            <a:r>
              <a:rPr spc="-80" dirty="0"/>
              <a:t>or</a:t>
            </a:r>
            <a:r>
              <a:rPr dirty="0"/>
              <a:t>k</a:t>
            </a:r>
            <a:r>
              <a:rPr spc="-170" dirty="0"/>
              <a:t> </a:t>
            </a:r>
            <a:r>
              <a:rPr spc="-80" dirty="0"/>
              <a:t>w</a:t>
            </a:r>
            <a:r>
              <a:rPr spc="-65" dirty="0"/>
              <a:t>i</a:t>
            </a:r>
            <a:r>
              <a:rPr spc="-70" dirty="0"/>
              <a:t>t</a:t>
            </a:r>
            <a:r>
              <a:rPr dirty="0"/>
              <a:t>h</a:t>
            </a:r>
            <a:r>
              <a:rPr spc="-180" dirty="0"/>
              <a:t> </a:t>
            </a:r>
            <a:r>
              <a:rPr spc="-305" dirty="0"/>
              <a:t>T</a:t>
            </a:r>
            <a:r>
              <a:rPr spc="-140" dirty="0"/>
              <a:t>r</a:t>
            </a:r>
            <a:r>
              <a:rPr spc="-90" dirty="0"/>
              <a:t>a</a:t>
            </a:r>
            <a:r>
              <a:rPr spc="-85" dirty="0"/>
              <a:t>d</a:t>
            </a:r>
            <a:r>
              <a:rPr spc="-75" dirty="0"/>
              <a:t>i</a:t>
            </a:r>
            <a:r>
              <a:rPr spc="-85" dirty="0"/>
              <a:t>n</a:t>
            </a:r>
            <a:r>
              <a:rPr spc="-80" dirty="0"/>
              <a:t>g</a:t>
            </a:r>
            <a:r>
              <a:rPr spc="-90" dirty="0"/>
              <a:t>V</a:t>
            </a:r>
            <a:r>
              <a:rPr spc="-80" dirty="0"/>
              <a:t>i</a:t>
            </a:r>
            <a:r>
              <a:rPr spc="-90" dirty="0"/>
              <a:t>e</a:t>
            </a:r>
            <a:r>
              <a:rPr dirty="0"/>
              <a:t>w</a:t>
            </a:r>
            <a:r>
              <a:rPr spc="-210" dirty="0"/>
              <a:t> </a:t>
            </a:r>
            <a:r>
              <a:rPr spc="-60" dirty="0"/>
              <a:t>(</a:t>
            </a:r>
            <a:r>
              <a:rPr spc="-75" dirty="0"/>
              <a:t>p</a:t>
            </a:r>
            <a:r>
              <a:rPr spc="-140" dirty="0"/>
              <a:t>r</a:t>
            </a:r>
            <a:r>
              <a:rPr spc="-75" dirty="0"/>
              <a:t>a</a:t>
            </a:r>
            <a:r>
              <a:rPr spc="-85" dirty="0"/>
              <a:t>ct</a:t>
            </a:r>
            <a:r>
              <a:rPr spc="-65" dirty="0"/>
              <a:t>i</a:t>
            </a:r>
            <a:r>
              <a:rPr spc="-114" dirty="0"/>
              <a:t>c</a:t>
            </a:r>
            <a:r>
              <a:rPr spc="-90" dirty="0"/>
              <a:t>a</a:t>
            </a:r>
            <a:r>
              <a:rPr dirty="0"/>
              <a:t>l  </a:t>
            </a:r>
            <a:r>
              <a:rPr spc="-75" dirty="0"/>
              <a:t>part)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45</a:t>
            </a:fld>
            <a:endParaRPr dirty="0"/>
          </a:p>
        </p:txBody>
      </p:sp>
      <p:sp>
        <p:nvSpPr>
          <p:cNvPr id="3" name="object 3"/>
          <p:cNvSpPr txBox="1"/>
          <p:nvPr/>
        </p:nvSpPr>
        <p:spPr>
          <a:xfrm>
            <a:off x="787398" y="2028724"/>
            <a:ext cx="6525895" cy="3414395"/>
          </a:xfrm>
          <a:prstGeom prst="rect">
            <a:avLst/>
          </a:prstGeom>
        </p:spPr>
        <p:txBody>
          <a:bodyPr vert="horz" wrap="square" lIns="0" tIns="12065" rIns="0" bIns="0" rtlCol="0">
            <a:spAutoFit/>
          </a:bodyPr>
          <a:lstStyle/>
          <a:p>
            <a:pPr marL="295275" indent="-283210">
              <a:lnSpc>
                <a:spcPct val="100000"/>
              </a:lnSpc>
              <a:spcBef>
                <a:spcPts val="95"/>
              </a:spcBef>
              <a:buClr>
                <a:srgbClr val="1CACE3"/>
              </a:buClr>
              <a:buSzPct val="96428"/>
              <a:buFont typeface="Wingdings"/>
              <a:buChar char=""/>
              <a:tabLst>
                <a:tab pos="295910" algn="l"/>
              </a:tabLst>
            </a:pPr>
            <a:r>
              <a:rPr sz="2800" spc="-10" dirty="0">
                <a:latin typeface="Calibri"/>
                <a:cs typeface="Calibri"/>
              </a:rPr>
              <a:t>Charting</a:t>
            </a:r>
            <a:r>
              <a:rPr sz="2800" dirty="0">
                <a:latin typeface="Calibri"/>
                <a:cs typeface="Calibri"/>
              </a:rPr>
              <a:t> </a:t>
            </a:r>
            <a:r>
              <a:rPr sz="2800" spc="-15" dirty="0">
                <a:latin typeface="Calibri"/>
                <a:cs typeface="Calibri"/>
              </a:rPr>
              <a:t>facilities</a:t>
            </a:r>
            <a:endParaRPr sz="2800">
              <a:latin typeface="Calibri"/>
              <a:cs typeface="Calibri"/>
            </a:endParaRPr>
          </a:p>
          <a:p>
            <a:pPr marL="295275" indent="-283210">
              <a:lnSpc>
                <a:spcPct val="100000"/>
              </a:lnSpc>
              <a:spcBef>
                <a:spcPts val="2470"/>
              </a:spcBef>
              <a:buClr>
                <a:srgbClr val="1CACE3"/>
              </a:buClr>
              <a:buSzPct val="96428"/>
              <a:buFont typeface="Wingdings"/>
              <a:buChar char=""/>
              <a:tabLst>
                <a:tab pos="295910" algn="l"/>
              </a:tabLst>
            </a:pPr>
            <a:r>
              <a:rPr sz="2800" spc="-35" dirty="0">
                <a:latin typeface="Calibri"/>
                <a:cs typeface="Calibri"/>
              </a:rPr>
              <a:t>Technical</a:t>
            </a:r>
            <a:r>
              <a:rPr sz="2800" spc="-20" dirty="0">
                <a:latin typeface="Calibri"/>
                <a:cs typeface="Calibri"/>
              </a:rPr>
              <a:t> indicators</a:t>
            </a:r>
            <a:endParaRPr sz="2800">
              <a:latin typeface="Calibri"/>
              <a:cs typeface="Calibri"/>
            </a:endParaRPr>
          </a:p>
          <a:p>
            <a:pPr marL="295275" indent="-283210">
              <a:lnSpc>
                <a:spcPct val="100000"/>
              </a:lnSpc>
              <a:spcBef>
                <a:spcPts val="2475"/>
              </a:spcBef>
              <a:buClr>
                <a:srgbClr val="1CACE3"/>
              </a:buClr>
              <a:buSzPct val="96428"/>
              <a:buFont typeface="Wingdings"/>
              <a:buChar char=""/>
              <a:tabLst>
                <a:tab pos="295910" algn="l"/>
              </a:tabLst>
            </a:pPr>
            <a:r>
              <a:rPr sz="2800" spc="-20" dirty="0">
                <a:latin typeface="Calibri"/>
                <a:cs typeface="Calibri"/>
              </a:rPr>
              <a:t>Paper</a:t>
            </a:r>
            <a:r>
              <a:rPr sz="2800" spc="-10" dirty="0">
                <a:latin typeface="Calibri"/>
                <a:cs typeface="Calibri"/>
              </a:rPr>
              <a:t> </a:t>
            </a:r>
            <a:r>
              <a:rPr sz="2800" spc="-20" dirty="0">
                <a:latin typeface="Calibri"/>
                <a:cs typeface="Calibri"/>
              </a:rPr>
              <a:t>trading</a:t>
            </a:r>
            <a:endParaRPr sz="2800">
              <a:latin typeface="Calibri"/>
              <a:cs typeface="Calibri"/>
            </a:endParaRPr>
          </a:p>
          <a:p>
            <a:pPr marL="295275" indent="-283210">
              <a:lnSpc>
                <a:spcPct val="100000"/>
              </a:lnSpc>
              <a:spcBef>
                <a:spcPts val="2470"/>
              </a:spcBef>
              <a:buClr>
                <a:srgbClr val="1CACE3"/>
              </a:buClr>
              <a:buSzPct val="96428"/>
              <a:buFont typeface="Wingdings"/>
              <a:buChar char=""/>
              <a:tabLst>
                <a:tab pos="295910" algn="l"/>
              </a:tabLst>
            </a:pPr>
            <a:r>
              <a:rPr sz="2800" spc="-15" dirty="0">
                <a:latin typeface="Calibri"/>
                <a:cs typeface="Calibri"/>
              </a:rPr>
              <a:t>Developing</a:t>
            </a:r>
            <a:r>
              <a:rPr sz="2800" spc="25" dirty="0">
                <a:latin typeface="Calibri"/>
                <a:cs typeface="Calibri"/>
              </a:rPr>
              <a:t> </a:t>
            </a:r>
            <a:r>
              <a:rPr sz="2800" spc="-10" dirty="0">
                <a:latin typeface="Calibri"/>
                <a:cs typeface="Calibri"/>
              </a:rPr>
              <a:t>new</a:t>
            </a:r>
            <a:r>
              <a:rPr sz="2800" spc="25" dirty="0">
                <a:latin typeface="Calibri"/>
                <a:cs typeface="Calibri"/>
              </a:rPr>
              <a:t> </a:t>
            </a:r>
            <a:r>
              <a:rPr sz="2800" spc="-20" dirty="0">
                <a:latin typeface="Calibri"/>
                <a:cs typeface="Calibri"/>
              </a:rPr>
              <a:t>strategies</a:t>
            </a:r>
            <a:r>
              <a:rPr sz="2800" spc="5" dirty="0">
                <a:latin typeface="Calibri"/>
                <a:cs typeface="Calibri"/>
              </a:rPr>
              <a:t> </a:t>
            </a:r>
            <a:r>
              <a:rPr sz="2800" spc="-10" dirty="0">
                <a:latin typeface="Calibri"/>
                <a:cs typeface="Calibri"/>
              </a:rPr>
              <a:t>using</a:t>
            </a:r>
            <a:r>
              <a:rPr sz="2800" spc="35" dirty="0">
                <a:latin typeface="Calibri"/>
                <a:cs typeface="Calibri"/>
              </a:rPr>
              <a:t> </a:t>
            </a:r>
            <a:r>
              <a:rPr sz="2800" spc="-10" dirty="0">
                <a:latin typeface="Calibri"/>
                <a:cs typeface="Calibri"/>
              </a:rPr>
              <a:t>Pine</a:t>
            </a:r>
            <a:r>
              <a:rPr sz="2800" spc="15" dirty="0">
                <a:latin typeface="Calibri"/>
                <a:cs typeface="Calibri"/>
              </a:rPr>
              <a:t> </a:t>
            </a:r>
            <a:r>
              <a:rPr sz="2800" spc="-10" dirty="0">
                <a:latin typeface="Calibri"/>
                <a:cs typeface="Calibri"/>
              </a:rPr>
              <a:t>script</a:t>
            </a:r>
            <a:endParaRPr sz="2800">
              <a:latin typeface="Calibri"/>
              <a:cs typeface="Calibri"/>
            </a:endParaRPr>
          </a:p>
          <a:p>
            <a:pPr marL="295275" indent="-283210">
              <a:lnSpc>
                <a:spcPct val="100000"/>
              </a:lnSpc>
              <a:spcBef>
                <a:spcPts val="2475"/>
              </a:spcBef>
              <a:buClr>
                <a:srgbClr val="1CACE3"/>
              </a:buClr>
              <a:buSzPct val="96428"/>
              <a:buFont typeface="Wingdings"/>
              <a:buChar char=""/>
              <a:tabLst>
                <a:tab pos="295910" algn="l"/>
              </a:tabLst>
            </a:pPr>
            <a:r>
              <a:rPr sz="2800" spc="-20" dirty="0">
                <a:latin typeface="Calibri"/>
                <a:cs typeface="Calibri"/>
              </a:rPr>
              <a:t>Strategy</a:t>
            </a:r>
            <a:r>
              <a:rPr sz="2800" spc="-30" dirty="0">
                <a:latin typeface="Calibri"/>
                <a:cs typeface="Calibri"/>
              </a:rPr>
              <a:t> </a:t>
            </a:r>
            <a:r>
              <a:rPr sz="2800" spc="-15" dirty="0">
                <a:latin typeface="Calibri"/>
                <a:cs typeface="Calibri"/>
              </a:rPr>
              <a:t>backtesting</a:t>
            </a:r>
            <a:endParaRPr sz="28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287905" cy="635000"/>
          </a:xfrm>
          <a:prstGeom prst="rect">
            <a:avLst/>
          </a:prstGeom>
        </p:spPr>
        <p:txBody>
          <a:bodyPr vert="horz" wrap="square" lIns="0" tIns="12065" rIns="0" bIns="0" rtlCol="0">
            <a:spAutoFit/>
          </a:bodyPr>
          <a:lstStyle/>
          <a:p>
            <a:pPr marL="12700">
              <a:lnSpc>
                <a:spcPct val="100000"/>
              </a:lnSpc>
              <a:spcBef>
                <a:spcPts val="95"/>
              </a:spcBef>
            </a:pPr>
            <a:r>
              <a:rPr sz="4000" spc="-114" dirty="0"/>
              <a:t>P</a:t>
            </a:r>
            <a:r>
              <a:rPr sz="4000" spc="-65" dirty="0"/>
              <a:t>r</a:t>
            </a:r>
            <a:r>
              <a:rPr sz="4000" spc="-75" dirty="0"/>
              <a:t>i</a:t>
            </a:r>
            <a:r>
              <a:rPr sz="4000" spc="-90" dirty="0"/>
              <a:t>c</a:t>
            </a:r>
            <a:r>
              <a:rPr sz="4000" spc="-5" dirty="0"/>
              <a:t>e</a:t>
            </a:r>
            <a:r>
              <a:rPr sz="4000" spc="-185" dirty="0"/>
              <a:t> </a:t>
            </a:r>
            <a:r>
              <a:rPr sz="4000" spc="-75" dirty="0"/>
              <a:t>c</a:t>
            </a:r>
            <a:r>
              <a:rPr sz="4000" spc="-80" dirty="0"/>
              <a:t>h</a:t>
            </a:r>
            <a:r>
              <a:rPr sz="4000" spc="-90" dirty="0"/>
              <a:t>a</a:t>
            </a:r>
            <a:r>
              <a:rPr sz="4000" spc="-75" dirty="0"/>
              <a:t>r</a:t>
            </a:r>
            <a:r>
              <a:rPr sz="4000" spc="-85" dirty="0"/>
              <a:t>ts</a:t>
            </a:r>
            <a:endParaRPr sz="4000"/>
          </a:p>
        </p:txBody>
      </p:sp>
      <p:sp>
        <p:nvSpPr>
          <p:cNvPr id="3" name="object 3"/>
          <p:cNvSpPr txBox="1"/>
          <p:nvPr/>
        </p:nvSpPr>
        <p:spPr>
          <a:xfrm>
            <a:off x="810258" y="1983004"/>
            <a:ext cx="7567295" cy="2098675"/>
          </a:xfrm>
          <a:prstGeom prst="rect">
            <a:avLst/>
          </a:prstGeom>
        </p:spPr>
        <p:txBody>
          <a:bodyPr vert="horz" wrap="square" lIns="0" tIns="12065" rIns="0" bIns="0" rtlCol="0">
            <a:spAutoFit/>
          </a:bodyPr>
          <a:lstStyle/>
          <a:p>
            <a:pPr marL="103505" marR="5080" indent="-91440" algn="just">
              <a:lnSpc>
                <a:spcPct val="100000"/>
              </a:lnSpc>
              <a:spcBef>
                <a:spcPts val="95"/>
              </a:spcBef>
              <a:buClr>
                <a:srgbClr val="1CACE3"/>
              </a:buClr>
              <a:buSzPct val="95454"/>
              <a:buFont typeface="Wingdings"/>
              <a:buChar char=""/>
              <a:tabLst>
                <a:tab pos="235585" algn="l"/>
              </a:tabLst>
            </a:pPr>
            <a:r>
              <a:rPr sz="2200" spc="-30" dirty="0">
                <a:latin typeface="Calibri"/>
                <a:cs typeface="Calibri"/>
              </a:rPr>
              <a:t>Technical</a:t>
            </a:r>
            <a:r>
              <a:rPr sz="2200" spc="-25" dirty="0">
                <a:latin typeface="Calibri"/>
                <a:cs typeface="Calibri"/>
              </a:rPr>
              <a:t> </a:t>
            </a:r>
            <a:r>
              <a:rPr sz="2200" spc="-10" dirty="0">
                <a:latin typeface="Calibri"/>
                <a:cs typeface="Calibri"/>
              </a:rPr>
              <a:t>analysts</a:t>
            </a:r>
            <a:r>
              <a:rPr sz="2200" spc="-5" dirty="0">
                <a:latin typeface="Calibri"/>
                <a:cs typeface="Calibri"/>
              </a:rPr>
              <a:t> use</a:t>
            </a:r>
            <a:r>
              <a:rPr sz="2200" dirty="0">
                <a:latin typeface="Calibri"/>
                <a:cs typeface="Calibri"/>
              </a:rPr>
              <a:t> </a:t>
            </a:r>
            <a:r>
              <a:rPr sz="2200" spc="-5" dirty="0">
                <a:latin typeface="Calibri"/>
                <a:cs typeface="Calibri"/>
              </a:rPr>
              <a:t>a</a:t>
            </a:r>
            <a:r>
              <a:rPr sz="2200" dirty="0">
                <a:latin typeface="Calibri"/>
                <a:cs typeface="Calibri"/>
              </a:rPr>
              <a:t> </a:t>
            </a:r>
            <a:r>
              <a:rPr sz="2200" spc="-10" dirty="0">
                <a:latin typeface="Calibri"/>
                <a:cs typeface="Calibri"/>
              </a:rPr>
              <a:t>variety</a:t>
            </a:r>
            <a:r>
              <a:rPr sz="2200" spc="-5" dirty="0">
                <a:latin typeface="Calibri"/>
                <a:cs typeface="Calibri"/>
              </a:rPr>
              <a:t> </a:t>
            </a:r>
            <a:r>
              <a:rPr sz="2200" spc="5" dirty="0">
                <a:latin typeface="Calibri"/>
                <a:cs typeface="Calibri"/>
              </a:rPr>
              <a:t>of</a:t>
            </a:r>
            <a:r>
              <a:rPr sz="2200" spc="10" dirty="0">
                <a:latin typeface="Calibri"/>
                <a:cs typeface="Calibri"/>
              </a:rPr>
              <a:t> </a:t>
            </a:r>
            <a:r>
              <a:rPr sz="2200" spc="-5" dirty="0">
                <a:latin typeface="Calibri"/>
                <a:cs typeface="Calibri"/>
              </a:rPr>
              <a:t>charts</a:t>
            </a:r>
            <a:r>
              <a:rPr sz="2200" dirty="0">
                <a:latin typeface="Calibri"/>
                <a:cs typeface="Calibri"/>
              </a:rPr>
              <a:t> </a:t>
            </a:r>
            <a:r>
              <a:rPr sz="2200" spc="-5" dirty="0">
                <a:latin typeface="Calibri"/>
                <a:cs typeface="Calibri"/>
              </a:rPr>
              <a:t>based</a:t>
            </a:r>
            <a:r>
              <a:rPr sz="2200" dirty="0">
                <a:latin typeface="Calibri"/>
                <a:cs typeface="Calibri"/>
              </a:rPr>
              <a:t> on</a:t>
            </a:r>
            <a:r>
              <a:rPr sz="2200" spc="5" dirty="0">
                <a:latin typeface="Calibri"/>
                <a:cs typeface="Calibri"/>
              </a:rPr>
              <a:t> </a:t>
            </a:r>
            <a:r>
              <a:rPr sz="2200" spc="-5" dirty="0">
                <a:latin typeface="Calibri"/>
                <a:cs typeface="Calibri"/>
              </a:rPr>
              <a:t>the </a:t>
            </a:r>
            <a:r>
              <a:rPr sz="2200" dirty="0">
                <a:latin typeface="Calibri"/>
                <a:cs typeface="Calibri"/>
              </a:rPr>
              <a:t> </a:t>
            </a:r>
            <a:r>
              <a:rPr sz="2200" spc="-15" dirty="0">
                <a:latin typeface="Calibri"/>
                <a:cs typeface="Calibri"/>
              </a:rPr>
              <a:t>information </a:t>
            </a:r>
            <a:r>
              <a:rPr sz="2200" spc="-10" dirty="0">
                <a:latin typeface="Calibri"/>
                <a:cs typeface="Calibri"/>
              </a:rPr>
              <a:t>they </a:t>
            </a:r>
            <a:r>
              <a:rPr sz="2200" spc="-5" dirty="0">
                <a:latin typeface="Calibri"/>
                <a:cs typeface="Calibri"/>
              </a:rPr>
              <a:t>seek. </a:t>
            </a:r>
            <a:r>
              <a:rPr sz="2200" spc="-35" dirty="0">
                <a:latin typeface="Calibri"/>
                <a:cs typeface="Calibri"/>
              </a:rPr>
              <a:t>However, </a:t>
            </a:r>
            <a:r>
              <a:rPr sz="2200" spc="-10" dirty="0">
                <a:latin typeface="Calibri"/>
                <a:cs typeface="Calibri"/>
              </a:rPr>
              <a:t>there </a:t>
            </a:r>
            <a:r>
              <a:rPr sz="2200" spc="-15" dirty="0">
                <a:latin typeface="Calibri"/>
                <a:cs typeface="Calibri"/>
              </a:rPr>
              <a:t>are </a:t>
            </a:r>
            <a:r>
              <a:rPr sz="2200" spc="-10" dirty="0">
                <a:latin typeface="Calibri"/>
                <a:cs typeface="Calibri"/>
              </a:rPr>
              <a:t>three </a:t>
            </a:r>
            <a:r>
              <a:rPr sz="2200" spc="-5" dirty="0">
                <a:latin typeface="Calibri"/>
                <a:cs typeface="Calibri"/>
              </a:rPr>
              <a:t>types </a:t>
            </a:r>
            <a:r>
              <a:rPr sz="2200" dirty="0">
                <a:latin typeface="Calibri"/>
                <a:cs typeface="Calibri"/>
              </a:rPr>
              <a:t>of </a:t>
            </a:r>
            <a:r>
              <a:rPr sz="2200" spc="-5" dirty="0">
                <a:latin typeface="Calibri"/>
                <a:cs typeface="Calibri"/>
              </a:rPr>
              <a:t>charts </a:t>
            </a:r>
            <a:r>
              <a:rPr sz="2200" dirty="0">
                <a:latin typeface="Calibri"/>
                <a:cs typeface="Calibri"/>
              </a:rPr>
              <a:t> </a:t>
            </a:r>
            <a:r>
              <a:rPr sz="2200" spc="-10" dirty="0">
                <a:latin typeface="Calibri"/>
                <a:cs typeface="Calibri"/>
              </a:rPr>
              <a:t>that</a:t>
            </a:r>
            <a:r>
              <a:rPr sz="2200" spc="-5" dirty="0">
                <a:latin typeface="Calibri"/>
                <a:cs typeface="Calibri"/>
              </a:rPr>
              <a:t> </a:t>
            </a:r>
            <a:r>
              <a:rPr sz="2200" spc="-15" dirty="0">
                <a:latin typeface="Calibri"/>
                <a:cs typeface="Calibri"/>
              </a:rPr>
              <a:t>are</a:t>
            </a:r>
            <a:r>
              <a:rPr sz="2200" spc="-10" dirty="0">
                <a:latin typeface="Calibri"/>
                <a:cs typeface="Calibri"/>
              </a:rPr>
              <a:t> most</a:t>
            </a:r>
            <a:r>
              <a:rPr sz="2200" spc="15" dirty="0">
                <a:latin typeface="Calibri"/>
                <a:cs typeface="Calibri"/>
              </a:rPr>
              <a:t> </a:t>
            </a:r>
            <a:r>
              <a:rPr sz="2200" spc="-10" dirty="0">
                <a:latin typeface="Calibri"/>
                <a:cs typeface="Calibri"/>
              </a:rPr>
              <a:t>commonly</a:t>
            </a:r>
            <a:r>
              <a:rPr sz="2200" spc="15" dirty="0">
                <a:latin typeface="Calibri"/>
                <a:cs typeface="Calibri"/>
              </a:rPr>
              <a:t> </a:t>
            </a:r>
            <a:r>
              <a:rPr sz="2200" spc="-5" dirty="0">
                <a:latin typeface="Calibri"/>
                <a:cs typeface="Calibri"/>
              </a:rPr>
              <a:t>used.</a:t>
            </a:r>
            <a:endParaRPr sz="2200">
              <a:latin typeface="Calibri"/>
              <a:cs typeface="Calibri"/>
            </a:endParaRPr>
          </a:p>
          <a:p>
            <a:pPr marL="213360">
              <a:lnSpc>
                <a:spcPct val="100000"/>
              </a:lnSpc>
              <a:spcBef>
                <a:spcPts val="81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5" dirty="0">
                <a:latin typeface="Calibri"/>
                <a:cs typeface="Calibri"/>
              </a:rPr>
              <a:t>Li</a:t>
            </a:r>
            <a:r>
              <a:rPr sz="2000" dirty="0">
                <a:latin typeface="Calibri"/>
                <a:cs typeface="Calibri"/>
              </a:rPr>
              <a:t>ne</a:t>
            </a:r>
            <a:endParaRPr sz="2000">
              <a:latin typeface="Calibri"/>
              <a:cs typeface="Calibri"/>
            </a:endParaRPr>
          </a:p>
          <a:p>
            <a:pPr marL="213360">
              <a:lnSpc>
                <a:spcPct val="100000"/>
              </a:lnSpc>
              <a:spcBef>
                <a:spcPts val="195"/>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dirty="0">
                <a:latin typeface="Calibri"/>
                <a:cs typeface="Calibri"/>
              </a:rPr>
              <a:t>Bar</a:t>
            </a:r>
            <a:endParaRPr sz="2000">
              <a:latin typeface="Calibri"/>
              <a:cs typeface="Calibri"/>
            </a:endParaRPr>
          </a:p>
          <a:p>
            <a:pPr marL="213360">
              <a:lnSpc>
                <a:spcPct val="100000"/>
              </a:lnSpc>
              <a:spcBef>
                <a:spcPts val="20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spc="-5" dirty="0">
                <a:latin typeface="Calibri"/>
                <a:cs typeface="Calibri"/>
              </a:rPr>
              <a:t>Ca</a:t>
            </a:r>
            <a:r>
              <a:rPr sz="2000" dirty="0">
                <a:latin typeface="Calibri"/>
                <a:cs typeface="Calibri"/>
              </a:rPr>
              <a:t>nd</a:t>
            </a:r>
            <a:r>
              <a:rPr sz="2000" spc="-5" dirty="0">
                <a:latin typeface="Calibri"/>
                <a:cs typeface="Calibri"/>
              </a:rPr>
              <a:t>le</a:t>
            </a:r>
            <a:r>
              <a:rPr sz="2000" spc="-30" dirty="0">
                <a:latin typeface="Calibri"/>
                <a:cs typeface="Calibri"/>
              </a:rPr>
              <a:t>s</a:t>
            </a:r>
            <a:r>
              <a:rPr sz="2000" dirty="0">
                <a:latin typeface="Calibri"/>
                <a:cs typeface="Calibri"/>
              </a:rPr>
              <a:t>t</a:t>
            </a:r>
            <a:r>
              <a:rPr sz="2000" spc="-5" dirty="0">
                <a:latin typeface="Calibri"/>
                <a:cs typeface="Calibri"/>
              </a:rPr>
              <a:t>i</a:t>
            </a:r>
            <a:r>
              <a:rPr sz="2000" dirty="0">
                <a:latin typeface="Calibri"/>
                <a:cs typeface="Calibri"/>
              </a:rPr>
              <a:t>ck</a:t>
            </a:r>
            <a:endParaRPr sz="2000">
              <a:latin typeface="Calibri"/>
              <a:cs typeface="Calibri"/>
            </a:endParaRPr>
          </a:p>
        </p:txBody>
      </p:sp>
      <p:pic>
        <p:nvPicPr>
          <p:cNvPr id="4" name="object 4"/>
          <p:cNvPicPr/>
          <p:nvPr/>
        </p:nvPicPr>
        <p:blipFill>
          <a:blip r:embed="rId3" cstate="print"/>
          <a:stretch>
            <a:fillRect/>
          </a:stretch>
        </p:blipFill>
        <p:spPr>
          <a:xfrm>
            <a:off x="2968751" y="4194513"/>
            <a:ext cx="5312091" cy="1565091"/>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5</a:t>
            </a:fld>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737485" cy="635000"/>
          </a:xfrm>
          <a:prstGeom prst="rect">
            <a:avLst/>
          </a:prstGeom>
        </p:spPr>
        <p:txBody>
          <a:bodyPr vert="horz" wrap="square" lIns="0" tIns="12065" rIns="0" bIns="0" rtlCol="0">
            <a:spAutoFit/>
          </a:bodyPr>
          <a:lstStyle/>
          <a:p>
            <a:pPr marL="12700">
              <a:lnSpc>
                <a:spcPct val="100000"/>
              </a:lnSpc>
              <a:spcBef>
                <a:spcPts val="95"/>
              </a:spcBef>
            </a:pPr>
            <a:r>
              <a:rPr sz="4000" spc="-114" dirty="0"/>
              <a:t>P</a:t>
            </a:r>
            <a:r>
              <a:rPr sz="4000" spc="-65" dirty="0"/>
              <a:t>r</a:t>
            </a:r>
            <a:r>
              <a:rPr sz="4000" spc="-75" dirty="0"/>
              <a:t>i</a:t>
            </a:r>
            <a:r>
              <a:rPr sz="4000" spc="-90" dirty="0"/>
              <a:t>c</a:t>
            </a:r>
            <a:r>
              <a:rPr sz="4000" spc="-5" dirty="0"/>
              <a:t>e</a:t>
            </a:r>
            <a:r>
              <a:rPr sz="4000" spc="-185" dirty="0"/>
              <a:t> </a:t>
            </a:r>
            <a:r>
              <a:rPr sz="4000" spc="-75" dirty="0"/>
              <a:t>c</a:t>
            </a:r>
            <a:r>
              <a:rPr sz="4000" spc="-80" dirty="0"/>
              <a:t>h</a:t>
            </a:r>
            <a:r>
              <a:rPr sz="4000" spc="-90" dirty="0"/>
              <a:t>a</a:t>
            </a:r>
            <a:r>
              <a:rPr sz="4000" spc="-75" dirty="0"/>
              <a:t>r</a:t>
            </a:r>
            <a:r>
              <a:rPr sz="4000" spc="-85" dirty="0"/>
              <a:t>t</a:t>
            </a:r>
            <a:r>
              <a:rPr sz="4000" spc="-5" dirty="0"/>
              <a:t>s</a:t>
            </a:r>
            <a:r>
              <a:rPr sz="4000" spc="-165" dirty="0"/>
              <a:t> </a:t>
            </a:r>
            <a:r>
              <a:rPr sz="4000" spc="-5" dirty="0"/>
              <a:t>…</a:t>
            </a:r>
            <a:endParaRPr sz="4000"/>
          </a:p>
        </p:txBody>
      </p:sp>
      <p:sp>
        <p:nvSpPr>
          <p:cNvPr id="3" name="object 3"/>
          <p:cNvSpPr txBox="1"/>
          <p:nvPr/>
        </p:nvSpPr>
        <p:spPr>
          <a:xfrm>
            <a:off x="778883" y="2182619"/>
            <a:ext cx="4694555" cy="3593465"/>
          </a:xfrm>
          <a:prstGeom prst="rect">
            <a:avLst/>
          </a:prstGeom>
        </p:spPr>
        <p:txBody>
          <a:bodyPr vert="horz" wrap="square" lIns="0" tIns="13335" rIns="0" bIns="0" rtlCol="0">
            <a:spAutoFit/>
          </a:bodyPr>
          <a:lstStyle/>
          <a:p>
            <a:pPr marL="275590" indent="-263525">
              <a:lnSpc>
                <a:spcPct val="100000"/>
              </a:lnSpc>
              <a:spcBef>
                <a:spcPts val="105"/>
              </a:spcBef>
              <a:buClr>
                <a:srgbClr val="1CACE3"/>
              </a:buClr>
              <a:buSzPct val="96153"/>
              <a:buFont typeface="Wingdings"/>
              <a:buChar char=""/>
              <a:tabLst>
                <a:tab pos="276225" algn="l"/>
              </a:tabLst>
            </a:pPr>
            <a:r>
              <a:rPr sz="2600" spc="-5" dirty="0">
                <a:latin typeface="Calibri"/>
                <a:cs typeface="Calibri"/>
              </a:rPr>
              <a:t>Line</a:t>
            </a:r>
            <a:r>
              <a:rPr sz="2600" spc="-50" dirty="0">
                <a:latin typeface="Calibri"/>
                <a:cs typeface="Calibri"/>
              </a:rPr>
              <a:t> </a:t>
            </a:r>
            <a:r>
              <a:rPr sz="2600" spc="-5" dirty="0">
                <a:latin typeface="Calibri"/>
                <a:cs typeface="Calibri"/>
              </a:rPr>
              <a:t>Chart</a:t>
            </a:r>
            <a:endParaRPr sz="2600">
              <a:latin typeface="Calibri"/>
              <a:cs typeface="Calibri"/>
            </a:endParaRPr>
          </a:p>
          <a:p>
            <a:pPr marL="396240" marR="6350" indent="-182880" algn="just">
              <a:lnSpc>
                <a:spcPct val="100000"/>
              </a:lnSpc>
              <a:spcBef>
                <a:spcPts val="2405"/>
              </a:spcBef>
            </a:pPr>
            <a:r>
              <a:rPr sz="2400" spc="-5" dirty="0">
                <a:solidFill>
                  <a:srgbClr val="1CACE3"/>
                </a:solidFill>
                <a:latin typeface="Courier New"/>
                <a:cs typeface="Courier New"/>
              </a:rPr>
              <a:t>o</a:t>
            </a:r>
            <a:r>
              <a:rPr sz="2400" spc="-5" dirty="0">
                <a:latin typeface="Calibri"/>
                <a:cs typeface="Calibri"/>
              </a:rPr>
              <a:t>It plots </a:t>
            </a:r>
            <a:r>
              <a:rPr sz="2400" dirty="0">
                <a:latin typeface="Calibri"/>
                <a:cs typeface="Calibri"/>
              </a:rPr>
              <a:t>the </a:t>
            </a:r>
            <a:r>
              <a:rPr sz="2400" spc="-5" dirty="0">
                <a:solidFill>
                  <a:srgbClr val="FF0000"/>
                </a:solidFill>
                <a:latin typeface="Calibri"/>
                <a:cs typeface="Calibri"/>
              </a:rPr>
              <a:t>closing </a:t>
            </a:r>
            <a:r>
              <a:rPr sz="2400" spc="-5" dirty="0">
                <a:latin typeface="Calibri"/>
                <a:cs typeface="Calibri"/>
              </a:rPr>
              <a:t>(or </a:t>
            </a:r>
            <a:r>
              <a:rPr sz="2400" b="1" spc="-5" dirty="0">
                <a:latin typeface="Calibri"/>
                <a:cs typeface="Calibri"/>
              </a:rPr>
              <a:t>hlc3</a:t>
            </a:r>
            <a:r>
              <a:rPr sz="2400" spc="-5" dirty="0">
                <a:latin typeface="Calibri"/>
                <a:cs typeface="Calibri"/>
              </a:rPr>
              <a:t>) price </a:t>
            </a:r>
            <a:r>
              <a:rPr sz="2400" dirty="0">
                <a:latin typeface="Calibri"/>
                <a:cs typeface="Calibri"/>
              </a:rPr>
              <a:t> </a:t>
            </a:r>
            <a:r>
              <a:rPr sz="2400" spc="-5" dirty="0">
                <a:latin typeface="Calibri"/>
                <a:cs typeface="Calibri"/>
              </a:rPr>
              <a:t>of</a:t>
            </a:r>
            <a:r>
              <a:rPr sz="2400" dirty="0">
                <a:latin typeface="Calibri"/>
                <a:cs typeface="Calibri"/>
              </a:rPr>
              <a:t> a</a:t>
            </a:r>
            <a:r>
              <a:rPr sz="2400" spc="5" dirty="0">
                <a:latin typeface="Calibri"/>
                <a:cs typeface="Calibri"/>
              </a:rPr>
              <a:t> </a:t>
            </a:r>
            <a:r>
              <a:rPr sz="2400" spc="-10" dirty="0">
                <a:latin typeface="Calibri"/>
                <a:cs typeface="Calibri"/>
              </a:rPr>
              <a:t>share</a:t>
            </a:r>
            <a:r>
              <a:rPr sz="2400" spc="-5" dirty="0">
                <a:latin typeface="Calibri"/>
                <a:cs typeface="Calibri"/>
              </a:rPr>
              <a:t> </a:t>
            </a:r>
            <a:r>
              <a:rPr sz="2400" spc="-20" dirty="0">
                <a:latin typeface="Calibri"/>
                <a:cs typeface="Calibri"/>
              </a:rPr>
              <a:t>for</a:t>
            </a:r>
            <a:r>
              <a:rPr sz="2400" spc="-15" dirty="0">
                <a:latin typeface="Calibri"/>
                <a:cs typeface="Calibri"/>
              </a:rPr>
              <a:t> </a:t>
            </a:r>
            <a:r>
              <a:rPr sz="2400" dirty="0">
                <a:latin typeface="Calibri"/>
                <a:cs typeface="Calibri"/>
              </a:rPr>
              <a:t>each</a:t>
            </a:r>
            <a:r>
              <a:rPr sz="2400" spc="5" dirty="0">
                <a:latin typeface="Calibri"/>
                <a:cs typeface="Calibri"/>
              </a:rPr>
              <a:t> </a:t>
            </a:r>
            <a:r>
              <a:rPr sz="2400" spc="-10" dirty="0">
                <a:latin typeface="Calibri"/>
                <a:cs typeface="Calibri"/>
              </a:rPr>
              <a:t>trading</a:t>
            </a:r>
            <a:r>
              <a:rPr sz="2400" spc="-5" dirty="0">
                <a:latin typeface="Calibri"/>
                <a:cs typeface="Calibri"/>
              </a:rPr>
              <a:t> </a:t>
            </a:r>
            <a:r>
              <a:rPr sz="2400" spc="-35" dirty="0">
                <a:latin typeface="Calibri"/>
                <a:cs typeface="Calibri"/>
              </a:rPr>
              <a:t>day </a:t>
            </a:r>
            <a:r>
              <a:rPr sz="2400" spc="-30" dirty="0">
                <a:latin typeface="Calibri"/>
                <a:cs typeface="Calibri"/>
              </a:rPr>
              <a:t> </a:t>
            </a:r>
            <a:r>
              <a:rPr sz="2400" dirty="0">
                <a:latin typeface="Calibri"/>
                <a:cs typeface="Calibri"/>
              </a:rPr>
              <a:t>(time</a:t>
            </a:r>
            <a:r>
              <a:rPr sz="2400" spc="-25" dirty="0">
                <a:latin typeface="Calibri"/>
                <a:cs typeface="Calibri"/>
              </a:rPr>
              <a:t> </a:t>
            </a:r>
            <a:r>
              <a:rPr sz="2400" spc="-10" dirty="0">
                <a:latin typeface="Calibri"/>
                <a:cs typeface="Calibri"/>
              </a:rPr>
              <a:t>frame)</a:t>
            </a:r>
            <a:r>
              <a:rPr sz="2400" spc="-15" dirty="0">
                <a:latin typeface="Calibri"/>
                <a:cs typeface="Calibri"/>
              </a:rPr>
              <a:t> over</a:t>
            </a:r>
            <a:r>
              <a:rPr sz="2400" dirty="0">
                <a:latin typeface="Calibri"/>
                <a:cs typeface="Calibri"/>
              </a:rPr>
              <a:t> a</a:t>
            </a:r>
            <a:r>
              <a:rPr sz="2400" spc="-10" dirty="0">
                <a:latin typeface="Calibri"/>
                <a:cs typeface="Calibri"/>
              </a:rPr>
              <a:t> </a:t>
            </a:r>
            <a:r>
              <a:rPr sz="2400" spc="-5" dirty="0">
                <a:latin typeface="Calibri"/>
                <a:cs typeface="Calibri"/>
              </a:rPr>
              <a:t>period.</a:t>
            </a:r>
            <a:endParaRPr sz="2400">
              <a:latin typeface="Calibri"/>
              <a:cs typeface="Calibri"/>
            </a:endParaRPr>
          </a:p>
          <a:p>
            <a:pPr>
              <a:lnSpc>
                <a:spcPct val="100000"/>
              </a:lnSpc>
              <a:spcBef>
                <a:spcPts val="20"/>
              </a:spcBef>
            </a:pPr>
            <a:endParaRPr sz="1950">
              <a:latin typeface="Calibri"/>
              <a:cs typeface="Calibri"/>
            </a:endParaRPr>
          </a:p>
          <a:p>
            <a:pPr marL="396240" marR="5080" indent="-182880" algn="just">
              <a:lnSpc>
                <a:spcPct val="100000"/>
              </a:lnSpc>
            </a:pPr>
            <a:r>
              <a:rPr sz="2400" spc="-5" dirty="0">
                <a:solidFill>
                  <a:srgbClr val="1CACE3"/>
                </a:solidFill>
                <a:latin typeface="Courier New"/>
                <a:cs typeface="Courier New"/>
              </a:rPr>
              <a:t>o</a:t>
            </a:r>
            <a:r>
              <a:rPr sz="2400" spc="-5" dirty="0">
                <a:latin typeface="Calibri"/>
                <a:cs typeface="Calibri"/>
              </a:rPr>
              <a:t>The</a:t>
            </a:r>
            <a:r>
              <a:rPr sz="2400" dirty="0">
                <a:latin typeface="Calibri"/>
                <a:cs typeface="Calibri"/>
              </a:rPr>
              <a:t> </a:t>
            </a:r>
            <a:r>
              <a:rPr sz="2400" spc="-5" dirty="0">
                <a:latin typeface="Calibri"/>
                <a:cs typeface="Calibri"/>
              </a:rPr>
              <a:t>line</a:t>
            </a:r>
            <a:r>
              <a:rPr sz="2400" dirty="0">
                <a:latin typeface="Calibri"/>
                <a:cs typeface="Calibri"/>
              </a:rPr>
              <a:t> </a:t>
            </a:r>
            <a:r>
              <a:rPr sz="2400" spc="-10" dirty="0">
                <a:latin typeface="Calibri"/>
                <a:cs typeface="Calibri"/>
              </a:rPr>
              <a:t>formed</a:t>
            </a:r>
            <a:r>
              <a:rPr sz="2400" spc="-5" dirty="0">
                <a:latin typeface="Calibri"/>
                <a:cs typeface="Calibri"/>
              </a:rPr>
              <a:t> </a:t>
            </a:r>
            <a:r>
              <a:rPr sz="2400" spc="-10" dirty="0">
                <a:latin typeface="Calibri"/>
                <a:cs typeface="Calibri"/>
              </a:rPr>
              <a:t>by</a:t>
            </a:r>
            <a:r>
              <a:rPr sz="2400" spc="-5" dirty="0">
                <a:latin typeface="Calibri"/>
                <a:cs typeface="Calibri"/>
              </a:rPr>
              <a:t> joining</a:t>
            </a:r>
            <a:r>
              <a:rPr sz="2400" spc="530" dirty="0">
                <a:latin typeface="Calibri"/>
                <a:cs typeface="Calibri"/>
              </a:rPr>
              <a:t> </a:t>
            </a:r>
            <a:r>
              <a:rPr sz="2400" dirty="0">
                <a:latin typeface="Calibri"/>
                <a:cs typeface="Calibri"/>
              </a:rPr>
              <a:t>the </a:t>
            </a:r>
            <a:r>
              <a:rPr sz="2400" spc="5" dirty="0">
                <a:latin typeface="Calibri"/>
                <a:cs typeface="Calibri"/>
              </a:rPr>
              <a:t> </a:t>
            </a:r>
            <a:r>
              <a:rPr sz="2400" spc="-5" dirty="0">
                <a:latin typeface="Calibri"/>
                <a:cs typeface="Calibri"/>
              </a:rPr>
              <a:t>dots </a:t>
            </a:r>
            <a:r>
              <a:rPr sz="2400" spc="-15" dirty="0">
                <a:latin typeface="Calibri"/>
                <a:cs typeface="Calibri"/>
              </a:rPr>
              <a:t>plotted </a:t>
            </a:r>
            <a:r>
              <a:rPr sz="2400" spc="-5" dirty="0">
                <a:latin typeface="Calibri"/>
                <a:cs typeface="Calibri"/>
              </a:rPr>
              <a:t>on </a:t>
            </a:r>
            <a:r>
              <a:rPr sz="2400" dirty="0">
                <a:latin typeface="Calibri"/>
                <a:cs typeface="Calibri"/>
              </a:rPr>
              <a:t>the </a:t>
            </a:r>
            <a:r>
              <a:rPr sz="2400" spc="-15" dirty="0">
                <a:latin typeface="Calibri"/>
                <a:cs typeface="Calibri"/>
              </a:rPr>
              <a:t>graph </a:t>
            </a:r>
            <a:r>
              <a:rPr sz="2400" spc="-10" dirty="0">
                <a:latin typeface="Calibri"/>
                <a:cs typeface="Calibri"/>
              </a:rPr>
              <a:t>shows </a:t>
            </a:r>
            <a:r>
              <a:rPr sz="2400" spc="-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movements</a:t>
            </a:r>
            <a:r>
              <a:rPr sz="2400" spc="-5" dirty="0">
                <a:latin typeface="Calibri"/>
                <a:cs typeface="Calibri"/>
              </a:rPr>
              <a:t> </a:t>
            </a:r>
            <a:r>
              <a:rPr sz="2400" dirty="0">
                <a:latin typeface="Calibri"/>
                <a:cs typeface="Calibri"/>
              </a:rPr>
              <a:t>in</a:t>
            </a:r>
            <a:r>
              <a:rPr sz="2400" spc="5" dirty="0">
                <a:latin typeface="Calibri"/>
                <a:cs typeface="Calibri"/>
              </a:rPr>
              <a:t> </a:t>
            </a:r>
            <a:r>
              <a:rPr sz="2400" spc="-15" dirty="0">
                <a:latin typeface="Calibri"/>
                <a:cs typeface="Calibri"/>
              </a:rPr>
              <a:t>stock</a:t>
            </a:r>
            <a:r>
              <a:rPr sz="2400" spc="-10" dirty="0">
                <a:latin typeface="Calibri"/>
                <a:cs typeface="Calibri"/>
              </a:rPr>
              <a:t> </a:t>
            </a:r>
            <a:r>
              <a:rPr sz="2400" spc="-5" dirty="0">
                <a:latin typeface="Calibri"/>
                <a:cs typeface="Calibri"/>
              </a:rPr>
              <a:t>price </a:t>
            </a:r>
            <a:r>
              <a:rPr sz="2400" dirty="0">
                <a:latin typeface="Calibri"/>
                <a:cs typeface="Calibri"/>
              </a:rPr>
              <a:t> </a:t>
            </a:r>
            <a:r>
              <a:rPr sz="2400" spc="-5" dirty="0">
                <a:latin typeface="Calibri"/>
                <a:cs typeface="Calibri"/>
              </a:rPr>
              <a:t>during</a:t>
            </a:r>
            <a:r>
              <a:rPr sz="2400" spc="-10" dirty="0">
                <a:latin typeface="Calibri"/>
                <a:cs typeface="Calibri"/>
              </a:rPr>
              <a:t> </a:t>
            </a:r>
            <a:r>
              <a:rPr sz="2400" dirty="0">
                <a:latin typeface="Calibri"/>
                <a:cs typeface="Calibri"/>
              </a:rPr>
              <a:t>the</a:t>
            </a:r>
            <a:r>
              <a:rPr sz="2400" spc="-10" dirty="0">
                <a:latin typeface="Calibri"/>
                <a:cs typeface="Calibri"/>
              </a:rPr>
              <a:t> </a:t>
            </a:r>
            <a:r>
              <a:rPr sz="2400" spc="-5" dirty="0">
                <a:latin typeface="Calibri"/>
                <a:cs typeface="Calibri"/>
              </a:rPr>
              <a:t>period.</a:t>
            </a:r>
            <a:endParaRPr sz="2400">
              <a:latin typeface="Calibri"/>
              <a:cs typeface="Calibri"/>
            </a:endParaRPr>
          </a:p>
        </p:txBody>
      </p:sp>
      <p:grpSp>
        <p:nvGrpSpPr>
          <p:cNvPr id="4" name="object 4"/>
          <p:cNvGrpSpPr/>
          <p:nvPr/>
        </p:nvGrpSpPr>
        <p:grpSpPr>
          <a:xfrm>
            <a:off x="5627751" y="2918079"/>
            <a:ext cx="3420745" cy="2586990"/>
            <a:chOff x="5627751" y="2918079"/>
            <a:chExt cx="3420745" cy="2586990"/>
          </a:xfrm>
        </p:grpSpPr>
        <p:pic>
          <p:nvPicPr>
            <p:cNvPr id="5" name="object 5"/>
            <p:cNvPicPr/>
            <p:nvPr/>
          </p:nvPicPr>
          <p:blipFill>
            <a:blip r:embed="rId3" cstate="print"/>
            <a:stretch>
              <a:fillRect/>
            </a:stretch>
          </p:blipFill>
          <p:spPr>
            <a:xfrm>
              <a:off x="5833864" y="3123256"/>
              <a:ext cx="2901162" cy="2250004"/>
            </a:xfrm>
            <a:prstGeom prst="rect">
              <a:avLst/>
            </a:prstGeom>
          </p:spPr>
        </p:pic>
        <p:sp>
          <p:nvSpPr>
            <p:cNvPr id="6" name="object 6"/>
            <p:cNvSpPr/>
            <p:nvPr/>
          </p:nvSpPr>
          <p:spPr>
            <a:xfrm>
              <a:off x="5632513" y="2922841"/>
              <a:ext cx="3411220" cy="2577465"/>
            </a:xfrm>
            <a:custGeom>
              <a:avLst/>
              <a:gdLst/>
              <a:ahLst/>
              <a:cxnLst/>
              <a:rect l="l" t="t" r="r" b="b"/>
              <a:pathLst>
                <a:path w="3411220" h="2577465">
                  <a:moveTo>
                    <a:pt x="0" y="0"/>
                  </a:moveTo>
                  <a:lnTo>
                    <a:pt x="3411093" y="0"/>
                  </a:lnTo>
                  <a:lnTo>
                    <a:pt x="3411093" y="2577465"/>
                  </a:lnTo>
                  <a:lnTo>
                    <a:pt x="0" y="2577465"/>
                  </a:lnTo>
                  <a:lnTo>
                    <a:pt x="0" y="0"/>
                  </a:lnTo>
                  <a:close/>
                </a:path>
              </a:pathLst>
            </a:custGeom>
            <a:ln w="9525">
              <a:solidFill>
                <a:srgbClr val="7E7E7E"/>
              </a:solidFill>
            </a:ln>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6</a:t>
            </a:fld>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737485" cy="635000"/>
          </a:xfrm>
          <a:prstGeom prst="rect">
            <a:avLst/>
          </a:prstGeom>
        </p:spPr>
        <p:txBody>
          <a:bodyPr vert="horz" wrap="square" lIns="0" tIns="12065" rIns="0" bIns="0" rtlCol="0">
            <a:spAutoFit/>
          </a:bodyPr>
          <a:lstStyle/>
          <a:p>
            <a:pPr marL="12700">
              <a:lnSpc>
                <a:spcPct val="100000"/>
              </a:lnSpc>
              <a:spcBef>
                <a:spcPts val="95"/>
              </a:spcBef>
            </a:pPr>
            <a:r>
              <a:rPr sz="4000" spc="-114" dirty="0"/>
              <a:t>P</a:t>
            </a:r>
            <a:r>
              <a:rPr sz="4000" spc="-65" dirty="0"/>
              <a:t>r</a:t>
            </a:r>
            <a:r>
              <a:rPr sz="4000" spc="-75" dirty="0"/>
              <a:t>i</a:t>
            </a:r>
            <a:r>
              <a:rPr sz="4000" spc="-90" dirty="0"/>
              <a:t>c</a:t>
            </a:r>
            <a:r>
              <a:rPr sz="4000" spc="-5" dirty="0"/>
              <a:t>e</a:t>
            </a:r>
            <a:r>
              <a:rPr sz="4000" spc="-185" dirty="0"/>
              <a:t> </a:t>
            </a:r>
            <a:r>
              <a:rPr sz="4000" spc="-75" dirty="0"/>
              <a:t>c</a:t>
            </a:r>
            <a:r>
              <a:rPr sz="4000" spc="-80" dirty="0"/>
              <a:t>h</a:t>
            </a:r>
            <a:r>
              <a:rPr sz="4000" spc="-90" dirty="0"/>
              <a:t>a</a:t>
            </a:r>
            <a:r>
              <a:rPr sz="4000" spc="-75" dirty="0"/>
              <a:t>r</a:t>
            </a:r>
            <a:r>
              <a:rPr sz="4000" spc="-85" dirty="0"/>
              <a:t>t</a:t>
            </a:r>
            <a:r>
              <a:rPr sz="4000" spc="-5" dirty="0"/>
              <a:t>s</a:t>
            </a:r>
            <a:r>
              <a:rPr sz="4000" spc="-165" dirty="0"/>
              <a:t> </a:t>
            </a:r>
            <a:r>
              <a:rPr sz="4000" spc="-5" dirty="0"/>
              <a:t>…</a:t>
            </a:r>
            <a:endParaRPr sz="4000"/>
          </a:p>
        </p:txBody>
      </p:sp>
      <p:sp>
        <p:nvSpPr>
          <p:cNvPr id="3" name="object 3"/>
          <p:cNvSpPr txBox="1"/>
          <p:nvPr/>
        </p:nvSpPr>
        <p:spPr>
          <a:xfrm>
            <a:off x="778883" y="2188714"/>
            <a:ext cx="4695190" cy="3862070"/>
          </a:xfrm>
          <a:prstGeom prst="rect">
            <a:avLst/>
          </a:prstGeom>
        </p:spPr>
        <p:txBody>
          <a:bodyPr vert="horz" wrap="square" lIns="0" tIns="12700" rIns="0" bIns="0" rtlCol="0">
            <a:spAutoFit/>
          </a:bodyPr>
          <a:lstStyle/>
          <a:p>
            <a:pPr marL="194945" indent="-182245">
              <a:lnSpc>
                <a:spcPct val="100000"/>
              </a:lnSpc>
              <a:spcBef>
                <a:spcPts val="100"/>
              </a:spcBef>
              <a:buClr>
                <a:srgbClr val="1CACE3"/>
              </a:buClr>
              <a:buSzPct val="94444"/>
              <a:buFont typeface="Wingdings"/>
              <a:buChar char=""/>
              <a:tabLst>
                <a:tab pos="194945" algn="l"/>
              </a:tabLst>
            </a:pPr>
            <a:r>
              <a:rPr sz="1800" dirty="0">
                <a:solidFill>
                  <a:srgbClr val="404040"/>
                </a:solidFill>
                <a:latin typeface="Calibri"/>
                <a:cs typeface="Calibri"/>
              </a:rPr>
              <a:t>Bar</a:t>
            </a:r>
            <a:r>
              <a:rPr sz="1800" spc="-40" dirty="0">
                <a:solidFill>
                  <a:srgbClr val="404040"/>
                </a:solidFill>
                <a:latin typeface="Calibri"/>
                <a:cs typeface="Calibri"/>
              </a:rPr>
              <a:t> </a:t>
            </a:r>
            <a:r>
              <a:rPr sz="1800" spc="-5" dirty="0">
                <a:solidFill>
                  <a:srgbClr val="404040"/>
                </a:solidFill>
                <a:latin typeface="Calibri"/>
                <a:cs typeface="Calibri"/>
              </a:rPr>
              <a:t>Chart</a:t>
            </a:r>
            <a:endParaRPr sz="1800">
              <a:latin typeface="Calibri"/>
              <a:cs typeface="Calibri"/>
            </a:endParaRPr>
          </a:p>
          <a:p>
            <a:pPr marL="396240" marR="5080" lvl="1" indent="-182880" algn="just">
              <a:lnSpc>
                <a:spcPct val="100000"/>
              </a:lnSpc>
              <a:spcBef>
                <a:spcPts val="1405"/>
              </a:spcBef>
              <a:buClr>
                <a:srgbClr val="1CACE3"/>
              </a:buClr>
              <a:buFont typeface="Courier New"/>
              <a:buChar char="o"/>
              <a:tabLst>
                <a:tab pos="396875" algn="l"/>
              </a:tabLst>
            </a:pPr>
            <a:r>
              <a:rPr sz="1700" dirty="0">
                <a:solidFill>
                  <a:srgbClr val="404040"/>
                </a:solidFill>
                <a:latin typeface="Calibri"/>
                <a:cs typeface="Calibri"/>
              </a:rPr>
              <a:t>It </a:t>
            </a:r>
            <a:r>
              <a:rPr sz="1700" spc="-5" dirty="0">
                <a:solidFill>
                  <a:srgbClr val="404040"/>
                </a:solidFill>
                <a:latin typeface="Calibri"/>
                <a:cs typeface="Calibri"/>
              </a:rPr>
              <a:t>plots </a:t>
            </a:r>
            <a:r>
              <a:rPr sz="1700" spc="5" dirty="0">
                <a:solidFill>
                  <a:srgbClr val="404040"/>
                </a:solidFill>
                <a:latin typeface="Calibri"/>
                <a:cs typeface="Calibri"/>
              </a:rPr>
              <a:t>the </a:t>
            </a:r>
            <a:r>
              <a:rPr sz="1700" spc="-5" dirty="0">
                <a:solidFill>
                  <a:srgbClr val="FF0000"/>
                </a:solidFill>
                <a:latin typeface="Calibri"/>
                <a:cs typeface="Calibri"/>
              </a:rPr>
              <a:t>high </a:t>
            </a:r>
            <a:r>
              <a:rPr sz="1700" spc="-5" dirty="0">
                <a:solidFill>
                  <a:srgbClr val="404040"/>
                </a:solidFill>
                <a:latin typeface="Calibri"/>
                <a:cs typeface="Calibri"/>
              </a:rPr>
              <a:t>and </a:t>
            </a:r>
            <a:r>
              <a:rPr sz="1700" spc="-5" dirty="0">
                <a:solidFill>
                  <a:srgbClr val="FF0000"/>
                </a:solidFill>
                <a:latin typeface="Calibri"/>
                <a:cs typeface="Calibri"/>
              </a:rPr>
              <a:t>low </a:t>
            </a:r>
            <a:r>
              <a:rPr sz="1700" spc="-5" dirty="0">
                <a:solidFill>
                  <a:srgbClr val="404040"/>
                </a:solidFill>
                <a:latin typeface="Calibri"/>
                <a:cs typeface="Calibri"/>
              </a:rPr>
              <a:t>prices </a:t>
            </a:r>
            <a:r>
              <a:rPr sz="1700" dirty="0">
                <a:solidFill>
                  <a:srgbClr val="404040"/>
                </a:solidFill>
                <a:latin typeface="Calibri"/>
                <a:cs typeface="Calibri"/>
              </a:rPr>
              <a:t>of a </a:t>
            </a:r>
            <a:r>
              <a:rPr sz="1700" spc="-10" dirty="0">
                <a:solidFill>
                  <a:srgbClr val="404040"/>
                </a:solidFill>
                <a:latin typeface="Calibri"/>
                <a:cs typeface="Calibri"/>
              </a:rPr>
              <a:t>stock </a:t>
            </a:r>
            <a:r>
              <a:rPr sz="1700" spc="-5" dirty="0">
                <a:solidFill>
                  <a:srgbClr val="404040"/>
                </a:solidFill>
                <a:latin typeface="Calibri"/>
                <a:cs typeface="Calibri"/>
              </a:rPr>
              <a:t>using </a:t>
            </a:r>
            <a:r>
              <a:rPr sz="1700" dirty="0">
                <a:solidFill>
                  <a:srgbClr val="404040"/>
                </a:solidFill>
                <a:latin typeface="Calibri"/>
                <a:cs typeface="Calibri"/>
              </a:rPr>
              <a:t>a </a:t>
            </a:r>
            <a:r>
              <a:rPr sz="1700" spc="5" dirty="0">
                <a:solidFill>
                  <a:srgbClr val="404040"/>
                </a:solidFill>
                <a:latin typeface="Calibri"/>
                <a:cs typeface="Calibri"/>
              </a:rPr>
              <a:t> </a:t>
            </a:r>
            <a:r>
              <a:rPr sz="1700" spc="-5" dirty="0">
                <a:solidFill>
                  <a:srgbClr val="404040"/>
                </a:solidFill>
                <a:latin typeface="Calibri"/>
                <a:cs typeface="Calibri"/>
              </a:rPr>
              <a:t>bar</a:t>
            </a:r>
            <a:r>
              <a:rPr sz="1700" dirty="0">
                <a:solidFill>
                  <a:srgbClr val="404040"/>
                </a:solidFill>
                <a:latin typeface="Calibri"/>
                <a:cs typeface="Calibri"/>
              </a:rPr>
              <a:t> </a:t>
            </a:r>
            <a:r>
              <a:rPr sz="1700" spc="-20" dirty="0">
                <a:solidFill>
                  <a:srgbClr val="404040"/>
                </a:solidFill>
                <a:latin typeface="Calibri"/>
                <a:cs typeface="Calibri"/>
              </a:rPr>
              <a:t>for</a:t>
            </a:r>
            <a:r>
              <a:rPr sz="1700" spc="-15" dirty="0">
                <a:solidFill>
                  <a:srgbClr val="404040"/>
                </a:solidFill>
                <a:latin typeface="Calibri"/>
                <a:cs typeface="Calibri"/>
              </a:rPr>
              <a:t> </a:t>
            </a:r>
            <a:r>
              <a:rPr sz="1700" spc="-5" dirty="0">
                <a:solidFill>
                  <a:srgbClr val="404040"/>
                </a:solidFill>
                <a:latin typeface="Calibri"/>
                <a:cs typeface="Calibri"/>
              </a:rPr>
              <a:t>each</a:t>
            </a:r>
            <a:r>
              <a:rPr sz="1700" dirty="0">
                <a:solidFill>
                  <a:srgbClr val="404040"/>
                </a:solidFill>
                <a:latin typeface="Calibri"/>
                <a:cs typeface="Calibri"/>
              </a:rPr>
              <a:t> </a:t>
            </a:r>
            <a:r>
              <a:rPr sz="1700" spc="-10" dirty="0">
                <a:solidFill>
                  <a:srgbClr val="404040"/>
                </a:solidFill>
                <a:latin typeface="Calibri"/>
                <a:cs typeface="Calibri"/>
              </a:rPr>
              <a:t>trading</a:t>
            </a:r>
            <a:r>
              <a:rPr sz="1700" spc="-5" dirty="0">
                <a:solidFill>
                  <a:srgbClr val="404040"/>
                </a:solidFill>
                <a:latin typeface="Calibri"/>
                <a:cs typeface="Calibri"/>
              </a:rPr>
              <a:t> </a:t>
            </a:r>
            <a:r>
              <a:rPr sz="1700" spc="-15" dirty="0">
                <a:solidFill>
                  <a:srgbClr val="404040"/>
                </a:solidFill>
                <a:latin typeface="Calibri"/>
                <a:cs typeface="Calibri"/>
              </a:rPr>
              <a:t>day</a:t>
            </a:r>
            <a:r>
              <a:rPr sz="1700" spc="-10" dirty="0">
                <a:solidFill>
                  <a:srgbClr val="404040"/>
                </a:solidFill>
                <a:latin typeface="Calibri"/>
                <a:cs typeface="Calibri"/>
              </a:rPr>
              <a:t> </a:t>
            </a:r>
            <a:r>
              <a:rPr sz="1700" spc="-15" dirty="0">
                <a:solidFill>
                  <a:srgbClr val="404040"/>
                </a:solidFill>
                <a:latin typeface="Calibri"/>
                <a:cs typeface="Calibri"/>
              </a:rPr>
              <a:t>for</a:t>
            </a:r>
            <a:r>
              <a:rPr sz="1700" spc="-10" dirty="0">
                <a:solidFill>
                  <a:srgbClr val="404040"/>
                </a:solidFill>
                <a:latin typeface="Calibri"/>
                <a:cs typeface="Calibri"/>
              </a:rPr>
              <a:t> </a:t>
            </a:r>
            <a:r>
              <a:rPr sz="1700" dirty="0">
                <a:solidFill>
                  <a:srgbClr val="404040"/>
                </a:solidFill>
                <a:latin typeface="Calibri"/>
                <a:cs typeface="Calibri"/>
              </a:rPr>
              <a:t>a</a:t>
            </a:r>
            <a:r>
              <a:rPr sz="1700" spc="5" dirty="0">
                <a:solidFill>
                  <a:srgbClr val="404040"/>
                </a:solidFill>
                <a:latin typeface="Calibri"/>
                <a:cs typeface="Calibri"/>
              </a:rPr>
              <a:t> </a:t>
            </a:r>
            <a:r>
              <a:rPr sz="1700" spc="-5" dirty="0">
                <a:solidFill>
                  <a:srgbClr val="404040"/>
                </a:solidFill>
                <a:latin typeface="Calibri"/>
                <a:cs typeface="Calibri"/>
              </a:rPr>
              <a:t>specified</a:t>
            </a:r>
            <a:r>
              <a:rPr sz="1700" dirty="0">
                <a:solidFill>
                  <a:srgbClr val="404040"/>
                </a:solidFill>
                <a:latin typeface="Calibri"/>
                <a:cs typeface="Calibri"/>
              </a:rPr>
              <a:t> </a:t>
            </a:r>
            <a:r>
              <a:rPr sz="1700" spc="-5" dirty="0">
                <a:solidFill>
                  <a:srgbClr val="404040"/>
                </a:solidFill>
                <a:latin typeface="Calibri"/>
                <a:cs typeface="Calibri"/>
              </a:rPr>
              <a:t>time </a:t>
            </a:r>
            <a:r>
              <a:rPr sz="1700" dirty="0">
                <a:solidFill>
                  <a:srgbClr val="404040"/>
                </a:solidFill>
                <a:latin typeface="Calibri"/>
                <a:cs typeface="Calibri"/>
              </a:rPr>
              <a:t> period.</a:t>
            </a:r>
            <a:endParaRPr sz="1700">
              <a:latin typeface="Calibri"/>
              <a:cs typeface="Calibri"/>
            </a:endParaRPr>
          </a:p>
          <a:p>
            <a:pPr marL="396240" marR="6985" lvl="1" indent="-182880" algn="just">
              <a:lnSpc>
                <a:spcPct val="100000"/>
              </a:lnSpc>
              <a:spcBef>
                <a:spcPts val="1405"/>
              </a:spcBef>
              <a:buClr>
                <a:srgbClr val="1CACE3"/>
              </a:buClr>
              <a:buFont typeface="Courier New"/>
              <a:buChar char="o"/>
              <a:tabLst>
                <a:tab pos="396875" algn="l"/>
              </a:tabLst>
            </a:pPr>
            <a:r>
              <a:rPr sz="1700" dirty="0">
                <a:solidFill>
                  <a:srgbClr val="404040"/>
                </a:solidFill>
                <a:latin typeface="Calibri"/>
                <a:cs typeface="Calibri"/>
              </a:rPr>
              <a:t>The</a:t>
            </a:r>
            <a:r>
              <a:rPr sz="1700" spc="5" dirty="0">
                <a:solidFill>
                  <a:srgbClr val="404040"/>
                </a:solidFill>
                <a:latin typeface="Calibri"/>
                <a:cs typeface="Calibri"/>
              </a:rPr>
              <a:t> </a:t>
            </a:r>
            <a:r>
              <a:rPr sz="1700" spc="-10" dirty="0">
                <a:solidFill>
                  <a:srgbClr val="404040"/>
                </a:solidFill>
                <a:latin typeface="Calibri"/>
                <a:cs typeface="Calibri"/>
              </a:rPr>
              <a:t>top</a:t>
            </a:r>
            <a:r>
              <a:rPr sz="1700" spc="-5" dirty="0">
                <a:solidFill>
                  <a:srgbClr val="404040"/>
                </a:solidFill>
                <a:latin typeface="Calibri"/>
                <a:cs typeface="Calibri"/>
              </a:rPr>
              <a:t> </a:t>
            </a:r>
            <a:r>
              <a:rPr sz="1700" dirty="0">
                <a:solidFill>
                  <a:srgbClr val="404040"/>
                </a:solidFill>
                <a:latin typeface="Calibri"/>
                <a:cs typeface="Calibri"/>
              </a:rPr>
              <a:t>of</a:t>
            </a:r>
            <a:r>
              <a:rPr sz="1700" spc="5" dirty="0">
                <a:solidFill>
                  <a:srgbClr val="404040"/>
                </a:solidFill>
                <a:latin typeface="Calibri"/>
                <a:cs typeface="Calibri"/>
              </a:rPr>
              <a:t> the</a:t>
            </a:r>
            <a:r>
              <a:rPr sz="1700" spc="10" dirty="0">
                <a:solidFill>
                  <a:srgbClr val="404040"/>
                </a:solidFill>
                <a:latin typeface="Calibri"/>
                <a:cs typeface="Calibri"/>
              </a:rPr>
              <a:t> </a:t>
            </a:r>
            <a:r>
              <a:rPr sz="1700" spc="-5" dirty="0">
                <a:solidFill>
                  <a:srgbClr val="404040"/>
                </a:solidFill>
                <a:latin typeface="Calibri"/>
                <a:cs typeface="Calibri"/>
              </a:rPr>
              <a:t>bar</a:t>
            </a:r>
            <a:r>
              <a:rPr sz="1700" dirty="0">
                <a:solidFill>
                  <a:srgbClr val="404040"/>
                </a:solidFill>
                <a:latin typeface="Calibri"/>
                <a:cs typeface="Calibri"/>
              </a:rPr>
              <a:t> </a:t>
            </a:r>
            <a:r>
              <a:rPr sz="1700" spc="-10" dirty="0">
                <a:solidFill>
                  <a:srgbClr val="404040"/>
                </a:solidFill>
                <a:latin typeface="Calibri"/>
                <a:cs typeface="Calibri"/>
              </a:rPr>
              <a:t>corresponds</a:t>
            </a:r>
            <a:r>
              <a:rPr sz="1700" spc="-5" dirty="0">
                <a:solidFill>
                  <a:srgbClr val="404040"/>
                </a:solidFill>
                <a:latin typeface="Calibri"/>
                <a:cs typeface="Calibri"/>
              </a:rPr>
              <a:t> to</a:t>
            </a:r>
            <a:r>
              <a:rPr sz="1700" dirty="0">
                <a:solidFill>
                  <a:srgbClr val="404040"/>
                </a:solidFill>
                <a:latin typeface="Calibri"/>
                <a:cs typeface="Calibri"/>
              </a:rPr>
              <a:t> </a:t>
            </a:r>
            <a:r>
              <a:rPr sz="1700" spc="5" dirty="0">
                <a:solidFill>
                  <a:srgbClr val="404040"/>
                </a:solidFill>
                <a:latin typeface="Calibri"/>
                <a:cs typeface="Calibri"/>
              </a:rPr>
              <a:t>the  </a:t>
            </a:r>
            <a:r>
              <a:rPr sz="1700" b="1" spc="-25" dirty="0">
                <a:solidFill>
                  <a:srgbClr val="404040"/>
                </a:solidFill>
                <a:latin typeface="Calibri"/>
                <a:cs typeface="Calibri"/>
              </a:rPr>
              <a:t>day’s </a:t>
            </a:r>
            <a:r>
              <a:rPr sz="1700" b="1" spc="-20" dirty="0">
                <a:solidFill>
                  <a:srgbClr val="404040"/>
                </a:solidFill>
                <a:latin typeface="Calibri"/>
                <a:cs typeface="Calibri"/>
              </a:rPr>
              <a:t> </a:t>
            </a:r>
            <a:r>
              <a:rPr sz="1700" b="1" dirty="0">
                <a:solidFill>
                  <a:srgbClr val="404040"/>
                </a:solidFill>
                <a:latin typeface="Calibri"/>
                <a:cs typeface="Calibri"/>
              </a:rPr>
              <a:t>(time</a:t>
            </a:r>
            <a:r>
              <a:rPr sz="1700" b="1" spc="-20" dirty="0">
                <a:solidFill>
                  <a:srgbClr val="404040"/>
                </a:solidFill>
                <a:latin typeface="Calibri"/>
                <a:cs typeface="Calibri"/>
              </a:rPr>
              <a:t> frame’s)</a:t>
            </a:r>
            <a:r>
              <a:rPr sz="1700" b="1" spc="-30" dirty="0">
                <a:solidFill>
                  <a:srgbClr val="404040"/>
                </a:solidFill>
                <a:latin typeface="Calibri"/>
                <a:cs typeface="Calibri"/>
              </a:rPr>
              <a:t> </a:t>
            </a:r>
            <a:r>
              <a:rPr sz="1700" dirty="0">
                <a:solidFill>
                  <a:srgbClr val="404040"/>
                </a:solidFill>
                <a:latin typeface="Calibri"/>
                <a:cs typeface="Calibri"/>
              </a:rPr>
              <a:t>high</a:t>
            </a:r>
            <a:r>
              <a:rPr sz="1700" spc="-10" dirty="0">
                <a:solidFill>
                  <a:srgbClr val="404040"/>
                </a:solidFill>
                <a:latin typeface="Calibri"/>
                <a:cs typeface="Calibri"/>
              </a:rPr>
              <a:t> </a:t>
            </a:r>
            <a:r>
              <a:rPr sz="1700" spc="-5" dirty="0">
                <a:solidFill>
                  <a:srgbClr val="404040"/>
                </a:solidFill>
                <a:latin typeface="Calibri"/>
                <a:cs typeface="Calibri"/>
              </a:rPr>
              <a:t>and</a:t>
            </a:r>
            <a:r>
              <a:rPr sz="1700" spc="-10" dirty="0">
                <a:solidFill>
                  <a:srgbClr val="404040"/>
                </a:solidFill>
                <a:latin typeface="Calibri"/>
                <a:cs typeface="Calibri"/>
              </a:rPr>
              <a:t> </a:t>
            </a:r>
            <a:r>
              <a:rPr sz="1700" spc="5" dirty="0">
                <a:solidFill>
                  <a:srgbClr val="404040"/>
                </a:solidFill>
                <a:latin typeface="Calibri"/>
                <a:cs typeface="Calibri"/>
              </a:rPr>
              <a:t>the</a:t>
            </a:r>
            <a:r>
              <a:rPr sz="1700" spc="-10" dirty="0">
                <a:solidFill>
                  <a:srgbClr val="404040"/>
                </a:solidFill>
                <a:latin typeface="Calibri"/>
                <a:cs typeface="Calibri"/>
              </a:rPr>
              <a:t> bottom,</a:t>
            </a:r>
            <a:r>
              <a:rPr sz="1700" spc="-35" dirty="0">
                <a:solidFill>
                  <a:srgbClr val="404040"/>
                </a:solidFill>
                <a:latin typeface="Calibri"/>
                <a:cs typeface="Calibri"/>
              </a:rPr>
              <a:t> </a:t>
            </a:r>
            <a:r>
              <a:rPr sz="1700" spc="-25" dirty="0">
                <a:solidFill>
                  <a:srgbClr val="404040"/>
                </a:solidFill>
                <a:latin typeface="Calibri"/>
                <a:cs typeface="Calibri"/>
              </a:rPr>
              <a:t>day’s</a:t>
            </a:r>
            <a:r>
              <a:rPr sz="1700" spc="10" dirty="0">
                <a:solidFill>
                  <a:srgbClr val="404040"/>
                </a:solidFill>
                <a:latin typeface="Calibri"/>
                <a:cs typeface="Calibri"/>
              </a:rPr>
              <a:t> </a:t>
            </a:r>
            <a:r>
              <a:rPr sz="1700" spc="-30" dirty="0">
                <a:solidFill>
                  <a:srgbClr val="404040"/>
                </a:solidFill>
                <a:latin typeface="Calibri"/>
                <a:cs typeface="Calibri"/>
              </a:rPr>
              <a:t>low.</a:t>
            </a:r>
            <a:endParaRPr sz="1700">
              <a:latin typeface="Calibri"/>
              <a:cs typeface="Calibri"/>
            </a:endParaRPr>
          </a:p>
          <a:p>
            <a:pPr marL="396240" marR="7620" lvl="1" indent="-182880" algn="just">
              <a:lnSpc>
                <a:spcPct val="100000"/>
              </a:lnSpc>
              <a:spcBef>
                <a:spcPts val="1405"/>
              </a:spcBef>
              <a:buClr>
                <a:srgbClr val="1CACE3"/>
              </a:buClr>
              <a:buFont typeface="Courier New"/>
              <a:buChar char="o"/>
              <a:tabLst>
                <a:tab pos="396875" algn="l"/>
              </a:tabLst>
            </a:pPr>
            <a:r>
              <a:rPr sz="1700" spc="-35" dirty="0">
                <a:solidFill>
                  <a:srgbClr val="404040"/>
                </a:solidFill>
                <a:latin typeface="Calibri"/>
                <a:cs typeface="Calibri"/>
              </a:rPr>
              <a:t>Two</a:t>
            </a:r>
            <a:r>
              <a:rPr sz="1700" spc="-30" dirty="0">
                <a:solidFill>
                  <a:srgbClr val="404040"/>
                </a:solidFill>
                <a:latin typeface="Calibri"/>
                <a:cs typeface="Calibri"/>
              </a:rPr>
              <a:t> </a:t>
            </a:r>
            <a:r>
              <a:rPr sz="1700" spc="-5" dirty="0">
                <a:solidFill>
                  <a:srgbClr val="404040"/>
                </a:solidFill>
                <a:latin typeface="Calibri"/>
                <a:cs typeface="Calibri"/>
              </a:rPr>
              <a:t>additional</a:t>
            </a:r>
            <a:r>
              <a:rPr sz="1700" dirty="0">
                <a:solidFill>
                  <a:srgbClr val="404040"/>
                </a:solidFill>
                <a:latin typeface="Calibri"/>
                <a:cs typeface="Calibri"/>
              </a:rPr>
              <a:t> </a:t>
            </a:r>
            <a:r>
              <a:rPr sz="1700" spc="-15" dirty="0">
                <a:solidFill>
                  <a:srgbClr val="0000FF"/>
                </a:solidFill>
                <a:latin typeface="Calibri"/>
                <a:cs typeface="Calibri"/>
              </a:rPr>
              <a:t>horizontal</a:t>
            </a:r>
            <a:r>
              <a:rPr sz="1700" spc="-10" dirty="0">
                <a:solidFill>
                  <a:srgbClr val="0000FF"/>
                </a:solidFill>
                <a:latin typeface="Calibri"/>
                <a:cs typeface="Calibri"/>
              </a:rPr>
              <a:t> </a:t>
            </a:r>
            <a:r>
              <a:rPr sz="1700" spc="-5" dirty="0">
                <a:solidFill>
                  <a:srgbClr val="0000FF"/>
                </a:solidFill>
                <a:latin typeface="Calibri"/>
                <a:cs typeface="Calibri"/>
              </a:rPr>
              <a:t>lines</a:t>
            </a:r>
            <a:r>
              <a:rPr sz="1700" dirty="0">
                <a:solidFill>
                  <a:srgbClr val="0000FF"/>
                </a:solidFill>
                <a:latin typeface="Calibri"/>
                <a:cs typeface="Calibri"/>
              </a:rPr>
              <a:t> </a:t>
            </a:r>
            <a:r>
              <a:rPr sz="1700" spc="-10" dirty="0">
                <a:solidFill>
                  <a:srgbClr val="404040"/>
                </a:solidFill>
                <a:latin typeface="Calibri"/>
                <a:cs typeface="Calibri"/>
              </a:rPr>
              <a:t>indicate</a:t>
            </a:r>
            <a:r>
              <a:rPr sz="1700" spc="-5" dirty="0">
                <a:solidFill>
                  <a:srgbClr val="404040"/>
                </a:solidFill>
                <a:latin typeface="Calibri"/>
                <a:cs typeface="Calibri"/>
              </a:rPr>
              <a:t> the </a:t>
            </a:r>
            <a:r>
              <a:rPr sz="1700" dirty="0">
                <a:solidFill>
                  <a:srgbClr val="404040"/>
                </a:solidFill>
                <a:latin typeface="Calibri"/>
                <a:cs typeface="Calibri"/>
              </a:rPr>
              <a:t> </a:t>
            </a:r>
            <a:r>
              <a:rPr sz="1700" spc="-5" dirty="0">
                <a:solidFill>
                  <a:srgbClr val="0000FF"/>
                </a:solidFill>
                <a:latin typeface="Calibri"/>
                <a:cs typeface="Calibri"/>
              </a:rPr>
              <a:t>opening </a:t>
            </a:r>
            <a:r>
              <a:rPr sz="1700" spc="-10" dirty="0">
                <a:solidFill>
                  <a:srgbClr val="404040"/>
                </a:solidFill>
                <a:latin typeface="Calibri"/>
                <a:cs typeface="Calibri"/>
              </a:rPr>
              <a:t>and</a:t>
            </a:r>
            <a:r>
              <a:rPr sz="1700" spc="-5" dirty="0">
                <a:solidFill>
                  <a:srgbClr val="404040"/>
                </a:solidFill>
                <a:latin typeface="Calibri"/>
                <a:cs typeface="Calibri"/>
              </a:rPr>
              <a:t> </a:t>
            </a:r>
            <a:r>
              <a:rPr sz="1700" spc="-5" dirty="0">
                <a:solidFill>
                  <a:srgbClr val="0000FF"/>
                </a:solidFill>
                <a:latin typeface="Calibri"/>
                <a:cs typeface="Calibri"/>
              </a:rPr>
              <a:t>closing price</a:t>
            </a:r>
            <a:r>
              <a:rPr sz="1700" spc="-5" dirty="0">
                <a:solidFill>
                  <a:srgbClr val="404040"/>
                </a:solidFill>
                <a:latin typeface="Calibri"/>
                <a:cs typeface="Calibri"/>
              </a:rPr>
              <a:t>. The </a:t>
            </a:r>
            <a:r>
              <a:rPr sz="1700" spc="-10" dirty="0">
                <a:solidFill>
                  <a:srgbClr val="404040"/>
                </a:solidFill>
                <a:latin typeface="Calibri"/>
                <a:cs typeface="Calibri"/>
              </a:rPr>
              <a:t>length</a:t>
            </a:r>
            <a:r>
              <a:rPr sz="1700" spc="360" dirty="0">
                <a:solidFill>
                  <a:srgbClr val="404040"/>
                </a:solidFill>
                <a:latin typeface="Calibri"/>
                <a:cs typeface="Calibri"/>
              </a:rPr>
              <a:t> </a:t>
            </a:r>
            <a:r>
              <a:rPr sz="1700" dirty="0">
                <a:solidFill>
                  <a:srgbClr val="404040"/>
                </a:solidFill>
                <a:latin typeface="Calibri"/>
                <a:cs typeface="Calibri"/>
              </a:rPr>
              <a:t>of </a:t>
            </a:r>
            <a:r>
              <a:rPr sz="1700" spc="5" dirty="0">
                <a:solidFill>
                  <a:srgbClr val="404040"/>
                </a:solidFill>
                <a:latin typeface="Calibri"/>
                <a:cs typeface="Calibri"/>
              </a:rPr>
              <a:t>the </a:t>
            </a:r>
            <a:r>
              <a:rPr sz="1700" spc="-10" dirty="0">
                <a:solidFill>
                  <a:srgbClr val="404040"/>
                </a:solidFill>
                <a:latin typeface="Calibri"/>
                <a:cs typeface="Calibri"/>
              </a:rPr>
              <a:t>bar </a:t>
            </a:r>
            <a:r>
              <a:rPr sz="1700" spc="-370" dirty="0">
                <a:solidFill>
                  <a:srgbClr val="404040"/>
                </a:solidFill>
                <a:latin typeface="Calibri"/>
                <a:cs typeface="Calibri"/>
              </a:rPr>
              <a:t> </a:t>
            </a:r>
            <a:r>
              <a:rPr sz="1700" dirty="0">
                <a:solidFill>
                  <a:srgbClr val="404040"/>
                </a:solidFill>
                <a:latin typeface="Calibri"/>
                <a:cs typeface="Calibri"/>
              </a:rPr>
              <a:t>is</a:t>
            </a:r>
            <a:r>
              <a:rPr sz="1700" spc="-15" dirty="0">
                <a:solidFill>
                  <a:srgbClr val="404040"/>
                </a:solidFill>
                <a:latin typeface="Calibri"/>
                <a:cs typeface="Calibri"/>
              </a:rPr>
              <a:t> </a:t>
            </a:r>
            <a:r>
              <a:rPr sz="1700" spc="-5" dirty="0">
                <a:solidFill>
                  <a:srgbClr val="404040"/>
                </a:solidFill>
                <a:latin typeface="Calibri"/>
                <a:cs typeface="Calibri"/>
              </a:rPr>
              <a:t>proportional</a:t>
            </a:r>
            <a:r>
              <a:rPr sz="1700" spc="-10" dirty="0">
                <a:solidFill>
                  <a:srgbClr val="404040"/>
                </a:solidFill>
                <a:latin typeface="Calibri"/>
                <a:cs typeface="Calibri"/>
              </a:rPr>
              <a:t> </a:t>
            </a:r>
            <a:r>
              <a:rPr sz="1700" spc="-5" dirty="0">
                <a:solidFill>
                  <a:srgbClr val="404040"/>
                </a:solidFill>
                <a:latin typeface="Calibri"/>
                <a:cs typeface="Calibri"/>
              </a:rPr>
              <a:t>to</a:t>
            </a:r>
            <a:r>
              <a:rPr sz="1700" spc="-25" dirty="0">
                <a:solidFill>
                  <a:srgbClr val="404040"/>
                </a:solidFill>
                <a:latin typeface="Calibri"/>
                <a:cs typeface="Calibri"/>
              </a:rPr>
              <a:t> </a:t>
            </a:r>
            <a:r>
              <a:rPr sz="1700" spc="5" dirty="0">
                <a:solidFill>
                  <a:srgbClr val="404040"/>
                </a:solidFill>
                <a:latin typeface="Calibri"/>
                <a:cs typeface="Calibri"/>
              </a:rPr>
              <a:t>the</a:t>
            </a:r>
            <a:r>
              <a:rPr sz="1700" spc="-15" dirty="0">
                <a:solidFill>
                  <a:srgbClr val="404040"/>
                </a:solidFill>
                <a:latin typeface="Calibri"/>
                <a:cs typeface="Calibri"/>
              </a:rPr>
              <a:t> </a:t>
            </a:r>
            <a:r>
              <a:rPr sz="1700" spc="-5" dirty="0">
                <a:solidFill>
                  <a:srgbClr val="404040"/>
                </a:solidFill>
                <a:latin typeface="Calibri"/>
                <a:cs typeface="Calibri"/>
              </a:rPr>
              <a:t>volatility</a:t>
            </a:r>
            <a:r>
              <a:rPr sz="1700" spc="-30" dirty="0">
                <a:solidFill>
                  <a:srgbClr val="404040"/>
                </a:solidFill>
                <a:latin typeface="Calibri"/>
                <a:cs typeface="Calibri"/>
              </a:rPr>
              <a:t> </a:t>
            </a:r>
            <a:r>
              <a:rPr sz="1700" dirty="0">
                <a:solidFill>
                  <a:srgbClr val="404040"/>
                </a:solidFill>
                <a:latin typeface="Calibri"/>
                <a:cs typeface="Calibri"/>
              </a:rPr>
              <a:t>in</a:t>
            </a:r>
            <a:r>
              <a:rPr sz="1700" spc="-10" dirty="0">
                <a:solidFill>
                  <a:srgbClr val="404040"/>
                </a:solidFill>
                <a:latin typeface="Calibri"/>
                <a:cs typeface="Calibri"/>
              </a:rPr>
              <a:t> </a:t>
            </a:r>
            <a:r>
              <a:rPr sz="1700" dirty="0">
                <a:solidFill>
                  <a:srgbClr val="404040"/>
                </a:solidFill>
                <a:latin typeface="Calibri"/>
                <a:cs typeface="Calibri"/>
              </a:rPr>
              <a:t>a</a:t>
            </a:r>
            <a:r>
              <a:rPr sz="1700" spc="-5" dirty="0">
                <a:solidFill>
                  <a:srgbClr val="404040"/>
                </a:solidFill>
                <a:latin typeface="Calibri"/>
                <a:cs typeface="Calibri"/>
              </a:rPr>
              <a:t> stock.</a:t>
            </a:r>
            <a:endParaRPr sz="1700">
              <a:latin typeface="Calibri"/>
              <a:cs typeface="Calibri"/>
            </a:endParaRPr>
          </a:p>
          <a:p>
            <a:pPr marL="396240" marR="6350" lvl="1" indent="-182880" algn="just">
              <a:lnSpc>
                <a:spcPct val="100000"/>
              </a:lnSpc>
              <a:spcBef>
                <a:spcPts val="1390"/>
              </a:spcBef>
              <a:buClr>
                <a:srgbClr val="1CACE3"/>
              </a:buClr>
              <a:buFont typeface="Courier New"/>
              <a:buChar char="o"/>
              <a:tabLst>
                <a:tab pos="396875" algn="l"/>
              </a:tabLst>
            </a:pPr>
            <a:r>
              <a:rPr sz="1700" spc="-5" dirty="0">
                <a:solidFill>
                  <a:srgbClr val="404040"/>
                </a:solidFill>
                <a:latin typeface="Calibri"/>
                <a:cs typeface="Calibri"/>
              </a:rPr>
              <a:t>Colored coded </a:t>
            </a:r>
            <a:r>
              <a:rPr sz="1700" dirty="0">
                <a:solidFill>
                  <a:srgbClr val="404040"/>
                </a:solidFill>
                <a:latin typeface="Calibri"/>
                <a:cs typeface="Calibri"/>
              </a:rPr>
              <a:t>- If </a:t>
            </a:r>
            <a:r>
              <a:rPr sz="1700" spc="5" dirty="0">
                <a:solidFill>
                  <a:srgbClr val="404040"/>
                </a:solidFill>
                <a:latin typeface="Calibri"/>
                <a:cs typeface="Calibri"/>
              </a:rPr>
              <a:t>the </a:t>
            </a:r>
            <a:r>
              <a:rPr sz="1700" spc="-10" dirty="0">
                <a:solidFill>
                  <a:srgbClr val="404040"/>
                </a:solidFill>
                <a:latin typeface="Calibri"/>
                <a:cs typeface="Calibri"/>
              </a:rPr>
              <a:t>share </a:t>
            </a:r>
            <a:r>
              <a:rPr sz="1700" spc="-5" dirty="0">
                <a:solidFill>
                  <a:srgbClr val="404040"/>
                </a:solidFill>
                <a:latin typeface="Calibri"/>
                <a:cs typeface="Calibri"/>
              </a:rPr>
              <a:t>price </a:t>
            </a:r>
            <a:r>
              <a:rPr sz="1700" b="1" spc="-5" dirty="0">
                <a:solidFill>
                  <a:srgbClr val="404040"/>
                </a:solidFill>
                <a:latin typeface="Calibri"/>
                <a:cs typeface="Calibri"/>
              </a:rPr>
              <a:t>closes </a:t>
            </a:r>
            <a:r>
              <a:rPr sz="1700" b="1" spc="-10" dirty="0">
                <a:solidFill>
                  <a:srgbClr val="404040"/>
                </a:solidFill>
                <a:latin typeface="Calibri"/>
                <a:cs typeface="Calibri"/>
              </a:rPr>
              <a:t>above </a:t>
            </a:r>
            <a:r>
              <a:rPr sz="1700" b="1" spc="-5" dirty="0">
                <a:solidFill>
                  <a:srgbClr val="404040"/>
                </a:solidFill>
                <a:latin typeface="Calibri"/>
                <a:cs typeface="Calibri"/>
              </a:rPr>
              <a:t> the</a:t>
            </a:r>
            <a:r>
              <a:rPr sz="1700" b="1" dirty="0">
                <a:solidFill>
                  <a:srgbClr val="404040"/>
                </a:solidFill>
                <a:latin typeface="Calibri"/>
                <a:cs typeface="Calibri"/>
              </a:rPr>
              <a:t> </a:t>
            </a:r>
            <a:r>
              <a:rPr sz="1700" b="1" spc="-5" dirty="0">
                <a:solidFill>
                  <a:srgbClr val="404040"/>
                </a:solidFill>
                <a:latin typeface="Calibri"/>
                <a:cs typeface="Calibri"/>
              </a:rPr>
              <a:t>open</a:t>
            </a:r>
            <a:r>
              <a:rPr sz="1700" b="1" dirty="0">
                <a:solidFill>
                  <a:srgbClr val="404040"/>
                </a:solidFill>
                <a:latin typeface="Calibri"/>
                <a:cs typeface="Calibri"/>
              </a:rPr>
              <a:t> </a:t>
            </a:r>
            <a:r>
              <a:rPr sz="1700" spc="-5" dirty="0">
                <a:solidFill>
                  <a:srgbClr val="404040"/>
                </a:solidFill>
                <a:latin typeface="Calibri"/>
                <a:cs typeface="Calibri"/>
              </a:rPr>
              <a:t>price</a:t>
            </a:r>
            <a:r>
              <a:rPr sz="1700" dirty="0">
                <a:solidFill>
                  <a:srgbClr val="404040"/>
                </a:solidFill>
                <a:latin typeface="Calibri"/>
                <a:cs typeface="Calibri"/>
              </a:rPr>
              <a:t> </a:t>
            </a:r>
            <a:r>
              <a:rPr sz="1700" spc="-5" dirty="0">
                <a:solidFill>
                  <a:srgbClr val="404040"/>
                </a:solidFill>
                <a:latin typeface="Calibri"/>
                <a:cs typeface="Calibri"/>
              </a:rPr>
              <a:t>it</a:t>
            </a:r>
            <a:r>
              <a:rPr sz="1700" dirty="0">
                <a:solidFill>
                  <a:srgbClr val="404040"/>
                </a:solidFill>
                <a:latin typeface="Calibri"/>
                <a:cs typeface="Calibri"/>
              </a:rPr>
              <a:t> is</a:t>
            </a:r>
            <a:r>
              <a:rPr sz="1700" spc="5" dirty="0">
                <a:solidFill>
                  <a:srgbClr val="404040"/>
                </a:solidFill>
                <a:latin typeface="Calibri"/>
                <a:cs typeface="Calibri"/>
              </a:rPr>
              <a:t> </a:t>
            </a:r>
            <a:r>
              <a:rPr sz="1700" spc="-10" dirty="0">
                <a:solidFill>
                  <a:srgbClr val="404040"/>
                </a:solidFill>
                <a:latin typeface="Calibri"/>
                <a:cs typeface="Calibri"/>
              </a:rPr>
              <a:t>colored</a:t>
            </a:r>
            <a:r>
              <a:rPr sz="1700" spc="-5" dirty="0">
                <a:solidFill>
                  <a:srgbClr val="404040"/>
                </a:solidFill>
                <a:latin typeface="Calibri"/>
                <a:cs typeface="Calibri"/>
              </a:rPr>
              <a:t> </a:t>
            </a:r>
            <a:r>
              <a:rPr sz="1700" spc="-5" dirty="0">
                <a:solidFill>
                  <a:srgbClr val="00AF50"/>
                </a:solidFill>
                <a:latin typeface="Calibri"/>
                <a:cs typeface="Calibri"/>
              </a:rPr>
              <a:t>green</a:t>
            </a:r>
            <a:r>
              <a:rPr sz="1700" spc="-5" dirty="0">
                <a:solidFill>
                  <a:srgbClr val="404040"/>
                </a:solidFill>
                <a:latin typeface="Calibri"/>
                <a:cs typeface="Calibri"/>
              </a:rPr>
              <a:t>,</a:t>
            </a:r>
            <a:r>
              <a:rPr sz="1700" dirty="0">
                <a:solidFill>
                  <a:srgbClr val="404040"/>
                </a:solidFill>
                <a:latin typeface="Calibri"/>
                <a:cs typeface="Calibri"/>
              </a:rPr>
              <a:t> </a:t>
            </a:r>
            <a:r>
              <a:rPr sz="1700" spc="-10" dirty="0">
                <a:solidFill>
                  <a:srgbClr val="404040"/>
                </a:solidFill>
                <a:latin typeface="Calibri"/>
                <a:cs typeface="Calibri"/>
              </a:rPr>
              <a:t>and</a:t>
            </a:r>
            <a:r>
              <a:rPr sz="1700" spc="-5" dirty="0">
                <a:solidFill>
                  <a:srgbClr val="404040"/>
                </a:solidFill>
                <a:latin typeface="Calibri"/>
                <a:cs typeface="Calibri"/>
              </a:rPr>
              <a:t> </a:t>
            </a:r>
            <a:r>
              <a:rPr sz="1700" dirty="0">
                <a:solidFill>
                  <a:srgbClr val="404040"/>
                </a:solidFill>
                <a:latin typeface="Calibri"/>
                <a:cs typeface="Calibri"/>
              </a:rPr>
              <a:t>if</a:t>
            </a:r>
            <a:r>
              <a:rPr sz="1700" spc="380" dirty="0">
                <a:solidFill>
                  <a:srgbClr val="404040"/>
                </a:solidFill>
                <a:latin typeface="Calibri"/>
                <a:cs typeface="Calibri"/>
              </a:rPr>
              <a:t> </a:t>
            </a:r>
            <a:r>
              <a:rPr sz="1700" spc="5" dirty="0">
                <a:solidFill>
                  <a:srgbClr val="404040"/>
                </a:solidFill>
                <a:latin typeface="Calibri"/>
                <a:cs typeface="Calibri"/>
              </a:rPr>
              <a:t>the </a:t>
            </a:r>
            <a:r>
              <a:rPr sz="1700" spc="-370" dirty="0">
                <a:solidFill>
                  <a:srgbClr val="404040"/>
                </a:solidFill>
                <a:latin typeface="Calibri"/>
                <a:cs typeface="Calibri"/>
              </a:rPr>
              <a:t> </a:t>
            </a:r>
            <a:r>
              <a:rPr sz="1700" b="1" spc="-5" dirty="0">
                <a:solidFill>
                  <a:srgbClr val="404040"/>
                </a:solidFill>
                <a:latin typeface="Calibri"/>
                <a:cs typeface="Calibri"/>
              </a:rPr>
              <a:t>close</a:t>
            </a:r>
            <a:r>
              <a:rPr sz="1700" b="1" spc="-25" dirty="0">
                <a:solidFill>
                  <a:srgbClr val="404040"/>
                </a:solidFill>
                <a:latin typeface="Calibri"/>
                <a:cs typeface="Calibri"/>
              </a:rPr>
              <a:t> </a:t>
            </a:r>
            <a:r>
              <a:rPr sz="1700" b="1" dirty="0">
                <a:solidFill>
                  <a:srgbClr val="404040"/>
                </a:solidFill>
                <a:latin typeface="Calibri"/>
                <a:cs typeface="Calibri"/>
              </a:rPr>
              <a:t>is</a:t>
            </a:r>
            <a:r>
              <a:rPr sz="1700" b="1" spc="-10" dirty="0">
                <a:solidFill>
                  <a:srgbClr val="404040"/>
                </a:solidFill>
                <a:latin typeface="Calibri"/>
                <a:cs typeface="Calibri"/>
              </a:rPr>
              <a:t> </a:t>
            </a:r>
            <a:r>
              <a:rPr sz="1700" b="1" spc="-5" dirty="0">
                <a:solidFill>
                  <a:srgbClr val="404040"/>
                </a:solidFill>
                <a:latin typeface="Calibri"/>
                <a:cs typeface="Calibri"/>
              </a:rPr>
              <a:t>below</a:t>
            </a:r>
            <a:r>
              <a:rPr sz="1700" b="1" spc="-10" dirty="0">
                <a:solidFill>
                  <a:srgbClr val="404040"/>
                </a:solidFill>
                <a:latin typeface="Calibri"/>
                <a:cs typeface="Calibri"/>
              </a:rPr>
              <a:t> </a:t>
            </a:r>
            <a:r>
              <a:rPr sz="1700" b="1" spc="-5" dirty="0">
                <a:solidFill>
                  <a:srgbClr val="404040"/>
                </a:solidFill>
                <a:latin typeface="Calibri"/>
                <a:cs typeface="Calibri"/>
              </a:rPr>
              <a:t>the open </a:t>
            </a:r>
            <a:r>
              <a:rPr sz="1700" spc="5" dirty="0">
                <a:solidFill>
                  <a:srgbClr val="404040"/>
                </a:solidFill>
                <a:latin typeface="Calibri"/>
                <a:cs typeface="Calibri"/>
              </a:rPr>
              <a:t>the</a:t>
            </a:r>
            <a:r>
              <a:rPr sz="1700" spc="-15" dirty="0">
                <a:solidFill>
                  <a:srgbClr val="404040"/>
                </a:solidFill>
                <a:latin typeface="Calibri"/>
                <a:cs typeface="Calibri"/>
              </a:rPr>
              <a:t> </a:t>
            </a:r>
            <a:r>
              <a:rPr sz="1700" dirty="0">
                <a:solidFill>
                  <a:srgbClr val="404040"/>
                </a:solidFill>
                <a:latin typeface="Calibri"/>
                <a:cs typeface="Calibri"/>
              </a:rPr>
              <a:t>bar</a:t>
            </a:r>
            <a:r>
              <a:rPr sz="1700" spc="-20" dirty="0">
                <a:solidFill>
                  <a:srgbClr val="404040"/>
                </a:solidFill>
                <a:latin typeface="Calibri"/>
                <a:cs typeface="Calibri"/>
              </a:rPr>
              <a:t> </a:t>
            </a:r>
            <a:r>
              <a:rPr sz="1700" dirty="0">
                <a:solidFill>
                  <a:srgbClr val="404040"/>
                </a:solidFill>
                <a:latin typeface="Calibri"/>
                <a:cs typeface="Calibri"/>
              </a:rPr>
              <a:t>is</a:t>
            </a:r>
            <a:r>
              <a:rPr sz="1700" spc="-10" dirty="0">
                <a:solidFill>
                  <a:srgbClr val="404040"/>
                </a:solidFill>
                <a:latin typeface="Calibri"/>
                <a:cs typeface="Calibri"/>
              </a:rPr>
              <a:t> </a:t>
            </a:r>
            <a:r>
              <a:rPr sz="1700" spc="-5" dirty="0">
                <a:solidFill>
                  <a:srgbClr val="404040"/>
                </a:solidFill>
                <a:latin typeface="Calibri"/>
                <a:cs typeface="Calibri"/>
              </a:rPr>
              <a:t>colored</a:t>
            </a:r>
            <a:r>
              <a:rPr sz="1700" spc="-30" dirty="0">
                <a:solidFill>
                  <a:srgbClr val="404040"/>
                </a:solidFill>
                <a:latin typeface="Calibri"/>
                <a:cs typeface="Calibri"/>
              </a:rPr>
              <a:t> </a:t>
            </a:r>
            <a:r>
              <a:rPr sz="1700" spc="-5" dirty="0">
                <a:solidFill>
                  <a:srgbClr val="FF0000"/>
                </a:solidFill>
                <a:latin typeface="Calibri"/>
                <a:cs typeface="Calibri"/>
              </a:rPr>
              <a:t>red</a:t>
            </a:r>
            <a:r>
              <a:rPr sz="1700" spc="-5" dirty="0">
                <a:solidFill>
                  <a:srgbClr val="404040"/>
                </a:solidFill>
                <a:latin typeface="Calibri"/>
                <a:cs typeface="Calibri"/>
              </a:rPr>
              <a:t>.</a:t>
            </a:r>
            <a:endParaRPr sz="1700">
              <a:latin typeface="Calibri"/>
              <a:cs typeface="Calibri"/>
            </a:endParaRPr>
          </a:p>
        </p:txBody>
      </p:sp>
      <p:pic>
        <p:nvPicPr>
          <p:cNvPr id="4" name="object 4"/>
          <p:cNvPicPr/>
          <p:nvPr/>
        </p:nvPicPr>
        <p:blipFill>
          <a:blip r:embed="rId3" cstate="print"/>
          <a:stretch>
            <a:fillRect/>
          </a:stretch>
        </p:blipFill>
        <p:spPr>
          <a:xfrm>
            <a:off x="5515572" y="3014641"/>
            <a:ext cx="3497611" cy="2313432"/>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2737485" cy="635000"/>
          </a:xfrm>
          <a:prstGeom prst="rect">
            <a:avLst/>
          </a:prstGeom>
        </p:spPr>
        <p:txBody>
          <a:bodyPr vert="horz" wrap="square" lIns="0" tIns="12065" rIns="0" bIns="0" rtlCol="0">
            <a:spAutoFit/>
          </a:bodyPr>
          <a:lstStyle/>
          <a:p>
            <a:pPr marL="12700">
              <a:lnSpc>
                <a:spcPct val="100000"/>
              </a:lnSpc>
              <a:spcBef>
                <a:spcPts val="95"/>
              </a:spcBef>
            </a:pPr>
            <a:r>
              <a:rPr sz="4000" spc="-114" dirty="0"/>
              <a:t>P</a:t>
            </a:r>
            <a:r>
              <a:rPr sz="4000" spc="-65" dirty="0"/>
              <a:t>r</a:t>
            </a:r>
            <a:r>
              <a:rPr sz="4000" spc="-75" dirty="0"/>
              <a:t>i</a:t>
            </a:r>
            <a:r>
              <a:rPr sz="4000" spc="-90" dirty="0"/>
              <a:t>c</a:t>
            </a:r>
            <a:r>
              <a:rPr sz="4000" spc="-5" dirty="0"/>
              <a:t>e</a:t>
            </a:r>
            <a:r>
              <a:rPr sz="4000" spc="-185" dirty="0"/>
              <a:t> </a:t>
            </a:r>
            <a:r>
              <a:rPr sz="4000" spc="-75" dirty="0"/>
              <a:t>c</a:t>
            </a:r>
            <a:r>
              <a:rPr sz="4000" spc="-80" dirty="0"/>
              <a:t>h</a:t>
            </a:r>
            <a:r>
              <a:rPr sz="4000" spc="-90" dirty="0"/>
              <a:t>a</a:t>
            </a:r>
            <a:r>
              <a:rPr sz="4000" spc="-75" dirty="0"/>
              <a:t>r</a:t>
            </a:r>
            <a:r>
              <a:rPr sz="4000" spc="-85" dirty="0"/>
              <a:t>t</a:t>
            </a:r>
            <a:r>
              <a:rPr sz="4000" spc="-5" dirty="0"/>
              <a:t>s</a:t>
            </a:r>
            <a:r>
              <a:rPr sz="4000" spc="-165" dirty="0"/>
              <a:t> </a:t>
            </a:r>
            <a:r>
              <a:rPr sz="4000" spc="-5" dirty="0"/>
              <a:t>…</a:t>
            </a:r>
            <a:endParaRPr sz="4000"/>
          </a:p>
        </p:txBody>
      </p:sp>
      <p:sp>
        <p:nvSpPr>
          <p:cNvPr id="3" name="object 3"/>
          <p:cNvSpPr txBox="1"/>
          <p:nvPr/>
        </p:nvSpPr>
        <p:spPr>
          <a:xfrm>
            <a:off x="778883" y="2188715"/>
            <a:ext cx="4695190" cy="3862070"/>
          </a:xfrm>
          <a:prstGeom prst="rect">
            <a:avLst/>
          </a:prstGeom>
        </p:spPr>
        <p:txBody>
          <a:bodyPr vert="horz" wrap="square" lIns="0" tIns="12700" rIns="0" bIns="0" rtlCol="0">
            <a:spAutoFit/>
          </a:bodyPr>
          <a:lstStyle/>
          <a:p>
            <a:pPr marL="194945" indent="-182245">
              <a:lnSpc>
                <a:spcPct val="100000"/>
              </a:lnSpc>
              <a:spcBef>
                <a:spcPts val="100"/>
              </a:spcBef>
              <a:buClr>
                <a:srgbClr val="1CACE3"/>
              </a:buClr>
              <a:buSzPct val="94444"/>
              <a:buFont typeface="Wingdings"/>
              <a:buChar char=""/>
              <a:tabLst>
                <a:tab pos="194945" algn="l"/>
              </a:tabLst>
            </a:pPr>
            <a:r>
              <a:rPr sz="1800" spc="-5" dirty="0">
                <a:solidFill>
                  <a:srgbClr val="404040"/>
                </a:solidFill>
                <a:latin typeface="Calibri"/>
                <a:cs typeface="Calibri"/>
              </a:rPr>
              <a:t>Candlestick</a:t>
            </a:r>
            <a:r>
              <a:rPr sz="1800" spc="-25" dirty="0">
                <a:solidFill>
                  <a:srgbClr val="404040"/>
                </a:solidFill>
                <a:latin typeface="Calibri"/>
                <a:cs typeface="Calibri"/>
              </a:rPr>
              <a:t> </a:t>
            </a:r>
            <a:r>
              <a:rPr sz="1800" spc="-5" dirty="0">
                <a:solidFill>
                  <a:srgbClr val="404040"/>
                </a:solidFill>
                <a:latin typeface="Calibri"/>
                <a:cs typeface="Calibri"/>
              </a:rPr>
              <a:t>chart</a:t>
            </a:r>
            <a:endParaRPr sz="1800" dirty="0">
              <a:latin typeface="Calibri"/>
              <a:cs typeface="Calibri"/>
            </a:endParaRPr>
          </a:p>
          <a:p>
            <a:pPr marL="396240" marR="5080" lvl="1" indent="-182880" algn="just">
              <a:lnSpc>
                <a:spcPct val="100000"/>
              </a:lnSpc>
              <a:spcBef>
                <a:spcPts val="1405"/>
              </a:spcBef>
              <a:buClr>
                <a:srgbClr val="1CACE3"/>
              </a:buClr>
              <a:buFont typeface="Courier New"/>
              <a:buChar char="o"/>
              <a:tabLst>
                <a:tab pos="396875" algn="l"/>
              </a:tabLst>
            </a:pPr>
            <a:r>
              <a:rPr sz="1700" dirty="0">
                <a:solidFill>
                  <a:srgbClr val="404040"/>
                </a:solidFill>
                <a:latin typeface="Calibri"/>
                <a:cs typeface="Calibri"/>
              </a:rPr>
              <a:t>It </a:t>
            </a:r>
            <a:r>
              <a:rPr sz="1700" spc="-10" dirty="0">
                <a:solidFill>
                  <a:srgbClr val="404040"/>
                </a:solidFill>
                <a:latin typeface="Calibri"/>
                <a:cs typeface="Calibri"/>
              </a:rPr>
              <a:t>displays </a:t>
            </a:r>
            <a:r>
              <a:rPr sz="1700" dirty="0">
                <a:solidFill>
                  <a:srgbClr val="404040"/>
                </a:solidFill>
                <a:latin typeface="Calibri"/>
                <a:cs typeface="Calibri"/>
              </a:rPr>
              <a:t>the </a:t>
            </a:r>
            <a:r>
              <a:rPr sz="1700" spc="-10" dirty="0">
                <a:solidFill>
                  <a:srgbClr val="404040"/>
                </a:solidFill>
                <a:latin typeface="Calibri"/>
                <a:cs typeface="Calibri"/>
              </a:rPr>
              <a:t>relationship </a:t>
            </a:r>
            <a:r>
              <a:rPr sz="1700" spc="-5" dirty="0">
                <a:solidFill>
                  <a:srgbClr val="404040"/>
                </a:solidFill>
                <a:latin typeface="Calibri"/>
                <a:cs typeface="Calibri"/>
              </a:rPr>
              <a:t>between </a:t>
            </a:r>
            <a:r>
              <a:rPr sz="1700" dirty="0">
                <a:solidFill>
                  <a:srgbClr val="404040"/>
                </a:solidFill>
                <a:latin typeface="Calibri"/>
                <a:cs typeface="Calibri"/>
              </a:rPr>
              <a:t>the </a:t>
            </a:r>
            <a:r>
              <a:rPr sz="1700" spc="-5" dirty="0">
                <a:solidFill>
                  <a:srgbClr val="FF0000"/>
                </a:solidFill>
                <a:latin typeface="Calibri"/>
                <a:cs typeface="Calibri"/>
              </a:rPr>
              <a:t>high </a:t>
            </a:r>
            <a:r>
              <a:rPr sz="1700" dirty="0">
                <a:solidFill>
                  <a:srgbClr val="404040"/>
                </a:solidFill>
                <a:latin typeface="Calibri"/>
                <a:cs typeface="Calibri"/>
              </a:rPr>
              <a:t>&amp; </a:t>
            </a:r>
            <a:r>
              <a:rPr sz="1700" spc="5" dirty="0">
                <a:solidFill>
                  <a:srgbClr val="404040"/>
                </a:solidFill>
                <a:latin typeface="Calibri"/>
                <a:cs typeface="Calibri"/>
              </a:rPr>
              <a:t> </a:t>
            </a:r>
            <a:r>
              <a:rPr sz="1700" spc="-5" dirty="0">
                <a:solidFill>
                  <a:srgbClr val="FF0000"/>
                </a:solidFill>
                <a:latin typeface="Calibri"/>
                <a:cs typeface="Calibri"/>
              </a:rPr>
              <a:t>low</a:t>
            </a:r>
            <a:r>
              <a:rPr sz="1700" spc="-15" dirty="0">
                <a:solidFill>
                  <a:srgbClr val="FF0000"/>
                </a:solidFill>
                <a:latin typeface="Calibri"/>
                <a:cs typeface="Calibri"/>
              </a:rPr>
              <a:t> </a:t>
            </a:r>
            <a:r>
              <a:rPr sz="1700" dirty="0">
                <a:solidFill>
                  <a:srgbClr val="404040"/>
                </a:solidFill>
                <a:latin typeface="Calibri"/>
                <a:cs typeface="Calibri"/>
              </a:rPr>
              <a:t>and</a:t>
            </a:r>
            <a:r>
              <a:rPr sz="1700" spc="-30" dirty="0">
                <a:solidFill>
                  <a:srgbClr val="404040"/>
                </a:solidFill>
                <a:latin typeface="Calibri"/>
                <a:cs typeface="Calibri"/>
              </a:rPr>
              <a:t> </a:t>
            </a:r>
            <a:r>
              <a:rPr sz="1700" dirty="0">
                <a:solidFill>
                  <a:srgbClr val="FF0000"/>
                </a:solidFill>
                <a:latin typeface="Calibri"/>
                <a:cs typeface="Calibri"/>
              </a:rPr>
              <a:t>opening</a:t>
            </a:r>
            <a:r>
              <a:rPr sz="1700" spc="-35" dirty="0">
                <a:solidFill>
                  <a:srgbClr val="FF0000"/>
                </a:solidFill>
                <a:latin typeface="Calibri"/>
                <a:cs typeface="Calibri"/>
              </a:rPr>
              <a:t> </a:t>
            </a:r>
            <a:r>
              <a:rPr sz="1700" dirty="0">
                <a:solidFill>
                  <a:srgbClr val="404040"/>
                </a:solidFill>
                <a:latin typeface="Calibri"/>
                <a:cs typeface="Calibri"/>
              </a:rPr>
              <a:t>&amp;</a:t>
            </a:r>
            <a:r>
              <a:rPr sz="1700" spc="-5" dirty="0">
                <a:solidFill>
                  <a:srgbClr val="404040"/>
                </a:solidFill>
                <a:latin typeface="Calibri"/>
                <a:cs typeface="Calibri"/>
              </a:rPr>
              <a:t> </a:t>
            </a:r>
            <a:r>
              <a:rPr sz="1700" dirty="0">
                <a:solidFill>
                  <a:srgbClr val="FF0000"/>
                </a:solidFill>
                <a:latin typeface="Calibri"/>
                <a:cs typeface="Calibri"/>
              </a:rPr>
              <a:t>closing</a:t>
            </a:r>
            <a:r>
              <a:rPr sz="1700" spc="-35" dirty="0">
                <a:solidFill>
                  <a:srgbClr val="FF0000"/>
                </a:solidFill>
                <a:latin typeface="Calibri"/>
                <a:cs typeface="Calibri"/>
              </a:rPr>
              <a:t> </a:t>
            </a:r>
            <a:r>
              <a:rPr sz="1700" dirty="0">
                <a:solidFill>
                  <a:srgbClr val="404040"/>
                </a:solidFill>
                <a:latin typeface="Calibri"/>
                <a:cs typeface="Calibri"/>
              </a:rPr>
              <a:t>prices</a:t>
            </a:r>
            <a:r>
              <a:rPr sz="1700" spc="-30" dirty="0">
                <a:solidFill>
                  <a:srgbClr val="404040"/>
                </a:solidFill>
                <a:latin typeface="Calibri"/>
                <a:cs typeface="Calibri"/>
              </a:rPr>
              <a:t> </a:t>
            </a:r>
            <a:r>
              <a:rPr sz="1700" dirty="0">
                <a:solidFill>
                  <a:srgbClr val="404040"/>
                </a:solidFill>
                <a:latin typeface="Calibri"/>
                <a:cs typeface="Calibri"/>
              </a:rPr>
              <a:t>of a</a:t>
            </a:r>
            <a:r>
              <a:rPr sz="1700" spc="-10" dirty="0">
                <a:solidFill>
                  <a:srgbClr val="404040"/>
                </a:solidFill>
                <a:latin typeface="Calibri"/>
                <a:cs typeface="Calibri"/>
              </a:rPr>
              <a:t> </a:t>
            </a:r>
            <a:r>
              <a:rPr sz="1700" spc="-5" dirty="0">
                <a:solidFill>
                  <a:srgbClr val="404040"/>
                </a:solidFill>
                <a:latin typeface="Calibri"/>
                <a:cs typeface="Calibri"/>
              </a:rPr>
              <a:t>stock.</a:t>
            </a:r>
            <a:endParaRPr sz="1700" dirty="0">
              <a:latin typeface="Calibri"/>
              <a:cs typeface="Calibri"/>
            </a:endParaRPr>
          </a:p>
          <a:p>
            <a:pPr marL="396240" marR="7620" lvl="1" indent="-182880" algn="just">
              <a:lnSpc>
                <a:spcPct val="100000"/>
              </a:lnSpc>
              <a:spcBef>
                <a:spcPts val="1405"/>
              </a:spcBef>
              <a:buClr>
                <a:srgbClr val="1CACE3"/>
              </a:buClr>
              <a:buFont typeface="Courier New"/>
              <a:buChar char="o"/>
              <a:tabLst>
                <a:tab pos="396875" algn="l"/>
              </a:tabLst>
            </a:pPr>
            <a:r>
              <a:rPr sz="1700" dirty="0">
                <a:solidFill>
                  <a:srgbClr val="404040"/>
                </a:solidFill>
                <a:latin typeface="Calibri"/>
                <a:cs typeface="Calibri"/>
              </a:rPr>
              <a:t>The </a:t>
            </a:r>
            <a:r>
              <a:rPr sz="1700" b="1" spc="-5" dirty="0">
                <a:solidFill>
                  <a:srgbClr val="0000FF"/>
                </a:solidFill>
                <a:latin typeface="Calibri"/>
                <a:cs typeface="Calibri"/>
              </a:rPr>
              <a:t>body </a:t>
            </a:r>
            <a:r>
              <a:rPr sz="1700" dirty="0">
                <a:solidFill>
                  <a:srgbClr val="404040"/>
                </a:solidFill>
                <a:latin typeface="Calibri"/>
                <a:cs typeface="Calibri"/>
              </a:rPr>
              <a:t>of </a:t>
            </a:r>
            <a:r>
              <a:rPr sz="1700" spc="5" dirty="0">
                <a:solidFill>
                  <a:srgbClr val="404040"/>
                </a:solidFill>
                <a:latin typeface="Calibri"/>
                <a:cs typeface="Calibri"/>
              </a:rPr>
              <a:t>the </a:t>
            </a:r>
            <a:r>
              <a:rPr sz="1700" spc="-5" dirty="0">
                <a:solidFill>
                  <a:srgbClr val="404040"/>
                </a:solidFill>
                <a:latin typeface="Calibri"/>
                <a:cs typeface="Calibri"/>
              </a:rPr>
              <a:t>candle </a:t>
            </a:r>
            <a:r>
              <a:rPr sz="1700" spc="-10" dirty="0">
                <a:solidFill>
                  <a:srgbClr val="404040"/>
                </a:solidFill>
                <a:latin typeface="Calibri"/>
                <a:cs typeface="Calibri"/>
              </a:rPr>
              <a:t>represents </a:t>
            </a:r>
            <a:r>
              <a:rPr sz="1700" dirty="0">
                <a:solidFill>
                  <a:srgbClr val="404040"/>
                </a:solidFill>
                <a:latin typeface="Calibri"/>
                <a:cs typeface="Calibri"/>
              </a:rPr>
              <a:t>the </a:t>
            </a:r>
            <a:r>
              <a:rPr sz="1700" spc="-10" dirty="0">
                <a:solidFill>
                  <a:srgbClr val="404040"/>
                </a:solidFill>
                <a:latin typeface="Calibri"/>
                <a:cs typeface="Calibri"/>
              </a:rPr>
              <a:t>opening </a:t>
            </a:r>
            <a:r>
              <a:rPr sz="1700" spc="-5" dirty="0">
                <a:solidFill>
                  <a:srgbClr val="404040"/>
                </a:solidFill>
                <a:latin typeface="Calibri"/>
                <a:cs typeface="Calibri"/>
              </a:rPr>
              <a:t> </a:t>
            </a:r>
            <a:r>
              <a:rPr sz="1700" dirty="0">
                <a:solidFill>
                  <a:srgbClr val="404040"/>
                </a:solidFill>
                <a:latin typeface="Calibri"/>
                <a:cs typeface="Calibri"/>
              </a:rPr>
              <a:t>and</a:t>
            </a:r>
            <a:r>
              <a:rPr sz="1700" spc="-30" dirty="0">
                <a:solidFill>
                  <a:srgbClr val="404040"/>
                </a:solidFill>
                <a:latin typeface="Calibri"/>
                <a:cs typeface="Calibri"/>
              </a:rPr>
              <a:t> </a:t>
            </a:r>
            <a:r>
              <a:rPr sz="1700" dirty="0">
                <a:solidFill>
                  <a:srgbClr val="404040"/>
                </a:solidFill>
                <a:latin typeface="Calibri"/>
                <a:cs typeface="Calibri"/>
              </a:rPr>
              <a:t>closing</a:t>
            </a:r>
            <a:r>
              <a:rPr sz="1700" spc="-35" dirty="0">
                <a:solidFill>
                  <a:srgbClr val="404040"/>
                </a:solidFill>
                <a:latin typeface="Calibri"/>
                <a:cs typeface="Calibri"/>
              </a:rPr>
              <a:t> </a:t>
            </a:r>
            <a:r>
              <a:rPr sz="1700" dirty="0">
                <a:solidFill>
                  <a:srgbClr val="404040"/>
                </a:solidFill>
                <a:latin typeface="Calibri"/>
                <a:cs typeface="Calibri"/>
              </a:rPr>
              <a:t>prices</a:t>
            </a:r>
            <a:r>
              <a:rPr sz="1700" spc="-30" dirty="0">
                <a:solidFill>
                  <a:srgbClr val="404040"/>
                </a:solidFill>
                <a:latin typeface="Calibri"/>
                <a:cs typeface="Calibri"/>
              </a:rPr>
              <a:t> </a:t>
            </a:r>
            <a:r>
              <a:rPr sz="1700" spc="-5" dirty="0">
                <a:solidFill>
                  <a:srgbClr val="404040"/>
                </a:solidFill>
                <a:latin typeface="Calibri"/>
                <a:cs typeface="Calibri"/>
              </a:rPr>
              <a:t>during</a:t>
            </a:r>
            <a:r>
              <a:rPr sz="1700" spc="-40" dirty="0">
                <a:solidFill>
                  <a:srgbClr val="404040"/>
                </a:solidFill>
                <a:latin typeface="Calibri"/>
                <a:cs typeface="Calibri"/>
              </a:rPr>
              <a:t> </a:t>
            </a:r>
            <a:r>
              <a:rPr sz="1700" spc="5" dirty="0">
                <a:solidFill>
                  <a:srgbClr val="404040"/>
                </a:solidFill>
                <a:latin typeface="Calibri"/>
                <a:cs typeface="Calibri"/>
              </a:rPr>
              <a:t>the</a:t>
            </a:r>
            <a:r>
              <a:rPr sz="1700" spc="-10" dirty="0">
                <a:solidFill>
                  <a:srgbClr val="404040"/>
                </a:solidFill>
                <a:latin typeface="Calibri"/>
                <a:cs typeface="Calibri"/>
              </a:rPr>
              <a:t> </a:t>
            </a:r>
            <a:r>
              <a:rPr sz="1700" dirty="0">
                <a:solidFill>
                  <a:srgbClr val="404040"/>
                </a:solidFill>
                <a:latin typeface="Calibri"/>
                <a:cs typeface="Calibri"/>
              </a:rPr>
              <a:t>period.</a:t>
            </a:r>
            <a:endParaRPr sz="1700" dirty="0">
              <a:latin typeface="Calibri"/>
              <a:cs typeface="Calibri"/>
            </a:endParaRPr>
          </a:p>
          <a:p>
            <a:pPr marL="396240" marR="5080" lvl="1" indent="-182880" algn="just">
              <a:lnSpc>
                <a:spcPct val="100000"/>
              </a:lnSpc>
              <a:spcBef>
                <a:spcPts val="1405"/>
              </a:spcBef>
              <a:buClr>
                <a:srgbClr val="1CACE3"/>
              </a:buClr>
              <a:buFont typeface="Courier New"/>
              <a:buChar char="o"/>
              <a:tabLst>
                <a:tab pos="396875" algn="l"/>
              </a:tabLst>
            </a:pPr>
            <a:r>
              <a:rPr sz="1700" spc="-5" dirty="0">
                <a:solidFill>
                  <a:srgbClr val="404040"/>
                </a:solidFill>
                <a:latin typeface="Calibri"/>
                <a:cs typeface="Calibri"/>
              </a:rPr>
              <a:t>Above</a:t>
            </a:r>
            <a:r>
              <a:rPr sz="1700" dirty="0">
                <a:solidFill>
                  <a:srgbClr val="404040"/>
                </a:solidFill>
                <a:latin typeface="Calibri"/>
                <a:cs typeface="Calibri"/>
              </a:rPr>
              <a:t> </a:t>
            </a:r>
            <a:r>
              <a:rPr sz="1700" spc="-10" dirty="0">
                <a:solidFill>
                  <a:srgbClr val="404040"/>
                </a:solidFill>
                <a:latin typeface="Calibri"/>
                <a:cs typeface="Calibri"/>
              </a:rPr>
              <a:t>and</a:t>
            </a:r>
            <a:r>
              <a:rPr sz="1700" spc="-5" dirty="0">
                <a:solidFill>
                  <a:srgbClr val="404040"/>
                </a:solidFill>
                <a:latin typeface="Calibri"/>
                <a:cs typeface="Calibri"/>
              </a:rPr>
              <a:t> below</a:t>
            </a:r>
            <a:r>
              <a:rPr sz="1700" dirty="0">
                <a:solidFill>
                  <a:srgbClr val="404040"/>
                </a:solidFill>
                <a:latin typeface="Calibri"/>
                <a:cs typeface="Calibri"/>
              </a:rPr>
              <a:t> the</a:t>
            </a:r>
            <a:r>
              <a:rPr sz="1700" spc="5" dirty="0">
                <a:solidFill>
                  <a:srgbClr val="404040"/>
                </a:solidFill>
                <a:latin typeface="Calibri"/>
                <a:cs typeface="Calibri"/>
              </a:rPr>
              <a:t> </a:t>
            </a:r>
            <a:r>
              <a:rPr sz="1700" spc="-5" dirty="0">
                <a:solidFill>
                  <a:srgbClr val="404040"/>
                </a:solidFill>
                <a:latin typeface="Calibri"/>
                <a:cs typeface="Calibri"/>
              </a:rPr>
              <a:t>body</a:t>
            </a:r>
            <a:r>
              <a:rPr sz="1700" dirty="0">
                <a:solidFill>
                  <a:srgbClr val="404040"/>
                </a:solidFill>
                <a:latin typeface="Calibri"/>
                <a:cs typeface="Calibri"/>
              </a:rPr>
              <a:t> </a:t>
            </a:r>
            <a:r>
              <a:rPr sz="1700" spc="-10" dirty="0">
                <a:solidFill>
                  <a:srgbClr val="404040"/>
                </a:solidFill>
                <a:latin typeface="Calibri"/>
                <a:cs typeface="Calibri"/>
              </a:rPr>
              <a:t>are</a:t>
            </a:r>
            <a:r>
              <a:rPr sz="1700" spc="-5" dirty="0">
                <a:solidFill>
                  <a:srgbClr val="404040"/>
                </a:solidFill>
                <a:latin typeface="Calibri"/>
                <a:cs typeface="Calibri"/>
              </a:rPr>
              <a:t> vertical</a:t>
            </a:r>
            <a:r>
              <a:rPr sz="1700" dirty="0">
                <a:solidFill>
                  <a:srgbClr val="404040"/>
                </a:solidFill>
                <a:latin typeface="Calibri"/>
                <a:cs typeface="Calibri"/>
              </a:rPr>
              <a:t> </a:t>
            </a:r>
            <a:r>
              <a:rPr sz="1700" spc="-5" dirty="0">
                <a:solidFill>
                  <a:srgbClr val="404040"/>
                </a:solidFill>
                <a:latin typeface="Calibri"/>
                <a:cs typeface="Calibri"/>
              </a:rPr>
              <a:t>lines </a:t>
            </a:r>
            <a:r>
              <a:rPr sz="1700" dirty="0">
                <a:solidFill>
                  <a:srgbClr val="404040"/>
                </a:solidFill>
                <a:latin typeface="Calibri"/>
                <a:cs typeface="Calibri"/>
              </a:rPr>
              <a:t> </a:t>
            </a:r>
            <a:r>
              <a:rPr sz="1700" spc="-5" dirty="0">
                <a:solidFill>
                  <a:srgbClr val="404040"/>
                </a:solidFill>
                <a:latin typeface="Calibri"/>
                <a:cs typeface="Calibri"/>
              </a:rPr>
              <a:t>called </a:t>
            </a:r>
            <a:r>
              <a:rPr sz="1700" b="1" spc="-10" dirty="0">
                <a:solidFill>
                  <a:srgbClr val="0000FF"/>
                </a:solidFill>
                <a:latin typeface="Calibri"/>
                <a:cs typeface="Calibri"/>
              </a:rPr>
              <a:t>wicks </a:t>
            </a:r>
            <a:r>
              <a:rPr sz="1700" spc="-10" dirty="0">
                <a:solidFill>
                  <a:srgbClr val="404040"/>
                </a:solidFill>
                <a:latin typeface="Calibri"/>
                <a:cs typeface="Calibri"/>
              </a:rPr>
              <a:t>or </a:t>
            </a:r>
            <a:r>
              <a:rPr sz="1700" b="1" spc="-10" dirty="0">
                <a:solidFill>
                  <a:srgbClr val="0000FF"/>
                </a:solidFill>
                <a:latin typeface="Calibri"/>
                <a:cs typeface="Calibri"/>
              </a:rPr>
              <a:t>shadows </a:t>
            </a:r>
            <a:r>
              <a:rPr sz="1700" spc="-10" dirty="0">
                <a:solidFill>
                  <a:srgbClr val="404040"/>
                </a:solidFill>
                <a:latin typeface="Calibri"/>
                <a:cs typeface="Calibri"/>
              </a:rPr>
              <a:t>that </a:t>
            </a:r>
            <a:r>
              <a:rPr sz="1700" spc="-5" dirty="0">
                <a:solidFill>
                  <a:srgbClr val="404040"/>
                </a:solidFill>
                <a:latin typeface="Calibri"/>
                <a:cs typeface="Calibri"/>
              </a:rPr>
              <a:t>show </a:t>
            </a:r>
            <a:r>
              <a:rPr sz="1700" dirty="0">
                <a:solidFill>
                  <a:srgbClr val="404040"/>
                </a:solidFill>
                <a:latin typeface="Calibri"/>
                <a:cs typeface="Calibri"/>
              </a:rPr>
              <a:t>the </a:t>
            </a:r>
            <a:r>
              <a:rPr sz="1700" spc="-10" dirty="0">
                <a:solidFill>
                  <a:srgbClr val="404040"/>
                </a:solidFill>
                <a:latin typeface="Calibri"/>
                <a:cs typeface="Calibri"/>
              </a:rPr>
              <a:t>lows and </a:t>
            </a:r>
            <a:r>
              <a:rPr sz="1700" spc="-5" dirty="0">
                <a:solidFill>
                  <a:srgbClr val="404040"/>
                </a:solidFill>
                <a:latin typeface="Calibri"/>
                <a:cs typeface="Calibri"/>
              </a:rPr>
              <a:t> </a:t>
            </a:r>
            <a:r>
              <a:rPr sz="1700" dirty="0">
                <a:solidFill>
                  <a:srgbClr val="404040"/>
                </a:solidFill>
                <a:latin typeface="Calibri"/>
                <a:cs typeface="Calibri"/>
              </a:rPr>
              <a:t>highs</a:t>
            </a:r>
            <a:r>
              <a:rPr sz="1700" spc="-50" dirty="0">
                <a:solidFill>
                  <a:srgbClr val="404040"/>
                </a:solidFill>
                <a:latin typeface="Calibri"/>
                <a:cs typeface="Calibri"/>
              </a:rPr>
              <a:t> </a:t>
            </a:r>
            <a:r>
              <a:rPr sz="1700" dirty="0">
                <a:solidFill>
                  <a:srgbClr val="404040"/>
                </a:solidFill>
                <a:latin typeface="Calibri"/>
                <a:cs typeface="Calibri"/>
              </a:rPr>
              <a:t>of</a:t>
            </a:r>
            <a:r>
              <a:rPr sz="1700" spc="5" dirty="0">
                <a:solidFill>
                  <a:srgbClr val="404040"/>
                </a:solidFill>
                <a:latin typeface="Calibri"/>
                <a:cs typeface="Calibri"/>
              </a:rPr>
              <a:t> the</a:t>
            </a:r>
            <a:r>
              <a:rPr sz="1700" spc="-10" dirty="0">
                <a:solidFill>
                  <a:srgbClr val="404040"/>
                </a:solidFill>
                <a:latin typeface="Calibri"/>
                <a:cs typeface="Calibri"/>
              </a:rPr>
              <a:t> </a:t>
            </a:r>
            <a:r>
              <a:rPr sz="1700" spc="-5" dirty="0">
                <a:solidFill>
                  <a:srgbClr val="404040"/>
                </a:solidFill>
                <a:latin typeface="Calibri"/>
                <a:cs typeface="Calibri"/>
              </a:rPr>
              <a:t>traded</a:t>
            </a:r>
            <a:r>
              <a:rPr sz="1700" spc="-40" dirty="0">
                <a:solidFill>
                  <a:srgbClr val="404040"/>
                </a:solidFill>
                <a:latin typeface="Calibri"/>
                <a:cs typeface="Calibri"/>
              </a:rPr>
              <a:t> </a:t>
            </a:r>
            <a:r>
              <a:rPr sz="1700" dirty="0">
                <a:solidFill>
                  <a:srgbClr val="404040"/>
                </a:solidFill>
                <a:latin typeface="Calibri"/>
                <a:cs typeface="Calibri"/>
              </a:rPr>
              <a:t>prices.</a:t>
            </a:r>
            <a:endParaRPr sz="1700" dirty="0">
              <a:latin typeface="Calibri"/>
              <a:cs typeface="Calibri"/>
            </a:endParaRPr>
          </a:p>
          <a:p>
            <a:pPr marL="396240" marR="5080" lvl="1" indent="-182880" algn="just">
              <a:lnSpc>
                <a:spcPct val="100000"/>
              </a:lnSpc>
              <a:spcBef>
                <a:spcPts val="1390"/>
              </a:spcBef>
              <a:buClr>
                <a:srgbClr val="1CACE3"/>
              </a:buClr>
              <a:buFont typeface="Courier New"/>
              <a:buChar char="o"/>
              <a:tabLst>
                <a:tab pos="396875" algn="l"/>
              </a:tabLst>
            </a:pPr>
            <a:r>
              <a:rPr sz="1700" spc="-5" dirty="0">
                <a:solidFill>
                  <a:srgbClr val="404040"/>
                </a:solidFill>
                <a:latin typeface="Calibri"/>
                <a:cs typeface="Calibri"/>
              </a:rPr>
              <a:t>While</a:t>
            </a:r>
            <a:r>
              <a:rPr sz="1700" dirty="0">
                <a:solidFill>
                  <a:srgbClr val="404040"/>
                </a:solidFill>
                <a:latin typeface="Calibri"/>
                <a:cs typeface="Calibri"/>
              </a:rPr>
              <a:t> </a:t>
            </a:r>
            <a:r>
              <a:rPr sz="1700" spc="-10" dirty="0">
                <a:solidFill>
                  <a:srgbClr val="404040"/>
                </a:solidFill>
                <a:latin typeface="Calibri"/>
                <a:cs typeface="Calibri"/>
              </a:rPr>
              <a:t>an</a:t>
            </a:r>
            <a:r>
              <a:rPr sz="1700" spc="-5" dirty="0">
                <a:solidFill>
                  <a:srgbClr val="404040"/>
                </a:solidFill>
                <a:latin typeface="Calibri"/>
                <a:cs typeface="Calibri"/>
              </a:rPr>
              <a:t> </a:t>
            </a:r>
            <a:r>
              <a:rPr sz="1700" spc="-10" dirty="0">
                <a:solidFill>
                  <a:srgbClr val="404040"/>
                </a:solidFill>
                <a:latin typeface="Calibri"/>
                <a:cs typeface="Calibri"/>
              </a:rPr>
              <a:t>individual</a:t>
            </a:r>
            <a:r>
              <a:rPr sz="1700" spc="-5" dirty="0">
                <a:solidFill>
                  <a:srgbClr val="404040"/>
                </a:solidFill>
                <a:latin typeface="Calibri"/>
                <a:cs typeface="Calibri"/>
              </a:rPr>
              <a:t> </a:t>
            </a:r>
            <a:r>
              <a:rPr sz="1700" spc="-10" dirty="0">
                <a:solidFill>
                  <a:srgbClr val="404040"/>
                </a:solidFill>
                <a:latin typeface="Calibri"/>
                <a:cs typeface="Calibri"/>
              </a:rPr>
              <a:t>candle</a:t>
            </a:r>
            <a:r>
              <a:rPr sz="1700" spc="-5" dirty="0">
                <a:solidFill>
                  <a:srgbClr val="404040"/>
                </a:solidFill>
                <a:latin typeface="Calibri"/>
                <a:cs typeface="Calibri"/>
              </a:rPr>
              <a:t> </a:t>
            </a:r>
            <a:r>
              <a:rPr sz="1700" spc="-10" dirty="0">
                <a:solidFill>
                  <a:srgbClr val="404040"/>
                </a:solidFill>
                <a:latin typeface="Calibri"/>
                <a:cs typeface="Calibri"/>
              </a:rPr>
              <a:t>provides</a:t>
            </a:r>
            <a:r>
              <a:rPr sz="1700" spc="-5" dirty="0">
                <a:solidFill>
                  <a:srgbClr val="404040"/>
                </a:solidFill>
                <a:latin typeface="Calibri"/>
                <a:cs typeface="Calibri"/>
              </a:rPr>
              <a:t> sufficient </a:t>
            </a:r>
            <a:r>
              <a:rPr sz="1700" dirty="0">
                <a:solidFill>
                  <a:srgbClr val="404040"/>
                </a:solidFill>
                <a:latin typeface="Calibri"/>
                <a:cs typeface="Calibri"/>
              </a:rPr>
              <a:t> </a:t>
            </a:r>
            <a:r>
              <a:rPr sz="1700" spc="-10" dirty="0">
                <a:solidFill>
                  <a:srgbClr val="404040"/>
                </a:solidFill>
                <a:latin typeface="Calibri"/>
                <a:cs typeface="Calibri"/>
              </a:rPr>
              <a:t>information, </a:t>
            </a:r>
            <a:r>
              <a:rPr sz="1700" spc="-15" dirty="0">
                <a:solidFill>
                  <a:srgbClr val="404040"/>
                </a:solidFill>
                <a:latin typeface="Calibri"/>
                <a:cs typeface="Calibri"/>
              </a:rPr>
              <a:t>patterns </a:t>
            </a:r>
            <a:r>
              <a:rPr sz="1700" spc="-10" dirty="0">
                <a:solidFill>
                  <a:srgbClr val="404040"/>
                </a:solidFill>
                <a:latin typeface="Calibri"/>
                <a:cs typeface="Calibri"/>
              </a:rPr>
              <a:t>can </a:t>
            </a:r>
            <a:r>
              <a:rPr sz="1700" dirty="0">
                <a:solidFill>
                  <a:srgbClr val="404040"/>
                </a:solidFill>
                <a:latin typeface="Calibri"/>
                <a:cs typeface="Calibri"/>
              </a:rPr>
              <a:t>be </a:t>
            </a:r>
            <a:r>
              <a:rPr sz="1700" spc="-5" dirty="0">
                <a:solidFill>
                  <a:srgbClr val="404040"/>
                </a:solidFill>
                <a:latin typeface="Calibri"/>
                <a:cs typeface="Calibri"/>
              </a:rPr>
              <a:t>determined only </a:t>
            </a:r>
            <a:r>
              <a:rPr sz="1700" spc="-10" dirty="0">
                <a:solidFill>
                  <a:srgbClr val="404040"/>
                </a:solidFill>
                <a:latin typeface="Calibri"/>
                <a:cs typeface="Calibri"/>
              </a:rPr>
              <a:t>by </a:t>
            </a:r>
            <a:r>
              <a:rPr sz="1700" spc="-5" dirty="0">
                <a:solidFill>
                  <a:srgbClr val="404040"/>
                </a:solidFill>
                <a:latin typeface="Calibri"/>
                <a:cs typeface="Calibri"/>
              </a:rPr>
              <a:t> comparing</a:t>
            </a:r>
            <a:r>
              <a:rPr sz="1700" dirty="0">
                <a:solidFill>
                  <a:srgbClr val="404040"/>
                </a:solidFill>
                <a:latin typeface="Calibri"/>
                <a:cs typeface="Calibri"/>
              </a:rPr>
              <a:t> </a:t>
            </a:r>
            <a:r>
              <a:rPr sz="1700" spc="-5" dirty="0">
                <a:solidFill>
                  <a:srgbClr val="404040"/>
                </a:solidFill>
                <a:latin typeface="Calibri"/>
                <a:cs typeface="Calibri"/>
              </a:rPr>
              <a:t>one</a:t>
            </a:r>
            <a:r>
              <a:rPr sz="1700" dirty="0">
                <a:solidFill>
                  <a:srgbClr val="404040"/>
                </a:solidFill>
                <a:latin typeface="Calibri"/>
                <a:cs typeface="Calibri"/>
              </a:rPr>
              <a:t> </a:t>
            </a:r>
            <a:r>
              <a:rPr sz="1700" spc="-5" dirty="0">
                <a:solidFill>
                  <a:srgbClr val="404040"/>
                </a:solidFill>
                <a:latin typeface="Calibri"/>
                <a:cs typeface="Calibri"/>
              </a:rPr>
              <a:t>candle</a:t>
            </a:r>
            <a:r>
              <a:rPr sz="1700" dirty="0">
                <a:solidFill>
                  <a:srgbClr val="404040"/>
                </a:solidFill>
                <a:latin typeface="Calibri"/>
                <a:cs typeface="Calibri"/>
              </a:rPr>
              <a:t> </a:t>
            </a:r>
            <a:r>
              <a:rPr sz="1700" spc="-5" dirty="0">
                <a:solidFill>
                  <a:srgbClr val="404040"/>
                </a:solidFill>
                <a:latin typeface="Calibri"/>
                <a:cs typeface="Calibri"/>
              </a:rPr>
              <a:t>with</a:t>
            </a:r>
            <a:r>
              <a:rPr sz="1700" dirty="0">
                <a:solidFill>
                  <a:srgbClr val="404040"/>
                </a:solidFill>
                <a:latin typeface="Calibri"/>
                <a:cs typeface="Calibri"/>
              </a:rPr>
              <a:t> </a:t>
            </a:r>
            <a:r>
              <a:rPr sz="1700" spc="-5" dirty="0">
                <a:solidFill>
                  <a:srgbClr val="404040"/>
                </a:solidFill>
                <a:latin typeface="Calibri"/>
                <a:cs typeface="Calibri"/>
              </a:rPr>
              <a:t>its</a:t>
            </a:r>
            <a:r>
              <a:rPr sz="1700" dirty="0">
                <a:solidFill>
                  <a:srgbClr val="404040"/>
                </a:solidFill>
                <a:latin typeface="Calibri"/>
                <a:cs typeface="Calibri"/>
              </a:rPr>
              <a:t> </a:t>
            </a:r>
            <a:r>
              <a:rPr sz="1700" spc="-10" dirty="0">
                <a:solidFill>
                  <a:srgbClr val="404040"/>
                </a:solidFill>
                <a:latin typeface="Calibri"/>
                <a:cs typeface="Calibri"/>
              </a:rPr>
              <a:t>preceding</a:t>
            </a:r>
            <a:r>
              <a:rPr sz="1700" spc="-5" dirty="0">
                <a:solidFill>
                  <a:srgbClr val="404040"/>
                </a:solidFill>
                <a:latin typeface="Calibri"/>
                <a:cs typeface="Calibri"/>
              </a:rPr>
              <a:t> </a:t>
            </a:r>
            <a:r>
              <a:rPr sz="1700" spc="-10" dirty="0">
                <a:solidFill>
                  <a:srgbClr val="404040"/>
                </a:solidFill>
                <a:latin typeface="Calibri"/>
                <a:cs typeface="Calibri"/>
              </a:rPr>
              <a:t>and </a:t>
            </a:r>
            <a:r>
              <a:rPr sz="1700" spc="-5" dirty="0">
                <a:solidFill>
                  <a:srgbClr val="404040"/>
                </a:solidFill>
                <a:latin typeface="Calibri"/>
                <a:cs typeface="Calibri"/>
              </a:rPr>
              <a:t> next</a:t>
            </a:r>
            <a:r>
              <a:rPr sz="1700" spc="-15" dirty="0">
                <a:solidFill>
                  <a:srgbClr val="404040"/>
                </a:solidFill>
                <a:latin typeface="Calibri"/>
                <a:cs typeface="Calibri"/>
              </a:rPr>
              <a:t> </a:t>
            </a:r>
            <a:r>
              <a:rPr sz="1700" spc="-5" dirty="0">
                <a:solidFill>
                  <a:srgbClr val="404040"/>
                </a:solidFill>
                <a:latin typeface="Calibri"/>
                <a:cs typeface="Calibri"/>
              </a:rPr>
              <a:t>candles.</a:t>
            </a:r>
            <a:endParaRPr sz="1700" dirty="0">
              <a:latin typeface="Calibri"/>
              <a:cs typeface="Calibri"/>
            </a:endParaRPr>
          </a:p>
        </p:txBody>
      </p:sp>
      <p:pic>
        <p:nvPicPr>
          <p:cNvPr id="4" name="object 4"/>
          <p:cNvPicPr/>
          <p:nvPr/>
        </p:nvPicPr>
        <p:blipFill>
          <a:blip r:embed="rId3" cstate="print"/>
          <a:stretch>
            <a:fillRect/>
          </a:stretch>
        </p:blipFill>
        <p:spPr>
          <a:xfrm>
            <a:off x="5570220" y="2863595"/>
            <a:ext cx="3505200" cy="272948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3964940" cy="635000"/>
          </a:xfrm>
          <a:prstGeom prst="rect">
            <a:avLst/>
          </a:prstGeom>
        </p:spPr>
        <p:txBody>
          <a:bodyPr vert="horz" wrap="square" lIns="0" tIns="12065" rIns="0" bIns="0" rtlCol="0">
            <a:spAutoFit/>
          </a:bodyPr>
          <a:lstStyle/>
          <a:p>
            <a:pPr marL="12700">
              <a:lnSpc>
                <a:spcPct val="100000"/>
              </a:lnSpc>
              <a:spcBef>
                <a:spcPts val="95"/>
              </a:spcBef>
            </a:pPr>
            <a:r>
              <a:rPr sz="4000" spc="-80" dirty="0"/>
              <a:t>C</a:t>
            </a:r>
            <a:r>
              <a:rPr sz="4000" spc="-75" dirty="0"/>
              <a:t>a</a:t>
            </a:r>
            <a:r>
              <a:rPr sz="4000" spc="-90" dirty="0"/>
              <a:t>nd</a:t>
            </a:r>
            <a:r>
              <a:rPr sz="4000" spc="-75" dirty="0"/>
              <a:t>l</a:t>
            </a:r>
            <a:r>
              <a:rPr sz="4000" spc="-95" dirty="0"/>
              <a:t>e</a:t>
            </a:r>
            <a:r>
              <a:rPr sz="4000" spc="-125" dirty="0"/>
              <a:t>s</a:t>
            </a:r>
            <a:r>
              <a:rPr sz="4000" spc="-85" dirty="0"/>
              <a:t>t</a:t>
            </a:r>
            <a:r>
              <a:rPr sz="4000" spc="-75" dirty="0"/>
              <a:t>i</a:t>
            </a:r>
            <a:r>
              <a:rPr sz="4000" spc="-85" dirty="0"/>
              <a:t>c</a:t>
            </a:r>
            <a:r>
              <a:rPr sz="4000" spc="-5" dirty="0"/>
              <a:t>k</a:t>
            </a:r>
            <a:r>
              <a:rPr sz="4000" spc="-185" dirty="0"/>
              <a:t> </a:t>
            </a:r>
            <a:r>
              <a:rPr sz="4000" spc="-80" dirty="0"/>
              <a:t>p</a:t>
            </a:r>
            <a:r>
              <a:rPr sz="4000" spc="-110" dirty="0"/>
              <a:t>a</a:t>
            </a:r>
            <a:r>
              <a:rPr sz="4000" spc="-145" dirty="0"/>
              <a:t>t</a:t>
            </a:r>
            <a:r>
              <a:rPr sz="4000" spc="-120" dirty="0"/>
              <a:t>t</a:t>
            </a:r>
            <a:r>
              <a:rPr sz="4000" spc="-100" dirty="0"/>
              <a:t>e</a:t>
            </a:r>
            <a:r>
              <a:rPr sz="4000" spc="-75" dirty="0"/>
              <a:t>r</a:t>
            </a:r>
            <a:r>
              <a:rPr sz="4000" spc="-105" dirty="0"/>
              <a:t>n</a:t>
            </a:r>
            <a:r>
              <a:rPr sz="4000" spc="-5" dirty="0"/>
              <a:t>s</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9</a:t>
            </a:fld>
            <a:endParaRPr dirty="0"/>
          </a:p>
        </p:txBody>
      </p:sp>
      <p:sp>
        <p:nvSpPr>
          <p:cNvPr id="3" name="object 3"/>
          <p:cNvSpPr txBox="1"/>
          <p:nvPr/>
        </p:nvSpPr>
        <p:spPr>
          <a:xfrm>
            <a:off x="787398" y="1984528"/>
            <a:ext cx="7568565" cy="3972560"/>
          </a:xfrm>
          <a:prstGeom prst="rect">
            <a:avLst/>
          </a:prstGeom>
        </p:spPr>
        <p:txBody>
          <a:bodyPr vert="horz" wrap="square" lIns="0" tIns="12065" rIns="0" bIns="0" rtlCol="0">
            <a:spAutoFit/>
          </a:bodyPr>
          <a:lstStyle/>
          <a:p>
            <a:pPr marL="103505" marR="5080" indent="-91440">
              <a:lnSpc>
                <a:spcPct val="100000"/>
              </a:lnSpc>
              <a:spcBef>
                <a:spcPts val="95"/>
              </a:spcBef>
              <a:buClr>
                <a:srgbClr val="1CACE3"/>
              </a:buClr>
              <a:buSzPct val="94736"/>
              <a:buFont typeface="Wingdings"/>
              <a:buChar char=""/>
              <a:tabLst>
                <a:tab pos="205104" algn="l"/>
              </a:tabLst>
            </a:pPr>
            <a:r>
              <a:rPr sz="1900" b="1" spc="-5" dirty="0">
                <a:solidFill>
                  <a:srgbClr val="FF0000"/>
                </a:solidFill>
                <a:latin typeface="Calibri"/>
                <a:cs typeface="Calibri"/>
              </a:rPr>
              <a:t>Candlestick</a:t>
            </a:r>
            <a:r>
              <a:rPr sz="1900" b="1" spc="275" dirty="0">
                <a:solidFill>
                  <a:srgbClr val="FF0000"/>
                </a:solidFill>
                <a:latin typeface="Calibri"/>
                <a:cs typeface="Calibri"/>
              </a:rPr>
              <a:t> </a:t>
            </a:r>
            <a:r>
              <a:rPr sz="1900" spc="-5" dirty="0">
                <a:latin typeface="Calibri"/>
                <a:cs typeface="Calibri"/>
              </a:rPr>
              <a:t>charts</a:t>
            </a:r>
            <a:r>
              <a:rPr sz="1900" spc="285" dirty="0">
                <a:latin typeface="Calibri"/>
                <a:cs typeface="Calibri"/>
              </a:rPr>
              <a:t> </a:t>
            </a:r>
            <a:r>
              <a:rPr sz="1900" spc="-15" dirty="0">
                <a:latin typeface="Calibri"/>
                <a:cs typeface="Calibri"/>
              </a:rPr>
              <a:t>are</a:t>
            </a:r>
            <a:r>
              <a:rPr sz="1900" spc="285" dirty="0">
                <a:latin typeface="Calibri"/>
                <a:cs typeface="Calibri"/>
              </a:rPr>
              <a:t> </a:t>
            </a:r>
            <a:r>
              <a:rPr sz="1900" spc="-5" dirty="0">
                <a:latin typeface="Calibri"/>
                <a:cs typeface="Calibri"/>
              </a:rPr>
              <a:t>a</a:t>
            </a:r>
            <a:r>
              <a:rPr sz="1900" spc="275" dirty="0">
                <a:latin typeface="Calibri"/>
                <a:cs typeface="Calibri"/>
              </a:rPr>
              <a:t> </a:t>
            </a:r>
            <a:r>
              <a:rPr sz="1900" spc="-10" dirty="0">
                <a:latin typeface="Calibri"/>
                <a:cs typeface="Calibri"/>
              </a:rPr>
              <a:t>technical</a:t>
            </a:r>
            <a:r>
              <a:rPr sz="1900" spc="280" dirty="0">
                <a:latin typeface="Calibri"/>
                <a:cs typeface="Calibri"/>
              </a:rPr>
              <a:t> </a:t>
            </a:r>
            <a:r>
              <a:rPr sz="1900" spc="-10" dirty="0">
                <a:latin typeface="Calibri"/>
                <a:cs typeface="Calibri"/>
              </a:rPr>
              <a:t>tool</a:t>
            </a:r>
            <a:r>
              <a:rPr sz="1900" spc="275" dirty="0">
                <a:latin typeface="Calibri"/>
                <a:cs typeface="Calibri"/>
              </a:rPr>
              <a:t> </a:t>
            </a:r>
            <a:r>
              <a:rPr sz="1900" spc="-10" dirty="0">
                <a:latin typeface="Calibri"/>
                <a:cs typeface="Calibri"/>
              </a:rPr>
              <a:t>that</a:t>
            </a:r>
            <a:r>
              <a:rPr sz="1900" spc="280" dirty="0">
                <a:latin typeface="Calibri"/>
                <a:cs typeface="Calibri"/>
              </a:rPr>
              <a:t> </a:t>
            </a:r>
            <a:r>
              <a:rPr sz="1900" spc="-5" dirty="0">
                <a:latin typeface="Calibri"/>
                <a:cs typeface="Calibri"/>
              </a:rPr>
              <a:t>packs</a:t>
            </a:r>
            <a:r>
              <a:rPr sz="1900" spc="270" dirty="0">
                <a:latin typeface="Calibri"/>
                <a:cs typeface="Calibri"/>
              </a:rPr>
              <a:t> </a:t>
            </a:r>
            <a:r>
              <a:rPr sz="1900" spc="-15" dirty="0">
                <a:latin typeface="Calibri"/>
                <a:cs typeface="Calibri"/>
              </a:rPr>
              <a:t>data</a:t>
            </a:r>
            <a:r>
              <a:rPr sz="1900" spc="275" dirty="0">
                <a:latin typeface="Calibri"/>
                <a:cs typeface="Calibri"/>
              </a:rPr>
              <a:t> </a:t>
            </a:r>
            <a:r>
              <a:rPr sz="1900" spc="-20" dirty="0">
                <a:latin typeface="Calibri"/>
                <a:cs typeface="Calibri"/>
              </a:rPr>
              <a:t>for</a:t>
            </a:r>
            <a:r>
              <a:rPr sz="1900" spc="265" dirty="0">
                <a:latin typeface="Calibri"/>
                <a:cs typeface="Calibri"/>
              </a:rPr>
              <a:t> </a:t>
            </a:r>
            <a:r>
              <a:rPr sz="1900" spc="-5" dirty="0">
                <a:latin typeface="Calibri"/>
                <a:cs typeface="Calibri"/>
              </a:rPr>
              <a:t>multiple</a:t>
            </a:r>
            <a:r>
              <a:rPr sz="1900" spc="285" dirty="0">
                <a:latin typeface="Calibri"/>
                <a:cs typeface="Calibri"/>
              </a:rPr>
              <a:t> </a:t>
            </a:r>
            <a:r>
              <a:rPr sz="1900" spc="-5" dirty="0">
                <a:solidFill>
                  <a:srgbClr val="0000FF"/>
                </a:solidFill>
                <a:latin typeface="Calibri"/>
                <a:cs typeface="Calibri"/>
              </a:rPr>
              <a:t>time </a:t>
            </a:r>
            <a:r>
              <a:rPr sz="1900" spc="-415" dirty="0">
                <a:solidFill>
                  <a:srgbClr val="0000FF"/>
                </a:solidFill>
                <a:latin typeface="Calibri"/>
                <a:cs typeface="Calibri"/>
              </a:rPr>
              <a:t> </a:t>
            </a:r>
            <a:r>
              <a:rPr sz="1900" spc="-15" dirty="0">
                <a:solidFill>
                  <a:srgbClr val="0000FF"/>
                </a:solidFill>
                <a:latin typeface="Calibri"/>
                <a:cs typeface="Calibri"/>
              </a:rPr>
              <a:t>frames </a:t>
            </a:r>
            <a:r>
              <a:rPr sz="1900" spc="-15" dirty="0">
                <a:latin typeface="Calibri"/>
                <a:cs typeface="Calibri"/>
              </a:rPr>
              <a:t>into</a:t>
            </a:r>
            <a:r>
              <a:rPr sz="1900" spc="10" dirty="0">
                <a:latin typeface="Calibri"/>
                <a:cs typeface="Calibri"/>
              </a:rPr>
              <a:t> </a:t>
            </a:r>
            <a:r>
              <a:rPr sz="1900" b="1" spc="-5" dirty="0">
                <a:latin typeface="Calibri"/>
                <a:cs typeface="Calibri"/>
              </a:rPr>
              <a:t>single</a:t>
            </a:r>
            <a:r>
              <a:rPr sz="1900" b="1" spc="-10" dirty="0">
                <a:latin typeface="Calibri"/>
                <a:cs typeface="Calibri"/>
              </a:rPr>
              <a:t> </a:t>
            </a:r>
            <a:r>
              <a:rPr sz="1900" b="1" spc="-5" dirty="0">
                <a:latin typeface="Calibri"/>
                <a:cs typeface="Calibri"/>
              </a:rPr>
              <a:t>price</a:t>
            </a:r>
            <a:r>
              <a:rPr sz="1900" b="1" spc="20" dirty="0">
                <a:latin typeface="Calibri"/>
                <a:cs typeface="Calibri"/>
              </a:rPr>
              <a:t> </a:t>
            </a:r>
            <a:r>
              <a:rPr sz="1900" b="1" spc="-10" dirty="0">
                <a:latin typeface="Calibri"/>
                <a:cs typeface="Calibri"/>
              </a:rPr>
              <a:t>bars</a:t>
            </a:r>
            <a:r>
              <a:rPr sz="1900" spc="-10" dirty="0">
                <a:latin typeface="Calibri"/>
                <a:cs typeface="Calibri"/>
              </a:rPr>
              <a:t>.</a:t>
            </a:r>
            <a:endParaRPr sz="1900">
              <a:latin typeface="Calibri"/>
              <a:cs typeface="Calibri"/>
            </a:endParaRPr>
          </a:p>
          <a:p>
            <a:pPr marL="103505" marR="6350" indent="-91440">
              <a:lnSpc>
                <a:spcPct val="100000"/>
              </a:lnSpc>
              <a:spcBef>
                <a:spcPts val="1200"/>
              </a:spcBef>
              <a:buClr>
                <a:srgbClr val="1CACE3"/>
              </a:buClr>
              <a:buSzPct val="94736"/>
              <a:buFont typeface="Wingdings"/>
              <a:buChar char=""/>
              <a:tabLst>
                <a:tab pos="205104" algn="l"/>
              </a:tabLst>
            </a:pPr>
            <a:r>
              <a:rPr sz="1900" spc="-10" dirty="0">
                <a:latin typeface="Calibri"/>
                <a:cs typeface="Calibri"/>
              </a:rPr>
              <a:t>This</a:t>
            </a:r>
            <a:r>
              <a:rPr sz="1900" spc="10" dirty="0">
                <a:latin typeface="Calibri"/>
                <a:cs typeface="Calibri"/>
              </a:rPr>
              <a:t> </a:t>
            </a:r>
            <a:r>
              <a:rPr sz="1900" spc="-20" dirty="0">
                <a:latin typeface="Calibri"/>
                <a:cs typeface="Calibri"/>
              </a:rPr>
              <a:t>makes</a:t>
            </a:r>
            <a:r>
              <a:rPr sz="1900" spc="15" dirty="0">
                <a:latin typeface="Calibri"/>
                <a:cs typeface="Calibri"/>
              </a:rPr>
              <a:t> </a:t>
            </a:r>
            <a:r>
              <a:rPr sz="1900" spc="-5" dirty="0">
                <a:latin typeface="Calibri"/>
                <a:cs typeface="Calibri"/>
              </a:rPr>
              <a:t>them</a:t>
            </a:r>
            <a:r>
              <a:rPr sz="1900" spc="20" dirty="0">
                <a:latin typeface="Calibri"/>
                <a:cs typeface="Calibri"/>
              </a:rPr>
              <a:t> </a:t>
            </a:r>
            <a:r>
              <a:rPr sz="1900" spc="-15" dirty="0">
                <a:solidFill>
                  <a:srgbClr val="0000FF"/>
                </a:solidFill>
                <a:latin typeface="Calibri"/>
                <a:cs typeface="Calibri"/>
              </a:rPr>
              <a:t>more</a:t>
            </a:r>
            <a:r>
              <a:rPr sz="1900" spc="20" dirty="0">
                <a:solidFill>
                  <a:srgbClr val="0000FF"/>
                </a:solidFill>
                <a:latin typeface="Calibri"/>
                <a:cs typeface="Calibri"/>
              </a:rPr>
              <a:t> </a:t>
            </a:r>
            <a:r>
              <a:rPr sz="1900" spc="-10" dirty="0">
                <a:solidFill>
                  <a:srgbClr val="0000FF"/>
                </a:solidFill>
                <a:latin typeface="Calibri"/>
                <a:cs typeface="Calibri"/>
              </a:rPr>
              <a:t>useful</a:t>
            </a:r>
            <a:r>
              <a:rPr sz="1900" spc="20" dirty="0">
                <a:solidFill>
                  <a:srgbClr val="0000FF"/>
                </a:solidFill>
                <a:latin typeface="Calibri"/>
                <a:cs typeface="Calibri"/>
              </a:rPr>
              <a:t> </a:t>
            </a:r>
            <a:r>
              <a:rPr sz="1900" spc="-10" dirty="0">
                <a:latin typeface="Calibri"/>
                <a:cs typeface="Calibri"/>
              </a:rPr>
              <a:t>than</a:t>
            </a:r>
            <a:r>
              <a:rPr sz="1900" spc="20" dirty="0">
                <a:latin typeface="Calibri"/>
                <a:cs typeface="Calibri"/>
              </a:rPr>
              <a:t> </a:t>
            </a:r>
            <a:r>
              <a:rPr sz="1900" spc="-10" dirty="0">
                <a:latin typeface="Calibri"/>
                <a:cs typeface="Calibri"/>
              </a:rPr>
              <a:t>traditional</a:t>
            </a:r>
            <a:r>
              <a:rPr sz="1900" spc="15" dirty="0">
                <a:latin typeface="Calibri"/>
                <a:cs typeface="Calibri"/>
              </a:rPr>
              <a:t> </a:t>
            </a:r>
            <a:r>
              <a:rPr sz="1900" spc="-5" dirty="0">
                <a:latin typeface="Calibri"/>
                <a:cs typeface="Calibri"/>
              </a:rPr>
              <a:t>open,</a:t>
            </a:r>
            <a:r>
              <a:rPr sz="1900" spc="15" dirty="0">
                <a:latin typeface="Calibri"/>
                <a:cs typeface="Calibri"/>
              </a:rPr>
              <a:t> </a:t>
            </a:r>
            <a:r>
              <a:rPr sz="1900" spc="-5" dirty="0">
                <a:latin typeface="Calibri"/>
                <a:cs typeface="Calibri"/>
              </a:rPr>
              <a:t>high,</a:t>
            </a:r>
            <a:r>
              <a:rPr sz="1900" spc="15" dirty="0">
                <a:latin typeface="Calibri"/>
                <a:cs typeface="Calibri"/>
              </a:rPr>
              <a:t> </a:t>
            </a:r>
            <a:r>
              <a:rPr sz="1900" spc="-50" dirty="0">
                <a:latin typeface="Calibri"/>
                <a:cs typeface="Calibri"/>
              </a:rPr>
              <a:t>low,</a:t>
            </a:r>
            <a:r>
              <a:rPr sz="1900" spc="30" dirty="0">
                <a:latin typeface="Calibri"/>
                <a:cs typeface="Calibri"/>
              </a:rPr>
              <a:t> </a:t>
            </a:r>
            <a:r>
              <a:rPr sz="1900" spc="-5" dirty="0">
                <a:latin typeface="Calibri"/>
                <a:cs typeface="Calibri"/>
              </a:rPr>
              <a:t>close</a:t>
            </a:r>
            <a:r>
              <a:rPr sz="1900" spc="10" dirty="0">
                <a:latin typeface="Calibri"/>
                <a:cs typeface="Calibri"/>
              </a:rPr>
              <a:t> </a:t>
            </a:r>
            <a:r>
              <a:rPr sz="1900" spc="-10" dirty="0">
                <a:latin typeface="Calibri"/>
                <a:cs typeface="Calibri"/>
              </a:rPr>
              <a:t>(OHLC) </a:t>
            </a:r>
            <a:r>
              <a:rPr sz="1900" spc="-415" dirty="0">
                <a:latin typeface="Calibri"/>
                <a:cs typeface="Calibri"/>
              </a:rPr>
              <a:t> </a:t>
            </a:r>
            <a:r>
              <a:rPr sz="1900" spc="-15" dirty="0">
                <a:latin typeface="Calibri"/>
                <a:cs typeface="Calibri"/>
              </a:rPr>
              <a:t>bars</a:t>
            </a:r>
            <a:r>
              <a:rPr sz="1900" dirty="0">
                <a:latin typeface="Calibri"/>
                <a:cs typeface="Calibri"/>
              </a:rPr>
              <a:t> </a:t>
            </a:r>
            <a:r>
              <a:rPr sz="1900" spc="-5" dirty="0">
                <a:latin typeface="Calibri"/>
                <a:cs typeface="Calibri"/>
              </a:rPr>
              <a:t>or</a:t>
            </a:r>
            <a:r>
              <a:rPr sz="1900" dirty="0">
                <a:latin typeface="Calibri"/>
                <a:cs typeface="Calibri"/>
              </a:rPr>
              <a:t> </a:t>
            </a:r>
            <a:r>
              <a:rPr sz="1900" spc="-5" dirty="0">
                <a:latin typeface="Calibri"/>
                <a:cs typeface="Calibri"/>
              </a:rPr>
              <a:t>simple</a:t>
            </a:r>
            <a:r>
              <a:rPr sz="1900" spc="5" dirty="0">
                <a:latin typeface="Calibri"/>
                <a:cs typeface="Calibri"/>
              </a:rPr>
              <a:t> </a:t>
            </a:r>
            <a:r>
              <a:rPr sz="1900" spc="-5" dirty="0">
                <a:latin typeface="Calibri"/>
                <a:cs typeface="Calibri"/>
              </a:rPr>
              <a:t>lines</a:t>
            </a:r>
            <a:r>
              <a:rPr sz="1900" dirty="0">
                <a:latin typeface="Calibri"/>
                <a:cs typeface="Calibri"/>
              </a:rPr>
              <a:t> </a:t>
            </a:r>
            <a:r>
              <a:rPr sz="1900" spc="-5" dirty="0">
                <a:latin typeface="Calibri"/>
                <a:cs typeface="Calibri"/>
              </a:rPr>
              <a:t>that</a:t>
            </a:r>
            <a:r>
              <a:rPr sz="1900" dirty="0">
                <a:latin typeface="Calibri"/>
                <a:cs typeface="Calibri"/>
              </a:rPr>
              <a:t> </a:t>
            </a:r>
            <a:r>
              <a:rPr sz="1900" spc="-10" dirty="0">
                <a:latin typeface="Calibri"/>
                <a:cs typeface="Calibri"/>
              </a:rPr>
              <a:t>connect</a:t>
            </a:r>
            <a:r>
              <a:rPr sz="1900" spc="5" dirty="0">
                <a:latin typeface="Calibri"/>
                <a:cs typeface="Calibri"/>
              </a:rPr>
              <a:t> </a:t>
            </a:r>
            <a:r>
              <a:rPr sz="1900" spc="-5" dirty="0">
                <a:latin typeface="Calibri"/>
                <a:cs typeface="Calibri"/>
              </a:rPr>
              <a:t>the</a:t>
            </a:r>
            <a:r>
              <a:rPr sz="1900" spc="5" dirty="0">
                <a:latin typeface="Calibri"/>
                <a:cs typeface="Calibri"/>
              </a:rPr>
              <a:t> </a:t>
            </a:r>
            <a:r>
              <a:rPr sz="1900" spc="-5" dirty="0">
                <a:latin typeface="Calibri"/>
                <a:cs typeface="Calibri"/>
              </a:rPr>
              <a:t>dots</a:t>
            </a:r>
            <a:r>
              <a:rPr sz="1900" spc="-10" dirty="0">
                <a:latin typeface="Calibri"/>
                <a:cs typeface="Calibri"/>
              </a:rPr>
              <a:t> </a:t>
            </a:r>
            <a:r>
              <a:rPr sz="1900" spc="-5" dirty="0">
                <a:latin typeface="Calibri"/>
                <a:cs typeface="Calibri"/>
              </a:rPr>
              <a:t>of</a:t>
            </a:r>
            <a:r>
              <a:rPr sz="1900" dirty="0">
                <a:latin typeface="Calibri"/>
                <a:cs typeface="Calibri"/>
              </a:rPr>
              <a:t> </a:t>
            </a:r>
            <a:r>
              <a:rPr sz="1900" spc="-5" dirty="0">
                <a:latin typeface="Calibri"/>
                <a:cs typeface="Calibri"/>
              </a:rPr>
              <a:t>closing</a:t>
            </a:r>
            <a:r>
              <a:rPr sz="1900" spc="10" dirty="0">
                <a:latin typeface="Calibri"/>
                <a:cs typeface="Calibri"/>
              </a:rPr>
              <a:t> </a:t>
            </a:r>
            <a:r>
              <a:rPr sz="1900" spc="-5" dirty="0">
                <a:latin typeface="Calibri"/>
                <a:cs typeface="Calibri"/>
              </a:rPr>
              <a:t>prices.</a:t>
            </a:r>
            <a:endParaRPr sz="1900">
              <a:latin typeface="Calibri"/>
              <a:cs typeface="Calibri"/>
            </a:endParaRPr>
          </a:p>
          <a:p>
            <a:pPr marL="103505" marR="6350" indent="-91440">
              <a:lnSpc>
                <a:spcPct val="100000"/>
              </a:lnSpc>
              <a:spcBef>
                <a:spcPts val="1200"/>
              </a:spcBef>
              <a:buClr>
                <a:srgbClr val="1CACE3"/>
              </a:buClr>
              <a:buSzPct val="94736"/>
              <a:buFont typeface="Wingdings"/>
              <a:buChar char=""/>
              <a:tabLst>
                <a:tab pos="205104" algn="l"/>
                <a:tab pos="1595755" algn="l"/>
                <a:tab pos="2270760" algn="l"/>
                <a:tab pos="3278504" algn="l"/>
                <a:tab pos="3866515" algn="l"/>
                <a:tab pos="4465320" algn="l"/>
                <a:tab pos="5343525" algn="l"/>
                <a:tab pos="6016625" algn="l"/>
                <a:tab pos="7077709" algn="l"/>
              </a:tabLst>
            </a:pPr>
            <a:r>
              <a:rPr sz="1900" spc="-10" dirty="0">
                <a:latin typeface="Calibri"/>
                <a:cs typeface="Calibri"/>
              </a:rPr>
              <a:t>C</a:t>
            </a:r>
            <a:r>
              <a:rPr sz="1900" spc="-5" dirty="0">
                <a:latin typeface="Calibri"/>
                <a:cs typeface="Calibri"/>
              </a:rPr>
              <a:t>a</a:t>
            </a:r>
            <a:r>
              <a:rPr sz="1900" spc="-10" dirty="0">
                <a:latin typeface="Calibri"/>
                <a:cs typeface="Calibri"/>
              </a:rPr>
              <a:t>n</a:t>
            </a:r>
            <a:r>
              <a:rPr sz="1900" spc="5" dirty="0">
                <a:latin typeface="Calibri"/>
                <a:cs typeface="Calibri"/>
              </a:rPr>
              <a:t>d</a:t>
            </a:r>
            <a:r>
              <a:rPr sz="1900" spc="-10" dirty="0">
                <a:latin typeface="Calibri"/>
                <a:cs typeface="Calibri"/>
              </a:rPr>
              <a:t>l</a:t>
            </a:r>
            <a:r>
              <a:rPr sz="1900" spc="-5" dirty="0">
                <a:latin typeface="Calibri"/>
                <a:cs typeface="Calibri"/>
              </a:rPr>
              <a:t>e</a:t>
            </a:r>
            <a:r>
              <a:rPr sz="1900" spc="-30" dirty="0">
                <a:latin typeface="Calibri"/>
                <a:cs typeface="Calibri"/>
              </a:rPr>
              <a:t>s</a:t>
            </a:r>
            <a:r>
              <a:rPr sz="1900" spc="-5" dirty="0">
                <a:latin typeface="Calibri"/>
                <a:cs typeface="Calibri"/>
              </a:rPr>
              <a:t>t</a:t>
            </a:r>
            <a:r>
              <a:rPr sz="1900" spc="-10" dirty="0">
                <a:latin typeface="Calibri"/>
                <a:cs typeface="Calibri"/>
              </a:rPr>
              <a:t>i</a:t>
            </a:r>
            <a:r>
              <a:rPr sz="1900" spc="-5" dirty="0">
                <a:latin typeface="Calibri"/>
                <a:cs typeface="Calibri"/>
              </a:rPr>
              <a:t>c</a:t>
            </a:r>
            <a:r>
              <a:rPr sz="1900" spc="-15" dirty="0">
                <a:latin typeface="Calibri"/>
                <a:cs typeface="Calibri"/>
              </a:rPr>
              <a:t>k</a:t>
            </a:r>
            <a:r>
              <a:rPr sz="1900" spc="-5" dirty="0">
                <a:latin typeface="Calibri"/>
                <a:cs typeface="Calibri"/>
              </a:rPr>
              <a:t>s</a:t>
            </a:r>
            <a:r>
              <a:rPr sz="1900" dirty="0">
                <a:latin typeface="Calibri"/>
                <a:cs typeface="Calibri"/>
              </a:rPr>
              <a:t>	</a:t>
            </a:r>
            <a:r>
              <a:rPr sz="1900" spc="-20" dirty="0">
                <a:latin typeface="Calibri"/>
                <a:cs typeface="Calibri"/>
              </a:rPr>
              <a:t>b</a:t>
            </a:r>
            <a:r>
              <a:rPr sz="1900" spc="-10" dirty="0">
                <a:latin typeface="Calibri"/>
                <a:cs typeface="Calibri"/>
              </a:rPr>
              <a:t>ui</a:t>
            </a:r>
            <a:r>
              <a:rPr sz="1900" dirty="0">
                <a:latin typeface="Calibri"/>
                <a:cs typeface="Calibri"/>
              </a:rPr>
              <a:t>l</a:t>
            </a:r>
            <a:r>
              <a:rPr sz="1900" spc="-5" dirty="0">
                <a:latin typeface="Calibri"/>
                <a:cs typeface="Calibri"/>
              </a:rPr>
              <a:t>d</a:t>
            </a:r>
            <a:r>
              <a:rPr sz="1900" dirty="0">
                <a:latin typeface="Calibri"/>
                <a:cs typeface="Calibri"/>
              </a:rPr>
              <a:t>	</a:t>
            </a:r>
            <a:r>
              <a:rPr sz="1900" spc="-10" dirty="0">
                <a:latin typeface="Calibri"/>
                <a:cs typeface="Calibri"/>
              </a:rPr>
              <a:t>p</a:t>
            </a:r>
            <a:r>
              <a:rPr sz="1900" spc="-15" dirty="0">
                <a:latin typeface="Calibri"/>
                <a:cs typeface="Calibri"/>
              </a:rPr>
              <a:t>a</a:t>
            </a:r>
            <a:r>
              <a:rPr sz="1900" spc="-30" dirty="0">
                <a:latin typeface="Calibri"/>
                <a:cs typeface="Calibri"/>
              </a:rPr>
              <a:t>tt</a:t>
            </a:r>
            <a:r>
              <a:rPr sz="1900" spc="-5" dirty="0">
                <a:latin typeface="Calibri"/>
                <a:cs typeface="Calibri"/>
              </a:rPr>
              <a:t>e</a:t>
            </a:r>
            <a:r>
              <a:rPr sz="1900" spc="-10" dirty="0">
                <a:latin typeface="Calibri"/>
                <a:cs typeface="Calibri"/>
              </a:rPr>
              <a:t>rn</a:t>
            </a:r>
            <a:r>
              <a:rPr sz="1900" spc="-5" dirty="0">
                <a:latin typeface="Calibri"/>
                <a:cs typeface="Calibri"/>
              </a:rPr>
              <a:t>s</a:t>
            </a:r>
            <a:r>
              <a:rPr sz="1900" dirty="0">
                <a:latin typeface="Calibri"/>
                <a:cs typeface="Calibri"/>
              </a:rPr>
              <a:t>	</a:t>
            </a:r>
            <a:r>
              <a:rPr sz="1900" spc="-5" dirty="0">
                <a:latin typeface="Calibri"/>
                <a:cs typeface="Calibri"/>
              </a:rPr>
              <a:t>th</a:t>
            </a:r>
            <a:r>
              <a:rPr sz="1900" spc="-15" dirty="0">
                <a:latin typeface="Calibri"/>
                <a:cs typeface="Calibri"/>
              </a:rPr>
              <a:t>a</a:t>
            </a:r>
            <a:r>
              <a:rPr sz="1900" spc="-5" dirty="0">
                <a:latin typeface="Calibri"/>
                <a:cs typeface="Calibri"/>
              </a:rPr>
              <a:t>t</a:t>
            </a:r>
            <a:r>
              <a:rPr sz="1900" dirty="0">
                <a:latin typeface="Calibri"/>
                <a:cs typeface="Calibri"/>
              </a:rPr>
              <a:t>	</a:t>
            </a:r>
            <a:r>
              <a:rPr sz="1900" spc="-10" dirty="0">
                <a:latin typeface="Calibri"/>
                <a:cs typeface="Calibri"/>
              </a:rPr>
              <a:t>m</a:t>
            </a:r>
            <a:r>
              <a:rPr sz="1900" spc="-40" dirty="0">
                <a:latin typeface="Calibri"/>
                <a:cs typeface="Calibri"/>
              </a:rPr>
              <a:t>a</a:t>
            </a:r>
            <a:r>
              <a:rPr sz="1900" spc="-5" dirty="0">
                <a:latin typeface="Calibri"/>
                <a:cs typeface="Calibri"/>
              </a:rPr>
              <a:t>y</a:t>
            </a:r>
            <a:r>
              <a:rPr sz="1900" dirty="0">
                <a:latin typeface="Calibri"/>
                <a:cs typeface="Calibri"/>
              </a:rPr>
              <a:t>	</a:t>
            </a:r>
            <a:r>
              <a:rPr sz="1900" spc="-10" dirty="0">
                <a:latin typeface="Calibri"/>
                <a:cs typeface="Calibri"/>
              </a:rPr>
              <a:t>p</a:t>
            </a:r>
            <a:r>
              <a:rPr sz="1900" spc="-35" dirty="0">
                <a:latin typeface="Calibri"/>
                <a:cs typeface="Calibri"/>
              </a:rPr>
              <a:t>r</a:t>
            </a:r>
            <a:r>
              <a:rPr sz="1900" spc="-5" dirty="0">
                <a:latin typeface="Calibri"/>
                <a:cs typeface="Calibri"/>
              </a:rPr>
              <a:t>e</a:t>
            </a:r>
            <a:r>
              <a:rPr sz="1900" spc="-10" dirty="0">
                <a:latin typeface="Calibri"/>
                <a:cs typeface="Calibri"/>
              </a:rPr>
              <a:t>di</a:t>
            </a:r>
            <a:r>
              <a:rPr sz="1900" spc="-5" dirty="0">
                <a:latin typeface="Calibri"/>
                <a:cs typeface="Calibri"/>
              </a:rPr>
              <a:t>ct</a:t>
            </a:r>
            <a:r>
              <a:rPr sz="1900" dirty="0">
                <a:latin typeface="Calibri"/>
                <a:cs typeface="Calibri"/>
              </a:rPr>
              <a:t>	</a:t>
            </a:r>
            <a:r>
              <a:rPr sz="1900" spc="-10" dirty="0">
                <a:latin typeface="Calibri"/>
                <a:cs typeface="Calibri"/>
              </a:rPr>
              <a:t>pri</a:t>
            </a:r>
            <a:r>
              <a:rPr sz="1900" spc="-5" dirty="0">
                <a:latin typeface="Calibri"/>
                <a:cs typeface="Calibri"/>
              </a:rPr>
              <a:t>ce</a:t>
            </a:r>
            <a:r>
              <a:rPr sz="1900" dirty="0">
                <a:latin typeface="Calibri"/>
                <a:cs typeface="Calibri"/>
              </a:rPr>
              <a:t>	</a:t>
            </a:r>
            <a:r>
              <a:rPr sz="1900" spc="-10" dirty="0">
                <a:latin typeface="Calibri"/>
                <a:cs typeface="Calibri"/>
              </a:rPr>
              <a:t>di</a:t>
            </a:r>
            <a:r>
              <a:rPr sz="1900" spc="-20" dirty="0">
                <a:latin typeface="Calibri"/>
                <a:cs typeface="Calibri"/>
              </a:rPr>
              <a:t>r</a:t>
            </a:r>
            <a:r>
              <a:rPr sz="1900" spc="-5" dirty="0">
                <a:latin typeface="Calibri"/>
                <a:cs typeface="Calibri"/>
              </a:rPr>
              <a:t>ect</a:t>
            </a:r>
            <a:r>
              <a:rPr sz="1900" spc="-10" dirty="0">
                <a:latin typeface="Calibri"/>
                <a:cs typeface="Calibri"/>
              </a:rPr>
              <a:t>io</a:t>
            </a:r>
            <a:r>
              <a:rPr sz="1900" spc="-5" dirty="0">
                <a:latin typeface="Calibri"/>
                <a:cs typeface="Calibri"/>
              </a:rPr>
              <a:t>n</a:t>
            </a:r>
            <a:r>
              <a:rPr sz="1900" dirty="0">
                <a:latin typeface="Calibri"/>
                <a:cs typeface="Calibri"/>
              </a:rPr>
              <a:t>	</a:t>
            </a:r>
            <a:r>
              <a:rPr sz="1900" spc="-10" dirty="0">
                <a:latin typeface="Calibri"/>
                <a:cs typeface="Calibri"/>
              </a:rPr>
              <a:t>on</a:t>
            </a:r>
            <a:r>
              <a:rPr sz="1900" spc="5" dirty="0">
                <a:latin typeface="Calibri"/>
                <a:cs typeface="Calibri"/>
              </a:rPr>
              <a:t>c</a:t>
            </a:r>
            <a:r>
              <a:rPr sz="1900" spc="-5" dirty="0">
                <a:latin typeface="Calibri"/>
                <a:cs typeface="Calibri"/>
              </a:rPr>
              <a:t>e  </a:t>
            </a:r>
            <a:r>
              <a:rPr sz="1900" spc="-10" dirty="0">
                <a:latin typeface="Calibri"/>
                <a:cs typeface="Calibri"/>
              </a:rPr>
              <a:t>completed.</a:t>
            </a:r>
            <a:endParaRPr sz="1900">
              <a:latin typeface="Calibri"/>
              <a:cs typeface="Calibri"/>
            </a:endParaRPr>
          </a:p>
          <a:p>
            <a:pPr marL="103505" marR="5715" indent="-91440">
              <a:lnSpc>
                <a:spcPct val="100000"/>
              </a:lnSpc>
              <a:spcBef>
                <a:spcPts val="1200"/>
              </a:spcBef>
              <a:buClr>
                <a:srgbClr val="1CACE3"/>
              </a:buClr>
              <a:buSzPct val="94736"/>
              <a:buFont typeface="Wingdings"/>
              <a:buChar char=""/>
              <a:tabLst>
                <a:tab pos="205104" algn="l"/>
              </a:tabLst>
            </a:pPr>
            <a:r>
              <a:rPr sz="1900" spc="-10" dirty="0">
                <a:latin typeface="Calibri"/>
                <a:cs typeface="Calibri"/>
              </a:rPr>
              <a:t>Proper</a:t>
            </a:r>
            <a:r>
              <a:rPr sz="1900" spc="105" dirty="0">
                <a:latin typeface="Calibri"/>
                <a:cs typeface="Calibri"/>
              </a:rPr>
              <a:t> </a:t>
            </a:r>
            <a:r>
              <a:rPr sz="1900" spc="-10" dirty="0">
                <a:latin typeface="Calibri"/>
                <a:cs typeface="Calibri"/>
              </a:rPr>
              <a:t>color</a:t>
            </a:r>
            <a:r>
              <a:rPr sz="1900" spc="114" dirty="0">
                <a:latin typeface="Calibri"/>
                <a:cs typeface="Calibri"/>
              </a:rPr>
              <a:t> </a:t>
            </a:r>
            <a:r>
              <a:rPr sz="1900" spc="-10" dirty="0">
                <a:latin typeface="Calibri"/>
                <a:cs typeface="Calibri"/>
              </a:rPr>
              <a:t>coding</a:t>
            </a:r>
            <a:r>
              <a:rPr sz="1900" spc="110" dirty="0">
                <a:latin typeface="Calibri"/>
                <a:cs typeface="Calibri"/>
              </a:rPr>
              <a:t> </a:t>
            </a:r>
            <a:r>
              <a:rPr sz="1900" spc="-5" dirty="0">
                <a:latin typeface="Calibri"/>
                <a:cs typeface="Calibri"/>
              </a:rPr>
              <a:t>adds</a:t>
            </a:r>
            <a:r>
              <a:rPr sz="1900" spc="114" dirty="0">
                <a:latin typeface="Calibri"/>
                <a:cs typeface="Calibri"/>
              </a:rPr>
              <a:t> </a:t>
            </a:r>
            <a:r>
              <a:rPr sz="1900" spc="-5" dirty="0">
                <a:latin typeface="Calibri"/>
                <a:cs typeface="Calibri"/>
              </a:rPr>
              <a:t>depth</a:t>
            </a:r>
            <a:r>
              <a:rPr sz="1900" spc="114" dirty="0">
                <a:latin typeface="Calibri"/>
                <a:cs typeface="Calibri"/>
              </a:rPr>
              <a:t> </a:t>
            </a:r>
            <a:r>
              <a:rPr sz="1900" spc="-15" dirty="0">
                <a:latin typeface="Calibri"/>
                <a:cs typeface="Calibri"/>
              </a:rPr>
              <a:t>to</a:t>
            </a:r>
            <a:r>
              <a:rPr sz="1900" spc="110" dirty="0">
                <a:latin typeface="Calibri"/>
                <a:cs typeface="Calibri"/>
              </a:rPr>
              <a:t> </a:t>
            </a:r>
            <a:r>
              <a:rPr sz="1900" spc="-5" dirty="0">
                <a:latin typeface="Calibri"/>
                <a:cs typeface="Calibri"/>
              </a:rPr>
              <a:t>this</a:t>
            </a:r>
            <a:r>
              <a:rPr sz="1900" spc="105" dirty="0">
                <a:latin typeface="Calibri"/>
                <a:cs typeface="Calibri"/>
              </a:rPr>
              <a:t> </a:t>
            </a:r>
            <a:r>
              <a:rPr sz="1900" spc="-10" dirty="0">
                <a:latin typeface="Calibri"/>
                <a:cs typeface="Calibri"/>
              </a:rPr>
              <a:t>colorful</a:t>
            </a:r>
            <a:r>
              <a:rPr sz="1900" spc="110" dirty="0">
                <a:latin typeface="Calibri"/>
                <a:cs typeface="Calibri"/>
              </a:rPr>
              <a:t> </a:t>
            </a:r>
            <a:r>
              <a:rPr sz="1900" spc="-10" dirty="0">
                <a:latin typeface="Calibri"/>
                <a:cs typeface="Calibri"/>
              </a:rPr>
              <a:t>technical</a:t>
            </a:r>
            <a:r>
              <a:rPr sz="1900" spc="105" dirty="0">
                <a:latin typeface="Calibri"/>
                <a:cs typeface="Calibri"/>
              </a:rPr>
              <a:t> </a:t>
            </a:r>
            <a:r>
              <a:rPr sz="1900" spc="-10" dirty="0">
                <a:latin typeface="Calibri"/>
                <a:cs typeface="Calibri"/>
              </a:rPr>
              <a:t>tool,</a:t>
            </a:r>
            <a:r>
              <a:rPr sz="1900" spc="110" dirty="0">
                <a:latin typeface="Calibri"/>
                <a:cs typeface="Calibri"/>
              </a:rPr>
              <a:t> </a:t>
            </a:r>
            <a:r>
              <a:rPr sz="1900" spc="-5" dirty="0">
                <a:latin typeface="Calibri"/>
                <a:cs typeface="Calibri"/>
              </a:rPr>
              <a:t>which</a:t>
            </a:r>
            <a:r>
              <a:rPr sz="1900" spc="110" dirty="0">
                <a:latin typeface="Calibri"/>
                <a:cs typeface="Calibri"/>
              </a:rPr>
              <a:t> </a:t>
            </a:r>
            <a:r>
              <a:rPr sz="1900" spc="-10" dirty="0">
                <a:latin typeface="Calibri"/>
                <a:cs typeface="Calibri"/>
              </a:rPr>
              <a:t>dates </a:t>
            </a:r>
            <a:r>
              <a:rPr sz="1900" spc="-415" dirty="0">
                <a:latin typeface="Calibri"/>
                <a:cs typeface="Calibri"/>
              </a:rPr>
              <a:t> </a:t>
            </a:r>
            <a:r>
              <a:rPr sz="1900" spc="-5" dirty="0">
                <a:latin typeface="Calibri"/>
                <a:cs typeface="Calibri"/>
              </a:rPr>
              <a:t>back</a:t>
            </a:r>
            <a:r>
              <a:rPr sz="1900" spc="-15" dirty="0">
                <a:latin typeface="Calibri"/>
                <a:cs typeface="Calibri"/>
              </a:rPr>
              <a:t> to</a:t>
            </a:r>
            <a:r>
              <a:rPr sz="1900" spc="5" dirty="0">
                <a:latin typeface="Calibri"/>
                <a:cs typeface="Calibri"/>
              </a:rPr>
              <a:t> </a:t>
            </a:r>
            <a:r>
              <a:rPr sz="1900" spc="-5" dirty="0">
                <a:latin typeface="Calibri"/>
                <a:cs typeface="Calibri"/>
              </a:rPr>
              <a:t>18th</a:t>
            </a:r>
            <a:r>
              <a:rPr sz="1900" dirty="0">
                <a:latin typeface="Calibri"/>
                <a:cs typeface="Calibri"/>
              </a:rPr>
              <a:t> </a:t>
            </a:r>
            <a:r>
              <a:rPr sz="1900" spc="-5" dirty="0">
                <a:latin typeface="Calibri"/>
                <a:cs typeface="Calibri"/>
              </a:rPr>
              <a:t>century </a:t>
            </a:r>
            <a:r>
              <a:rPr sz="1900" b="1" spc="-5" dirty="0">
                <a:latin typeface="Calibri"/>
                <a:cs typeface="Calibri"/>
              </a:rPr>
              <a:t>Japanese</a:t>
            </a:r>
            <a:r>
              <a:rPr sz="1900" b="1" spc="25" dirty="0">
                <a:latin typeface="Calibri"/>
                <a:cs typeface="Calibri"/>
              </a:rPr>
              <a:t> </a:t>
            </a:r>
            <a:r>
              <a:rPr sz="1900" b="1" spc="-5" dirty="0">
                <a:latin typeface="Calibri"/>
                <a:cs typeface="Calibri"/>
              </a:rPr>
              <a:t>rice</a:t>
            </a:r>
            <a:r>
              <a:rPr sz="1900" b="1" spc="10" dirty="0">
                <a:latin typeface="Calibri"/>
                <a:cs typeface="Calibri"/>
              </a:rPr>
              <a:t> </a:t>
            </a:r>
            <a:r>
              <a:rPr sz="1900" spc="-15" dirty="0">
                <a:latin typeface="Calibri"/>
                <a:cs typeface="Calibri"/>
              </a:rPr>
              <a:t>traders.</a:t>
            </a:r>
            <a:endParaRPr sz="1900">
              <a:latin typeface="Calibri"/>
              <a:cs typeface="Calibri"/>
            </a:endParaRPr>
          </a:p>
          <a:p>
            <a:pPr marL="103505" marR="5080" indent="-91440">
              <a:lnSpc>
                <a:spcPct val="100000"/>
              </a:lnSpc>
              <a:spcBef>
                <a:spcPts val="1200"/>
              </a:spcBef>
              <a:buClr>
                <a:srgbClr val="1CACE3"/>
              </a:buClr>
              <a:buSzPct val="94736"/>
              <a:buFont typeface="Wingdings"/>
              <a:buChar char=""/>
              <a:tabLst>
                <a:tab pos="205104" algn="l"/>
              </a:tabLst>
            </a:pPr>
            <a:r>
              <a:rPr sz="1900" spc="-25" dirty="0">
                <a:latin typeface="Calibri"/>
                <a:cs typeface="Calibri"/>
              </a:rPr>
              <a:t>Traditionally,</a:t>
            </a:r>
            <a:r>
              <a:rPr sz="1900" spc="320" dirty="0">
                <a:latin typeface="Calibri"/>
                <a:cs typeface="Calibri"/>
              </a:rPr>
              <a:t> </a:t>
            </a:r>
            <a:r>
              <a:rPr sz="1900" spc="-10" dirty="0">
                <a:latin typeface="Calibri"/>
                <a:cs typeface="Calibri"/>
              </a:rPr>
              <a:t>candlesticks</a:t>
            </a:r>
            <a:r>
              <a:rPr sz="1900" spc="330" dirty="0">
                <a:latin typeface="Calibri"/>
                <a:cs typeface="Calibri"/>
              </a:rPr>
              <a:t> </a:t>
            </a:r>
            <a:r>
              <a:rPr sz="1900" spc="-15" dirty="0">
                <a:latin typeface="Calibri"/>
                <a:cs typeface="Calibri"/>
              </a:rPr>
              <a:t>are</a:t>
            </a:r>
            <a:r>
              <a:rPr sz="1900" spc="320" dirty="0">
                <a:latin typeface="Calibri"/>
                <a:cs typeface="Calibri"/>
              </a:rPr>
              <a:t> </a:t>
            </a:r>
            <a:r>
              <a:rPr sz="1900" spc="-10" dirty="0">
                <a:latin typeface="Calibri"/>
                <a:cs typeface="Calibri"/>
              </a:rPr>
              <a:t>best</a:t>
            </a:r>
            <a:r>
              <a:rPr sz="1900" spc="330" dirty="0">
                <a:latin typeface="Calibri"/>
                <a:cs typeface="Calibri"/>
              </a:rPr>
              <a:t> </a:t>
            </a:r>
            <a:r>
              <a:rPr sz="1900" spc="-5" dirty="0">
                <a:latin typeface="Calibri"/>
                <a:cs typeface="Calibri"/>
              </a:rPr>
              <a:t>used</a:t>
            </a:r>
            <a:r>
              <a:rPr sz="1900" spc="330" dirty="0">
                <a:latin typeface="Calibri"/>
                <a:cs typeface="Calibri"/>
              </a:rPr>
              <a:t> </a:t>
            </a:r>
            <a:r>
              <a:rPr sz="1900" spc="-5" dirty="0">
                <a:latin typeface="Calibri"/>
                <a:cs typeface="Calibri"/>
              </a:rPr>
              <a:t>on</a:t>
            </a:r>
            <a:r>
              <a:rPr sz="1900" spc="320" dirty="0">
                <a:latin typeface="Calibri"/>
                <a:cs typeface="Calibri"/>
              </a:rPr>
              <a:t> </a:t>
            </a:r>
            <a:r>
              <a:rPr sz="1900" spc="-5" dirty="0">
                <a:latin typeface="Calibri"/>
                <a:cs typeface="Calibri"/>
              </a:rPr>
              <a:t>a</a:t>
            </a:r>
            <a:r>
              <a:rPr sz="1900" spc="335" dirty="0">
                <a:latin typeface="Calibri"/>
                <a:cs typeface="Calibri"/>
              </a:rPr>
              <a:t> </a:t>
            </a:r>
            <a:r>
              <a:rPr sz="1900" spc="-5" dirty="0">
                <a:solidFill>
                  <a:srgbClr val="FF0000"/>
                </a:solidFill>
                <a:latin typeface="Calibri"/>
                <a:cs typeface="Calibri"/>
              </a:rPr>
              <a:t>daily</a:t>
            </a:r>
            <a:r>
              <a:rPr sz="1900" spc="335" dirty="0">
                <a:solidFill>
                  <a:srgbClr val="FF0000"/>
                </a:solidFill>
                <a:latin typeface="Calibri"/>
                <a:cs typeface="Calibri"/>
              </a:rPr>
              <a:t> </a:t>
            </a:r>
            <a:r>
              <a:rPr sz="1900" spc="-5" dirty="0">
                <a:solidFill>
                  <a:srgbClr val="FF0000"/>
                </a:solidFill>
                <a:latin typeface="Calibri"/>
                <a:cs typeface="Calibri"/>
              </a:rPr>
              <a:t>basis</a:t>
            </a:r>
            <a:r>
              <a:rPr sz="1900" spc="-5" dirty="0">
                <a:latin typeface="Calibri"/>
                <a:cs typeface="Calibri"/>
              </a:rPr>
              <a:t>,</a:t>
            </a:r>
            <a:r>
              <a:rPr sz="1900" spc="320" dirty="0">
                <a:latin typeface="Calibri"/>
                <a:cs typeface="Calibri"/>
              </a:rPr>
              <a:t> </a:t>
            </a:r>
            <a:r>
              <a:rPr sz="1900" spc="-5" dirty="0">
                <a:latin typeface="Calibri"/>
                <a:cs typeface="Calibri"/>
              </a:rPr>
              <a:t>the</a:t>
            </a:r>
            <a:r>
              <a:rPr sz="1900" spc="335" dirty="0">
                <a:latin typeface="Calibri"/>
                <a:cs typeface="Calibri"/>
              </a:rPr>
              <a:t> </a:t>
            </a:r>
            <a:r>
              <a:rPr sz="1900" spc="-5" dirty="0">
                <a:latin typeface="Calibri"/>
                <a:cs typeface="Calibri"/>
              </a:rPr>
              <a:t>idea</a:t>
            </a:r>
            <a:r>
              <a:rPr sz="1900" spc="335" dirty="0">
                <a:latin typeface="Calibri"/>
                <a:cs typeface="Calibri"/>
              </a:rPr>
              <a:t> </a:t>
            </a:r>
            <a:r>
              <a:rPr sz="1900" dirty="0">
                <a:latin typeface="Calibri"/>
                <a:cs typeface="Calibri"/>
              </a:rPr>
              <a:t>being </a:t>
            </a:r>
            <a:r>
              <a:rPr sz="1900" spc="-415" dirty="0">
                <a:latin typeface="Calibri"/>
                <a:cs typeface="Calibri"/>
              </a:rPr>
              <a:t> </a:t>
            </a:r>
            <a:r>
              <a:rPr sz="1900" spc="-5" dirty="0">
                <a:latin typeface="Calibri"/>
                <a:cs typeface="Calibri"/>
              </a:rPr>
              <a:t>that</a:t>
            </a:r>
            <a:r>
              <a:rPr sz="1900" dirty="0">
                <a:latin typeface="Calibri"/>
                <a:cs typeface="Calibri"/>
              </a:rPr>
              <a:t> </a:t>
            </a:r>
            <a:r>
              <a:rPr sz="1900" spc="-5" dirty="0">
                <a:latin typeface="Calibri"/>
                <a:cs typeface="Calibri"/>
              </a:rPr>
              <a:t>each</a:t>
            </a:r>
            <a:r>
              <a:rPr sz="1900" spc="-15" dirty="0">
                <a:latin typeface="Calibri"/>
                <a:cs typeface="Calibri"/>
              </a:rPr>
              <a:t> </a:t>
            </a:r>
            <a:r>
              <a:rPr sz="1900" spc="-10" dirty="0">
                <a:latin typeface="Calibri"/>
                <a:cs typeface="Calibri"/>
              </a:rPr>
              <a:t>candle</a:t>
            </a:r>
            <a:r>
              <a:rPr sz="1900" spc="5" dirty="0">
                <a:latin typeface="Calibri"/>
                <a:cs typeface="Calibri"/>
              </a:rPr>
              <a:t> </a:t>
            </a:r>
            <a:r>
              <a:rPr sz="1900" spc="-10" dirty="0">
                <a:latin typeface="Calibri"/>
                <a:cs typeface="Calibri"/>
              </a:rPr>
              <a:t>captures</a:t>
            </a:r>
            <a:r>
              <a:rPr sz="1900" dirty="0">
                <a:latin typeface="Calibri"/>
                <a:cs typeface="Calibri"/>
              </a:rPr>
              <a:t> </a:t>
            </a:r>
            <a:r>
              <a:rPr sz="1900" spc="-5" dirty="0">
                <a:latin typeface="Calibri"/>
                <a:cs typeface="Calibri"/>
              </a:rPr>
              <a:t>a full</a:t>
            </a:r>
            <a:r>
              <a:rPr sz="1900" spc="15" dirty="0">
                <a:latin typeface="Calibri"/>
                <a:cs typeface="Calibri"/>
              </a:rPr>
              <a:t> </a:t>
            </a:r>
            <a:r>
              <a:rPr sz="1900" spc="-25" dirty="0">
                <a:latin typeface="Calibri"/>
                <a:cs typeface="Calibri"/>
              </a:rPr>
              <a:t>day’s</a:t>
            </a:r>
            <a:r>
              <a:rPr sz="1900" dirty="0">
                <a:latin typeface="Calibri"/>
                <a:cs typeface="Calibri"/>
              </a:rPr>
              <a:t> </a:t>
            </a:r>
            <a:r>
              <a:rPr sz="1900" spc="-10" dirty="0">
                <a:latin typeface="Calibri"/>
                <a:cs typeface="Calibri"/>
              </a:rPr>
              <a:t>worth</a:t>
            </a:r>
            <a:r>
              <a:rPr sz="1900" dirty="0">
                <a:latin typeface="Calibri"/>
                <a:cs typeface="Calibri"/>
              </a:rPr>
              <a:t> </a:t>
            </a:r>
            <a:r>
              <a:rPr sz="1900" spc="-5" dirty="0">
                <a:latin typeface="Calibri"/>
                <a:cs typeface="Calibri"/>
              </a:rPr>
              <a:t>of</a:t>
            </a:r>
            <a:r>
              <a:rPr sz="1900" dirty="0">
                <a:latin typeface="Calibri"/>
                <a:cs typeface="Calibri"/>
              </a:rPr>
              <a:t> </a:t>
            </a:r>
            <a:r>
              <a:rPr sz="1900" spc="-10" dirty="0">
                <a:latin typeface="Calibri"/>
                <a:cs typeface="Calibri"/>
              </a:rPr>
              <a:t>news,</a:t>
            </a:r>
            <a:r>
              <a:rPr sz="1900" spc="-5" dirty="0">
                <a:latin typeface="Calibri"/>
                <a:cs typeface="Calibri"/>
              </a:rPr>
              <a:t> </a:t>
            </a:r>
            <a:r>
              <a:rPr sz="1900" spc="-10" dirty="0">
                <a:latin typeface="Calibri"/>
                <a:cs typeface="Calibri"/>
              </a:rPr>
              <a:t>data,</a:t>
            </a:r>
            <a:r>
              <a:rPr sz="1900" spc="10" dirty="0">
                <a:latin typeface="Calibri"/>
                <a:cs typeface="Calibri"/>
              </a:rPr>
              <a:t> </a:t>
            </a:r>
            <a:r>
              <a:rPr sz="1900" spc="-5" dirty="0">
                <a:latin typeface="Calibri"/>
                <a:cs typeface="Calibri"/>
              </a:rPr>
              <a:t>and</a:t>
            </a:r>
            <a:r>
              <a:rPr sz="1900" dirty="0">
                <a:latin typeface="Calibri"/>
                <a:cs typeface="Calibri"/>
              </a:rPr>
              <a:t> </a:t>
            </a:r>
            <a:r>
              <a:rPr sz="1900" spc="-5" dirty="0">
                <a:latin typeface="Calibri"/>
                <a:cs typeface="Calibri"/>
              </a:rPr>
              <a:t>price</a:t>
            </a:r>
            <a:r>
              <a:rPr sz="1900" spc="5" dirty="0">
                <a:latin typeface="Calibri"/>
                <a:cs typeface="Calibri"/>
              </a:rPr>
              <a:t> </a:t>
            </a:r>
            <a:r>
              <a:rPr sz="1900" spc="-5" dirty="0">
                <a:latin typeface="Calibri"/>
                <a:cs typeface="Calibri"/>
              </a:rPr>
              <a:t>action.</a:t>
            </a:r>
            <a:endParaRPr sz="1900">
              <a:latin typeface="Calibri"/>
              <a:cs typeface="Calibri"/>
            </a:endParaRPr>
          </a:p>
          <a:p>
            <a:pPr marL="204470" indent="-192405">
              <a:lnSpc>
                <a:spcPct val="100000"/>
              </a:lnSpc>
              <a:spcBef>
                <a:spcPts val="1200"/>
              </a:spcBef>
              <a:buClr>
                <a:srgbClr val="1CACE3"/>
              </a:buClr>
              <a:buSzPct val="94736"/>
              <a:buFont typeface="Wingdings"/>
              <a:buChar char=""/>
              <a:tabLst>
                <a:tab pos="205104" algn="l"/>
              </a:tabLst>
            </a:pPr>
            <a:r>
              <a:rPr sz="1900" spc="-10" dirty="0">
                <a:latin typeface="Calibri"/>
                <a:cs typeface="Calibri"/>
              </a:rPr>
              <a:t>This</a:t>
            </a:r>
            <a:r>
              <a:rPr sz="1900" spc="10" dirty="0">
                <a:latin typeface="Calibri"/>
                <a:cs typeface="Calibri"/>
              </a:rPr>
              <a:t> </a:t>
            </a:r>
            <a:r>
              <a:rPr sz="1900" spc="-10" dirty="0">
                <a:latin typeface="Calibri"/>
                <a:cs typeface="Calibri"/>
              </a:rPr>
              <a:t>suggests</a:t>
            </a:r>
            <a:r>
              <a:rPr sz="1900" spc="15" dirty="0">
                <a:latin typeface="Calibri"/>
                <a:cs typeface="Calibri"/>
              </a:rPr>
              <a:t> </a:t>
            </a:r>
            <a:r>
              <a:rPr sz="1900" spc="-10" dirty="0">
                <a:latin typeface="Calibri"/>
                <a:cs typeface="Calibri"/>
              </a:rPr>
              <a:t>that</a:t>
            </a:r>
            <a:r>
              <a:rPr sz="1900" spc="10" dirty="0">
                <a:latin typeface="Calibri"/>
                <a:cs typeface="Calibri"/>
              </a:rPr>
              <a:t> </a:t>
            </a:r>
            <a:r>
              <a:rPr sz="1900" spc="-10" dirty="0">
                <a:latin typeface="Calibri"/>
                <a:cs typeface="Calibri"/>
              </a:rPr>
              <a:t>candles</a:t>
            </a:r>
            <a:r>
              <a:rPr sz="1900" spc="15" dirty="0">
                <a:latin typeface="Calibri"/>
                <a:cs typeface="Calibri"/>
              </a:rPr>
              <a:t> </a:t>
            </a:r>
            <a:r>
              <a:rPr sz="1900" spc="-15" dirty="0">
                <a:latin typeface="Calibri"/>
                <a:cs typeface="Calibri"/>
              </a:rPr>
              <a:t>are</a:t>
            </a:r>
            <a:r>
              <a:rPr sz="1900" spc="5" dirty="0">
                <a:latin typeface="Calibri"/>
                <a:cs typeface="Calibri"/>
              </a:rPr>
              <a:t> </a:t>
            </a:r>
            <a:r>
              <a:rPr sz="1900" spc="-15" dirty="0">
                <a:latin typeface="Calibri"/>
                <a:cs typeface="Calibri"/>
              </a:rPr>
              <a:t>more</a:t>
            </a:r>
            <a:r>
              <a:rPr sz="1900" spc="10" dirty="0">
                <a:latin typeface="Calibri"/>
                <a:cs typeface="Calibri"/>
              </a:rPr>
              <a:t> </a:t>
            </a:r>
            <a:r>
              <a:rPr sz="1900" spc="-10" dirty="0">
                <a:latin typeface="Calibri"/>
                <a:cs typeface="Calibri"/>
              </a:rPr>
              <a:t>useful</a:t>
            </a:r>
            <a:r>
              <a:rPr sz="1900" spc="10" dirty="0">
                <a:latin typeface="Calibri"/>
                <a:cs typeface="Calibri"/>
              </a:rPr>
              <a:t> </a:t>
            </a:r>
            <a:r>
              <a:rPr sz="1900" spc="-15" dirty="0">
                <a:latin typeface="Calibri"/>
                <a:cs typeface="Calibri"/>
              </a:rPr>
              <a:t>to</a:t>
            </a:r>
            <a:r>
              <a:rPr sz="1900" spc="15" dirty="0">
                <a:latin typeface="Calibri"/>
                <a:cs typeface="Calibri"/>
              </a:rPr>
              <a:t> </a:t>
            </a:r>
            <a:r>
              <a:rPr sz="1900" spc="-10" dirty="0">
                <a:latin typeface="Calibri"/>
                <a:cs typeface="Calibri"/>
              </a:rPr>
              <a:t>longer-term</a:t>
            </a:r>
            <a:r>
              <a:rPr sz="1900" spc="45" dirty="0">
                <a:latin typeface="Calibri"/>
                <a:cs typeface="Calibri"/>
              </a:rPr>
              <a:t> </a:t>
            </a:r>
            <a:r>
              <a:rPr sz="1900" spc="-5" dirty="0">
                <a:latin typeface="Calibri"/>
                <a:cs typeface="Calibri"/>
              </a:rPr>
              <a:t>or</a:t>
            </a:r>
            <a:r>
              <a:rPr sz="1900" spc="10" dirty="0">
                <a:latin typeface="Calibri"/>
                <a:cs typeface="Calibri"/>
              </a:rPr>
              <a:t> </a:t>
            </a:r>
            <a:r>
              <a:rPr sz="1900" b="1" spc="-5" dirty="0">
                <a:latin typeface="Calibri"/>
                <a:cs typeface="Calibri"/>
              </a:rPr>
              <a:t>swing</a:t>
            </a:r>
            <a:r>
              <a:rPr sz="1900" b="1" spc="10" dirty="0">
                <a:latin typeface="Calibri"/>
                <a:cs typeface="Calibri"/>
              </a:rPr>
              <a:t> </a:t>
            </a:r>
            <a:r>
              <a:rPr sz="1900" b="1" spc="-15" dirty="0">
                <a:latin typeface="Calibri"/>
                <a:cs typeface="Calibri"/>
              </a:rPr>
              <a:t>traders</a:t>
            </a:r>
            <a:r>
              <a:rPr sz="1900" spc="-15" dirty="0">
                <a:latin typeface="Calibri"/>
                <a:cs typeface="Calibri"/>
              </a:rPr>
              <a:t>.</a:t>
            </a:r>
            <a:endParaRPr sz="1900">
              <a:latin typeface="Calibri"/>
              <a:cs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TotalTime>
  <Words>3383</Words>
  <Application>Microsoft Office PowerPoint</Application>
  <PresentationFormat>On-screen Show (4:3)</PresentationFormat>
  <Paragraphs>327</Paragraphs>
  <Slides>45</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B Nazanin</vt:lpstr>
      <vt:lpstr>Calibri</vt:lpstr>
      <vt:lpstr>Calibri Light</vt:lpstr>
      <vt:lpstr>Courier New</vt:lpstr>
      <vt:lpstr>Wingdings</vt:lpstr>
      <vt:lpstr>Office Theme</vt:lpstr>
      <vt:lpstr>Trading Algorithms</vt:lpstr>
      <vt:lpstr>Outlines</vt:lpstr>
      <vt:lpstr>Introduction</vt:lpstr>
      <vt:lpstr>Introduction …</vt:lpstr>
      <vt:lpstr>Price charts</vt:lpstr>
      <vt:lpstr>Price charts …</vt:lpstr>
      <vt:lpstr>Price charts …</vt:lpstr>
      <vt:lpstr>Price charts …</vt:lpstr>
      <vt:lpstr>Candlestick patterns</vt:lpstr>
      <vt:lpstr>Candlestick patterns …</vt:lpstr>
      <vt:lpstr>Candlestick patterns …</vt:lpstr>
      <vt:lpstr>Doji</vt:lpstr>
      <vt:lpstr>Doji …</vt:lpstr>
      <vt:lpstr>Engulfing</vt:lpstr>
      <vt:lpstr>Support and resistance</vt:lpstr>
      <vt:lpstr>Support and resistance …</vt:lpstr>
      <vt:lpstr>Support and resistance …</vt:lpstr>
      <vt:lpstr>Support and resistance …</vt:lpstr>
      <vt:lpstr>Trend Lines</vt:lpstr>
      <vt:lpstr>Pivot points</vt:lpstr>
      <vt:lpstr>Pivot points …</vt:lpstr>
      <vt:lpstr>Moving Average (MA)</vt:lpstr>
      <vt:lpstr>Moving Average (MA) …</vt:lpstr>
      <vt:lpstr>Moving Average (MA) …</vt:lpstr>
      <vt:lpstr>Moving Average (MA) …</vt:lpstr>
      <vt:lpstr>Moving Average (MA) …</vt:lpstr>
      <vt:lpstr>Volume</vt:lpstr>
      <vt:lpstr>Volume …</vt:lpstr>
      <vt:lpstr>Volume …</vt:lpstr>
      <vt:lpstr>Moving Average Convergence/Divergence  (MACD)</vt:lpstr>
      <vt:lpstr>Moving Average Convergence/Divergence  (MACD) …</vt:lpstr>
      <vt:lpstr>Moving Average Convergence/Divergence  (MACD) …</vt:lpstr>
      <vt:lpstr>Relative Strength Index (RSI)</vt:lpstr>
      <vt:lpstr>Relative Strength Index (RSI)</vt:lpstr>
      <vt:lpstr>Regular and Hidden Divergence</vt:lpstr>
      <vt:lpstr>Regular and Hidden Divergence …</vt:lpstr>
      <vt:lpstr>Regular and Hidden Divergence …</vt:lpstr>
      <vt:lpstr>Regular and Hidden Divergence …</vt:lpstr>
      <vt:lpstr>Regular and Hidden Divergence …</vt:lpstr>
      <vt:lpstr>Ichimoku Cloud</vt:lpstr>
      <vt:lpstr>Ichimoku Cloud …</vt:lpstr>
      <vt:lpstr>Ichimoku Cloud …</vt:lpstr>
      <vt:lpstr>Ichimoku Cloud …</vt:lpstr>
      <vt:lpstr>Ichimoku Cloud …</vt:lpstr>
      <vt:lpstr>How to work with TradingView (practical  part)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user</dc:creator>
  <cp:lastModifiedBy>Navid</cp:lastModifiedBy>
  <cp:revision>15</cp:revision>
  <dcterms:created xsi:type="dcterms:W3CDTF">2023-10-02T10:37:34Z</dcterms:created>
  <dcterms:modified xsi:type="dcterms:W3CDTF">2023-10-16T10:25:24Z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2023-02-15T00:00:00Z</vt:filetime>
  </property>
  <property fmtid="{D5CDD505-2E9C-101B-9397-08002B2CF9AE}" pid="3" name="Creator">
    <vt:lpwstr>Acrobat PDFMaker 21 for PowerPoint</vt:lpwstr>
  </property>
  <property fmtid="{D5CDD505-2E9C-101B-9397-08002B2CF9AE}" pid="4" name="LastSaved">
    <vt:filetime>2023-10-02T00:00:00Z</vt:filetime>
  </property>
</Properties>
</file>