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001" autoAdjust="0"/>
  </p:normalViewPr>
  <p:slideViewPr>
    <p:cSldViewPr>
      <p:cViewPr varScale="1">
        <p:scale>
          <a:sx n="64" d="100"/>
          <a:sy n="64" d="100"/>
        </p:scale>
        <p:origin x="1930"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DEFDFE4C-F75F-4933-8658-9E952C7940E6}" type="datetimeFigureOut">
              <a:rPr lang="en-US" smtClean="0"/>
              <a:t>10/16/2023</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A6297769-1C72-4A44-9625-ED38B62D33BE}" type="slidenum">
              <a:rPr lang="en-US" smtClean="0"/>
              <a:t>‹#›</a:t>
            </a:fld>
            <a:endParaRPr lang="en-US"/>
          </a:p>
        </p:txBody>
      </p:sp>
    </p:spTree>
    <p:extLst>
      <p:ext uri="{BB962C8B-B14F-4D97-AF65-F5344CB8AC3E}">
        <p14:creationId xmlns:p14="http://schemas.microsoft.com/office/powerpoint/2010/main" val="2934728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cs typeface="B Nazanin" panose="00000400000000000000" pitchFamily="2" charset="-78"/>
              </a:rPr>
              <a:t>تکنیکال: تحلیلیه</a:t>
            </a:r>
            <a:r>
              <a:rPr lang="fa-IR" baseline="0" dirty="0" smtClean="0">
                <a:cs typeface="B Nazanin" panose="00000400000000000000" pitchFamily="2" charset="-78"/>
              </a:rPr>
              <a:t> که جهت قیمت رو میخواد براساس گذشته بازار پیش‌بینی کند.</a:t>
            </a:r>
          </a:p>
          <a:p>
            <a:pPr algn="r" rtl="1"/>
            <a:r>
              <a:rPr lang="fa-IR" baseline="0" dirty="0" smtClean="0">
                <a:cs typeface="B Nazanin" panose="00000400000000000000" pitchFamily="2" charset="-78"/>
              </a:rPr>
              <a:t>فاندامنتال یا تحلیل بنیادی: با داده گذشته کار ندارم و جهت قیمت آینده با موارد بنیادی انجام میگیرد. مثل یک کشور با سایر کشورها، تورم، تعویض هیئت مدیره شرکت و ...</a:t>
            </a:r>
          </a:p>
          <a:p>
            <a:pPr algn="r" rtl="1"/>
            <a:r>
              <a:rPr lang="fa-IR" baseline="0" dirty="0" smtClean="0">
                <a:cs typeface="B Nazanin" panose="00000400000000000000" pitchFamily="2" charset="-78"/>
              </a:rPr>
              <a:t>تئوری پشت تکنیکال: در تکنیکال اعتقاد داریم گذشته بازار مهمه و فاندامنتال هم مهمه ولی در تکنیکال اگه فاند مهمه، خودش رو توی روند قیمتی گذشته نشون داده. در نتیجه در تکنیکال هم میتونیم فاند رو در نظر بگیریم. چون فاند اثرش رو روی نمودار میذاره. </a:t>
            </a:r>
          </a:p>
          <a:p>
            <a:pPr algn="r" rtl="1"/>
            <a:r>
              <a:rPr lang="fa-IR" baseline="0" dirty="0" smtClean="0">
                <a:cs typeface="B Nazanin" panose="00000400000000000000" pitchFamily="2" charset="-78"/>
              </a:rPr>
              <a:t>مشکل اساسی تکنیکال: نیوز رو نمیتونه کپچر کنه چون خیلی سریع اتفاق میفته.</a:t>
            </a:r>
          </a:p>
          <a:p>
            <a:pPr algn="r" rtl="1"/>
            <a:r>
              <a:rPr lang="fa-IR" baseline="0" dirty="0" smtClean="0">
                <a:cs typeface="B Nazanin" panose="00000400000000000000" pitchFamily="2" charset="-78"/>
              </a:rPr>
              <a:t>بازار گاهی تکراری میشود و ممکنه اتفاقی که الان میفته 10 سال قبل هم اتفاق افتاده باشه و در </a:t>
            </a:r>
            <a:r>
              <a:rPr lang="en-US" baseline="0" dirty="0" smtClean="0">
                <a:cs typeface="B Nazanin" panose="00000400000000000000" pitchFamily="2" charset="-78"/>
              </a:rPr>
              <a:t>deep</a:t>
            </a:r>
            <a:r>
              <a:rPr lang="fa-IR" baseline="0" dirty="0" smtClean="0">
                <a:cs typeface="B Nazanin" panose="00000400000000000000" pitchFamily="2" charset="-78"/>
              </a:rPr>
              <a:t> و کدزنی هم میشه از این استفاده کرد. عینا همون اتفاق نمیفته ولی مشابهه.</a:t>
            </a:r>
          </a:p>
        </p:txBody>
      </p:sp>
      <p:sp>
        <p:nvSpPr>
          <p:cNvPr id="4" name="Slide Number Placeholder 3"/>
          <p:cNvSpPr>
            <a:spLocks noGrp="1"/>
          </p:cNvSpPr>
          <p:nvPr>
            <p:ph type="sldNum" sz="quarter" idx="10"/>
          </p:nvPr>
        </p:nvSpPr>
        <p:spPr/>
        <p:txBody>
          <a:bodyPr/>
          <a:lstStyle/>
          <a:p>
            <a:fld id="{A6297769-1C72-4A44-9625-ED38B62D33BE}" type="slidenum">
              <a:rPr lang="en-US" smtClean="0"/>
              <a:t>3</a:t>
            </a:fld>
            <a:endParaRPr lang="en-US"/>
          </a:p>
        </p:txBody>
      </p:sp>
    </p:spTree>
    <p:extLst>
      <p:ext uri="{BB962C8B-B14F-4D97-AF65-F5344CB8AC3E}">
        <p14:creationId xmlns:p14="http://schemas.microsoft.com/office/powerpoint/2010/main" val="14289532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دوجی</a:t>
            </a:r>
            <a:r>
              <a:rPr lang="fa-IR" baseline="0" dirty="0" smtClean="0"/>
              <a:t> یا نامفهوم:</a:t>
            </a:r>
          </a:p>
          <a:p>
            <a:pPr algn="r" rtl="1"/>
            <a:endParaRPr lang="en-US" dirty="0"/>
          </a:p>
        </p:txBody>
      </p:sp>
      <p:sp>
        <p:nvSpPr>
          <p:cNvPr id="4" name="Slide Number Placeholder 3"/>
          <p:cNvSpPr>
            <a:spLocks noGrp="1"/>
          </p:cNvSpPr>
          <p:nvPr>
            <p:ph type="sldNum" sz="quarter" idx="10"/>
          </p:nvPr>
        </p:nvSpPr>
        <p:spPr/>
        <p:txBody>
          <a:bodyPr/>
          <a:lstStyle/>
          <a:p>
            <a:fld id="{A6297769-1C72-4A44-9625-ED38B62D33BE}" type="slidenum">
              <a:rPr lang="en-US" smtClean="0"/>
              <a:t>12</a:t>
            </a:fld>
            <a:endParaRPr lang="en-US"/>
          </a:p>
        </p:txBody>
      </p:sp>
    </p:spTree>
    <p:extLst>
      <p:ext uri="{BB962C8B-B14F-4D97-AF65-F5344CB8AC3E}">
        <p14:creationId xmlns:p14="http://schemas.microsoft.com/office/powerpoint/2010/main" val="34143677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اگه</a:t>
            </a:r>
            <a:r>
              <a:rPr lang="fa-IR" baseline="0" dirty="0" smtClean="0"/>
              <a:t> </a:t>
            </a:r>
            <a:r>
              <a:rPr lang="en-US" baseline="0" dirty="0" err="1" smtClean="0"/>
              <a:t>Drigonfly</a:t>
            </a:r>
            <a:r>
              <a:rPr lang="en-US" baseline="0" dirty="0" smtClean="0"/>
              <a:t> </a:t>
            </a:r>
            <a:r>
              <a:rPr lang="en-US" baseline="0" dirty="0" err="1" smtClean="0"/>
              <a:t>Doji</a:t>
            </a:r>
            <a:r>
              <a:rPr lang="fa-IR" baseline="0" dirty="0" smtClean="0"/>
              <a:t> ته یک روند نزولی باشه احتمال اینکه بره بالا زیاده و اگه </a:t>
            </a:r>
            <a:r>
              <a:rPr lang="en-US" baseline="0" dirty="0" smtClean="0"/>
              <a:t>Gravestone </a:t>
            </a:r>
            <a:r>
              <a:rPr lang="en-US" baseline="0" dirty="0" err="1" smtClean="0"/>
              <a:t>Doji</a:t>
            </a:r>
            <a:r>
              <a:rPr lang="fa-IR" baseline="0" dirty="0" smtClean="0"/>
              <a:t> در سقف داشته باشیم (فشار فروش زیاد شده باشه) احتمال اینکه بیفته خیلی زیاده.</a:t>
            </a:r>
            <a:endParaRPr lang="en-US" dirty="0"/>
          </a:p>
        </p:txBody>
      </p:sp>
      <p:sp>
        <p:nvSpPr>
          <p:cNvPr id="4" name="Slide Number Placeholder 3"/>
          <p:cNvSpPr>
            <a:spLocks noGrp="1"/>
          </p:cNvSpPr>
          <p:nvPr>
            <p:ph type="sldNum" sz="quarter" idx="10"/>
          </p:nvPr>
        </p:nvSpPr>
        <p:spPr/>
        <p:txBody>
          <a:bodyPr/>
          <a:lstStyle/>
          <a:p>
            <a:fld id="{A6297769-1C72-4A44-9625-ED38B62D33BE}" type="slidenum">
              <a:rPr lang="en-US" smtClean="0"/>
              <a:t>13</a:t>
            </a:fld>
            <a:endParaRPr lang="en-US"/>
          </a:p>
        </p:txBody>
      </p:sp>
    </p:spTree>
    <p:extLst>
      <p:ext uri="{BB962C8B-B14F-4D97-AF65-F5344CB8AC3E}">
        <p14:creationId xmlns:p14="http://schemas.microsoft.com/office/powerpoint/2010/main" val="32685016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اگه</a:t>
            </a:r>
            <a:r>
              <a:rPr lang="fa-IR" baseline="0" dirty="0" smtClean="0"/>
              <a:t> کنار یک کندل، یک کندل دیگر با رنگ دیگر شکل بگیرد که کندل قبلی کامل داخل بدنه کندل بعدی باشد. ؟؟؟</a:t>
            </a:r>
          </a:p>
          <a:p>
            <a:pPr algn="r" rtl="1"/>
            <a:r>
              <a:rPr lang="fa-IR" baseline="0" dirty="0" smtClean="0"/>
              <a:t>اگه ته روند نزولی باشه، امید برای صعود میده و بالعکس.</a:t>
            </a:r>
            <a:endParaRPr lang="en-US" dirty="0"/>
          </a:p>
        </p:txBody>
      </p:sp>
      <p:sp>
        <p:nvSpPr>
          <p:cNvPr id="4" name="Slide Number Placeholder 3"/>
          <p:cNvSpPr>
            <a:spLocks noGrp="1"/>
          </p:cNvSpPr>
          <p:nvPr>
            <p:ph type="sldNum" sz="quarter" idx="10"/>
          </p:nvPr>
        </p:nvSpPr>
        <p:spPr/>
        <p:txBody>
          <a:bodyPr/>
          <a:lstStyle/>
          <a:p>
            <a:fld id="{A6297769-1C72-4A44-9625-ED38B62D33BE}" type="slidenum">
              <a:rPr lang="en-US" smtClean="0"/>
              <a:t>14</a:t>
            </a:fld>
            <a:endParaRPr lang="en-US"/>
          </a:p>
        </p:txBody>
      </p:sp>
    </p:spTree>
    <p:extLst>
      <p:ext uri="{BB962C8B-B14F-4D97-AF65-F5344CB8AC3E}">
        <p14:creationId xmlns:p14="http://schemas.microsoft.com/office/powerpoint/2010/main" val="3350507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حرکت</a:t>
            </a:r>
            <a:r>
              <a:rPr lang="fa-IR" baseline="0" dirty="0" smtClean="0"/>
              <a:t> قیمت براساس عرضه و تقاضاست. وقتی تقاضا زیاده قیمت بالا میره و در جایی حس میشه که دارن گرون میخرن اونجا افت میکنه و پایین میاد تاجایی که اینقدر پایینه که جذب میشن بخرن که همین باعث افزایش قیمت میشه.</a:t>
            </a:r>
          </a:p>
          <a:p>
            <a:pPr algn="r" rtl="1"/>
            <a:r>
              <a:rPr lang="fa-IR" baseline="0" dirty="0" smtClean="0"/>
              <a:t>مقاومت‌ها: قیمت رفته بالا رفته بالا که به یه قیمت خورده که شروع به عرضه کردن که اونجا رو بهش مقاومت میگن.</a:t>
            </a:r>
          </a:p>
          <a:p>
            <a:pPr algn="r" rtl="1"/>
            <a:endParaRPr lang="fa-IR" baseline="0" dirty="0" smtClean="0"/>
          </a:p>
          <a:p>
            <a:pPr algn="r" rtl="1"/>
            <a:endParaRPr lang="en-US" dirty="0"/>
          </a:p>
        </p:txBody>
      </p:sp>
      <p:sp>
        <p:nvSpPr>
          <p:cNvPr id="4" name="Slide Number Placeholder 3"/>
          <p:cNvSpPr>
            <a:spLocks noGrp="1"/>
          </p:cNvSpPr>
          <p:nvPr>
            <p:ph type="sldNum" sz="quarter" idx="10"/>
          </p:nvPr>
        </p:nvSpPr>
        <p:spPr/>
        <p:txBody>
          <a:bodyPr/>
          <a:lstStyle/>
          <a:p>
            <a:fld id="{A6297769-1C72-4A44-9625-ED38B62D33BE}" type="slidenum">
              <a:rPr lang="en-US" smtClean="0"/>
              <a:t>15</a:t>
            </a:fld>
            <a:endParaRPr lang="en-US"/>
          </a:p>
        </p:txBody>
      </p:sp>
    </p:spTree>
    <p:extLst>
      <p:ext uri="{BB962C8B-B14F-4D97-AF65-F5344CB8AC3E}">
        <p14:creationId xmlns:p14="http://schemas.microsoft.com/office/powerpoint/2010/main" val="34813854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به فاصله</a:t>
            </a:r>
            <a:r>
              <a:rPr lang="fa-IR" baseline="0" dirty="0" smtClean="0"/>
              <a:t> بین </a:t>
            </a:r>
            <a:r>
              <a:rPr lang="en-US" baseline="0" dirty="0" smtClean="0"/>
              <a:t>support</a:t>
            </a:r>
            <a:r>
              <a:rPr lang="fa-IR" baseline="0" dirty="0" smtClean="0"/>
              <a:t> و </a:t>
            </a:r>
            <a:r>
              <a:rPr lang="en-US" baseline="0" dirty="0" smtClean="0"/>
              <a:t>resistance</a:t>
            </a:r>
            <a:r>
              <a:rPr lang="fa-IR" baseline="0" dirty="0" smtClean="0"/>
              <a:t> میگن کانال که تعدادش مهمه و تعداد این برگشت‌ها روی قدرت هرکدام موثر است. خود کانال تکنیکاله ولی اون نقطه‌ای که این روند عوض شده یا فاندامنتاله یا </a:t>
            </a:r>
            <a:r>
              <a:rPr lang="en-US" baseline="0" dirty="0" smtClean="0"/>
              <a:t>sentiment</a:t>
            </a:r>
            <a:r>
              <a:rPr lang="fa-IR" baseline="0" dirty="0" smtClean="0"/>
              <a:t> هست</a:t>
            </a:r>
            <a:endParaRPr lang="en-US" dirty="0"/>
          </a:p>
        </p:txBody>
      </p:sp>
      <p:sp>
        <p:nvSpPr>
          <p:cNvPr id="4" name="Slide Number Placeholder 3"/>
          <p:cNvSpPr>
            <a:spLocks noGrp="1"/>
          </p:cNvSpPr>
          <p:nvPr>
            <p:ph type="sldNum" sz="quarter" idx="10"/>
          </p:nvPr>
        </p:nvSpPr>
        <p:spPr/>
        <p:txBody>
          <a:bodyPr/>
          <a:lstStyle/>
          <a:p>
            <a:fld id="{A6297769-1C72-4A44-9625-ED38B62D33BE}" type="slidenum">
              <a:rPr lang="en-US" smtClean="0"/>
              <a:t>18</a:t>
            </a:fld>
            <a:endParaRPr lang="en-US"/>
          </a:p>
        </p:txBody>
      </p:sp>
    </p:spTree>
    <p:extLst>
      <p:ext uri="{BB962C8B-B14F-4D97-AF65-F5344CB8AC3E}">
        <p14:creationId xmlns:p14="http://schemas.microsoft.com/office/powerpoint/2010/main" val="14634110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یکی</a:t>
            </a:r>
            <a:r>
              <a:rPr lang="fa-IR" baseline="0" dirty="0" smtClean="0"/>
              <a:t> از چالش‌های نمودار لیبل زنیه. سختیش در تعداد کندل‌هایی است که باید برای شناسایی این مورد است.</a:t>
            </a:r>
            <a:endParaRPr lang="en-US" baseline="0" dirty="0" smtClean="0"/>
          </a:p>
          <a:p>
            <a:pPr algn="r" rtl="1"/>
            <a:endParaRPr lang="en-US" baseline="0" dirty="0" smtClean="0"/>
          </a:p>
        </p:txBody>
      </p:sp>
      <p:sp>
        <p:nvSpPr>
          <p:cNvPr id="4" name="Slide Number Placeholder 3"/>
          <p:cNvSpPr>
            <a:spLocks noGrp="1"/>
          </p:cNvSpPr>
          <p:nvPr>
            <p:ph type="sldNum" sz="quarter" idx="10"/>
          </p:nvPr>
        </p:nvSpPr>
        <p:spPr/>
        <p:txBody>
          <a:bodyPr/>
          <a:lstStyle/>
          <a:p>
            <a:fld id="{A6297769-1C72-4A44-9625-ED38B62D33BE}" type="slidenum">
              <a:rPr lang="en-US" smtClean="0"/>
              <a:t>19</a:t>
            </a:fld>
            <a:endParaRPr lang="en-US"/>
          </a:p>
        </p:txBody>
      </p:sp>
    </p:spTree>
    <p:extLst>
      <p:ext uri="{BB962C8B-B14F-4D97-AF65-F5344CB8AC3E}">
        <p14:creationId xmlns:p14="http://schemas.microsoft.com/office/powerpoint/2010/main" val="20414686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یه</a:t>
            </a:r>
            <a:r>
              <a:rPr lang="fa-IR" baseline="0" dirty="0" smtClean="0"/>
              <a:t> سری فرمول‌ هستند که براساس </a:t>
            </a:r>
            <a:r>
              <a:rPr lang="en-US" baseline="0" dirty="0" smtClean="0"/>
              <a:t>high </a:t>
            </a:r>
            <a:r>
              <a:rPr lang="fa-IR" baseline="0" dirty="0" smtClean="0"/>
              <a:t> و </a:t>
            </a:r>
            <a:r>
              <a:rPr lang="en-US" baseline="0" dirty="0" smtClean="0"/>
              <a:t>low</a:t>
            </a:r>
            <a:r>
              <a:rPr lang="fa-IR" baseline="0" dirty="0" smtClean="0"/>
              <a:t> که در کندل وجود دارد، یه میانگین درنظر میگیره که فرمولش:</a:t>
            </a:r>
          </a:p>
          <a:p>
            <a:pPr algn="r" rtl="1"/>
            <a:r>
              <a:rPr lang="en-US" baseline="0" dirty="0" smtClean="0"/>
              <a:t>Close + high + low/3</a:t>
            </a:r>
            <a:r>
              <a:rPr lang="fa-IR" baseline="0" dirty="0" smtClean="0"/>
              <a:t> هست. </a:t>
            </a:r>
            <a:endParaRPr lang="en-US" dirty="0"/>
          </a:p>
        </p:txBody>
      </p:sp>
      <p:sp>
        <p:nvSpPr>
          <p:cNvPr id="4" name="Slide Number Placeholder 3"/>
          <p:cNvSpPr>
            <a:spLocks noGrp="1"/>
          </p:cNvSpPr>
          <p:nvPr>
            <p:ph type="sldNum" sz="quarter" idx="10"/>
          </p:nvPr>
        </p:nvSpPr>
        <p:spPr/>
        <p:txBody>
          <a:bodyPr/>
          <a:lstStyle/>
          <a:p>
            <a:fld id="{A6297769-1C72-4A44-9625-ED38B62D33BE}" type="slidenum">
              <a:rPr lang="en-US" smtClean="0"/>
              <a:t>20</a:t>
            </a:fld>
            <a:endParaRPr lang="en-US"/>
          </a:p>
        </p:txBody>
      </p:sp>
    </p:spTree>
    <p:extLst>
      <p:ext uri="{BB962C8B-B14F-4D97-AF65-F5344CB8AC3E}">
        <p14:creationId xmlns:p14="http://schemas.microsoft.com/office/powerpoint/2010/main" val="11450991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میبینن</a:t>
            </a:r>
            <a:r>
              <a:rPr lang="fa-IR" baseline="0" dirty="0" smtClean="0"/>
              <a:t> که قیمت امروز نسبت به </a:t>
            </a:r>
            <a:r>
              <a:rPr lang="en-US" baseline="0" dirty="0" smtClean="0"/>
              <a:t>close</a:t>
            </a:r>
            <a:r>
              <a:rPr lang="fa-IR" baseline="0" dirty="0" smtClean="0"/>
              <a:t> هفته قبل و </a:t>
            </a:r>
            <a:r>
              <a:rPr lang="en-US" baseline="0" dirty="0" smtClean="0"/>
              <a:t>high</a:t>
            </a:r>
            <a:r>
              <a:rPr lang="fa-IR" baseline="0" dirty="0" smtClean="0"/>
              <a:t> و </a:t>
            </a:r>
            <a:r>
              <a:rPr lang="en-US" baseline="0" dirty="0" smtClean="0"/>
              <a:t>low</a:t>
            </a:r>
            <a:r>
              <a:rPr lang="fa-IR" baseline="0" dirty="0" smtClean="0"/>
              <a:t> این هفته چه تغییری کرده و براساس اون تصمیم میگیرن.</a:t>
            </a:r>
          </a:p>
          <a:p>
            <a:pPr algn="r" rtl="1"/>
            <a:r>
              <a:rPr lang="fa-IR" dirty="0" smtClean="0"/>
              <a:t>از </a:t>
            </a:r>
            <a:r>
              <a:rPr lang="en-US" dirty="0" smtClean="0"/>
              <a:t>pivot</a:t>
            </a:r>
            <a:r>
              <a:rPr lang="fa-IR" dirty="0" smtClean="0"/>
              <a:t> و 4 نقطه دیگر</a:t>
            </a:r>
            <a:r>
              <a:rPr lang="fa-IR" baseline="0" dirty="0" smtClean="0"/>
              <a:t> برای خرید و فروش در زمان مناسب استفاده میکنیم.</a:t>
            </a:r>
            <a:endParaRPr lang="en-US" dirty="0"/>
          </a:p>
        </p:txBody>
      </p:sp>
      <p:sp>
        <p:nvSpPr>
          <p:cNvPr id="4" name="Slide Number Placeholder 3"/>
          <p:cNvSpPr>
            <a:spLocks noGrp="1"/>
          </p:cNvSpPr>
          <p:nvPr>
            <p:ph type="sldNum" sz="quarter" idx="10"/>
          </p:nvPr>
        </p:nvSpPr>
        <p:spPr/>
        <p:txBody>
          <a:bodyPr/>
          <a:lstStyle/>
          <a:p>
            <a:fld id="{A6297769-1C72-4A44-9625-ED38B62D33BE}" type="slidenum">
              <a:rPr lang="en-US" smtClean="0"/>
              <a:t>21</a:t>
            </a:fld>
            <a:endParaRPr lang="en-US"/>
          </a:p>
        </p:txBody>
      </p:sp>
    </p:spTree>
    <p:extLst>
      <p:ext uri="{BB962C8B-B14F-4D97-AF65-F5344CB8AC3E}">
        <p14:creationId xmlns:p14="http://schemas.microsoft.com/office/powerpoint/2010/main" val="13389644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شیب‌های</a:t>
            </a:r>
            <a:r>
              <a:rPr lang="fa-IR" baseline="0" dirty="0" smtClean="0"/>
              <a:t> زیاد معمولا ناشی از </a:t>
            </a:r>
            <a:r>
              <a:rPr lang="en-US" baseline="0" dirty="0" smtClean="0"/>
              <a:t>sentiment</a:t>
            </a:r>
            <a:r>
              <a:rPr lang="fa-IR" baseline="0" dirty="0" smtClean="0"/>
              <a:t> و اخبار هیجانی‌ست. </a:t>
            </a:r>
          </a:p>
          <a:p>
            <a:pPr algn="r" rtl="1"/>
            <a:r>
              <a:rPr lang="fa-IR" baseline="0" dirty="0" smtClean="0"/>
              <a:t>برای میانگین متحرک. وقتی در قیمت نوسان داریم، برای از بین بردن این نویزها از این استفاده میکنیم.</a:t>
            </a:r>
          </a:p>
          <a:p>
            <a:pPr algn="r" rtl="1"/>
            <a:r>
              <a:rPr lang="fa-IR" baseline="0" dirty="0" smtClean="0"/>
              <a:t>در این صورت میتوان </a:t>
            </a:r>
            <a:r>
              <a:rPr lang="en-US" baseline="0" dirty="0" smtClean="0"/>
              <a:t>random</a:t>
            </a:r>
            <a:r>
              <a:rPr lang="fa-IR" baseline="0" dirty="0" smtClean="0"/>
              <a:t> و </a:t>
            </a:r>
            <a:r>
              <a:rPr lang="en-US" baseline="0" dirty="0" smtClean="0"/>
              <a:t>short-term</a:t>
            </a:r>
            <a:r>
              <a:rPr lang="fa-IR" baseline="0" dirty="0" smtClean="0"/>
              <a:t> ها رو از بین ببریم. پیش‌بینی </a:t>
            </a:r>
            <a:r>
              <a:rPr lang="en-US" baseline="0" dirty="0" smtClean="0"/>
              <a:t>MA</a:t>
            </a:r>
            <a:r>
              <a:rPr lang="fa-IR" baseline="0" dirty="0" smtClean="0"/>
              <a:t> معمولا آسون‌تر از </a:t>
            </a:r>
            <a:r>
              <a:rPr lang="en-US" baseline="0" dirty="0" smtClean="0"/>
              <a:t>price</a:t>
            </a:r>
            <a:r>
              <a:rPr lang="fa-IR" baseline="0" dirty="0" smtClean="0"/>
              <a:t> و ... است. اهمیتش در اینه.</a:t>
            </a:r>
          </a:p>
          <a:p>
            <a:pPr algn="r" rtl="1"/>
            <a:r>
              <a:rPr lang="fa-IR" baseline="0" dirty="0" smtClean="0"/>
              <a:t>2 نوع ازش داریم:</a:t>
            </a:r>
          </a:p>
          <a:p>
            <a:pPr algn="r" rtl="1"/>
            <a:r>
              <a:rPr lang="fa-IR" baseline="0" dirty="0" smtClean="0"/>
              <a:t>1- </a:t>
            </a:r>
            <a:r>
              <a:rPr lang="en-US" baseline="0" dirty="0" smtClean="0"/>
              <a:t>SMA</a:t>
            </a:r>
            <a:r>
              <a:rPr lang="fa-IR" baseline="0" dirty="0" smtClean="0"/>
              <a:t>: از میانگین ساده به دست میاد که از میانگین 10 کندل گذشته را در نظر میگیریم و عموما </a:t>
            </a:r>
            <a:r>
              <a:rPr lang="en-US" baseline="0" dirty="0" smtClean="0"/>
              <a:t>close</a:t>
            </a:r>
            <a:r>
              <a:rPr lang="fa-IR" baseline="0" dirty="0" smtClean="0"/>
              <a:t>ش رو در نظر میگیرن. برای امروز 10 کندل میانگین به دست میاریم میشه قیمت امروز. برای دیروز هم به همین صورت و ...</a:t>
            </a:r>
          </a:p>
          <a:p>
            <a:pPr algn="r" rtl="1"/>
            <a:r>
              <a:rPr lang="fa-IR" baseline="0" dirty="0" smtClean="0"/>
              <a:t>2- </a:t>
            </a:r>
            <a:r>
              <a:rPr lang="en-US" baseline="0" dirty="0" smtClean="0"/>
              <a:t>EMA</a:t>
            </a:r>
            <a:r>
              <a:rPr lang="fa-IR" baseline="0" dirty="0" smtClean="0"/>
              <a:t>: هدف کندل‌هایی که اخیرا شکل گرفتن تاثیر بیشتری داشته باشند. در </a:t>
            </a:r>
            <a:r>
              <a:rPr lang="en-US" baseline="0" dirty="0" smtClean="0"/>
              <a:t>SMA</a:t>
            </a:r>
            <a:r>
              <a:rPr lang="fa-IR" baseline="0" dirty="0" smtClean="0"/>
              <a:t> تاثیر همه کندل‌های یکی بود ولی در </a:t>
            </a:r>
            <a:r>
              <a:rPr lang="en-US" baseline="0" dirty="0" smtClean="0"/>
              <a:t>EMA</a:t>
            </a:r>
            <a:r>
              <a:rPr lang="fa-IR" baseline="0" dirty="0" smtClean="0"/>
              <a:t> در واقع کندل امروز از دیروز مهمتر است.</a:t>
            </a:r>
            <a:endParaRPr lang="en-US" dirty="0"/>
          </a:p>
        </p:txBody>
      </p:sp>
      <p:sp>
        <p:nvSpPr>
          <p:cNvPr id="4" name="Slide Number Placeholder 3"/>
          <p:cNvSpPr>
            <a:spLocks noGrp="1"/>
          </p:cNvSpPr>
          <p:nvPr>
            <p:ph type="sldNum" sz="quarter" idx="10"/>
          </p:nvPr>
        </p:nvSpPr>
        <p:spPr/>
        <p:txBody>
          <a:bodyPr/>
          <a:lstStyle/>
          <a:p>
            <a:fld id="{A6297769-1C72-4A44-9625-ED38B62D33BE}" type="slidenum">
              <a:rPr lang="en-US" smtClean="0"/>
              <a:t>22</a:t>
            </a:fld>
            <a:endParaRPr lang="en-US"/>
          </a:p>
        </p:txBody>
      </p:sp>
    </p:spTree>
    <p:extLst>
      <p:ext uri="{BB962C8B-B14F-4D97-AF65-F5344CB8AC3E}">
        <p14:creationId xmlns:p14="http://schemas.microsoft.com/office/powerpoint/2010/main" val="42273882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en-US" dirty="0" smtClean="0"/>
              <a:t>Look</a:t>
            </a:r>
            <a:r>
              <a:rPr lang="en-US" baseline="0" dirty="0" smtClean="0"/>
              <a:t> back</a:t>
            </a:r>
            <a:r>
              <a:rPr lang="fa-IR" baseline="0" dirty="0" smtClean="0"/>
              <a:t>: </a:t>
            </a:r>
          </a:p>
          <a:p>
            <a:pPr algn="r" rtl="1"/>
            <a:r>
              <a:rPr lang="en-US" baseline="0" dirty="0" err="1" smtClean="0"/>
              <a:t>Andicator</a:t>
            </a:r>
            <a:r>
              <a:rPr lang="fa-IR" baseline="0" dirty="0" smtClean="0"/>
              <a:t>: فرمول‌های ریاضی هستند که یکسری اعداد جدیدی را روی </a:t>
            </a:r>
            <a:r>
              <a:rPr lang="en-US" baseline="0" dirty="0" smtClean="0"/>
              <a:t>price</a:t>
            </a:r>
            <a:r>
              <a:rPr lang="fa-IR" baseline="0" dirty="0" smtClean="0"/>
              <a:t> به ما میدهند و میتوان نمودارهای جدیدی به ما بدهند. مثلا </a:t>
            </a:r>
            <a:r>
              <a:rPr lang="en-US" baseline="0" dirty="0" smtClean="0"/>
              <a:t>pivot</a:t>
            </a:r>
            <a:r>
              <a:rPr lang="fa-IR" baseline="0" dirty="0" smtClean="0"/>
              <a:t> </a:t>
            </a:r>
            <a:r>
              <a:rPr lang="en-US" baseline="0" dirty="0" err="1" smtClean="0"/>
              <a:t>andicator</a:t>
            </a:r>
            <a:r>
              <a:rPr lang="fa-IR" baseline="0" dirty="0" smtClean="0"/>
              <a:t> است.</a:t>
            </a:r>
          </a:p>
          <a:p>
            <a:pPr algn="r" rtl="1"/>
            <a:r>
              <a:rPr lang="fa-IR" baseline="0" dirty="0" smtClean="0"/>
              <a:t> </a:t>
            </a:r>
            <a:endParaRPr lang="en-US" dirty="0"/>
          </a:p>
        </p:txBody>
      </p:sp>
      <p:sp>
        <p:nvSpPr>
          <p:cNvPr id="4" name="Slide Number Placeholder 3"/>
          <p:cNvSpPr>
            <a:spLocks noGrp="1"/>
          </p:cNvSpPr>
          <p:nvPr>
            <p:ph type="sldNum" sz="quarter" idx="10"/>
          </p:nvPr>
        </p:nvSpPr>
        <p:spPr/>
        <p:txBody>
          <a:bodyPr/>
          <a:lstStyle/>
          <a:p>
            <a:fld id="{A6297769-1C72-4A44-9625-ED38B62D33BE}" type="slidenum">
              <a:rPr lang="en-US" smtClean="0"/>
              <a:t>23</a:t>
            </a:fld>
            <a:endParaRPr lang="en-US"/>
          </a:p>
        </p:txBody>
      </p:sp>
    </p:spTree>
    <p:extLst>
      <p:ext uri="{BB962C8B-B14F-4D97-AF65-F5344CB8AC3E}">
        <p14:creationId xmlns:p14="http://schemas.microsoft.com/office/powerpoint/2010/main" val="1449415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en-US" dirty="0" smtClean="0"/>
              <a:t>Time</a:t>
            </a:r>
            <a:r>
              <a:rPr lang="en-US" baseline="0" dirty="0" smtClean="0"/>
              <a:t> frame</a:t>
            </a:r>
            <a:r>
              <a:rPr lang="fa-IR" baseline="0" dirty="0" smtClean="0"/>
              <a:t>: مدت زمانی که یک قیمت رو بررسی میکنیم.</a:t>
            </a:r>
            <a:endParaRPr lang="en-US" dirty="0"/>
          </a:p>
        </p:txBody>
      </p:sp>
      <p:sp>
        <p:nvSpPr>
          <p:cNvPr id="4" name="Slide Number Placeholder 3"/>
          <p:cNvSpPr>
            <a:spLocks noGrp="1"/>
          </p:cNvSpPr>
          <p:nvPr>
            <p:ph type="sldNum" sz="quarter" idx="10"/>
          </p:nvPr>
        </p:nvSpPr>
        <p:spPr/>
        <p:txBody>
          <a:bodyPr/>
          <a:lstStyle/>
          <a:p>
            <a:fld id="{A6297769-1C72-4A44-9625-ED38B62D33BE}" type="slidenum">
              <a:rPr lang="en-US" smtClean="0"/>
              <a:t>4</a:t>
            </a:fld>
            <a:endParaRPr lang="en-US"/>
          </a:p>
        </p:txBody>
      </p:sp>
    </p:spTree>
    <p:extLst>
      <p:ext uri="{BB962C8B-B14F-4D97-AF65-F5344CB8AC3E}">
        <p14:creationId xmlns:p14="http://schemas.microsoft.com/office/powerpoint/2010/main" val="15023034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baseline="0" dirty="0" smtClean="0"/>
              <a:t>اگه </a:t>
            </a:r>
            <a:r>
              <a:rPr lang="en-US" baseline="0" dirty="0" smtClean="0"/>
              <a:t>short-term</a:t>
            </a:r>
            <a:r>
              <a:rPr lang="fa-IR" baseline="0" dirty="0" smtClean="0"/>
              <a:t> </a:t>
            </a:r>
            <a:r>
              <a:rPr lang="en-US" baseline="0" dirty="0" smtClean="0"/>
              <a:t>long-term</a:t>
            </a:r>
            <a:r>
              <a:rPr lang="fa-IR" baseline="0" dirty="0" smtClean="0"/>
              <a:t> رو رو به بالا بشکنه احتمالا رشد صعودی داریم و هر وقت رو به پایین قطع بکنه، نزول خواهیم داشت.</a:t>
            </a:r>
          </a:p>
          <a:p>
            <a:pPr algn="r" rtl="1"/>
            <a:r>
              <a:rPr lang="en-US" baseline="0" dirty="0" smtClean="0"/>
              <a:t>Look back</a:t>
            </a:r>
            <a:r>
              <a:rPr lang="fa-IR" baseline="0" dirty="0" smtClean="0"/>
              <a:t>: یعنی به چند کندل قبل اهمیت بده. </a:t>
            </a:r>
          </a:p>
          <a:p>
            <a:pPr algn="r" rtl="1"/>
            <a:endParaRPr lang="fa-IR" baseline="0" dirty="0" smtClean="0"/>
          </a:p>
        </p:txBody>
      </p:sp>
      <p:sp>
        <p:nvSpPr>
          <p:cNvPr id="4" name="Slide Number Placeholder 3"/>
          <p:cNvSpPr>
            <a:spLocks noGrp="1"/>
          </p:cNvSpPr>
          <p:nvPr>
            <p:ph type="sldNum" sz="quarter" idx="10"/>
          </p:nvPr>
        </p:nvSpPr>
        <p:spPr/>
        <p:txBody>
          <a:bodyPr/>
          <a:lstStyle/>
          <a:p>
            <a:fld id="{A6297769-1C72-4A44-9625-ED38B62D33BE}" type="slidenum">
              <a:rPr lang="en-US" smtClean="0"/>
              <a:t>25</a:t>
            </a:fld>
            <a:endParaRPr lang="en-US"/>
          </a:p>
        </p:txBody>
      </p:sp>
    </p:spTree>
    <p:extLst>
      <p:ext uri="{BB962C8B-B14F-4D97-AF65-F5344CB8AC3E}">
        <p14:creationId xmlns:p14="http://schemas.microsoft.com/office/powerpoint/2010/main" val="32653858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حجم معاملات معیاری است از میزان معامله یک دارایی مالی معین در یک دوره زمانی. تعداد افرادی که</a:t>
            </a:r>
            <a:r>
              <a:rPr lang="fa-IR" baseline="0" dirty="0" smtClean="0"/>
              <a:t> معامله هم میکنن هم مهمه. </a:t>
            </a:r>
          </a:p>
          <a:p>
            <a:pPr algn="r" rtl="1"/>
            <a:r>
              <a:rPr lang="fa-IR" baseline="0" dirty="0" smtClean="0"/>
              <a:t>نقدشوندگی مهمه. به طور مثال مردم در </a:t>
            </a:r>
            <a:r>
              <a:rPr lang="en-US" baseline="0" dirty="0" err="1" smtClean="0"/>
              <a:t>binance</a:t>
            </a:r>
            <a:r>
              <a:rPr lang="fa-IR" baseline="0" dirty="0" smtClean="0"/>
              <a:t> معامله میکنن چون نقدشوندگی بیشتری دارد.</a:t>
            </a:r>
          </a:p>
          <a:p>
            <a:pPr algn="r" rtl="1"/>
            <a:r>
              <a:rPr lang="fa-IR" baseline="0" dirty="0" smtClean="0"/>
              <a:t>(</a:t>
            </a:r>
            <a:r>
              <a:rPr lang="en-US" baseline="0" dirty="0" smtClean="0"/>
              <a:t>Volume</a:t>
            </a:r>
            <a:r>
              <a:rPr lang="fa-IR" baseline="0" dirty="0" smtClean="0"/>
              <a:t> * قیمت سهم) را بهش کف میگن. </a:t>
            </a:r>
          </a:p>
          <a:p>
            <a:pPr marL="0" marR="0" indent="0" algn="r" defTabSz="914400" rtl="1" eaLnBrk="1" fontAlgn="auto" latinLnBrk="0" hangingPunct="1">
              <a:lnSpc>
                <a:spcPct val="100000"/>
              </a:lnSpc>
              <a:spcBef>
                <a:spcPts val="0"/>
              </a:spcBef>
              <a:spcAft>
                <a:spcPts val="0"/>
              </a:spcAft>
              <a:buClrTx/>
              <a:buSzTx/>
              <a:buFontTx/>
              <a:buNone/>
              <a:tabLst/>
              <a:defRPr/>
            </a:pPr>
            <a:endParaRPr lang="fa-IR" baseline="0" dirty="0" smtClean="0"/>
          </a:p>
          <a:p>
            <a:pPr algn="r" rtl="1"/>
            <a:endParaRPr lang="fa-IR" baseline="0" dirty="0" smtClean="0"/>
          </a:p>
        </p:txBody>
      </p:sp>
      <p:sp>
        <p:nvSpPr>
          <p:cNvPr id="4" name="Slide Number Placeholder 3"/>
          <p:cNvSpPr>
            <a:spLocks noGrp="1"/>
          </p:cNvSpPr>
          <p:nvPr>
            <p:ph type="sldNum" sz="quarter" idx="10"/>
          </p:nvPr>
        </p:nvSpPr>
        <p:spPr/>
        <p:txBody>
          <a:bodyPr/>
          <a:lstStyle/>
          <a:p>
            <a:fld id="{A6297769-1C72-4A44-9625-ED38B62D33BE}" type="slidenum">
              <a:rPr lang="en-US" smtClean="0"/>
              <a:t>27</a:t>
            </a:fld>
            <a:endParaRPr lang="en-US"/>
          </a:p>
        </p:txBody>
      </p:sp>
    </p:spTree>
    <p:extLst>
      <p:ext uri="{BB962C8B-B14F-4D97-AF65-F5344CB8AC3E}">
        <p14:creationId xmlns:p14="http://schemas.microsoft.com/office/powerpoint/2010/main" val="27789125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en-US" baseline="0" dirty="0" smtClean="0"/>
              <a:t>Volume</a:t>
            </a:r>
            <a:r>
              <a:rPr lang="fa-IR" baseline="0" dirty="0" smtClean="0"/>
              <a:t> بالاتر توی </a:t>
            </a:r>
            <a:r>
              <a:rPr lang="en-US" baseline="0" dirty="0" smtClean="0"/>
              <a:t>up trend</a:t>
            </a:r>
            <a:r>
              <a:rPr lang="fa-IR" baseline="0" dirty="0" smtClean="0"/>
              <a:t>، اونو تقویت میکنه و </a:t>
            </a:r>
            <a:r>
              <a:rPr lang="en-US" baseline="0" dirty="0" smtClean="0"/>
              <a:t>volume</a:t>
            </a:r>
            <a:r>
              <a:rPr lang="fa-IR" baseline="0" dirty="0" smtClean="0"/>
              <a:t> بالاتر توی </a:t>
            </a:r>
            <a:r>
              <a:rPr lang="en-US" baseline="0" dirty="0" smtClean="0"/>
              <a:t>downtrend</a:t>
            </a:r>
            <a:r>
              <a:rPr lang="fa-IR" baseline="0" dirty="0" smtClean="0"/>
              <a:t> اونو تقویت میکنه.</a:t>
            </a:r>
          </a:p>
          <a:p>
            <a:pPr marL="0" marR="0" indent="0" algn="r" defTabSz="914400" rtl="1" eaLnBrk="1" fontAlgn="auto" latinLnBrk="0" hangingPunct="1">
              <a:lnSpc>
                <a:spcPct val="100000"/>
              </a:lnSpc>
              <a:spcBef>
                <a:spcPts val="0"/>
              </a:spcBef>
              <a:spcAft>
                <a:spcPts val="0"/>
              </a:spcAft>
              <a:buClrTx/>
              <a:buSzTx/>
              <a:buFontTx/>
              <a:buNone/>
              <a:tabLst/>
              <a:defRPr/>
            </a:pPr>
            <a:r>
              <a:rPr lang="en-US" baseline="0" dirty="0" smtClean="0"/>
              <a:t>Volume</a:t>
            </a:r>
            <a:r>
              <a:rPr lang="fa-IR" baseline="0" dirty="0" smtClean="0"/>
              <a:t> پایین‌تر توی </a:t>
            </a:r>
            <a:r>
              <a:rPr lang="en-US" baseline="0" dirty="0" smtClean="0"/>
              <a:t>up trend</a:t>
            </a:r>
            <a:r>
              <a:rPr lang="fa-IR" baseline="0" dirty="0" smtClean="0"/>
              <a:t>، یعنی احتمالا قیمت داره برمیگرده و </a:t>
            </a:r>
            <a:r>
              <a:rPr lang="en-US" baseline="0" dirty="0" smtClean="0"/>
              <a:t>volume</a:t>
            </a:r>
            <a:r>
              <a:rPr lang="fa-IR" baseline="0" dirty="0" smtClean="0"/>
              <a:t> پایین‌تر توی </a:t>
            </a:r>
            <a:r>
              <a:rPr lang="en-US" baseline="0" dirty="0" smtClean="0"/>
              <a:t>downtrend</a:t>
            </a:r>
            <a:r>
              <a:rPr lang="fa-IR" baseline="0" dirty="0" smtClean="0"/>
              <a:t> یعنی احتمالا قیمت میخواد افزایش پیدا کنه.</a:t>
            </a:r>
            <a:endParaRPr lang="fa-IR" dirty="0" smtClean="0"/>
          </a:p>
          <a:p>
            <a:pPr algn="r" rtl="1"/>
            <a:endParaRPr lang="fa-IR" dirty="0" smtClean="0"/>
          </a:p>
          <a:p>
            <a:pPr algn="r" rtl="1"/>
            <a:r>
              <a:rPr lang="en-US" dirty="0" smtClean="0"/>
              <a:t>Breakout</a:t>
            </a:r>
            <a:r>
              <a:rPr lang="fa-IR" dirty="0" smtClean="0"/>
              <a:t>ها:</a:t>
            </a:r>
            <a:r>
              <a:rPr lang="fa-IR" baseline="0" dirty="0" smtClean="0"/>
              <a:t> جایی که خطوط مقاومت و حمایت را میکشیدیم میگفتیم شکسته. اگه کندل خط را بکشند به آن </a:t>
            </a:r>
            <a:r>
              <a:rPr lang="en-US" baseline="0" dirty="0" smtClean="0"/>
              <a:t>breakout</a:t>
            </a:r>
            <a:r>
              <a:rPr lang="fa-IR" baseline="0" dirty="0" smtClean="0"/>
              <a:t> گویند. جایی که </a:t>
            </a:r>
            <a:r>
              <a:rPr lang="en-US" baseline="0" dirty="0" smtClean="0"/>
              <a:t>breakout</a:t>
            </a:r>
            <a:r>
              <a:rPr lang="fa-IR" baseline="0" dirty="0" smtClean="0"/>
              <a:t> ببینیم باید حجم بالایی خورده باشه. اگه دو یا سه کندل که یک خط را بشکند، حجم بالایی داشته باشند یعنی شکست واقعی بوده و اگر حجم کم بوده یعنی واقعی نبوده.</a:t>
            </a:r>
            <a:endParaRPr lang="fa-IR" dirty="0" smtClean="0"/>
          </a:p>
        </p:txBody>
      </p:sp>
      <p:sp>
        <p:nvSpPr>
          <p:cNvPr id="4" name="Slide Number Placeholder 3"/>
          <p:cNvSpPr>
            <a:spLocks noGrp="1"/>
          </p:cNvSpPr>
          <p:nvPr>
            <p:ph type="sldNum" sz="quarter" idx="10"/>
          </p:nvPr>
        </p:nvSpPr>
        <p:spPr/>
        <p:txBody>
          <a:bodyPr/>
          <a:lstStyle/>
          <a:p>
            <a:fld id="{A6297769-1C72-4A44-9625-ED38B62D33BE}" type="slidenum">
              <a:rPr lang="en-US" smtClean="0"/>
              <a:t>28</a:t>
            </a:fld>
            <a:endParaRPr lang="en-US"/>
          </a:p>
        </p:txBody>
      </p:sp>
    </p:spTree>
    <p:extLst>
      <p:ext uri="{BB962C8B-B14F-4D97-AF65-F5344CB8AC3E}">
        <p14:creationId xmlns:p14="http://schemas.microsoft.com/office/powerpoint/2010/main" val="25403933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دوتا</a:t>
            </a:r>
            <a:r>
              <a:rPr lang="fa-IR" baseline="0" dirty="0" smtClean="0"/>
              <a:t> </a:t>
            </a:r>
            <a:r>
              <a:rPr lang="en-US" baseline="0" dirty="0" smtClean="0"/>
              <a:t>EMA</a:t>
            </a:r>
            <a:r>
              <a:rPr lang="fa-IR" baseline="0" dirty="0" smtClean="0"/>
              <a:t> میگیریم یکی رو پریود 26 یکی رو 12. </a:t>
            </a:r>
            <a:r>
              <a:rPr lang="en-US" baseline="0" dirty="0" smtClean="0"/>
              <a:t>MACD</a:t>
            </a:r>
            <a:r>
              <a:rPr lang="fa-IR" baseline="0" dirty="0" smtClean="0"/>
              <a:t> دوتا خط داره. در واقع </a:t>
            </a:r>
            <a:r>
              <a:rPr lang="en-US" baseline="0" dirty="0" smtClean="0"/>
              <a:t>12 </a:t>
            </a:r>
            <a:r>
              <a:rPr lang="fa-IR" baseline="0" dirty="0" smtClean="0"/>
              <a:t> و 26 </a:t>
            </a:r>
            <a:r>
              <a:rPr lang="en-US" baseline="0" dirty="0" smtClean="0"/>
              <a:t>Loop back</a:t>
            </a:r>
            <a:r>
              <a:rPr lang="fa-IR" baseline="0" dirty="0" smtClean="0"/>
              <a:t> عه که از تفاضلشون </a:t>
            </a:r>
            <a:r>
              <a:rPr lang="en-US" baseline="0" dirty="0" smtClean="0"/>
              <a:t>MACD</a:t>
            </a:r>
            <a:r>
              <a:rPr lang="fa-IR" baseline="0" dirty="0" smtClean="0"/>
              <a:t> پیدا میشه که چندتاشون باهم یک خط درست میکنن که از اون یک </a:t>
            </a:r>
            <a:r>
              <a:rPr lang="en-US" baseline="0" dirty="0" smtClean="0"/>
              <a:t>EMA9</a:t>
            </a:r>
            <a:r>
              <a:rPr lang="fa-IR" baseline="0" dirty="0" smtClean="0"/>
              <a:t> میگیریم که اون </a:t>
            </a:r>
            <a:r>
              <a:rPr lang="en-US" baseline="0" dirty="0" smtClean="0"/>
              <a:t>signal line</a:t>
            </a:r>
            <a:r>
              <a:rPr lang="fa-IR" baseline="0" dirty="0" smtClean="0"/>
              <a:t> میشه.</a:t>
            </a:r>
          </a:p>
          <a:p>
            <a:pPr algn="r" rtl="1"/>
            <a:r>
              <a:rPr lang="fa-IR" baseline="0" dirty="0" smtClean="0"/>
              <a:t>اگه </a:t>
            </a:r>
            <a:r>
              <a:rPr lang="en-US" baseline="0" dirty="0" smtClean="0"/>
              <a:t>MACD</a:t>
            </a:r>
            <a:r>
              <a:rPr lang="fa-IR" baseline="0" dirty="0" smtClean="0"/>
              <a:t> </a:t>
            </a:r>
            <a:r>
              <a:rPr lang="en-US" baseline="0" dirty="0" smtClean="0"/>
              <a:t>signal line</a:t>
            </a:r>
            <a:r>
              <a:rPr lang="fa-IR" baseline="0" dirty="0" smtClean="0"/>
              <a:t> رو رو به بالا قطع بکنه ازش وایب خرید و اگر رو به پایین قطع بکنه ازش وایب فروش میگیریم. </a:t>
            </a:r>
            <a:endParaRPr lang="en-US" dirty="0"/>
          </a:p>
        </p:txBody>
      </p:sp>
      <p:sp>
        <p:nvSpPr>
          <p:cNvPr id="4" name="Slide Number Placeholder 3"/>
          <p:cNvSpPr>
            <a:spLocks noGrp="1"/>
          </p:cNvSpPr>
          <p:nvPr>
            <p:ph type="sldNum" sz="quarter" idx="10"/>
          </p:nvPr>
        </p:nvSpPr>
        <p:spPr/>
        <p:txBody>
          <a:bodyPr/>
          <a:lstStyle/>
          <a:p>
            <a:fld id="{A6297769-1C72-4A44-9625-ED38B62D33BE}" type="slidenum">
              <a:rPr lang="en-US" smtClean="0"/>
              <a:t>30</a:t>
            </a:fld>
            <a:endParaRPr lang="en-US"/>
          </a:p>
        </p:txBody>
      </p:sp>
    </p:spTree>
    <p:extLst>
      <p:ext uri="{BB962C8B-B14F-4D97-AF65-F5344CB8AC3E}">
        <p14:creationId xmlns:p14="http://schemas.microsoft.com/office/powerpoint/2010/main" val="39883219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dirty="0"/>
          </a:p>
        </p:txBody>
      </p:sp>
      <p:sp>
        <p:nvSpPr>
          <p:cNvPr id="4" name="Slide Number Placeholder 3"/>
          <p:cNvSpPr>
            <a:spLocks noGrp="1"/>
          </p:cNvSpPr>
          <p:nvPr>
            <p:ph type="sldNum" sz="quarter" idx="10"/>
          </p:nvPr>
        </p:nvSpPr>
        <p:spPr/>
        <p:txBody>
          <a:bodyPr/>
          <a:lstStyle/>
          <a:p>
            <a:fld id="{A6297769-1C72-4A44-9625-ED38B62D33BE}" type="slidenum">
              <a:rPr lang="en-US" smtClean="0"/>
              <a:t>31</a:t>
            </a:fld>
            <a:endParaRPr lang="en-US"/>
          </a:p>
        </p:txBody>
      </p:sp>
    </p:spTree>
    <p:extLst>
      <p:ext uri="{BB962C8B-B14F-4D97-AF65-F5344CB8AC3E}">
        <p14:creationId xmlns:p14="http://schemas.microsoft.com/office/powerpoint/2010/main" val="36810281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اگر</a:t>
            </a:r>
            <a:r>
              <a:rPr lang="fa-IR" baseline="0" dirty="0" smtClean="0"/>
              <a:t> </a:t>
            </a:r>
            <a:r>
              <a:rPr lang="en-US" baseline="0" dirty="0" smtClean="0"/>
              <a:t>MACD</a:t>
            </a:r>
            <a:r>
              <a:rPr lang="fa-IR" baseline="0" dirty="0" smtClean="0"/>
              <a:t> بالاتر از </a:t>
            </a:r>
            <a:r>
              <a:rPr lang="en-US" baseline="0" dirty="0" smtClean="0"/>
              <a:t>signal line</a:t>
            </a:r>
            <a:r>
              <a:rPr lang="fa-IR" baseline="0" dirty="0" smtClean="0"/>
              <a:t> باشه رنگ سبزه و در غیر این صورت قرمزه. مقدار بالا پایین شدن و تفاوت را با روشن یا تیره شدن رنگ سبز یا قرمز نشون میدن.</a:t>
            </a:r>
            <a:endParaRPr lang="en-US" dirty="0"/>
          </a:p>
        </p:txBody>
      </p:sp>
      <p:sp>
        <p:nvSpPr>
          <p:cNvPr id="4" name="Slide Number Placeholder 3"/>
          <p:cNvSpPr>
            <a:spLocks noGrp="1"/>
          </p:cNvSpPr>
          <p:nvPr>
            <p:ph type="sldNum" sz="quarter" idx="10"/>
          </p:nvPr>
        </p:nvSpPr>
        <p:spPr/>
        <p:txBody>
          <a:bodyPr/>
          <a:lstStyle/>
          <a:p>
            <a:fld id="{A6297769-1C72-4A44-9625-ED38B62D33BE}" type="slidenum">
              <a:rPr lang="en-US" smtClean="0"/>
              <a:t>32</a:t>
            </a:fld>
            <a:endParaRPr lang="en-US"/>
          </a:p>
        </p:txBody>
      </p:sp>
    </p:spTree>
    <p:extLst>
      <p:ext uri="{BB962C8B-B14F-4D97-AF65-F5344CB8AC3E}">
        <p14:creationId xmlns:p14="http://schemas.microsoft.com/office/powerpoint/2010/main" val="23594403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en-US" dirty="0" err="1" smtClean="0"/>
              <a:t>Andicator</a:t>
            </a:r>
            <a:r>
              <a:rPr lang="fa-IR" dirty="0" smtClean="0"/>
              <a:t>هایی</a:t>
            </a:r>
            <a:r>
              <a:rPr lang="fa-IR" baseline="0" dirty="0" smtClean="0"/>
              <a:t> که میزان شتاب صعودی و نزولی رو نشون میدن بهشون </a:t>
            </a:r>
            <a:r>
              <a:rPr lang="en-US" baseline="0" dirty="0" smtClean="0"/>
              <a:t>momentum</a:t>
            </a:r>
            <a:r>
              <a:rPr lang="fa-IR" baseline="0" dirty="0" smtClean="0"/>
              <a:t>ی میگویند. در اونها سرعت و بزرگی تغییرات رو نشون میدن.</a:t>
            </a:r>
          </a:p>
          <a:p>
            <a:pPr algn="r" rtl="1"/>
            <a:r>
              <a:rPr lang="en-US" baseline="0" dirty="0" smtClean="0"/>
              <a:t>Average gain</a:t>
            </a:r>
            <a:r>
              <a:rPr lang="fa-IR" baseline="0" dirty="0" smtClean="0"/>
              <a:t> و </a:t>
            </a:r>
            <a:r>
              <a:rPr lang="en-US" baseline="0" dirty="0" smtClean="0"/>
              <a:t>average loss</a:t>
            </a:r>
            <a:r>
              <a:rPr lang="fa-IR" baseline="0" dirty="0" smtClean="0"/>
              <a:t> در یک تایم مشخص گرفته میشن. </a:t>
            </a:r>
          </a:p>
        </p:txBody>
      </p:sp>
      <p:sp>
        <p:nvSpPr>
          <p:cNvPr id="4" name="Slide Number Placeholder 3"/>
          <p:cNvSpPr>
            <a:spLocks noGrp="1"/>
          </p:cNvSpPr>
          <p:nvPr>
            <p:ph type="sldNum" sz="quarter" idx="10"/>
          </p:nvPr>
        </p:nvSpPr>
        <p:spPr/>
        <p:txBody>
          <a:bodyPr/>
          <a:lstStyle/>
          <a:p>
            <a:fld id="{A6297769-1C72-4A44-9625-ED38B62D33BE}" type="slidenum">
              <a:rPr lang="en-US" smtClean="0"/>
              <a:t>33</a:t>
            </a:fld>
            <a:endParaRPr lang="en-US"/>
          </a:p>
        </p:txBody>
      </p:sp>
    </p:spTree>
    <p:extLst>
      <p:ext uri="{BB962C8B-B14F-4D97-AF65-F5344CB8AC3E}">
        <p14:creationId xmlns:p14="http://schemas.microsoft.com/office/powerpoint/2010/main" val="38123206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baseline="0" dirty="0" smtClean="0"/>
              <a:t>کار </a:t>
            </a:r>
            <a:r>
              <a:rPr lang="en-US" baseline="0" dirty="0" smtClean="0"/>
              <a:t>RSI</a:t>
            </a:r>
            <a:r>
              <a:rPr lang="fa-IR" baseline="0" dirty="0" smtClean="0"/>
              <a:t> این است که یک </a:t>
            </a:r>
            <a:r>
              <a:rPr lang="en-US" baseline="0" dirty="0" smtClean="0"/>
              <a:t>Look back</a:t>
            </a:r>
            <a:r>
              <a:rPr lang="fa-IR" baseline="0" dirty="0" smtClean="0"/>
              <a:t> حساب میکنن که در اون میکشن که دوتا </a:t>
            </a:r>
            <a:r>
              <a:rPr lang="en-US" baseline="0" dirty="0" smtClean="0"/>
              <a:t>threshold</a:t>
            </a:r>
            <a:r>
              <a:rPr lang="fa-IR" baseline="0" dirty="0" smtClean="0"/>
              <a:t> مشخص میکنن که پیش فرض 30 و 70 عه و </a:t>
            </a:r>
            <a:r>
              <a:rPr lang="en-US" baseline="0" dirty="0" smtClean="0"/>
              <a:t>RSI</a:t>
            </a:r>
            <a:r>
              <a:rPr lang="fa-IR" baseline="0" dirty="0" smtClean="0"/>
              <a:t> یک عدد بین 0 و 100 عه. در واقع وقتی </a:t>
            </a:r>
            <a:r>
              <a:rPr lang="en-US" baseline="0" dirty="0" smtClean="0"/>
              <a:t>RSI</a:t>
            </a:r>
            <a:r>
              <a:rPr lang="fa-IR" baseline="0" dirty="0" smtClean="0"/>
              <a:t> از </a:t>
            </a:r>
            <a:r>
              <a:rPr lang="en-US" baseline="0" dirty="0" smtClean="0"/>
              <a:t>70</a:t>
            </a:r>
            <a:r>
              <a:rPr lang="fa-IR" baseline="0" dirty="0" smtClean="0"/>
              <a:t> بیشتر بشه یعنی رفته تو </a:t>
            </a:r>
            <a:r>
              <a:rPr lang="en-US" baseline="0" dirty="0" smtClean="0"/>
              <a:t>over bound</a:t>
            </a:r>
            <a:r>
              <a:rPr lang="fa-IR" baseline="0" dirty="0" smtClean="0"/>
              <a:t> شده یعنی بیش از حد خریدن و احتمالا ریزش داره. واسه 30 هم به همین صورت ولی برعکس. از </a:t>
            </a:r>
            <a:r>
              <a:rPr lang="en-US" baseline="0" dirty="0" err="1" smtClean="0"/>
              <a:t>andicator</a:t>
            </a:r>
            <a:r>
              <a:rPr lang="fa-IR" baseline="0" dirty="0" smtClean="0"/>
              <a:t> سیگنال خروج میگیرن نه ورود. </a:t>
            </a:r>
          </a:p>
          <a:p>
            <a:pPr algn="r" rtl="1"/>
            <a:r>
              <a:rPr lang="fa-IR" baseline="0" dirty="0" smtClean="0"/>
              <a:t>در بین 30 و 70 سیگنالی به ما نمیده ولی بعضیا دو خط 45 و 50 میکشن که به صورت مقاومت عمل میکنن. یه چیزی مثل </a:t>
            </a:r>
            <a:r>
              <a:rPr lang="en-US" baseline="0" dirty="0" smtClean="0"/>
              <a:t>support and resistance</a:t>
            </a:r>
            <a:r>
              <a:rPr lang="fa-IR" baseline="0" dirty="0" smtClean="0"/>
              <a:t>. </a:t>
            </a:r>
            <a:endParaRPr lang="en-US" dirty="0" smtClean="0"/>
          </a:p>
          <a:p>
            <a:pPr algn="r" rtl="1"/>
            <a:endParaRPr lang="en-US" dirty="0"/>
          </a:p>
        </p:txBody>
      </p:sp>
      <p:sp>
        <p:nvSpPr>
          <p:cNvPr id="4" name="Slide Number Placeholder 3"/>
          <p:cNvSpPr>
            <a:spLocks noGrp="1"/>
          </p:cNvSpPr>
          <p:nvPr>
            <p:ph type="sldNum" sz="quarter" idx="10"/>
          </p:nvPr>
        </p:nvSpPr>
        <p:spPr/>
        <p:txBody>
          <a:bodyPr/>
          <a:lstStyle/>
          <a:p>
            <a:fld id="{A6297769-1C72-4A44-9625-ED38B62D33BE}" type="slidenum">
              <a:rPr lang="en-US" smtClean="0"/>
              <a:t>34</a:t>
            </a:fld>
            <a:endParaRPr lang="en-US"/>
          </a:p>
        </p:txBody>
      </p:sp>
    </p:spTree>
    <p:extLst>
      <p:ext uri="{BB962C8B-B14F-4D97-AF65-F5344CB8AC3E}">
        <p14:creationId xmlns:p14="http://schemas.microsoft.com/office/powerpoint/2010/main" val="4863086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en-US" dirty="0" err="1" smtClean="0"/>
              <a:t>Andicator</a:t>
            </a:r>
            <a:r>
              <a:rPr lang="fa-IR" dirty="0" smtClean="0"/>
              <a:t>هایی</a:t>
            </a:r>
            <a:r>
              <a:rPr lang="fa-IR" baseline="0" dirty="0" smtClean="0"/>
              <a:t> مثل </a:t>
            </a:r>
            <a:r>
              <a:rPr lang="en-US" baseline="0" dirty="0" smtClean="0"/>
              <a:t>MACD</a:t>
            </a:r>
            <a:r>
              <a:rPr lang="fa-IR" baseline="0" dirty="0" smtClean="0"/>
              <a:t> و </a:t>
            </a:r>
            <a:r>
              <a:rPr lang="en-US" baseline="0" dirty="0" smtClean="0"/>
              <a:t>RSI</a:t>
            </a:r>
            <a:r>
              <a:rPr lang="fa-IR" baseline="0" dirty="0" smtClean="0"/>
              <a:t> هستند بعضا واگرایی نشون میدن که دو نوع داره:</a:t>
            </a:r>
          </a:p>
          <a:p>
            <a:pPr algn="r" rtl="1"/>
            <a:r>
              <a:rPr lang="fa-IR" baseline="0" dirty="0" smtClean="0"/>
              <a:t>1- کلاسیک (معمولی): اگر روند قیمت نزولی بود، دوتا </a:t>
            </a:r>
            <a:r>
              <a:rPr lang="en-US" baseline="0" dirty="0" smtClean="0"/>
              <a:t>higher high</a:t>
            </a:r>
            <a:r>
              <a:rPr lang="fa-IR" baseline="0" dirty="0" smtClean="0"/>
              <a:t> </a:t>
            </a:r>
            <a:r>
              <a:rPr lang="fa-IR" baseline="0" dirty="0" smtClean="0"/>
              <a:t>به هم وصلشون میکنیم. در صورتی که روند </a:t>
            </a:r>
            <a:r>
              <a:rPr lang="en-US" baseline="0" dirty="0" smtClean="0"/>
              <a:t>indicator</a:t>
            </a:r>
            <a:r>
              <a:rPr lang="fa-IR" baseline="0" dirty="0" smtClean="0"/>
              <a:t> (مثلا </a:t>
            </a:r>
            <a:r>
              <a:rPr lang="en-US" baseline="0" dirty="0" smtClean="0"/>
              <a:t>MACD</a:t>
            </a:r>
            <a:r>
              <a:rPr lang="fa-IR" baseline="0" dirty="0" smtClean="0"/>
              <a:t>) صعودی باشه و </a:t>
            </a:r>
            <a:r>
              <a:rPr lang="en-US" baseline="0" dirty="0" smtClean="0"/>
              <a:t>Price</a:t>
            </a:r>
            <a:r>
              <a:rPr lang="fa-IR" baseline="0" dirty="0" smtClean="0"/>
              <a:t> نزولی باشد، یعنی اگر جهت شیبشون برابر نبود از این نوع است. در این نوع حرف </a:t>
            </a:r>
            <a:r>
              <a:rPr lang="en-US" baseline="0" dirty="0" err="1" smtClean="0"/>
              <a:t>andicator</a:t>
            </a:r>
            <a:r>
              <a:rPr lang="fa-IR" baseline="0" dirty="0" smtClean="0"/>
              <a:t> رو گوش می‌کنیم. کاربرد برای خروج از </a:t>
            </a:r>
            <a:r>
              <a:rPr lang="en-US" baseline="0" dirty="0" smtClean="0"/>
              <a:t>position</a:t>
            </a:r>
            <a:r>
              <a:rPr lang="fa-IR" baseline="0" dirty="0" smtClean="0"/>
              <a:t>.</a:t>
            </a:r>
            <a:endParaRPr lang="fa-IR" baseline="0" dirty="0" smtClean="0"/>
          </a:p>
          <a:p>
            <a:pPr algn="r" rtl="1"/>
            <a:r>
              <a:rPr lang="fa-IR" baseline="0" dirty="0" smtClean="0"/>
              <a:t>2- </a:t>
            </a:r>
            <a:r>
              <a:rPr lang="en-US" baseline="0" dirty="0" smtClean="0"/>
              <a:t>Hidden</a:t>
            </a:r>
            <a:r>
              <a:rPr lang="fa-IR" baseline="0" dirty="0" smtClean="0"/>
              <a:t>: اگر روند نزولی بود دو تا </a:t>
            </a:r>
            <a:r>
              <a:rPr lang="en-US" baseline="0" dirty="0" smtClean="0"/>
              <a:t>lower low</a:t>
            </a:r>
            <a:r>
              <a:rPr lang="fa-IR" baseline="0" dirty="0" smtClean="0"/>
              <a:t> رو میگیرم و به هم وصلشون میکنیم. </a:t>
            </a:r>
            <a:r>
              <a:rPr lang="fa-IR" baseline="0" dirty="0" smtClean="0"/>
              <a:t>در صورتی که روند </a:t>
            </a:r>
            <a:r>
              <a:rPr lang="en-US" baseline="0" dirty="0" smtClean="0"/>
              <a:t>indicator</a:t>
            </a:r>
            <a:r>
              <a:rPr lang="fa-IR" baseline="0" dirty="0" smtClean="0"/>
              <a:t> (مثلا </a:t>
            </a:r>
            <a:r>
              <a:rPr lang="en-US" baseline="0" dirty="0" smtClean="0"/>
              <a:t>MACD</a:t>
            </a:r>
            <a:r>
              <a:rPr lang="fa-IR" baseline="0" dirty="0" smtClean="0"/>
              <a:t>) نزولی باشه و </a:t>
            </a:r>
            <a:r>
              <a:rPr lang="en-US" baseline="0" dirty="0" smtClean="0"/>
              <a:t>Price</a:t>
            </a:r>
            <a:r>
              <a:rPr lang="fa-IR" baseline="0" dirty="0" smtClean="0"/>
              <a:t> صعودی باشد، یعنی اگر جهت شیبشون برعکس باشه از این نوع است</a:t>
            </a:r>
            <a:r>
              <a:rPr lang="fa-IR" baseline="0" dirty="0" smtClean="0"/>
              <a:t>. در اینجا حرف قیمت رو گوش می‌کنیم. کاربرد برای ماندن در </a:t>
            </a:r>
            <a:r>
              <a:rPr lang="en-US" baseline="0" dirty="0" smtClean="0"/>
              <a:t>position</a:t>
            </a:r>
            <a:r>
              <a:rPr lang="fa-IR" baseline="0" dirty="0" smtClean="0"/>
              <a:t>. </a:t>
            </a:r>
            <a:endParaRPr lang="en-US" dirty="0"/>
          </a:p>
        </p:txBody>
      </p:sp>
      <p:sp>
        <p:nvSpPr>
          <p:cNvPr id="4" name="Slide Number Placeholder 3"/>
          <p:cNvSpPr>
            <a:spLocks noGrp="1"/>
          </p:cNvSpPr>
          <p:nvPr>
            <p:ph type="sldNum" sz="quarter" idx="10"/>
          </p:nvPr>
        </p:nvSpPr>
        <p:spPr/>
        <p:txBody>
          <a:bodyPr/>
          <a:lstStyle/>
          <a:p>
            <a:fld id="{A6297769-1C72-4A44-9625-ED38B62D33BE}" type="slidenum">
              <a:rPr lang="en-US" smtClean="0"/>
              <a:t>35</a:t>
            </a:fld>
            <a:endParaRPr lang="en-US"/>
          </a:p>
        </p:txBody>
      </p:sp>
    </p:spTree>
    <p:extLst>
      <p:ext uri="{BB962C8B-B14F-4D97-AF65-F5344CB8AC3E}">
        <p14:creationId xmlns:p14="http://schemas.microsoft.com/office/powerpoint/2010/main" val="6658817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چیموکو:</a:t>
            </a:r>
            <a:r>
              <a:rPr lang="fa-IR" baseline="0" dirty="0" smtClean="0"/>
              <a:t> براساس </a:t>
            </a:r>
            <a:r>
              <a:rPr lang="en-US" baseline="0" dirty="0" smtClean="0"/>
              <a:t>MA</a:t>
            </a:r>
            <a:r>
              <a:rPr lang="fa-IR" baseline="0" dirty="0" smtClean="0"/>
              <a:t> است. </a:t>
            </a:r>
          </a:p>
          <a:p>
            <a:pPr algn="r" rtl="1"/>
            <a:endParaRPr lang="fa-IR" dirty="0" smtClean="0"/>
          </a:p>
        </p:txBody>
      </p:sp>
      <p:sp>
        <p:nvSpPr>
          <p:cNvPr id="4" name="Slide Number Placeholder 3"/>
          <p:cNvSpPr>
            <a:spLocks noGrp="1"/>
          </p:cNvSpPr>
          <p:nvPr>
            <p:ph type="sldNum" sz="quarter" idx="10"/>
          </p:nvPr>
        </p:nvSpPr>
        <p:spPr/>
        <p:txBody>
          <a:bodyPr/>
          <a:lstStyle/>
          <a:p>
            <a:fld id="{A6297769-1C72-4A44-9625-ED38B62D33BE}" type="slidenum">
              <a:rPr lang="en-US" smtClean="0"/>
              <a:t>40</a:t>
            </a:fld>
            <a:endParaRPr lang="en-US"/>
          </a:p>
        </p:txBody>
      </p:sp>
    </p:spTree>
    <p:extLst>
      <p:ext uri="{BB962C8B-B14F-4D97-AF65-F5344CB8AC3E}">
        <p14:creationId xmlns:p14="http://schemas.microsoft.com/office/powerpoint/2010/main" val="3178533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قیمت در یک بازه</a:t>
            </a:r>
            <a:r>
              <a:rPr lang="fa-IR" baseline="0" dirty="0" smtClean="0"/>
              <a:t> زمانی</a:t>
            </a:r>
            <a:r>
              <a:rPr lang="fa-IR" dirty="0" smtClean="0"/>
              <a:t> را با </a:t>
            </a:r>
            <a:r>
              <a:rPr lang="en-US" dirty="0" smtClean="0"/>
              <a:t>open, close, high</a:t>
            </a:r>
            <a:r>
              <a:rPr lang="en-US" baseline="0" dirty="0" smtClean="0"/>
              <a:t>, low</a:t>
            </a:r>
            <a:r>
              <a:rPr lang="fa-IR" baseline="0" dirty="0" smtClean="0"/>
              <a:t> نشون میدیم. یا </a:t>
            </a:r>
            <a:r>
              <a:rPr lang="en-US" baseline="0" dirty="0" err="1" smtClean="0"/>
              <a:t>ohlc</a:t>
            </a:r>
            <a:endParaRPr lang="fa-IR" baseline="0" dirty="0" smtClean="0"/>
          </a:p>
          <a:p>
            <a:pPr algn="r" rtl="1"/>
            <a:endParaRPr lang="en-US" dirty="0"/>
          </a:p>
        </p:txBody>
      </p:sp>
      <p:sp>
        <p:nvSpPr>
          <p:cNvPr id="4" name="Slide Number Placeholder 3"/>
          <p:cNvSpPr>
            <a:spLocks noGrp="1"/>
          </p:cNvSpPr>
          <p:nvPr>
            <p:ph type="sldNum" sz="quarter" idx="10"/>
          </p:nvPr>
        </p:nvSpPr>
        <p:spPr/>
        <p:txBody>
          <a:bodyPr/>
          <a:lstStyle/>
          <a:p>
            <a:fld id="{A6297769-1C72-4A44-9625-ED38B62D33BE}" type="slidenum">
              <a:rPr lang="en-US" smtClean="0"/>
              <a:t>5</a:t>
            </a:fld>
            <a:endParaRPr lang="en-US"/>
          </a:p>
        </p:txBody>
      </p:sp>
    </p:spTree>
    <p:extLst>
      <p:ext uri="{BB962C8B-B14F-4D97-AF65-F5344CB8AC3E}">
        <p14:creationId xmlns:p14="http://schemas.microsoft.com/office/powerpoint/2010/main" val="21102672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5 تا خط داره که میانگین</a:t>
            </a:r>
            <a:r>
              <a:rPr lang="fa-IR" baseline="0" dirty="0" smtClean="0"/>
              <a:t> 26 روزه و 9 روزه رو حساب میکنه بعد از اونا هم میانگین میگیره.</a:t>
            </a:r>
            <a:endParaRPr lang="en-US" dirty="0"/>
          </a:p>
        </p:txBody>
      </p:sp>
      <p:sp>
        <p:nvSpPr>
          <p:cNvPr id="4" name="Slide Number Placeholder 3"/>
          <p:cNvSpPr>
            <a:spLocks noGrp="1"/>
          </p:cNvSpPr>
          <p:nvPr>
            <p:ph type="sldNum" sz="quarter" idx="10"/>
          </p:nvPr>
        </p:nvSpPr>
        <p:spPr/>
        <p:txBody>
          <a:bodyPr/>
          <a:lstStyle/>
          <a:p>
            <a:fld id="{A6297769-1C72-4A44-9625-ED38B62D33BE}" type="slidenum">
              <a:rPr lang="en-US" smtClean="0"/>
              <a:t>41</a:t>
            </a:fld>
            <a:endParaRPr lang="en-US"/>
          </a:p>
        </p:txBody>
      </p:sp>
    </p:spTree>
    <p:extLst>
      <p:ext uri="{BB962C8B-B14F-4D97-AF65-F5344CB8AC3E}">
        <p14:creationId xmlns:p14="http://schemas.microsoft.com/office/powerpoint/2010/main" val="3253295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en-US" dirty="0" smtClean="0"/>
              <a:t>Conversion</a:t>
            </a:r>
            <a:r>
              <a:rPr lang="en-US" baseline="0" dirty="0" smtClean="0"/>
              <a:t> line</a:t>
            </a:r>
            <a:r>
              <a:rPr lang="fa-IR" baseline="0" dirty="0" smtClean="0"/>
              <a:t>: </a:t>
            </a:r>
            <a:r>
              <a:rPr lang="en-US" baseline="0" dirty="0" smtClean="0"/>
              <a:t>highest high</a:t>
            </a:r>
            <a:r>
              <a:rPr lang="fa-IR" baseline="0" dirty="0" smtClean="0"/>
              <a:t> و </a:t>
            </a:r>
            <a:r>
              <a:rPr lang="en-US" baseline="0" dirty="0" smtClean="0"/>
              <a:t>lowest low</a:t>
            </a:r>
            <a:r>
              <a:rPr lang="fa-IR" baseline="0" dirty="0" smtClean="0"/>
              <a:t> رو در 9 روز گذشته پیدا میکنیم و میانگین میگیریم.</a:t>
            </a:r>
          </a:p>
          <a:p>
            <a:pPr algn="r" rtl="1"/>
            <a:r>
              <a:rPr lang="fa-IR" baseline="0" dirty="0" smtClean="0"/>
              <a:t>بعدیا هم به همین ترتیب و 5 خط پیدا میکنیم. این 5 خط به عنوان حمایت‌ها و مقاومت‌ها عمل میکنند.</a:t>
            </a:r>
          </a:p>
        </p:txBody>
      </p:sp>
      <p:sp>
        <p:nvSpPr>
          <p:cNvPr id="4" name="Slide Number Placeholder 3"/>
          <p:cNvSpPr>
            <a:spLocks noGrp="1"/>
          </p:cNvSpPr>
          <p:nvPr>
            <p:ph type="sldNum" sz="quarter" idx="10"/>
          </p:nvPr>
        </p:nvSpPr>
        <p:spPr/>
        <p:txBody>
          <a:bodyPr/>
          <a:lstStyle/>
          <a:p>
            <a:fld id="{A6297769-1C72-4A44-9625-ED38B62D33BE}" type="slidenum">
              <a:rPr lang="en-US" smtClean="0"/>
              <a:t>42</a:t>
            </a:fld>
            <a:endParaRPr lang="en-US"/>
          </a:p>
        </p:txBody>
      </p:sp>
    </p:spTree>
    <p:extLst>
      <p:ext uri="{BB962C8B-B14F-4D97-AF65-F5344CB8AC3E}">
        <p14:creationId xmlns:p14="http://schemas.microsoft.com/office/powerpoint/2010/main" val="17405901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baseline="0" dirty="0" smtClean="0"/>
              <a:t>اگر </a:t>
            </a:r>
            <a:r>
              <a:rPr lang="en-US" baseline="0" dirty="0" smtClean="0"/>
              <a:t>leading span A</a:t>
            </a:r>
            <a:r>
              <a:rPr lang="fa-IR" baseline="0" dirty="0" smtClean="0"/>
              <a:t> بالاتر از </a:t>
            </a:r>
            <a:r>
              <a:rPr lang="en-US" baseline="0" dirty="0" smtClean="0"/>
              <a:t>leading span B</a:t>
            </a:r>
            <a:r>
              <a:rPr lang="fa-IR" baseline="0" dirty="0" smtClean="0"/>
              <a:t> باشه، رنگ بینشون سبز میشه و </a:t>
            </a:r>
            <a:r>
              <a:rPr lang="en-US" baseline="0" dirty="0" smtClean="0"/>
              <a:t>uptrend</a:t>
            </a:r>
            <a:r>
              <a:rPr lang="fa-IR" baseline="0" dirty="0" smtClean="0"/>
              <a:t> رو تایید میکنه. در حالت بالعکس رنگ ابر قرمز میشه.</a:t>
            </a:r>
            <a:endParaRPr lang="en-US" baseline="0" dirty="0" smtClean="0"/>
          </a:p>
          <a:p>
            <a:pPr algn="r" rtl="1"/>
            <a:r>
              <a:rPr lang="fa-IR" baseline="0" dirty="0" smtClean="0"/>
              <a:t>اگر </a:t>
            </a:r>
            <a:r>
              <a:rPr lang="en-US" baseline="0" dirty="0" smtClean="0"/>
              <a:t>CL</a:t>
            </a:r>
            <a:r>
              <a:rPr lang="fa-IR" baseline="0" dirty="0" smtClean="0"/>
              <a:t> بالاتر از </a:t>
            </a:r>
            <a:r>
              <a:rPr lang="en-US" baseline="0" dirty="0" smtClean="0"/>
              <a:t>Base line</a:t>
            </a:r>
            <a:r>
              <a:rPr lang="fa-IR" baseline="0" dirty="0" smtClean="0"/>
              <a:t> مثل </a:t>
            </a:r>
            <a:r>
              <a:rPr lang="en-US" baseline="0" dirty="0" smtClean="0"/>
              <a:t>moving</a:t>
            </a:r>
            <a:r>
              <a:rPr lang="fa-IR" baseline="0" dirty="0" smtClean="0"/>
              <a:t>ها حالت صعودی رو نشون میده. اگر </a:t>
            </a:r>
            <a:r>
              <a:rPr lang="en-US" baseline="0" dirty="0" smtClean="0"/>
              <a:t>cross</a:t>
            </a:r>
            <a:r>
              <a:rPr lang="fa-IR" baseline="0" dirty="0" smtClean="0"/>
              <a:t> اتفاق بیفته حالت نزولی رو نشون میده. </a:t>
            </a:r>
            <a:endParaRPr lang="fa-IR" baseline="0" dirty="0"/>
          </a:p>
          <a:p>
            <a:pPr algn="r" rtl="1"/>
            <a:r>
              <a:rPr lang="fa-IR" baseline="0" dirty="0" smtClean="0"/>
              <a:t>- سیگنال‌های صعودی رو وقتی بالا ابر سبز هستیم در نظر میگیریم و سیگنال‌های نزولی رو وقتی پایین ابر قرمز هستیم در نظر میگیریم.</a:t>
            </a:r>
          </a:p>
          <a:p>
            <a:pPr marL="171450" indent="-171450" algn="r" rtl="1">
              <a:buFontTx/>
              <a:buChar char="-"/>
            </a:pPr>
            <a:r>
              <a:rPr lang="fa-IR" baseline="0" dirty="0" smtClean="0"/>
              <a:t>لبه‌های ابر و </a:t>
            </a:r>
            <a:r>
              <a:rPr lang="en-US" baseline="0" dirty="0" smtClean="0"/>
              <a:t>CL</a:t>
            </a:r>
            <a:r>
              <a:rPr lang="fa-IR" baseline="0" dirty="0" smtClean="0"/>
              <a:t> و </a:t>
            </a:r>
            <a:r>
              <a:rPr lang="en-US" baseline="0" dirty="0" smtClean="0"/>
              <a:t>BL</a:t>
            </a:r>
            <a:r>
              <a:rPr lang="fa-IR" baseline="0" dirty="0" smtClean="0"/>
              <a:t> مقاومت و حمایت هستند. </a:t>
            </a:r>
            <a:endParaRPr lang="en-US" baseline="0" dirty="0" smtClean="0"/>
          </a:p>
          <a:p>
            <a:pPr marL="171450" indent="-171450" algn="r" rtl="1">
              <a:buFontTx/>
              <a:buChar char="-"/>
            </a:pPr>
            <a:endParaRPr lang="fa-IR" baseline="0" dirty="0" smtClean="0"/>
          </a:p>
          <a:p>
            <a:pPr marL="0" indent="0" algn="r" rtl="1">
              <a:buFontTx/>
              <a:buNone/>
            </a:pPr>
            <a:r>
              <a:rPr lang="en-US" baseline="0" dirty="0" smtClean="0"/>
              <a:t>CL</a:t>
            </a:r>
            <a:r>
              <a:rPr lang="fa-IR" baseline="0" dirty="0" smtClean="0"/>
              <a:t>: </a:t>
            </a:r>
            <a:r>
              <a:rPr lang="en-US" baseline="0" dirty="0" smtClean="0"/>
              <a:t>conversion line</a:t>
            </a:r>
          </a:p>
          <a:p>
            <a:pPr marL="0" indent="0" algn="r" rtl="1">
              <a:buFontTx/>
              <a:buNone/>
            </a:pPr>
            <a:r>
              <a:rPr lang="en-US" baseline="0" dirty="0" smtClean="0"/>
              <a:t>BL</a:t>
            </a:r>
            <a:r>
              <a:rPr lang="fa-IR" baseline="0" dirty="0" smtClean="0"/>
              <a:t>: </a:t>
            </a:r>
            <a:r>
              <a:rPr lang="en-US" baseline="0" dirty="0" smtClean="0"/>
              <a:t>base line</a:t>
            </a:r>
            <a:endParaRPr lang="fa-IR" baseline="0" dirty="0" smtClean="0"/>
          </a:p>
        </p:txBody>
      </p:sp>
      <p:sp>
        <p:nvSpPr>
          <p:cNvPr id="4" name="Slide Number Placeholder 3"/>
          <p:cNvSpPr>
            <a:spLocks noGrp="1"/>
          </p:cNvSpPr>
          <p:nvPr>
            <p:ph type="sldNum" sz="quarter" idx="10"/>
          </p:nvPr>
        </p:nvSpPr>
        <p:spPr/>
        <p:txBody>
          <a:bodyPr/>
          <a:lstStyle/>
          <a:p>
            <a:fld id="{A6297769-1C72-4A44-9625-ED38B62D33BE}" type="slidenum">
              <a:rPr lang="en-US" smtClean="0"/>
              <a:t>44</a:t>
            </a:fld>
            <a:endParaRPr lang="en-US"/>
          </a:p>
        </p:txBody>
      </p:sp>
    </p:spTree>
    <p:extLst>
      <p:ext uri="{BB962C8B-B14F-4D97-AF65-F5344CB8AC3E}">
        <p14:creationId xmlns:p14="http://schemas.microsoft.com/office/powerpoint/2010/main" val="40996483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در اینجا</a:t>
            </a:r>
            <a:r>
              <a:rPr lang="fa-IR" baseline="0" dirty="0" smtClean="0"/>
              <a:t> رایجه که </a:t>
            </a:r>
            <a:r>
              <a:rPr lang="en-US" baseline="0" dirty="0" smtClean="0"/>
              <a:t>close</a:t>
            </a:r>
            <a:r>
              <a:rPr lang="fa-IR" baseline="0" dirty="0" smtClean="0"/>
              <a:t> رو نمایش میدن.</a:t>
            </a:r>
          </a:p>
          <a:p>
            <a:pPr algn="r" rtl="1"/>
            <a:r>
              <a:rPr lang="fa-IR" baseline="0" dirty="0" smtClean="0"/>
              <a:t>چیز دیگه‌ای هم که نمایش میدن </a:t>
            </a:r>
            <a:r>
              <a:rPr lang="en-US" baseline="0" dirty="0" smtClean="0"/>
              <a:t>(high + low + close)/3</a:t>
            </a:r>
            <a:r>
              <a:rPr lang="fa-IR" baseline="0" dirty="0" smtClean="0"/>
              <a:t> عه که خروجیش خیلی شبیه به </a:t>
            </a:r>
            <a:r>
              <a:rPr lang="en-US" baseline="0" dirty="0" smtClean="0"/>
              <a:t>close</a:t>
            </a:r>
            <a:r>
              <a:rPr lang="fa-IR" baseline="0" dirty="0" smtClean="0"/>
              <a:t> هست.</a:t>
            </a:r>
            <a:endParaRPr lang="en-US" dirty="0"/>
          </a:p>
        </p:txBody>
      </p:sp>
      <p:sp>
        <p:nvSpPr>
          <p:cNvPr id="4" name="Slide Number Placeholder 3"/>
          <p:cNvSpPr>
            <a:spLocks noGrp="1"/>
          </p:cNvSpPr>
          <p:nvPr>
            <p:ph type="sldNum" sz="quarter" idx="10"/>
          </p:nvPr>
        </p:nvSpPr>
        <p:spPr/>
        <p:txBody>
          <a:bodyPr/>
          <a:lstStyle/>
          <a:p>
            <a:fld id="{A6297769-1C72-4A44-9625-ED38B62D33BE}" type="slidenum">
              <a:rPr lang="en-US" smtClean="0"/>
              <a:t>6</a:t>
            </a:fld>
            <a:endParaRPr lang="en-US"/>
          </a:p>
        </p:txBody>
      </p:sp>
    </p:spTree>
    <p:extLst>
      <p:ext uri="{BB962C8B-B14F-4D97-AF65-F5344CB8AC3E}">
        <p14:creationId xmlns:p14="http://schemas.microsoft.com/office/powerpoint/2010/main" val="21558698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سبر:</a:t>
            </a:r>
            <a:r>
              <a:rPr lang="fa-IR" baseline="0" dirty="0" smtClean="0"/>
              <a:t> صعودی		 قرمز: نزولی 	حواست به جهت هم باشه.</a:t>
            </a:r>
            <a:endParaRPr lang="en-US" dirty="0"/>
          </a:p>
        </p:txBody>
      </p:sp>
      <p:sp>
        <p:nvSpPr>
          <p:cNvPr id="4" name="Slide Number Placeholder 3"/>
          <p:cNvSpPr>
            <a:spLocks noGrp="1"/>
          </p:cNvSpPr>
          <p:nvPr>
            <p:ph type="sldNum" sz="quarter" idx="10"/>
          </p:nvPr>
        </p:nvSpPr>
        <p:spPr/>
        <p:txBody>
          <a:bodyPr/>
          <a:lstStyle/>
          <a:p>
            <a:fld id="{A6297769-1C72-4A44-9625-ED38B62D33BE}" type="slidenum">
              <a:rPr lang="en-US" smtClean="0"/>
              <a:t>7</a:t>
            </a:fld>
            <a:endParaRPr lang="en-US"/>
          </a:p>
        </p:txBody>
      </p:sp>
    </p:spTree>
    <p:extLst>
      <p:ext uri="{BB962C8B-B14F-4D97-AF65-F5344CB8AC3E}">
        <p14:creationId xmlns:p14="http://schemas.microsoft.com/office/powerpoint/2010/main" val="38837959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نمودار شمعی</a:t>
            </a:r>
          </a:p>
          <a:p>
            <a:pPr algn="r" rtl="1"/>
            <a:r>
              <a:rPr lang="fa-IR" dirty="0" smtClean="0"/>
              <a:t>بازارهایی</a:t>
            </a:r>
            <a:r>
              <a:rPr lang="fa-IR" baseline="0" dirty="0" smtClean="0"/>
              <a:t> که احساسات تاثیر داشته باشه، فاصله </a:t>
            </a:r>
            <a:r>
              <a:rPr lang="en-US" baseline="0" dirty="0" smtClean="0"/>
              <a:t>low</a:t>
            </a:r>
            <a:r>
              <a:rPr lang="fa-IR" baseline="0" dirty="0" smtClean="0"/>
              <a:t> و </a:t>
            </a:r>
            <a:r>
              <a:rPr lang="en-US" baseline="0" dirty="0" smtClean="0"/>
              <a:t>high</a:t>
            </a:r>
            <a:r>
              <a:rPr lang="fa-IR" baseline="0" dirty="0" smtClean="0"/>
              <a:t> بیشتره. و تو این بازارها اگه واقعا خبر مثبت باشه بدنش هم بزرگ میشه در غیر این صورت فقط </a:t>
            </a:r>
            <a:r>
              <a:rPr lang="en-US" baseline="0" dirty="0" smtClean="0"/>
              <a:t>shadow</a:t>
            </a:r>
            <a:r>
              <a:rPr lang="fa-IR" baseline="0" dirty="0" smtClean="0"/>
              <a:t> بزرگ میشه.</a:t>
            </a:r>
            <a:endParaRPr lang="en-US" dirty="0"/>
          </a:p>
        </p:txBody>
      </p:sp>
      <p:sp>
        <p:nvSpPr>
          <p:cNvPr id="4" name="Slide Number Placeholder 3"/>
          <p:cNvSpPr>
            <a:spLocks noGrp="1"/>
          </p:cNvSpPr>
          <p:nvPr>
            <p:ph type="sldNum" sz="quarter" idx="10"/>
          </p:nvPr>
        </p:nvSpPr>
        <p:spPr/>
        <p:txBody>
          <a:bodyPr/>
          <a:lstStyle/>
          <a:p>
            <a:fld id="{A6297769-1C72-4A44-9625-ED38B62D33BE}" type="slidenum">
              <a:rPr lang="en-US" smtClean="0"/>
              <a:t>8</a:t>
            </a:fld>
            <a:endParaRPr lang="en-US"/>
          </a:p>
        </p:txBody>
      </p:sp>
    </p:spTree>
    <p:extLst>
      <p:ext uri="{BB962C8B-B14F-4D97-AF65-F5344CB8AC3E}">
        <p14:creationId xmlns:p14="http://schemas.microsoft.com/office/powerpoint/2010/main" val="381848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dirty="0"/>
          </a:p>
        </p:txBody>
      </p:sp>
      <p:sp>
        <p:nvSpPr>
          <p:cNvPr id="4" name="Slide Number Placeholder 3"/>
          <p:cNvSpPr>
            <a:spLocks noGrp="1"/>
          </p:cNvSpPr>
          <p:nvPr>
            <p:ph type="sldNum" sz="quarter" idx="10"/>
          </p:nvPr>
        </p:nvSpPr>
        <p:spPr/>
        <p:txBody>
          <a:bodyPr/>
          <a:lstStyle/>
          <a:p>
            <a:fld id="{A6297769-1C72-4A44-9625-ED38B62D33BE}" type="slidenum">
              <a:rPr lang="en-US" smtClean="0"/>
              <a:t>9</a:t>
            </a:fld>
            <a:endParaRPr lang="en-US"/>
          </a:p>
        </p:txBody>
      </p:sp>
    </p:spTree>
    <p:extLst>
      <p:ext uri="{BB962C8B-B14F-4D97-AF65-F5344CB8AC3E}">
        <p14:creationId xmlns:p14="http://schemas.microsoft.com/office/powerpoint/2010/main" val="5695566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وقتی</a:t>
            </a:r>
            <a:r>
              <a:rPr lang="fa-IR" baseline="0" dirty="0" smtClean="0"/>
              <a:t> که بازار سبز باشه </a:t>
            </a:r>
            <a:r>
              <a:rPr lang="en-US" baseline="0" dirty="0" smtClean="0"/>
              <a:t>bullish</a:t>
            </a:r>
            <a:r>
              <a:rPr lang="fa-IR" baseline="0" dirty="0" smtClean="0"/>
              <a:t> عه بخاطر اینکه گاو درحال حمله بالا میزنه و اونور چون خرس پایین میزنه میشه نزولی و قرمز.</a:t>
            </a:r>
            <a:endParaRPr lang="en-US" dirty="0"/>
          </a:p>
        </p:txBody>
      </p:sp>
      <p:sp>
        <p:nvSpPr>
          <p:cNvPr id="4" name="Slide Number Placeholder 3"/>
          <p:cNvSpPr>
            <a:spLocks noGrp="1"/>
          </p:cNvSpPr>
          <p:nvPr>
            <p:ph type="sldNum" sz="quarter" idx="10"/>
          </p:nvPr>
        </p:nvSpPr>
        <p:spPr/>
        <p:txBody>
          <a:bodyPr/>
          <a:lstStyle/>
          <a:p>
            <a:fld id="{A6297769-1C72-4A44-9625-ED38B62D33BE}" type="slidenum">
              <a:rPr lang="en-US" smtClean="0"/>
              <a:t>10</a:t>
            </a:fld>
            <a:endParaRPr lang="en-US"/>
          </a:p>
        </p:txBody>
      </p:sp>
    </p:spTree>
    <p:extLst>
      <p:ext uri="{BB962C8B-B14F-4D97-AF65-F5344CB8AC3E}">
        <p14:creationId xmlns:p14="http://schemas.microsoft.com/office/powerpoint/2010/main" val="42328801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ترکیب</a:t>
            </a:r>
            <a:r>
              <a:rPr lang="fa-IR" baseline="0" dirty="0" smtClean="0"/>
              <a:t> کندل‌ها باهمو کنارهم پترن‌هایی رو میسازن.</a:t>
            </a:r>
            <a:endParaRPr lang="en-US" dirty="0"/>
          </a:p>
        </p:txBody>
      </p:sp>
      <p:sp>
        <p:nvSpPr>
          <p:cNvPr id="4" name="Slide Number Placeholder 3"/>
          <p:cNvSpPr>
            <a:spLocks noGrp="1"/>
          </p:cNvSpPr>
          <p:nvPr>
            <p:ph type="sldNum" sz="quarter" idx="10"/>
          </p:nvPr>
        </p:nvSpPr>
        <p:spPr/>
        <p:txBody>
          <a:bodyPr/>
          <a:lstStyle/>
          <a:p>
            <a:fld id="{A6297769-1C72-4A44-9625-ED38B62D33BE}" type="slidenum">
              <a:rPr lang="en-US" smtClean="0"/>
              <a:t>11</a:t>
            </a:fld>
            <a:endParaRPr lang="en-US"/>
          </a:p>
        </p:txBody>
      </p:sp>
    </p:spTree>
    <p:extLst>
      <p:ext uri="{BB962C8B-B14F-4D97-AF65-F5344CB8AC3E}">
        <p14:creationId xmlns:p14="http://schemas.microsoft.com/office/powerpoint/2010/main" val="228341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10/16/2023</a:t>
            </a:fld>
            <a:endParaRPr lang="en-US"/>
          </a:p>
        </p:txBody>
      </p:sp>
      <p:sp>
        <p:nvSpPr>
          <p:cNvPr id="6" name="Holder 6"/>
          <p:cNvSpPr>
            <a:spLocks noGrp="1"/>
          </p:cNvSpPr>
          <p:nvPr>
            <p:ph type="sldNum" sz="quarter" idx="7"/>
          </p:nvPr>
        </p:nvSpPr>
        <p:spPr/>
        <p:txBody>
          <a:bodyPr lIns="0" tIns="0" rIns="0" bIns="0"/>
          <a:lstStyle>
            <a:lvl1pPr>
              <a:defRPr sz="1050" b="0" i="0">
                <a:solidFill>
                  <a:schemeClr val="bg1"/>
                </a:solidFill>
                <a:latin typeface="Calibri"/>
                <a:cs typeface="Calibri"/>
              </a:defRPr>
            </a:lvl1pPr>
          </a:lstStyle>
          <a:p>
            <a:pPr marL="38100">
              <a:lnSpc>
                <a:spcPts val="110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Calibri Light"/>
                <a:cs typeface="Calibri Light"/>
              </a:defRPr>
            </a:lvl1pPr>
          </a:lstStyle>
          <a:p>
            <a:endParaRPr/>
          </a:p>
        </p:txBody>
      </p:sp>
      <p:sp>
        <p:nvSpPr>
          <p:cNvPr id="3" name="Holder 3"/>
          <p:cNvSpPr>
            <a:spLocks noGrp="1"/>
          </p:cNvSpPr>
          <p:nvPr>
            <p:ph type="body" idx="1"/>
          </p:nvPr>
        </p:nvSpPr>
        <p:spPr/>
        <p:txBody>
          <a:bodyPr lIns="0" tIns="0" rIns="0" bIns="0"/>
          <a:lstStyle>
            <a:lvl1pPr>
              <a:defRPr sz="19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10/16/2023</a:t>
            </a:fld>
            <a:endParaRPr lang="en-US"/>
          </a:p>
        </p:txBody>
      </p:sp>
      <p:sp>
        <p:nvSpPr>
          <p:cNvPr id="6" name="Holder 6"/>
          <p:cNvSpPr>
            <a:spLocks noGrp="1"/>
          </p:cNvSpPr>
          <p:nvPr>
            <p:ph type="sldNum" sz="quarter" idx="7"/>
          </p:nvPr>
        </p:nvSpPr>
        <p:spPr/>
        <p:txBody>
          <a:bodyPr lIns="0" tIns="0" rIns="0" bIns="0"/>
          <a:lstStyle>
            <a:lvl1pPr>
              <a:defRPr sz="1050" b="0" i="0">
                <a:solidFill>
                  <a:schemeClr val="bg1"/>
                </a:solidFill>
                <a:latin typeface="Calibri"/>
                <a:cs typeface="Calibri"/>
              </a:defRPr>
            </a:lvl1pPr>
          </a:lstStyle>
          <a:p>
            <a:pPr marL="38100">
              <a:lnSpc>
                <a:spcPts val="110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Calibri Light"/>
                <a:cs typeface="Calibri Light"/>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10/16/2023</a:t>
            </a:fld>
            <a:endParaRPr lang="en-US"/>
          </a:p>
        </p:txBody>
      </p:sp>
      <p:sp>
        <p:nvSpPr>
          <p:cNvPr id="7" name="Holder 7"/>
          <p:cNvSpPr>
            <a:spLocks noGrp="1"/>
          </p:cNvSpPr>
          <p:nvPr>
            <p:ph type="sldNum" sz="quarter" idx="7"/>
          </p:nvPr>
        </p:nvSpPr>
        <p:spPr/>
        <p:txBody>
          <a:bodyPr lIns="0" tIns="0" rIns="0" bIns="0"/>
          <a:lstStyle>
            <a:lvl1pPr>
              <a:defRPr sz="1050" b="0" i="0">
                <a:solidFill>
                  <a:schemeClr val="bg1"/>
                </a:solidFill>
                <a:latin typeface="Calibri"/>
                <a:cs typeface="Calibri"/>
              </a:defRPr>
            </a:lvl1pPr>
          </a:lstStyle>
          <a:p>
            <a:pPr marL="38100">
              <a:lnSpc>
                <a:spcPts val="110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Calibri Light"/>
                <a:cs typeface="Calibri Ligh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10/16/2023</a:t>
            </a:fld>
            <a:endParaRPr lang="en-US"/>
          </a:p>
        </p:txBody>
      </p:sp>
      <p:sp>
        <p:nvSpPr>
          <p:cNvPr id="5" name="Holder 5"/>
          <p:cNvSpPr>
            <a:spLocks noGrp="1"/>
          </p:cNvSpPr>
          <p:nvPr>
            <p:ph type="sldNum" sz="quarter" idx="7"/>
          </p:nvPr>
        </p:nvSpPr>
        <p:spPr/>
        <p:txBody>
          <a:bodyPr lIns="0" tIns="0" rIns="0" bIns="0"/>
          <a:lstStyle>
            <a:lvl1pPr>
              <a:defRPr sz="1050" b="0" i="0">
                <a:solidFill>
                  <a:schemeClr val="bg1"/>
                </a:solidFill>
                <a:latin typeface="Calibri"/>
                <a:cs typeface="Calibri"/>
              </a:defRPr>
            </a:lvl1pPr>
          </a:lstStyle>
          <a:p>
            <a:pPr marL="38100">
              <a:lnSpc>
                <a:spcPts val="110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10/16/2023</a:t>
            </a:fld>
            <a:endParaRPr lang="en-US"/>
          </a:p>
        </p:txBody>
      </p:sp>
      <p:sp>
        <p:nvSpPr>
          <p:cNvPr id="4" name="Holder 4"/>
          <p:cNvSpPr>
            <a:spLocks noGrp="1"/>
          </p:cNvSpPr>
          <p:nvPr>
            <p:ph type="sldNum" sz="quarter" idx="7"/>
          </p:nvPr>
        </p:nvSpPr>
        <p:spPr/>
        <p:txBody>
          <a:bodyPr lIns="0" tIns="0" rIns="0" bIns="0"/>
          <a:lstStyle>
            <a:lvl1pPr>
              <a:defRPr sz="1050" b="0" i="0">
                <a:solidFill>
                  <a:schemeClr val="bg1"/>
                </a:solidFill>
                <a:latin typeface="Calibri"/>
                <a:cs typeface="Calibri"/>
              </a:defRPr>
            </a:lvl1pPr>
          </a:lstStyle>
          <a:p>
            <a:pPr marL="38100">
              <a:lnSpc>
                <a:spcPts val="110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6400800"/>
            <a:ext cx="9144000" cy="457200"/>
          </a:xfrm>
          <a:custGeom>
            <a:avLst/>
            <a:gdLst/>
            <a:ahLst/>
            <a:cxnLst/>
            <a:rect l="l" t="t" r="r" b="b"/>
            <a:pathLst>
              <a:path w="9144000" h="457200">
                <a:moveTo>
                  <a:pt x="9144000" y="0"/>
                </a:moveTo>
                <a:lnTo>
                  <a:pt x="0" y="0"/>
                </a:lnTo>
                <a:lnTo>
                  <a:pt x="0" y="457200"/>
                </a:lnTo>
                <a:lnTo>
                  <a:pt x="9144000" y="457200"/>
                </a:lnTo>
                <a:lnTo>
                  <a:pt x="9144000" y="0"/>
                </a:lnTo>
                <a:close/>
              </a:path>
            </a:pathLst>
          </a:custGeom>
          <a:solidFill>
            <a:srgbClr val="2583C5"/>
          </a:solidFill>
        </p:spPr>
        <p:txBody>
          <a:bodyPr wrap="square" lIns="0" tIns="0" rIns="0" bIns="0" rtlCol="0"/>
          <a:lstStyle/>
          <a:p>
            <a:endParaRPr/>
          </a:p>
        </p:txBody>
      </p:sp>
      <p:sp>
        <p:nvSpPr>
          <p:cNvPr id="17" name="bg object 17"/>
          <p:cNvSpPr/>
          <p:nvPr/>
        </p:nvSpPr>
        <p:spPr>
          <a:xfrm>
            <a:off x="0" y="6333744"/>
            <a:ext cx="9144000" cy="67310"/>
          </a:xfrm>
          <a:custGeom>
            <a:avLst/>
            <a:gdLst/>
            <a:ahLst/>
            <a:cxnLst/>
            <a:rect l="l" t="t" r="r" b="b"/>
            <a:pathLst>
              <a:path w="9144000" h="67310">
                <a:moveTo>
                  <a:pt x="9144000" y="0"/>
                </a:moveTo>
                <a:lnTo>
                  <a:pt x="0" y="0"/>
                </a:lnTo>
                <a:lnTo>
                  <a:pt x="0" y="67055"/>
                </a:lnTo>
                <a:lnTo>
                  <a:pt x="9144000" y="67055"/>
                </a:lnTo>
                <a:lnTo>
                  <a:pt x="9144000" y="0"/>
                </a:lnTo>
                <a:close/>
              </a:path>
            </a:pathLst>
          </a:custGeom>
          <a:solidFill>
            <a:srgbClr val="1CACE3"/>
          </a:solidFill>
        </p:spPr>
        <p:txBody>
          <a:bodyPr wrap="square" lIns="0" tIns="0" rIns="0" bIns="0" rtlCol="0"/>
          <a:lstStyle/>
          <a:p>
            <a:endParaRPr/>
          </a:p>
        </p:txBody>
      </p:sp>
      <p:sp>
        <p:nvSpPr>
          <p:cNvPr id="18" name="bg object 18"/>
          <p:cNvSpPr/>
          <p:nvPr/>
        </p:nvSpPr>
        <p:spPr>
          <a:xfrm>
            <a:off x="894588" y="1737360"/>
            <a:ext cx="7475220" cy="0"/>
          </a:xfrm>
          <a:custGeom>
            <a:avLst/>
            <a:gdLst/>
            <a:ahLst/>
            <a:cxnLst/>
            <a:rect l="l" t="t" r="r" b="b"/>
            <a:pathLst>
              <a:path w="7475220">
                <a:moveTo>
                  <a:pt x="0" y="0"/>
                </a:moveTo>
                <a:lnTo>
                  <a:pt x="7475220" y="0"/>
                </a:lnTo>
              </a:path>
            </a:pathLst>
          </a:custGeom>
          <a:ln w="6350">
            <a:solidFill>
              <a:srgbClr val="7E7E7E"/>
            </a:solidFill>
          </a:ln>
        </p:spPr>
        <p:txBody>
          <a:bodyPr wrap="square" lIns="0" tIns="0" rIns="0" bIns="0" rtlCol="0"/>
          <a:lstStyle/>
          <a:p>
            <a:endParaRPr/>
          </a:p>
        </p:txBody>
      </p:sp>
      <p:sp>
        <p:nvSpPr>
          <p:cNvPr id="2" name="Holder 2"/>
          <p:cNvSpPr>
            <a:spLocks noGrp="1"/>
          </p:cNvSpPr>
          <p:nvPr>
            <p:ph type="title"/>
          </p:nvPr>
        </p:nvSpPr>
        <p:spPr>
          <a:xfrm>
            <a:off x="870323" y="529662"/>
            <a:ext cx="7403353" cy="1040765"/>
          </a:xfrm>
          <a:prstGeom prst="rect">
            <a:avLst/>
          </a:prstGeom>
        </p:spPr>
        <p:txBody>
          <a:bodyPr wrap="square" lIns="0" tIns="0" rIns="0" bIns="0">
            <a:spAutoFit/>
          </a:bodyPr>
          <a:lstStyle>
            <a:lvl1pPr>
              <a:defRPr sz="3600" b="0" i="0">
                <a:solidFill>
                  <a:schemeClr val="tx1"/>
                </a:solidFill>
                <a:latin typeface="Calibri Light"/>
                <a:cs typeface="Calibri Light"/>
              </a:defRPr>
            </a:lvl1pPr>
          </a:lstStyle>
          <a:p>
            <a:endParaRPr/>
          </a:p>
        </p:txBody>
      </p:sp>
      <p:sp>
        <p:nvSpPr>
          <p:cNvPr id="3" name="Holder 3"/>
          <p:cNvSpPr>
            <a:spLocks noGrp="1"/>
          </p:cNvSpPr>
          <p:nvPr>
            <p:ph type="body" idx="1"/>
          </p:nvPr>
        </p:nvSpPr>
        <p:spPr>
          <a:xfrm>
            <a:off x="787398" y="1984528"/>
            <a:ext cx="7569202" cy="3835400"/>
          </a:xfrm>
          <a:prstGeom prst="rect">
            <a:avLst/>
          </a:prstGeom>
        </p:spPr>
        <p:txBody>
          <a:bodyPr wrap="square" lIns="0" tIns="0" rIns="0" bIns="0">
            <a:spAutoFit/>
          </a:bodyPr>
          <a:lstStyle>
            <a:lvl1pPr>
              <a:defRPr sz="19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10/16/2023</a:t>
            </a:fld>
            <a:endParaRPr lang="en-US"/>
          </a:p>
        </p:txBody>
      </p:sp>
      <p:sp>
        <p:nvSpPr>
          <p:cNvPr id="6" name="Holder 6"/>
          <p:cNvSpPr>
            <a:spLocks noGrp="1"/>
          </p:cNvSpPr>
          <p:nvPr>
            <p:ph type="sldNum" sz="quarter" idx="7"/>
          </p:nvPr>
        </p:nvSpPr>
        <p:spPr>
          <a:xfrm>
            <a:off x="8141624" y="6574022"/>
            <a:ext cx="213359" cy="160020"/>
          </a:xfrm>
          <a:prstGeom prst="rect">
            <a:avLst/>
          </a:prstGeom>
        </p:spPr>
        <p:txBody>
          <a:bodyPr wrap="square" lIns="0" tIns="0" rIns="0" bIns="0">
            <a:spAutoFit/>
          </a:bodyPr>
          <a:lstStyle>
            <a:lvl1pPr>
              <a:defRPr sz="1050" b="0" i="0">
                <a:solidFill>
                  <a:schemeClr val="bg1"/>
                </a:solidFill>
                <a:latin typeface="Calibri"/>
                <a:cs typeface="Calibri"/>
              </a:defRPr>
            </a:lvl1pPr>
          </a:lstStyle>
          <a:p>
            <a:pPr marL="38100">
              <a:lnSpc>
                <a:spcPts val="110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entezari@iust.ac.ir"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9.jp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14.jp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6333744"/>
            <a:ext cx="9144000" cy="524510"/>
            <a:chOff x="0" y="6333744"/>
            <a:chExt cx="9144000" cy="524510"/>
          </a:xfrm>
        </p:grpSpPr>
        <p:sp>
          <p:nvSpPr>
            <p:cNvPr id="3" name="object 3"/>
            <p:cNvSpPr/>
            <p:nvPr/>
          </p:nvSpPr>
          <p:spPr>
            <a:xfrm>
              <a:off x="3047" y="6400800"/>
              <a:ext cx="9141460" cy="457200"/>
            </a:xfrm>
            <a:custGeom>
              <a:avLst/>
              <a:gdLst/>
              <a:ahLst/>
              <a:cxnLst/>
              <a:rect l="l" t="t" r="r" b="b"/>
              <a:pathLst>
                <a:path w="9141460" h="457200">
                  <a:moveTo>
                    <a:pt x="9140952" y="0"/>
                  </a:moveTo>
                  <a:lnTo>
                    <a:pt x="0" y="0"/>
                  </a:lnTo>
                  <a:lnTo>
                    <a:pt x="0" y="457200"/>
                  </a:lnTo>
                  <a:lnTo>
                    <a:pt x="9140952" y="457200"/>
                  </a:lnTo>
                  <a:lnTo>
                    <a:pt x="9140952" y="0"/>
                  </a:lnTo>
                  <a:close/>
                </a:path>
              </a:pathLst>
            </a:custGeom>
            <a:solidFill>
              <a:srgbClr val="2583C5"/>
            </a:solidFill>
          </p:spPr>
          <p:txBody>
            <a:bodyPr wrap="square" lIns="0" tIns="0" rIns="0" bIns="0" rtlCol="0"/>
            <a:lstStyle/>
            <a:p>
              <a:endParaRPr/>
            </a:p>
          </p:txBody>
        </p:sp>
        <p:sp>
          <p:nvSpPr>
            <p:cNvPr id="4" name="object 4"/>
            <p:cNvSpPr/>
            <p:nvPr/>
          </p:nvSpPr>
          <p:spPr>
            <a:xfrm>
              <a:off x="0" y="6333744"/>
              <a:ext cx="9141460" cy="64135"/>
            </a:xfrm>
            <a:custGeom>
              <a:avLst/>
              <a:gdLst/>
              <a:ahLst/>
              <a:cxnLst/>
              <a:rect l="l" t="t" r="r" b="b"/>
              <a:pathLst>
                <a:path w="9141460" h="64135">
                  <a:moveTo>
                    <a:pt x="9140952" y="0"/>
                  </a:moveTo>
                  <a:lnTo>
                    <a:pt x="0" y="0"/>
                  </a:lnTo>
                  <a:lnTo>
                    <a:pt x="0" y="64007"/>
                  </a:lnTo>
                  <a:lnTo>
                    <a:pt x="9140952" y="64007"/>
                  </a:lnTo>
                  <a:lnTo>
                    <a:pt x="9140952" y="0"/>
                  </a:lnTo>
                  <a:close/>
                </a:path>
              </a:pathLst>
            </a:custGeom>
            <a:solidFill>
              <a:srgbClr val="1CACE3"/>
            </a:solidFill>
          </p:spPr>
          <p:txBody>
            <a:bodyPr wrap="square" lIns="0" tIns="0" rIns="0" bIns="0" rtlCol="0"/>
            <a:lstStyle/>
            <a:p>
              <a:endParaRPr/>
            </a:p>
          </p:txBody>
        </p:sp>
      </p:grpSp>
      <p:sp>
        <p:nvSpPr>
          <p:cNvPr id="5" name="object 5"/>
          <p:cNvSpPr/>
          <p:nvPr/>
        </p:nvSpPr>
        <p:spPr>
          <a:xfrm>
            <a:off x="905255" y="4343400"/>
            <a:ext cx="7406640" cy="0"/>
          </a:xfrm>
          <a:custGeom>
            <a:avLst/>
            <a:gdLst/>
            <a:ahLst/>
            <a:cxnLst/>
            <a:rect l="l" t="t" r="r" b="b"/>
            <a:pathLst>
              <a:path w="7406640">
                <a:moveTo>
                  <a:pt x="0" y="0"/>
                </a:moveTo>
                <a:lnTo>
                  <a:pt x="7406640" y="0"/>
                </a:lnTo>
              </a:path>
            </a:pathLst>
          </a:custGeom>
          <a:ln w="6350">
            <a:solidFill>
              <a:srgbClr val="7E7E7E"/>
            </a:solidFill>
          </a:ln>
        </p:spPr>
        <p:txBody>
          <a:bodyPr wrap="square" lIns="0" tIns="0" rIns="0" bIns="0" rtlCol="0"/>
          <a:lstStyle/>
          <a:p>
            <a:endParaRPr/>
          </a:p>
        </p:txBody>
      </p:sp>
      <p:sp>
        <p:nvSpPr>
          <p:cNvPr id="6" name="object 6"/>
          <p:cNvSpPr txBox="1">
            <a:spLocks noGrp="1"/>
          </p:cNvSpPr>
          <p:nvPr>
            <p:ph type="title"/>
          </p:nvPr>
        </p:nvSpPr>
        <p:spPr>
          <a:xfrm>
            <a:off x="2031580" y="1433385"/>
            <a:ext cx="4993005" cy="848360"/>
          </a:xfrm>
          <a:prstGeom prst="rect">
            <a:avLst/>
          </a:prstGeom>
        </p:spPr>
        <p:txBody>
          <a:bodyPr vert="horz" wrap="square" lIns="0" tIns="12700" rIns="0" bIns="0" rtlCol="0">
            <a:spAutoFit/>
          </a:bodyPr>
          <a:lstStyle/>
          <a:p>
            <a:pPr marL="12700">
              <a:lnSpc>
                <a:spcPct val="100000"/>
              </a:lnSpc>
              <a:spcBef>
                <a:spcPts val="100"/>
              </a:spcBef>
            </a:pPr>
            <a:r>
              <a:rPr sz="5400" spc="-455" dirty="0"/>
              <a:t>T</a:t>
            </a:r>
            <a:r>
              <a:rPr sz="5400" spc="-185" dirty="0"/>
              <a:t>r</a:t>
            </a:r>
            <a:r>
              <a:rPr sz="5400" spc="-95" dirty="0"/>
              <a:t>ad</a:t>
            </a:r>
            <a:r>
              <a:rPr sz="5400" spc="-65" dirty="0"/>
              <a:t>i</a:t>
            </a:r>
            <a:r>
              <a:rPr sz="5400" spc="-105" dirty="0"/>
              <a:t>n</a:t>
            </a:r>
            <a:r>
              <a:rPr sz="5400" dirty="0"/>
              <a:t>g</a:t>
            </a:r>
            <a:r>
              <a:rPr sz="5400" spc="-200" dirty="0"/>
              <a:t> </a:t>
            </a:r>
            <a:r>
              <a:rPr sz="5400" spc="-95" dirty="0"/>
              <a:t>A</a:t>
            </a:r>
            <a:r>
              <a:rPr sz="5400" spc="-55" dirty="0"/>
              <a:t>l</a:t>
            </a:r>
            <a:r>
              <a:rPr sz="5400" spc="-120" dirty="0"/>
              <a:t>g</a:t>
            </a:r>
            <a:r>
              <a:rPr sz="5400" spc="-105" dirty="0"/>
              <a:t>o</a:t>
            </a:r>
            <a:r>
              <a:rPr sz="5400" spc="-90" dirty="0"/>
              <a:t>r</a:t>
            </a:r>
            <a:r>
              <a:rPr sz="5400" spc="-65" dirty="0"/>
              <a:t>i</a:t>
            </a:r>
            <a:r>
              <a:rPr sz="5400" spc="-95" dirty="0"/>
              <a:t>t</a:t>
            </a:r>
            <a:r>
              <a:rPr sz="5400" spc="-110" dirty="0"/>
              <a:t>h</a:t>
            </a:r>
            <a:r>
              <a:rPr sz="5400" spc="-135" dirty="0"/>
              <a:t>m</a:t>
            </a:r>
            <a:r>
              <a:rPr sz="5400" dirty="0"/>
              <a:t>s</a:t>
            </a:r>
            <a:endParaRPr sz="5400"/>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a:t>
            </a:fld>
            <a:endParaRPr dirty="0"/>
          </a:p>
        </p:txBody>
      </p:sp>
      <p:sp>
        <p:nvSpPr>
          <p:cNvPr id="7" name="object 7"/>
          <p:cNvSpPr txBox="1"/>
          <p:nvPr/>
        </p:nvSpPr>
        <p:spPr>
          <a:xfrm>
            <a:off x="2621514" y="3079103"/>
            <a:ext cx="3899535" cy="3218815"/>
          </a:xfrm>
          <a:prstGeom prst="rect">
            <a:avLst/>
          </a:prstGeom>
        </p:spPr>
        <p:txBody>
          <a:bodyPr vert="horz" wrap="square" lIns="0" tIns="60960" rIns="0" bIns="0" rtlCol="0">
            <a:spAutoFit/>
          </a:bodyPr>
          <a:lstStyle/>
          <a:p>
            <a:pPr marL="236220" marR="261620" indent="175260">
              <a:lnSpc>
                <a:spcPts val="3020"/>
              </a:lnSpc>
              <a:spcBef>
                <a:spcPts val="480"/>
              </a:spcBef>
            </a:pPr>
            <a:r>
              <a:rPr sz="2800" spc="155" dirty="0">
                <a:latin typeface="Calibri Light"/>
                <a:cs typeface="Calibri Light"/>
              </a:rPr>
              <a:t>INTRODUCTION</a:t>
            </a:r>
            <a:r>
              <a:rPr sz="2800" spc="290" dirty="0">
                <a:latin typeface="Calibri Light"/>
                <a:cs typeface="Calibri Light"/>
              </a:rPr>
              <a:t> </a:t>
            </a:r>
            <a:r>
              <a:rPr sz="2800" spc="50" dirty="0">
                <a:latin typeface="Calibri Light"/>
                <a:cs typeface="Calibri Light"/>
              </a:rPr>
              <a:t>TO </a:t>
            </a:r>
            <a:r>
              <a:rPr sz="2800" spc="55" dirty="0">
                <a:latin typeface="Calibri Light"/>
                <a:cs typeface="Calibri Light"/>
              </a:rPr>
              <a:t> </a:t>
            </a:r>
            <a:r>
              <a:rPr sz="2800" spc="150" dirty="0">
                <a:latin typeface="Calibri Light"/>
                <a:cs typeface="Calibri Light"/>
              </a:rPr>
              <a:t>TECHNICAL</a:t>
            </a:r>
            <a:r>
              <a:rPr sz="2800" spc="270" dirty="0">
                <a:latin typeface="Calibri Light"/>
                <a:cs typeface="Calibri Light"/>
              </a:rPr>
              <a:t> </a:t>
            </a:r>
            <a:r>
              <a:rPr sz="2800" spc="125" dirty="0">
                <a:latin typeface="Calibri Light"/>
                <a:cs typeface="Calibri Light"/>
              </a:rPr>
              <a:t>ANALYSIS</a:t>
            </a:r>
            <a:endParaRPr sz="2800" dirty="0">
              <a:latin typeface="Calibri Light"/>
              <a:cs typeface="Calibri Light"/>
            </a:endParaRPr>
          </a:p>
          <a:p>
            <a:pPr>
              <a:lnSpc>
                <a:spcPct val="100000"/>
              </a:lnSpc>
              <a:spcBef>
                <a:spcPts val="55"/>
              </a:spcBef>
            </a:pPr>
            <a:endParaRPr sz="2650" dirty="0">
              <a:latin typeface="Calibri Light"/>
              <a:cs typeface="Calibri Light"/>
            </a:endParaRPr>
          </a:p>
          <a:p>
            <a:pPr marL="53340" marR="44450" algn="ctr">
              <a:lnSpc>
                <a:spcPct val="154600"/>
              </a:lnSpc>
            </a:pPr>
            <a:r>
              <a:rPr sz="2400" b="1" spc="-5" dirty="0">
                <a:latin typeface="Calibri"/>
                <a:cs typeface="Calibri"/>
              </a:rPr>
              <a:t>Lecturer: </a:t>
            </a:r>
            <a:r>
              <a:rPr sz="2400" dirty="0">
                <a:latin typeface="Calibri"/>
                <a:cs typeface="Calibri"/>
              </a:rPr>
              <a:t>Reza </a:t>
            </a:r>
            <a:r>
              <a:rPr sz="2400" spc="-5" dirty="0">
                <a:latin typeface="Calibri"/>
                <a:cs typeface="Calibri"/>
              </a:rPr>
              <a:t>Entezari-Maleki </a:t>
            </a:r>
            <a:r>
              <a:rPr sz="2400" spc="-530" dirty="0">
                <a:latin typeface="Calibri"/>
                <a:cs typeface="Calibri"/>
              </a:rPr>
              <a:t> </a:t>
            </a:r>
            <a:r>
              <a:rPr sz="2400" spc="-5" dirty="0">
                <a:solidFill>
                  <a:srgbClr val="0000FF"/>
                </a:solidFill>
                <a:latin typeface="Calibri"/>
                <a:cs typeface="Calibri"/>
                <a:hlinkClick r:id="rId2"/>
              </a:rPr>
              <a:t>entezari@iust.ac.ir</a:t>
            </a:r>
            <a:endParaRPr sz="2400" dirty="0">
              <a:latin typeface="Calibri"/>
              <a:cs typeface="Calibri"/>
            </a:endParaRPr>
          </a:p>
          <a:p>
            <a:pPr marL="635" algn="ctr">
              <a:lnSpc>
                <a:spcPct val="100000"/>
              </a:lnSpc>
              <a:spcBef>
                <a:spcPts val="1775"/>
              </a:spcBef>
            </a:pPr>
            <a:r>
              <a:rPr sz="1800" spc="-5" dirty="0">
                <a:latin typeface="Calibri"/>
                <a:cs typeface="Calibri"/>
              </a:rPr>
              <a:t>School</a:t>
            </a:r>
            <a:r>
              <a:rPr sz="1800" spc="10" dirty="0">
                <a:latin typeface="Calibri"/>
                <a:cs typeface="Calibri"/>
              </a:rPr>
              <a:t> </a:t>
            </a:r>
            <a:r>
              <a:rPr sz="1800" spc="-5" dirty="0">
                <a:latin typeface="Calibri"/>
                <a:cs typeface="Calibri"/>
              </a:rPr>
              <a:t>of Computer</a:t>
            </a:r>
            <a:r>
              <a:rPr sz="1800" dirty="0">
                <a:latin typeface="Calibri"/>
                <a:cs typeface="Calibri"/>
              </a:rPr>
              <a:t> </a:t>
            </a:r>
            <a:r>
              <a:rPr sz="1800" spc="-5" dirty="0">
                <a:latin typeface="Calibri"/>
                <a:cs typeface="Calibri"/>
              </a:rPr>
              <a:t>Engineering</a:t>
            </a:r>
            <a:endParaRPr sz="1800" dirty="0">
              <a:latin typeface="Calibri"/>
              <a:cs typeface="Calibri"/>
            </a:endParaRPr>
          </a:p>
          <a:p>
            <a:pPr algn="ctr">
              <a:lnSpc>
                <a:spcPct val="100000"/>
              </a:lnSpc>
              <a:spcBef>
                <a:spcPts val="434"/>
              </a:spcBef>
            </a:pPr>
            <a:r>
              <a:rPr sz="1800" spc="-5" dirty="0">
                <a:latin typeface="Calibri"/>
                <a:cs typeface="Calibri"/>
              </a:rPr>
              <a:t>Iran University of Science</a:t>
            </a:r>
            <a:r>
              <a:rPr sz="1800" spc="20" dirty="0">
                <a:latin typeface="Calibri"/>
                <a:cs typeface="Calibri"/>
              </a:rPr>
              <a:t> </a:t>
            </a:r>
            <a:r>
              <a:rPr sz="1800" dirty="0">
                <a:latin typeface="Calibri"/>
                <a:cs typeface="Calibri"/>
              </a:rPr>
              <a:t>and</a:t>
            </a:r>
            <a:r>
              <a:rPr sz="1800" spc="10" dirty="0">
                <a:latin typeface="Calibri"/>
                <a:cs typeface="Calibri"/>
              </a:rPr>
              <a:t> </a:t>
            </a:r>
            <a:r>
              <a:rPr sz="1800" spc="-5" dirty="0">
                <a:latin typeface="Calibri"/>
                <a:cs typeface="Calibri"/>
              </a:rPr>
              <a:t>Technology</a:t>
            </a:r>
            <a:endParaRPr sz="1800" dirty="0">
              <a:latin typeface="Calibri"/>
              <a:cs typeface="Calibri"/>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0323" y="931553"/>
            <a:ext cx="4403090" cy="635000"/>
          </a:xfrm>
          <a:prstGeom prst="rect">
            <a:avLst/>
          </a:prstGeom>
        </p:spPr>
        <p:txBody>
          <a:bodyPr vert="horz" wrap="square" lIns="0" tIns="12065" rIns="0" bIns="0" rtlCol="0">
            <a:spAutoFit/>
          </a:bodyPr>
          <a:lstStyle/>
          <a:p>
            <a:pPr marL="12700">
              <a:lnSpc>
                <a:spcPct val="100000"/>
              </a:lnSpc>
              <a:spcBef>
                <a:spcPts val="95"/>
              </a:spcBef>
            </a:pPr>
            <a:r>
              <a:rPr sz="4000" spc="-80" dirty="0"/>
              <a:t>C</a:t>
            </a:r>
            <a:r>
              <a:rPr sz="4000" spc="-75" dirty="0"/>
              <a:t>a</a:t>
            </a:r>
            <a:r>
              <a:rPr sz="4000" spc="-90" dirty="0"/>
              <a:t>nd</a:t>
            </a:r>
            <a:r>
              <a:rPr sz="4000" spc="-75" dirty="0"/>
              <a:t>l</a:t>
            </a:r>
            <a:r>
              <a:rPr sz="4000" spc="-95" dirty="0"/>
              <a:t>e</a:t>
            </a:r>
            <a:r>
              <a:rPr sz="4000" spc="-125" dirty="0"/>
              <a:t>s</a:t>
            </a:r>
            <a:r>
              <a:rPr sz="4000" spc="-85" dirty="0"/>
              <a:t>t</a:t>
            </a:r>
            <a:r>
              <a:rPr sz="4000" spc="-75" dirty="0"/>
              <a:t>i</a:t>
            </a:r>
            <a:r>
              <a:rPr sz="4000" spc="-85" dirty="0"/>
              <a:t>c</a:t>
            </a:r>
            <a:r>
              <a:rPr sz="4000" spc="-5" dirty="0"/>
              <a:t>k</a:t>
            </a:r>
            <a:r>
              <a:rPr sz="4000" spc="-185" dirty="0"/>
              <a:t> </a:t>
            </a:r>
            <a:r>
              <a:rPr sz="4000" spc="-80" dirty="0"/>
              <a:t>p</a:t>
            </a:r>
            <a:r>
              <a:rPr sz="4000" spc="-110" dirty="0"/>
              <a:t>a</a:t>
            </a:r>
            <a:r>
              <a:rPr sz="4000" spc="-145" dirty="0"/>
              <a:t>t</a:t>
            </a:r>
            <a:r>
              <a:rPr sz="4000" spc="-120" dirty="0"/>
              <a:t>t</a:t>
            </a:r>
            <a:r>
              <a:rPr sz="4000" spc="-100" dirty="0"/>
              <a:t>e</a:t>
            </a:r>
            <a:r>
              <a:rPr sz="4000" spc="-75" dirty="0"/>
              <a:t>r</a:t>
            </a:r>
            <a:r>
              <a:rPr sz="4000" spc="-105" dirty="0"/>
              <a:t>n</a:t>
            </a:r>
            <a:r>
              <a:rPr sz="4000" spc="-5" dirty="0"/>
              <a:t>s</a:t>
            </a:r>
            <a:r>
              <a:rPr sz="4000" spc="-175" dirty="0"/>
              <a:t> </a:t>
            </a:r>
            <a:r>
              <a:rPr sz="4000" spc="-5" dirty="0"/>
              <a:t>…</a:t>
            </a:r>
            <a:endParaRPr sz="4000"/>
          </a:p>
        </p:txBody>
      </p:sp>
      <p:sp>
        <p:nvSpPr>
          <p:cNvPr id="3" name="object 3"/>
          <p:cNvSpPr txBox="1"/>
          <p:nvPr/>
        </p:nvSpPr>
        <p:spPr>
          <a:xfrm>
            <a:off x="787400" y="2119737"/>
            <a:ext cx="4961890" cy="3384550"/>
          </a:xfrm>
          <a:prstGeom prst="rect">
            <a:avLst/>
          </a:prstGeom>
        </p:spPr>
        <p:txBody>
          <a:bodyPr vert="horz" wrap="square" lIns="0" tIns="12700" rIns="0" bIns="0" rtlCol="0">
            <a:spAutoFit/>
          </a:bodyPr>
          <a:lstStyle/>
          <a:p>
            <a:pPr marL="104139" marR="5080" indent="-92075">
              <a:lnSpc>
                <a:spcPct val="120000"/>
              </a:lnSpc>
              <a:spcBef>
                <a:spcPts val="100"/>
              </a:spcBef>
              <a:buClr>
                <a:srgbClr val="1CACE3"/>
              </a:buClr>
              <a:buSzPct val="96153"/>
              <a:buFont typeface="Wingdings"/>
              <a:buChar char=""/>
              <a:tabLst>
                <a:tab pos="276225" algn="l"/>
              </a:tabLst>
            </a:pPr>
            <a:r>
              <a:rPr sz="2600" spc="-5" dirty="0">
                <a:latin typeface="Calibri"/>
                <a:cs typeface="Calibri"/>
              </a:rPr>
              <a:t>Candlestick</a:t>
            </a:r>
            <a:r>
              <a:rPr sz="2600" spc="190" dirty="0">
                <a:latin typeface="Calibri"/>
                <a:cs typeface="Calibri"/>
              </a:rPr>
              <a:t> </a:t>
            </a:r>
            <a:r>
              <a:rPr sz="2600" spc="-5" dirty="0">
                <a:latin typeface="Calibri"/>
                <a:cs typeface="Calibri"/>
              </a:rPr>
              <a:t>charts</a:t>
            </a:r>
            <a:r>
              <a:rPr sz="2600" spc="210" dirty="0">
                <a:latin typeface="Calibri"/>
                <a:cs typeface="Calibri"/>
              </a:rPr>
              <a:t> </a:t>
            </a:r>
            <a:r>
              <a:rPr sz="2600" spc="-10" dirty="0">
                <a:latin typeface="Calibri"/>
                <a:cs typeface="Calibri"/>
              </a:rPr>
              <a:t>are</a:t>
            </a:r>
            <a:r>
              <a:rPr sz="2600" spc="190" dirty="0">
                <a:latin typeface="Calibri"/>
                <a:cs typeface="Calibri"/>
              </a:rPr>
              <a:t> </a:t>
            </a:r>
            <a:r>
              <a:rPr sz="2600" dirty="0">
                <a:latin typeface="Calibri"/>
                <a:cs typeface="Calibri"/>
              </a:rPr>
              <a:t>an</a:t>
            </a:r>
            <a:r>
              <a:rPr sz="2600" spc="195" dirty="0">
                <a:latin typeface="Calibri"/>
                <a:cs typeface="Calibri"/>
              </a:rPr>
              <a:t> </a:t>
            </a:r>
            <a:r>
              <a:rPr sz="2600" spc="-20" dirty="0">
                <a:latin typeface="Calibri"/>
                <a:cs typeface="Calibri"/>
              </a:rPr>
              <a:t>effective </a:t>
            </a:r>
            <a:r>
              <a:rPr sz="2600" spc="-570" dirty="0">
                <a:latin typeface="Calibri"/>
                <a:cs typeface="Calibri"/>
              </a:rPr>
              <a:t> </a:t>
            </a:r>
            <a:r>
              <a:rPr sz="2600" spc="-25" dirty="0">
                <a:latin typeface="Calibri"/>
                <a:cs typeface="Calibri"/>
              </a:rPr>
              <a:t>way</a:t>
            </a:r>
            <a:r>
              <a:rPr sz="2600" spc="-20" dirty="0">
                <a:latin typeface="Calibri"/>
                <a:cs typeface="Calibri"/>
              </a:rPr>
              <a:t> </a:t>
            </a:r>
            <a:r>
              <a:rPr sz="2600" spc="-5" dirty="0">
                <a:latin typeface="Calibri"/>
                <a:cs typeface="Calibri"/>
              </a:rPr>
              <a:t>of</a:t>
            </a:r>
            <a:r>
              <a:rPr sz="2600" spc="-15" dirty="0">
                <a:latin typeface="Calibri"/>
                <a:cs typeface="Calibri"/>
              </a:rPr>
              <a:t> </a:t>
            </a:r>
            <a:r>
              <a:rPr sz="2600" dirty="0">
                <a:latin typeface="Calibri"/>
                <a:cs typeface="Calibri"/>
              </a:rPr>
              <a:t>visualizing</a:t>
            </a:r>
            <a:r>
              <a:rPr sz="2600" spc="-30" dirty="0">
                <a:latin typeface="Calibri"/>
                <a:cs typeface="Calibri"/>
              </a:rPr>
              <a:t> </a:t>
            </a:r>
            <a:r>
              <a:rPr sz="2600" dirty="0">
                <a:latin typeface="Calibri"/>
                <a:cs typeface="Calibri"/>
              </a:rPr>
              <a:t>price</a:t>
            </a:r>
            <a:r>
              <a:rPr sz="2600" spc="-25" dirty="0">
                <a:latin typeface="Calibri"/>
                <a:cs typeface="Calibri"/>
              </a:rPr>
              <a:t> </a:t>
            </a:r>
            <a:r>
              <a:rPr sz="2600" spc="-10" dirty="0">
                <a:latin typeface="Calibri"/>
                <a:cs typeface="Calibri"/>
              </a:rPr>
              <a:t>movements.</a:t>
            </a:r>
            <a:endParaRPr sz="2600">
              <a:latin typeface="Calibri"/>
              <a:cs typeface="Calibri"/>
            </a:endParaRPr>
          </a:p>
          <a:p>
            <a:pPr marL="275590" indent="-263525">
              <a:lnSpc>
                <a:spcPct val="100000"/>
              </a:lnSpc>
              <a:spcBef>
                <a:spcPts val="1820"/>
              </a:spcBef>
              <a:buClr>
                <a:srgbClr val="1CACE3"/>
              </a:buClr>
              <a:buSzPct val="96153"/>
              <a:buFont typeface="Wingdings"/>
              <a:buChar char=""/>
              <a:tabLst>
                <a:tab pos="276225" algn="l"/>
              </a:tabLst>
            </a:pPr>
            <a:r>
              <a:rPr sz="2600" spc="-10" dirty="0">
                <a:latin typeface="Calibri"/>
                <a:cs typeface="Calibri"/>
              </a:rPr>
              <a:t>There</a:t>
            </a:r>
            <a:r>
              <a:rPr sz="2600" spc="-45" dirty="0">
                <a:latin typeface="Calibri"/>
                <a:cs typeface="Calibri"/>
              </a:rPr>
              <a:t> </a:t>
            </a:r>
            <a:r>
              <a:rPr sz="2600" spc="-10" dirty="0">
                <a:latin typeface="Calibri"/>
                <a:cs typeface="Calibri"/>
              </a:rPr>
              <a:t>are two</a:t>
            </a:r>
            <a:r>
              <a:rPr sz="2600" dirty="0">
                <a:latin typeface="Calibri"/>
                <a:cs typeface="Calibri"/>
              </a:rPr>
              <a:t> </a:t>
            </a:r>
            <a:r>
              <a:rPr sz="2600" spc="-5" dirty="0">
                <a:latin typeface="Calibri"/>
                <a:cs typeface="Calibri"/>
              </a:rPr>
              <a:t>basic</a:t>
            </a:r>
            <a:r>
              <a:rPr sz="2600" spc="-30" dirty="0">
                <a:latin typeface="Calibri"/>
                <a:cs typeface="Calibri"/>
              </a:rPr>
              <a:t> </a:t>
            </a:r>
            <a:r>
              <a:rPr sz="2600" spc="-5" dirty="0">
                <a:latin typeface="Calibri"/>
                <a:cs typeface="Calibri"/>
              </a:rPr>
              <a:t>candlesticks:</a:t>
            </a:r>
            <a:endParaRPr sz="2600">
              <a:latin typeface="Calibri"/>
              <a:cs typeface="Calibri"/>
            </a:endParaRPr>
          </a:p>
          <a:p>
            <a:pPr marL="396240" marR="6350" indent="-182880">
              <a:lnSpc>
                <a:spcPct val="120000"/>
              </a:lnSpc>
              <a:spcBef>
                <a:spcPts val="1300"/>
              </a:spcBef>
            </a:pPr>
            <a:r>
              <a:rPr sz="2000" dirty="0">
                <a:solidFill>
                  <a:srgbClr val="1CACE3"/>
                </a:solidFill>
                <a:latin typeface="Courier New"/>
                <a:cs typeface="Courier New"/>
              </a:rPr>
              <a:t>o</a:t>
            </a:r>
            <a:r>
              <a:rPr sz="2000" spc="-965" dirty="0">
                <a:solidFill>
                  <a:srgbClr val="1CACE3"/>
                </a:solidFill>
                <a:latin typeface="Courier New"/>
                <a:cs typeface="Courier New"/>
              </a:rPr>
              <a:t> </a:t>
            </a:r>
            <a:r>
              <a:rPr sz="2000" b="1" dirty="0">
                <a:solidFill>
                  <a:srgbClr val="00AF50"/>
                </a:solidFill>
                <a:latin typeface="Calibri"/>
                <a:cs typeface="Calibri"/>
              </a:rPr>
              <a:t>Bu</a:t>
            </a:r>
            <a:r>
              <a:rPr sz="2000" b="1" spc="-5" dirty="0">
                <a:solidFill>
                  <a:srgbClr val="00AF50"/>
                </a:solidFill>
                <a:latin typeface="Calibri"/>
                <a:cs typeface="Calibri"/>
              </a:rPr>
              <a:t>l</a:t>
            </a:r>
            <a:r>
              <a:rPr sz="2000" b="1" spc="-15" dirty="0">
                <a:solidFill>
                  <a:srgbClr val="00AF50"/>
                </a:solidFill>
                <a:latin typeface="Calibri"/>
                <a:cs typeface="Calibri"/>
              </a:rPr>
              <a:t>l</a:t>
            </a:r>
            <a:r>
              <a:rPr sz="2000" b="1" spc="-5" dirty="0">
                <a:solidFill>
                  <a:srgbClr val="00AF50"/>
                </a:solidFill>
                <a:latin typeface="Calibri"/>
                <a:cs typeface="Calibri"/>
              </a:rPr>
              <a:t>i</a:t>
            </a:r>
            <a:r>
              <a:rPr sz="2000" b="1" spc="-10" dirty="0">
                <a:solidFill>
                  <a:srgbClr val="00AF50"/>
                </a:solidFill>
                <a:latin typeface="Calibri"/>
                <a:cs typeface="Calibri"/>
              </a:rPr>
              <a:t>s</a:t>
            </a:r>
            <a:r>
              <a:rPr sz="2000" b="1" dirty="0">
                <a:solidFill>
                  <a:srgbClr val="00AF50"/>
                </a:solidFill>
                <a:latin typeface="Calibri"/>
                <a:cs typeface="Calibri"/>
              </a:rPr>
              <a:t>h </a:t>
            </a:r>
            <a:r>
              <a:rPr sz="2000" b="1" spc="80" dirty="0">
                <a:solidFill>
                  <a:srgbClr val="00AF50"/>
                </a:solidFill>
                <a:latin typeface="Calibri"/>
                <a:cs typeface="Calibri"/>
              </a:rPr>
              <a:t> </a:t>
            </a:r>
            <a:r>
              <a:rPr sz="2000" b="1" spc="-5" dirty="0">
                <a:solidFill>
                  <a:srgbClr val="00AF50"/>
                </a:solidFill>
                <a:latin typeface="Calibri"/>
                <a:cs typeface="Calibri"/>
              </a:rPr>
              <a:t>C</a:t>
            </a:r>
            <a:r>
              <a:rPr sz="2000" b="1" spc="-10" dirty="0">
                <a:solidFill>
                  <a:srgbClr val="00AF50"/>
                </a:solidFill>
                <a:latin typeface="Calibri"/>
                <a:cs typeface="Calibri"/>
              </a:rPr>
              <a:t>a</a:t>
            </a:r>
            <a:r>
              <a:rPr sz="2000" b="1" dirty="0">
                <a:solidFill>
                  <a:srgbClr val="00AF50"/>
                </a:solidFill>
                <a:latin typeface="Calibri"/>
                <a:cs typeface="Calibri"/>
              </a:rPr>
              <a:t>n</a:t>
            </a:r>
            <a:r>
              <a:rPr sz="2000" b="1" spc="-10" dirty="0">
                <a:solidFill>
                  <a:srgbClr val="00AF50"/>
                </a:solidFill>
                <a:latin typeface="Calibri"/>
                <a:cs typeface="Calibri"/>
              </a:rPr>
              <a:t>d</a:t>
            </a:r>
            <a:r>
              <a:rPr sz="2000" b="1" spc="-5" dirty="0">
                <a:solidFill>
                  <a:srgbClr val="00AF50"/>
                </a:solidFill>
                <a:latin typeface="Calibri"/>
                <a:cs typeface="Calibri"/>
              </a:rPr>
              <a:t>le</a:t>
            </a:r>
            <a:r>
              <a:rPr sz="2000" dirty="0">
                <a:latin typeface="Calibri"/>
                <a:cs typeface="Calibri"/>
              </a:rPr>
              <a:t>: </a:t>
            </a:r>
            <a:r>
              <a:rPr sz="2000" spc="70" dirty="0">
                <a:latin typeface="Calibri"/>
                <a:cs typeface="Calibri"/>
              </a:rPr>
              <a:t> </a:t>
            </a:r>
            <a:r>
              <a:rPr sz="2000" spc="-10" dirty="0">
                <a:latin typeface="Calibri"/>
                <a:cs typeface="Calibri"/>
              </a:rPr>
              <a:t>W</a:t>
            </a:r>
            <a:r>
              <a:rPr sz="2000" dirty="0">
                <a:latin typeface="Calibri"/>
                <a:cs typeface="Calibri"/>
              </a:rPr>
              <a:t>h</a:t>
            </a:r>
            <a:r>
              <a:rPr sz="2000" spc="-5" dirty="0">
                <a:latin typeface="Calibri"/>
                <a:cs typeface="Calibri"/>
              </a:rPr>
              <a:t>e</a:t>
            </a:r>
            <a:r>
              <a:rPr sz="2000" dirty="0">
                <a:latin typeface="Calibri"/>
                <a:cs typeface="Calibri"/>
              </a:rPr>
              <a:t>n </a:t>
            </a:r>
            <a:r>
              <a:rPr sz="2000" spc="80" dirty="0">
                <a:latin typeface="Calibri"/>
                <a:cs typeface="Calibri"/>
              </a:rPr>
              <a:t> </a:t>
            </a:r>
            <a:r>
              <a:rPr sz="2000" spc="-15" dirty="0">
                <a:latin typeface="Calibri"/>
                <a:cs typeface="Calibri"/>
              </a:rPr>
              <a:t>t</a:t>
            </a:r>
            <a:r>
              <a:rPr sz="2000" dirty="0">
                <a:latin typeface="Calibri"/>
                <a:cs typeface="Calibri"/>
              </a:rPr>
              <a:t>he </a:t>
            </a:r>
            <a:r>
              <a:rPr sz="2000" spc="75" dirty="0">
                <a:latin typeface="Calibri"/>
                <a:cs typeface="Calibri"/>
              </a:rPr>
              <a:t> </a:t>
            </a:r>
            <a:r>
              <a:rPr sz="2000" spc="-10" dirty="0">
                <a:latin typeface="Calibri"/>
                <a:cs typeface="Calibri"/>
              </a:rPr>
              <a:t>c</a:t>
            </a:r>
            <a:r>
              <a:rPr sz="2000" spc="-5" dirty="0">
                <a:latin typeface="Calibri"/>
                <a:cs typeface="Calibri"/>
              </a:rPr>
              <a:t>los</a:t>
            </a:r>
            <a:r>
              <a:rPr sz="2000" dirty="0">
                <a:latin typeface="Calibri"/>
                <a:cs typeface="Calibri"/>
              </a:rPr>
              <a:t>e </a:t>
            </a:r>
            <a:r>
              <a:rPr sz="2000" spc="80" dirty="0">
                <a:latin typeface="Calibri"/>
                <a:cs typeface="Calibri"/>
              </a:rPr>
              <a:t> </a:t>
            </a:r>
            <a:r>
              <a:rPr sz="2000" spc="-5" dirty="0">
                <a:latin typeface="Calibri"/>
                <a:cs typeface="Calibri"/>
              </a:rPr>
              <a:t>i</a:t>
            </a:r>
            <a:r>
              <a:rPr sz="2000" dirty="0">
                <a:latin typeface="Calibri"/>
                <a:cs typeface="Calibri"/>
              </a:rPr>
              <a:t>s </a:t>
            </a:r>
            <a:r>
              <a:rPr sz="2000" spc="75" dirty="0">
                <a:latin typeface="Calibri"/>
                <a:cs typeface="Calibri"/>
              </a:rPr>
              <a:t> </a:t>
            </a:r>
            <a:r>
              <a:rPr sz="2000" dirty="0">
                <a:latin typeface="Calibri"/>
                <a:cs typeface="Calibri"/>
              </a:rPr>
              <a:t>h</a:t>
            </a:r>
            <a:r>
              <a:rPr sz="2000" spc="-5" dirty="0">
                <a:latin typeface="Calibri"/>
                <a:cs typeface="Calibri"/>
              </a:rPr>
              <a:t>i</a:t>
            </a:r>
            <a:r>
              <a:rPr sz="2000" dirty="0">
                <a:latin typeface="Calibri"/>
                <a:cs typeface="Calibri"/>
              </a:rPr>
              <a:t>gh</a:t>
            </a:r>
            <a:r>
              <a:rPr sz="2000" spc="-5" dirty="0">
                <a:latin typeface="Calibri"/>
                <a:cs typeface="Calibri"/>
              </a:rPr>
              <a:t>e</a:t>
            </a:r>
            <a:r>
              <a:rPr sz="2000" dirty="0">
                <a:latin typeface="Calibri"/>
                <a:cs typeface="Calibri"/>
              </a:rPr>
              <a:t>r  than</a:t>
            </a:r>
            <a:r>
              <a:rPr sz="2000" spc="-5" dirty="0">
                <a:latin typeface="Calibri"/>
                <a:cs typeface="Calibri"/>
              </a:rPr>
              <a:t> </a:t>
            </a:r>
            <a:r>
              <a:rPr sz="2000" dirty="0">
                <a:latin typeface="Calibri"/>
                <a:cs typeface="Calibri"/>
              </a:rPr>
              <a:t>the </a:t>
            </a:r>
            <a:r>
              <a:rPr sz="2000" spc="-5" dirty="0">
                <a:latin typeface="Calibri"/>
                <a:cs typeface="Calibri"/>
              </a:rPr>
              <a:t>open</a:t>
            </a:r>
            <a:r>
              <a:rPr sz="2000" spc="-20" dirty="0">
                <a:latin typeface="Calibri"/>
                <a:cs typeface="Calibri"/>
              </a:rPr>
              <a:t> </a:t>
            </a:r>
            <a:r>
              <a:rPr sz="2000" spc="-5" dirty="0">
                <a:latin typeface="Calibri"/>
                <a:cs typeface="Calibri"/>
              </a:rPr>
              <a:t>(usually</a:t>
            </a:r>
            <a:r>
              <a:rPr sz="2000" dirty="0">
                <a:latin typeface="Calibri"/>
                <a:cs typeface="Calibri"/>
              </a:rPr>
              <a:t> </a:t>
            </a:r>
            <a:r>
              <a:rPr sz="2000" spc="-10" dirty="0">
                <a:solidFill>
                  <a:srgbClr val="00AF50"/>
                </a:solidFill>
                <a:latin typeface="Calibri"/>
                <a:cs typeface="Calibri"/>
              </a:rPr>
              <a:t>green</a:t>
            </a:r>
            <a:r>
              <a:rPr sz="2000" spc="-5" dirty="0">
                <a:solidFill>
                  <a:srgbClr val="00AF50"/>
                </a:solidFill>
                <a:latin typeface="Calibri"/>
                <a:cs typeface="Calibri"/>
              </a:rPr>
              <a:t> </a:t>
            </a:r>
            <a:r>
              <a:rPr sz="2000" spc="-5" dirty="0">
                <a:latin typeface="Calibri"/>
                <a:cs typeface="Calibri"/>
              </a:rPr>
              <a:t>or</a:t>
            </a:r>
            <a:r>
              <a:rPr sz="2000" dirty="0">
                <a:latin typeface="Calibri"/>
                <a:cs typeface="Calibri"/>
              </a:rPr>
              <a:t> </a:t>
            </a:r>
            <a:r>
              <a:rPr sz="2000" b="1" spc="-10" dirty="0">
                <a:latin typeface="Calibri"/>
                <a:cs typeface="Calibri"/>
              </a:rPr>
              <a:t>white</a:t>
            </a:r>
            <a:r>
              <a:rPr sz="2000" spc="-10" dirty="0">
                <a:latin typeface="Calibri"/>
                <a:cs typeface="Calibri"/>
              </a:rPr>
              <a:t>)</a:t>
            </a:r>
            <a:endParaRPr sz="2000">
              <a:latin typeface="Calibri"/>
              <a:cs typeface="Calibri"/>
            </a:endParaRPr>
          </a:p>
          <a:p>
            <a:pPr marL="396240" marR="8890" indent="-182880">
              <a:lnSpc>
                <a:spcPct val="120000"/>
              </a:lnSpc>
              <a:spcBef>
                <a:spcPts val="1200"/>
              </a:spcBef>
            </a:pPr>
            <a:r>
              <a:rPr sz="2000" dirty="0">
                <a:solidFill>
                  <a:srgbClr val="1CACE3"/>
                </a:solidFill>
                <a:latin typeface="Courier New"/>
                <a:cs typeface="Courier New"/>
              </a:rPr>
              <a:t>o</a:t>
            </a:r>
            <a:r>
              <a:rPr sz="2000" spc="-965" dirty="0">
                <a:solidFill>
                  <a:srgbClr val="1CACE3"/>
                </a:solidFill>
                <a:latin typeface="Courier New"/>
                <a:cs typeface="Courier New"/>
              </a:rPr>
              <a:t> </a:t>
            </a:r>
            <a:r>
              <a:rPr sz="2000" b="1" dirty="0">
                <a:solidFill>
                  <a:srgbClr val="FF0000"/>
                </a:solidFill>
                <a:latin typeface="Calibri"/>
                <a:cs typeface="Calibri"/>
              </a:rPr>
              <a:t>B</a:t>
            </a:r>
            <a:r>
              <a:rPr sz="2000" b="1" spc="-5" dirty="0">
                <a:solidFill>
                  <a:srgbClr val="FF0000"/>
                </a:solidFill>
                <a:latin typeface="Calibri"/>
                <a:cs typeface="Calibri"/>
              </a:rPr>
              <a:t>e</a:t>
            </a:r>
            <a:r>
              <a:rPr sz="2000" b="1" spc="-10" dirty="0">
                <a:solidFill>
                  <a:srgbClr val="FF0000"/>
                </a:solidFill>
                <a:latin typeface="Calibri"/>
                <a:cs typeface="Calibri"/>
              </a:rPr>
              <a:t>a</a:t>
            </a:r>
            <a:r>
              <a:rPr sz="2000" b="1" spc="-5" dirty="0">
                <a:solidFill>
                  <a:srgbClr val="FF0000"/>
                </a:solidFill>
                <a:latin typeface="Calibri"/>
                <a:cs typeface="Calibri"/>
              </a:rPr>
              <a:t>ri</a:t>
            </a:r>
            <a:r>
              <a:rPr sz="2000" b="1" dirty="0">
                <a:solidFill>
                  <a:srgbClr val="FF0000"/>
                </a:solidFill>
                <a:latin typeface="Calibri"/>
                <a:cs typeface="Calibri"/>
              </a:rPr>
              <a:t>sh </a:t>
            </a:r>
            <a:r>
              <a:rPr sz="2000" b="1" spc="70" dirty="0">
                <a:solidFill>
                  <a:srgbClr val="FF0000"/>
                </a:solidFill>
                <a:latin typeface="Calibri"/>
                <a:cs typeface="Calibri"/>
              </a:rPr>
              <a:t> </a:t>
            </a:r>
            <a:r>
              <a:rPr sz="2000" b="1" spc="-5" dirty="0">
                <a:solidFill>
                  <a:srgbClr val="FF0000"/>
                </a:solidFill>
                <a:latin typeface="Calibri"/>
                <a:cs typeface="Calibri"/>
              </a:rPr>
              <a:t>C</a:t>
            </a:r>
            <a:r>
              <a:rPr sz="2000" b="1" spc="-10" dirty="0">
                <a:solidFill>
                  <a:srgbClr val="FF0000"/>
                </a:solidFill>
                <a:latin typeface="Calibri"/>
                <a:cs typeface="Calibri"/>
              </a:rPr>
              <a:t>a</a:t>
            </a:r>
            <a:r>
              <a:rPr sz="2000" b="1" dirty="0">
                <a:solidFill>
                  <a:srgbClr val="FF0000"/>
                </a:solidFill>
                <a:latin typeface="Calibri"/>
                <a:cs typeface="Calibri"/>
              </a:rPr>
              <a:t>n</a:t>
            </a:r>
            <a:r>
              <a:rPr sz="2000" b="1" spc="-10" dirty="0">
                <a:solidFill>
                  <a:srgbClr val="FF0000"/>
                </a:solidFill>
                <a:latin typeface="Calibri"/>
                <a:cs typeface="Calibri"/>
              </a:rPr>
              <a:t>d</a:t>
            </a:r>
            <a:r>
              <a:rPr sz="2000" b="1" spc="-15" dirty="0">
                <a:solidFill>
                  <a:srgbClr val="FF0000"/>
                </a:solidFill>
                <a:latin typeface="Calibri"/>
                <a:cs typeface="Calibri"/>
              </a:rPr>
              <a:t>l</a:t>
            </a:r>
            <a:r>
              <a:rPr sz="2000" b="1" spc="-5" dirty="0">
                <a:solidFill>
                  <a:srgbClr val="FF0000"/>
                </a:solidFill>
                <a:latin typeface="Calibri"/>
                <a:cs typeface="Calibri"/>
              </a:rPr>
              <a:t>e</a:t>
            </a:r>
            <a:r>
              <a:rPr sz="2000" dirty="0">
                <a:latin typeface="Calibri"/>
                <a:cs typeface="Calibri"/>
              </a:rPr>
              <a:t>: </a:t>
            </a:r>
            <a:r>
              <a:rPr sz="2000" spc="60" dirty="0">
                <a:latin typeface="Calibri"/>
                <a:cs typeface="Calibri"/>
              </a:rPr>
              <a:t> </a:t>
            </a:r>
            <a:r>
              <a:rPr sz="2000" spc="5" dirty="0">
                <a:latin typeface="Calibri"/>
                <a:cs typeface="Calibri"/>
              </a:rPr>
              <a:t>W</a:t>
            </a:r>
            <a:r>
              <a:rPr sz="2000" dirty="0">
                <a:latin typeface="Calibri"/>
                <a:cs typeface="Calibri"/>
              </a:rPr>
              <a:t>h</a:t>
            </a:r>
            <a:r>
              <a:rPr sz="2000" spc="-5" dirty="0">
                <a:latin typeface="Calibri"/>
                <a:cs typeface="Calibri"/>
              </a:rPr>
              <a:t>e</a:t>
            </a:r>
            <a:r>
              <a:rPr sz="2000" dirty="0">
                <a:latin typeface="Calibri"/>
                <a:cs typeface="Calibri"/>
              </a:rPr>
              <a:t>n </a:t>
            </a:r>
            <a:r>
              <a:rPr sz="2000" spc="55" dirty="0">
                <a:latin typeface="Calibri"/>
                <a:cs typeface="Calibri"/>
              </a:rPr>
              <a:t> </a:t>
            </a:r>
            <a:r>
              <a:rPr sz="2000" dirty="0">
                <a:latin typeface="Calibri"/>
                <a:cs typeface="Calibri"/>
              </a:rPr>
              <a:t>the </a:t>
            </a:r>
            <a:r>
              <a:rPr sz="2000" spc="40" dirty="0">
                <a:latin typeface="Calibri"/>
                <a:cs typeface="Calibri"/>
              </a:rPr>
              <a:t> </a:t>
            </a:r>
            <a:r>
              <a:rPr sz="2000" dirty="0">
                <a:latin typeface="Calibri"/>
                <a:cs typeface="Calibri"/>
              </a:rPr>
              <a:t>c</a:t>
            </a:r>
            <a:r>
              <a:rPr sz="2000" spc="-5" dirty="0">
                <a:latin typeface="Calibri"/>
                <a:cs typeface="Calibri"/>
              </a:rPr>
              <a:t>los</a:t>
            </a:r>
            <a:r>
              <a:rPr sz="2000" dirty="0">
                <a:latin typeface="Calibri"/>
                <a:cs typeface="Calibri"/>
              </a:rPr>
              <a:t>e </a:t>
            </a:r>
            <a:r>
              <a:rPr sz="2000" spc="65" dirty="0">
                <a:latin typeface="Calibri"/>
                <a:cs typeface="Calibri"/>
              </a:rPr>
              <a:t> </a:t>
            </a:r>
            <a:r>
              <a:rPr sz="2000" spc="-5" dirty="0">
                <a:latin typeface="Calibri"/>
                <a:cs typeface="Calibri"/>
              </a:rPr>
              <a:t>i</a:t>
            </a:r>
            <a:r>
              <a:rPr sz="2000" dirty="0">
                <a:latin typeface="Calibri"/>
                <a:cs typeface="Calibri"/>
              </a:rPr>
              <a:t>s </a:t>
            </a:r>
            <a:r>
              <a:rPr sz="2000" spc="65" dirty="0">
                <a:latin typeface="Calibri"/>
                <a:cs typeface="Calibri"/>
              </a:rPr>
              <a:t> </a:t>
            </a:r>
            <a:r>
              <a:rPr sz="2000" spc="-5" dirty="0">
                <a:latin typeface="Calibri"/>
                <a:cs typeface="Calibri"/>
              </a:rPr>
              <a:t>l</a:t>
            </a:r>
            <a:r>
              <a:rPr sz="2000" spc="-15" dirty="0">
                <a:latin typeface="Calibri"/>
                <a:cs typeface="Calibri"/>
              </a:rPr>
              <a:t>o</a:t>
            </a:r>
            <a:r>
              <a:rPr sz="2000" spc="-20" dirty="0">
                <a:latin typeface="Calibri"/>
                <a:cs typeface="Calibri"/>
              </a:rPr>
              <a:t>w</a:t>
            </a:r>
            <a:r>
              <a:rPr sz="2000" spc="-5" dirty="0">
                <a:latin typeface="Calibri"/>
                <a:cs typeface="Calibri"/>
              </a:rPr>
              <a:t>e</a:t>
            </a:r>
            <a:r>
              <a:rPr sz="2000" dirty="0">
                <a:latin typeface="Calibri"/>
                <a:cs typeface="Calibri"/>
              </a:rPr>
              <a:t>r  than</a:t>
            </a:r>
            <a:r>
              <a:rPr sz="2000" spc="-10" dirty="0">
                <a:latin typeface="Calibri"/>
                <a:cs typeface="Calibri"/>
              </a:rPr>
              <a:t> </a:t>
            </a:r>
            <a:r>
              <a:rPr sz="2000" dirty="0">
                <a:latin typeface="Calibri"/>
                <a:cs typeface="Calibri"/>
              </a:rPr>
              <a:t>the </a:t>
            </a:r>
            <a:r>
              <a:rPr sz="2000" spc="-5" dirty="0">
                <a:latin typeface="Calibri"/>
                <a:cs typeface="Calibri"/>
              </a:rPr>
              <a:t>open</a:t>
            </a:r>
            <a:r>
              <a:rPr sz="2000" spc="-20" dirty="0">
                <a:latin typeface="Calibri"/>
                <a:cs typeface="Calibri"/>
              </a:rPr>
              <a:t> </a:t>
            </a:r>
            <a:r>
              <a:rPr sz="2000" spc="-5" dirty="0">
                <a:latin typeface="Calibri"/>
                <a:cs typeface="Calibri"/>
              </a:rPr>
              <a:t>(usually </a:t>
            </a:r>
            <a:r>
              <a:rPr sz="2000" spc="-10" dirty="0">
                <a:solidFill>
                  <a:srgbClr val="FF0000"/>
                </a:solidFill>
                <a:latin typeface="Calibri"/>
                <a:cs typeface="Calibri"/>
              </a:rPr>
              <a:t>red</a:t>
            </a:r>
            <a:r>
              <a:rPr sz="2000" spc="5" dirty="0">
                <a:solidFill>
                  <a:srgbClr val="FF0000"/>
                </a:solidFill>
                <a:latin typeface="Calibri"/>
                <a:cs typeface="Calibri"/>
              </a:rPr>
              <a:t> </a:t>
            </a:r>
            <a:r>
              <a:rPr sz="2000" spc="-5" dirty="0">
                <a:latin typeface="Calibri"/>
                <a:cs typeface="Calibri"/>
              </a:rPr>
              <a:t>or</a:t>
            </a:r>
            <a:r>
              <a:rPr sz="2000" spc="-15" dirty="0">
                <a:latin typeface="Calibri"/>
                <a:cs typeface="Calibri"/>
              </a:rPr>
              <a:t> </a:t>
            </a:r>
            <a:r>
              <a:rPr sz="2000" b="1" spc="-5" dirty="0">
                <a:latin typeface="Calibri"/>
                <a:cs typeface="Calibri"/>
              </a:rPr>
              <a:t>black</a:t>
            </a:r>
            <a:r>
              <a:rPr sz="2000" spc="-5" dirty="0">
                <a:latin typeface="Calibri"/>
                <a:cs typeface="Calibri"/>
              </a:rPr>
              <a:t>)</a:t>
            </a:r>
            <a:endParaRPr sz="2000">
              <a:latin typeface="Calibri"/>
              <a:cs typeface="Calibri"/>
            </a:endParaRPr>
          </a:p>
        </p:txBody>
      </p:sp>
      <p:grpSp>
        <p:nvGrpSpPr>
          <p:cNvPr id="4" name="object 4"/>
          <p:cNvGrpSpPr/>
          <p:nvPr/>
        </p:nvGrpSpPr>
        <p:grpSpPr>
          <a:xfrm>
            <a:off x="5140452" y="2304678"/>
            <a:ext cx="3788410" cy="3558540"/>
            <a:chOff x="5140452" y="2304678"/>
            <a:chExt cx="3788410" cy="3558540"/>
          </a:xfrm>
        </p:grpSpPr>
        <p:pic>
          <p:nvPicPr>
            <p:cNvPr id="5" name="object 5"/>
            <p:cNvPicPr/>
            <p:nvPr/>
          </p:nvPicPr>
          <p:blipFill>
            <a:blip r:embed="rId3" cstate="print"/>
            <a:stretch>
              <a:fillRect/>
            </a:stretch>
          </p:blipFill>
          <p:spPr>
            <a:xfrm>
              <a:off x="6045869" y="2304678"/>
              <a:ext cx="2882469" cy="3543136"/>
            </a:xfrm>
            <a:prstGeom prst="rect">
              <a:avLst/>
            </a:prstGeom>
          </p:spPr>
        </p:pic>
        <p:sp>
          <p:nvSpPr>
            <p:cNvPr id="6" name="object 6"/>
            <p:cNvSpPr/>
            <p:nvPr/>
          </p:nvSpPr>
          <p:spPr>
            <a:xfrm>
              <a:off x="5140452" y="5497068"/>
              <a:ext cx="3657600" cy="365760"/>
            </a:xfrm>
            <a:custGeom>
              <a:avLst/>
              <a:gdLst/>
              <a:ahLst/>
              <a:cxnLst/>
              <a:rect l="l" t="t" r="r" b="b"/>
              <a:pathLst>
                <a:path w="3657600" h="365760">
                  <a:moveTo>
                    <a:pt x="3657600" y="0"/>
                  </a:moveTo>
                  <a:lnTo>
                    <a:pt x="0" y="0"/>
                  </a:lnTo>
                  <a:lnTo>
                    <a:pt x="0" y="365759"/>
                  </a:lnTo>
                  <a:lnTo>
                    <a:pt x="3657600" y="365759"/>
                  </a:lnTo>
                  <a:lnTo>
                    <a:pt x="3657600" y="0"/>
                  </a:lnTo>
                  <a:close/>
                </a:path>
              </a:pathLst>
            </a:custGeom>
            <a:solidFill>
              <a:srgbClr val="FFFFFF"/>
            </a:solidFill>
          </p:spPr>
          <p:txBody>
            <a:bodyPr wrap="square" lIns="0" tIns="0" rIns="0" bIns="0" rtlCol="0"/>
            <a:lstStyle/>
            <a:p>
              <a:endParaRPr/>
            </a:p>
          </p:txBody>
        </p:sp>
      </p:gr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10</a:t>
            </a:fld>
            <a:endParaRP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0323" y="931553"/>
            <a:ext cx="4403090" cy="635000"/>
          </a:xfrm>
          <a:prstGeom prst="rect">
            <a:avLst/>
          </a:prstGeom>
        </p:spPr>
        <p:txBody>
          <a:bodyPr vert="horz" wrap="square" lIns="0" tIns="12065" rIns="0" bIns="0" rtlCol="0">
            <a:spAutoFit/>
          </a:bodyPr>
          <a:lstStyle/>
          <a:p>
            <a:pPr marL="12700">
              <a:lnSpc>
                <a:spcPct val="100000"/>
              </a:lnSpc>
              <a:spcBef>
                <a:spcPts val="95"/>
              </a:spcBef>
            </a:pPr>
            <a:r>
              <a:rPr sz="4000" spc="-80" dirty="0"/>
              <a:t>C</a:t>
            </a:r>
            <a:r>
              <a:rPr sz="4000" spc="-75" dirty="0"/>
              <a:t>a</a:t>
            </a:r>
            <a:r>
              <a:rPr sz="4000" spc="-90" dirty="0"/>
              <a:t>nd</a:t>
            </a:r>
            <a:r>
              <a:rPr sz="4000" spc="-75" dirty="0"/>
              <a:t>l</a:t>
            </a:r>
            <a:r>
              <a:rPr sz="4000" spc="-95" dirty="0"/>
              <a:t>e</a:t>
            </a:r>
            <a:r>
              <a:rPr sz="4000" spc="-125" dirty="0"/>
              <a:t>s</a:t>
            </a:r>
            <a:r>
              <a:rPr sz="4000" spc="-85" dirty="0"/>
              <a:t>t</a:t>
            </a:r>
            <a:r>
              <a:rPr sz="4000" spc="-75" dirty="0"/>
              <a:t>i</a:t>
            </a:r>
            <a:r>
              <a:rPr sz="4000" spc="-85" dirty="0"/>
              <a:t>c</a:t>
            </a:r>
            <a:r>
              <a:rPr sz="4000" spc="-5" dirty="0"/>
              <a:t>k</a:t>
            </a:r>
            <a:r>
              <a:rPr sz="4000" spc="-185" dirty="0"/>
              <a:t> </a:t>
            </a:r>
            <a:r>
              <a:rPr sz="4000" spc="-80" dirty="0"/>
              <a:t>p</a:t>
            </a:r>
            <a:r>
              <a:rPr sz="4000" spc="-110" dirty="0"/>
              <a:t>a</a:t>
            </a:r>
            <a:r>
              <a:rPr sz="4000" spc="-145" dirty="0"/>
              <a:t>t</a:t>
            </a:r>
            <a:r>
              <a:rPr sz="4000" spc="-120" dirty="0"/>
              <a:t>t</a:t>
            </a:r>
            <a:r>
              <a:rPr sz="4000" spc="-100" dirty="0"/>
              <a:t>e</a:t>
            </a:r>
            <a:r>
              <a:rPr sz="4000" spc="-75" dirty="0"/>
              <a:t>r</a:t>
            </a:r>
            <a:r>
              <a:rPr sz="4000" spc="-105" dirty="0"/>
              <a:t>n</a:t>
            </a:r>
            <a:r>
              <a:rPr sz="4000" spc="-5" dirty="0"/>
              <a:t>s</a:t>
            </a:r>
            <a:r>
              <a:rPr sz="4000" spc="-175" dirty="0"/>
              <a:t> </a:t>
            </a:r>
            <a:r>
              <a:rPr sz="4000" spc="-5" dirty="0"/>
              <a:t>…</a:t>
            </a:r>
            <a:endParaRPr sz="400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11</a:t>
            </a:fld>
            <a:endParaRPr dirty="0"/>
          </a:p>
        </p:txBody>
      </p:sp>
      <p:sp>
        <p:nvSpPr>
          <p:cNvPr id="3" name="object 3"/>
          <p:cNvSpPr txBox="1"/>
          <p:nvPr/>
        </p:nvSpPr>
        <p:spPr>
          <a:xfrm>
            <a:off x="1246021" y="2938034"/>
            <a:ext cx="1995805" cy="3073400"/>
          </a:xfrm>
          <a:prstGeom prst="rect">
            <a:avLst/>
          </a:prstGeom>
        </p:spPr>
        <p:txBody>
          <a:bodyPr vert="horz" wrap="square" lIns="0" tIns="88900" rIns="0" bIns="0" rtlCol="0">
            <a:spAutoFit/>
          </a:bodyPr>
          <a:lstStyle/>
          <a:p>
            <a:pPr marL="12700">
              <a:lnSpc>
                <a:spcPct val="100000"/>
              </a:lnSpc>
              <a:spcBef>
                <a:spcPts val="700"/>
              </a:spcBef>
            </a:pPr>
            <a:r>
              <a:rPr sz="2000" dirty="0">
                <a:solidFill>
                  <a:srgbClr val="1CACE3"/>
                </a:solidFill>
                <a:latin typeface="Courier New"/>
                <a:cs typeface="Courier New"/>
              </a:rPr>
              <a:t>o</a:t>
            </a:r>
            <a:r>
              <a:rPr sz="2000" spc="-965" dirty="0">
                <a:solidFill>
                  <a:srgbClr val="1CACE3"/>
                </a:solidFill>
                <a:latin typeface="Courier New"/>
                <a:cs typeface="Courier New"/>
              </a:rPr>
              <a:t> </a:t>
            </a:r>
            <a:r>
              <a:rPr sz="2000" dirty="0">
                <a:latin typeface="Calibri"/>
                <a:cs typeface="Calibri"/>
              </a:rPr>
              <a:t>Bu</a:t>
            </a:r>
            <a:r>
              <a:rPr sz="2000" spc="-5" dirty="0">
                <a:latin typeface="Calibri"/>
                <a:cs typeface="Calibri"/>
              </a:rPr>
              <a:t>llis</a:t>
            </a:r>
            <a:r>
              <a:rPr sz="2000" dirty="0">
                <a:latin typeface="Calibri"/>
                <a:cs typeface="Calibri"/>
              </a:rPr>
              <a:t>h</a:t>
            </a:r>
            <a:r>
              <a:rPr sz="2000" spc="5" dirty="0">
                <a:latin typeface="Calibri"/>
                <a:cs typeface="Calibri"/>
              </a:rPr>
              <a:t> E</a:t>
            </a:r>
            <a:r>
              <a:rPr sz="2000" dirty="0">
                <a:latin typeface="Calibri"/>
                <a:cs typeface="Calibri"/>
              </a:rPr>
              <a:t>ngu</a:t>
            </a:r>
            <a:r>
              <a:rPr sz="2000" spc="-5" dirty="0">
                <a:latin typeface="Calibri"/>
                <a:cs typeface="Calibri"/>
              </a:rPr>
              <a:t>l</a:t>
            </a:r>
            <a:r>
              <a:rPr sz="2000" dirty="0">
                <a:latin typeface="Calibri"/>
                <a:cs typeface="Calibri"/>
              </a:rPr>
              <a:t>f</a:t>
            </a:r>
            <a:r>
              <a:rPr sz="2000" spc="-5" dirty="0">
                <a:latin typeface="Calibri"/>
                <a:cs typeface="Calibri"/>
              </a:rPr>
              <a:t>i</a:t>
            </a:r>
            <a:r>
              <a:rPr sz="2000" dirty="0">
                <a:latin typeface="Calibri"/>
                <a:cs typeface="Calibri"/>
              </a:rPr>
              <a:t>ng</a:t>
            </a:r>
            <a:endParaRPr sz="2000">
              <a:latin typeface="Calibri"/>
              <a:cs typeface="Calibri"/>
            </a:endParaRPr>
          </a:p>
          <a:p>
            <a:pPr marL="12700">
              <a:lnSpc>
                <a:spcPct val="100000"/>
              </a:lnSpc>
              <a:spcBef>
                <a:spcPts val="600"/>
              </a:spcBef>
            </a:pPr>
            <a:r>
              <a:rPr sz="2000" dirty="0">
                <a:solidFill>
                  <a:srgbClr val="1CACE3"/>
                </a:solidFill>
                <a:latin typeface="Courier New"/>
                <a:cs typeface="Courier New"/>
              </a:rPr>
              <a:t>o</a:t>
            </a:r>
            <a:r>
              <a:rPr sz="2000" spc="-965" dirty="0">
                <a:solidFill>
                  <a:srgbClr val="1CACE3"/>
                </a:solidFill>
                <a:latin typeface="Courier New"/>
                <a:cs typeface="Courier New"/>
              </a:rPr>
              <a:t> </a:t>
            </a:r>
            <a:r>
              <a:rPr sz="2000" dirty="0">
                <a:latin typeface="Calibri"/>
                <a:cs typeface="Calibri"/>
              </a:rPr>
              <a:t>B</a:t>
            </a:r>
            <a:r>
              <a:rPr sz="2000" spc="-5" dirty="0">
                <a:latin typeface="Calibri"/>
                <a:cs typeface="Calibri"/>
              </a:rPr>
              <a:t>e</a:t>
            </a:r>
            <a:r>
              <a:rPr sz="2000" dirty="0">
                <a:latin typeface="Calibri"/>
                <a:cs typeface="Calibri"/>
              </a:rPr>
              <a:t>a</a:t>
            </a:r>
            <a:r>
              <a:rPr sz="2000" spc="-5" dirty="0">
                <a:latin typeface="Calibri"/>
                <a:cs typeface="Calibri"/>
              </a:rPr>
              <a:t>ris</a:t>
            </a:r>
            <a:r>
              <a:rPr sz="2000" dirty="0">
                <a:latin typeface="Calibri"/>
                <a:cs typeface="Calibri"/>
              </a:rPr>
              <a:t>h</a:t>
            </a:r>
            <a:r>
              <a:rPr sz="2000" spc="15" dirty="0">
                <a:latin typeface="Calibri"/>
                <a:cs typeface="Calibri"/>
              </a:rPr>
              <a:t> </a:t>
            </a:r>
            <a:r>
              <a:rPr sz="2000" spc="5" dirty="0">
                <a:latin typeface="Calibri"/>
                <a:cs typeface="Calibri"/>
              </a:rPr>
              <a:t>E</a:t>
            </a:r>
            <a:r>
              <a:rPr sz="2000" dirty="0">
                <a:latin typeface="Calibri"/>
                <a:cs typeface="Calibri"/>
              </a:rPr>
              <a:t>ngu</a:t>
            </a:r>
            <a:r>
              <a:rPr sz="2000" spc="-5" dirty="0">
                <a:latin typeface="Calibri"/>
                <a:cs typeface="Calibri"/>
              </a:rPr>
              <a:t>l</a:t>
            </a:r>
            <a:r>
              <a:rPr sz="2000" dirty="0">
                <a:latin typeface="Calibri"/>
                <a:cs typeface="Calibri"/>
              </a:rPr>
              <a:t>f</a:t>
            </a:r>
            <a:r>
              <a:rPr sz="2000" spc="-5" dirty="0">
                <a:latin typeface="Calibri"/>
                <a:cs typeface="Calibri"/>
              </a:rPr>
              <a:t>i</a:t>
            </a:r>
            <a:r>
              <a:rPr sz="2000" dirty="0">
                <a:latin typeface="Calibri"/>
                <a:cs typeface="Calibri"/>
              </a:rPr>
              <a:t>ng</a:t>
            </a:r>
            <a:endParaRPr sz="2000">
              <a:latin typeface="Calibri"/>
              <a:cs typeface="Calibri"/>
            </a:endParaRPr>
          </a:p>
          <a:p>
            <a:pPr marL="12700">
              <a:lnSpc>
                <a:spcPct val="100000"/>
              </a:lnSpc>
              <a:spcBef>
                <a:spcPts val="600"/>
              </a:spcBef>
            </a:pPr>
            <a:r>
              <a:rPr sz="2000" dirty="0">
                <a:solidFill>
                  <a:srgbClr val="1CACE3"/>
                </a:solidFill>
                <a:latin typeface="Courier New"/>
                <a:cs typeface="Courier New"/>
              </a:rPr>
              <a:t>o</a:t>
            </a:r>
            <a:r>
              <a:rPr sz="2000" spc="-965" dirty="0">
                <a:solidFill>
                  <a:srgbClr val="1CACE3"/>
                </a:solidFill>
                <a:latin typeface="Courier New"/>
                <a:cs typeface="Courier New"/>
              </a:rPr>
              <a:t> </a:t>
            </a:r>
            <a:r>
              <a:rPr sz="2000" spc="-5" dirty="0">
                <a:latin typeface="Calibri"/>
                <a:cs typeface="Calibri"/>
              </a:rPr>
              <a:t>H</a:t>
            </a:r>
            <a:r>
              <a:rPr sz="2000" dirty="0">
                <a:latin typeface="Calibri"/>
                <a:cs typeface="Calibri"/>
              </a:rPr>
              <a:t>ang</a:t>
            </a:r>
            <a:r>
              <a:rPr sz="2000" spc="-5" dirty="0">
                <a:latin typeface="Calibri"/>
                <a:cs typeface="Calibri"/>
              </a:rPr>
              <a:t>i</a:t>
            </a:r>
            <a:r>
              <a:rPr sz="2000" dirty="0">
                <a:latin typeface="Calibri"/>
                <a:cs typeface="Calibri"/>
              </a:rPr>
              <a:t>ng</a:t>
            </a:r>
            <a:r>
              <a:rPr sz="2000" spc="-15" dirty="0">
                <a:latin typeface="Calibri"/>
                <a:cs typeface="Calibri"/>
              </a:rPr>
              <a:t> </a:t>
            </a:r>
            <a:r>
              <a:rPr sz="2000" dirty="0">
                <a:latin typeface="Calibri"/>
                <a:cs typeface="Calibri"/>
              </a:rPr>
              <a:t>Man</a:t>
            </a:r>
            <a:endParaRPr sz="2000">
              <a:latin typeface="Calibri"/>
              <a:cs typeface="Calibri"/>
            </a:endParaRPr>
          </a:p>
          <a:p>
            <a:pPr marL="12700">
              <a:lnSpc>
                <a:spcPct val="100000"/>
              </a:lnSpc>
              <a:spcBef>
                <a:spcPts val="600"/>
              </a:spcBef>
            </a:pPr>
            <a:r>
              <a:rPr sz="2000" dirty="0">
                <a:solidFill>
                  <a:srgbClr val="1CACE3"/>
                </a:solidFill>
                <a:latin typeface="Courier New"/>
                <a:cs typeface="Courier New"/>
              </a:rPr>
              <a:t>o</a:t>
            </a:r>
            <a:r>
              <a:rPr sz="2000" spc="-965" dirty="0">
                <a:solidFill>
                  <a:srgbClr val="1CACE3"/>
                </a:solidFill>
                <a:latin typeface="Courier New"/>
                <a:cs typeface="Courier New"/>
              </a:rPr>
              <a:t> </a:t>
            </a:r>
            <a:r>
              <a:rPr sz="2000" spc="-5" dirty="0">
                <a:latin typeface="Calibri"/>
                <a:cs typeface="Calibri"/>
              </a:rPr>
              <a:t>Ha</a:t>
            </a:r>
            <a:r>
              <a:rPr sz="2000" spc="-40" dirty="0">
                <a:latin typeface="Calibri"/>
                <a:cs typeface="Calibri"/>
              </a:rPr>
              <a:t>r</a:t>
            </a:r>
            <a:r>
              <a:rPr sz="2000" dirty="0">
                <a:latin typeface="Calibri"/>
                <a:cs typeface="Calibri"/>
              </a:rPr>
              <a:t>a</a:t>
            </a:r>
            <a:r>
              <a:rPr sz="2000" spc="-10" dirty="0">
                <a:latin typeface="Calibri"/>
                <a:cs typeface="Calibri"/>
              </a:rPr>
              <a:t>m</a:t>
            </a:r>
            <a:r>
              <a:rPr sz="2000" dirty="0">
                <a:latin typeface="Calibri"/>
                <a:cs typeface="Calibri"/>
              </a:rPr>
              <a:t>i</a:t>
            </a:r>
            <a:endParaRPr sz="2000">
              <a:latin typeface="Calibri"/>
              <a:cs typeface="Calibri"/>
            </a:endParaRPr>
          </a:p>
          <a:p>
            <a:pPr marL="12700">
              <a:lnSpc>
                <a:spcPct val="100000"/>
              </a:lnSpc>
              <a:spcBef>
                <a:spcPts val="600"/>
              </a:spcBef>
            </a:pPr>
            <a:r>
              <a:rPr sz="2000" dirty="0">
                <a:solidFill>
                  <a:srgbClr val="1CACE3"/>
                </a:solidFill>
                <a:latin typeface="Courier New"/>
                <a:cs typeface="Courier New"/>
              </a:rPr>
              <a:t>o</a:t>
            </a:r>
            <a:r>
              <a:rPr sz="2000" spc="-965" dirty="0">
                <a:solidFill>
                  <a:srgbClr val="1CACE3"/>
                </a:solidFill>
                <a:latin typeface="Courier New"/>
                <a:cs typeface="Courier New"/>
              </a:rPr>
              <a:t> </a:t>
            </a:r>
            <a:r>
              <a:rPr sz="2000" dirty="0">
                <a:latin typeface="Calibri"/>
                <a:cs typeface="Calibri"/>
              </a:rPr>
              <a:t>Da</a:t>
            </a:r>
            <a:r>
              <a:rPr sz="2000" spc="-5" dirty="0">
                <a:latin typeface="Calibri"/>
                <a:cs typeface="Calibri"/>
              </a:rPr>
              <a:t>r</a:t>
            </a:r>
            <a:r>
              <a:rPr sz="2000" dirty="0">
                <a:latin typeface="Calibri"/>
                <a:cs typeface="Calibri"/>
              </a:rPr>
              <a:t>k</a:t>
            </a:r>
            <a:r>
              <a:rPr sz="2000" spc="-10" dirty="0">
                <a:latin typeface="Calibri"/>
                <a:cs typeface="Calibri"/>
              </a:rPr>
              <a:t> </a:t>
            </a:r>
            <a:r>
              <a:rPr sz="2000" spc="-5" dirty="0">
                <a:latin typeface="Calibri"/>
                <a:cs typeface="Calibri"/>
              </a:rPr>
              <a:t>Clo</a:t>
            </a:r>
            <a:r>
              <a:rPr sz="2000" dirty="0">
                <a:latin typeface="Calibri"/>
                <a:cs typeface="Calibri"/>
              </a:rPr>
              <a:t>ud</a:t>
            </a:r>
            <a:r>
              <a:rPr sz="2000" spc="-20" dirty="0">
                <a:latin typeface="Calibri"/>
                <a:cs typeface="Calibri"/>
              </a:rPr>
              <a:t> </a:t>
            </a:r>
            <a:r>
              <a:rPr sz="2000" spc="-5" dirty="0">
                <a:latin typeface="Calibri"/>
                <a:cs typeface="Calibri"/>
              </a:rPr>
              <a:t>C</a:t>
            </a:r>
            <a:r>
              <a:rPr sz="2000" spc="-15" dirty="0">
                <a:latin typeface="Calibri"/>
                <a:cs typeface="Calibri"/>
              </a:rPr>
              <a:t>o</a:t>
            </a:r>
            <a:r>
              <a:rPr sz="2000" spc="-30" dirty="0">
                <a:latin typeface="Calibri"/>
                <a:cs typeface="Calibri"/>
              </a:rPr>
              <a:t>v</a:t>
            </a:r>
            <a:r>
              <a:rPr sz="2000" spc="-5" dirty="0">
                <a:latin typeface="Calibri"/>
                <a:cs typeface="Calibri"/>
              </a:rPr>
              <a:t>e</a:t>
            </a:r>
            <a:r>
              <a:rPr sz="2000" dirty="0">
                <a:latin typeface="Calibri"/>
                <a:cs typeface="Calibri"/>
              </a:rPr>
              <a:t>r</a:t>
            </a:r>
            <a:endParaRPr sz="2000">
              <a:latin typeface="Calibri"/>
              <a:cs typeface="Calibri"/>
            </a:endParaRPr>
          </a:p>
          <a:p>
            <a:pPr marL="12700">
              <a:lnSpc>
                <a:spcPct val="100000"/>
              </a:lnSpc>
              <a:spcBef>
                <a:spcPts val="600"/>
              </a:spcBef>
            </a:pPr>
            <a:r>
              <a:rPr sz="2000" dirty="0">
                <a:solidFill>
                  <a:srgbClr val="1CACE3"/>
                </a:solidFill>
                <a:latin typeface="Courier New"/>
                <a:cs typeface="Courier New"/>
              </a:rPr>
              <a:t>o</a:t>
            </a:r>
            <a:r>
              <a:rPr sz="2000" spc="-965" dirty="0">
                <a:solidFill>
                  <a:srgbClr val="1CACE3"/>
                </a:solidFill>
                <a:latin typeface="Courier New"/>
                <a:cs typeface="Courier New"/>
              </a:rPr>
              <a:t> </a:t>
            </a:r>
            <a:r>
              <a:rPr sz="2000" dirty="0">
                <a:latin typeface="Calibri"/>
                <a:cs typeface="Calibri"/>
              </a:rPr>
              <a:t>D</a:t>
            </a:r>
            <a:r>
              <a:rPr sz="2000" spc="-5" dirty="0">
                <a:latin typeface="Calibri"/>
                <a:cs typeface="Calibri"/>
              </a:rPr>
              <a:t>oji</a:t>
            </a:r>
            <a:endParaRPr sz="2000">
              <a:latin typeface="Calibri"/>
              <a:cs typeface="Calibri"/>
            </a:endParaRPr>
          </a:p>
          <a:p>
            <a:pPr marL="12700">
              <a:lnSpc>
                <a:spcPct val="100000"/>
              </a:lnSpc>
              <a:spcBef>
                <a:spcPts val="600"/>
              </a:spcBef>
            </a:pPr>
            <a:r>
              <a:rPr sz="2000" dirty="0">
                <a:solidFill>
                  <a:srgbClr val="1CACE3"/>
                </a:solidFill>
                <a:latin typeface="Courier New"/>
                <a:cs typeface="Courier New"/>
              </a:rPr>
              <a:t>o</a:t>
            </a:r>
            <a:r>
              <a:rPr sz="2000" spc="-965" dirty="0">
                <a:solidFill>
                  <a:srgbClr val="1CACE3"/>
                </a:solidFill>
                <a:latin typeface="Courier New"/>
                <a:cs typeface="Courier New"/>
              </a:rPr>
              <a:t> </a:t>
            </a:r>
            <a:r>
              <a:rPr sz="2000" dirty="0">
                <a:latin typeface="Calibri"/>
                <a:cs typeface="Calibri"/>
              </a:rPr>
              <a:t>D</a:t>
            </a:r>
            <a:r>
              <a:rPr sz="2000" spc="-40" dirty="0">
                <a:latin typeface="Calibri"/>
                <a:cs typeface="Calibri"/>
              </a:rPr>
              <a:t>r</a:t>
            </a:r>
            <a:r>
              <a:rPr sz="2000" dirty="0">
                <a:latin typeface="Calibri"/>
                <a:cs typeface="Calibri"/>
              </a:rPr>
              <a:t>a</a:t>
            </a:r>
            <a:r>
              <a:rPr sz="2000" spc="-10" dirty="0">
                <a:latin typeface="Calibri"/>
                <a:cs typeface="Calibri"/>
              </a:rPr>
              <a:t>g</a:t>
            </a:r>
            <a:r>
              <a:rPr sz="2000" spc="-5" dirty="0">
                <a:latin typeface="Calibri"/>
                <a:cs typeface="Calibri"/>
              </a:rPr>
              <a:t>o</a:t>
            </a:r>
            <a:r>
              <a:rPr sz="2000" spc="-10" dirty="0">
                <a:latin typeface="Calibri"/>
                <a:cs typeface="Calibri"/>
              </a:rPr>
              <a:t>n</a:t>
            </a:r>
            <a:r>
              <a:rPr sz="2000" spc="-5" dirty="0">
                <a:latin typeface="Calibri"/>
                <a:cs typeface="Calibri"/>
              </a:rPr>
              <a:t>fl</a:t>
            </a:r>
            <a:r>
              <a:rPr sz="2000" dirty="0">
                <a:latin typeface="Calibri"/>
                <a:cs typeface="Calibri"/>
              </a:rPr>
              <a:t>y</a:t>
            </a:r>
            <a:r>
              <a:rPr sz="2000" spc="-40" dirty="0">
                <a:latin typeface="Calibri"/>
                <a:cs typeface="Calibri"/>
              </a:rPr>
              <a:t> </a:t>
            </a:r>
            <a:r>
              <a:rPr sz="2000" dirty="0">
                <a:latin typeface="Calibri"/>
                <a:cs typeface="Calibri"/>
              </a:rPr>
              <a:t>D</a:t>
            </a:r>
            <a:r>
              <a:rPr sz="2000" spc="-5" dirty="0">
                <a:latin typeface="Calibri"/>
                <a:cs typeface="Calibri"/>
              </a:rPr>
              <a:t>oji</a:t>
            </a:r>
            <a:endParaRPr sz="2000">
              <a:latin typeface="Calibri"/>
              <a:cs typeface="Calibri"/>
            </a:endParaRPr>
          </a:p>
          <a:p>
            <a:pPr marL="12700">
              <a:lnSpc>
                <a:spcPct val="100000"/>
              </a:lnSpc>
              <a:spcBef>
                <a:spcPts val="600"/>
              </a:spcBef>
            </a:pPr>
            <a:r>
              <a:rPr sz="2000" dirty="0">
                <a:solidFill>
                  <a:srgbClr val="1CACE3"/>
                </a:solidFill>
                <a:latin typeface="Courier New"/>
                <a:cs typeface="Courier New"/>
              </a:rPr>
              <a:t>o</a:t>
            </a:r>
            <a:r>
              <a:rPr sz="2000" spc="-965" dirty="0">
                <a:solidFill>
                  <a:srgbClr val="1CACE3"/>
                </a:solidFill>
                <a:latin typeface="Courier New"/>
                <a:cs typeface="Courier New"/>
              </a:rPr>
              <a:t> </a:t>
            </a:r>
            <a:r>
              <a:rPr sz="2000" spc="-5" dirty="0">
                <a:latin typeface="Calibri"/>
                <a:cs typeface="Calibri"/>
              </a:rPr>
              <a:t>G</a:t>
            </a:r>
            <a:r>
              <a:rPr sz="2000" spc="-40" dirty="0">
                <a:latin typeface="Calibri"/>
                <a:cs typeface="Calibri"/>
              </a:rPr>
              <a:t>ra</a:t>
            </a:r>
            <a:r>
              <a:rPr sz="2000" spc="-30" dirty="0">
                <a:latin typeface="Calibri"/>
                <a:cs typeface="Calibri"/>
              </a:rPr>
              <a:t>v</a:t>
            </a:r>
            <a:r>
              <a:rPr sz="2000" spc="-5" dirty="0">
                <a:latin typeface="Calibri"/>
                <a:cs typeface="Calibri"/>
              </a:rPr>
              <a:t>e</a:t>
            </a:r>
            <a:r>
              <a:rPr sz="2000" spc="-30" dirty="0">
                <a:latin typeface="Calibri"/>
                <a:cs typeface="Calibri"/>
              </a:rPr>
              <a:t>s</a:t>
            </a:r>
            <a:r>
              <a:rPr sz="2000" spc="-25" dirty="0">
                <a:latin typeface="Calibri"/>
                <a:cs typeface="Calibri"/>
              </a:rPr>
              <a:t>t</a:t>
            </a:r>
            <a:r>
              <a:rPr sz="2000" spc="-5" dirty="0">
                <a:latin typeface="Calibri"/>
                <a:cs typeface="Calibri"/>
              </a:rPr>
              <a:t>o</a:t>
            </a:r>
            <a:r>
              <a:rPr sz="2000" dirty="0">
                <a:latin typeface="Calibri"/>
                <a:cs typeface="Calibri"/>
              </a:rPr>
              <a:t>ne</a:t>
            </a:r>
            <a:r>
              <a:rPr sz="2000" spc="10" dirty="0">
                <a:latin typeface="Calibri"/>
                <a:cs typeface="Calibri"/>
              </a:rPr>
              <a:t> </a:t>
            </a:r>
            <a:r>
              <a:rPr sz="2000" dirty="0">
                <a:latin typeface="Calibri"/>
                <a:cs typeface="Calibri"/>
              </a:rPr>
              <a:t>D</a:t>
            </a:r>
            <a:r>
              <a:rPr sz="2000" spc="-5" dirty="0">
                <a:latin typeface="Calibri"/>
                <a:cs typeface="Calibri"/>
              </a:rPr>
              <a:t>oji</a:t>
            </a:r>
            <a:endParaRPr sz="2000">
              <a:latin typeface="Calibri"/>
              <a:cs typeface="Calibri"/>
            </a:endParaRPr>
          </a:p>
        </p:txBody>
      </p:sp>
      <p:sp>
        <p:nvSpPr>
          <p:cNvPr id="4" name="object 4"/>
          <p:cNvSpPr txBox="1"/>
          <p:nvPr/>
        </p:nvSpPr>
        <p:spPr>
          <a:xfrm>
            <a:off x="852862" y="1974904"/>
            <a:ext cx="7571105" cy="818515"/>
          </a:xfrm>
          <a:prstGeom prst="rect">
            <a:avLst/>
          </a:prstGeom>
        </p:spPr>
        <p:txBody>
          <a:bodyPr vert="horz" wrap="square" lIns="0" tIns="13335" rIns="0" bIns="0" rtlCol="0">
            <a:spAutoFit/>
          </a:bodyPr>
          <a:lstStyle/>
          <a:p>
            <a:pPr marL="104139" marR="5080" indent="-92075">
              <a:lnSpc>
                <a:spcPct val="100000"/>
              </a:lnSpc>
              <a:spcBef>
                <a:spcPts val="105"/>
              </a:spcBef>
              <a:buClr>
                <a:srgbClr val="1CACE3"/>
              </a:buClr>
              <a:buSzPct val="96153"/>
              <a:buFont typeface="Wingdings"/>
              <a:buChar char=""/>
              <a:tabLst>
                <a:tab pos="276225" algn="l"/>
                <a:tab pos="2073275" algn="l"/>
                <a:tab pos="3211195" algn="l"/>
                <a:tab pos="3689985" algn="l"/>
                <a:tab pos="4561840" algn="l"/>
                <a:tab pos="5948680" algn="l"/>
              </a:tabLst>
            </a:pPr>
            <a:r>
              <a:rPr sz="2600" dirty="0">
                <a:latin typeface="Calibri"/>
                <a:cs typeface="Calibri"/>
              </a:rPr>
              <a:t>Ca</a:t>
            </a:r>
            <a:r>
              <a:rPr sz="2600" spc="-5" dirty="0">
                <a:latin typeface="Calibri"/>
                <a:cs typeface="Calibri"/>
              </a:rPr>
              <a:t>n</a:t>
            </a:r>
            <a:r>
              <a:rPr sz="2600" dirty="0">
                <a:latin typeface="Calibri"/>
                <a:cs typeface="Calibri"/>
              </a:rPr>
              <a:t>d</a:t>
            </a:r>
            <a:r>
              <a:rPr sz="2600" spc="-10" dirty="0">
                <a:latin typeface="Calibri"/>
                <a:cs typeface="Calibri"/>
              </a:rPr>
              <a:t>l</a:t>
            </a:r>
            <a:r>
              <a:rPr sz="2600" spc="-15" dirty="0">
                <a:latin typeface="Calibri"/>
                <a:cs typeface="Calibri"/>
              </a:rPr>
              <a:t>e</a:t>
            </a:r>
            <a:r>
              <a:rPr sz="2600" spc="-25" dirty="0">
                <a:latin typeface="Calibri"/>
                <a:cs typeface="Calibri"/>
              </a:rPr>
              <a:t>s</a:t>
            </a:r>
            <a:r>
              <a:rPr sz="2600" dirty="0">
                <a:latin typeface="Calibri"/>
                <a:cs typeface="Calibri"/>
              </a:rPr>
              <a:t>tick	C</a:t>
            </a:r>
            <a:r>
              <a:rPr sz="2600" spc="-5" dirty="0">
                <a:latin typeface="Calibri"/>
                <a:cs typeface="Calibri"/>
              </a:rPr>
              <a:t>ha</a:t>
            </a:r>
            <a:r>
              <a:rPr sz="2600" dirty="0">
                <a:latin typeface="Calibri"/>
                <a:cs typeface="Calibri"/>
              </a:rPr>
              <a:t>rts	</a:t>
            </a:r>
            <a:r>
              <a:rPr sz="2600" spc="-10" dirty="0">
                <a:latin typeface="Calibri"/>
                <a:cs typeface="Calibri"/>
              </a:rPr>
              <a:t>i</a:t>
            </a:r>
            <a:r>
              <a:rPr sz="2600" dirty="0">
                <a:latin typeface="Calibri"/>
                <a:cs typeface="Calibri"/>
              </a:rPr>
              <a:t>s	</a:t>
            </a:r>
            <a:r>
              <a:rPr sz="2600" spc="-5" dirty="0">
                <a:latin typeface="Calibri"/>
                <a:cs typeface="Calibri"/>
              </a:rPr>
              <a:t>w</a:t>
            </a:r>
            <a:r>
              <a:rPr sz="2600" dirty="0">
                <a:latin typeface="Calibri"/>
                <a:cs typeface="Calibri"/>
              </a:rPr>
              <a:t>ith	</a:t>
            </a:r>
            <a:r>
              <a:rPr sz="2600" spc="-20" dirty="0">
                <a:solidFill>
                  <a:srgbClr val="FF0000"/>
                </a:solidFill>
                <a:latin typeface="Calibri"/>
                <a:cs typeface="Calibri"/>
              </a:rPr>
              <a:t>m</a:t>
            </a:r>
            <a:r>
              <a:rPr sz="2600" dirty="0">
                <a:solidFill>
                  <a:srgbClr val="FF0000"/>
                </a:solidFill>
                <a:latin typeface="Calibri"/>
                <a:cs typeface="Calibri"/>
              </a:rPr>
              <a:t>ulti</a:t>
            </a:r>
            <a:r>
              <a:rPr sz="2600" spc="-5" dirty="0">
                <a:solidFill>
                  <a:srgbClr val="FF0000"/>
                </a:solidFill>
                <a:latin typeface="Calibri"/>
                <a:cs typeface="Calibri"/>
              </a:rPr>
              <a:t>p</a:t>
            </a:r>
            <a:r>
              <a:rPr sz="2600" spc="-10" dirty="0">
                <a:solidFill>
                  <a:srgbClr val="FF0000"/>
                </a:solidFill>
                <a:latin typeface="Calibri"/>
                <a:cs typeface="Calibri"/>
              </a:rPr>
              <a:t>l</a:t>
            </a:r>
            <a:r>
              <a:rPr sz="2600" dirty="0">
                <a:solidFill>
                  <a:srgbClr val="FF0000"/>
                </a:solidFill>
                <a:latin typeface="Calibri"/>
                <a:cs typeface="Calibri"/>
              </a:rPr>
              <a:t>e	</a:t>
            </a:r>
            <a:r>
              <a:rPr sz="2600" spc="-25" dirty="0">
                <a:solidFill>
                  <a:srgbClr val="FF0000"/>
                </a:solidFill>
                <a:latin typeface="Calibri"/>
                <a:cs typeface="Calibri"/>
              </a:rPr>
              <a:t>c</a:t>
            </a:r>
            <a:r>
              <a:rPr sz="2600" spc="-15" dirty="0">
                <a:solidFill>
                  <a:srgbClr val="FF0000"/>
                </a:solidFill>
                <a:latin typeface="Calibri"/>
                <a:cs typeface="Calibri"/>
              </a:rPr>
              <a:t>a</a:t>
            </a:r>
            <a:r>
              <a:rPr sz="2600" dirty="0">
                <a:solidFill>
                  <a:srgbClr val="FF0000"/>
                </a:solidFill>
                <a:latin typeface="Calibri"/>
                <a:cs typeface="Calibri"/>
              </a:rPr>
              <a:t>nd</a:t>
            </a:r>
            <a:r>
              <a:rPr sz="2600" spc="-10" dirty="0">
                <a:solidFill>
                  <a:srgbClr val="FF0000"/>
                </a:solidFill>
                <a:latin typeface="Calibri"/>
                <a:cs typeface="Calibri"/>
              </a:rPr>
              <a:t>l</a:t>
            </a:r>
            <a:r>
              <a:rPr sz="2600" spc="-15" dirty="0">
                <a:solidFill>
                  <a:srgbClr val="FF0000"/>
                </a:solidFill>
                <a:latin typeface="Calibri"/>
                <a:cs typeface="Calibri"/>
              </a:rPr>
              <a:t>e</a:t>
            </a:r>
            <a:r>
              <a:rPr sz="2600" spc="-25" dirty="0">
                <a:solidFill>
                  <a:srgbClr val="FF0000"/>
                </a:solidFill>
                <a:latin typeface="Calibri"/>
                <a:cs typeface="Calibri"/>
              </a:rPr>
              <a:t>s</a:t>
            </a:r>
            <a:r>
              <a:rPr sz="2600" dirty="0">
                <a:solidFill>
                  <a:srgbClr val="FF0000"/>
                </a:solidFill>
                <a:latin typeface="Calibri"/>
                <a:cs typeface="Calibri"/>
              </a:rPr>
              <a:t>tic</a:t>
            </a:r>
            <a:r>
              <a:rPr sz="2600" spc="-35" dirty="0">
                <a:solidFill>
                  <a:srgbClr val="FF0000"/>
                </a:solidFill>
                <a:latin typeface="Calibri"/>
                <a:cs typeface="Calibri"/>
              </a:rPr>
              <a:t>k</a:t>
            </a:r>
            <a:r>
              <a:rPr sz="2600" dirty="0">
                <a:solidFill>
                  <a:srgbClr val="FF0000"/>
                </a:solidFill>
                <a:latin typeface="Calibri"/>
                <a:cs typeface="Calibri"/>
              </a:rPr>
              <a:t>s  </a:t>
            </a:r>
            <a:r>
              <a:rPr sz="2600" spc="-10" dirty="0">
                <a:latin typeface="Calibri"/>
                <a:cs typeface="Calibri"/>
              </a:rPr>
              <a:t>forming</a:t>
            </a:r>
            <a:r>
              <a:rPr sz="2600" spc="-5" dirty="0">
                <a:latin typeface="Calibri"/>
                <a:cs typeface="Calibri"/>
              </a:rPr>
              <a:t> </a:t>
            </a:r>
            <a:r>
              <a:rPr sz="2600" spc="-15" dirty="0">
                <a:latin typeface="Calibri"/>
                <a:cs typeface="Calibri"/>
              </a:rPr>
              <a:t>reversal</a:t>
            </a:r>
            <a:r>
              <a:rPr sz="2600" spc="-10" dirty="0">
                <a:latin typeface="Calibri"/>
                <a:cs typeface="Calibri"/>
              </a:rPr>
              <a:t> </a:t>
            </a:r>
            <a:r>
              <a:rPr sz="2600" dirty="0">
                <a:latin typeface="Calibri"/>
                <a:cs typeface="Calibri"/>
              </a:rPr>
              <a:t>and</a:t>
            </a:r>
            <a:r>
              <a:rPr sz="2600" spc="-15" dirty="0">
                <a:latin typeface="Calibri"/>
                <a:cs typeface="Calibri"/>
              </a:rPr>
              <a:t> </a:t>
            </a:r>
            <a:r>
              <a:rPr sz="2600" spc="-10" dirty="0">
                <a:latin typeface="Calibri"/>
                <a:cs typeface="Calibri"/>
              </a:rPr>
              <a:t>continuation</a:t>
            </a:r>
            <a:r>
              <a:rPr sz="2600" spc="-15" dirty="0">
                <a:latin typeface="Calibri"/>
                <a:cs typeface="Calibri"/>
              </a:rPr>
              <a:t> </a:t>
            </a:r>
            <a:r>
              <a:rPr sz="2600" spc="-10" dirty="0">
                <a:latin typeface="Calibri"/>
                <a:cs typeface="Calibri"/>
              </a:rPr>
              <a:t>patterns.</a:t>
            </a:r>
            <a:endParaRPr sz="2600">
              <a:latin typeface="Calibri"/>
              <a:cs typeface="Calibri"/>
            </a:endParaRPr>
          </a:p>
        </p:txBody>
      </p:sp>
      <p:sp>
        <p:nvSpPr>
          <p:cNvPr id="5" name="object 5"/>
          <p:cNvSpPr txBox="1"/>
          <p:nvPr/>
        </p:nvSpPr>
        <p:spPr>
          <a:xfrm>
            <a:off x="5287457" y="2938036"/>
            <a:ext cx="2030730" cy="2311400"/>
          </a:xfrm>
          <a:prstGeom prst="rect">
            <a:avLst/>
          </a:prstGeom>
        </p:spPr>
        <p:txBody>
          <a:bodyPr vert="horz" wrap="square" lIns="0" tIns="88900" rIns="0" bIns="0" rtlCol="0">
            <a:spAutoFit/>
          </a:bodyPr>
          <a:lstStyle/>
          <a:p>
            <a:pPr marL="12700">
              <a:lnSpc>
                <a:spcPct val="100000"/>
              </a:lnSpc>
              <a:spcBef>
                <a:spcPts val="700"/>
              </a:spcBef>
            </a:pPr>
            <a:r>
              <a:rPr sz="2000" dirty="0">
                <a:solidFill>
                  <a:srgbClr val="1CACE3"/>
                </a:solidFill>
                <a:latin typeface="Courier New"/>
                <a:cs typeface="Courier New"/>
              </a:rPr>
              <a:t>o</a:t>
            </a:r>
            <a:r>
              <a:rPr sz="2000" spc="-965" dirty="0">
                <a:solidFill>
                  <a:srgbClr val="1CACE3"/>
                </a:solidFill>
                <a:latin typeface="Courier New"/>
                <a:cs typeface="Courier New"/>
              </a:rPr>
              <a:t> </a:t>
            </a:r>
            <a:r>
              <a:rPr sz="2000" spc="-45" dirty="0">
                <a:latin typeface="Calibri"/>
                <a:cs typeface="Calibri"/>
              </a:rPr>
              <a:t>E</a:t>
            </a:r>
            <a:r>
              <a:rPr sz="2000" spc="-30" dirty="0">
                <a:latin typeface="Calibri"/>
                <a:cs typeface="Calibri"/>
              </a:rPr>
              <a:t>v</a:t>
            </a:r>
            <a:r>
              <a:rPr sz="2000" spc="-5" dirty="0">
                <a:latin typeface="Calibri"/>
                <a:cs typeface="Calibri"/>
              </a:rPr>
              <a:t>e</a:t>
            </a:r>
            <a:r>
              <a:rPr sz="2000" dirty="0">
                <a:latin typeface="Calibri"/>
                <a:cs typeface="Calibri"/>
              </a:rPr>
              <a:t>n</a:t>
            </a:r>
            <a:r>
              <a:rPr sz="2000" spc="-5" dirty="0">
                <a:latin typeface="Calibri"/>
                <a:cs typeface="Calibri"/>
              </a:rPr>
              <a:t>i</a:t>
            </a:r>
            <a:r>
              <a:rPr sz="2000" dirty="0">
                <a:latin typeface="Calibri"/>
                <a:cs typeface="Calibri"/>
              </a:rPr>
              <a:t>ng</a:t>
            </a:r>
            <a:r>
              <a:rPr sz="2000" spc="-20" dirty="0">
                <a:latin typeface="Calibri"/>
                <a:cs typeface="Calibri"/>
              </a:rPr>
              <a:t> </a:t>
            </a:r>
            <a:r>
              <a:rPr sz="2000" dirty="0">
                <a:latin typeface="Calibri"/>
                <a:cs typeface="Calibri"/>
              </a:rPr>
              <a:t>S</a:t>
            </a:r>
            <a:r>
              <a:rPr sz="2000" spc="-25" dirty="0">
                <a:latin typeface="Calibri"/>
                <a:cs typeface="Calibri"/>
              </a:rPr>
              <a:t>t</a:t>
            </a:r>
            <a:r>
              <a:rPr sz="2000" dirty="0">
                <a:latin typeface="Calibri"/>
                <a:cs typeface="Calibri"/>
              </a:rPr>
              <a:t>ar</a:t>
            </a:r>
            <a:endParaRPr sz="2000">
              <a:latin typeface="Calibri"/>
              <a:cs typeface="Calibri"/>
            </a:endParaRPr>
          </a:p>
          <a:p>
            <a:pPr marL="12700">
              <a:lnSpc>
                <a:spcPct val="100000"/>
              </a:lnSpc>
              <a:spcBef>
                <a:spcPts val="600"/>
              </a:spcBef>
            </a:pPr>
            <a:r>
              <a:rPr sz="2000" dirty="0">
                <a:solidFill>
                  <a:srgbClr val="1CACE3"/>
                </a:solidFill>
                <a:latin typeface="Courier New"/>
                <a:cs typeface="Courier New"/>
              </a:rPr>
              <a:t>o</a:t>
            </a:r>
            <a:r>
              <a:rPr sz="2000" spc="-965" dirty="0">
                <a:solidFill>
                  <a:srgbClr val="1CACE3"/>
                </a:solidFill>
                <a:latin typeface="Courier New"/>
                <a:cs typeface="Courier New"/>
              </a:rPr>
              <a:t> </a:t>
            </a:r>
            <a:r>
              <a:rPr sz="2000" dirty="0">
                <a:latin typeface="Calibri"/>
                <a:cs typeface="Calibri"/>
              </a:rPr>
              <a:t>M</a:t>
            </a:r>
            <a:r>
              <a:rPr sz="2000" spc="-5" dirty="0">
                <a:latin typeface="Calibri"/>
                <a:cs typeface="Calibri"/>
              </a:rPr>
              <a:t>or</a:t>
            </a:r>
            <a:r>
              <a:rPr sz="2000" dirty="0">
                <a:latin typeface="Calibri"/>
                <a:cs typeface="Calibri"/>
              </a:rPr>
              <a:t>n</a:t>
            </a:r>
            <a:r>
              <a:rPr sz="2000" spc="-5" dirty="0">
                <a:latin typeface="Calibri"/>
                <a:cs typeface="Calibri"/>
              </a:rPr>
              <a:t>i</a:t>
            </a:r>
            <a:r>
              <a:rPr sz="2000" dirty="0">
                <a:latin typeface="Calibri"/>
                <a:cs typeface="Calibri"/>
              </a:rPr>
              <a:t>ng</a:t>
            </a:r>
            <a:r>
              <a:rPr sz="2000" spc="-15" dirty="0">
                <a:latin typeface="Calibri"/>
                <a:cs typeface="Calibri"/>
              </a:rPr>
              <a:t> </a:t>
            </a:r>
            <a:r>
              <a:rPr sz="2000" dirty="0">
                <a:latin typeface="Calibri"/>
                <a:cs typeface="Calibri"/>
              </a:rPr>
              <a:t>S</a:t>
            </a:r>
            <a:r>
              <a:rPr sz="2000" spc="-25" dirty="0">
                <a:latin typeface="Calibri"/>
                <a:cs typeface="Calibri"/>
              </a:rPr>
              <a:t>t</a:t>
            </a:r>
            <a:r>
              <a:rPr sz="2000" dirty="0">
                <a:latin typeface="Calibri"/>
                <a:cs typeface="Calibri"/>
              </a:rPr>
              <a:t>ar</a:t>
            </a:r>
            <a:endParaRPr sz="2000">
              <a:latin typeface="Calibri"/>
              <a:cs typeface="Calibri"/>
            </a:endParaRPr>
          </a:p>
          <a:p>
            <a:pPr marL="12700">
              <a:lnSpc>
                <a:spcPct val="100000"/>
              </a:lnSpc>
              <a:spcBef>
                <a:spcPts val="600"/>
              </a:spcBef>
            </a:pPr>
            <a:r>
              <a:rPr sz="2000" dirty="0">
                <a:solidFill>
                  <a:srgbClr val="1CACE3"/>
                </a:solidFill>
                <a:latin typeface="Courier New"/>
                <a:cs typeface="Courier New"/>
              </a:rPr>
              <a:t>o</a:t>
            </a:r>
            <a:r>
              <a:rPr sz="2000" spc="-965" dirty="0">
                <a:solidFill>
                  <a:srgbClr val="1CACE3"/>
                </a:solidFill>
                <a:latin typeface="Courier New"/>
                <a:cs typeface="Courier New"/>
              </a:rPr>
              <a:t> </a:t>
            </a:r>
            <a:r>
              <a:rPr sz="2000" spc="-5" dirty="0">
                <a:latin typeface="Calibri"/>
                <a:cs typeface="Calibri"/>
              </a:rPr>
              <a:t>H</a:t>
            </a:r>
            <a:r>
              <a:rPr sz="2000" dirty="0">
                <a:latin typeface="Calibri"/>
                <a:cs typeface="Calibri"/>
              </a:rPr>
              <a:t>a</a:t>
            </a:r>
            <a:r>
              <a:rPr sz="2000" spc="-5" dirty="0">
                <a:latin typeface="Calibri"/>
                <a:cs typeface="Calibri"/>
              </a:rPr>
              <a:t>mme</a:t>
            </a:r>
            <a:r>
              <a:rPr sz="2000" dirty="0">
                <a:latin typeface="Calibri"/>
                <a:cs typeface="Calibri"/>
              </a:rPr>
              <a:t>r</a:t>
            </a:r>
            <a:endParaRPr sz="2000">
              <a:latin typeface="Calibri"/>
              <a:cs typeface="Calibri"/>
            </a:endParaRPr>
          </a:p>
          <a:p>
            <a:pPr marL="12700">
              <a:lnSpc>
                <a:spcPct val="100000"/>
              </a:lnSpc>
              <a:spcBef>
                <a:spcPts val="600"/>
              </a:spcBef>
            </a:pPr>
            <a:r>
              <a:rPr sz="2000" dirty="0">
                <a:solidFill>
                  <a:srgbClr val="1CACE3"/>
                </a:solidFill>
                <a:latin typeface="Courier New"/>
                <a:cs typeface="Courier New"/>
              </a:rPr>
              <a:t>o</a:t>
            </a:r>
            <a:r>
              <a:rPr sz="2000" spc="-965" dirty="0">
                <a:solidFill>
                  <a:srgbClr val="1CACE3"/>
                </a:solidFill>
                <a:latin typeface="Courier New"/>
                <a:cs typeface="Courier New"/>
              </a:rPr>
              <a:t> </a:t>
            </a:r>
            <a:r>
              <a:rPr sz="2000" spc="-5" dirty="0">
                <a:latin typeface="Calibri"/>
                <a:cs typeface="Calibri"/>
              </a:rPr>
              <a:t>I</a:t>
            </a:r>
            <a:r>
              <a:rPr sz="2000" spc="-35" dirty="0">
                <a:latin typeface="Calibri"/>
                <a:cs typeface="Calibri"/>
              </a:rPr>
              <a:t>n</a:t>
            </a:r>
            <a:r>
              <a:rPr sz="2000" spc="-30" dirty="0">
                <a:latin typeface="Calibri"/>
                <a:cs typeface="Calibri"/>
              </a:rPr>
              <a:t>v</a:t>
            </a:r>
            <a:r>
              <a:rPr sz="2000" spc="-5" dirty="0">
                <a:latin typeface="Calibri"/>
                <a:cs typeface="Calibri"/>
              </a:rPr>
              <a:t>er</a:t>
            </a:r>
            <a:r>
              <a:rPr sz="2000" spc="-25" dirty="0">
                <a:latin typeface="Calibri"/>
                <a:cs typeface="Calibri"/>
              </a:rPr>
              <a:t>t</a:t>
            </a:r>
            <a:r>
              <a:rPr sz="2000" spc="-5" dirty="0">
                <a:latin typeface="Calibri"/>
                <a:cs typeface="Calibri"/>
              </a:rPr>
              <a:t>e</a:t>
            </a:r>
            <a:r>
              <a:rPr sz="2000" dirty="0">
                <a:latin typeface="Calibri"/>
                <a:cs typeface="Calibri"/>
              </a:rPr>
              <a:t>d</a:t>
            </a:r>
            <a:r>
              <a:rPr sz="2000" spc="5" dirty="0">
                <a:latin typeface="Calibri"/>
                <a:cs typeface="Calibri"/>
              </a:rPr>
              <a:t> </a:t>
            </a:r>
            <a:r>
              <a:rPr sz="2000" spc="-5" dirty="0">
                <a:latin typeface="Calibri"/>
                <a:cs typeface="Calibri"/>
              </a:rPr>
              <a:t>H</a:t>
            </a:r>
            <a:r>
              <a:rPr sz="2000" dirty="0">
                <a:latin typeface="Calibri"/>
                <a:cs typeface="Calibri"/>
              </a:rPr>
              <a:t>a</a:t>
            </a:r>
            <a:r>
              <a:rPr sz="2000" spc="-5" dirty="0">
                <a:latin typeface="Calibri"/>
                <a:cs typeface="Calibri"/>
              </a:rPr>
              <a:t>mme</a:t>
            </a:r>
            <a:r>
              <a:rPr sz="2000" dirty="0">
                <a:latin typeface="Calibri"/>
                <a:cs typeface="Calibri"/>
              </a:rPr>
              <a:t>r</a:t>
            </a:r>
            <a:endParaRPr sz="2000">
              <a:latin typeface="Calibri"/>
              <a:cs typeface="Calibri"/>
            </a:endParaRPr>
          </a:p>
          <a:p>
            <a:pPr marL="12700">
              <a:lnSpc>
                <a:spcPct val="100000"/>
              </a:lnSpc>
              <a:spcBef>
                <a:spcPts val="600"/>
              </a:spcBef>
            </a:pPr>
            <a:r>
              <a:rPr sz="2000" dirty="0">
                <a:solidFill>
                  <a:srgbClr val="1CACE3"/>
                </a:solidFill>
                <a:latin typeface="Courier New"/>
                <a:cs typeface="Courier New"/>
              </a:rPr>
              <a:t>o</a:t>
            </a:r>
            <a:r>
              <a:rPr sz="2000" spc="-965" dirty="0">
                <a:solidFill>
                  <a:srgbClr val="1CACE3"/>
                </a:solidFill>
                <a:latin typeface="Courier New"/>
                <a:cs typeface="Courier New"/>
              </a:rPr>
              <a:t> </a:t>
            </a:r>
            <a:r>
              <a:rPr sz="2000" spc="-5" dirty="0">
                <a:latin typeface="Calibri"/>
                <a:cs typeface="Calibri"/>
              </a:rPr>
              <a:t>Pie</a:t>
            </a:r>
            <a:r>
              <a:rPr sz="2000" spc="-30" dirty="0">
                <a:latin typeface="Calibri"/>
                <a:cs typeface="Calibri"/>
              </a:rPr>
              <a:t>r</a:t>
            </a:r>
            <a:r>
              <a:rPr sz="2000" dirty="0">
                <a:latin typeface="Calibri"/>
                <a:cs typeface="Calibri"/>
              </a:rPr>
              <a:t>c</a:t>
            </a:r>
            <a:r>
              <a:rPr sz="2000" spc="-5" dirty="0">
                <a:latin typeface="Calibri"/>
                <a:cs typeface="Calibri"/>
              </a:rPr>
              <a:t>i</a:t>
            </a:r>
            <a:r>
              <a:rPr sz="2000" dirty="0">
                <a:latin typeface="Calibri"/>
                <a:cs typeface="Calibri"/>
              </a:rPr>
              <a:t>ng</a:t>
            </a:r>
            <a:r>
              <a:rPr sz="2000" spc="5" dirty="0">
                <a:latin typeface="Calibri"/>
                <a:cs typeface="Calibri"/>
              </a:rPr>
              <a:t> </a:t>
            </a:r>
            <a:r>
              <a:rPr sz="2000" spc="-5" dirty="0">
                <a:latin typeface="Calibri"/>
                <a:cs typeface="Calibri"/>
              </a:rPr>
              <a:t>Li</a:t>
            </a:r>
            <a:r>
              <a:rPr sz="2000" dirty="0">
                <a:latin typeface="Calibri"/>
                <a:cs typeface="Calibri"/>
              </a:rPr>
              <a:t>ne</a:t>
            </a:r>
            <a:endParaRPr sz="2000">
              <a:latin typeface="Calibri"/>
              <a:cs typeface="Calibri"/>
            </a:endParaRPr>
          </a:p>
          <a:p>
            <a:pPr marL="12700">
              <a:lnSpc>
                <a:spcPct val="100000"/>
              </a:lnSpc>
              <a:spcBef>
                <a:spcPts val="600"/>
              </a:spcBef>
            </a:pPr>
            <a:r>
              <a:rPr sz="2000" dirty="0">
                <a:solidFill>
                  <a:srgbClr val="1CACE3"/>
                </a:solidFill>
                <a:latin typeface="Courier New"/>
                <a:cs typeface="Courier New"/>
              </a:rPr>
              <a:t>o</a:t>
            </a:r>
            <a:r>
              <a:rPr sz="2000" spc="-965" dirty="0">
                <a:solidFill>
                  <a:srgbClr val="1CACE3"/>
                </a:solidFill>
                <a:latin typeface="Courier New"/>
                <a:cs typeface="Courier New"/>
              </a:rPr>
              <a:t> </a:t>
            </a:r>
            <a:r>
              <a:rPr sz="2000" dirty="0">
                <a:latin typeface="Calibri"/>
                <a:cs typeface="Calibri"/>
              </a:rPr>
              <a:t>Sh</a:t>
            </a:r>
            <a:r>
              <a:rPr sz="2000" spc="-5" dirty="0">
                <a:latin typeface="Calibri"/>
                <a:cs typeface="Calibri"/>
              </a:rPr>
              <a:t>ooti</a:t>
            </a:r>
            <a:r>
              <a:rPr sz="2000" dirty="0">
                <a:latin typeface="Calibri"/>
                <a:cs typeface="Calibri"/>
              </a:rPr>
              <a:t>ng</a:t>
            </a:r>
            <a:r>
              <a:rPr sz="2000" spc="-30" dirty="0">
                <a:latin typeface="Calibri"/>
                <a:cs typeface="Calibri"/>
              </a:rPr>
              <a:t> </a:t>
            </a:r>
            <a:r>
              <a:rPr sz="2000" dirty="0">
                <a:latin typeface="Calibri"/>
                <a:cs typeface="Calibri"/>
              </a:rPr>
              <a:t>S</a:t>
            </a:r>
            <a:r>
              <a:rPr sz="2000" spc="-25" dirty="0">
                <a:latin typeface="Calibri"/>
                <a:cs typeface="Calibri"/>
              </a:rPr>
              <a:t>t</a:t>
            </a:r>
            <a:r>
              <a:rPr sz="2000" dirty="0">
                <a:latin typeface="Calibri"/>
                <a:cs typeface="Calibri"/>
              </a:rPr>
              <a:t>ar</a:t>
            </a:r>
            <a:endParaRPr sz="2000">
              <a:latin typeface="Calibri"/>
              <a:cs typeface="Calibri"/>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0323" y="931553"/>
            <a:ext cx="801370" cy="635000"/>
          </a:xfrm>
          <a:prstGeom prst="rect">
            <a:avLst/>
          </a:prstGeom>
        </p:spPr>
        <p:txBody>
          <a:bodyPr vert="horz" wrap="square" lIns="0" tIns="12065" rIns="0" bIns="0" rtlCol="0">
            <a:spAutoFit/>
          </a:bodyPr>
          <a:lstStyle/>
          <a:p>
            <a:pPr marL="12700">
              <a:lnSpc>
                <a:spcPct val="100000"/>
              </a:lnSpc>
              <a:spcBef>
                <a:spcPts val="95"/>
              </a:spcBef>
            </a:pPr>
            <a:r>
              <a:rPr sz="4000" spc="-90" dirty="0"/>
              <a:t>D</a:t>
            </a:r>
            <a:r>
              <a:rPr sz="4000" spc="-75" dirty="0"/>
              <a:t>o</a:t>
            </a:r>
            <a:r>
              <a:rPr sz="4000" spc="-65" dirty="0"/>
              <a:t>j</a:t>
            </a:r>
            <a:r>
              <a:rPr sz="4000" spc="-5" dirty="0"/>
              <a:t>i</a:t>
            </a:r>
            <a:endParaRPr sz="4000"/>
          </a:p>
        </p:txBody>
      </p:sp>
      <p:sp>
        <p:nvSpPr>
          <p:cNvPr id="3" name="object 3"/>
          <p:cNvSpPr txBox="1"/>
          <p:nvPr/>
        </p:nvSpPr>
        <p:spPr>
          <a:xfrm>
            <a:off x="852862" y="1947470"/>
            <a:ext cx="5196205" cy="3994150"/>
          </a:xfrm>
          <a:prstGeom prst="rect">
            <a:avLst/>
          </a:prstGeom>
        </p:spPr>
        <p:txBody>
          <a:bodyPr vert="horz" wrap="square" lIns="0" tIns="12700" rIns="0" bIns="0" rtlCol="0">
            <a:spAutoFit/>
          </a:bodyPr>
          <a:lstStyle/>
          <a:p>
            <a:pPr marL="104139" marR="6350" indent="-91440" algn="just">
              <a:lnSpc>
                <a:spcPct val="120000"/>
              </a:lnSpc>
              <a:spcBef>
                <a:spcPts val="100"/>
              </a:spcBef>
              <a:buClr>
                <a:srgbClr val="1CACE3"/>
              </a:buClr>
              <a:buSzPct val="95833"/>
              <a:buFont typeface="Wingdings"/>
              <a:buChar char=""/>
              <a:tabLst>
                <a:tab pos="255904" algn="l"/>
              </a:tabLst>
            </a:pPr>
            <a:r>
              <a:rPr sz="2400" spc="-5" dirty="0">
                <a:latin typeface="Calibri"/>
                <a:cs typeface="Calibri"/>
              </a:rPr>
              <a:t>The</a:t>
            </a:r>
            <a:r>
              <a:rPr sz="2400" dirty="0">
                <a:latin typeface="Calibri"/>
                <a:cs typeface="Calibri"/>
              </a:rPr>
              <a:t> open</a:t>
            </a:r>
            <a:r>
              <a:rPr sz="2400" spc="5" dirty="0">
                <a:latin typeface="Calibri"/>
                <a:cs typeface="Calibri"/>
              </a:rPr>
              <a:t> </a:t>
            </a:r>
            <a:r>
              <a:rPr sz="2400" spc="-5" dirty="0">
                <a:latin typeface="Calibri"/>
                <a:cs typeface="Calibri"/>
              </a:rPr>
              <a:t>and</a:t>
            </a:r>
            <a:r>
              <a:rPr sz="2400" dirty="0">
                <a:latin typeface="Calibri"/>
                <a:cs typeface="Calibri"/>
              </a:rPr>
              <a:t> </a:t>
            </a:r>
            <a:r>
              <a:rPr sz="2400" spc="-5" dirty="0">
                <a:latin typeface="Calibri"/>
                <a:cs typeface="Calibri"/>
              </a:rPr>
              <a:t>close</a:t>
            </a:r>
            <a:r>
              <a:rPr sz="2400" dirty="0">
                <a:latin typeface="Calibri"/>
                <a:cs typeface="Calibri"/>
              </a:rPr>
              <a:t> </a:t>
            </a:r>
            <a:r>
              <a:rPr sz="2400" spc="-15" dirty="0">
                <a:latin typeface="Calibri"/>
                <a:cs typeface="Calibri"/>
              </a:rPr>
              <a:t>are</a:t>
            </a:r>
            <a:r>
              <a:rPr sz="2400" spc="-10" dirty="0">
                <a:latin typeface="Calibri"/>
                <a:cs typeface="Calibri"/>
              </a:rPr>
              <a:t> </a:t>
            </a:r>
            <a:r>
              <a:rPr sz="2400" spc="-5" dirty="0">
                <a:latin typeface="Calibri"/>
                <a:cs typeface="Calibri"/>
              </a:rPr>
              <a:t>very</a:t>
            </a:r>
            <a:r>
              <a:rPr sz="2400" dirty="0">
                <a:latin typeface="Calibri"/>
                <a:cs typeface="Calibri"/>
              </a:rPr>
              <a:t> </a:t>
            </a:r>
            <a:r>
              <a:rPr sz="2400" spc="-5" dirty="0">
                <a:latin typeface="Calibri"/>
                <a:cs typeface="Calibri"/>
              </a:rPr>
              <a:t>close </a:t>
            </a:r>
            <a:r>
              <a:rPr sz="2400" dirty="0">
                <a:latin typeface="Calibri"/>
                <a:cs typeface="Calibri"/>
              </a:rPr>
              <a:t> </a:t>
            </a:r>
            <a:r>
              <a:rPr sz="2400" spc="-35" dirty="0">
                <a:latin typeface="Calibri"/>
                <a:cs typeface="Calibri"/>
              </a:rPr>
              <a:t>together,</a:t>
            </a:r>
            <a:r>
              <a:rPr sz="2400" spc="-15" dirty="0">
                <a:latin typeface="Calibri"/>
                <a:cs typeface="Calibri"/>
              </a:rPr>
              <a:t> </a:t>
            </a:r>
            <a:r>
              <a:rPr sz="2400" spc="-10" dirty="0">
                <a:latin typeface="Calibri"/>
                <a:cs typeface="Calibri"/>
              </a:rPr>
              <a:t>creating</a:t>
            </a:r>
            <a:r>
              <a:rPr sz="2400" spc="-20" dirty="0">
                <a:latin typeface="Calibri"/>
                <a:cs typeface="Calibri"/>
              </a:rPr>
              <a:t> </a:t>
            </a:r>
            <a:r>
              <a:rPr sz="2400" dirty="0">
                <a:latin typeface="Calibri"/>
                <a:cs typeface="Calibri"/>
              </a:rPr>
              <a:t>a</a:t>
            </a:r>
            <a:r>
              <a:rPr sz="2400" spc="-5" dirty="0">
                <a:latin typeface="Calibri"/>
                <a:cs typeface="Calibri"/>
              </a:rPr>
              <a:t> very</a:t>
            </a:r>
            <a:r>
              <a:rPr sz="2400" spc="-10" dirty="0">
                <a:latin typeface="Calibri"/>
                <a:cs typeface="Calibri"/>
              </a:rPr>
              <a:t> </a:t>
            </a:r>
            <a:r>
              <a:rPr sz="2400" spc="-5" dirty="0">
                <a:solidFill>
                  <a:srgbClr val="FF0000"/>
                </a:solidFill>
                <a:latin typeface="Calibri"/>
                <a:cs typeface="Calibri"/>
              </a:rPr>
              <a:t>small</a:t>
            </a:r>
            <a:r>
              <a:rPr sz="2400" spc="-20" dirty="0">
                <a:solidFill>
                  <a:srgbClr val="FF0000"/>
                </a:solidFill>
                <a:latin typeface="Calibri"/>
                <a:cs typeface="Calibri"/>
              </a:rPr>
              <a:t> </a:t>
            </a:r>
            <a:r>
              <a:rPr sz="2400" spc="-5" dirty="0">
                <a:solidFill>
                  <a:srgbClr val="FF0000"/>
                </a:solidFill>
                <a:latin typeface="Calibri"/>
                <a:cs typeface="Calibri"/>
              </a:rPr>
              <a:t>body</a:t>
            </a:r>
            <a:r>
              <a:rPr sz="2400" dirty="0">
                <a:solidFill>
                  <a:srgbClr val="FF0000"/>
                </a:solidFill>
                <a:latin typeface="Calibri"/>
                <a:cs typeface="Calibri"/>
              </a:rPr>
              <a:t> </a:t>
            </a:r>
            <a:r>
              <a:rPr sz="2400" spc="-5" dirty="0">
                <a:solidFill>
                  <a:srgbClr val="FF0000"/>
                </a:solidFill>
                <a:latin typeface="Calibri"/>
                <a:cs typeface="Calibri"/>
              </a:rPr>
              <a:t>Doji</a:t>
            </a:r>
            <a:r>
              <a:rPr sz="2400" spc="-5" dirty="0">
                <a:latin typeface="Calibri"/>
                <a:cs typeface="Calibri"/>
              </a:rPr>
              <a:t>.</a:t>
            </a:r>
            <a:endParaRPr sz="2400" dirty="0">
              <a:latin typeface="Calibri"/>
              <a:cs typeface="Calibri"/>
            </a:endParaRPr>
          </a:p>
          <a:p>
            <a:pPr marL="104139" marR="5080" indent="-91440" algn="just">
              <a:lnSpc>
                <a:spcPct val="120000"/>
              </a:lnSpc>
              <a:spcBef>
                <a:spcPts val="1800"/>
              </a:spcBef>
              <a:buClr>
                <a:srgbClr val="1CACE3"/>
              </a:buClr>
              <a:buSzPct val="95833"/>
              <a:buFont typeface="Wingdings"/>
              <a:buChar char=""/>
              <a:tabLst>
                <a:tab pos="255904" algn="l"/>
              </a:tabLst>
            </a:pPr>
            <a:r>
              <a:rPr sz="2400" spc="-5" dirty="0">
                <a:latin typeface="Calibri"/>
                <a:cs typeface="Calibri"/>
              </a:rPr>
              <a:t>It</a:t>
            </a:r>
            <a:r>
              <a:rPr sz="2400" dirty="0">
                <a:latin typeface="Calibri"/>
                <a:cs typeface="Calibri"/>
              </a:rPr>
              <a:t> </a:t>
            </a:r>
            <a:r>
              <a:rPr sz="2400" spc="-10" dirty="0">
                <a:latin typeface="Calibri"/>
                <a:cs typeface="Calibri"/>
              </a:rPr>
              <a:t>represent</a:t>
            </a:r>
            <a:r>
              <a:rPr sz="2400" spc="-5" dirty="0">
                <a:latin typeface="Calibri"/>
                <a:cs typeface="Calibri"/>
              </a:rPr>
              <a:t> </a:t>
            </a:r>
            <a:r>
              <a:rPr sz="2400" b="1" spc="-5" dirty="0">
                <a:solidFill>
                  <a:srgbClr val="0000FF"/>
                </a:solidFill>
                <a:latin typeface="Calibri"/>
                <a:cs typeface="Calibri"/>
              </a:rPr>
              <a:t>indecision</a:t>
            </a:r>
            <a:r>
              <a:rPr sz="2400" b="1" dirty="0">
                <a:solidFill>
                  <a:srgbClr val="0000FF"/>
                </a:solidFill>
                <a:latin typeface="Calibri"/>
                <a:cs typeface="Calibri"/>
              </a:rPr>
              <a:t> </a:t>
            </a:r>
            <a:r>
              <a:rPr sz="2400" spc="-5" dirty="0">
                <a:latin typeface="Calibri"/>
                <a:cs typeface="Calibri"/>
              </a:rPr>
              <a:t>between</a:t>
            </a:r>
            <a:r>
              <a:rPr sz="2400" dirty="0">
                <a:latin typeface="Calibri"/>
                <a:cs typeface="Calibri"/>
              </a:rPr>
              <a:t> the </a:t>
            </a:r>
            <a:r>
              <a:rPr sz="2400" spc="5" dirty="0">
                <a:latin typeface="Calibri"/>
                <a:cs typeface="Calibri"/>
              </a:rPr>
              <a:t> </a:t>
            </a:r>
            <a:r>
              <a:rPr sz="2400" spc="-5" dirty="0">
                <a:latin typeface="Calibri"/>
                <a:cs typeface="Calibri"/>
              </a:rPr>
              <a:t>bulls</a:t>
            </a:r>
            <a:r>
              <a:rPr sz="2400" spc="-15" dirty="0">
                <a:latin typeface="Calibri"/>
                <a:cs typeface="Calibri"/>
              </a:rPr>
              <a:t> </a:t>
            </a:r>
            <a:r>
              <a:rPr sz="2400" spc="-5" dirty="0">
                <a:latin typeface="Calibri"/>
                <a:cs typeface="Calibri"/>
              </a:rPr>
              <a:t>and </a:t>
            </a:r>
            <a:r>
              <a:rPr sz="2400" dirty="0">
                <a:latin typeface="Calibri"/>
                <a:cs typeface="Calibri"/>
              </a:rPr>
              <a:t>the </a:t>
            </a:r>
            <a:r>
              <a:rPr sz="2400" spc="-10" dirty="0">
                <a:latin typeface="Calibri"/>
                <a:cs typeface="Calibri"/>
              </a:rPr>
              <a:t>bears.</a:t>
            </a:r>
            <a:endParaRPr sz="2400" dirty="0">
              <a:latin typeface="Calibri"/>
              <a:cs typeface="Calibri"/>
            </a:endParaRPr>
          </a:p>
          <a:p>
            <a:pPr marL="103505" marR="5080" indent="-91440" algn="just">
              <a:lnSpc>
                <a:spcPct val="120000"/>
              </a:lnSpc>
              <a:spcBef>
                <a:spcPts val="1800"/>
              </a:spcBef>
              <a:buClr>
                <a:srgbClr val="1CACE3"/>
              </a:buClr>
              <a:buSzPct val="95833"/>
              <a:buFont typeface="Wingdings"/>
              <a:buChar char=""/>
              <a:tabLst>
                <a:tab pos="255904" algn="l"/>
              </a:tabLst>
            </a:pPr>
            <a:r>
              <a:rPr sz="2400" dirty="0">
                <a:latin typeface="Calibri"/>
                <a:cs typeface="Calibri"/>
              </a:rPr>
              <a:t>A </a:t>
            </a:r>
            <a:r>
              <a:rPr sz="2400" spc="-5" dirty="0">
                <a:solidFill>
                  <a:srgbClr val="FF0000"/>
                </a:solidFill>
                <a:latin typeface="Calibri"/>
                <a:cs typeface="Calibri"/>
              </a:rPr>
              <a:t>long-legged Doji </a:t>
            </a:r>
            <a:r>
              <a:rPr sz="2400" dirty="0">
                <a:latin typeface="Calibri"/>
                <a:cs typeface="Calibri"/>
              </a:rPr>
              <a:t>is the </a:t>
            </a:r>
            <a:r>
              <a:rPr sz="2400" spc="-5" dirty="0">
                <a:latin typeface="Calibri"/>
                <a:cs typeface="Calibri"/>
              </a:rPr>
              <a:t>same </a:t>
            </a:r>
            <a:r>
              <a:rPr sz="2400" dirty="0">
                <a:latin typeface="Calibri"/>
                <a:cs typeface="Calibri"/>
              </a:rPr>
              <a:t>as </a:t>
            </a:r>
            <a:r>
              <a:rPr sz="2400" spc="-5" dirty="0">
                <a:latin typeface="Calibri"/>
                <a:cs typeface="Calibri"/>
              </a:rPr>
              <a:t>Doji, </a:t>
            </a:r>
            <a:r>
              <a:rPr sz="2400" dirty="0">
                <a:latin typeface="Calibri"/>
                <a:cs typeface="Calibri"/>
              </a:rPr>
              <a:t> </a:t>
            </a:r>
            <a:r>
              <a:rPr sz="2400" spc="-20" dirty="0">
                <a:latin typeface="Calibri"/>
                <a:cs typeface="Calibri"/>
              </a:rPr>
              <a:t>except</a:t>
            </a:r>
            <a:r>
              <a:rPr sz="2400" spc="-15" dirty="0">
                <a:latin typeface="Calibri"/>
                <a:cs typeface="Calibri"/>
              </a:rPr>
              <a:t> </a:t>
            </a:r>
            <a:r>
              <a:rPr sz="2400" dirty="0">
                <a:latin typeface="Calibri"/>
                <a:cs typeface="Calibri"/>
              </a:rPr>
              <a:t>the</a:t>
            </a:r>
            <a:r>
              <a:rPr sz="2400" spc="5" dirty="0">
                <a:latin typeface="Calibri"/>
                <a:cs typeface="Calibri"/>
              </a:rPr>
              <a:t> </a:t>
            </a:r>
            <a:r>
              <a:rPr sz="2400" spc="-5" dirty="0">
                <a:latin typeface="Calibri"/>
                <a:cs typeface="Calibri"/>
              </a:rPr>
              <a:t>upper</a:t>
            </a:r>
            <a:r>
              <a:rPr sz="2400" dirty="0">
                <a:latin typeface="Calibri"/>
                <a:cs typeface="Calibri"/>
              </a:rPr>
              <a:t> </a:t>
            </a:r>
            <a:r>
              <a:rPr sz="2400" spc="-5" dirty="0">
                <a:latin typeface="Calibri"/>
                <a:cs typeface="Calibri"/>
              </a:rPr>
              <a:t>and</a:t>
            </a:r>
            <a:r>
              <a:rPr sz="2400" dirty="0">
                <a:latin typeface="Calibri"/>
                <a:cs typeface="Calibri"/>
              </a:rPr>
              <a:t> </a:t>
            </a:r>
            <a:r>
              <a:rPr sz="2400" spc="-10" dirty="0">
                <a:latin typeface="Calibri"/>
                <a:cs typeface="Calibri"/>
              </a:rPr>
              <a:t>lower</a:t>
            </a:r>
            <a:r>
              <a:rPr sz="2400" spc="-5" dirty="0">
                <a:latin typeface="Calibri"/>
                <a:cs typeface="Calibri"/>
              </a:rPr>
              <a:t> </a:t>
            </a:r>
            <a:r>
              <a:rPr sz="2400" spc="-10" dirty="0">
                <a:latin typeface="Calibri"/>
                <a:cs typeface="Calibri"/>
              </a:rPr>
              <a:t>shadows </a:t>
            </a:r>
            <a:r>
              <a:rPr sz="2400" spc="-5" dirty="0">
                <a:latin typeface="Calibri"/>
                <a:cs typeface="Calibri"/>
              </a:rPr>
              <a:t> </a:t>
            </a:r>
            <a:r>
              <a:rPr sz="2400" spc="-10" dirty="0">
                <a:latin typeface="Calibri"/>
                <a:cs typeface="Calibri"/>
              </a:rPr>
              <a:t>shadows</a:t>
            </a:r>
            <a:r>
              <a:rPr sz="2400" spc="-5" dirty="0">
                <a:latin typeface="Calibri"/>
                <a:cs typeface="Calibri"/>
              </a:rPr>
              <a:t> </a:t>
            </a:r>
            <a:r>
              <a:rPr sz="2400" spc="-10" dirty="0">
                <a:latin typeface="Calibri"/>
                <a:cs typeface="Calibri"/>
              </a:rPr>
              <a:t>are</a:t>
            </a:r>
            <a:r>
              <a:rPr sz="2400" spc="-5" dirty="0">
                <a:latin typeface="Calibri"/>
                <a:cs typeface="Calibri"/>
              </a:rPr>
              <a:t> much</a:t>
            </a:r>
            <a:r>
              <a:rPr sz="2400" dirty="0">
                <a:latin typeface="Calibri"/>
                <a:cs typeface="Calibri"/>
              </a:rPr>
              <a:t> </a:t>
            </a:r>
            <a:r>
              <a:rPr sz="2400" spc="-10" dirty="0">
                <a:latin typeface="Calibri"/>
                <a:cs typeface="Calibri"/>
              </a:rPr>
              <a:t>longer</a:t>
            </a:r>
            <a:r>
              <a:rPr sz="2400" spc="-5" dirty="0">
                <a:latin typeface="Calibri"/>
                <a:cs typeface="Calibri"/>
              </a:rPr>
              <a:t> </a:t>
            </a:r>
            <a:r>
              <a:rPr sz="2400" dirty="0">
                <a:latin typeface="Calibri"/>
                <a:cs typeface="Calibri"/>
              </a:rPr>
              <a:t>than</a:t>
            </a:r>
            <a:r>
              <a:rPr sz="2400" spc="5" dirty="0">
                <a:latin typeface="Calibri"/>
                <a:cs typeface="Calibri"/>
              </a:rPr>
              <a:t> </a:t>
            </a:r>
            <a:r>
              <a:rPr sz="2400" dirty="0">
                <a:latin typeface="Calibri"/>
                <a:cs typeface="Calibri"/>
              </a:rPr>
              <a:t>the </a:t>
            </a:r>
            <a:r>
              <a:rPr sz="2400" spc="5" dirty="0">
                <a:latin typeface="Calibri"/>
                <a:cs typeface="Calibri"/>
              </a:rPr>
              <a:t> </a:t>
            </a:r>
            <a:r>
              <a:rPr sz="2400" spc="-10" dirty="0">
                <a:latin typeface="Calibri"/>
                <a:cs typeface="Calibri"/>
              </a:rPr>
              <a:t>regular</a:t>
            </a:r>
            <a:r>
              <a:rPr sz="2400" spc="-20" dirty="0">
                <a:latin typeface="Calibri"/>
                <a:cs typeface="Calibri"/>
              </a:rPr>
              <a:t> </a:t>
            </a:r>
            <a:r>
              <a:rPr sz="2400" spc="-5" dirty="0">
                <a:latin typeface="Calibri"/>
                <a:cs typeface="Calibri"/>
              </a:rPr>
              <a:t>Doji </a:t>
            </a:r>
            <a:r>
              <a:rPr sz="2400" spc="-10" dirty="0">
                <a:latin typeface="Calibri"/>
                <a:cs typeface="Calibri"/>
              </a:rPr>
              <a:t>formation.</a:t>
            </a:r>
            <a:endParaRPr sz="2400" dirty="0">
              <a:latin typeface="Calibri"/>
              <a:cs typeface="Calibri"/>
            </a:endParaRPr>
          </a:p>
        </p:txBody>
      </p:sp>
      <p:grpSp>
        <p:nvGrpSpPr>
          <p:cNvPr id="4" name="object 4"/>
          <p:cNvGrpSpPr/>
          <p:nvPr/>
        </p:nvGrpSpPr>
        <p:grpSpPr>
          <a:xfrm>
            <a:off x="6187075" y="2478210"/>
            <a:ext cx="2759710" cy="3601720"/>
            <a:chOff x="6187075" y="2478210"/>
            <a:chExt cx="2759710" cy="3601720"/>
          </a:xfrm>
        </p:grpSpPr>
        <p:pic>
          <p:nvPicPr>
            <p:cNvPr id="5" name="object 5"/>
            <p:cNvPicPr/>
            <p:nvPr/>
          </p:nvPicPr>
          <p:blipFill>
            <a:blip r:embed="rId3" cstate="print"/>
            <a:stretch>
              <a:fillRect/>
            </a:stretch>
          </p:blipFill>
          <p:spPr>
            <a:xfrm>
              <a:off x="6187075" y="2478210"/>
              <a:ext cx="2759168" cy="3360233"/>
            </a:xfrm>
            <a:prstGeom prst="rect">
              <a:avLst/>
            </a:prstGeom>
          </p:spPr>
        </p:pic>
        <p:sp>
          <p:nvSpPr>
            <p:cNvPr id="6" name="object 6"/>
            <p:cNvSpPr/>
            <p:nvPr/>
          </p:nvSpPr>
          <p:spPr>
            <a:xfrm>
              <a:off x="6542532" y="5558027"/>
              <a:ext cx="2265045" cy="513715"/>
            </a:xfrm>
            <a:custGeom>
              <a:avLst/>
              <a:gdLst/>
              <a:ahLst/>
              <a:cxnLst/>
              <a:rect l="l" t="t" r="r" b="b"/>
              <a:pathLst>
                <a:path w="2265045" h="513714">
                  <a:moveTo>
                    <a:pt x="2264664" y="0"/>
                  </a:moveTo>
                  <a:lnTo>
                    <a:pt x="0" y="0"/>
                  </a:lnTo>
                  <a:lnTo>
                    <a:pt x="0" y="513588"/>
                  </a:lnTo>
                  <a:lnTo>
                    <a:pt x="2264664" y="513588"/>
                  </a:lnTo>
                  <a:lnTo>
                    <a:pt x="2264664" y="0"/>
                  </a:lnTo>
                  <a:close/>
                </a:path>
              </a:pathLst>
            </a:custGeom>
            <a:solidFill>
              <a:srgbClr val="FFFFFF"/>
            </a:solidFill>
          </p:spPr>
          <p:txBody>
            <a:bodyPr wrap="square" lIns="0" tIns="0" rIns="0" bIns="0" rtlCol="0"/>
            <a:lstStyle/>
            <a:p>
              <a:endParaRPr/>
            </a:p>
          </p:txBody>
        </p:sp>
        <p:sp>
          <p:nvSpPr>
            <p:cNvPr id="7" name="object 7"/>
            <p:cNvSpPr/>
            <p:nvPr/>
          </p:nvSpPr>
          <p:spPr>
            <a:xfrm>
              <a:off x="6542532" y="5558027"/>
              <a:ext cx="2265045" cy="513715"/>
            </a:xfrm>
            <a:custGeom>
              <a:avLst/>
              <a:gdLst/>
              <a:ahLst/>
              <a:cxnLst/>
              <a:rect l="l" t="t" r="r" b="b"/>
              <a:pathLst>
                <a:path w="2265045" h="513714">
                  <a:moveTo>
                    <a:pt x="0" y="0"/>
                  </a:moveTo>
                  <a:lnTo>
                    <a:pt x="2264664" y="0"/>
                  </a:lnTo>
                  <a:lnTo>
                    <a:pt x="2264664" y="513588"/>
                  </a:lnTo>
                  <a:lnTo>
                    <a:pt x="0" y="513588"/>
                  </a:lnTo>
                  <a:lnTo>
                    <a:pt x="0" y="0"/>
                  </a:lnTo>
                  <a:close/>
                </a:path>
              </a:pathLst>
            </a:custGeom>
            <a:ln w="15874">
              <a:solidFill>
                <a:srgbClr val="FFFFFF"/>
              </a:solidFill>
            </a:ln>
          </p:spPr>
          <p:txBody>
            <a:bodyPr wrap="square" lIns="0" tIns="0" rIns="0" bIns="0" rtlCol="0"/>
            <a:lstStyle/>
            <a:p>
              <a:endParaRPr/>
            </a:p>
          </p:txBody>
        </p:sp>
      </p:gr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12</a:t>
            </a:fld>
            <a:endParaRP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0323" y="931553"/>
            <a:ext cx="1238885" cy="635000"/>
          </a:xfrm>
          <a:prstGeom prst="rect">
            <a:avLst/>
          </a:prstGeom>
        </p:spPr>
        <p:txBody>
          <a:bodyPr vert="horz" wrap="square" lIns="0" tIns="12065" rIns="0" bIns="0" rtlCol="0">
            <a:spAutoFit/>
          </a:bodyPr>
          <a:lstStyle/>
          <a:p>
            <a:pPr marL="12700">
              <a:lnSpc>
                <a:spcPct val="100000"/>
              </a:lnSpc>
              <a:spcBef>
                <a:spcPts val="95"/>
              </a:spcBef>
            </a:pPr>
            <a:r>
              <a:rPr sz="4000" spc="-90" dirty="0"/>
              <a:t>D</a:t>
            </a:r>
            <a:r>
              <a:rPr sz="4000" spc="-75" dirty="0"/>
              <a:t>o</a:t>
            </a:r>
            <a:r>
              <a:rPr sz="4000" spc="-65" dirty="0"/>
              <a:t>j</a:t>
            </a:r>
            <a:r>
              <a:rPr sz="4000" spc="-5" dirty="0"/>
              <a:t>i</a:t>
            </a:r>
            <a:r>
              <a:rPr sz="4000" spc="-170" dirty="0"/>
              <a:t> </a:t>
            </a:r>
            <a:r>
              <a:rPr sz="4000" spc="-5" dirty="0"/>
              <a:t>…</a:t>
            </a:r>
            <a:endParaRPr sz="4000"/>
          </a:p>
        </p:txBody>
      </p:sp>
      <p:pic>
        <p:nvPicPr>
          <p:cNvPr id="3" name="object 3"/>
          <p:cNvPicPr/>
          <p:nvPr/>
        </p:nvPicPr>
        <p:blipFill>
          <a:blip r:embed="rId3" cstate="print"/>
          <a:stretch>
            <a:fillRect/>
          </a:stretch>
        </p:blipFill>
        <p:spPr>
          <a:xfrm>
            <a:off x="723900" y="1848611"/>
            <a:ext cx="3982797" cy="2171699"/>
          </a:xfrm>
          <a:prstGeom prst="rect">
            <a:avLst/>
          </a:prstGeom>
        </p:spPr>
      </p:pic>
      <p:pic>
        <p:nvPicPr>
          <p:cNvPr id="4" name="object 4"/>
          <p:cNvPicPr/>
          <p:nvPr/>
        </p:nvPicPr>
        <p:blipFill>
          <a:blip r:embed="rId4" cstate="print"/>
          <a:stretch>
            <a:fillRect/>
          </a:stretch>
        </p:blipFill>
        <p:spPr>
          <a:xfrm>
            <a:off x="1359408" y="4105085"/>
            <a:ext cx="6533393" cy="2091873"/>
          </a:xfrm>
          <a:prstGeom prst="rect">
            <a:avLst/>
          </a:prstGeom>
        </p:spPr>
      </p:pic>
      <p:pic>
        <p:nvPicPr>
          <p:cNvPr id="5" name="object 5"/>
          <p:cNvPicPr/>
          <p:nvPr/>
        </p:nvPicPr>
        <p:blipFill>
          <a:blip r:embed="rId5" cstate="print"/>
          <a:stretch>
            <a:fillRect/>
          </a:stretch>
        </p:blipFill>
        <p:spPr>
          <a:xfrm>
            <a:off x="5184647" y="1825752"/>
            <a:ext cx="3390899" cy="2228087"/>
          </a:xfrm>
          <a:prstGeom prst="rect">
            <a:avLst/>
          </a:prstGeom>
        </p:spPr>
      </p:pic>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13</a:t>
            </a:fld>
            <a:endParaRP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0323" y="931553"/>
            <a:ext cx="1837689" cy="635000"/>
          </a:xfrm>
          <a:prstGeom prst="rect">
            <a:avLst/>
          </a:prstGeom>
        </p:spPr>
        <p:txBody>
          <a:bodyPr vert="horz" wrap="square" lIns="0" tIns="12065" rIns="0" bIns="0" rtlCol="0">
            <a:spAutoFit/>
          </a:bodyPr>
          <a:lstStyle/>
          <a:p>
            <a:pPr marL="12700">
              <a:lnSpc>
                <a:spcPct val="100000"/>
              </a:lnSpc>
              <a:spcBef>
                <a:spcPts val="95"/>
              </a:spcBef>
            </a:pPr>
            <a:r>
              <a:rPr sz="4000" spc="-75" dirty="0"/>
              <a:t>Engulfing</a:t>
            </a:r>
            <a:endParaRPr sz="4000"/>
          </a:p>
        </p:txBody>
      </p:sp>
      <p:sp>
        <p:nvSpPr>
          <p:cNvPr id="3" name="object 3"/>
          <p:cNvSpPr txBox="1"/>
          <p:nvPr/>
        </p:nvSpPr>
        <p:spPr>
          <a:xfrm>
            <a:off x="852860" y="1943437"/>
            <a:ext cx="4189729" cy="3811904"/>
          </a:xfrm>
          <a:prstGeom prst="rect">
            <a:avLst/>
          </a:prstGeom>
        </p:spPr>
        <p:txBody>
          <a:bodyPr vert="horz" wrap="square" lIns="0" tIns="12700" rIns="0" bIns="0" rtlCol="0">
            <a:spAutoFit/>
          </a:bodyPr>
          <a:lstStyle/>
          <a:p>
            <a:pPr marL="104139" marR="5080" indent="-92075" algn="just">
              <a:lnSpc>
                <a:spcPct val="120000"/>
              </a:lnSpc>
              <a:spcBef>
                <a:spcPts val="100"/>
              </a:spcBef>
              <a:buClr>
                <a:srgbClr val="1CACE3"/>
              </a:buClr>
              <a:buSzPct val="96153"/>
              <a:buFont typeface="Wingdings"/>
              <a:buChar char=""/>
              <a:tabLst>
                <a:tab pos="276225" algn="l"/>
              </a:tabLst>
            </a:pPr>
            <a:r>
              <a:rPr sz="2600" spc="-5" dirty="0">
                <a:latin typeface="Calibri"/>
                <a:cs typeface="Calibri"/>
              </a:rPr>
              <a:t>Engulfing </a:t>
            </a:r>
            <a:r>
              <a:rPr sz="2600" spc="-15" dirty="0">
                <a:latin typeface="Calibri"/>
                <a:cs typeface="Calibri"/>
              </a:rPr>
              <a:t>patterns </a:t>
            </a:r>
            <a:r>
              <a:rPr sz="2600" spc="-25" dirty="0">
                <a:latin typeface="Calibri"/>
                <a:cs typeface="Calibri"/>
              </a:rPr>
              <a:t>have </a:t>
            </a:r>
            <a:r>
              <a:rPr sz="2600" spc="-5" dirty="0">
                <a:latin typeface="Calibri"/>
                <a:cs typeface="Calibri"/>
              </a:rPr>
              <a:t>one </a:t>
            </a:r>
            <a:r>
              <a:rPr sz="2600" dirty="0">
                <a:latin typeface="Calibri"/>
                <a:cs typeface="Calibri"/>
              </a:rPr>
              <a:t> </a:t>
            </a:r>
            <a:r>
              <a:rPr sz="2600" spc="-5" dirty="0">
                <a:latin typeface="Calibri"/>
                <a:cs typeface="Calibri"/>
              </a:rPr>
              <a:t>bearish</a:t>
            </a:r>
            <a:r>
              <a:rPr sz="2600" dirty="0">
                <a:latin typeface="Calibri"/>
                <a:cs typeface="Calibri"/>
              </a:rPr>
              <a:t> </a:t>
            </a:r>
            <a:r>
              <a:rPr sz="2600" spc="-5" dirty="0">
                <a:latin typeface="Calibri"/>
                <a:cs typeface="Calibri"/>
              </a:rPr>
              <a:t>and</a:t>
            </a:r>
            <a:r>
              <a:rPr sz="2600" dirty="0">
                <a:latin typeface="Calibri"/>
                <a:cs typeface="Calibri"/>
              </a:rPr>
              <a:t> </a:t>
            </a:r>
            <a:r>
              <a:rPr sz="2600" spc="-5" dirty="0">
                <a:latin typeface="Calibri"/>
                <a:cs typeface="Calibri"/>
              </a:rPr>
              <a:t>one</a:t>
            </a:r>
            <a:r>
              <a:rPr sz="2600" spc="580" dirty="0">
                <a:latin typeface="Calibri"/>
                <a:cs typeface="Calibri"/>
              </a:rPr>
              <a:t> </a:t>
            </a:r>
            <a:r>
              <a:rPr sz="2600" spc="-5" dirty="0">
                <a:latin typeface="Calibri"/>
                <a:cs typeface="Calibri"/>
              </a:rPr>
              <a:t>bullish </a:t>
            </a:r>
            <a:r>
              <a:rPr sz="2600" dirty="0">
                <a:latin typeface="Calibri"/>
                <a:cs typeface="Calibri"/>
              </a:rPr>
              <a:t> </a:t>
            </a:r>
            <a:r>
              <a:rPr sz="2600" spc="-5" dirty="0">
                <a:latin typeface="Calibri"/>
                <a:cs typeface="Calibri"/>
              </a:rPr>
              <a:t>candle.</a:t>
            </a:r>
            <a:endParaRPr sz="2600">
              <a:latin typeface="Calibri"/>
              <a:cs typeface="Calibri"/>
            </a:endParaRPr>
          </a:p>
          <a:p>
            <a:pPr marL="104139" marR="5080" indent="-91440" algn="just">
              <a:lnSpc>
                <a:spcPct val="120000"/>
              </a:lnSpc>
              <a:spcBef>
                <a:spcPts val="1800"/>
              </a:spcBef>
              <a:buClr>
                <a:srgbClr val="1CACE3"/>
              </a:buClr>
              <a:buSzPct val="96153"/>
              <a:buFont typeface="Wingdings"/>
              <a:buChar char=""/>
              <a:tabLst>
                <a:tab pos="276860" algn="l"/>
              </a:tabLst>
            </a:pPr>
            <a:r>
              <a:rPr sz="2600" spc="-5" dirty="0">
                <a:solidFill>
                  <a:srgbClr val="0000FF"/>
                </a:solidFill>
                <a:latin typeface="Calibri"/>
                <a:cs typeface="Calibri"/>
              </a:rPr>
              <a:t>The </a:t>
            </a:r>
            <a:r>
              <a:rPr sz="2600" spc="-10" dirty="0">
                <a:solidFill>
                  <a:srgbClr val="0000FF"/>
                </a:solidFill>
                <a:latin typeface="Calibri"/>
                <a:cs typeface="Calibri"/>
              </a:rPr>
              <a:t>second </a:t>
            </a:r>
            <a:r>
              <a:rPr sz="2600" spc="-5" dirty="0">
                <a:solidFill>
                  <a:srgbClr val="0000FF"/>
                </a:solidFill>
                <a:latin typeface="Calibri"/>
                <a:cs typeface="Calibri"/>
              </a:rPr>
              <a:t>candle </a:t>
            </a:r>
            <a:r>
              <a:rPr sz="2600" spc="-10" dirty="0">
                <a:solidFill>
                  <a:srgbClr val="0000FF"/>
                </a:solidFill>
                <a:latin typeface="Calibri"/>
                <a:cs typeface="Calibri"/>
              </a:rPr>
              <a:t>must </a:t>
            </a:r>
            <a:r>
              <a:rPr sz="2600" spc="-5" dirty="0">
                <a:solidFill>
                  <a:srgbClr val="0000FF"/>
                </a:solidFill>
                <a:latin typeface="Calibri"/>
                <a:cs typeface="Calibri"/>
              </a:rPr>
              <a:t>fully </a:t>
            </a:r>
            <a:r>
              <a:rPr sz="2600" spc="-575" dirty="0">
                <a:solidFill>
                  <a:srgbClr val="0000FF"/>
                </a:solidFill>
                <a:latin typeface="Calibri"/>
                <a:cs typeface="Calibri"/>
              </a:rPr>
              <a:t> </a:t>
            </a:r>
            <a:r>
              <a:rPr sz="2600" spc="-15" dirty="0">
                <a:solidFill>
                  <a:srgbClr val="0000FF"/>
                </a:solidFill>
                <a:latin typeface="Calibri"/>
                <a:cs typeface="Calibri"/>
              </a:rPr>
              <a:t>cover</a:t>
            </a:r>
            <a:r>
              <a:rPr sz="2600" dirty="0">
                <a:solidFill>
                  <a:srgbClr val="0000FF"/>
                </a:solidFill>
                <a:latin typeface="Calibri"/>
                <a:cs typeface="Calibri"/>
              </a:rPr>
              <a:t> the</a:t>
            </a:r>
            <a:r>
              <a:rPr sz="2600" spc="-30" dirty="0">
                <a:solidFill>
                  <a:srgbClr val="0000FF"/>
                </a:solidFill>
                <a:latin typeface="Calibri"/>
                <a:cs typeface="Calibri"/>
              </a:rPr>
              <a:t> </a:t>
            </a:r>
            <a:r>
              <a:rPr sz="2600" spc="-15" dirty="0">
                <a:solidFill>
                  <a:srgbClr val="0000FF"/>
                </a:solidFill>
                <a:latin typeface="Calibri"/>
                <a:cs typeface="Calibri"/>
              </a:rPr>
              <a:t>first </a:t>
            </a:r>
            <a:r>
              <a:rPr sz="2600" spc="-5" dirty="0">
                <a:solidFill>
                  <a:srgbClr val="0000FF"/>
                </a:solidFill>
                <a:latin typeface="Calibri"/>
                <a:cs typeface="Calibri"/>
              </a:rPr>
              <a:t>candle.</a:t>
            </a:r>
            <a:endParaRPr sz="2600">
              <a:latin typeface="Calibri"/>
              <a:cs typeface="Calibri"/>
            </a:endParaRPr>
          </a:p>
          <a:p>
            <a:pPr marL="104139" marR="5715" indent="-92075" algn="just">
              <a:lnSpc>
                <a:spcPct val="120000"/>
              </a:lnSpc>
              <a:spcBef>
                <a:spcPts val="1800"/>
              </a:spcBef>
              <a:buClr>
                <a:srgbClr val="1CACE3"/>
              </a:buClr>
              <a:buSzPct val="96153"/>
              <a:buFont typeface="Wingdings"/>
              <a:buChar char=""/>
              <a:tabLst>
                <a:tab pos="276225" algn="l"/>
              </a:tabLst>
            </a:pPr>
            <a:r>
              <a:rPr sz="2600" spc="-5" dirty="0">
                <a:latin typeface="Calibri"/>
                <a:cs typeface="Calibri"/>
              </a:rPr>
              <a:t>Bullish or bearish, </a:t>
            </a:r>
            <a:r>
              <a:rPr sz="2600" spc="-10" dirty="0">
                <a:latin typeface="Calibri"/>
                <a:cs typeface="Calibri"/>
              </a:rPr>
              <a:t>according </a:t>
            </a:r>
            <a:r>
              <a:rPr sz="2600" spc="-5" dirty="0">
                <a:latin typeface="Calibri"/>
                <a:cs typeface="Calibri"/>
              </a:rPr>
              <a:t> </a:t>
            </a:r>
            <a:r>
              <a:rPr sz="2600" spc="-15" dirty="0">
                <a:latin typeface="Calibri"/>
                <a:cs typeface="Calibri"/>
              </a:rPr>
              <a:t>to </a:t>
            </a:r>
            <a:r>
              <a:rPr sz="2600" dirty="0">
                <a:latin typeface="Calibri"/>
                <a:cs typeface="Calibri"/>
              </a:rPr>
              <a:t>the</a:t>
            </a:r>
            <a:r>
              <a:rPr sz="2600" spc="-15" dirty="0">
                <a:latin typeface="Calibri"/>
                <a:cs typeface="Calibri"/>
              </a:rPr>
              <a:t> </a:t>
            </a:r>
            <a:r>
              <a:rPr sz="2600" spc="-5" dirty="0">
                <a:solidFill>
                  <a:srgbClr val="FF0000"/>
                </a:solidFill>
                <a:latin typeface="Calibri"/>
                <a:cs typeface="Calibri"/>
              </a:rPr>
              <a:t>second</a:t>
            </a:r>
            <a:r>
              <a:rPr sz="2600" spc="-30" dirty="0">
                <a:solidFill>
                  <a:srgbClr val="FF0000"/>
                </a:solidFill>
                <a:latin typeface="Calibri"/>
                <a:cs typeface="Calibri"/>
              </a:rPr>
              <a:t> </a:t>
            </a:r>
            <a:r>
              <a:rPr sz="2600" spc="-5" dirty="0">
                <a:solidFill>
                  <a:srgbClr val="FF0000"/>
                </a:solidFill>
                <a:latin typeface="Calibri"/>
                <a:cs typeface="Calibri"/>
              </a:rPr>
              <a:t>candle</a:t>
            </a:r>
            <a:r>
              <a:rPr sz="2600" spc="-5" dirty="0">
                <a:latin typeface="Calibri"/>
                <a:cs typeface="Calibri"/>
              </a:rPr>
              <a:t>.</a:t>
            </a:r>
            <a:endParaRPr sz="2600">
              <a:latin typeface="Calibri"/>
              <a:cs typeface="Calibri"/>
            </a:endParaRPr>
          </a:p>
        </p:txBody>
      </p:sp>
      <p:pic>
        <p:nvPicPr>
          <p:cNvPr id="4" name="object 4"/>
          <p:cNvPicPr/>
          <p:nvPr/>
        </p:nvPicPr>
        <p:blipFill>
          <a:blip r:embed="rId3" cstate="print"/>
          <a:stretch>
            <a:fillRect/>
          </a:stretch>
        </p:blipFill>
        <p:spPr>
          <a:xfrm>
            <a:off x="5233415" y="2828764"/>
            <a:ext cx="3789527" cy="2506343"/>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14</a:t>
            </a:fld>
            <a:endParaRPr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0323" y="931553"/>
            <a:ext cx="4485005" cy="635000"/>
          </a:xfrm>
          <a:prstGeom prst="rect">
            <a:avLst/>
          </a:prstGeom>
        </p:spPr>
        <p:txBody>
          <a:bodyPr vert="horz" wrap="square" lIns="0" tIns="12065" rIns="0" bIns="0" rtlCol="0">
            <a:spAutoFit/>
          </a:bodyPr>
          <a:lstStyle/>
          <a:p>
            <a:pPr marL="12700">
              <a:lnSpc>
                <a:spcPct val="100000"/>
              </a:lnSpc>
              <a:spcBef>
                <a:spcPts val="95"/>
              </a:spcBef>
            </a:pPr>
            <a:r>
              <a:rPr sz="4000" spc="-75" dirty="0"/>
              <a:t>S</a:t>
            </a:r>
            <a:r>
              <a:rPr sz="4000" spc="-80" dirty="0"/>
              <a:t>u</a:t>
            </a:r>
            <a:r>
              <a:rPr sz="4000" spc="-90" dirty="0"/>
              <a:t>pp</a:t>
            </a:r>
            <a:r>
              <a:rPr sz="4000" spc="-100" dirty="0"/>
              <a:t>o</a:t>
            </a:r>
            <a:r>
              <a:rPr sz="4000" spc="-75" dirty="0"/>
              <a:t>r</a:t>
            </a:r>
            <a:r>
              <a:rPr sz="4000" spc="-5" dirty="0"/>
              <a:t>t</a:t>
            </a:r>
            <a:r>
              <a:rPr sz="4000" spc="-180" dirty="0"/>
              <a:t> </a:t>
            </a:r>
            <a:r>
              <a:rPr sz="4000" spc="-75" dirty="0"/>
              <a:t>a</a:t>
            </a:r>
            <a:r>
              <a:rPr sz="4000" spc="-80" dirty="0"/>
              <a:t>n</a:t>
            </a:r>
            <a:r>
              <a:rPr sz="4000" spc="-5" dirty="0"/>
              <a:t>d</a:t>
            </a:r>
            <a:r>
              <a:rPr sz="4000" spc="-190" dirty="0"/>
              <a:t> </a:t>
            </a:r>
            <a:r>
              <a:rPr sz="4000" spc="-125" dirty="0"/>
              <a:t>r</a:t>
            </a:r>
            <a:r>
              <a:rPr sz="4000" spc="-85" dirty="0"/>
              <a:t>e</a:t>
            </a:r>
            <a:r>
              <a:rPr sz="4000" spc="-75" dirty="0"/>
              <a:t>si</a:t>
            </a:r>
            <a:r>
              <a:rPr sz="4000" spc="-125" dirty="0"/>
              <a:t>s</a:t>
            </a:r>
            <a:r>
              <a:rPr sz="4000" spc="-145" dirty="0"/>
              <a:t>t</a:t>
            </a:r>
            <a:r>
              <a:rPr sz="4000" spc="-90" dirty="0"/>
              <a:t>an</a:t>
            </a:r>
            <a:r>
              <a:rPr sz="4000" spc="-85" dirty="0"/>
              <a:t>c</a:t>
            </a:r>
            <a:r>
              <a:rPr sz="4000" spc="-5" dirty="0"/>
              <a:t>e</a:t>
            </a:r>
            <a:endParaRPr sz="4000" dirty="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15</a:t>
            </a:fld>
            <a:endParaRPr dirty="0"/>
          </a:p>
        </p:txBody>
      </p:sp>
      <p:sp>
        <p:nvSpPr>
          <p:cNvPr id="3" name="object 3"/>
          <p:cNvSpPr txBox="1"/>
          <p:nvPr/>
        </p:nvSpPr>
        <p:spPr>
          <a:xfrm>
            <a:off x="787398" y="1979956"/>
            <a:ext cx="7571740" cy="3774440"/>
          </a:xfrm>
          <a:prstGeom prst="rect">
            <a:avLst/>
          </a:prstGeom>
        </p:spPr>
        <p:txBody>
          <a:bodyPr vert="horz" wrap="square" lIns="0" tIns="12700" rIns="0" bIns="0" rtlCol="0">
            <a:spAutoFit/>
          </a:bodyPr>
          <a:lstStyle/>
          <a:p>
            <a:pPr marL="104139" marR="5080" indent="-91440" algn="just">
              <a:lnSpc>
                <a:spcPct val="100000"/>
              </a:lnSpc>
              <a:spcBef>
                <a:spcPts val="100"/>
              </a:spcBef>
              <a:buClr>
                <a:srgbClr val="1CACE3"/>
              </a:buClr>
              <a:buSzPct val="95833"/>
              <a:buFont typeface="Wingdings"/>
              <a:buChar char=""/>
              <a:tabLst>
                <a:tab pos="255904" algn="l"/>
              </a:tabLst>
            </a:pPr>
            <a:r>
              <a:rPr sz="2400" spc="-5" dirty="0">
                <a:solidFill>
                  <a:srgbClr val="FF0000"/>
                </a:solidFill>
                <a:latin typeface="Calibri"/>
                <a:cs typeface="Calibri"/>
              </a:rPr>
              <a:t>Support and </a:t>
            </a:r>
            <a:r>
              <a:rPr sz="2400" spc="-10" dirty="0">
                <a:solidFill>
                  <a:srgbClr val="FF0000"/>
                </a:solidFill>
                <a:latin typeface="Calibri"/>
                <a:cs typeface="Calibri"/>
              </a:rPr>
              <a:t>resistance </a:t>
            </a:r>
            <a:r>
              <a:rPr sz="2400" spc="-15" dirty="0">
                <a:latin typeface="Calibri"/>
                <a:cs typeface="Calibri"/>
              </a:rPr>
              <a:t>are </a:t>
            </a:r>
            <a:r>
              <a:rPr sz="2400" spc="-10" dirty="0">
                <a:latin typeface="Calibri"/>
                <a:cs typeface="Calibri"/>
              </a:rPr>
              <a:t>two </a:t>
            </a:r>
            <a:r>
              <a:rPr sz="2400" spc="-10" dirty="0">
                <a:solidFill>
                  <a:srgbClr val="0000FF"/>
                </a:solidFill>
                <a:latin typeface="Calibri"/>
                <a:cs typeface="Calibri"/>
              </a:rPr>
              <a:t>foundational </a:t>
            </a:r>
            <a:r>
              <a:rPr sz="2400" spc="-10" dirty="0">
                <a:latin typeface="Calibri"/>
                <a:cs typeface="Calibri"/>
              </a:rPr>
              <a:t>concepts </a:t>
            </a:r>
            <a:r>
              <a:rPr sz="2400" dirty="0">
                <a:latin typeface="Calibri"/>
                <a:cs typeface="Calibri"/>
              </a:rPr>
              <a:t>in </a:t>
            </a:r>
            <a:r>
              <a:rPr sz="2400" spc="5" dirty="0">
                <a:latin typeface="Calibri"/>
                <a:cs typeface="Calibri"/>
              </a:rPr>
              <a:t> </a:t>
            </a:r>
            <a:r>
              <a:rPr sz="2400" spc="-5" dirty="0">
                <a:latin typeface="Calibri"/>
                <a:cs typeface="Calibri"/>
              </a:rPr>
              <a:t>technical</a:t>
            </a:r>
            <a:r>
              <a:rPr sz="2400" spc="-35" dirty="0">
                <a:latin typeface="Calibri"/>
                <a:cs typeface="Calibri"/>
              </a:rPr>
              <a:t> </a:t>
            </a:r>
            <a:r>
              <a:rPr sz="2400" spc="-5" dirty="0">
                <a:latin typeface="Calibri"/>
                <a:cs typeface="Calibri"/>
              </a:rPr>
              <a:t>analysis.</a:t>
            </a:r>
            <a:endParaRPr sz="2400" dirty="0">
              <a:latin typeface="Calibri"/>
              <a:cs typeface="Calibri"/>
            </a:endParaRPr>
          </a:p>
          <a:p>
            <a:pPr marL="103505" marR="5715" indent="-91440" algn="just">
              <a:lnSpc>
                <a:spcPct val="100000"/>
              </a:lnSpc>
              <a:spcBef>
                <a:spcPts val="1200"/>
              </a:spcBef>
              <a:buClr>
                <a:srgbClr val="1CACE3"/>
              </a:buClr>
              <a:buSzPct val="95833"/>
              <a:buFont typeface="Wingdings"/>
              <a:buChar char=""/>
              <a:tabLst>
                <a:tab pos="255904" algn="l"/>
              </a:tabLst>
            </a:pPr>
            <a:r>
              <a:rPr sz="2400" spc="-15" dirty="0">
                <a:latin typeface="Calibri"/>
                <a:cs typeface="Calibri"/>
              </a:rPr>
              <a:t>Understanding </a:t>
            </a:r>
            <a:r>
              <a:rPr sz="2400" spc="-10" dirty="0">
                <a:latin typeface="Calibri"/>
                <a:cs typeface="Calibri"/>
              </a:rPr>
              <a:t>what </a:t>
            </a:r>
            <a:r>
              <a:rPr sz="2400" spc="-5" dirty="0">
                <a:latin typeface="Calibri"/>
                <a:cs typeface="Calibri"/>
              </a:rPr>
              <a:t>these terms mean and </a:t>
            </a:r>
            <a:r>
              <a:rPr sz="2400" dirty="0">
                <a:latin typeface="Calibri"/>
                <a:cs typeface="Calibri"/>
              </a:rPr>
              <a:t>their </a:t>
            </a:r>
            <a:r>
              <a:rPr sz="2400" spc="-15" dirty="0">
                <a:latin typeface="Calibri"/>
                <a:cs typeface="Calibri"/>
              </a:rPr>
              <a:t>practical </a:t>
            </a:r>
            <a:r>
              <a:rPr sz="2400" spc="-10" dirty="0">
                <a:latin typeface="Calibri"/>
                <a:cs typeface="Calibri"/>
              </a:rPr>
              <a:t> application</a:t>
            </a:r>
            <a:r>
              <a:rPr sz="2400" spc="-15" dirty="0">
                <a:latin typeface="Calibri"/>
                <a:cs typeface="Calibri"/>
              </a:rPr>
              <a:t> </a:t>
            </a:r>
            <a:r>
              <a:rPr sz="2400" dirty="0">
                <a:latin typeface="Calibri"/>
                <a:cs typeface="Calibri"/>
              </a:rPr>
              <a:t>is</a:t>
            </a:r>
            <a:r>
              <a:rPr sz="2400" spc="-5" dirty="0">
                <a:latin typeface="Calibri"/>
                <a:cs typeface="Calibri"/>
              </a:rPr>
              <a:t> essential</a:t>
            </a:r>
            <a:r>
              <a:rPr sz="2400" dirty="0">
                <a:latin typeface="Calibri"/>
                <a:cs typeface="Calibri"/>
              </a:rPr>
              <a:t> </a:t>
            </a:r>
            <a:r>
              <a:rPr sz="2400" spc="-15" dirty="0">
                <a:latin typeface="Calibri"/>
                <a:cs typeface="Calibri"/>
              </a:rPr>
              <a:t>to</a:t>
            </a:r>
            <a:r>
              <a:rPr sz="2400" spc="-25" dirty="0">
                <a:latin typeface="Calibri"/>
                <a:cs typeface="Calibri"/>
              </a:rPr>
              <a:t> </a:t>
            </a:r>
            <a:r>
              <a:rPr sz="2400" spc="-10" dirty="0">
                <a:latin typeface="Calibri"/>
                <a:cs typeface="Calibri"/>
              </a:rPr>
              <a:t>correctly</a:t>
            </a:r>
            <a:r>
              <a:rPr sz="2400" spc="-20" dirty="0">
                <a:latin typeface="Calibri"/>
                <a:cs typeface="Calibri"/>
              </a:rPr>
              <a:t> </a:t>
            </a:r>
            <a:r>
              <a:rPr sz="2400" spc="-10" dirty="0">
                <a:latin typeface="Calibri"/>
                <a:cs typeface="Calibri"/>
              </a:rPr>
              <a:t>reading</a:t>
            </a:r>
            <a:r>
              <a:rPr sz="2400" dirty="0">
                <a:latin typeface="Calibri"/>
                <a:cs typeface="Calibri"/>
              </a:rPr>
              <a:t> price</a:t>
            </a:r>
            <a:r>
              <a:rPr sz="2400" spc="-15" dirty="0">
                <a:latin typeface="Calibri"/>
                <a:cs typeface="Calibri"/>
              </a:rPr>
              <a:t> </a:t>
            </a:r>
            <a:r>
              <a:rPr sz="2400" spc="-5" dirty="0">
                <a:latin typeface="Calibri"/>
                <a:cs typeface="Calibri"/>
              </a:rPr>
              <a:t>charts.</a:t>
            </a:r>
            <a:endParaRPr sz="2400" dirty="0">
              <a:latin typeface="Calibri"/>
              <a:cs typeface="Calibri"/>
            </a:endParaRPr>
          </a:p>
          <a:p>
            <a:pPr marL="104139" marR="5080" indent="-91440" algn="just">
              <a:lnSpc>
                <a:spcPct val="100000"/>
              </a:lnSpc>
              <a:spcBef>
                <a:spcPts val="1200"/>
              </a:spcBef>
              <a:buClr>
                <a:srgbClr val="1CACE3"/>
              </a:buClr>
              <a:buSzPct val="95833"/>
              <a:buFont typeface="Wingdings"/>
              <a:buChar char=""/>
              <a:tabLst>
                <a:tab pos="255904" algn="l"/>
              </a:tabLst>
            </a:pPr>
            <a:r>
              <a:rPr sz="2400" b="1" spc="-5" dirty="0">
                <a:latin typeface="Calibri"/>
                <a:cs typeface="Calibri"/>
              </a:rPr>
              <a:t>Prices</a:t>
            </a:r>
            <a:r>
              <a:rPr sz="2400" b="1" dirty="0">
                <a:latin typeface="Calibri"/>
                <a:cs typeface="Calibri"/>
              </a:rPr>
              <a:t> </a:t>
            </a:r>
            <a:r>
              <a:rPr sz="2400" b="1" spc="-15" dirty="0">
                <a:latin typeface="Calibri"/>
                <a:cs typeface="Calibri"/>
              </a:rPr>
              <a:t>move</a:t>
            </a:r>
            <a:r>
              <a:rPr sz="2400" b="1" spc="-10" dirty="0">
                <a:latin typeface="Calibri"/>
                <a:cs typeface="Calibri"/>
              </a:rPr>
              <a:t> </a:t>
            </a:r>
            <a:r>
              <a:rPr sz="2400" b="1" spc="-5" dirty="0">
                <a:latin typeface="Calibri"/>
                <a:cs typeface="Calibri"/>
              </a:rPr>
              <a:t>because</a:t>
            </a:r>
            <a:r>
              <a:rPr sz="2400" b="1" dirty="0">
                <a:latin typeface="Calibri"/>
                <a:cs typeface="Calibri"/>
              </a:rPr>
              <a:t> of</a:t>
            </a:r>
            <a:r>
              <a:rPr sz="2400" b="1" spc="5" dirty="0">
                <a:latin typeface="Calibri"/>
                <a:cs typeface="Calibri"/>
              </a:rPr>
              <a:t> </a:t>
            </a:r>
            <a:r>
              <a:rPr sz="2400" b="1" spc="-5" dirty="0">
                <a:solidFill>
                  <a:srgbClr val="FF0000"/>
                </a:solidFill>
                <a:latin typeface="Calibri"/>
                <a:cs typeface="Calibri"/>
              </a:rPr>
              <a:t>supply</a:t>
            </a:r>
            <a:r>
              <a:rPr sz="2400" b="1" dirty="0">
                <a:solidFill>
                  <a:srgbClr val="FF0000"/>
                </a:solidFill>
                <a:latin typeface="Calibri"/>
                <a:cs typeface="Calibri"/>
              </a:rPr>
              <a:t> </a:t>
            </a:r>
            <a:r>
              <a:rPr sz="2400" b="1" spc="-5" dirty="0">
                <a:latin typeface="Calibri"/>
                <a:cs typeface="Calibri"/>
              </a:rPr>
              <a:t>and</a:t>
            </a:r>
            <a:r>
              <a:rPr sz="2400" b="1" dirty="0">
                <a:latin typeface="Calibri"/>
                <a:cs typeface="Calibri"/>
              </a:rPr>
              <a:t> </a:t>
            </a:r>
            <a:r>
              <a:rPr sz="2400" b="1" spc="-5" dirty="0">
                <a:solidFill>
                  <a:srgbClr val="0000FF"/>
                </a:solidFill>
                <a:latin typeface="Calibri"/>
                <a:cs typeface="Calibri"/>
              </a:rPr>
              <a:t>demand</a:t>
            </a:r>
            <a:r>
              <a:rPr sz="2400" spc="-5" dirty="0">
                <a:latin typeface="Calibri"/>
                <a:cs typeface="Calibri"/>
              </a:rPr>
              <a:t>.</a:t>
            </a:r>
            <a:r>
              <a:rPr sz="2400" dirty="0">
                <a:latin typeface="Calibri"/>
                <a:cs typeface="Calibri"/>
              </a:rPr>
              <a:t> When </a:t>
            </a:r>
            <a:r>
              <a:rPr sz="2400" spc="5" dirty="0">
                <a:latin typeface="Calibri"/>
                <a:cs typeface="Calibri"/>
              </a:rPr>
              <a:t> </a:t>
            </a:r>
            <a:r>
              <a:rPr sz="2400" spc="-5" dirty="0" smtClean="0">
                <a:latin typeface="Calibri"/>
                <a:cs typeface="Calibri"/>
              </a:rPr>
              <a:t>demand </a:t>
            </a:r>
            <a:r>
              <a:rPr sz="2400" dirty="0">
                <a:latin typeface="Calibri"/>
                <a:cs typeface="Calibri"/>
              </a:rPr>
              <a:t>is </a:t>
            </a:r>
            <a:r>
              <a:rPr sz="2400" spc="-15" dirty="0">
                <a:latin typeface="Calibri"/>
                <a:cs typeface="Calibri"/>
              </a:rPr>
              <a:t>greater </a:t>
            </a:r>
            <a:r>
              <a:rPr sz="2400" dirty="0">
                <a:latin typeface="Calibri"/>
                <a:cs typeface="Calibri"/>
              </a:rPr>
              <a:t>than </a:t>
            </a:r>
            <a:r>
              <a:rPr sz="2400" spc="-30" dirty="0">
                <a:latin typeface="Calibri"/>
                <a:cs typeface="Calibri"/>
              </a:rPr>
              <a:t>supply, </a:t>
            </a:r>
            <a:r>
              <a:rPr sz="2400" spc="-5" dirty="0">
                <a:latin typeface="Calibri"/>
                <a:cs typeface="Calibri"/>
              </a:rPr>
              <a:t>prices rise. When supply </a:t>
            </a:r>
            <a:r>
              <a:rPr sz="2400" dirty="0">
                <a:latin typeface="Calibri"/>
                <a:cs typeface="Calibri"/>
              </a:rPr>
              <a:t>is </a:t>
            </a:r>
            <a:r>
              <a:rPr sz="2400" spc="5" dirty="0">
                <a:latin typeface="Calibri"/>
                <a:cs typeface="Calibri"/>
              </a:rPr>
              <a:t> </a:t>
            </a:r>
            <a:r>
              <a:rPr sz="2400" spc="-15" dirty="0">
                <a:latin typeface="Calibri"/>
                <a:cs typeface="Calibri"/>
              </a:rPr>
              <a:t>greater</a:t>
            </a:r>
            <a:r>
              <a:rPr sz="2400" spc="-20" dirty="0">
                <a:latin typeface="Calibri"/>
                <a:cs typeface="Calibri"/>
              </a:rPr>
              <a:t> </a:t>
            </a:r>
            <a:r>
              <a:rPr sz="2400" dirty="0">
                <a:latin typeface="Calibri"/>
                <a:cs typeface="Calibri"/>
              </a:rPr>
              <a:t>than</a:t>
            </a:r>
            <a:r>
              <a:rPr sz="2400" spc="-5" dirty="0">
                <a:latin typeface="Calibri"/>
                <a:cs typeface="Calibri"/>
              </a:rPr>
              <a:t> demand,</a:t>
            </a:r>
            <a:r>
              <a:rPr sz="2400" spc="-15" dirty="0">
                <a:latin typeface="Calibri"/>
                <a:cs typeface="Calibri"/>
              </a:rPr>
              <a:t> </a:t>
            </a:r>
            <a:r>
              <a:rPr sz="2400" dirty="0">
                <a:latin typeface="Calibri"/>
                <a:cs typeface="Calibri"/>
              </a:rPr>
              <a:t>prices</a:t>
            </a:r>
            <a:r>
              <a:rPr sz="2400" spc="-20" dirty="0">
                <a:latin typeface="Calibri"/>
                <a:cs typeface="Calibri"/>
              </a:rPr>
              <a:t> </a:t>
            </a:r>
            <a:r>
              <a:rPr sz="2400" spc="-10" dirty="0">
                <a:latin typeface="Calibri"/>
                <a:cs typeface="Calibri"/>
              </a:rPr>
              <a:t>fall.</a:t>
            </a:r>
            <a:endParaRPr sz="2400" dirty="0">
              <a:latin typeface="Calibri"/>
              <a:cs typeface="Calibri"/>
            </a:endParaRPr>
          </a:p>
          <a:p>
            <a:pPr marL="103505" marR="8255" indent="-91440" algn="just">
              <a:lnSpc>
                <a:spcPct val="100000"/>
              </a:lnSpc>
              <a:spcBef>
                <a:spcPts val="1200"/>
              </a:spcBef>
              <a:buClr>
                <a:srgbClr val="1CACE3"/>
              </a:buClr>
              <a:buSzPct val="95833"/>
              <a:buFont typeface="Wingdings"/>
              <a:buChar char=""/>
              <a:tabLst>
                <a:tab pos="255904" algn="l"/>
              </a:tabLst>
            </a:pPr>
            <a:r>
              <a:rPr sz="2400" spc="-5" dirty="0">
                <a:latin typeface="Calibri"/>
                <a:cs typeface="Calibri"/>
              </a:rPr>
              <a:t>Sometimes, </a:t>
            </a:r>
            <a:r>
              <a:rPr sz="2400" dirty="0">
                <a:latin typeface="Calibri"/>
                <a:cs typeface="Calibri"/>
              </a:rPr>
              <a:t>prices will </a:t>
            </a:r>
            <a:r>
              <a:rPr sz="2400" spc="-15" dirty="0">
                <a:latin typeface="Calibri"/>
                <a:cs typeface="Calibri"/>
              </a:rPr>
              <a:t>move </a:t>
            </a:r>
            <a:r>
              <a:rPr sz="2400" b="1" spc="-15" dirty="0">
                <a:solidFill>
                  <a:srgbClr val="0000FF"/>
                </a:solidFill>
                <a:latin typeface="Calibri"/>
                <a:cs typeface="Calibri"/>
              </a:rPr>
              <a:t>sideways </a:t>
            </a:r>
            <a:r>
              <a:rPr sz="2400" dirty="0">
                <a:latin typeface="Calibri"/>
                <a:cs typeface="Calibri"/>
              </a:rPr>
              <a:t>as </a:t>
            </a:r>
            <a:r>
              <a:rPr sz="2400" spc="-5" dirty="0">
                <a:latin typeface="Calibri"/>
                <a:cs typeface="Calibri"/>
              </a:rPr>
              <a:t>both supply and </a:t>
            </a:r>
            <a:r>
              <a:rPr sz="2400" dirty="0">
                <a:latin typeface="Calibri"/>
                <a:cs typeface="Calibri"/>
              </a:rPr>
              <a:t> </a:t>
            </a:r>
            <a:r>
              <a:rPr sz="2400" spc="-5" dirty="0">
                <a:latin typeface="Calibri"/>
                <a:cs typeface="Calibri"/>
              </a:rPr>
              <a:t>demand</a:t>
            </a:r>
            <a:r>
              <a:rPr sz="2400" spc="-10" dirty="0">
                <a:latin typeface="Calibri"/>
                <a:cs typeface="Calibri"/>
              </a:rPr>
              <a:t> </a:t>
            </a:r>
            <a:r>
              <a:rPr sz="2400" spc="-15" dirty="0">
                <a:latin typeface="Calibri"/>
                <a:cs typeface="Calibri"/>
              </a:rPr>
              <a:t>are</a:t>
            </a:r>
            <a:r>
              <a:rPr sz="2400" spc="-10" dirty="0">
                <a:latin typeface="Calibri"/>
                <a:cs typeface="Calibri"/>
              </a:rPr>
              <a:t> </a:t>
            </a:r>
            <a:r>
              <a:rPr sz="2400" dirty="0">
                <a:latin typeface="Calibri"/>
                <a:cs typeface="Calibri"/>
              </a:rPr>
              <a:t>in</a:t>
            </a:r>
            <a:r>
              <a:rPr sz="2400" spc="-5" dirty="0">
                <a:latin typeface="Calibri"/>
                <a:cs typeface="Calibri"/>
              </a:rPr>
              <a:t> </a:t>
            </a:r>
            <a:r>
              <a:rPr sz="2400" spc="-5" dirty="0">
                <a:solidFill>
                  <a:srgbClr val="0000FF"/>
                </a:solidFill>
                <a:latin typeface="Calibri"/>
                <a:cs typeface="Calibri"/>
              </a:rPr>
              <a:t>equilibrium</a:t>
            </a:r>
            <a:r>
              <a:rPr sz="2400" spc="-5" dirty="0">
                <a:latin typeface="Calibri"/>
                <a:cs typeface="Calibri"/>
              </a:rPr>
              <a:t>.</a:t>
            </a:r>
            <a:endParaRPr sz="2400" dirty="0">
              <a:latin typeface="Calibri"/>
              <a:cs typeface="Calibri"/>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0323" y="931553"/>
            <a:ext cx="4921250" cy="635000"/>
          </a:xfrm>
          <a:prstGeom prst="rect">
            <a:avLst/>
          </a:prstGeom>
        </p:spPr>
        <p:txBody>
          <a:bodyPr vert="horz" wrap="square" lIns="0" tIns="12065" rIns="0" bIns="0" rtlCol="0">
            <a:spAutoFit/>
          </a:bodyPr>
          <a:lstStyle/>
          <a:p>
            <a:pPr marL="12700">
              <a:lnSpc>
                <a:spcPct val="100000"/>
              </a:lnSpc>
              <a:spcBef>
                <a:spcPts val="95"/>
              </a:spcBef>
            </a:pPr>
            <a:r>
              <a:rPr sz="4000" spc="-75" dirty="0"/>
              <a:t>S</a:t>
            </a:r>
            <a:r>
              <a:rPr sz="4000" spc="-80" dirty="0"/>
              <a:t>u</a:t>
            </a:r>
            <a:r>
              <a:rPr sz="4000" spc="-90" dirty="0"/>
              <a:t>pp</a:t>
            </a:r>
            <a:r>
              <a:rPr sz="4000" spc="-100" dirty="0"/>
              <a:t>o</a:t>
            </a:r>
            <a:r>
              <a:rPr sz="4000" spc="-75" dirty="0"/>
              <a:t>r</a:t>
            </a:r>
            <a:r>
              <a:rPr sz="4000" spc="-5" dirty="0"/>
              <a:t>t</a:t>
            </a:r>
            <a:r>
              <a:rPr sz="4000" spc="-180" dirty="0"/>
              <a:t> </a:t>
            </a:r>
            <a:r>
              <a:rPr sz="4000" spc="-75" dirty="0"/>
              <a:t>a</a:t>
            </a:r>
            <a:r>
              <a:rPr sz="4000" spc="-80" dirty="0"/>
              <a:t>n</a:t>
            </a:r>
            <a:r>
              <a:rPr sz="4000" spc="-5" dirty="0"/>
              <a:t>d</a:t>
            </a:r>
            <a:r>
              <a:rPr sz="4000" spc="-190" dirty="0"/>
              <a:t> </a:t>
            </a:r>
            <a:r>
              <a:rPr sz="4000" spc="-125" dirty="0"/>
              <a:t>r</a:t>
            </a:r>
            <a:r>
              <a:rPr sz="4000" spc="-85" dirty="0"/>
              <a:t>e</a:t>
            </a:r>
            <a:r>
              <a:rPr sz="4000" spc="-75" dirty="0"/>
              <a:t>si</a:t>
            </a:r>
            <a:r>
              <a:rPr sz="4000" spc="-125" dirty="0"/>
              <a:t>s</a:t>
            </a:r>
            <a:r>
              <a:rPr sz="4000" spc="-145" dirty="0"/>
              <a:t>t</a:t>
            </a:r>
            <a:r>
              <a:rPr sz="4000" spc="-90" dirty="0"/>
              <a:t>an</a:t>
            </a:r>
            <a:r>
              <a:rPr sz="4000" spc="-85" dirty="0"/>
              <a:t>c</a:t>
            </a:r>
            <a:r>
              <a:rPr sz="4000" spc="-5" dirty="0"/>
              <a:t>e</a:t>
            </a:r>
            <a:r>
              <a:rPr sz="4000" spc="-190" dirty="0"/>
              <a:t> </a:t>
            </a:r>
            <a:r>
              <a:rPr sz="4000" spc="-5" dirty="0"/>
              <a:t>…</a:t>
            </a:r>
            <a:endParaRPr sz="400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16</a:t>
            </a:fld>
            <a:endParaRPr dirty="0"/>
          </a:p>
        </p:txBody>
      </p:sp>
      <p:sp>
        <p:nvSpPr>
          <p:cNvPr id="3" name="object 3"/>
          <p:cNvSpPr txBox="1"/>
          <p:nvPr/>
        </p:nvSpPr>
        <p:spPr>
          <a:xfrm>
            <a:off x="787398" y="1983004"/>
            <a:ext cx="7569834" cy="3987165"/>
          </a:xfrm>
          <a:prstGeom prst="rect">
            <a:avLst/>
          </a:prstGeom>
        </p:spPr>
        <p:txBody>
          <a:bodyPr vert="horz" wrap="square" lIns="0" tIns="12065" rIns="0" bIns="0" rtlCol="0">
            <a:spAutoFit/>
          </a:bodyPr>
          <a:lstStyle/>
          <a:p>
            <a:pPr marL="104139" marR="5080" indent="-92075" algn="just">
              <a:lnSpc>
                <a:spcPct val="100000"/>
              </a:lnSpc>
              <a:spcBef>
                <a:spcPts val="95"/>
              </a:spcBef>
              <a:buClr>
                <a:srgbClr val="1CACE3"/>
              </a:buClr>
              <a:buSzPct val="95454"/>
              <a:buFont typeface="Wingdings"/>
              <a:buChar char=""/>
              <a:tabLst>
                <a:tab pos="235585" algn="l"/>
              </a:tabLst>
            </a:pPr>
            <a:r>
              <a:rPr sz="2200" spc="-5" dirty="0">
                <a:latin typeface="Calibri"/>
                <a:cs typeface="Calibri"/>
              </a:rPr>
              <a:t>In a </a:t>
            </a:r>
            <a:r>
              <a:rPr sz="2200" spc="-10" dirty="0">
                <a:solidFill>
                  <a:srgbClr val="FF0000"/>
                </a:solidFill>
                <a:latin typeface="Calibri"/>
                <a:cs typeface="Calibri"/>
              </a:rPr>
              <a:t>downtrend</a:t>
            </a:r>
            <a:r>
              <a:rPr sz="2200" spc="-10" dirty="0">
                <a:latin typeface="Calibri"/>
                <a:cs typeface="Calibri"/>
              </a:rPr>
              <a:t>, prices </a:t>
            </a:r>
            <a:r>
              <a:rPr sz="2200" spc="-15" dirty="0">
                <a:latin typeface="Calibri"/>
                <a:cs typeface="Calibri"/>
              </a:rPr>
              <a:t>fall </a:t>
            </a:r>
            <a:r>
              <a:rPr sz="2200" spc="-10" dirty="0">
                <a:latin typeface="Calibri"/>
                <a:cs typeface="Calibri"/>
              </a:rPr>
              <a:t>because there </a:t>
            </a:r>
            <a:r>
              <a:rPr sz="2200" spc="-5" dirty="0">
                <a:latin typeface="Calibri"/>
                <a:cs typeface="Calibri"/>
              </a:rPr>
              <a:t>is an </a:t>
            </a:r>
            <a:r>
              <a:rPr sz="2200" b="1" spc="-15" dirty="0">
                <a:latin typeface="Calibri"/>
                <a:cs typeface="Calibri"/>
              </a:rPr>
              <a:t>excess </a:t>
            </a:r>
            <a:r>
              <a:rPr sz="2200" b="1" spc="-5" dirty="0">
                <a:latin typeface="Calibri"/>
                <a:cs typeface="Calibri"/>
              </a:rPr>
              <a:t>of </a:t>
            </a:r>
            <a:r>
              <a:rPr sz="2200" b="1" spc="-10" dirty="0">
                <a:latin typeface="Calibri"/>
                <a:cs typeface="Calibri"/>
              </a:rPr>
              <a:t>supply </a:t>
            </a:r>
            <a:r>
              <a:rPr sz="2200" b="1" spc="-5" dirty="0">
                <a:latin typeface="Calibri"/>
                <a:cs typeface="Calibri"/>
              </a:rPr>
              <a:t> </a:t>
            </a:r>
            <a:r>
              <a:rPr sz="2200" b="1" spc="-15" dirty="0">
                <a:latin typeface="Calibri"/>
                <a:cs typeface="Calibri"/>
              </a:rPr>
              <a:t>over</a:t>
            </a:r>
            <a:r>
              <a:rPr sz="2200" b="1" spc="25" dirty="0">
                <a:latin typeface="Calibri"/>
                <a:cs typeface="Calibri"/>
              </a:rPr>
              <a:t> </a:t>
            </a:r>
            <a:r>
              <a:rPr sz="2200" b="1" spc="-10" dirty="0">
                <a:latin typeface="Calibri"/>
                <a:cs typeface="Calibri"/>
              </a:rPr>
              <a:t>demand</a:t>
            </a:r>
            <a:r>
              <a:rPr sz="2200" spc="-10" dirty="0">
                <a:latin typeface="Calibri"/>
                <a:cs typeface="Calibri"/>
              </a:rPr>
              <a:t>.</a:t>
            </a:r>
            <a:endParaRPr sz="2200">
              <a:latin typeface="Calibri"/>
              <a:cs typeface="Calibri"/>
            </a:endParaRPr>
          </a:p>
          <a:p>
            <a:pPr marL="103505" marR="6350" indent="-91440" algn="just">
              <a:lnSpc>
                <a:spcPct val="100000"/>
              </a:lnSpc>
              <a:spcBef>
                <a:spcPts val="1200"/>
              </a:spcBef>
              <a:buClr>
                <a:srgbClr val="1CACE3"/>
              </a:buClr>
              <a:buSzPct val="95454"/>
              <a:buFont typeface="Wingdings"/>
              <a:buChar char=""/>
              <a:tabLst>
                <a:tab pos="235585" algn="l"/>
              </a:tabLst>
            </a:pPr>
            <a:r>
              <a:rPr sz="2200" spc="-10" dirty="0">
                <a:latin typeface="Calibri"/>
                <a:cs typeface="Calibri"/>
              </a:rPr>
              <a:t>The lower prices </a:t>
            </a:r>
            <a:r>
              <a:rPr sz="2200" spc="-20" dirty="0">
                <a:latin typeface="Calibri"/>
                <a:cs typeface="Calibri"/>
              </a:rPr>
              <a:t>go, </a:t>
            </a:r>
            <a:r>
              <a:rPr sz="2200" spc="-5" dirty="0">
                <a:latin typeface="Calibri"/>
                <a:cs typeface="Calibri"/>
              </a:rPr>
              <a:t>the </a:t>
            </a:r>
            <a:r>
              <a:rPr sz="2200" spc="-10" dirty="0">
                <a:latin typeface="Calibri"/>
                <a:cs typeface="Calibri"/>
              </a:rPr>
              <a:t>more </a:t>
            </a:r>
            <a:r>
              <a:rPr sz="2200" spc="-20" dirty="0">
                <a:latin typeface="Calibri"/>
                <a:cs typeface="Calibri"/>
              </a:rPr>
              <a:t>attractive </a:t>
            </a:r>
            <a:r>
              <a:rPr sz="2200" spc="-10" dirty="0">
                <a:latin typeface="Calibri"/>
                <a:cs typeface="Calibri"/>
              </a:rPr>
              <a:t>prices become </a:t>
            </a:r>
            <a:r>
              <a:rPr sz="2200" spc="-20" dirty="0">
                <a:latin typeface="Calibri"/>
                <a:cs typeface="Calibri"/>
              </a:rPr>
              <a:t>to </a:t>
            </a:r>
            <a:r>
              <a:rPr sz="2200" spc="-5" dirty="0">
                <a:latin typeface="Calibri"/>
                <a:cs typeface="Calibri"/>
              </a:rPr>
              <a:t>those </a:t>
            </a:r>
            <a:r>
              <a:rPr sz="2200" dirty="0">
                <a:latin typeface="Calibri"/>
                <a:cs typeface="Calibri"/>
              </a:rPr>
              <a:t> </a:t>
            </a:r>
            <a:r>
              <a:rPr sz="2200" spc="-10" dirty="0">
                <a:latin typeface="Calibri"/>
                <a:cs typeface="Calibri"/>
              </a:rPr>
              <a:t>waiting</a:t>
            </a:r>
            <a:r>
              <a:rPr sz="2200" spc="-5" dirty="0">
                <a:latin typeface="Calibri"/>
                <a:cs typeface="Calibri"/>
              </a:rPr>
              <a:t> </a:t>
            </a:r>
            <a:r>
              <a:rPr sz="2200" dirty="0">
                <a:latin typeface="Calibri"/>
                <a:cs typeface="Calibri"/>
              </a:rPr>
              <a:t>on</a:t>
            </a:r>
            <a:r>
              <a:rPr sz="2200" spc="-5" dirty="0">
                <a:latin typeface="Calibri"/>
                <a:cs typeface="Calibri"/>
              </a:rPr>
              <a:t> </a:t>
            </a:r>
            <a:r>
              <a:rPr sz="2200" spc="-10" dirty="0">
                <a:latin typeface="Calibri"/>
                <a:cs typeface="Calibri"/>
              </a:rPr>
              <a:t>the</a:t>
            </a:r>
            <a:r>
              <a:rPr sz="2200" spc="5" dirty="0">
                <a:latin typeface="Calibri"/>
                <a:cs typeface="Calibri"/>
              </a:rPr>
              <a:t> </a:t>
            </a:r>
            <a:r>
              <a:rPr sz="2200" spc="-5" dirty="0">
                <a:latin typeface="Calibri"/>
                <a:cs typeface="Calibri"/>
              </a:rPr>
              <a:t>sidelines</a:t>
            </a:r>
            <a:r>
              <a:rPr sz="2200" spc="15" dirty="0">
                <a:latin typeface="Calibri"/>
                <a:cs typeface="Calibri"/>
              </a:rPr>
              <a:t> </a:t>
            </a:r>
            <a:r>
              <a:rPr sz="2200" spc="-20" dirty="0">
                <a:latin typeface="Calibri"/>
                <a:cs typeface="Calibri"/>
              </a:rPr>
              <a:t>to</a:t>
            </a:r>
            <a:r>
              <a:rPr sz="2200" spc="10" dirty="0">
                <a:latin typeface="Calibri"/>
                <a:cs typeface="Calibri"/>
              </a:rPr>
              <a:t> </a:t>
            </a:r>
            <a:r>
              <a:rPr sz="2200" spc="-10" dirty="0">
                <a:latin typeface="Calibri"/>
                <a:cs typeface="Calibri"/>
              </a:rPr>
              <a:t>buy</a:t>
            </a:r>
            <a:r>
              <a:rPr sz="2200" spc="5" dirty="0">
                <a:latin typeface="Calibri"/>
                <a:cs typeface="Calibri"/>
              </a:rPr>
              <a:t> </a:t>
            </a:r>
            <a:r>
              <a:rPr sz="2200" spc="-10" dirty="0">
                <a:latin typeface="Calibri"/>
                <a:cs typeface="Calibri"/>
              </a:rPr>
              <a:t>the</a:t>
            </a:r>
            <a:r>
              <a:rPr sz="2200" spc="5" dirty="0">
                <a:latin typeface="Calibri"/>
                <a:cs typeface="Calibri"/>
              </a:rPr>
              <a:t> </a:t>
            </a:r>
            <a:r>
              <a:rPr sz="2200" spc="-10" dirty="0">
                <a:latin typeface="Calibri"/>
                <a:cs typeface="Calibri"/>
              </a:rPr>
              <a:t>shares.</a:t>
            </a:r>
            <a:endParaRPr sz="2200">
              <a:latin typeface="Calibri"/>
              <a:cs typeface="Calibri"/>
            </a:endParaRPr>
          </a:p>
          <a:p>
            <a:pPr marL="103505" marR="5080" indent="-91440" algn="just">
              <a:lnSpc>
                <a:spcPct val="100000"/>
              </a:lnSpc>
              <a:spcBef>
                <a:spcPts val="1200"/>
              </a:spcBef>
              <a:buClr>
                <a:srgbClr val="1CACE3"/>
              </a:buClr>
              <a:buSzPct val="95454"/>
              <a:buFont typeface="Wingdings"/>
              <a:buChar char=""/>
              <a:tabLst>
                <a:tab pos="235585" algn="l"/>
              </a:tabLst>
            </a:pPr>
            <a:r>
              <a:rPr sz="2200" spc="-35" dirty="0">
                <a:latin typeface="Calibri"/>
                <a:cs typeface="Calibri"/>
              </a:rPr>
              <a:t>At </a:t>
            </a:r>
            <a:r>
              <a:rPr sz="2200" dirty="0">
                <a:latin typeface="Calibri"/>
                <a:cs typeface="Calibri"/>
              </a:rPr>
              <a:t>some </a:t>
            </a:r>
            <a:r>
              <a:rPr sz="2200" spc="-10" dirty="0">
                <a:latin typeface="Calibri"/>
                <a:cs typeface="Calibri"/>
              </a:rPr>
              <a:t>level, </a:t>
            </a:r>
            <a:r>
              <a:rPr sz="2200" spc="-5" dirty="0">
                <a:latin typeface="Calibri"/>
                <a:cs typeface="Calibri"/>
              </a:rPr>
              <a:t>demand </a:t>
            </a:r>
            <a:r>
              <a:rPr sz="2200" spc="-10" dirty="0">
                <a:latin typeface="Calibri"/>
                <a:cs typeface="Calibri"/>
              </a:rPr>
              <a:t>that would </a:t>
            </a:r>
            <a:r>
              <a:rPr sz="2200" spc="-25" dirty="0">
                <a:latin typeface="Calibri"/>
                <a:cs typeface="Calibri"/>
              </a:rPr>
              <a:t>have </a:t>
            </a:r>
            <a:r>
              <a:rPr sz="2200" dirty="0">
                <a:latin typeface="Calibri"/>
                <a:cs typeface="Calibri"/>
              </a:rPr>
              <a:t>been </a:t>
            </a:r>
            <a:r>
              <a:rPr sz="2200" spc="-5" dirty="0">
                <a:latin typeface="Calibri"/>
                <a:cs typeface="Calibri"/>
              </a:rPr>
              <a:t>slowly </a:t>
            </a:r>
            <a:r>
              <a:rPr sz="2200" spc="-10" dirty="0">
                <a:latin typeface="Calibri"/>
                <a:cs typeface="Calibri"/>
              </a:rPr>
              <a:t>increasing </a:t>
            </a:r>
            <a:r>
              <a:rPr sz="2200" spc="-5" dirty="0">
                <a:latin typeface="Calibri"/>
                <a:cs typeface="Calibri"/>
              </a:rPr>
              <a:t> will rise </a:t>
            </a:r>
            <a:r>
              <a:rPr sz="2200" spc="-20" dirty="0">
                <a:latin typeface="Calibri"/>
                <a:cs typeface="Calibri"/>
              </a:rPr>
              <a:t>to </a:t>
            </a:r>
            <a:r>
              <a:rPr sz="2200" spc="-5" dirty="0">
                <a:latin typeface="Calibri"/>
                <a:cs typeface="Calibri"/>
              </a:rPr>
              <a:t>the </a:t>
            </a:r>
            <a:r>
              <a:rPr sz="2200" spc="-10" dirty="0">
                <a:latin typeface="Calibri"/>
                <a:cs typeface="Calibri"/>
              </a:rPr>
              <a:t>level where </a:t>
            </a:r>
            <a:r>
              <a:rPr sz="2200" spc="-5" dirty="0">
                <a:latin typeface="Calibri"/>
                <a:cs typeface="Calibri"/>
              </a:rPr>
              <a:t>it </a:t>
            </a:r>
            <a:r>
              <a:rPr sz="2200" spc="-15" dirty="0">
                <a:latin typeface="Calibri"/>
                <a:cs typeface="Calibri"/>
              </a:rPr>
              <a:t>matches </a:t>
            </a:r>
            <a:r>
              <a:rPr sz="2200" spc="-25" dirty="0">
                <a:latin typeface="Calibri"/>
                <a:cs typeface="Calibri"/>
              </a:rPr>
              <a:t>supply. </a:t>
            </a:r>
            <a:r>
              <a:rPr sz="2200" spc="-35" dirty="0">
                <a:latin typeface="Calibri"/>
                <a:cs typeface="Calibri"/>
              </a:rPr>
              <a:t>At </a:t>
            </a:r>
            <a:r>
              <a:rPr sz="2200" spc="-5" dirty="0">
                <a:latin typeface="Calibri"/>
                <a:cs typeface="Calibri"/>
              </a:rPr>
              <a:t>this </a:t>
            </a:r>
            <a:r>
              <a:rPr sz="2200" spc="-10" dirty="0">
                <a:latin typeface="Calibri"/>
                <a:cs typeface="Calibri"/>
              </a:rPr>
              <a:t>point, prices </a:t>
            </a:r>
            <a:r>
              <a:rPr sz="2200" spc="-5" dirty="0">
                <a:latin typeface="Calibri"/>
                <a:cs typeface="Calibri"/>
              </a:rPr>
              <a:t> will</a:t>
            </a:r>
            <a:r>
              <a:rPr sz="2200" spc="-15" dirty="0">
                <a:latin typeface="Calibri"/>
                <a:cs typeface="Calibri"/>
              </a:rPr>
              <a:t> stop</a:t>
            </a:r>
            <a:r>
              <a:rPr sz="2200" dirty="0">
                <a:latin typeface="Calibri"/>
                <a:cs typeface="Calibri"/>
              </a:rPr>
              <a:t> </a:t>
            </a:r>
            <a:r>
              <a:rPr sz="2200" spc="-15" dirty="0">
                <a:latin typeface="Calibri"/>
                <a:cs typeface="Calibri"/>
              </a:rPr>
              <a:t>falling.</a:t>
            </a:r>
            <a:r>
              <a:rPr sz="2200" spc="-10" dirty="0">
                <a:latin typeface="Calibri"/>
                <a:cs typeface="Calibri"/>
              </a:rPr>
              <a:t> </a:t>
            </a:r>
            <a:r>
              <a:rPr sz="2200" spc="-5" dirty="0">
                <a:latin typeface="Calibri"/>
                <a:cs typeface="Calibri"/>
              </a:rPr>
              <a:t>This</a:t>
            </a:r>
            <a:r>
              <a:rPr sz="2200" dirty="0">
                <a:latin typeface="Calibri"/>
                <a:cs typeface="Calibri"/>
              </a:rPr>
              <a:t> </a:t>
            </a:r>
            <a:r>
              <a:rPr sz="2200" spc="-5" dirty="0">
                <a:latin typeface="Calibri"/>
                <a:cs typeface="Calibri"/>
              </a:rPr>
              <a:t>is</a:t>
            </a:r>
            <a:r>
              <a:rPr sz="2200" spc="10" dirty="0">
                <a:latin typeface="Calibri"/>
                <a:cs typeface="Calibri"/>
              </a:rPr>
              <a:t> </a:t>
            </a:r>
            <a:r>
              <a:rPr sz="2200" spc="-5" dirty="0">
                <a:solidFill>
                  <a:srgbClr val="0000FF"/>
                </a:solidFill>
                <a:latin typeface="Calibri"/>
                <a:cs typeface="Calibri"/>
              </a:rPr>
              <a:t>support</a:t>
            </a:r>
            <a:r>
              <a:rPr sz="2200" spc="-5" dirty="0">
                <a:latin typeface="Calibri"/>
                <a:cs typeface="Calibri"/>
              </a:rPr>
              <a:t>.</a:t>
            </a:r>
            <a:endParaRPr sz="2200">
              <a:latin typeface="Calibri"/>
              <a:cs typeface="Calibri"/>
            </a:endParaRPr>
          </a:p>
          <a:p>
            <a:pPr marL="234950" indent="-222885" algn="just">
              <a:lnSpc>
                <a:spcPct val="100000"/>
              </a:lnSpc>
              <a:spcBef>
                <a:spcPts val="1200"/>
              </a:spcBef>
              <a:buClr>
                <a:srgbClr val="1CACE3"/>
              </a:buClr>
              <a:buSzPct val="95454"/>
              <a:buFont typeface="Wingdings"/>
              <a:buChar char=""/>
              <a:tabLst>
                <a:tab pos="235585" algn="l"/>
              </a:tabLst>
            </a:pPr>
            <a:r>
              <a:rPr sz="2200" spc="-5" dirty="0">
                <a:latin typeface="Calibri"/>
                <a:cs typeface="Calibri"/>
              </a:rPr>
              <a:t>Support</a:t>
            </a:r>
            <a:r>
              <a:rPr sz="2200" spc="-15" dirty="0">
                <a:latin typeface="Calibri"/>
                <a:cs typeface="Calibri"/>
              </a:rPr>
              <a:t> can</a:t>
            </a:r>
            <a:r>
              <a:rPr sz="2200" dirty="0">
                <a:latin typeface="Calibri"/>
                <a:cs typeface="Calibri"/>
              </a:rPr>
              <a:t> </a:t>
            </a:r>
            <a:r>
              <a:rPr sz="2200" spc="-5" dirty="0">
                <a:latin typeface="Calibri"/>
                <a:cs typeface="Calibri"/>
              </a:rPr>
              <a:t>be</a:t>
            </a:r>
            <a:r>
              <a:rPr sz="2200" spc="5" dirty="0">
                <a:latin typeface="Calibri"/>
                <a:cs typeface="Calibri"/>
              </a:rPr>
              <a:t> </a:t>
            </a:r>
            <a:r>
              <a:rPr sz="2200" spc="-5" dirty="0">
                <a:latin typeface="Calibri"/>
                <a:cs typeface="Calibri"/>
              </a:rPr>
              <a:t>a </a:t>
            </a:r>
            <a:r>
              <a:rPr sz="2200" b="1" spc="-5" dirty="0">
                <a:latin typeface="Calibri"/>
                <a:cs typeface="Calibri"/>
              </a:rPr>
              <a:t>price</a:t>
            </a:r>
            <a:r>
              <a:rPr sz="2200" b="1" spc="15" dirty="0">
                <a:latin typeface="Calibri"/>
                <a:cs typeface="Calibri"/>
              </a:rPr>
              <a:t> </a:t>
            </a:r>
            <a:r>
              <a:rPr sz="2200" b="1" spc="-15" dirty="0">
                <a:latin typeface="Calibri"/>
                <a:cs typeface="Calibri"/>
              </a:rPr>
              <a:t>level</a:t>
            </a:r>
            <a:r>
              <a:rPr sz="2200" b="1" spc="15" dirty="0">
                <a:latin typeface="Calibri"/>
                <a:cs typeface="Calibri"/>
              </a:rPr>
              <a:t> </a:t>
            </a:r>
            <a:r>
              <a:rPr sz="2200" dirty="0">
                <a:latin typeface="Calibri"/>
                <a:cs typeface="Calibri"/>
              </a:rPr>
              <a:t>on</a:t>
            </a:r>
            <a:r>
              <a:rPr sz="2200" spc="-10" dirty="0">
                <a:latin typeface="Calibri"/>
                <a:cs typeface="Calibri"/>
              </a:rPr>
              <a:t> the</a:t>
            </a:r>
            <a:r>
              <a:rPr sz="2200" spc="15" dirty="0">
                <a:latin typeface="Calibri"/>
                <a:cs typeface="Calibri"/>
              </a:rPr>
              <a:t> </a:t>
            </a:r>
            <a:r>
              <a:rPr sz="2200" spc="-5" dirty="0">
                <a:latin typeface="Calibri"/>
                <a:cs typeface="Calibri"/>
              </a:rPr>
              <a:t>chart</a:t>
            </a:r>
            <a:r>
              <a:rPr sz="2200" spc="-15" dirty="0">
                <a:latin typeface="Calibri"/>
                <a:cs typeface="Calibri"/>
              </a:rPr>
              <a:t> </a:t>
            </a:r>
            <a:r>
              <a:rPr sz="2200" dirty="0">
                <a:latin typeface="Calibri"/>
                <a:cs typeface="Calibri"/>
              </a:rPr>
              <a:t>or</a:t>
            </a:r>
            <a:r>
              <a:rPr sz="2200" spc="-5" dirty="0">
                <a:latin typeface="Calibri"/>
                <a:cs typeface="Calibri"/>
              </a:rPr>
              <a:t> a </a:t>
            </a:r>
            <a:r>
              <a:rPr sz="2200" b="1" spc="-5" dirty="0">
                <a:latin typeface="Calibri"/>
                <a:cs typeface="Calibri"/>
              </a:rPr>
              <a:t>price</a:t>
            </a:r>
            <a:r>
              <a:rPr sz="2200" b="1" spc="15" dirty="0">
                <a:latin typeface="Calibri"/>
                <a:cs typeface="Calibri"/>
              </a:rPr>
              <a:t> </a:t>
            </a:r>
            <a:r>
              <a:rPr sz="2200" b="1" spc="-15" dirty="0">
                <a:latin typeface="Calibri"/>
                <a:cs typeface="Calibri"/>
              </a:rPr>
              <a:t>zone</a:t>
            </a:r>
            <a:r>
              <a:rPr sz="2200" spc="-15" dirty="0">
                <a:latin typeface="Calibri"/>
                <a:cs typeface="Calibri"/>
              </a:rPr>
              <a:t>.</a:t>
            </a:r>
            <a:endParaRPr sz="2200">
              <a:latin typeface="Calibri"/>
              <a:cs typeface="Calibri"/>
            </a:endParaRPr>
          </a:p>
          <a:p>
            <a:pPr marL="103505" marR="8255" indent="-91440" algn="just">
              <a:lnSpc>
                <a:spcPct val="100000"/>
              </a:lnSpc>
              <a:spcBef>
                <a:spcPts val="1200"/>
              </a:spcBef>
              <a:buClr>
                <a:srgbClr val="1CACE3"/>
              </a:buClr>
              <a:buSzPct val="95454"/>
              <a:buFont typeface="Wingdings"/>
              <a:buChar char=""/>
              <a:tabLst>
                <a:tab pos="235585" algn="l"/>
              </a:tabLst>
            </a:pPr>
            <a:r>
              <a:rPr sz="2200" spc="-5" dirty="0">
                <a:latin typeface="Calibri"/>
                <a:cs typeface="Calibri"/>
              </a:rPr>
              <a:t>In </a:t>
            </a:r>
            <a:r>
              <a:rPr sz="2200" spc="-20" dirty="0">
                <a:latin typeface="Calibri"/>
                <a:cs typeface="Calibri"/>
              </a:rPr>
              <a:t>any</a:t>
            </a:r>
            <a:r>
              <a:rPr sz="2200" spc="-15" dirty="0">
                <a:latin typeface="Calibri"/>
                <a:cs typeface="Calibri"/>
              </a:rPr>
              <a:t> event, </a:t>
            </a:r>
            <a:r>
              <a:rPr sz="2200" spc="-5" dirty="0">
                <a:latin typeface="Calibri"/>
                <a:cs typeface="Calibri"/>
              </a:rPr>
              <a:t>support is an </a:t>
            </a:r>
            <a:r>
              <a:rPr sz="2200" spc="-10" dirty="0">
                <a:latin typeface="Calibri"/>
                <a:cs typeface="Calibri"/>
              </a:rPr>
              <a:t>area </a:t>
            </a:r>
            <a:r>
              <a:rPr sz="2200" dirty="0">
                <a:latin typeface="Calibri"/>
                <a:cs typeface="Calibri"/>
              </a:rPr>
              <a:t>on </a:t>
            </a:r>
            <a:r>
              <a:rPr sz="2200" spc="-5" dirty="0">
                <a:latin typeface="Calibri"/>
                <a:cs typeface="Calibri"/>
              </a:rPr>
              <a:t>a price chart </a:t>
            </a:r>
            <a:r>
              <a:rPr sz="2200" spc="-10" dirty="0">
                <a:latin typeface="Calibri"/>
                <a:cs typeface="Calibri"/>
              </a:rPr>
              <a:t>that </a:t>
            </a:r>
            <a:r>
              <a:rPr sz="2200" spc="-15" dirty="0">
                <a:latin typeface="Calibri"/>
                <a:cs typeface="Calibri"/>
              </a:rPr>
              <a:t>shows </a:t>
            </a:r>
            <a:r>
              <a:rPr sz="2200" spc="-10" dirty="0">
                <a:latin typeface="Calibri"/>
                <a:cs typeface="Calibri"/>
              </a:rPr>
              <a:t> </a:t>
            </a:r>
            <a:r>
              <a:rPr sz="2200" spc="-15" dirty="0">
                <a:latin typeface="Calibri"/>
                <a:cs typeface="Calibri"/>
              </a:rPr>
              <a:t>buyers’</a:t>
            </a:r>
            <a:r>
              <a:rPr sz="2200" spc="-10" dirty="0">
                <a:latin typeface="Calibri"/>
                <a:cs typeface="Calibri"/>
              </a:rPr>
              <a:t> </a:t>
            </a:r>
            <a:r>
              <a:rPr sz="2200" spc="-5" dirty="0">
                <a:latin typeface="Calibri"/>
                <a:cs typeface="Calibri"/>
              </a:rPr>
              <a:t>willingness</a:t>
            </a:r>
            <a:r>
              <a:rPr sz="2200" spc="5" dirty="0">
                <a:latin typeface="Calibri"/>
                <a:cs typeface="Calibri"/>
              </a:rPr>
              <a:t> </a:t>
            </a:r>
            <a:r>
              <a:rPr sz="2200" spc="-20" dirty="0">
                <a:latin typeface="Calibri"/>
                <a:cs typeface="Calibri"/>
              </a:rPr>
              <a:t>to</a:t>
            </a:r>
            <a:r>
              <a:rPr sz="2200" spc="20" dirty="0">
                <a:latin typeface="Calibri"/>
                <a:cs typeface="Calibri"/>
              </a:rPr>
              <a:t> </a:t>
            </a:r>
            <a:r>
              <a:rPr sz="2200" spc="-45" dirty="0">
                <a:latin typeface="Calibri"/>
                <a:cs typeface="Calibri"/>
              </a:rPr>
              <a:t>buy.</a:t>
            </a:r>
            <a:endParaRPr sz="2200">
              <a:latin typeface="Calibri"/>
              <a:cs typeface="Calibri"/>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0323" y="931553"/>
            <a:ext cx="4921250" cy="635000"/>
          </a:xfrm>
          <a:prstGeom prst="rect">
            <a:avLst/>
          </a:prstGeom>
        </p:spPr>
        <p:txBody>
          <a:bodyPr vert="horz" wrap="square" lIns="0" tIns="12065" rIns="0" bIns="0" rtlCol="0">
            <a:spAutoFit/>
          </a:bodyPr>
          <a:lstStyle/>
          <a:p>
            <a:pPr marL="12700">
              <a:lnSpc>
                <a:spcPct val="100000"/>
              </a:lnSpc>
              <a:spcBef>
                <a:spcPts val="95"/>
              </a:spcBef>
            </a:pPr>
            <a:r>
              <a:rPr sz="4000" spc="-75" dirty="0"/>
              <a:t>S</a:t>
            </a:r>
            <a:r>
              <a:rPr sz="4000" spc="-80" dirty="0"/>
              <a:t>u</a:t>
            </a:r>
            <a:r>
              <a:rPr sz="4000" spc="-90" dirty="0"/>
              <a:t>pp</a:t>
            </a:r>
            <a:r>
              <a:rPr sz="4000" spc="-100" dirty="0"/>
              <a:t>o</a:t>
            </a:r>
            <a:r>
              <a:rPr sz="4000" spc="-75" dirty="0"/>
              <a:t>r</a:t>
            </a:r>
            <a:r>
              <a:rPr sz="4000" spc="-5" dirty="0"/>
              <a:t>t</a:t>
            </a:r>
            <a:r>
              <a:rPr sz="4000" spc="-180" dirty="0"/>
              <a:t> </a:t>
            </a:r>
            <a:r>
              <a:rPr sz="4000" spc="-75" dirty="0"/>
              <a:t>a</a:t>
            </a:r>
            <a:r>
              <a:rPr sz="4000" spc="-80" dirty="0"/>
              <a:t>n</a:t>
            </a:r>
            <a:r>
              <a:rPr sz="4000" spc="-5" dirty="0"/>
              <a:t>d</a:t>
            </a:r>
            <a:r>
              <a:rPr sz="4000" spc="-190" dirty="0"/>
              <a:t> </a:t>
            </a:r>
            <a:r>
              <a:rPr sz="4000" spc="-125" dirty="0"/>
              <a:t>r</a:t>
            </a:r>
            <a:r>
              <a:rPr sz="4000" spc="-85" dirty="0"/>
              <a:t>e</a:t>
            </a:r>
            <a:r>
              <a:rPr sz="4000" spc="-75" dirty="0"/>
              <a:t>si</a:t>
            </a:r>
            <a:r>
              <a:rPr sz="4000" spc="-125" dirty="0"/>
              <a:t>s</a:t>
            </a:r>
            <a:r>
              <a:rPr sz="4000" spc="-145" dirty="0"/>
              <a:t>t</a:t>
            </a:r>
            <a:r>
              <a:rPr sz="4000" spc="-90" dirty="0"/>
              <a:t>an</a:t>
            </a:r>
            <a:r>
              <a:rPr sz="4000" spc="-85" dirty="0"/>
              <a:t>c</a:t>
            </a:r>
            <a:r>
              <a:rPr sz="4000" spc="-5" dirty="0"/>
              <a:t>e</a:t>
            </a:r>
            <a:r>
              <a:rPr sz="4000" spc="-190" dirty="0"/>
              <a:t> </a:t>
            </a:r>
            <a:r>
              <a:rPr sz="4000" spc="-5" dirty="0"/>
              <a:t>…</a:t>
            </a:r>
            <a:endParaRPr sz="400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17</a:t>
            </a:fld>
            <a:endParaRPr dirty="0"/>
          </a:p>
        </p:txBody>
      </p:sp>
      <p:sp>
        <p:nvSpPr>
          <p:cNvPr id="3" name="object 3"/>
          <p:cNvSpPr txBox="1"/>
          <p:nvPr/>
        </p:nvSpPr>
        <p:spPr>
          <a:xfrm>
            <a:off x="787398" y="1984528"/>
            <a:ext cx="7571105" cy="4124960"/>
          </a:xfrm>
          <a:prstGeom prst="rect">
            <a:avLst/>
          </a:prstGeom>
        </p:spPr>
        <p:txBody>
          <a:bodyPr vert="horz" wrap="square" lIns="0" tIns="12065" rIns="0" bIns="0" rtlCol="0">
            <a:spAutoFit/>
          </a:bodyPr>
          <a:lstStyle/>
          <a:p>
            <a:pPr marL="103505" marR="6350" indent="-91440" algn="just">
              <a:lnSpc>
                <a:spcPct val="100000"/>
              </a:lnSpc>
              <a:spcBef>
                <a:spcPts val="95"/>
              </a:spcBef>
              <a:buClr>
                <a:srgbClr val="1CACE3"/>
              </a:buClr>
              <a:buSzPct val="94736"/>
              <a:buFont typeface="Wingdings"/>
              <a:buChar char=""/>
              <a:tabLst>
                <a:tab pos="205104" algn="l"/>
              </a:tabLst>
            </a:pPr>
            <a:r>
              <a:rPr sz="1900" spc="-15" dirty="0">
                <a:solidFill>
                  <a:srgbClr val="FF0000"/>
                </a:solidFill>
                <a:latin typeface="Calibri"/>
                <a:cs typeface="Calibri"/>
              </a:rPr>
              <a:t>Resistance </a:t>
            </a:r>
            <a:r>
              <a:rPr sz="1900" spc="-5" dirty="0">
                <a:solidFill>
                  <a:srgbClr val="FF0000"/>
                </a:solidFill>
                <a:latin typeface="Calibri"/>
                <a:cs typeface="Calibri"/>
              </a:rPr>
              <a:t>is </a:t>
            </a:r>
            <a:r>
              <a:rPr sz="1900" spc="-10" dirty="0">
                <a:solidFill>
                  <a:srgbClr val="FF0000"/>
                </a:solidFill>
                <a:latin typeface="Calibri"/>
                <a:cs typeface="Calibri"/>
              </a:rPr>
              <a:t>the opposite </a:t>
            </a:r>
            <a:r>
              <a:rPr sz="1900" spc="-5" dirty="0">
                <a:solidFill>
                  <a:srgbClr val="FF0000"/>
                </a:solidFill>
                <a:latin typeface="Calibri"/>
                <a:cs typeface="Calibri"/>
              </a:rPr>
              <a:t>of support</a:t>
            </a:r>
            <a:r>
              <a:rPr sz="1900" spc="-5" dirty="0">
                <a:latin typeface="Calibri"/>
                <a:cs typeface="Calibri"/>
              </a:rPr>
              <a:t>. Prices </a:t>
            </a:r>
            <a:r>
              <a:rPr sz="1900" spc="-20" dirty="0">
                <a:latin typeface="Calibri"/>
                <a:cs typeface="Calibri"/>
              </a:rPr>
              <a:t>move</a:t>
            </a:r>
            <a:r>
              <a:rPr sz="1900" spc="385" dirty="0">
                <a:latin typeface="Calibri"/>
                <a:cs typeface="Calibri"/>
              </a:rPr>
              <a:t> </a:t>
            </a:r>
            <a:r>
              <a:rPr sz="1900" spc="-5" dirty="0">
                <a:latin typeface="Calibri"/>
                <a:cs typeface="Calibri"/>
              </a:rPr>
              <a:t>up because </a:t>
            </a:r>
            <a:r>
              <a:rPr sz="1900" spc="-10" dirty="0">
                <a:latin typeface="Calibri"/>
                <a:cs typeface="Calibri"/>
              </a:rPr>
              <a:t>there </a:t>
            </a:r>
            <a:r>
              <a:rPr sz="1900" spc="-5" dirty="0">
                <a:latin typeface="Calibri"/>
                <a:cs typeface="Calibri"/>
              </a:rPr>
              <a:t>is </a:t>
            </a:r>
            <a:r>
              <a:rPr sz="1900" dirty="0">
                <a:latin typeface="Calibri"/>
                <a:cs typeface="Calibri"/>
              </a:rPr>
              <a:t> </a:t>
            </a:r>
            <a:r>
              <a:rPr sz="1900" spc="-15" dirty="0">
                <a:latin typeface="Calibri"/>
                <a:cs typeface="Calibri"/>
              </a:rPr>
              <a:t>more</a:t>
            </a:r>
            <a:r>
              <a:rPr sz="1900" dirty="0">
                <a:latin typeface="Calibri"/>
                <a:cs typeface="Calibri"/>
              </a:rPr>
              <a:t> </a:t>
            </a:r>
            <a:r>
              <a:rPr sz="1900" spc="-5" dirty="0">
                <a:latin typeface="Calibri"/>
                <a:cs typeface="Calibri"/>
              </a:rPr>
              <a:t>demand</a:t>
            </a:r>
            <a:r>
              <a:rPr sz="1900" spc="15" dirty="0">
                <a:latin typeface="Calibri"/>
                <a:cs typeface="Calibri"/>
              </a:rPr>
              <a:t> </a:t>
            </a:r>
            <a:r>
              <a:rPr sz="1900" spc="-5" dirty="0">
                <a:latin typeface="Calibri"/>
                <a:cs typeface="Calibri"/>
              </a:rPr>
              <a:t>than</a:t>
            </a:r>
            <a:r>
              <a:rPr sz="1900" dirty="0">
                <a:latin typeface="Calibri"/>
                <a:cs typeface="Calibri"/>
              </a:rPr>
              <a:t> </a:t>
            </a:r>
            <a:r>
              <a:rPr sz="1900" spc="-25" dirty="0">
                <a:latin typeface="Calibri"/>
                <a:cs typeface="Calibri"/>
              </a:rPr>
              <a:t>supply.</a:t>
            </a:r>
            <a:endParaRPr sz="1900">
              <a:latin typeface="Calibri"/>
              <a:cs typeface="Calibri"/>
            </a:endParaRPr>
          </a:p>
          <a:p>
            <a:pPr>
              <a:lnSpc>
                <a:spcPct val="100000"/>
              </a:lnSpc>
              <a:spcBef>
                <a:spcPts val="30"/>
              </a:spcBef>
              <a:buClr>
                <a:srgbClr val="1CACE3"/>
              </a:buClr>
              <a:buFont typeface="Wingdings"/>
              <a:buChar char=""/>
            </a:pPr>
            <a:endParaRPr sz="1450">
              <a:latin typeface="Calibri"/>
              <a:cs typeface="Calibri"/>
            </a:endParaRPr>
          </a:p>
          <a:p>
            <a:pPr marL="103505" marR="7620" indent="-91440" algn="just">
              <a:lnSpc>
                <a:spcPct val="100000"/>
              </a:lnSpc>
              <a:buClr>
                <a:srgbClr val="1CACE3"/>
              </a:buClr>
              <a:buSzPct val="94736"/>
              <a:buFont typeface="Wingdings"/>
              <a:buChar char=""/>
              <a:tabLst>
                <a:tab pos="205104" algn="l"/>
              </a:tabLst>
            </a:pPr>
            <a:r>
              <a:rPr sz="1900" spc="-5" dirty="0">
                <a:latin typeface="Calibri"/>
                <a:cs typeface="Calibri"/>
              </a:rPr>
              <a:t>As prices </a:t>
            </a:r>
            <a:r>
              <a:rPr sz="1900" spc="-20" dirty="0">
                <a:latin typeface="Calibri"/>
                <a:cs typeface="Calibri"/>
              </a:rPr>
              <a:t>move </a:t>
            </a:r>
            <a:r>
              <a:rPr sz="1900" spc="-30" dirty="0">
                <a:latin typeface="Calibri"/>
                <a:cs typeface="Calibri"/>
              </a:rPr>
              <a:t>higher, </a:t>
            </a:r>
            <a:r>
              <a:rPr sz="1900" spc="-10" dirty="0">
                <a:latin typeface="Calibri"/>
                <a:cs typeface="Calibri"/>
              </a:rPr>
              <a:t>there </a:t>
            </a:r>
            <a:r>
              <a:rPr sz="1900" spc="-5" dirty="0">
                <a:latin typeface="Calibri"/>
                <a:cs typeface="Calibri"/>
              </a:rPr>
              <a:t>will </a:t>
            </a:r>
            <a:r>
              <a:rPr sz="1900" spc="-10" dirty="0">
                <a:latin typeface="Calibri"/>
                <a:cs typeface="Calibri"/>
              </a:rPr>
              <a:t>come </a:t>
            </a:r>
            <a:r>
              <a:rPr sz="1900" spc="-5" dirty="0">
                <a:latin typeface="Calibri"/>
                <a:cs typeface="Calibri"/>
              </a:rPr>
              <a:t>a </a:t>
            </a:r>
            <a:r>
              <a:rPr sz="1900" spc="-10" dirty="0">
                <a:latin typeface="Calibri"/>
                <a:cs typeface="Calibri"/>
              </a:rPr>
              <a:t>point </a:t>
            </a:r>
            <a:r>
              <a:rPr sz="1900" spc="-5" dirty="0">
                <a:latin typeface="Calibri"/>
                <a:cs typeface="Calibri"/>
              </a:rPr>
              <a:t>when selling will overwhelm </a:t>
            </a:r>
            <a:r>
              <a:rPr sz="1900" dirty="0">
                <a:latin typeface="Calibri"/>
                <a:cs typeface="Calibri"/>
              </a:rPr>
              <a:t> </a:t>
            </a:r>
            <a:r>
              <a:rPr sz="1900" spc="-5" dirty="0">
                <a:latin typeface="Calibri"/>
                <a:cs typeface="Calibri"/>
              </a:rPr>
              <a:t>the</a:t>
            </a:r>
            <a:r>
              <a:rPr sz="1900" dirty="0">
                <a:latin typeface="Calibri"/>
                <a:cs typeface="Calibri"/>
              </a:rPr>
              <a:t> </a:t>
            </a:r>
            <a:r>
              <a:rPr sz="1900" spc="-10" dirty="0">
                <a:latin typeface="Calibri"/>
                <a:cs typeface="Calibri"/>
              </a:rPr>
              <a:t>desire</a:t>
            </a:r>
            <a:r>
              <a:rPr sz="1900" spc="5" dirty="0">
                <a:latin typeface="Calibri"/>
                <a:cs typeface="Calibri"/>
              </a:rPr>
              <a:t> </a:t>
            </a:r>
            <a:r>
              <a:rPr sz="1900" spc="-15" dirty="0">
                <a:latin typeface="Calibri"/>
                <a:cs typeface="Calibri"/>
              </a:rPr>
              <a:t>to</a:t>
            </a:r>
            <a:r>
              <a:rPr sz="1900" spc="-5" dirty="0">
                <a:latin typeface="Calibri"/>
                <a:cs typeface="Calibri"/>
              </a:rPr>
              <a:t> </a:t>
            </a:r>
            <a:r>
              <a:rPr sz="1900" spc="-35" dirty="0">
                <a:latin typeface="Calibri"/>
                <a:cs typeface="Calibri"/>
              </a:rPr>
              <a:t>buy.</a:t>
            </a:r>
            <a:endParaRPr sz="1900">
              <a:latin typeface="Calibri"/>
              <a:cs typeface="Calibri"/>
            </a:endParaRPr>
          </a:p>
          <a:p>
            <a:pPr>
              <a:lnSpc>
                <a:spcPct val="100000"/>
              </a:lnSpc>
              <a:spcBef>
                <a:spcPts val="30"/>
              </a:spcBef>
              <a:buClr>
                <a:srgbClr val="1CACE3"/>
              </a:buClr>
              <a:buFont typeface="Wingdings"/>
              <a:buChar char=""/>
            </a:pPr>
            <a:endParaRPr sz="1450">
              <a:latin typeface="Calibri"/>
              <a:cs typeface="Calibri"/>
            </a:endParaRPr>
          </a:p>
          <a:p>
            <a:pPr marL="103505" marR="5080" indent="-91440" algn="just">
              <a:lnSpc>
                <a:spcPct val="100000"/>
              </a:lnSpc>
              <a:buClr>
                <a:srgbClr val="1CACE3"/>
              </a:buClr>
              <a:buSzPct val="94736"/>
              <a:buFont typeface="Wingdings"/>
              <a:buChar char=""/>
              <a:tabLst>
                <a:tab pos="205104" algn="l"/>
              </a:tabLst>
            </a:pPr>
            <a:r>
              <a:rPr sz="1900" spc="-10" dirty="0">
                <a:latin typeface="Calibri"/>
                <a:cs typeface="Calibri"/>
              </a:rPr>
              <a:t>This</a:t>
            </a:r>
            <a:r>
              <a:rPr sz="1900" spc="-5" dirty="0">
                <a:latin typeface="Calibri"/>
                <a:cs typeface="Calibri"/>
              </a:rPr>
              <a:t> happens</a:t>
            </a:r>
            <a:r>
              <a:rPr sz="1900" dirty="0">
                <a:latin typeface="Calibri"/>
                <a:cs typeface="Calibri"/>
              </a:rPr>
              <a:t> </a:t>
            </a:r>
            <a:r>
              <a:rPr sz="1900" spc="-20" dirty="0">
                <a:latin typeface="Calibri"/>
                <a:cs typeface="Calibri"/>
              </a:rPr>
              <a:t>for</a:t>
            </a:r>
            <a:r>
              <a:rPr sz="1900" spc="-15" dirty="0">
                <a:latin typeface="Calibri"/>
                <a:cs typeface="Calibri"/>
              </a:rPr>
              <a:t> </a:t>
            </a:r>
            <a:r>
              <a:rPr sz="1900" spc="-5" dirty="0">
                <a:latin typeface="Calibri"/>
                <a:cs typeface="Calibri"/>
              </a:rPr>
              <a:t>a</a:t>
            </a:r>
            <a:r>
              <a:rPr sz="1900" dirty="0">
                <a:latin typeface="Calibri"/>
                <a:cs typeface="Calibri"/>
              </a:rPr>
              <a:t> </a:t>
            </a:r>
            <a:r>
              <a:rPr sz="1900" spc="-10" dirty="0">
                <a:latin typeface="Calibri"/>
                <a:cs typeface="Calibri"/>
              </a:rPr>
              <a:t>variety</a:t>
            </a:r>
            <a:r>
              <a:rPr sz="1900" spc="-5" dirty="0">
                <a:latin typeface="Calibri"/>
                <a:cs typeface="Calibri"/>
              </a:rPr>
              <a:t> </a:t>
            </a:r>
            <a:r>
              <a:rPr sz="1900" dirty="0">
                <a:latin typeface="Calibri"/>
                <a:cs typeface="Calibri"/>
              </a:rPr>
              <a:t>of</a:t>
            </a:r>
            <a:r>
              <a:rPr sz="1900" spc="5" dirty="0">
                <a:latin typeface="Calibri"/>
                <a:cs typeface="Calibri"/>
              </a:rPr>
              <a:t> </a:t>
            </a:r>
            <a:r>
              <a:rPr sz="1900" spc="-10" dirty="0">
                <a:latin typeface="Calibri"/>
                <a:cs typeface="Calibri"/>
              </a:rPr>
              <a:t>reasons.</a:t>
            </a:r>
            <a:r>
              <a:rPr sz="1900" spc="-5" dirty="0">
                <a:latin typeface="Calibri"/>
                <a:cs typeface="Calibri"/>
              </a:rPr>
              <a:t> It</a:t>
            </a:r>
            <a:r>
              <a:rPr sz="1900" dirty="0">
                <a:latin typeface="Calibri"/>
                <a:cs typeface="Calibri"/>
              </a:rPr>
              <a:t> </a:t>
            </a:r>
            <a:r>
              <a:rPr sz="1900" spc="-10" dirty="0">
                <a:latin typeface="Calibri"/>
                <a:cs typeface="Calibri"/>
              </a:rPr>
              <a:t>could</a:t>
            </a:r>
            <a:r>
              <a:rPr sz="1900" spc="-5" dirty="0">
                <a:latin typeface="Calibri"/>
                <a:cs typeface="Calibri"/>
              </a:rPr>
              <a:t> be</a:t>
            </a:r>
            <a:r>
              <a:rPr sz="1900" dirty="0">
                <a:latin typeface="Calibri"/>
                <a:cs typeface="Calibri"/>
              </a:rPr>
              <a:t> </a:t>
            </a:r>
            <a:r>
              <a:rPr sz="1900" spc="-5" dirty="0">
                <a:latin typeface="Calibri"/>
                <a:cs typeface="Calibri"/>
              </a:rPr>
              <a:t>that</a:t>
            </a:r>
            <a:r>
              <a:rPr sz="1900" dirty="0">
                <a:latin typeface="Calibri"/>
                <a:cs typeface="Calibri"/>
              </a:rPr>
              <a:t> </a:t>
            </a:r>
            <a:r>
              <a:rPr sz="1900" spc="-15" dirty="0">
                <a:latin typeface="Calibri"/>
                <a:cs typeface="Calibri"/>
              </a:rPr>
              <a:t>traders</a:t>
            </a:r>
            <a:r>
              <a:rPr sz="1900" spc="-10" dirty="0">
                <a:latin typeface="Calibri"/>
                <a:cs typeface="Calibri"/>
              </a:rPr>
              <a:t> </a:t>
            </a:r>
            <a:r>
              <a:rPr sz="1900" spc="-25" dirty="0">
                <a:latin typeface="Calibri"/>
                <a:cs typeface="Calibri"/>
              </a:rPr>
              <a:t>have </a:t>
            </a:r>
            <a:r>
              <a:rPr sz="1900" spc="-20" dirty="0">
                <a:latin typeface="Calibri"/>
                <a:cs typeface="Calibri"/>
              </a:rPr>
              <a:t> </a:t>
            </a:r>
            <a:r>
              <a:rPr sz="1900" spc="-10" dirty="0">
                <a:latin typeface="Calibri"/>
                <a:cs typeface="Calibri"/>
              </a:rPr>
              <a:t>determined </a:t>
            </a:r>
            <a:r>
              <a:rPr sz="1900" spc="-5" dirty="0">
                <a:latin typeface="Calibri"/>
                <a:cs typeface="Calibri"/>
              </a:rPr>
              <a:t>that prices </a:t>
            </a:r>
            <a:r>
              <a:rPr sz="1900" spc="-15" dirty="0">
                <a:latin typeface="Calibri"/>
                <a:cs typeface="Calibri"/>
              </a:rPr>
              <a:t>are too </a:t>
            </a:r>
            <a:r>
              <a:rPr sz="1900" spc="-5" dirty="0">
                <a:latin typeface="Calibri"/>
                <a:cs typeface="Calibri"/>
              </a:rPr>
              <a:t>high or </a:t>
            </a:r>
            <a:r>
              <a:rPr sz="1900" spc="-15" dirty="0">
                <a:latin typeface="Calibri"/>
                <a:cs typeface="Calibri"/>
              </a:rPr>
              <a:t>have </a:t>
            </a:r>
            <a:r>
              <a:rPr sz="1900" spc="-5" dirty="0">
                <a:latin typeface="Calibri"/>
                <a:cs typeface="Calibri"/>
              </a:rPr>
              <a:t>met their </a:t>
            </a:r>
            <a:r>
              <a:rPr sz="1900" spc="-15" dirty="0">
                <a:latin typeface="Calibri"/>
                <a:cs typeface="Calibri"/>
              </a:rPr>
              <a:t>target. </a:t>
            </a:r>
            <a:r>
              <a:rPr sz="1900" spc="-5" dirty="0">
                <a:latin typeface="Calibri"/>
                <a:cs typeface="Calibri"/>
              </a:rPr>
              <a:t>It </a:t>
            </a:r>
            <a:r>
              <a:rPr sz="1900" spc="-10" dirty="0">
                <a:latin typeface="Calibri"/>
                <a:cs typeface="Calibri"/>
              </a:rPr>
              <a:t>could </a:t>
            </a:r>
            <a:r>
              <a:rPr sz="1900" spc="-5" dirty="0">
                <a:latin typeface="Calibri"/>
                <a:cs typeface="Calibri"/>
              </a:rPr>
              <a:t>be the </a:t>
            </a:r>
            <a:r>
              <a:rPr sz="1900" dirty="0">
                <a:latin typeface="Calibri"/>
                <a:cs typeface="Calibri"/>
              </a:rPr>
              <a:t> </a:t>
            </a:r>
            <a:r>
              <a:rPr sz="1900" spc="-10" dirty="0">
                <a:latin typeface="Calibri"/>
                <a:cs typeface="Calibri"/>
              </a:rPr>
              <a:t>reluctance</a:t>
            </a:r>
            <a:r>
              <a:rPr sz="1900" spc="-5" dirty="0">
                <a:latin typeface="Calibri"/>
                <a:cs typeface="Calibri"/>
              </a:rPr>
              <a:t> of</a:t>
            </a:r>
            <a:r>
              <a:rPr sz="1900" dirty="0">
                <a:latin typeface="Calibri"/>
                <a:cs typeface="Calibri"/>
              </a:rPr>
              <a:t> </a:t>
            </a:r>
            <a:r>
              <a:rPr sz="1900" spc="-15" dirty="0">
                <a:latin typeface="Calibri"/>
                <a:cs typeface="Calibri"/>
              </a:rPr>
              <a:t>buyers</a:t>
            </a:r>
            <a:r>
              <a:rPr sz="1900" spc="-10" dirty="0">
                <a:latin typeface="Calibri"/>
                <a:cs typeface="Calibri"/>
              </a:rPr>
              <a:t> </a:t>
            </a:r>
            <a:r>
              <a:rPr sz="1900" spc="-15" dirty="0">
                <a:latin typeface="Calibri"/>
                <a:cs typeface="Calibri"/>
              </a:rPr>
              <a:t>to</a:t>
            </a:r>
            <a:r>
              <a:rPr sz="1900" spc="-10" dirty="0">
                <a:latin typeface="Calibri"/>
                <a:cs typeface="Calibri"/>
              </a:rPr>
              <a:t> initiate</a:t>
            </a:r>
            <a:r>
              <a:rPr sz="1900" spc="-5" dirty="0">
                <a:latin typeface="Calibri"/>
                <a:cs typeface="Calibri"/>
              </a:rPr>
              <a:t> new</a:t>
            </a:r>
            <a:r>
              <a:rPr sz="1900" dirty="0">
                <a:latin typeface="Calibri"/>
                <a:cs typeface="Calibri"/>
              </a:rPr>
              <a:t> </a:t>
            </a:r>
            <a:r>
              <a:rPr sz="1900" spc="-5" dirty="0">
                <a:latin typeface="Calibri"/>
                <a:cs typeface="Calibri"/>
              </a:rPr>
              <a:t>positions</a:t>
            </a:r>
            <a:r>
              <a:rPr sz="1900" dirty="0">
                <a:latin typeface="Calibri"/>
                <a:cs typeface="Calibri"/>
              </a:rPr>
              <a:t> </a:t>
            </a:r>
            <a:r>
              <a:rPr sz="1900" spc="-10" dirty="0">
                <a:latin typeface="Calibri"/>
                <a:cs typeface="Calibri"/>
              </a:rPr>
              <a:t>at</a:t>
            </a:r>
            <a:r>
              <a:rPr sz="1900" spc="-5" dirty="0">
                <a:latin typeface="Calibri"/>
                <a:cs typeface="Calibri"/>
              </a:rPr>
              <a:t> such</a:t>
            </a:r>
            <a:r>
              <a:rPr sz="1900" dirty="0">
                <a:latin typeface="Calibri"/>
                <a:cs typeface="Calibri"/>
              </a:rPr>
              <a:t> </a:t>
            </a:r>
            <a:r>
              <a:rPr sz="1900" spc="-5" dirty="0">
                <a:latin typeface="Calibri"/>
                <a:cs typeface="Calibri"/>
              </a:rPr>
              <a:t>rich</a:t>
            </a:r>
            <a:r>
              <a:rPr sz="1900" spc="415" dirty="0">
                <a:latin typeface="Calibri"/>
                <a:cs typeface="Calibri"/>
              </a:rPr>
              <a:t> </a:t>
            </a:r>
            <a:r>
              <a:rPr sz="1900" spc="-10" dirty="0">
                <a:latin typeface="Calibri"/>
                <a:cs typeface="Calibri"/>
              </a:rPr>
              <a:t>valuations.</a:t>
            </a:r>
            <a:r>
              <a:rPr sz="1900" spc="409" dirty="0">
                <a:latin typeface="Calibri"/>
                <a:cs typeface="Calibri"/>
              </a:rPr>
              <a:t> </a:t>
            </a:r>
            <a:r>
              <a:rPr sz="1900" spc="-5" dirty="0">
                <a:latin typeface="Calibri"/>
                <a:cs typeface="Calibri"/>
              </a:rPr>
              <a:t>It </a:t>
            </a:r>
            <a:r>
              <a:rPr sz="1900" spc="-415" dirty="0">
                <a:latin typeface="Calibri"/>
                <a:cs typeface="Calibri"/>
              </a:rPr>
              <a:t> </a:t>
            </a:r>
            <a:r>
              <a:rPr sz="1900" spc="-10" dirty="0">
                <a:latin typeface="Calibri"/>
                <a:cs typeface="Calibri"/>
              </a:rPr>
              <a:t>could</a:t>
            </a:r>
            <a:r>
              <a:rPr sz="1900" dirty="0">
                <a:latin typeface="Calibri"/>
                <a:cs typeface="Calibri"/>
              </a:rPr>
              <a:t> </a:t>
            </a:r>
            <a:r>
              <a:rPr sz="1900" spc="-5" dirty="0">
                <a:latin typeface="Calibri"/>
                <a:cs typeface="Calibri"/>
              </a:rPr>
              <a:t>be</a:t>
            </a:r>
            <a:r>
              <a:rPr sz="1900" spc="5" dirty="0">
                <a:latin typeface="Calibri"/>
                <a:cs typeface="Calibri"/>
              </a:rPr>
              <a:t> </a:t>
            </a:r>
            <a:r>
              <a:rPr sz="1900" spc="-20" dirty="0">
                <a:latin typeface="Calibri"/>
                <a:cs typeface="Calibri"/>
              </a:rPr>
              <a:t>for</a:t>
            </a:r>
            <a:r>
              <a:rPr sz="1900" dirty="0">
                <a:latin typeface="Calibri"/>
                <a:cs typeface="Calibri"/>
              </a:rPr>
              <a:t> </a:t>
            </a:r>
            <a:r>
              <a:rPr sz="1900" spc="-20" dirty="0">
                <a:latin typeface="Calibri"/>
                <a:cs typeface="Calibri"/>
              </a:rPr>
              <a:t>any</a:t>
            </a:r>
            <a:r>
              <a:rPr sz="1900" spc="-5" dirty="0">
                <a:latin typeface="Calibri"/>
                <a:cs typeface="Calibri"/>
              </a:rPr>
              <a:t> other</a:t>
            </a:r>
            <a:r>
              <a:rPr sz="1900" spc="10" dirty="0">
                <a:latin typeface="Calibri"/>
                <a:cs typeface="Calibri"/>
              </a:rPr>
              <a:t> </a:t>
            </a:r>
            <a:r>
              <a:rPr sz="1900" spc="-10" dirty="0">
                <a:latin typeface="Calibri"/>
                <a:cs typeface="Calibri"/>
              </a:rPr>
              <a:t>number</a:t>
            </a:r>
            <a:r>
              <a:rPr sz="1900" spc="15" dirty="0">
                <a:latin typeface="Calibri"/>
                <a:cs typeface="Calibri"/>
              </a:rPr>
              <a:t> </a:t>
            </a:r>
            <a:r>
              <a:rPr sz="1900" spc="-5" dirty="0">
                <a:latin typeface="Calibri"/>
                <a:cs typeface="Calibri"/>
              </a:rPr>
              <a:t>of</a:t>
            </a:r>
            <a:r>
              <a:rPr sz="1900" spc="-15" dirty="0">
                <a:latin typeface="Calibri"/>
                <a:cs typeface="Calibri"/>
              </a:rPr>
              <a:t> </a:t>
            </a:r>
            <a:r>
              <a:rPr sz="1900" spc="-10" dirty="0">
                <a:latin typeface="Calibri"/>
                <a:cs typeface="Calibri"/>
              </a:rPr>
              <a:t>reasons.</a:t>
            </a:r>
            <a:endParaRPr sz="1900">
              <a:latin typeface="Calibri"/>
              <a:cs typeface="Calibri"/>
            </a:endParaRPr>
          </a:p>
          <a:p>
            <a:pPr>
              <a:lnSpc>
                <a:spcPct val="100000"/>
              </a:lnSpc>
              <a:spcBef>
                <a:spcPts val="30"/>
              </a:spcBef>
              <a:buClr>
                <a:srgbClr val="1CACE3"/>
              </a:buClr>
              <a:buFont typeface="Wingdings"/>
              <a:buChar char=""/>
            </a:pPr>
            <a:endParaRPr sz="1450">
              <a:latin typeface="Calibri"/>
              <a:cs typeface="Calibri"/>
            </a:endParaRPr>
          </a:p>
          <a:p>
            <a:pPr marL="103505" marR="6985" indent="-91440" algn="just">
              <a:lnSpc>
                <a:spcPct val="100000"/>
              </a:lnSpc>
              <a:buClr>
                <a:srgbClr val="1CACE3"/>
              </a:buClr>
              <a:buSzPct val="94736"/>
              <a:buFont typeface="Wingdings"/>
              <a:buChar char=""/>
              <a:tabLst>
                <a:tab pos="205104" algn="l"/>
              </a:tabLst>
            </a:pPr>
            <a:r>
              <a:rPr sz="1900" spc="-5" dirty="0">
                <a:latin typeface="Calibri"/>
                <a:cs typeface="Calibri"/>
              </a:rPr>
              <a:t>But a technician will clearly see on a price chart a </a:t>
            </a:r>
            <a:r>
              <a:rPr sz="1900" spc="-10" dirty="0">
                <a:latin typeface="Calibri"/>
                <a:cs typeface="Calibri"/>
              </a:rPr>
              <a:t>level at </a:t>
            </a:r>
            <a:r>
              <a:rPr sz="1900" spc="-5" dirty="0">
                <a:latin typeface="Calibri"/>
                <a:cs typeface="Calibri"/>
              </a:rPr>
              <a:t>which supply </a:t>
            </a:r>
            <a:r>
              <a:rPr sz="1900" dirty="0">
                <a:latin typeface="Calibri"/>
                <a:cs typeface="Calibri"/>
              </a:rPr>
              <a:t> </a:t>
            </a:r>
            <a:r>
              <a:rPr sz="1900" spc="-10" dirty="0">
                <a:latin typeface="Calibri"/>
                <a:cs typeface="Calibri"/>
              </a:rPr>
              <a:t>begins</a:t>
            </a:r>
            <a:r>
              <a:rPr sz="1900" spc="10" dirty="0">
                <a:latin typeface="Calibri"/>
                <a:cs typeface="Calibri"/>
              </a:rPr>
              <a:t> </a:t>
            </a:r>
            <a:r>
              <a:rPr sz="1900" spc="-15" dirty="0">
                <a:latin typeface="Calibri"/>
                <a:cs typeface="Calibri"/>
              </a:rPr>
              <a:t>to</a:t>
            </a:r>
            <a:r>
              <a:rPr sz="1900" spc="-5" dirty="0">
                <a:latin typeface="Calibri"/>
                <a:cs typeface="Calibri"/>
              </a:rPr>
              <a:t> </a:t>
            </a:r>
            <a:r>
              <a:rPr sz="1900" spc="-10" dirty="0">
                <a:latin typeface="Calibri"/>
                <a:cs typeface="Calibri"/>
              </a:rPr>
              <a:t>overwhelm</a:t>
            </a:r>
            <a:r>
              <a:rPr sz="1900" spc="45" dirty="0">
                <a:latin typeface="Calibri"/>
                <a:cs typeface="Calibri"/>
              </a:rPr>
              <a:t> </a:t>
            </a:r>
            <a:r>
              <a:rPr sz="1900" spc="-5" dirty="0">
                <a:latin typeface="Calibri"/>
                <a:cs typeface="Calibri"/>
              </a:rPr>
              <a:t>demand.</a:t>
            </a:r>
            <a:endParaRPr sz="1900">
              <a:latin typeface="Calibri"/>
              <a:cs typeface="Calibri"/>
            </a:endParaRPr>
          </a:p>
          <a:p>
            <a:pPr>
              <a:lnSpc>
                <a:spcPct val="100000"/>
              </a:lnSpc>
              <a:spcBef>
                <a:spcPts val="30"/>
              </a:spcBef>
              <a:buClr>
                <a:srgbClr val="1CACE3"/>
              </a:buClr>
              <a:buFont typeface="Wingdings"/>
              <a:buChar char=""/>
            </a:pPr>
            <a:endParaRPr sz="1450">
              <a:latin typeface="Calibri"/>
              <a:cs typeface="Calibri"/>
            </a:endParaRPr>
          </a:p>
          <a:p>
            <a:pPr marL="204470" indent="-192405" algn="just">
              <a:lnSpc>
                <a:spcPct val="100000"/>
              </a:lnSpc>
              <a:buClr>
                <a:srgbClr val="1CACE3"/>
              </a:buClr>
              <a:buSzPct val="94736"/>
              <a:buFont typeface="Wingdings"/>
              <a:buChar char=""/>
              <a:tabLst>
                <a:tab pos="205104" algn="l"/>
              </a:tabLst>
            </a:pPr>
            <a:r>
              <a:rPr sz="1900" b="1" spc="-5" dirty="0">
                <a:latin typeface="Calibri"/>
                <a:cs typeface="Calibri"/>
              </a:rPr>
              <a:t>This is</a:t>
            </a:r>
            <a:r>
              <a:rPr sz="1900" b="1" dirty="0">
                <a:latin typeface="Calibri"/>
                <a:cs typeface="Calibri"/>
              </a:rPr>
              <a:t> </a:t>
            </a:r>
            <a:r>
              <a:rPr sz="1900" b="1" spc="-10" dirty="0">
                <a:latin typeface="Calibri"/>
                <a:cs typeface="Calibri"/>
              </a:rPr>
              <a:t>resistance.</a:t>
            </a:r>
            <a:r>
              <a:rPr sz="1900" b="1" spc="35" dirty="0">
                <a:latin typeface="Calibri"/>
                <a:cs typeface="Calibri"/>
              </a:rPr>
              <a:t> </a:t>
            </a:r>
            <a:r>
              <a:rPr sz="1900" b="1" spc="-15" dirty="0">
                <a:latin typeface="Calibri"/>
                <a:cs typeface="Calibri"/>
              </a:rPr>
              <a:t>Like</a:t>
            </a:r>
            <a:r>
              <a:rPr sz="1900" b="1" spc="-5" dirty="0">
                <a:latin typeface="Calibri"/>
                <a:cs typeface="Calibri"/>
              </a:rPr>
              <a:t> support,</a:t>
            </a:r>
            <a:r>
              <a:rPr sz="1900" b="1" spc="25" dirty="0">
                <a:latin typeface="Calibri"/>
                <a:cs typeface="Calibri"/>
              </a:rPr>
              <a:t> </a:t>
            </a:r>
            <a:r>
              <a:rPr sz="1900" b="1" spc="-5" dirty="0">
                <a:latin typeface="Calibri"/>
                <a:cs typeface="Calibri"/>
              </a:rPr>
              <a:t>it</a:t>
            </a:r>
            <a:r>
              <a:rPr sz="1900" b="1" spc="-10" dirty="0">
                <a:latin typeface="Calibri"/>
                <a:cs typeface="Calibri"/>
              </a:rPr>
              <a:t> can</a:t>
            </a:r>
            <a:r>
              <a:rPr sz="1900" b="1" spc="5" dirty="0">
                <a:latin typeface="Calibri"/>
                <a:cs typeface="Calibri"/>
              </a:rPr>
              <a:t> </a:t>
            </a:r>
            <a:r>
              <a:rPr sz="1900" b="1" spc="-5" dirty="0">
                <a:latin typeface="Calibri"/>
                <a:cs typeface="Calibri"/>
              </a:rPr>
              <a:t>be</a:t>
            </a:r>
            <a:r>
              <a:rPr sz="1900" b="1" dirty="0">
                <a:latin typeface="Calibri"/>
                <a:cs typeface="Calibri"/>
              </a:rPr>
              <a:t> </a:t>
            </a:r>
            <a:r>
              <a:rPr sz="1900" b="1" spc="-5" dirty="0">
                <a:latin typeface="Calibri"/>
                <a:cs typeface="Calibri"/>
              </a:rPr>
              <a:t>a</a:t>
            </a:r>
            <a:r>
              <a:rPr sz="1900" b="1" dirty="0">
                <a:latin typeface="Calibri"/>
                <a:cs typeface="Calibri"/>
              </a:rPr>
              <a:t> </a:t>
            </a:r>
            <a:r>
              <a:rPr sz="1900" b="1" spc="-5" dirty="0">
                <a:latin typeface="Calibri"/>
                <a:cs typeface="Calibri"/>
              </a:rPr>
              <a:t>level</a:t>
            </a:r>
            <a:r>
              <a:rPr sz="1900" b="1" spc="-10" dirty="0">
                <a:latin typeface="Calibri"/>
                <a:cs typeface="Calibri"/>
              </a:rPr>
              <a:t> </a:t>
            </a:r>
            <a:r>
              <a:rPr sz="1900" b="1" spc="-5" dirty="0">
                <a:latin typeface="Calibri"/>
                <a:cs typeface="Calibri"/>
              </a:rPr>
              <a:t>or</a:t>
            </a:r>
            <a:r>
              <a:rPr sz="1900" b="1" dirty="0">
                <a:latin typeface="Calibri"/>
                <a:cs typeface="Calibri"/>
              </a:rPr>
              <a:t> </a:t>
            </a:r>
            <a:r>
              <a:rPr sz="1900" b="1" spc="-5" dirty="0">
                <a:latin typeface="Calibri"/>
                <a:cs typeface="Calibri"/>
              </a:rPr>
              <a:t>a</a:t>
            </a:r>
            <a:r>
              <a:rPr sz="1900" b="1" spc="-10" dirty="0">
                <a:latin typeface="Calibri"/>
                <a:cs typeface="Calibri"/>
              </a:rPr>
              <a:t> zone</a:t>
            </a:r>
            <a:r>
              <a:rPr sz="1900" spc="-10" dirty="0">
                <a:latin typeface="Calibri"/>
                <a:cs typeface="Calibri"/>
              </a:rPr>
              <a:t>.</a:t>
            </a:r>
            <a:endParaRPr sz="1900">
              <a:latin typeface="Calibri"/>
              <a:cs typeface="Calibri"/>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0323" y="931553"/>
            <a:ext cx="4921250" cy="635000"/>
          </a:xfrm>
          <a:prstGeom prst="rect">
            <a:avLst/>
          </a:prstGeom>
        </p:spPr>
        <p:txBody>
          <a:bodyPr vert="horz" wrap="square" lIns="0" tIns="12065" rIns="0" bIns="0" rtlCol="0">
            <a:spAutoFit/>
          </a:bodyPr>
          <a:lstStyle/>
          <a:p>
            <a:pPr marL="12700">
              <a:lnSpc>
                <a:spcPct val="100000"/>
              </a:lnSpc>
              <a:spcBef>
                <a:spcPts val="95"/>
              </a:spcBef>
            </a:pPr>
            <a:r>
              <a:rPr sz="4000" spc="-75" dirty="0"/>
              <a:t>S</a:t>
            </a:r>
            <a:r>
              <a:rPr sz="4000" spc="-80" dirty="0"/>
              <a:t>u</a:t>
            </a:r>
            <a:r>
              <a:rPr sz="4000" spc="-90" dirty="0"/>
              <a:t>pp</a:t>
            </a:r>
            <a:r>
              <a:rPr sz="4000" spc="-100" dirty="0"/>
              <a:t>o</a:t>
            </a:r>
            <a:r>
              <a:rPr sz="4000" spc="-75" dirty="0"/>
              <a:t>r</a:t>
            </a:r>
            <a:r>
              <a:rPr sz="4000" spc="-5" dirty="0"/>
              <a:t>t</a:t>
            </a:r>
            <a:r>
              <a:rPr sz="4000" spc="-180" dirty="0"/>
              <a:t> </a:t>
            </a:r>
            <a:r>
              <a:rPr sz="4000" spc="-75" dirty="0"/>
              <a:t>a</a:t>
            </a:r>
            <a:r>
              <a:rPr sz="4000" spc="-80" dirty="0"/>
              <a:t>n</a:t>
            </a:r>
            <a:r>
              <a:rPr sz="4000" spc="-5" dirty="0"/>
              <a:t>d</a:t>
            </a:r>
            <a:r>
              <a:rPr sz="4000" spc="-190" dirty="0"/>
              <a:t> </a:t>
            </a:r>
            <a:r>
              <a:rPr sz="4000" spc="-125" dirty="0"/>
              <a:t>r</a:t>
            </a:r>
            <a:r>
              <a:rPr sz="4000" spc="-85" dirty="0"/>
              <a:t>e</a:t>
            </a:r>
            <a:r>
              <a:rPr sz="4000" spc="-75" dirty="0"/>
              <a:t>si</a:t>
            </a:r>
            <a:r>
              <a:rPr sz="4000" spc="-125" dirty="0"/>
              <a:t>s</a:t>
            </a:r>
            <a:r>
              <a:rPr sz="4000" spc="-145" dirty="0"/>
              <a:t>t</a:t>
            </a:r>
            <a:r>
              <a:rPr sz="4000" spc="-90" dirty="0"/>
              <a:t>an</a:t>
            </a:r>
            <a:r>
              <a:rPr sz="4000" spc="-85" dirty="0"/>
              <a:t>c</a:t>
            </a:r>
            <a:r>
              <a:rPr sz="4000" spc="-5" dirty="0"/>
              <a:t>e</a:t>
            </a:r>
            <a:r>
              <a:rPr sz="4000" spc="-190" dirty="0"/>
              <a:t> </a:t>
            </a:r>
            <a:r>
              <a:rPr sz="4000" spc="-5" dirty="0"/>
              <a:t>…</a:t>
            </a:r>
            <a:endParaRPr sz="4000"/>
          </a:p>
        </p:txBody>
      </p:sp>
      <p:sp>
        <p:nvSpPr>
          <p:cNvPr id="3" name="object 3"/>
          <p:cNvSpPr txBox="1"/>
          <p:nvPr/>
        </p:nvSpPr>
        <p:spPr>
          <a:xfrm>
            <a:off x="787398" y="1829995"/>
            <a:ext cx="7568565" cy="2311400"/>
          </a:xfrm>
          <a:prstGeom prst="rect">
            <a:avLst/>
          </a:prstGeom>
        </p:spPr>
        <p:txBody>
          <a:bodyPr vert="horz" wrap="square" lIns="0" tIns="165100" rIns="0" bIns="0" rtlCol="0">
            <a:spAutoFit/>
          </a:bodyPr>
          <a:lstStyle/>
          <a:p>
            <a:pPr marL="234950" indent="-222885">
              <a:lnSpc>
                <a:spcPct val="100000"/>
              </a:lnSpc>
              <a:spcBef>
                <a:spcPts val="1300"/>
              </a:spcBef>
              <a:buClr>
                <a:srgbClr val="1CACE3"/>
              </a:buClr>
              <a:buSzPct val="95454"/>
              <a:buFont typeface="Wingdings"/>
              <a:buChar char=""/>
              <a:tabLst>
                <a:tab pos="235585" algn="l"/>
              </a:tabLst>
            </a:pPr>
            <a:r>
              <a:rPr sz="2200" spc="-5" dirty="0">
                <a:solidFill>
                  <a:srgbClr val="0000FF"/>
                </a:solidFill>
                <a:latin typeface="Calibri"/>
                <a:cs typeface="Calibri"/>
              </a:rPr>
              <a:t>Support</a:t>
            </a:r>
            <a:r>
              <a:rPr sz="2200" spc="-10" dirty="0">
                <a:solidFill>
                  <a:srgbClr val="0000FF"/>
                </a:solidFill>
                <a:latin typeface="Calibri"/>
                <a:cs typeface="Calibri"/>
              </a:rPr>
              <a:t> </a:t>
            </a:r>
            <a:r>
              <a:rPr sz="2200" spc="-5" dirty="0">
                <a:latin typeface="Calibri"/>
                <a:cs typeface="Calibri"/>
              </a:rPr>
              <a:t>and </a:t>
            </a:r>
            <a:r>
              <a:rPr sz="2200" spc="-15" dirty="0">
                <a:solidFill>
                  <a:srgbClr val="0000FF"/>
                </a:solidFill>
                <a:latin typeface="Calibri"/>
                <a:cs typeface="Calibri"/>
              </a:rPr>
              <a:t>resistance</a:t>
            </a:r>
            <a:r>
              <a:rPr sz="2200" spc="-5" dirty="0">
                <a:solidFill>
                  <a:srgbClr val="0000FF"/>
                </a:solidFill>
                <a:latin typeface="Calibri"/>
                <a:cs typeface="Calibri"/>
              </a:rPr>
              <a:t> </a:t>
            </a:r>
            <a:r>
              <a:rPr sz="2200" spc="-10" dirty="0">
                <a:latin typeface="Calibri"/>
                <a:cs typeface="Calibri"/>
              </a:rPr>
              <a:t>lines</a:t>
            </a:r>
            <a:r>
              <a:rPr sz="2200" spc="20" dirty="0">
                <a:latin typeface="Calibri"/>
                <a:cs typeface="Calibri"/>
              </a:rPr>
              <a:t> </a:t>
            </a:r>
            <a:r>
              <a:rPr sz="2200" spc="-15" dirty="0">
                <a:latin typeface="Calibri"/>
                <a:cs typeface="Calibri"/>
              </a:rPr>
              <a:t>indicate</a:t>
            </a:r>
            <a:r>
              <a:rPr sz="2200" spc="5" dirty="0">
                <a:latin typeface="Calibri"/>
                <a:cs typeface="Calibri"/>
              </a:rPr>
              <a:t> </a:t>
            </a:r>
            <a:r>
              <a:rPr sz="2200" spc="-20" dirty="0">
                <a:latin typeface="Calibri"/>
                <a:cs typeface="Calibri"/>
              </a:rPr>
              <a:t>likely</a:t>
            </a:r>
            <a:r>
              <a:rPr sz="2200" spc="15" dirty="0">
                <a:latin typeface="Calibri"/>
                <a:cs typeface="Calibri"/>
              </a:rPr>
              <a:t> </a:t>
            </a:r>
            <a:r>
              <a:rPr sz="2200" spc="-5" dirty="0">
                <a:solidFill>
                  <a:srgbClr val="FF0000"/>
                </a:solidFill>
                <a:latin typeface="Calibri"/>
                <a:cs typeface="Calibri"/>
              </a:rPr>
              <a:t>end</a:t>
            </a:r>
            <a:r>
              <a:rPr sz="2200" dirty="0">
                <a:solidFill>
                  <a:srgbClr val="FF0000"/>
                </a:solidFill>
                <a:latin typeface="Calibri"/>
                <a:cs typeface="Calibri"/>
              </a:rPr>
              <a:t> of</a:t>
            </a:r>
            <a:r>
              <a:rPr sz="2200" spc="10" dirty="0">
                <a:solidFill>
                  <a:srgbClr val="FF0000"/>
                </a:solidFill>
                <a:latin typeface="Calibri"/>
                <a:cs typeface="Calibri"/>
              </a:rPr>
              <a:t> </a:t>
            </a:r>
            <a:r>
              <a:rPr sz="2200" spc="-10" dirty="0">
                <a:solidFill>
                  <a:srgbClr val="FF0000"/>
                </a:solidFill>
                <a:latin typeface="Calibri"/>
                <a:cs typeface="Calibri"/>
              </a:rPr>
              <a:t>trends</a:t>
            </a:r>
            <a:r>
              <a:rPr sz="2200" spc="-10" dirty="0">
                <a:latin typeface="Calibri"/>
                <a:cs typeface="Calibri"/>
              </a:rPr>
              <a:t>.</a:t>
            </a:r>
            <a:endParaRPr sz="2200">
              <a:latin typeface="Calibri"/>
              <a:cs typeface="Calibri"/>
            </a:endParaRPr>
          </a:p>
          <a:p>
            <a:pPr marL="234950" indent="-222885">
              <a:lnSpc>
                <a:spcPct val="100000"/>
              </a:lnSpc>
              <a:spcBef>
                <a:spcPts val="1200"/>
              </a:spcBef>
              <a:buClr>
                <a:srgbClr val="1CACE3"/>
              </a:buClr>
              <a:buSzPct val="95454"/>
              <a:buFont typeface="Wingdings"/>
              <a:buChar char=""/>
              <a:tabLst>
                <a:tab pos="235585" algn="l"/>
              </a:tabLst>
            </a:pPr>
            <a:r>
              <a:rPr sz="2200" spc="-15" dirty="0">
                <a:solidFill>
                  <a:srgbClr val="FF0000"/>
                </a:solidFill>
                <a:latin typeface="Calibri"/>
                <a:cs typeface="Calibri"/>
              </a:rPr>
              <a:t>Resistance</a:t>
            </a:r>
            <a:r>
              <a:rPr sz="2200" spc="15" dirty="0">
                <a:solidFill>
                  <a:srgbClr val="FF0000"/>
                </a:solidFill>
                <a:latin typeface="Calibri"/>
                <a:cs typeface="Calibri"/>
              </a:rPr>
              <a:t> </a:t>
            </a:r>
            <a:r>
              <a:rPr sz="2200" spc="-10" dirty="0">
                <a:latin typeface="Calibri"/>
                <a:cs typeface="Calibri"/>
              </a:rPr>
              <a:t>results</a:t>
            </a:r>
            <a:r>
              <a:rPr sz="2200" dirty="0">
                <a:latin typeface="Calibri"/>
                <a:cs typeface="Calibri"/>
              </a:rPr>
              <a:t> </a:t>
            </a:r>
            <a:r>
              <a:rPr sz="2200" spc="-10" dirty="0">
                <a:latin typeface="Calibri"/>
                <a:cs typeface="Calibri"/>
              </a:rPr>
              <a:t>from</a:t>
            </a:r>
            <a:r>
              <a:rPr sz="2200" spc="10" dirty="0">
                <a:latin typeface="Calibri"/>
                <a:cs typeface="Calibri"/>
              </a:rPr>
              <a:t> </a:t>
            </a:r>
            <a:r>
              <a:rPr sz="2200" spc="-10" dirty="0">
                <a:latin typeface="Calibri"/>
                <a:cs typeface="Calibri"/>
              </a:rPr>
              <a:t>the</a:t>
            </a:r>
            <a:r>
              <a:rPr sz="2200" spc="15" dirty="0">
                <a:latin typeface="Calibri"/>
                <a:cs typeface="Calibri"/>
              </a:rPr>
              <a:t> </a:t>
            </a:r>
            <a:r>
              <a:rPr sz="2200" spc="-10" dirty="0">
                <a:solidFill>
                  <a:srgbClr val="FF0000"/>
                </a:solidFill>
                <a:latin typeface="Calibri"/>
                <a:cs typeface="Calibri"/>
              </a:rPr>
              <a:t>inability </a:t>
            </a:r>
            <a:r>
              <a:rPr sz="2200" spc="-20" dirty="0">
                <a:solidFill>
                  <a:srgbClr val="FF0000"/>
                </a:solidFill>
                <a:latin typeface="Calibri"/>
                <a:cs typeface="Calibri"/>
              </a:rPr>
              <a:t>to</a:t>
            </a:r>
            <a:r>
              <a:rPr sz="2200" spc="15" dirty="0">
                <a:solidFill>
                  <a:srgbClr val="FF0000"/>
                </a:solidFill>
                <a:latin typeface="Calibri"/>
                <a:cs typeface="Calibri"/>
              </a:rPr>
              <a:t> </a:t>
            </a:r>
            <a:r>
              <a:rPr sz="2200" spc="-5" dirty="0">
                <a:solidFill>
                  <a:srgbClr val="FF0000"/>
                </a:solidFill>
                <a:latin typeface="Calibri"/>
                <a:cs typeface="Calibri"/>
              </a:rPr>
              <a:t>surpass</a:t>
            </a:r>
            <a:r>
              <a:rPr sz="2200" spc="-10" dirty="0">
                <a:solidFill>
                  <a:srgbClr val="FF0000"/>
                </a:solidFill>
                <a:latin typeface="Calibri"/>
                <a:cs typeface="Calibri"/>
              </a:rPr>
              <a:t> </a:t>
            </a:r>
            <a:r>
              <a:rPr sz="2200" spc="-5" dirty="0">
                <a:solidFill>
                  <a:srgbClr val="FF0000"/>
                </a:solidFill>
                <a:latin typeface="Calibri"/>
                <a:cs typeface="Calibri"/>
              </a:rPr>
              <a:t>prior</a:t>
            </a:r>
            <a:r>
              <a:rPr sz="2200" spc="-20" dirty="0">
                <a:solidFill>
                  <a:srgbClr val="FF0000"/>
                </a:solidFill>
                <a:latin typeface="Calibri"/>
                <a:cs typeface="Calibri"/>
              </a:rPr>
              <a:t> </a:t>
            </a:r>
            <a:r>
              <a:rPr sz="2200" spc="-5" dirty="0">
                <a:solidFill>
                  <a:srgbClr val="FF0000"/>
                </a:solidFill>
                <a:latin typeface="Calibri"/>
                <a:cs typeface="Calibri"/>
              </a:rPr>
              <a:t>high</a:t>
            </a:r>
            <a:r>
              <a:rPr sz="2200" spc="-5" dirty="0">
                <a:latin typeface="Calibri"/>
                <a:cs typeface="Calibri"/>
              </a:rPr>
              <a:t>.</a:t>
            </a:r>
            <a:endParaRPr sz="2200">
              <a:latin typeface="Calibri"/>
              <a:cs typeface="Calibri"/>
            </a:endParaRPr>
          </a:p>
          <a:p>
            <a:pPr marL="234950" indent="-222885">
              <a:lnSpc>
                <a:spcPct val="100000"/>
              </a:lnSpc>
              <a:spcBef>
                <a:spcPts val="1200"/>
              </a:spcBef>
              <a:buClr>
                <a:srgbClr val="1CACE3"/>
              </a:buClr>
              <a:buSzPct val="95454"/>
              <a:buFont typeface="Wingdings"/>
              <a:buChar char=""/>
              <a:tabLst>
                <a:tab pos="235585" algn="l"/>
              </a:tabLst>
            </a:pPr>
            <a:r>
              <a:rPr sz="2200" spc="-5" dirty="0">
                <a:solidFill>
                  <a:srgbClr val="0000FF"/>
                </a:solidFill>
                <a:latin typeface="Calibri"/>
                <a:cs typeface="Calibri"/>
              </a:rPr>
              <a:t>Support</a:t>
            </a:r>
            <a:r>
              <a:rPr sz="2200" spc="-10" dirty="0">
                <a:solidFill>
                  <a:srgbClr val="0000FF"/>
                </a:solidFill>
                <a:latin typeface="Calibri"/>
                <a:cs typeface="Calibri"/>
              </a:rPr>
              <a:t> </a:t>
            </a:r>
            <a:r>
              <a:rPr sz="2200" spc="-10" dirty="0">
                <a:latin typeface="Calibri"/>
                <a:cs typeface="Calibri"/>
              </a:rPr>
              <a:t>results</a:t>
            </a:r>
            <a:r>
              <a:rPr sz="2200" spc="15" dirty="0">
                <a:latin typeface="Calibri"/>
                <a:cs typeface="Calibri"/>
              </a:rPr>
              <a:t> </a:t>
            </a:r>
            <a:r>
              <a:rPr sz="2200" spc="-10" dirty="0">
                <a:latin typeface="Calibri"/>
                <a:cs typeface="Calibri"/>
              </a:rPr>
              <a:t>from</a:t>
            </a:r>
            <a:r>
              <a:rPr sz="2200" spc="10" dirty="0">
                <a:latin typeface="Calibri"/>
                <a:cs typeface="Calibri"/>
              </a:rPr>
              <a:t> </a:t>
            </a:r>
            <a:r>
              <a:rPr sz="2200" spc="-10" dirty="0">
                <a:latin typeface="Calibri"/>
                <a:cs typeface="Calibri"/>
              </a:rPr>
              <a:t>the</a:t>
            </a:r>
            <a:r>
              <a:rPr sz="2200" spc="5" dirty="0">
                <a:latin typeface="Calibri"/>
                <a:cs typeface="Calibri"/>
              </a:rPr>
              <a:t> </a:t>
            </a:r>
            <a:r>
              <a:rPr sz="2200" spc="-10" dirty="0">
                <a:solidFill>
                  <a:srgbClr val="0000FF"/>
                </a:solidFill>
                <a:latin typeface="Calibri"/>
                <a:cs typeface="Calibri"/>
              </a:rPr>
              <a:t>inability</a:t>
            </a:r>
            <a:r>
              <a:rPr sz="2200" spc="5" dirty="0">
                <a:solidFill>
                  <a:srgbClr val="0000FF"/>
                </a:solidFill>
                <a:latin typeface="Calibri"/>
                <a:cs typeface="Calibri"/>
              </a:rPr>
              <a:t> </a:t>
            </a:r>
            <a:r>
              <a:rPr sz="2200" spc="-20" dirty="0">
                <a:solidFill>
                  <a:srgbClr val="0000FF"/>
                </a:solidFill>
                <a:latin typeface="Calibri"/>
                <a:cs typeface="Calibri"/>
              </a:rPr>
              <a:t>to</a:t>
            </a:r>
            <a:r>
              <a:rPr sz="2200" spc="15" dirty="0">
                <a:solidFill>
                  <a:srgbClr val="0000FF"/>
                </a:solidFill>
                <a:latin typeface="Calibri"/>
                <a:cs typeface="Calibri"/>
              </a:rPr>
              <a:t> </a:t>
            </a:r>
            <a:r>
              <a:rPr sz="2200" spc="-10" dirty="0">
                <a:solidFill>
                  <a:srgbClr val="0000FF"/>
                </a:solidFill>
                <a:latin typeface="Calibri"/>
                <a:cs typeface="Calibri"/>
              </a:rPr>
              <a:t>break </a:t>
            </a:r>
            <a:r>
              <a:rPr sz="2200" spc="-5" dirty="0">
                <a:solidFill>
                  <a:srgbClr val="0000FF"/>
                </a:solidFill>
                <a:latin typeface="Calibri"/>
                <a:cs typeface="Calibri"/>
              </a:rPr>
              <a:t>prior</a:t>
            </a:r>
            <a:r>
              <a:rPr sz="2200" spc="-15" dirty="0">
                <a:solidFill>
                  <a:srgbClr val="0000FF"/>
                </a:solidFill>
                <a:latin typeface="Calibri"/>
                <a:cs typeface="Calibri"/>
              </a:rPr>
              <a:t> </a:t>
            </a:r>
            <a:r>
              <a:rPr sz="2200" spc="-45" dirty="0">
                <a:solidFill>
                  <a:srgbClr val="0000FF"/>
                </a:solidFill>
                <a:latin typeface="Calibri"/>
                <a:cs typeface="Calibri"/>
              </a:rPr>
              <a:t>low</a:t>
            </a:r>
            <a:r>
              <a:rPr sz="2200" spc="-45" dirty="0">
                <a:latin typeface="Calibri"/>
                <a:cs typeface="Calibri"/>
              </a:rPr>
              <a:t>.</a:t>
            </a:r>
            <a:endParaRPr sz="2200">
              <a:latin typeface="Calibri"/>
              <a:cs typeface="Calibri"/>
            </a:endParaRPr>
          </a:p>
          <a:p>
            <a:pPr marL="103505" marR="5080" indent="-91440">
              <a:lnSpc>
                <a:spcPct val="100000"/>
              </a:lnSpc>
              <a:spcBef>
                <a:spcPts val="1200"/>
              </a:spcBef>
              <a:buClr>
                <a:srgbClr val="1CACE3"/>
              </a:buClr>
              <a:buSzPct val="95454"/>
              <a:buFont typeface="Wingdings"/>
              <a:buChar char=""/>
              <a:tabLst>
                <a:tab pos="235585" algn="l"/>
              </a:tabLst>
            </a:pPr>
            <a:r>
              <a:rPr sz="2200" b="1" spc="-5" dirty="0">
                <a:solidFill>
                  <a:srgbClr val="FF0000"/>
                </a:solidFill>
                <a:latin typeface="Calibri"/>
                <a:cs typeface="Calibri"/>
              </a:rPr>
              <a:t>If</a:t>
            </a:r>
            <a:r>
              <a:rPr sz="2200" b="1" spc="310" dirty="0">
                <a:solidFill>
                  <a:srgbClr val="FF0000"/>
                </a:solidFill>
                <a:latin typeface="Calibri"/>
                <a:cs typeface="Calibri"/>
              </a:rPr>
              <a:t> </a:t>
            </a:r>
            <a:r>
              <a:rPr sz="2200" b="1" spc="-5" dirty="0">
                <a:solidFill>
                  <a:srgbClr val="FF0000"/>
                </a:solidFill>
                <a:latin typeface="Calibri"/>
                <a:cs typeface="Calibri"/>
              </a:rPr>
              <a:t>support</a:t>
            </a:r>
            <a:r>
              <a:rPr sz="2200" b="1" spc="315" dirty="0">
                <a:solidFill>
                  <a:srgbClr val="FF0000"/>
                </a:solidFill>
                <a:latin typeface="Calibri"/>
                <a:cs typeface="Calibri"/>
              </a:rPr>
              <a:t> </a:t>
            </a:r>
            <a:r>
              <a:rPr sz="2200" b="1" spc="-5" dirty="0">
                <a:solidFill>
                  <a:srgbClr val="FF0000"/>
                </a:solidFill>
                <a:latin typeface="Calibri"/>
                <a:cs typeface="Calibri"/>
              </a:rPr>
              <a:t>has</a:t>
            </a:r>
            <a:r>
              <a:rPr sz="2200" b="1" spc="305" dirty="0">
                <a:solidFill>
                  <a:srgbClr val="FF0000"/>
                </a:solidFill>
                <a:latin typeface="Calibri"/>
                <a:cs typeface="Calibri"/>
              </a:rPr>
              <a:t> </a:t>
            </a:r>
            <a:r>
              <a:rPr sz="2200" b="1" spc="-20" dirty="0">
                <a:solidFill>
                  <a:srgbClr val="FF0000"/>
                </a:solidFill>
                <a:latin typeface="Calibri"/>
                <a:cs typeface="Calibri"/>
              </a:rPr>
              <a:t>broken</a:t>
            </a:r>
            <a:r>
              <a:rPr sz="2200" b="1" spc="320" dirty="0">
                <a:solidFill>
                  <a:srgbClr val="FF0000"/>
                </a:solidFill>
                <a:latin typeface="Calibri"/>
                <a:cs typeface="Calibri"/>
              </a:rPr>
              <a:t> </a:t>
            </a:r>
            <a:r>
              <a:rPr sz="2200" b="1" spc="-5" dirty="0">
                <a:solidFill>
                  <a:srgbClr val="FF0000"/>
                </a:solidFill>
                <a:latin typeface="Calibri"/>
                <a:cs typeface="Calibri"/>
              </a:rPr>
              <a:t>than</a:t>
            </a:r>
            <a:r>
              <a:rPr sz="2200" b="1" spc="315" dirty="0">
                <a:solidFill>
                  <a:srgbClr val="FF0000"/>
                </a:solidFill>
                <a:latin typeface="Calibri"/>
                <a:cs typeface="Calibri"/>
              </a:rPr>
              <a:t> </a:t>
            </a:r>
            <a:r>
              <a:rPr sz="2200" b="1" spc="-15" dirty="0">
                <a:solidFill>
                  <a:srgbClr val="FF0000"/>
                </a:solidFill>
                <a:latin typeface="Calibri"/>
                <a:cs typeface="Calibri"/>
              </a:rPr>
              <a:t>that</a:t>
            </a:r>
            <a:r>
              <a:rPr sz="2200" b="1" spc="315" dirty="0">
                <a:solidFill>
                  <a:srgbClr val="FF0000"/>
                </a:solidFill>
                <a:latin typeface="Calibri"/>
                <a:cs typeface="Calibri"/>
              </a:rPr>
              <a:t> </a:t>
            </a:r>
            <a:r>
              <a:rPr sz="2200" b="1" spc="-10" dirty="0">
                <a:solidFill>
                  <a:srgbClr val="FF0000"/>
                </a:solidFill>
                <a:latin typeface="Calibri"/>
                <a:cs typeface="Calibri"/>
              </a:rPr>
              <a:t>level</a:t>
            </a:r>
            <a:r>
              <a:rPr sz="2200" b="1" spc="325" dirty="0">
                <a:solidFill>
                  <a:srgbClr val="FF0000"/>
                </a:solidFill>
                <a:latin typeface="Calibri"/>
                <a:cs typeface="Calibri"/>
              </a:rPr>
              <a:t> </a:t>
            </a:r>
            <a:r>
              <a:rPr sz="2200" b="1" spc="-5" dirty="0">
                <a:solidFill>
                  <a:srgbClr val="FF0000"/>
                </a:solidFill>
                <a:latin typeface="Calibri"/>
                <a:cs typeface="Calibri"/>
              </a:rPr>
              <a:t>become</a:t>
            </a:r>
            <a:r>
              <a:rPr sz="2200" b="1" spc="330" dirty="0">
                <a:solidFill>
                  <a:srgbClr val="FF0000"/>
                </a:solidFill>
                <a:latin typeface="Calibri"/>
                <a:cs typeface="Calibri"/>
              </a:rPr>
              <a:t> </a:t>
            </a:r>
            <a:r>
              <a:rPr sz="2200" b="1" spc="-10" dirty="0">
                <a:solidFill>
                  <a:srgbClr val="FF0000"/>
                </a:solidFill>
                <a:latin typeface="Calibri"/>
                <a:cs typeface="Calibri"/>
              </a:rPr>
              <a:t>the</a:t>
            </a:r>
            <a:r>
              <a:rPr sz="2200" b="1" spc="320" dirty="0">
                <a:solidFill>
                  <a:srgbClr val="FF0000"/>
                </a:solidFill>
                <a:latin typeface="Calibri"/>
                <a:cs typeface="Calibri"/>
              </a:rPr>
              <a:t> </a:t>
            </a:r>
            <a:r>
              <a:rPr sz="2200" b="1" spc="-10" dirty="0">
                <a:solidFill>
                  <a:srgbClr val="FF0000"/>
                </a:solidFill>
                <a:latin typeface="Calibri"/>
                <a:cs typeface="Calibri"/>
              </a:rPr>
              <a:t>resistance, </a:t>
            </a:r>
            <a:r>
              <a:rPr sz="2200" b="1" spc="-480" dirty="0">
                <a:solidFill>
                  <a:srgbClr val="FF0000"/>
                </a:solidFill>
                <a:latin typeface="Calibri"/>
                <a:cs typeface="Calibri"/>
              </a:rPr>
              <a:t> </a:t>
            </a:r>
            <a:r>
              <a:rPr sz="2200" b="1" spc="-10" dirty="0">
                <a:solidFill>
                  <a:srgbClr val="FF0000"/>
                </a:solidFill>
                <a:latin typeface="Calibri"/>
                <a:cs typeface="Calibri"/>
              </a:rPr>
              <a:t>and</a:t>
            </a:r>
            <a:r>
              <a:rPr sz="2200" b="1" spc="-5" dirty="0">
                <a:solidFill>
                  <a:srgbClr val="FF0000"/>
                </a:solidFill>
                <a:latin typeface="Calibri"/>
                <a:cs typeface="Calibri"/>
              </a:rPr>
              <a:t> </a:t>
            </a:r>
            <a:r>
              <a:rPr sz="2200" b="1" spc="-10" dirty="0">
                <a:solidFill>
                  <a:srgbClr val="FF0000"/>
                </a:solidFill>
                <a:latin typeface="Calibri"/>
                <a:cs typeface="Calibri"/>
              </a:rPr>
              <a:t>vice-versa.</a:t>
            </a:r>
            <a:endParaRPr sz="2200">
              <a:latin typeface="Calibri"/>
              <a:cs typeface="Calibri"/>
            </a:endParaRPr>
          </a:p>
        </p:txBody>
      </p:sp>
      <p:pic>
        <p:nvPicPr>
          <p:cNvPr id="4" name="object 4"/>
          <p:cNvPicPr/>
          <p:nvPr/>
        </p:nvPicPr>
        <p:blipFill>
          <a:blip r:embed="rId3" cstate="print"/>
          <a:stretch>
            <a:fillRect/>
          </a:stretch>
        </p:blipFill>
        <p:spPr>
          <a:xfrm>
            <a:off x="3346232" y="3961920"/>
            <a:ext cx="4723831" cy="2070582"/>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18</a:t>
            </a:fld>
            <a:endParaRPr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0323" y="931553"/>
            <a:ext cx="2233295" cy="635000"/>
          </a:xfrm>
          <a:prstGeom prst="rect">
            <a:avLst/>
          </a:prstGeom>
        </p:spPr>
        <p:txBody>
          <a:bodyPr vert="horz" wrap="square" lIns="0" tIns="12065" rIns="0" bIns="0" rtlCol="0">
            <a:spAutoFit/>
          </a:bodyPr>
          <a:lstStyle/>
          <a:p>
            <a:pPr marL="12700">
              <a:lnSpc>
                <a:spcPct val="100000"/>
              </a:lnSpc>
              <a:spcBef>
                <a:spcPts val="95"/>
              </a:spcBef>
            </a:pPr>
            <a:r>
              <a:rPr sz="4000" spc="-355" dirty="0"/>
              <a:t>T</a:t>
            </a:r>
            <a:r>
              <a:rPr sz="4000" spc="-125" dirty="0"/>
              <a:t>r</a:t>
            </a:r>
            <a:r>
              <a:rPr sz="4000" spc="-85" dirty="0"/>
              <a:t>e</a:t>
            </a:r>
            <a:r>
              <a:rPr sz="4000" spc="-90" dirty="0"/>
              <a:t>n</a:t>
            </a:r>
            <a:r>
              <a:rPr sz="4000" spc="-5" dirty="0"/>
              <a:t>d</a:t>
            </a:r>
            <a:r>
              <a:rPr sz="4000" spc="-200" dirty="0"/>
              <a:t> </a:t>
            </a:r>
            <a:r>
              <a:rPr sz="4000" spc="-75" dirty="0"/>
              <a:t>L</a:t>
            </a:r>
            <a:r>
              <a:rPr sz="4000" spc="-60" dirty="0"/>
              <a:t>i</a:t>
            </a:r>
            <a:r>
              <a:rPr sz="4000" spc="-90" dirty="0"/>
              <a:t>n</a:t>
            </a:r>
            <a:r>
              <a:rPr sz="4000" spc="-85" dirty="0"/>
              <a:t>e</a:t>
            </a:r>
            <a:r>
              <a:rPr sz="4000" spc="-5" dirty="0"/>
              <a:t>s</a:t>
            </a:r>
            <a:endParaRPr sz="4000"/>
          </a:p>
        </p:txBody>
      </p:sp>
      <p:sp>
        <p:nvSpPr>
          <p:cNvPr id="3" name="object 3"/>
          <p:cNvSpPr txBox="1"/>
          <p:nvPr/>
        </p:nvSpPr>
        <p:spPr>
          <a:xfrm>
            <a:off x="787398" y="1978434"/>
            <a:ext cx="5755640" cy="2027555"/>
          </a:xfrm>
          <a:prstGeom prst="rect">
            <a:avLst/>
          </a:prstGeom>
        </p:spPr>
        <p:txBody>
          <a:bodyPr vert="horz" wrap="square" lIns="0" tIns="13335" rIns="0" bIns="0" rtlCol="0">
            <a:spAutoFit/>
          </a:bodyPr>
          <a:lstStyle/>
          <a:p>
            <a:pPr marL="275590" indent="-263525">
              <a:lnSpc>
                <a:spcPct val="100000"/>
              </a:lnSpc>
              <a:spcBef>
                <a:spcPts val="105"/>
              </a:spcBef>
              <a:buClr>
                <a:srgbClr val="1CACE3"/>
              </a:buClr>
              <a:buSzPct val="96153"/>
              <a:buFont typeface="Wingdings"/>
              <a:buChar char=""/>
              <a:tabLst>
                <a:tab pos="276225" algn="l"/>
              </a:tabLst>
            </a:pPr>
            <a:r>
              <a:rPr sz="2600" spc="-10" dirty="0">
                <a:latin typeface="Calibri"/>
                <a:cs typeface="Calibri"/>
              </a:rPr>
              <a:t>There</a:t>
            </a:r>
            <a:r>
              <a:rPr sz="2600" spc="-40" dirty="0">
                <a:latin typeface="Calibri"/>
                <a:cs typeface="Calibri"/>
              </a:rPr>
              <a:t> </a:t>
            </a:r>
            <a:r>
              <a:rPr sz="2600" spc="-10" dirty="0">
                <a:latin typeface="Calibri"/>
                <a:cs typeface="Calibri"/>
              </a:rPr>
              <a:t>are</a:t>
            </a:r>
            <a:r>
              <a:rPr sz="2600" dirty="0">
                <a:latin typeface="Calibri"/>
                <a:cs typeface="Calibri"/>
              </a:rPr>
              <a:t> </a:t>
            </a:r>
            <a:r>
              <a:rPr sz="2600" spc="-10" dirty="0">
                <a:latin typeface="Calibri"/>
                <a:cs typeface="Calibri"/>
              </a:rPr>
              <a:t>three</a:t>
            </a:r>
            <a:r>
              <a:rPr sz="2600" spc="-25" dirty="0">
                <a:latin typeface="Calibri"/>
                <a:cs typeface="Calibri"/>
              </a:rPr>
              <a:t> </a:t>
            </a:r>
            <a:r>
              <a:rPr sz="2600" spc="-5" dirty="0">
                <a:latin typeface="Calibri"/>
                <a:cs typeface="Calibri"/>
              </a:rPr>
              <a:t>basic</a:t>
            </a:r>
            <a:r>
              <a:rPr sz="2600" spc="-15" dirty="0">
                <a:latin typeface="Calibri"/>
                <a:cs typeface="Calibri"/>
              </a:rPr>
              <a:t> </a:t>
            </a:r>
            <a:r>
              <a:rPr sz="2600" spc="-5" dirty="0">
                <a:latin typeface="Calibri"/>
                <a:cs typeface="Calibri"/>
              </a:rPr>
              <a:t>kinds</a:t>
            </a:r>
            <a:r>
              <a:rPr sz="2600" spc="-20" dirty="0">
                <a:latin typeface="Calibri"/>
                <a:cs typeface="Calibri"/>
              </a:rPr>
              <a:t> </a:t>
            </a:r>
            <a:r>
              <a:rPr sz="2600" spc="-5" dirty="0">
                <a:latin typeface="Calibri"/>
                <a:cs typeface="Calibri"/>
              </a:rPr>
              <a:t>of trends:</a:t>
            </a:r>
            <a:endParaRPr sz="2600" dirty="0">
              <a:latin typeface="Calibri"/>
              <a:cs typeface="Calibri"/>
            </a:endParaRPr>
          </a:p>
          <a:p>
            <a:pPr marL="213360">
              <a:lnSpc>
                <a:spcPct val="100000"/>
              </a:lnSpc>
              <a:spcBef>
                <a:spcPts val="1835"/>
              </a:spcBef>
            </a:pPr>
            <a:r>
              <a:rPr sz="2000" dirty="0">
                <a:solidFill>
                  <a:srgbClr val="1CACE3"/>
                </a:solidFill>
                <a:latin typeface="Courier New"/>
                <a:cs typeface="Courier New"/>
              </a:rPr>
              <a:t>o</a:t>
            </a:r>
            <a:r>
              <a:rPr sz="2000" spc="-965" dirty="0">
                <a:solidFill>
                  <a:srgbClr val="1CACE3"/>
                </a:solidFill>
                <a:latin typeface="Courier New"/>
                <a:cs typeface="Courier New"/>
              </a:rPr>
              <a:t> </a:t>
            </a:r>
            <a:r>
              <a:rPr sz="2000" dirty="0">
                <a:latin typeface="Calibri"/>
                <a:cs typeface="Calibri"/>
              </a:rPr>
              <a:t>An</a:t>
            </a:r>
            <a:r>
              <a:rPr sz="2000" spc="-5" dirty="0">
                <a:latin typeface="Calibri"/>
                <a:cs typeface="Calibri"/>
              </a:rPr>
              <a:t> </a:t>
            </a:r>
            <a:r>
              <a:rPr sz="2000" b="1" dirty="0">
                <a:solidFill>
                  <a:srgbClr val="FF0000"/>
                </a:solidFill>
                <a:latin typeface="Calibri"/>
                <a:cs typeface="Calibri"/>
              </a:rPr>
              <a:t>up </a:t>
            </a:r>
            <a:r>
              <a:rPr sz="2000" b="1" spc="-10" dirty="0">
                <a:solidFill>
                  <a:srgbClr val="FF0000"/>
                </a:solidFill>
                <a:latin typeface="Calibri"/>
                <a:cs typeface="Calibri"/>
              </a:rPr>
              <a:t>trend </a:t>
            </a:r>
            <a:r>
              <a:rPr sz="2000" spc="-10" dirty="0">
                <a:latin typeface="Calibri"/>
                <a:cs typeface="Calibri"/>
              </a:rPr>
              <a:t>where</a:t>
            </a:r>
            <a:r>
              <a:rPr sz="2000" spc="5" dirty="0">
                <a:latin typeface="Calibri"/>
                <a:cs typeface="Calibri"/>
              </a:rPr>
              <a:t> </a:t>
            </a:r>
            <a:r>
              <a:rPr sz="2000" spc="-5" dirty="0">
                <a:latin typeface="Calibri"/>
                <a:cs typeface="Calibri"/>
              </a:rPr>
              <a:t>price</a:t>
            </a:r>
            <a:r>
              <a:rPr sz="2000" spc="10" dirty="0">
                <a:latin typeface="Calibri"/>
                <a:cs typeface="Calibri"/>
              </a:rPr>
              <a:t> </a:t>
            </a:r>
            <a:r>
              <a:rPr sz="2000" spc="-10" dirty="0">
                <a:latin typeface="Calibri"/>
                <a:cs typeface="Calibri"/>
              </a:rPr>
              <a:t>are</a:t>
            </a:r>
            <a:r>
              <a:rPr sz="2000" spc="5" dirty="0">
                <a:latin typeface="Calibri"/>
                <a:cs typeface="Calibri"/>
              </a:rPr>
              <a:t> </a:t>
            </a:r>
            <a:r>
              <a:rPr sz="2000" spc="-10" dirty="0">
                <a:latin typeface="Calibri"/>
                <a:cs typeface="Calibri"/>
              </a:rPr>
              <a:t>generally</a:t>
            </a:r>
            <a:r>
              <a:rPr sz="2000" dirty="0">
                <a:latin typeface="Calibri"/>
                <a:cs typeface="Calibri"/>
              </a:rPr>
              <a:t> </a:t>
            </a:r>
            <a:r>
              <a:rPr sz="2000" spc="-5" dirty="0">
                <a:latin typeface="Calibri"/>
                <a:cs typeface="Calibri"/>
              </a:rPr>
              <a:t>increasing.</a:t>
            </a:r>
            <a:endParaRPr sz="2000" dirty="0">
              <a:latin typeface="Calibri"/>
              <a:cs typeface="Calibri"/>
            </a:endParaRPr>
          </a:p>
          <a:p>
            <a:pPr marL="213360">
              <a:lnSpc>
                <a:spcPct val="100000"/>
              </a:lnSpc>
              <a:spcBef>
                <a:spcPts val="1800"/>
              </a:spcBef>
            </a:pPr>
            <a:r>
              <a:rPr sz="2000" dirty="0">
                <a:solidFill>
                  <a:srgbClr val="1CACE3"/>
                </a:solidFill>
                <a:latin typeface="Courier New"/>
                <a:cs typeface="Courier New"/>
              </a:rPr>
              <a:t>o</a:t>
            </a:r>
            <a:r>
              <a:rPr sz="2000" spc="-965" dirty="0">
                <a:solidFill>
                  <a:srgbClr val="1CACE3"/>
                </a:solidFill>
                <a:latin typeface="Courier New"/>
                <a:cs typeface="Courier New"/>
              </a:rPr>
              <a:t> </a:t>
            </a:r>
            <a:r>
              <a:rPr sz="2000" dirty="0">
                <a:latin typeface="Calibri"/>
                <a:cs typeface="Calibri"/>
              </a:rPr>
              <a:t>A </a:t>
            </a:r>
            <a:r>
              <a:rPr sz="2000" b="1" dirty="0">
                <a:solidFill>
                  <a:srgbClr val="FF0000"/>
                </a:solidFill>
                <a:latin typeface="Calibri"/>
                <a:cs typeface="Calibri"/>
              </a:rPr>
              <a:t>down</a:t>
            </a:r>
            <a:r>
              <a:rPr sz="2000" b="1" spc="-15" dirty="0">
                <a:solidFill>
                  <a:srgbClr val="FF0000"/>
                </a:solidFill>
                <a:latin typeface="Calibri"/>
                <a:cs typeface="Calibri"/>
              </a:rPr>
              <a:t> </a:t>
            </a:r>
            <a:r>
              <a:rPr sz="2000" b="1" spc="-10" dirty="0">
                <a:solidFill>
                  <a:srgbClr val="FF0000"/>
                </a:solidFill>
                <a:latin typeface="Calibri"/>
                <a:cs typeface="Calibri"/>
              </a:rPr>
              <a:t>trend</a:t>
            </a:r>
            <a:r>
              <a:rPr sz="2000" b="1" dirty="0">
                <a:solidFill>
                  <a:srgbClr val="FF0000"/>
                </a:solidFill>
                <a:latin typeface="Calibri"/>
                <a:cs typeface="Calibri"/>
              </a:rPr>
              <a:t> </a:t>
            </a:r>
            <a:r>
              <a:rPr sz="2000" spc="-10" dirty="0">
                <a:latin typeface="Calibri"/>
                <a:cs typeface="Calibri"/>
              </a:rPr>
              <a:t>where</a:t>
            </a:r>
            <a:r>
              <a:rPr sz="2000" spc="5" dirty="0">
                <a:latin typeface="Calibri"/>
                <a:cs typeface="Calibri"/>
              </a:rPr>
              <a:t> </a:t>
            </a:r>
            <a:r>
              <a:rPr sz="2000" spc="-5" dirty="0">
                <a:latin typeface="Calibri"/>
                <a:cs typeface="Calibri"/>
              </a:rPr>
              <a:t>price</a:t>
            </a:r>
            <a:r>
              <a:rPr sz="2000" spc="10" dirty="0">
                <a:latin typeface="Calibri"/>
                <a:cs typeface="Calibri"/>
              </a:rPr>
              <a:t> </a:t>
            </a:r>
            <a:r>
              <a:rPr sz="2000" spc="-10" dirty="0">
                <a:latin typeface="Calibri"/>
                <a:cs typeface="Calibri"/>
              </a:rPr>
              <a:t>are</a:t>
            </a:r>
            <a:r>
              <a:rPr sz="2000" spc="5" dirty="0">
                <a:latin typeface="Calibri"/>
                <a:cs typeface="Calibri"/>
              </a:rPr>
              <a:t> </a:t>
            </a:r>
            <a:r>
              <a:rPr sz="2000" spc="-10" dirty="0">
                <a:latin typeface="Calibri"/>
                <a:cs typeface="Calibri"/>
              </a:rPr>
              <a:t>generally </a:t>
            </a:r>
            <a:r>
              <a:rPr sz="2000" spc="-5" dirty="0">
                <a:latin typeface="Calibri"/>
                <a:cs typeface="Calibri"/>
              </a:rPr>
              <a:t>decreasing.</a:t>
            </a:r>
            <a:endParaRPr sz="2000" dirty="0">
              <a:latin typeface="Calibri"/>
              <a:cs typeface="Calibri"/>
            </a:endParaRPr>
          </a:p>
          <a:p>
            <a:pPr marL="213360">
              <a:lnSpc>
                <a:spcPct val="100000"/>
              </a:lnSpc>
              <a:spcBef>
                <a:spcPts val="1800"/>
              </a:spcBef>
            </a:pPr>
            <a:r>
              <a:rPr sz="2000" dirty="0">
                <a:solidFill>
                  <a:srgbClr val="1CACE3"/>
                </a:solidFill>
                <a:latin typeface="Courier New"/>
                <a:cs typeface="Courier New"/>
              </a:rPr>
              <a:t>o</a:t>
            </a:r>
            <a:r>
              <a:rPr sz="2000" spc="-965" dirty="0">
                <a:solidFill>
                  <a:srgbClr val="1CACE3"/>
                </a:solidFill>
                <a:latin typeface="Courier New"/>
                <a:cs typeface="Courier New"/>
              </a:rPr>
              <a:t> </a:t>
            </a:r>
            <a:r>
              <a:rPr sz="2000" dirty="0">
                <a:latin typeface="Calibri"/>
                <a:cs typeface="Calibri"/>
              </a:rPr>
              <a:t>A</a:t>
            </a:r>
            <a:r>
              <a:rPr sz="2000" spc="-5" dirty="0">
                <a:latin typeface="Calibri"/>
                <a:cs typeface="Calibri"/>
              </a:rPr>
              <a:t> </a:t>
            </a:r>
            <a:r>
              <a:rPr sz="2000" dirty="0">
                <a:solidFill>
                  <a:srgbClr val="0000FF"/>
                </a:solidFill>
                <a:latin typeface="Calibri"/>
                <a:cs typeface="Calibri"/>
              </a:rPr>
              <a:t>t</a:t>
            </a:r>
            <a:r>
              <a:rPr sz="2000" spc="-40" dirty="0">
                <a:solidFill>
                  <a:srgbClr val="0000FF"/>
                </a:solidFill>
                <a:latin typeface="Calibri"/>
                <a:cs typeface="Calibri"/>
              </a:rPr>
              <a:t>r</a:t>
            </a:r>
            <a:r>
              <a:rPr sz="2000" dirty="0">
                <a:solidFill>
                  <a:srgbClr val="0000FF"/>
                </a:solidFill>
                <a:latin typeface="Calibri"/>
                <a:cs typeface="Calibri"/>
              </a:rPr>
              <a:t>ad</a:t>
            </a:r>
            <a:r>
              <a:rPr sz="2000" spc="-5" dirty="0">
                <a:solidFill>
                  <a:srgbClr val="0000FF"/>
                </a:solidFill>
                <a:latin typeface="Calibri"/>
                <a:cs typeface="Calibri"/>
              </a:rPr>
              <a:t>i</a:t>
            </a:r>
            <a:r>
              <a:rPr sz="2000" dirty="0">
                <a:solidFill>
                  <a:srgbClr val="0000FF"/>
                </a:solidFill>
                <a:latin typeface="Calibri"/>
                <a:cs typeface="Calibri"/>
              </a:rPr>
              <a:t>ng</a:t>
            </a:r>
            <a:r>
              <a:rPr sz="2000" spc="-5" dirty="0">
                <a:solidFill>
                  <a:srgbClr val="0000FF"/>
                </a:solidFill>
                <a:latin typeface="Calibri"/>
                <a:cs typeface="Calibri"/>
              </a:rPr>
              <a:t> </a:t>
            </a:r>
            <a:r>
              <a:rPr sz="2000" spc="-40" dirty="0">
                <a:solidFill>
                  <a:srgbClr val="0000FF"/>
                </a:solidFill>
                <a:latin typeface="Calibri"/>
                <a:cs typeface="Calibri"/>
              </a:rPr>
              <a:t>r</a:t>
            </a:r>
            <a:r>
              <a:rPr sz="2000" dirty="0">
                <a:solidFill>
                  <a:srgbClr val="0000FF"/>
                </a:solidFill>
                <a:latin typeface="Calibri"/>
                <a:cs typeface="Calibri"/>
              </a:rPr>
              <a:t>an</a:t>
            </a:r>
            <a:r>
              <a:rPr sz="2000" spc="-10" dirty="0">
                <a:solidFill>
                  <a:srgbClr val="0000FF"/>
                </a:solidFill>
                <a:latin typeface="Calibri"/>
                <a:cs typeface="Calibri"/>
              </a:rPr>
              <a:t>g</a:t>
            </a:r>
            <a:r>
              <a:rPr sz="2000" spc="-5" dirty="0">
                <a:solidFill>
                  <a:srgbClr val="0000FF"/>
                </a:solidFill>
                <a:latin typeface="Calibri"/>
                <a:cs typeface="Calibri"/>
              </a:rPr>
              <a:t>e</a:t>
            </a:r>
            <a:r>
              <a:rPr sz="2000" dirty="0">
                <a:latin typeface="Calibri"/>
                <a:cs typeface="Calibri"/>
              </a:rPr>
              <a:t>.</a:t>
            </a:r>
          </a:p>
        </p:txBody>
      </p:sp>
      <p:pic>
        <p:nvPicPr>
          <p:cNvPr id="4" name="object 4"/>
          <p:cNvPicPr/>
          <p:nvPr/>
        </p:nvPicPr>
        <p:blipFill>
          <a:blip r:embed="rId3" cstate="print"/>
          <a:stretch>
            <a:fillRect/>
          </a:stretch>
        </p:blipFill>
        <p:spPr>
          <a:xfrm>
            <a:off x="1141162" y="4260019"/>
            <a:ext cx="7159580" cy="1837013"/>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19</a:t>
            </a:fld>
            <a:endParaRP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0323" y="867101"/>
            <a:ext cx="1822450" cy="696595"/>
          </a:xfrm>
          <a:prstGeom prst="rect">
            <a:avLst/>
          </a:prstGeom>
        </p:spPr>
        <p:txBody>
          <a:bodyPr vert="horz" wrap="square" lIns="0" tIns="13335" rIns="0" bIns="0" rtlCol="0">
            <a:spAutoFit/>
          </a:bodyPr>
          <a:lstStyle/>
          <a:p>
            <a:pPr marL="12700">
              <a:lnSpc>
                <a:spcPct val="100000"/>
              </a:lnSpc>
              <a:spcBef>
                <a:spcPts val="105"/>
              </a:spcBef>
            </a:pPr>
            <a:r>
              <a:rPr sz="4400" spc="-90" dirty="0"/>
              <a:t>O</a:t>
            </a:r>
            <a:r>
              <a:rPr sz="4400" spc="-85" dirty="0"/>
              <a:t>u</a:t>
            </a:r>
            <a:r>
              <a:rPr sz="4400" spc="-80" dirty="0"/>
              <a:t>t</a:t>
            </a:r>
            <a:r>
              <a:rPr sz="4400" spc="-75" dirty="0"/>
              <a:t>li</a:t>
            </a:r>
            <a:r>
              <a:rPr sz="4400" spc="-105" dirty="0"/>
              <a:t>n</a:t>
            </a:r>
            <a:r>
              <a:rPr sz="4400" spc="-90" dirty="0"/>
              <a:t>e</a:t>
            </a:r>
            <a:r>
              <a:rPr sz="4400" dirty="0"/>
              <a:t>s</a:t>
            </a:r>
            <a:endParaRPr sz="440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a:t>
            </a:fld>
            <a:endParaRPr dirty="0"/>
          </a:p>
        </p:txBody>
      </p:sp>
      <p:sp>
        <p:nvSpPr>
          <p:cNvPr id="3" name="object 3"/>
          <p:cNvSpPr txBox="1"/>
          <p:nvPr/>
        </p:nvSpPr>
        <p:spPr>
          <a:xfrm>
            <a:off x="810258" y="1832130"/>
            <a:ext cx="4543425" cy="4262120"/>
          </a:xfrm>
          <a:prstGeom prst="rect">
            <a:avLst/>
          </a:prstGeom>
        </p:spPr>
        <p:txBody>
          <a:bodyPr vert="horz" wrap="square" lIns="0" tIns="165100" rIns="0" bIns="0" rtlCol="0">
            <a:spAutoFit/>
          </a:bodyPr>
          <a:lstStyle/>
          <a:p>
            <a:pPr marL="194945" indent="-182245">
              <a:lnSpc>
                <a:spcPct val="100000"/>
              </a:lnSpc>
              <a:spcBef>
                <a:spcPts val="1300"/>
              </a:spcBef>
              <a:buClr>
                <a:srgbClr val="1CACE3"/>
              </a:buClr>
              <a:buSzPct val="94444"/>
              <a:buFont typeface="Wingdings"/>
              <a:buChar char=""/>
              <a:tabLst>
                <a:tab pos="194945" algn="l"/>
              </a:tabLst>
            </a:pPr>
            <a:r>
              <a:rPr sz="1800" spc="-10" dirty="0">
                <a:latin typeface="Calibri"/>
                <a:cs typeface="Calibri"/>
              </a:rPr>
              <a:t>Introduction</a:t>
            </a:r>
            <a:endParaRPr sz="1800">
              <a:latin typeface="Calibri"/>
              <a:cs typeface="Calibri"/>
            </a:endParaRPr>
          </a:p>
          <a:p>
            <a:pPr marL="194945" indent="-182245">
              <a:lnSpc>
                <a:spcPct val="100000"/>
              </a:lnSpc>
              <a:spcBef>
                <a:spcPts val="1200"/>
              </a:spcBef>
              <a:buClr>
                <a:srgbClr val="1CACE3"/>
              </a:buClr>
              <a:buSzPct val="94444"/>
              <a:buFont typeface="Wingdings"/>
              <a:buChar char=""/>
              <a:tabLst>
                <a:tab pos="194945" algn="l"/>
              </a:tabLst>
            </a:pPr>
            <a:r>
              <a:rPr sz="1800" spc="-10" dirty="0">
                <a:latin typeface="Calibri"/>
                <a:cs typeface="Calibri"/>
              </a:rPr>
              <a:t>Price</a:t>
            </a:r>
            <a:r>
              <a:rPr sz="1800" spc="-15" dirty="0">
                <a:latin typeface="Calibri"/>
                <a:cs typeface="Calibri"/>
              </a:rPr>
              <a:t> </a:t>
            </a:r>
            <a:r>
              <a:rPr sz="1800" spc="-5" dirty="0">
                <a:latin typeface="Calibri"/>
                <a:cs typeface="Calibri"/>
              </a:rPr>
              <a:t>charts</a:t>
            </a:r>
            <a:endParaRPr sz="1800">
              <a:latin typeface="Calibri"/>
              <a:cs typeface="Calibri"/>
            </a:endParaRPr>
          </a:p>
          <a:p>
            <a:pPr marL="194945" indent="-182245">
              <a:lnSpc>
                <a:spcPct val="100000"/>
              </a:lnSpc>
              <a:spcBef>
                <a:spcPts val="1200"/>
              </a:spcBef>
              <a:buClr>
                <a:srgbClr val="1CACE3"/>
              </a:buClr>
              <a:buSzPct val="94444"/>
              <a:buFont typeface="Wingdings"/>
              <a:buChar char=""/>
              <a:tabLst>
                <a:tab pos="194945" algn="l"/>
              </a:tabLst>
            </a:pPr>
            <a:r>
              <a:rPr sz="1800" spc="-5" dirty="0">
                <a:latin typeface="Calibri"/>
                <a:cs typeface="Calibri"/>
              </a:rPr>
              <a:t>Candlestick</a:t>
            </a:r>
            <a:r>
              <a:rPr sz="1800" spc="-30" dirty="0">
                <a:latin typeface="Calibri"/>
                <a:cs typeface="Calibri"/>
              </a:rPr>
              <a:t> </a:t>
            </a:r>
            <a:r>
              <a:rPr sz="1800" spc="-10" dirty="0">
                <a:latin typeface="Calibri"/>
                <a:cs typeface="Calibri"/>
              </a:rPr>
              <a:t>patterns</a:t>
            </a:r>
            <a:endParaRPr sz="1800">
              <a:latin typeface="Calibri"/>
              <a:cs typeface="Calibri"/>
            </a:endParaRPr>
          </a:p>
          <a:p>
            <a:pPr marL="194945" indent="-182245">
              <a:lnSpc>
                <a:spcPct val="100000"/>
              </a:lnSpc>
              <a:spcBef>
                <a:spcPts val="1200"/>
              </a:spcBef>
              <a:buClr>
                <a:srgbClr val="1CACE3"/>
              </a:buClr>
              <a:buSzPct val="94444"/>
              <a:buFont typeface="Wingdings"/>
              <a:buChar char=""/>
              <a:tabLst>
                <a:tab pos="194945" algn="l"/>
              </a:tabLst>
            </a:pPr>
            <a:r>
              <a:rPr sz="1800" spc="-5" dirty="0">
                <a:latin typeface="Calibri"/>
                <a:cs typeface="Calibri"/>
              </a:rPr>
              <a:t>Support</a:t>
            </a:r>
            <a:r>
              <a:rPr sz="1800" spc="-15" dirty="0">
                <a:latin typeface="Calibri"/>
                <a:cs typeface="Calibri"/>
              </a:rPr>
              <a:t> </a:t>
            </a:r>
            <a:r>
              <a:rPr sz="1800" dirty="0">
                <a:latin typeface="Calibri"/>
                <a:cs typeface="Calibri"/>
              </a:rPr>
              <a:t>and</a:t>
            </a:r>
            <a:r>
              <a:rPr sz="1800" spc="-20" dirty="0">
                <a:latin typeface="Calibri"/>
                <a:cs typeface="Calibri"/>
              </a:rPr>
              <a:t> </a:t>
            </a:r>
            <a:r>
              <a:rPr sz="1800" spc="-10" dirty="0">
                <a:latin typeface="Calibri"/>
                <a:cs typeface="Calibri"/>
              </a:rPr>
              <a:t>resistance</a:t>
            </a:r>
            <a:endParaRPr sz="1800">
              <a:latin typeface="Calibri"/>
              <a:cs typeface="Calibri"/>
            </a:endParaRPr>
          </a:p>
          <a:p>
            <a:pPr marL="194945" indent="-182245">
              <a:lnSpc>
                <a:spcPct val="100000"/>
              </a:lnSpc>
              <a:spcBef>
                <a:spcPts val="1200"/>
              </a:spcBef>
              <a:buClr>
                <a:srgbClr val="1CACE3"/>
              </a:buClr>
              <a:buSzPct val="94444"/>
              <a:buFont typeface="Wingdings"/>
              <a:buChar char=""/>
              <a:tabLst>
                <a:tab pos="194945" algn="l"/>
              </a:tabLst>
            </a:pPr>
            <a:r>
              <a:rPr sz="1800" spc="-25" dirty="0">
                <a:latin typeface="Calibri"/>
                <a:cs typeface="Calibri"/>
              </a:rPr>
              <a:t>Technical</a:t>
            </a:r>
            <a:r>
              <a:rPr sz="1800" spc="5" dirty="0">
                <a:latin typeface="Calibri"/>
                <a:cs typeface="Calibri"/>
              </a:rPr>
              <a:t> </a:t>
            </a:r>
            <a:r>
              <a:rPr sz="1800" spc="-15" dirty="0">
                <a:latin typeface="Calibri"/>
                <a:cs typeface="Calibri"/>
              </a:rPr>
              <a:t>indicators</a:t>
            </a:r>
            <a:endParaRPr sz="1800">
              <a:latin typeface="Calibri"/>
              <a:cs typeface="Calibri"/>
            </a:endParaRPr>
          </a:p>
          <a:p>
            <a:pPr marL="396240" lvl="1" indent="-183515">
              <a:lnSpc>
                <a:spcPct val="100000"/>
              </a:lnSpc>
              <a:spcBef>
                <a:spcPts val="1220"/>
              </a:spcBef>
              <a:buClr>
                <a:srgbClr val="1CACE3"/>
              </a:buClr>
              <a:buFont typeface="Courier New"/>
              <a:buChar char="o"/>
              <a:tabLst>
                <a:tab pos="396875" algn="l"/>
              </a:tabLst>
            </a:pPr>
            <a:r>
              <a:rPr sz="1600" spc="-5" dirty="0">
                <a:latin typeface="Calibri"/>
                <a:cs typeface="Calibri"/>
              </a:rPr>
              <a:t>Moving</a:t>
            </a:r>
            <a:r>
              <a:rPr sz="1600" spc="-20" dirty="0">
                <a:latin typeface="Calibri"/>
                <a:cs typeface="Calibri"/>
              </a:rPr>
              <a:t> Average</a:t>
            </a:r>
            <a:r>
              <a:rPr sz="1600" spc="-15" dirty="0">
                <a:latin typeface="Calibri"/>
                <a:cs typeface="Calibri"/>
              </a:rPr>
              <a:t> </a:t>
            </a:r>
            <a:r>
              <a:rPr sz="1600" spc="-5" dirty="0">
                <a:latin typeface="Calibri"/>
                <a:cs typeface="Calibri"/>
              </a:rPr>
              <a:t>(MA)</a:t>
            </a:r>
            <a:endParaRPr sz="1600">
              <a:latin typeface="Calibri"/>
              <a:cs typeface="Calibri"/>
            </a:endParaRPr>
          </a:p>
          <a:p>
            <a:pPr marL="396240" lvl="1" indent="-183515">
              <a:lnSpc>
                <a:spcPct val="100000"/>
              </a:lnSpc>
              <a:spcBef>
                <a:spcPts val="600"/>
              </a:spcBef>
              <a:buClr>
                <a:srgbClr val="1CACE3"/>
              </a:buClr>
              <a:buFont typeface="Courier New"/>
              <a:buChar char="o"/>
              <a:tabLst>
                <a:tab pos="396875" algn="l"/>
              </a:tabLst>
            </a:pPr>
            <a:r>
              <a:rPr sz="1600" spc="-20" dirty="0">
                <a:latin typeface="Calibri"/>
                <a:cs typeface="Calibri"/>
              </a:rPr>
              <a:t>Volume</a:t>
            </a:r>
            <a:endParaRPr sz="1600">
              <a:latin typeface="Calibri"/>
              <a:cs typeface="Calibri"/>
            </a:endParaRPr>
          </a:p>
          <a:p>
            <a:pPr marL="396240" lvl="1" indent="-183515">
              <a:lnSpc>
                <a:spcPct val="100000"/>
              </a:lnSpc>
              <a:spcBef>
                <a:spcPts val="600"/>
              </a:spcBef>
              <a:buClr>
                <a:srgbClr val="1CACE3"/>
              </a:buClr>
              <a:buFont typeface="Courier New"/>
              <a:buChar char="o"/>
              <a:tabLst>
                <a:tab pos="396875" algn="l"/>
              </a:tabLst>
            </a:pPr>
            <a:r>
              <a:rPr sz="1600" spc="-5" dirty="0">
                <a:latin typeface="Calibri"/>
                <a:cs typeface="Calibri"/>
              </a:rPr>
              <a:t>Moving</a:t>
            </a:r>
            <a:r>
              <a:rPr sz="1600" spc="-15" dirty="0">
                <a:latin typeface="Calibri"/>
                <a:cs typeface="Calibri"/>
              </a:rPr>
              <a:t> </a:t>
            </a:r>
            <a:r>
              <a:rPr sz="1600" spc="-20" dirty="0">
                <a:latin typeface="Calibri"/>
                <a:cs typeface="Calibri"/>
              </a:rPr>
              <a:t>Average</a:t>
            </a:r>
            <a:r>
              <a:rPr sz="1600" spc="-5" dirty="0">
                <a:latin typeface="Calibri"/>
                <a:cs typeface="Calibri"/>
              </a:rPr>
              <a:t> </a:t>
            </a:r>
            <a:r>
              <a:rPr sz="1600" spc="-10" dirty="0">
                <a:latin typeface="Calibri"/>
                <a:cs typeface="Calibri"/>
              </a:rPr>
              <a:t>Convergence/Divergence</a:t>
            </a:r>
            <a:r>
              <a:rPr sz="1600" spc="45" dirty="0">
                <a:latin typeface="Calibri"/>
                <a:cs typeface="Calibri"/>
              </a:rPr>
              <a:t> </a:t>
            </a:r>
            <a:r>
              <a:rPr sz="1600" spc="-10" dirty="0">
                <a:latin typeface="Calibri"/>
                <a:cs typeface="Calibri"/>
              </a:rPr>
              <a:t>(MACD)</a:t>
            </a:r>
            <a:endParaRPr sz="1600">
              <a:latin typeface="Calibri"/>
              <a:cs typeface="Calibri"/>
            </a:endParaRPr>
          </a:p>
          <a:p>
            <a:pPr marL="396240" lvl="1" indent="-183515">
              <a:lnSpc>
                <a:spcPct val="100000"/>
              </a:lnSpc>
              <a:spcBef>
                <a:spcPts val="600"/>
              </a:spcBef>
              <a:buClr>
                <a:srgbClr val="1CACE3"/>
              </a:buClr>
              <a:buFont typeface="Courier New"/>
              <a:buChar char="o"/>
              <a:tabLst>
                <a:tab pos="396875" algn="l"/>
              </a:tabLst>
            </a:pPr>
            <a:r>
              <a:rPr sz="1600" spc="-10" dirty="0">
                <a:latin typeface="Calibri"/>
                <a:cs typeface="Calibri"/>
              </a:rPr>
              <a:t>Relative</a:t>
            </a:r>
            <a:r>
              <a:rPr sz="1600" spc="-15" dirty="0">
                <a:latin typeface="Calibri"/>
                <a:cs typeface="Calibri"/>
              </a:rPr>
              <a:t> </a:t>
            </a:r>
            <a:r>
              <a:rPr sz="1600" spc="-10" dirty="0">
                <a:latin typeface="Calibri"/>
                <a:cs typeface="Calibri"/>
              </a:rPr>
              <a:t>Strength</a:t>
            </a:r>
            <a:r>
              <a:rPr sz="1600" dirty="0">
                <a:latin typeface="Calibri"/>
                <a:cs typeface="Calibri"/>
              </a:rPr>
              <a:t> </a:t>
            </a:r>
            <a:r>
              <a:rPr sz="1600" spc="-10" dirty="0">
                <a:latin typeface="Calibri"/>
                <a:cs typeface="Calibri"/>
              </a:rPr>
              <a:t>Index</a:t>
            </a:r>
            <a:r>
              <a:rPr sz="1600" spc="-20" dirty="0">
                <a:latin typeface="Calibri"/>
                <a:cs typeface="Calibri"/>
              </a:rPr>
              <a:t> </a:t>
            </a:r>
            <a:r>
              <a:rPr sz="1600" spc="-10" dirty="0">
                <a:latin typeface="Calibri"/>
                <a:cs typeface="Calibri"/>
              </a:rPr>
              <a:t>(RSI)</a:t>
            </a:r>
            <a:endParaRPr sz="1600">
              <a:latin typeface="Calibri"/>
              <a:cs typeface="Calibri"/>
            </a:endParaRPr>
          </a:p>
          <a:p>
            <a:pPr marL="396240" lvl="1" indent="-183515">
              <a:lnSpc>
                <a:spcPct val="100000"/>
              </a:lnSpc>
              <a:spcBef>
                <a:spcPts val="600"/>
              </a:spcBef>
              <a:buClr>
                <a:srgbClr val="1CACE3"/>
              </a:buClr>
              <a:buFont typeface="Courier New"/>
              <a:buChar char="o"/>
              <a:tabLst>
                <a:tab pos="396875" algn="l"/>
              </a:tabLst>
            </a:pPr>
            <a:r>
              <a:rPr sz="1600" spc="-10" dirty="0">
                <a:latin typeface="Calibri"/>
                <a:cs typeface="Calibri"/>
              </a:rPr>
              <a:t>Ichimoku</a:t>
            </a:r>
            <a:r>
              <a:rPr sz="1600" spc="-30" dirty="0">
                <a:latin typeface="Calibri"/>
                <a:cs typeface="Calibri"/>
              </a:rPr>
              <a:t> </a:t>
            </a:r>
            <a:r>
              <a:rPr sz="1600" spc="-5" dirty="0">
                <a:latin typeface="Calibri"/>
                <a:cs typeface="Calibri"/>
              </a:rPr>
              <a:t>Cloud</a:t>
            </a:r>
            <a:endParaRPr sz="1600">
              <a:latin typeface="Calibri"/>
              <a:cs typeface="Calibri"/>
            </a:endParaRPr>
          </a:p>
          <a:p>
            <a:pPr marL="194945" indent="-182245">
              <a:lnSpc>
                <a:spcPct val="100000"/>
              </a:lnSpc>
              <a:spcBef>
                <a:spcPts val="1180"/>
              </a:spcBef>
              <a:buClr>
                <a:srgbClr val="1CACE3"/>
              </a:buClr>
              <a:buSzPct val="94444"/>
              <a:buFont typeface="Wingdings"/>
              <a:buChar char=""/>
              <a:tabLst>
                <a:tab pos="194945" algn="l"/>
              </a:tabLst>
            </a:pPr>
            <a:r>
              <a:rPr sz="1800" spc="-10" dirty="0">
                <a:latin typeface="Calibri"/>
                <a:cs typeface="Calibri"/>
              </a:rPr>
              <a:t>How</a:t>
            </a:r>
            <a:r>
              <a:rPr sz="1800" spc="10" dirty="0">
                <a:latin typeface="Calibri"/>
                <a:cs typeface="Calibri"/>
              </a:rPr>
              <a:t> </a:t>
            </a:r>
            <a:r>
              <a:rPr sz="1800" spc="-10" dirty="0">
                <a:latin typeface="Calibri"/>
                <a:cs typeface="Calibri"/>
              </a:rPr>
              <a:t>to</a:t>
            </a:r>
            <a:r>
              <a:rPr sz="1800" spc="-5" dirty="0">
                <a:latin typeface="Calibri"/>
                <a:cs typeface="Calibri"/>
              </a:rPr>
              <a:t> </a:t>
            </a:r>
            <a:r>
              <a:rPr sz="1800" spc="-10" dirty="0">
                <a:latin typeface="Calibri"/>
                <a:cs typeface="Calibri"/>
              </a:rPr>
              <a:t>work</a:t>
            </a:r>
            <a:r>
              <a:rPr sz="1800" spc="-15" dirty="0">
                <a:latin typeface="Calibri"/>
                <a:cs typeface="Calibri"/>
              </a:rPr>
              <a:t> </a:t>
            </a:r>
            <a:r>
              <a:rPr sz="1800" spc="-5" dirty="0">
                <a:latin typeface="Calibri"/>
                <a:cs typeface="Calibri"/>
              </a:rPr>
              <a:t>with</a:t>
            </a:r>
            <a:r>
              <a:rPr sz="1800" spc="20" dirty="0">
                <a:latin typeface="Calibri"/>
                <a:cs typeface="Calibri"/>
              </a:rPr>
              <a:t> </a:t>
            </a:r>
            <a:r>
              <a:rPr sz="1800" spc="-20" dirty="0">
                <a:latin typeface="Calibri"/>
                <a:cs typeface="Calibri"/>
              </a:rPr>
              <a:t>TradingView</a:t>
            </a:r>
            <a:endParaRPr sz="1800">
              <a:latin typeface="Calibri"/>
              <a:cs typeface="Calibri"/>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0323" y="931553"/>
            <a:ext cx="2317115" cy="635000"/>
          </a:xfrm>
          <a:prstGeom prst="rect">
            <a:avLst/>
          </a:prstGeom>
        </p:spPr>
        <p:txBody>
          <a:bodyPr vert="horz" wrap="square" lIns="0" tIns="12065" rIns="0" bIns="0" rtlCol="0">
            <a:spAutoFit/>
          </a:bodyPr>
          <a:lstStyle/>
          <a:p>
            <a:pPr marL="12700">
              <a:lnSpc>
                <a:spcPct val="100000"/>
              </a:lnSpc>
              <a:spcBef>
                <a:spcPts val="95"/>
              </a:spcBef>
            </a:pPr>
            <a:r>
              <a:rPr sz="4000" spc="-85" dirty="0"/>
              <a:t>P</a:t>
            </a:r>
            <a:r>
              <a:rPr sz="4000" spc="-60" dirty="0"/>
              <a:t>i</a:t>
            </a:r>
            <a:r>
              <a:rPr sz="4000" spc="-120" dirty="0"/>
              <a:t>v</a:t>
            </a:r>
            <a:r>
              <a:rPr sz="4000" spc="-85" dirty="0"/>
              <a:t>o</a:t>
            </a:r>
            <a:r>
              <a:rPr sz="4000" spc="-5" dirty="0"/>
              <a:t>t</a:t>
            </a:r>
            <a:r>
              <a:rPr sz="4000" spc="-180" dirty="0"/>
              <a:t> </a:t>
            </a:r>
            <a:r>
              <a:rPr sz="4000" spc="-80" dirty="0"/>
              <a:t>p</a:t>
            </a:r>
            <a:r>
              <a:rPr sz="4000" spc="-70" dirty="0"/>
              <a:t>o</a:t>
            </a:r>
            <a:r>
              <a:rPr sz="4000" spc="-75" dirty="0"/>
              <a:t>i</a:t>
            </a:r>
            <a:r>
              <a:rPr sz="4000" spc="-125" dirty="0"/>
              <a:t>n</a:t>
            </a:r>
            <a:r>
              <a:rPr sz="4000" spc="-85" dirty="0"/>
              <a:t>t</a:t>
            </a:r>
            <a:r>
              <a:rPr sz="4000" spc="-5" dirty="0"/>
              <a:t>s</a:t>
            </a:r>
            <a:endParaRPr sz="400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20</a:t>
            </a:fld>
            <a:endParaRPr dirty="0"/>
          </a:p>
        </p:txBody>
      </p:sp>
      <p:sp>
        <p:nvSpPr>
          <p:cNvPr id="3" name="object 3"/>
          <p:cNvSpPr txBox="1"/>
          <p:nvPr/>
        </p:nvSpPr>
        <p:spPr>
          <a:xfrm>
            <a:off x="778883" y="1824371"/>
            <a:ext cx="7642225" cy="4457700"/>
          </a:xfrm>
          <a:prstGeom prst="rect">
            <a:avLst/>
          </a:prstGeom>
        </p:spPr>
        <p:txBody>
          <a:bodyPr vert="horz" wrap="square" lIns="0" tIns="12700" rIns="0" bIns="0" rtlCol="0">
            <a:spAutoFit/>
          </a:bodyPr>
          <a:lstStyle/>
          <a:p>
            <a:pPr marL="104139" marR="8255" indent="-92075" algn="just">
              <a:lnSpc>
                <a:spcPct val="120000"/>
              </a:lnSpc>
              <a:spcBef>
                <a:spcPts val="100"/>
              </a:spcBef>
              <a:buClr>
                <a:srgbClr val="1CACE3"/>
              </a:buClr>
              <a:buSzPct val="94736"/>
              <a:buFont typeface="Wingdings"/>
              <a:buChar char=""/>
              <a:tabLst>
                <a:tab pos="205104" algn="l"/>
              </a:tabLst>
            </a:pPr>
            <a:r>
              <a:rPr sz="1900" spc="-5" dirty="0">
                <a:latin typeface="Calibri"/>
                <a:cs typeface="Calibri"/>
              </a:rPr>
              <a:t>A</a:t>
            </a:r>
            <a:r>
              <a:rPr sz="1900" dirty="0">
                <a:latin typeface="Calibri"/>
                <a:cs typeface="Calibri"/>
              </a:rPr>
              <a:t> </a:t>
            </a:r>
            <a:r>
              <a:rPr sz="1900" spc="-10" dirty="0">
                <a:latin typeface="Calibri"/>
                <a:cs typeface="Calibri"/>
              </a:rPr>
              <a:t>pivot</a:t>
            </a:r>
            <a:r>
              <a:rPr sz="1900" spc="-5" dirty="0">
                <a:latin typeface="Calibri"/>
                <a:cs typeface="Calibri"/>
              </a:rPr>
              <a:t> point</a:t>
            </a:r>
            <a:r>
              <a:rPr sz="1900" dirty="0">
                <a:latin typeface="Calibri"/>
                <a:cs typeface="Calibri"/>
              </a:rPr>
              <a:t> </a:t>
            </a:r>
            <a:r>
              <a:rPr sz="1900" spc="-5" dirty="0">
                <a:latin typeface="Calibri"/>
                <a:cs typeface="Calibri"/>
              </a:rPr>
              <a:t>is</a:t>
            </a:r>
            <a:r>
              <a:rPr sz="1900" dirty="0">
                <a:latin typeface="Calibri"/>
                <a:cs typeface="Calibri"/>
              </a:rPr>
              <a:t> </a:t>
            </a:r>
            <a:r>
              <a:rPr sz="1900" spc="-5" dirty="0">
                <a:latin typeface="Calibri"/>
                <a:cs typeface="Calibri"/>
              </a:rPr>
              <a:t>a</a:t>
            </a:r>
            <a:r>
              <a:rPr sz="1900" dirty="0">
                <a:latin typeface="Calibri"/>
                <a:cs typeface="Calibri"/>
              </a:rPr>
              <a:t> </a:t>
            </a:r>
            <a:r>
              <a:rPr sz="1900" spc="-10" dirty="0">
                <a:latin typeface="Calibri"/>
                <a:cs typeface="Calibri"/>
              </a:rPr>
              <a:t>technical</a:t>
            </a:r>
            <a:r>
              <a:rPr sz="1900" spc="-5" dirty="0">
                <a:latin typeface="Calibri"/>
                <a:cs typeface="Calibri"/>
              </a:rPr>
              <a:t> analysis</a:t>
            </a:r>
            <a:r>
              <a:rPr sz="1900" dirty="0">
                <a:latin typeface="Calibri"/>
                <a:cs typeface="Calibri"/>
              </a:rPr>
              <a:t> </a:t>
            </a:r>
            <a:r>
              <a:rPr sz="1900" spc="-25" dirty="0">
                <a:latin typeface="Calibri"/>
                <a:cs typeface="Calibri"/>
              </a:rPr>
              <a:t>indicator,</a:t>
            </a:r>
            <a:r>
              <a:rPr sz="1900" spc="-20" dirty="0">
                <a:latin typeface="Calibri"/>
                <a:cs typeface="Calibri"/>
              </a:rPr>
              <a:t> </a:t>
            </a:r>
            <a:r>
              <a:rPr sz="1900" spc="-5" dirty="0">
                <a:latin typeface="Calibri"/>
                <a:cs typeface="Calibri"/>
              </a:rPr>
              <a:t>or</a:t>
            </a:r>
            <a:r>
              <a:rPr sz="1900" dirty="0">
                <a:latin typeface="Calibri"/>
                <a:cs typeface="Calibri"/>
              </a:rPr>
              <a:t> </a:t>
            </a:r>
            <a:r>
              <a:rPr sz="1900" spc="-5" dirty="0">
                <a:latin typeface="Calibri"/>
                <a:cs typeface="Calibri"/>
              </a:rPr>
              <a:t>calculations,</a:t>
            </a:r>
            <a:r>
              <a:rPr sz="1900" dirty="0">
                <a:latin typeface="Calibri"/>
                <a:cs typeface="Calibri"/>
              </a:rPr>
              <a:t> </a:t>
            </a:r>
            <a:r>
              <a:rPr sz="1900" spc="-5" dirty="0">
                <a:latin typeface="Calibri"/>
                <a:cs typeface="Calibri"/>
              </a:rPr>
              <a:t>used</a:t>
            </a:r>
            <a:r>
              <a:rPr sz="1900" dirty="0">
                <a:latin typeface="Calibri"/>
                <a:cs typeface="Calibri"/>
              </a:rPr>
              <a:t> </a:t>
            </a:r>
            <a:r>
              <a:rPr sz="1900" spc="-30" dirty="0">
                <a:latin typeface="Calibri"/>
                <a:cs typeface="Calibri"/>
              </a:rPr>
              <a:t>to </a:t>
            </a:r>
            <a:r>
              <a:rPr sz="1900" spc="-25" dirty="0">
                <a:latin typeface="Calibri"/>
                <a:cs typeface="Calibri"/>
              </a:rPr>
              <a:t> </a:t>
            </a:r>
            <a:r>
              <a:rPr sz="1900" spc="-10" dirty="0">
                <a:latin typeface="Calibri"/>
                <a:cs typeface="Calibri"/>
              </a:rPr>
              <a:t>determine</a:t>
            </a:r>
            <a:r>
              <a:rPr sz="1900" spc="30" dirty="0">
                <a:latin typeface="Calibri"/>
                <a:cs typeface="Calibri"/>
              </a:rPr>
              <a:t> </a:t>
            </a:r>
            <a:r>
              <a:rPr sz="1900" spc="-5" dirty="0">
                <a:latin typeface="Calibri"/>
                <a:cs typeface="Calibri"/>
              </a:rPr>
              <a:t>the</a:t>
            </a:r>
            <a:r>
              <a:rPr sz="1900" spc="5" dirty="0">
                <a:latin typeface="Calibri"/>
                <a:cs typeface="Calibri"/>
              </a:rPr>
              <a:t> </a:t>
            </a:r>
            <a:r>
              <a:rPr sz="1900" spc="-20" dirty="0">
                <a:latin typeface="Calibri"/>
                <a:cs typeface="Calibri"/>
              </a:rPr>
              <a:t>overall</a:t>
            </a:r>
            <a:r>
              <a:rPr sz="1900" spc="25" dirty="0">
                <a:latin typeface="Calibri"/>
                <a:cs typeface="Calibri"/>
              </a:rPr>
              <a:t> </a:t>
            </a:r>
            <a:r>
              <a:rPr sz="1900" spc="-10" dirty="0">
                <a:latin typeface="Calibri"/>
                <a:cs typeface="Calibri"/>
              </a:rPr>
              <a:t>trend</a:t>
            </a:r>
            <a:r>
              <a:rPr sz="1900" spc="10" dirty="0">
                <a:latin typeface="Calibri"/>
                <a:cs typeface="Calibri"/>
              </a:rPr>
              <a:t> </a:t>
            </a:r>
            <a:r>
              <a:rPr sz="1900" spc="-5" dirty="0">
                <a:latin typeface="Calibri"/>
                <a:cs typeface="Calibri"/>
              </a:rPr>
              <a:t>of</a:t>
            </a:r>
            <a:r>
              <a:rPr sz="1900" dirty="0">
                <a:latin typeface="Calibri"/>
                <a:cs typeface="Calibri"/>
              </a:rPr>
              <a:t> </a:t>
            </a:r>
            <a:r>
              <a:rPr sz="1900" spc="-5" dirty="0">
                <a:latin typeface="Calibri"/>
                <a:cs typeface="Calibri"/>
              </a:rPr>
              <a:t>the</a:t>
            </a:r>
            <a:r>
              <a:rPr sz="1900" spc="10" dirty="0">
                <a:latin typeface="Calibri"/>
                <a:cs typeface="Calibri"/>
              </a:rPr>
              <a:t> </a:t>
            </a:r>
            <a:r>
              <a:rPr sz="1900" spc="-20" dirty="0">
                <a:latin typeface="Calibri"/>
                <a:cs typeface="Calibri"/>
              </a:rPr>
              <a:t>market</a:t>
            </a:r>
            <a:r>
              <a:rPr sz="1900" dirty="0">
                <a:latin typeface="Calibri"/>
                <a:cs typeface="Calibri"/>
              </a:rPr>
              <a:t> </a:t>
            </a:r>
            <a:r>
              <a:rPr sz="1900" spc="-15" dirty="0">
                <a:latin typeface="Calibri"/>
                <a:cs typeface="Calibri"/>
              </a:rPr>
              <a:t>over</a:t>
            </a:r>
            <a:r>
              <a:rPr sz="1900" spc="15" dirty="0">
                <a:latin typeface="Calibri"/>
                <a:cs typeface="Calibri"/>
              </a:rPr>
              <a:t> </a:t>
            </a:r>
            <a:r>
              <a:rPr sz="1900" spc="-20" dirty="0">
                <a:latin typeface="Calibri"/>
                <a:cs typeface="Calibri"/>
              </a:rPr>
              <a:t>different</a:t>
            </a:r>
            <a:r>
              <a:rPr sz="1900" spc="10" dirty="0">
                <a:latin typeface="Calibri"/>
                <a:cs typeface="Calibri"/>
              </a:rPr>
              <a:t> </a:t>
            </a:r>
            <a:r>
              <a:rPr sz="1900" spc="-5" dirty="0">
                <a:latin typeface="Calibri"/>
                <a:cs typeface="Calibri"/>
              </a:rPr>
              <a:t>time</a:t>
            </a:r>
            <a:r>
              <a:rPr sz="1900" spc="20" dirty="0">
                <a:latin typeface="Calibri"/>
                <a:cs typeface="Calibri"/>
              </a:rPr>
              <a:t> </a:t>
            </a:r>
            <a:r>
              <a:rPr sz="1900" spc="-10" dirty="0">
                <a:latin typeface="Calibri"/>
                <a:cs typeface="Calibri"/>
              </a:rPr>
              <a:t>frames.</a:t>
            </a:r>
            <a:endParaRPr sz="1900" dirty="0">
              <a:latin typeface="Calibri"/>
              <a:cs typeface="Calibri"/>
            </a:endParaRPr>
          </a:p>
          <a:p>
            <a:pPr marL="103505" marR="6350" indent="-91440" algn="just">
              <a:lnSpc>
                <a:spcPct val="120000"/>
              </a:lnSpc>
              <a:spcBef>
                <a:spcPts val="1200"/>
              </a:spcBef>
              <a:buClr>
                <a:srgbClr val="1CACE3"/>
              </a:buClr>
              <a:buSzPct val="94736"/>
              <a:buFont typeface="Wingdings"/>
              <a:buChar char=""/>
              <a:tabLst>
                <a:tab pos="205104" algn="l"/>
              </a:tabLst>
            </a:pPr>
            <a:r>
              <a:rPr sz="1900" spc="-10" dirty="0">
                <a:latin typeface="Calibri"/>
                <a:cs typeface="Calibri"/>
              </a:rPr>
              <a:t>The </a:t>
            </a:r>
            <a:r>
              <a:rPr sz="1900" spc="-10" dirty="0">
                <a:solidFill>
                  <a:srgbClr val="FF0000"/>
                </a:solidFill>
                <a:latin typeface="Calibri"/>
                <a:cs typeface="Calibri"/>
              </a:rPr>
              <a:t>pivot point </a:t>
            </a:r>
            <a:r>
              <a:rPr sz="1900" spc="-5" dirty="0">
                <a:latin typeface="Calibri"/>
                <a:cs typeface="Calibri"/>
              </a:rPr>
              <a:t>itself is simply </a:t>
            </a:r>
            <a:r>
              <a:rPr sz="1900" spc="-10" dirty="0">
                <a:latin typeface="Calibri"/>
                <a:cs typeface="Calibri"/>
              </a:rPr>
              <a:t>the </a:t>
            </a:r>
            <a:r>
              <a:rPr sz="1900" spc="-20" dirty="0">
                <a:solidFill>
                  <a:srgbClr val="0000FF"/>
                </a:solidFill>
                <a:latin typeface="Calibri"/>
                <a:cs typeface="Calibri"/>
              </a:rPr>
              <a:t>average </a:t>
            </a:r>
            <a:r>
              <a:rPr sz="1900" spc="-5" dirty="0">
                <a:solidFill>
                  <a:srgbClr val="0000FF"/>
                </a:solidFill>
                <a:latin typeface="Calibri"/>
                <a:cs typeface="Calibri"/>
              </a:rPr>
              <a:t>of the </a:t>
            </a:r>
            <a:r>
              <a:rPr sz="1900" spc="-15" dirty="0">
                <a:solidFill>
                  <a:srgbClr val="0000FF"/>
                </a:solidFill>
                <a:latin typeface="Calibri"/>
                <a:cs typeface="Calibri"/>
              </a:rPr>
              <a:t>intraday </a:t>
            </a:r>
            <a:r>
              <a:rPr sz="1900" spc="-5" dirty="0">
                <a:solidFill>
                  <a:srgbClr val="0000FF"/>
                </a:solidFill>
                <a:latin typeface="Calibri"/>
                <a:cs typeface="Calibri"/>
              </a:rPr>
              <a:t>high and </a:t>
            </a:r>
            <a:r>
              <a:rPr sz="1900" spc="-50" dirty="0">
                <a:solidFill>
                  <a:srgbClr val="0000FF"/>
                </a:solidFill>
                <a:latin typeface="Calibri"/>
                <a:cs typeface="Calibri"/>
              </a:rPr>
              <a:t>low</a:t>
            </a:r>
            <a:r>
              <a:rPr sz="1900" spc="-50" dirty="0">
                <a:latin typeface="Calibri"/>
                <a:cs typeface="Calibri"/>
              </a:rPr>
              <a:t>, </a:t>
            </a:r>
            <a:r>
              <a:rPr sz="1900" dirty="0">
                <a:latin typeface="Calibri"/>
                <a:cs typeface="Calibri"/>
              </a:rPr>
              <a:t>and </a:t>
            </a:r>
            <a:r>
              <a:rPr sz="1900" spc="5" dirty="0">
                <a:latin typeface="Calibri"/>
                <a:cs typeface="Calibri"/>
              </a:rPr>
              <a:t> </a:t>
            </a:r>
            <a:r>
              <a:rPr sz="1900" spc="-5" dirty="0">
                <a:latin typeface="Calibri"/>
                <a:cs typeface="Calibri"/>
              </a:rPr>
              <a:t>the</a:t>
            </a:r>
            <a:r>
              <a:rPr sz="1900" dirty="0">
                <a:latin typeface="Calibri"/>
                <a:cs typeface="Calibri"/>
              </a:rPr>
              <a:t> </a:t>
            </a:r>
            <a:r>
              <a:rPr sz="1900" spc="-5" dirty="0">
                <a:latin typeface="Calibri"/>
                <a:cs typeface="Calibri"/>
              </a:rPr>
              <a:t>closing</a:t>
            </a:r>
            <a:r>
              <a:rPr sz="1900" spc="10" dirty="0">
                <a:latin typeface="Calibri"/>
                <a:cs typeface="Calibri"/>
              </a:rPr>
              <a:t> </a:t>
            </a:r>
            <a:r>
              <a:rPr sz="1900" spc="-5" dirty="0">
                <a:latin typeface="Calibri"/>
                <a:cs typeface="Calibri"/>
              </a:rPr>
              <a:t>price</a:t>
            </a:r>
            <a:r>
              <a:rPr sz="1900" spc="5" dirty="0">
                <a:latin typeface="Calibri"/>
                <a:cs typeface="Calibri"/>
              </a:rPr>
              <a:t> </a:t>
            </a:r>
            <a:r>
              <a:rPr sz="1900" spc="-15" dirty="0">
                <a:latin typeface="Calibri"/>
                <a:cs typeface="Calibri"/>
              </a:rPr>
              <a:t>from</a:t>
            </a:r>
            <a:r>
              <a:rPr sz="1900" spc="10" dirty="0">
                <a:latin typeface="Calibri"/>
                <a:cs typeface="Calibri"/>
              </a:rPr>
              <a:t> </a:t>
            </a:r>
            <a:r>
              <a:rPr sz="1900" spc="-5" dirty="0">
                <a:latin typeface="Calibri"/>
                <a:cs typeface="Calibri"/>
              </a:rPr>
              <a:t>the</a:t>
            </a:r>
            <a:r>
              <a:rPr sz="1900" spc="5" dirty="0">
                <a:latin typeface="Calibri"/>
                <a:cs typeface="Calibri"/>
              </a:rPr>
              <a:t> </a:t>
            </a:r>
            <a:r>
              <a:rPr sz="1900" spc="-10" dirty="0">
                <a:latin typeface="Calibri"/>
                <a:cs typeface="Calibri"/>
              </a:rPr>
              <a:t>previous</a:t>
            </a:r>
            <a:r>
              <a:rPr sz="1900" spc="25" dirty="0">
                <a:latin typeface="Calibri"/>
                <a:cs typeface="Calibri"/>
              </a:rPr>
              <a:t> </a:t>
            </a:r>
            <a:r>
              <a:rPr sz="1900" spc="-10" dirty="0">
                <a:latin typeface="Calibri"/>
                <a:cs typeface="Calibri"/>
              </a:rPr>
              <a:t>trading</a:t>
            </a:r>
            <a:r>
              <a:rPr sz="1900" spc="5" dirty="0">
                <a:latin typeface="Calibri"/>
                <a:cs typeface="Calibri"/>
              </a:rPr>
              <a:t> </a:t>
            </a:r>
            <a:r>
              <a:rPr sz="1900" spc="-45" dirty="0">
                <a:latin typeface="Calibri"/>
                <a:cs typeface="Calibri"/>
              </a:rPr>
              <a:t>day.</a:t>
            </a:r>
            <a:endParaRPr sz="1900" dirty="0">
              <a:latin typeface="Calibri"/>
              <a:cs typeface="Calibri"/>
            </a:endParaRPr>
          </a:p>
          <a:p>
            <a:pPr marL="103505" marR="5080" indent="-91440" algn="just">
              <a:lnSpc>
                <a:spcPct val="120000"/>
              </a:lnSpc>
              <a:spcBef>
                <a:spcPts val="1200"/>
              </a:spcBef>
              <a:buClr>
                <a:srgbClr val="1CACE3"/>
              </a:buClr>
              <a:buSzPct val="94736"/>
              <a:buFont typeface="Wingdings"/>
              <a:buChar char=""/>
              <a:tabLst>
                <a:tab pos="205104" algn="l"/>
              </a:tabLst>
            </a:pPr>
            <a:r>
              <a:rPr sz="1900" dirty="0">
                <a:latin typeface="Calibri"/>
                <a:cs typeface="Calibri"/>
              </a:rPr>
              <a:t>On </a:t>
            </a:r>
            <a:r>
              <a:rPr sz="1900" spc="-5" dirty="0">
                <a:latin typeface="Calibri"/>
                <a:cs typeface="Calibri"/>
              </a:rPr>
              <a:t>the subsequent </a:t>
            </a:r>
            <a:r>
              <a:rPr sz="1900" spc="-45" dirty="0">
                <a:latin typeface="Calibri"/>
                <a:cs typeface="Calibri"/>
              </a:rPr>
              <a:t>day, </a:t>
            </a:r>
            <a:r>
              <a:rPr sz="1900" spc="-10" dirty="0">
                <a:latin typeface="Calibri"/>
                <a:cs typeface="Calibri"/>
              </a:rPr>
              <a:t>trading </a:t>
            </a:r>
            <a:r>
              <a:rPr sz="1900" spc="-10" dirty="0">
                <a:solidFill>
                  <a:srgbClr val="FF0000"/>
                </a:solidFill>
                <a:latin typeface="Calibri"/>
                <a:cs typeface="Calibri"/>
              </a:rPr>
              <a:t>above </a:t>
            </a:r>
            <a:r>
              <a:rPr sz="1900" spc="-5" dirty="0">
                <a:solidFill>
                  <a:srgbClr val="FF0000"/>
                </a:solidFill>
                <a:latin typeface="Calibri"/>
                <a:cs typeface="Calibri"/>
              </a:rPr>
              <a:t>the pivot </a:t>
            </a:r>
            <a:r>
              <a:rPr sz="1900" spc="-10" dirty="0">
                <a:solidFill>
                  <a:srgbClr val="FF0000"/>
                </a:solidFill>
                <a:latin typeface="Calibri"/>
                <a:cs typeface="Calibri"/>
              </a:rPr>
              <a:t>point </a:t>
            </a:r>
            <a:r>
              <a:rPr sz="1900" spc="-5" dirty="0">
                <a:latin typeface="Calibri"/>
                <a:cs typeface="Calibri"/>
              </a:rPr>
              <a:t>is thought </a:t>
            </a:r>
            <a:r>
              <a:rPr sz="1900" spc="-15" dirty="0">
                <a:latin typeface="Calibri"/>
                <a:cs typeface="Calibri"/>
              </a:rPr>
              <a:t>to </a:t>
            </a:r>
            <a:r>
              <a:rPr sz="1900" spc="-10" dirty="0">
                <a:latin typeface="Calibri"/>
                <a:cs typeface="Calibri"/>
              </a:rPr>
              <a:t>indicate </a:t>
            </a:r>
            <a:r>
              <a:rPr sz="1900" spc="-5" dirty="0">
                <a:latin typeface="Calibri"/>
                <a:cs typeface="Calibri"/>
              </a:rPr>
              <a:t> ongoing</a:t>
            </a:r>
            <a:r>
              <a:rPr sz="1900" dirty="0">
                <a:latin typeface="Calibri"/>
                <a:cs typeface="Calibri"/>
              </a:rPr>
              <a:t> </a:t>
            </a:r>
            <a:r>
              <a:rPr sz="1900" spc="-5" dirty="0">
                <a:solidFill>
                  <a:srgbClr val="FF0000"/>
                </a:solidFill>
                <a:latin typeface="Calibri"/>
                <a:cs typeface="Calibri"/>
              </a:rPr>
              <a:t>bullish</a:t>
            </a:r>
            <a:r>
              <a:rPr sz="1900" dirty="0">
                <a:solidFill>
                  <a:srgbClr val="FF0000"/>
                </a:solidFill>
                <a:latin typeface="Calibri"/>
                <a:cs typeface="Calibri"/>
              </a:rPr>
              <a:t> </a:t>
            </a:r>
            <a:r>
              <a:rPr sz="1900" spc="-10" dirty="0">
                <a:solidFill>
                  <a:srgbClr val="FF0000"/>
                </a:solidFill>
                <a:latin typeface="Calibri"/>
                <a:cs typeface="Calibri"/>
              </a:rPr>
              <a:t>sentiment</a:t>
            </a:r>
            <a:r>
              <a:rPr sz="1900" spc="-10" dirty="0">
                <a:latin typeface="Calibri"/>
                <a:cs typeface="Calibri"/>
              </a:rPr>
              <a:t>,</a:t>
            </a:r>
            <a:r>
              <a:rPr sz="1900" spc="-5" dirty="0">
                <a:latin typeface="Calibri"/>
                <a:cs typeface="Calibri"/>
              </a:rPr>
              <a:t> while</a:t>
            </a:r>
            <a:r>
              <a:rPr sz="1900" dirty="0">
                <a:latin typeface="Calibri"/>
                <a:cs typeface="Calibri"/>
              </a:rPr>
              <a:t> </a:t>
            </a:r>
            <a:r>
              <a:rPr sz="1900" spc="-10" dirty="0">
                <a:latin typeface="Calibri"/>
                <a:cs typeface="Calibri"/>
              </a:rPr>
              <a:t>trading</a:t>
            </a:r>
            <a:r>
              <a:rPr sz="1900" spc="-5" dirty="0">
                <a:latin typeface="Calibri"/>
                <a:cs typeface="Calibri"/>
              </a:rPr>
              <a:t> below</a:t>
            </a:r>
            <a:r>
              <a:rPr sz="1900" dirty="0">
                <a:latin typeface="Calibri"/>
                <a:cs typeface="Calibri"/>
              </a:rPr>
              <a:t> </a:t>
            </a:r>
            <a:r>
              <a:rPr sz="1900" spc="-5" dirty="0">
                <a:latin typeface="Calibri"/>
                <a:cs typeface="Calibri"/>
              </a:rPr>
              <a:t>the</a:t>
            </a:r>
            <a:r>
              <a:rPr sz="1900" dirty="0">
                <a:latin typeface="Calibri"/>
                <a:cs typeface="Calibri"/>
              </a:rPr>
              <a:t> </a:t>
            </a:r>
            <a:r>
              <a:rPr sz="1900" spc="-10" dirty="0">
                <a:latin typeface="Calibri"/>
                <a:cs typeface="Calibri"/>
              </a:rPr>
              <a:t>pivot</a:t>
            </a:r>
            <a:r>
              <a:rPr sz="1900" spc="-5" dirty="0">
                <a:latin typeface="Calibri"/>
                <a:cs typeface="Calibri"/>
              </a:rPr>
              <a:t> </a:t>
            </a:r>
            <a:r>
              <a:rPr sz="1900" spc="-10" dirty="0">
                <a:latin typeface="Calibri"/>
                <a:cs typeface="Calibri"/>
              </a:rPr>
              <a:t>point</a:t>
            </a:r>
            <a:r>
              <a:rPr sz="1900" spc="-5" dirty="0">
                <a:latin typeface="Calibri"/>
                <a:cs typeface="Calibri"/>
              </a:rPr>
              <a:t> </a:t>
            </a:r>
            <a:r>
              <a:rPr sz="1900" spc="-10" dirty="0">
                <a:latin typeface="Calibri"/>
                <a:cs typeface="Calibri"/>
              </a:rPr>
              <a:t>indicates </a:t>
            </a:r>
            <a:r>
              <a:rPr sz="1900" spc="-5" dirty="0">
                <a:latin typeface="Calibri"/>
                <a:cs typeface="Calibri"/>
              </a:rPr>
              <a:t> bearish </a:t>
            </a:r>
            <a:r>
              <a:rPr sz="1900" spc="-10" dirty="0">
                <a:latin typeface="Calibri"/>
                <a:cs typeface="Calibri"/>
              </a:rPr>
              <a:t>sentiment.</a:t>
            </a:r>
            <a:endParaRPr sz="1900" dirty="0">
              <a:latin typeface="Calibri"/>
              <a:cs typeface="Calibri"/>
            </a:endParaRPr>
          </a:p>
          <a:p>
            <a:pPr marL="103505" marR="6350" indent="-91440" algn="just">
              <a:lnSpc>
                <a:spcPct val="120000"/>
              </a:lnSpc>
              <a:spcBef>
                <a:spcPts val="1200"/>
              </a:spcBef>
              <a:buClr>
                <a:srgbClr val="1CACE3"/>
              </a:buClr>
              <a:buSzPct val="94736"/>
              <a:buFont typeface="Wingdings"/>
              <a:buChar char=""/>
              <a:tabLst>
                <a:tab pos="205104" algn="l"/>
              </a:tabLst>
            </a:pPr>
            <a:r>
              <a:rPr sz="1900" spc="-10" dirty="0">
                <a:latin typeface="Calibri"/>
                <a:cs typeface="Calibri"/>
              </a:rPr>
              <a:t>Pivot</a:t>
            </a:r>
            <a:r>
              <a:rPr sz="1900" spc="245" dirty="0">
                <a:latin typeface="Calibri"/>
                <a:cs typeface="Calibri"/>
              </a:rPr>
              <a:t> </a:t>
            </a:r>
            <a:r>
              <a:rPr sz="1900" spc="-10" dirty="0">
                <a:latin typeface="Calibri"/>
                <a:cs typeface="Calibri"/>
              </a:rPr>
              <a:t>points</a:t>
            </a:r>
            <a:r>
              <a:rPr sz="1900" spc="250" dirty="0">
                <a:latin typeface="Calibri"/>
                <a:cs typeface="Calibri"/>
              </a:rPr>
              <a:t> </a:t>
            </a:r>
            <a:r>
              <a:rPr sz="1900" spc="-10" dirty="0">
                <a:latin typeface="Calibri"/>
                <a:cs typeface="Calibri"/>
              </a:rPr>
              <a:t>are</a:t>
            </a:r>
            <a:r>
              <a:rPr sz="1900" spc="250" dirty="0">
                <a:latin typeface="Calibri"/>
                <a:cs typeface="Calibri"/>
              </a:rPr>
              <a:t> </a:t>
            </a:r>
            <a:r>
              <a:rPr sz="1900" spc="-10" dirty="0">
                <a:latin typeface="Calibri"/>
                <a:cs typeface="Calibri"/>
              </a:rPr>
              <a:t>calculated</a:t>
            </a:r>
            <a:r>
              <a:rPr sz="1900" spc="245" dirty="0">
                <a:latin typeface="Calibri"/>
                <a:cs typeface="Calibri"/>
              </a:rPr>
              <a:t> </a:t>
            </a:r>
            <a:r>
              <a:rPr sz="1900" spc="-15" dirty="0">
                <a:latin typeface="Calibri"/>
                <a:cs typeface="Calibri"/>
              </a:rPr>
              <a:t>to</a:t>
            </a:r>
            <a:r>
              <a:rPr sz="1900" spc="254" dirty="0">
                <a:latin typeface="Calibri"/>
                <a:cs typeface="Calibri"/>
              </a:rPr>
              <a:t> </a:t>
            </a:r>
            <a:r>
              <a:rPr sz="1900" spc="-10" dirty="0">
                <a:latin typeface="Calibri"/>
                <a:cs typeface="Calibri"/>
              </a:rPr>
              <a:t>determine</a:t>
            </a:r>
            <a:r>
              <a:rPr sz="1900" spc="250" dirty="0">
                <a:latin typeface="Calibri"/>
                <a:cs typeface="Calibri"/>
              </a:rPr>
              <a:t> </a:t>
            </a:r>
            <a:r>
              <a:rPr sz="1900" spc="-5" dirty="0">
                <a:latin typeface="Calibri"/>
                <a:cs typeface="Calibri"/>
              </a:rPr>
              <a:t>levels</a:t>
            </a:r>
            <a:r>
              <a:rPr sz="1900" spc="245" dirty="0">
                <a:latin typeface="Calibri"/>
                <a:cs typeface="Calibri"/>
              </a:rPr>
              <a:t> </a:t>
            </a:r>
            <a:r>
              <a:rPr sz="1900" spc="-5" dirty="0">
                <a:latin typeface="Calibri"/>
                <a:cs typeface="Calibri"/>
              </a:rPr>
              <a:t>in</a:t>
            </a:r>
            <a:r>
              <a:rPr sz="1900" spc="245" dirty="0">
                <a:latin typeface="Calibri"/>
                <a:cs typeface="Calibri"/>
              </a:rPr>
              <a:t> </a:t>
            </a:r>
            <a:r>
              <a:rPr sz="1900" spc="-5" dirty="0">
                <a:latin typeface="Calibri"/>
                <a:cs typeface="Calibri"/>
              </a:rPr>
              <a:t>which</a:t>
            </a:r>
            <a:r>
              <a:rPr sz="1900" spc="245" dirty="0">
                <a:latin typeface="Calibri"/>
                <a:cs typeface="Calibri"/>
              </a:rPr>
              <a:t> </a:t>
            </a:r>
            <a:r>
              <a:rPr sz="1900" dirty="0">
                <a:latin typeface="Calibri"/>
                <a:cs typeface="Calibri"/>
              </a:rPr>
              <a:t>the</a:t>
            </a:r>
            <a:r>
              <a:rPr sz="1900" spc="250" dirty="0">
                <a:latin typeface="Calibri"/>
                <a:cs typeface="Calibri"/>
              </a:rPr>
              <a:t> </a:t>
            </a:r>
            <a:r>
              <a:rPr sz="1900" spc="-10" dirty="0">
                <a:latin typeface="Calibri"/>
                <a:cs typeface="Calibri"/>
              </a:rPr>
              <a:t>sentiment</a:t>
            </a:r>
            <a:r>
              <a:rPr sz="1900" spc="250" dirty="0">
                <a:latin typeface="Calibri"/>
                <a:cs typeface="Calibri"/>
              </a:rPr>
              <a:t> </a:t>
            </a:r>
            <a:r>
              <a:rPr sz="1900" spc="-10" dirty="0">
                <a:latin typeface="Calibri"/>
                <a:cs typeface="Calibri"/>
              </a:rPr>
              <a:t>of </a:t>
            </a:r>
            <a:r>
              <a:rPr sz="1900" spc="-420" dirty="0">
                <a:latin typeface="Calibri"/>
                <a:cs typeface="Calibri"/>
              </a:rPr>
              <a:t> </a:t>
            </a:r>
            <a:r>
              <a:rPr sz="1900" spc="-5" dirty="0">
                <a:latin typeface="Calibri"/>
                <a:cs typeface="Calibri"/>
              </a:rPr>
              <a:t>the</a:t>
            </a:r>
            <a:r>
              <a:rPr sz="1900" spc="5" dirty="0">
                <a:latin typeface="Calibri"/>
                <a:cs typeface="Calibri"/>
              </a:rPr>
              <a:t> </a:t>
            </a:r>
            <a:r>
              <a:rPr sz="1900" spc="-20" dirty="0">
                <a:latin typeface="Calibri"/>
                <a:cs typeface="Calibri"/>
              </a:rPr>
              <a:t>market</a:t>
            </a:r>
            <a:r>
              <a:rPr sz="1900" dirty="0">
                <a:latin typeface="Calibri"/>
                <a:cs typeface="Calibri"/>
              </a:rPr>
              <a:t> </a:t>
            </a:r>
            <a:r>
              <a:rPr sz="1900" spc="-10" dirty="0">
                <a:latin typeface="Calibri"/>
                <a:cs typeface="Calibri"/>
              </a:rPr>
              <a:t>could</a:t>
            </a:r>
            <a:r>
              <a:rPr sz="1900" dirty="0">
                <a:latin typeface="Calibri"/>
                <a:cs typeface="Calibri"/>
              </a:rPr>
              <a:t> </a:t>
            </a:r>
            <a:r>
              <a:rPr sz="1900" spc="-10" dirty="0">
                <a:latin typeface="Calibri"/>
                <a:cs typeface="Calibri"/>
              </a:rPr>
              <a:t>change</a:t>
            </a:r>
            <a:r>
              <a:rPr sz="1900" spc="20" dirty="0">
                <a:latin typeface="Calibri"/>
                <a:cs typeface="Calibri"/>
              </a:rPr>
              <a:t> </a:t>
            </a:r>
            <a:r>
              <a:rPr sz="1900" spc="-15" dirty="0">
                <a:latin typeface="Calibri"/>
                <a:cs typeface="Calibri"/>
              </a:rPr>
              <a:t>from</a:t>
            </a:r>
            <a:r>
              <a:rPr sz="1900" spc="5" dirty="0">
                <a:latin typeface="Calibri"/>
                <a:cs typeface="Calibri"/>
              </a:rPr>
              <a:t> </a:t>
            </a:r>
            <a:r>
              <a:rPr sz="1900" spc="-10" dirty="0">
                <a:latin typeface="Calibri"/>
                <a:cs typeface="Calibri"/>
              </a:rPr>
              <a:t>bullish</a:t>
            </a:r>
            <a:r>
              <a:rPr sz="1900" spc="10" dirty="0">
                <a:latin typeface="Calibri"/>
                <a:cs typeface="Calibri"/>
              </a:rPr>
              <a:t> </a:t>
            </a:r>
            <a:r>
              <a:rPr sz="1900" spc="-15" dirty="0">
                <a:latin typeface="Calibri"/>
                <a:cs typeface="Calibri"/>
              </a:rPr>
              <a:t>to</a:t>
            </a:r>
            <a:r>
              <a:rPr sz="1900" spc="5" dirty="0">
                <a:latin typeface="Calibri"/>
                <a:cs typeface="Calibri"/>
              </a:rPr>
              <a:t> </a:t>
            </a:r>
            <a:r>
              <a:rPr sz="1900" spc="-5" dirty="0">
                <a:latin typeface="Calibri"/>
                <a:cs typeface="Calibri"/>
              </a:rPr>
              <a:t>bearish,</a:t>
            </a:r>
            <a:r>
              <a:rPr sz="1900" spc="10" dirty="0">
                <a:latin typeface="Calibri"/>
                <a:cs typeface="Calibri"/>
              </a:rPr>
              <a:t> </a:t>
            </a:r>
            <a:r>
              <a:rPr sz="1900" spc="-5" dirty="0">
                <a:latin typeface="Calibri"/>
                <a:cs typeface="Calibri"/>
              </a:rPr>
              <a:t>and</a:t>
            </a:r>
            <a:r>
              <a:rPr sz="1900" dirty="0">
                <a:latin typeface="Calibri"/>
                <a:cs typeface="Calibri"/>
              </a:rPr>
              <a:t> </a:t>
            </a:r>
            <a:r>
              <a:rPr sz="1900" spc="-10" dirty="0">
                <a:latin typeface="Calibri"/>
                <a:cs typeface="Calibri"/>
              </a:rPr>
              <a:t>vice-versa.</a:t>
            </a:r>
            <a:endParaRPr sz="1900" dirty="0">
              <a:latin typeface="Calibri"/>
              <a:cs typeface="Calibri"/>
            </a:endParaRPr>
          </a:p>
          <a:p>
            <a:pPr marL="104139" marR="6350" indent="-92075" algn="just">
              <a:lnSpc>
                <a:spcPct val="120000"/>
              </a:lnSpc>
              <a:spcBef>
                <a:spcPts val="1200"/>
              </a:spcBef>
              <a:buClr>
                <a:srgbClr val="1CACE3"/>
              </a:buClr>
              <a:buSzPct val="94736"/>
              <a:buFont typeface="Wingdings"/>
              <a:buChar char=""/>
              <a:tabLst>
                <a:tab pos="205104" algn="l"/>
              </a:tabLst>
            </a:pPr>
            <a:r>
              <a:rPr sz="1900" spc="-20" dirty="0">
                <a:solidFill>
                  <a:srgbClr val="FF0000"/>
                </a:solidFill>
                <a:latin typeface="Calibri"/>
                <a:cs typeface="Calibri"/>
              </a:rPr>
              <a:t>Day </a:t>
            </a:r>
            <a:r>
              <a:rPr sz="1900" spc="-15" dirty="0">
                <a:solidFill>
                  <a:srgbClr val="FF0000"/>
                </a:solidFill>
                <a:latin typeface="Calibri"/>
                <a:cs typeface="Calibri"/>
              </a:rPr>
              <a:t>traders </a:t>
            </a:r>
            <a:r>
              <a:rPr sz="1900" spc="-10" dirty="0">
                <a:latin typeface="Calibri"/>
                <a:cs typeface="Calibri"/>
              </a:rPr>
              <a:t>calculate pivot </a:t>
            </a:r>
            <a:r>
              <a:rPr sz="1900" spc="-5" dirty="0">
                <a:latin typeface="Calibri"/>
                <a:cs typeface="Calibri"/>
              </a:rPr>
              <a:t>points </a:t>
            </a:r>
            <a:r>
              <a:rPr sz="1900" spc="-15" dirty="0">
                <a:latin typeface="Calibri"/>
                <a:cs typeface="Calibri"/>
              </a:rPr>
              <a:t>to </a:t>
            </a:r>
            <a:r>
              <a:rPr sz="1900" spc="-10" dirty="0">
                <a:latin typeface="Calibri"/>
                <a:cs typeface="Calibri"/>
              </a:rPr>
              <a:t>determine levels </a:t>
            </a:r>
            <a:r>
              <a:rPr sz="1900" spc="-5" dirty="0">
                <a:latin typeface="Calibri"/>
                <a:cs typeface="Calibri"/>
              </a:rPr>
              <a:t>of </a:t>
            </a:r>
            <a:r>
              <a:rPr sz="1900" spc="-30" dirty="0">
                <a:latin typeface="Calibri"/>
                <a:cs typeface="Calibri"/>
              </a:rPr>
              <a:t>entry, </a:t>
            </a:r>
            <a:r>
              <a:rPr sz="1900" spc="-15" dirty="0">
                <a:latin typeface="Calibri"/>
                <a:cs typeface="Calibri"/>
              </a:rPr>
              <a:t>stops, </a:t>
            </a:r>
            <a:r>
              <a:rPr sz="1900" spc="-10" dirty="0">
                <a:latin typeface="Calibri"/>
                <a:cs typeface="Calibri"/>
              </a:rPr>
              <a:t>and </a:t>
            </a:r>
            <a:r>
              <a:rPr sz="1900" spc="-5" dirty="0">
                <a:latin typeface="Calibri"/>
                <a:cs typeface="Calibri"/>
              </a:rPr>
              <a:t> </a:t>
            </a:r>
            <a:r>
              <a:rPr sz="1900" spc="-10" dirty="0">
                <a:latin typeface="Calibri"/>
                <a:cs typeface="Calibri"/>
              </a:rPr>
              <a:t>profit-taking.</a:t>
            </a:r>
            <a:endParaRPr sz="1900" dirty="0">
              <a:latin typeface="Calibri"/>
              <a:cs typeface="Calibri"/>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0323" y="931553"/>
            <a:ext cx="2753995" cy="635000"/>
          </a:xfrm>
          <a:prstGeom prst="rect">
            <a:avLst/>
          </a:prstGeom>
        </p:spPr>
        <p:txBody>
          <a:bodyPr vert="horz" wrap="square" lIns="0" tIns="12065" rIns="0" bIns="0" rtlCol="0">
            <a:spAutoFit/>
          </a:bodyPr>
          <a:lstStyle/>
          <a:p>
            <a:pPr marL="12700">
              <a:lnSpc>
                <a:spcPct val="100000"/>
              </a:lnSpc>
              <a:spcBef>
                <a:spcPts val="95"/>
              </a:spcBef>
            </a:pPr>
            <a:r>
              <a:rPr sz="4000" spc="-85" dirty="0"/>
              <a:t>P</a:t>
            </a:r>
            <a:r>
              <a:rPr sz="4000" spc="-60" dirty="0"/>
              <a:t>i</a:t>
            </a:r>
            <a:r>
              <a:rPr sz="4000" spc="-120" dirty="0"/>
              <a:t>v</a:t>
            </a:r>
            <a:r>
              <a:rPr sz="4000" spc="-85" dirty="0"/>
              <a:t>o</a:t>
            </a:r>
            <a:r>
              <a:rPr sz="4000" spc="-5" dirty="0"/>
              <a:t>t</a:t>
            </a:r>
            <a:r>
              <a:rPr sz="4000" spc="-180" dirty="0"/>
              <a:t> </a:t>
            </a:r>
            <a:r>
              <a:rPr sz="4000" spc="-80" dirty="0"/>
              <a:t>p</a:t>
            </a:r>
            <a:r>
              <a:rPr sz="4000" spc="-70" dirty="0"/>
              <a:t>o</a:t>
            </a:r>
            <a:r>
              <a:rPr sz="4000" spc="-75" dirty="0"/>
              <a:t>i</a:t>
            </a:r>
            <a:r>
              <a:rPr sz="4000" spc="-125" dirty="0"/>
              <a:t>n</a:t>
            </a:r>
            <a:r>
              <a:rPr sz="4000" spc="-85" dirty="0"/>
              <a:t>t</a:t>
            </a:r>
            <a:r>
              <a:rPr sz="4000" spc="-5" dirty="0"/>
              <a:t>s</a:t>
            </a:r>
            <a:r>
              <a:rPr sz="4000" spc="-185" dirty="0"/>
              <a:t> </a:t>
            </a:r>
            <a:r>
              <a:rPr sz="4000" spc="-5" dirty="0"/>
              <a:t>…</a:t>
            </a:r>
            <a:endParaRPr sz="4000"/>
          </a:p>
        </p:txBody>
      </p:sp>
      <p:pic>
        <p:nvPicPr>
          <p:cNvPr id="3" name="object 3"/>
          <p:cNvPicPr/>
          <p:nvPr/>
        </p:nvPicPr>
        <p:blipFill>
          <a:blip r:embed="rId3" cstate="print"/>
          <a:stretch>
            <a:fillRect/>
          </a:stretch>
        </p:blipFill>
        <p:spPr>
          <a:xfrm>
            <a:off x="1147286" y="2134231"/>
            <a:ext cx="2370985" cy="3638335"/>
          </a:xfrm>
          <a:prstGeom prst="rect">
            <a:avLst/>
          </a:prstGeom>
        </p:spPr>
      </p:pic>
      <p:grpSp>
        <p:nvGrpSpPr>
          <p:cNvPr id="4" name="object 4"/>
          <p:cNvGrpSpPr/>
          <p:nvPr/>
        </p:nvGrpSpPr>
        <p:grpSpPr>
          <a:xfrm>
            <a:off x="4119372" y="2725356"/>
            <a:ext cx="4697095" cy="2784475"/>
            <a:chOff x="4119372" y="2725356"/>
            <a:chExt cx="4697095" cy="2784475"/>
          </a:xfrm>
        </p:grpSpPr>
        <p:pic>
          <p:nvPicPr>
            <p:cNvPr id="5" name="object 5"/>
            <p:cNvPicPr/>
            <p:nvPr/>
          </p:nvPicPr>
          <p:blipFill>
            <a:blip r:embed="rId4" cstate="print"/>
            <a:stretch>
              <a:fillRect/>
            </a:stretch>
          </p:blipFill>
          <p:spPr>
            <a:xfrm>
              <a:off x="4119372" y="2725356"/>
              <a:ext cx="4696967" cy="2783902"/>
            </a:xfrm>
            <a:prstGeom prst="rect">
              <a:avLst/>
            </a:prstGeom>
          </p:spPr>
        </p:pic>
        <p:sp>
          <p:nvSpPr>
            <p:cNvPr id="6" name="object 6"/>
            <p:cNvSpPr/>
            <p:nvPr/>
          </p:nvSpPr>
          <p:spPr>
            <a:xfrm>
              <a:off x="8247888" y="5233416"/>
              <a:ext cx="568960" cy="239395"/>
            </a:xfrm>
            <a:custGeom>
              <a:avLst/>
              <a:gdLst/>
              <a:ahLst/>
              <a:cxnLst/>
              <a:rect l="l" t="t" r="r" b="b"/>
              <a:pathLst>
                <a:path w="568959" h="239395">
                  <a:moveTo>
                    <a:pt x="568451" y="0"/>
                  </a:moveTo>
                  <a:lnTo>
                    <a:pt x="0" y="0"/>
                  </a:lnTo>
                  <a:lnTo>
                    <a:pt x="0" y="239268"/>
                  </a:lnTo>
                  <a:lnTo>
                    <a:pt x="568451" y="239268"/>
                  </a:lnTo>
                  <a:lnTo>
                    <a:pt x="568451" y="0"/>
                  </a:lnTo>
                  <a:close/>
                </a:path>
              </a:pathLst>
            </a:custGeom>
            <a:solidFill>
              <a:srgbClr val="FFFFFF"/>
            </a:solidFill>
          </p:spPr>
          <p:txBody>
            <a:bodyPr wrap="square" lIns="0" tIns="0" rIns="0" bIns="0" rtlCol="0"/>
            <a:lstStyle/>
            <a:p>
              <a:endParaRPr/>
            </a:p>
          </p:txBody>
        </p:sp>
      </p:gr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21</a:t>
            </a:fld>
            <a:endParaRPr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0323" y="931553"/>
            <a:ext cx="4250055" cy="635000"/>
          </a:xfrm>
          <a:prstGeom prst="rect">
            <a:avLst/>
          </a:prstGeom>
        </p:spPr>
        <p:txBody>
          <a:bodyPr vert="horz" wrap="square" lIns="0" tIns="12065" rIns="0" bIns="0" rtlCol="0">
            <a:spAutoFit/>
          </a:bodyPr>
          <a:lstStyle/>
          <a:p>
            <a:pPr marL="12700">
              <a:lnSpc>
                <a:spcPct val="100000"/>
              </a:lnSpc>
              <a:spcBef>
                <a:spcPts val="95"/>
              </a:spcBef>
            </a:pPr>
            <a:r>
              <a:rPr sz="4000" spc="-105" dirty="0"/>
              <a:t>M</a:t>
            </a:r>
            <a:r>
              <a:rPr sz="4000" spc="-95" dirty="0"/>
              <a:t>o</a:t>
            </a:r>
            <a:r>
              <a:rPr sz="4000" spc="-85" dirty="0"/>
              <a:t>v</a:t>
            </a:r>
            <a:r>
              <a:rPr sz="4000" spc="-75" dirty="0"/>
              <a:t>i</a:t>
            </a:r>
            <a:r>
              <a:rPr sz="4000" spc="-90" dirty="0"/>
              <a:t>n</a:t>
            </a:r>
            <a:r>
              <a:rPr sz="4000" spc="-5" dirty="0"/>
              <a:t>g</a:t>
            </a:r>
            <a:r>
              <a:rPr sz="4000" spc="-190" dirty="0"/>
              <a:t> </a:t>
            </a:r>
            <a:r>
              <a:rPr sz="4000" spc="-145" dirty="0"/>
              <a:t>A</a:t>
            </a:r>
            <a:r>
              <a:rPr sz="4000" spc="-110" dirty="0"/>
              <a:t>v</a:t>
            </a:r>
            <a:r>
              <a:rPr sz="4000" spc="-100" dirty="0"/>
              <a:t>e</a:t>
            </a:r>
            <a:r>
              <a:rPr sz="4000" spc="-160" dirty="0"/>
              <a:t>r</a:t>
            </a:r>
            <a:r>
              <a:rPr sz="4000" spc="-90" dirty="0"/>
              <a:t>a</a:t>
            </a:r>
            <a:r>
              <a:rPr sz="4000" spc="-114" dirty="0"/>
              <a:t>g</a:t>
            </a:r>
            <a:r>
              <a:rPr sz="4000" spc="-5" dirty="0"/>
              <a:t>e</a:t>
            </a:r>
            <a:r>
              <a:rPr sz="4000" spc="-195" dirty="0"/>
              <a:t> </a:t>
            </a:r>
            <a:r>
              <a:rPr sz="4000" spc="-60" dirty="0"/>
              <a:t>(</a:t>
            </a:r>
            <a:r>
              <a:rPr sz="4000" spc="-105" dirty="0"/>
              <a:t>M</a:t>
            </a:r>
            <a:r>
              <a:rPr sz="4000" spc="-85" dirty="0"/>
              <a:t>A</a:t>
            </a:r>
            <a:r>
              <a:rPr sz="4000" spc="-5" dirty="0"/>
              <a:t>)</a:t>
            </a:r>
            <a:endParaRPr sz="400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22</a:t>
            </a:fld>
            <a:endParaRPr dirty="0"/>
          </a:p>
        </p:txBody>
      </p:sp>
      <p:sp>
        <p:nvSpPr>
          <p:cNvPr id="3" name="object 3"/>
          <p:cNvSpPr txBox="1">
            <a:spLocks noGrp="1"/>
          </p:cNvSpPr>
          <p:nvPr>
            <p:ph type="body" idx="1"/>
          </p:nvPr>
        </p:nvSpPr>
        <p:spPr>
          <a:prstGeom prst="rect">
            <a:avLst/>
          </a:prstGeom>
        </p:spPr>
        <p:txBody>
          <a:bodyPr vert="horz" wrap="square" lIns="0" tIns="12065" rIns="0" bIns="0" rtlCol="0">
            <a:spAutoFit/>
          </a:bodyPr>
          <a:lstStyle/>
          <a:p>
            <a:pPr marL="103505" marR="5715" indent="-91440" algn="just">
              <a:lnSpc>
                <a:spcPct val="100000"/>
              </a:lnSpc>
              <a:spcBef>
                <a:spcPts val="95"/>
              </a:spcBef>
              <a:buClr>
                <a:srgbClr val="1CACE3"/>
              </a:buClr>
              <a:buSzPct val="94736"/>
              <a:buFont typeface="Wingdings"/>
              <a:buChar char=""/>
              <a:tabLst>
                <a:tab pos="205104" algn="l"/>
              </a:tabLst>
            </a:pPr>
            <a:r>
              <a:rPr spc="-5" dirty="0"/>
              <a:t>A </a:t>
            </a:r>
            <a:r>
              <a:rPr spc="-5" dirty="0">
                <a:solidFill>
                  <a:srgbClr val="FF0000"/>
                </a:solidFill>
              </a:rPr>
              <a:t>moving </a:t>
            </a:r>
            <a:r>
              <a:rPr spc="-20" dirty="0">
                <a:solidFill>
                  <a:srgbClr val="FF0000"/>
                </a:solidFill>
              </a:rPr>
              <a:t>average </a:t>
            </a:r>
            <a:r>
              <a:rPr spc="-5" dirty="0">
                <a:solidFill>
                  <a:srgbClr val="FF0000"/>
                </a:solidFill>
              </a:rPr>
              <a:t>(MA) </a:t>
            </a:r>
            <a:r>
              <a:rPr spc="-5" dirty="0"/>
              <a:t>is a </a:t>
            </a:r>
            <a:r>
              <a:rPr spc="-15" dirty="0"/>
              <a:t>stock </a:t>
            </a:r>
            <a:r>
              <a:rPr spc="-10" dirty="0"/>
              <a:t>indicator commonly </a:t>
            </a:r>
            <a:r>
              <a:rPr spc="-5" dirty="0"/>
              <a:t>used in </a:t>
            </a:r>
            <a:r>
              <a:rPr spc="-10" dirty="0"/>
              <a:t>technical </a:t>
            </a:r>
            <a:r>
              <a:rPr spc="-5" dirty="0"/>
              <a:t> analysis.</a:t>
            </a:r>
          </a:p>
          <a:p>
            <a:pPr marL="104139" marR="5715" indent="-92075" algn="just">
              <a:lnSpc>
                <a:spcPct val="100000"/>
              </a:lnSpc>
              <a:spcBef>
                <a:spcPts val="1200"/>
              </a:spcBef>
              <a:buClr>
                <a:srgbClr val="1CACE3"/>
              </a:buClr>
              <a:buSzPct val="94736"/>
              <a:buFont typeface="Wingdings"/>
              <a:buChar char=""/>
              <a:tabLst>
                <a:tab pos="205104" algn="l"/>
              </a:tabLst>
            </a:pPr>
            <a:r>
              <a:rPr spc="-10" dirty="0"/>
              <a:t>The reason </a:t>
            </a:r>
            <a:r>
              <a:rPr spc="-20" dirty="0"/>
              <a:t>for </a:t>
            </a:r>
            <a:r>
              <a:rPr spc="-5" dirty="0"/>
              <a:t>calculating the moving </a:t>
            </a:r>
            <a:r>
              <a:rPr spc="-20" dirty="0"/>
              <a:t>average </a:t>
            </a:r>
            <a:r>
              <a:rPr spc="-5" dirty="0"/>
              <a:t>of a </a:t>
            </a:r>
            <a:r>
              <a:rPr spc="-15" dirty="0"/>
              <a:t>stock </a:t>
            </a:r>
            <a:r>
              <a:rPr spc="-5" dirty="0"/>
              <a:t>is </a:t>
            </a:r>
            <a:r>
              <a:rPr spc="-15" dirty="0"/>
              <a:t>to </a:t>
            </a:r>
            <a:r>
              <a:rPr spc="-5" dirty="0"/>
              <a:t>help </a:t>
            </a:r>
            <a:r>
              <a:rPr spc="-5" dirty="0">
                <a:solidFill>
                  <a:srgbClr val="0000FF"/>
                </a:solidFill>
              </a:rPr>
              <a:t>smooth </a:t>
            </a:r>
            <a:r>
              <a:rPr dirty="0">
                <a:solidFill>
                  <a:srgbClr val="0000FF"/>
                </a:solidFill>
              </a:rPr>
              <a:t> </a:t>
            </a:r>
            <a:r>
              <a:rPr spc="-10" dirty="0"/>
              <a:t>out</a:t>
            </a:r>
            <a:r>
              <a:rPr dirty="0"/>
              <a:t> </a:t>
            </a:r>
            <a:r>
              <a:rPr spc="-5" dirty="0"/>
              <a:t>the</a:t>
            </a:r>
            <a:r>
              <a:rPr spc="5" dirty="0"/>
              <a:t> </a:t>
            </a:r>
            <a:r>
              <a:rPr spc="-5" dirty="0"/>
              <a:t>price</a:t>
            </a:r>
            <a:r>
              <a:rPr spc="5" dirty="0"/>
              <a:t> </a:t>
            </a:r>
            <a:r>
              <a:rPr spc="-15" dirty="0"/>
              <a:t>data</a:t>
            </a:r>
            <a:r>
              <a:rPr spc="5" dirty="0"/>
              <a:t> </a:t>
            </a:r>
            <a:r>
              <a:rPr spc="-10" dirty="0"/>
              <a:t>by</a:t>
            </a:r>
            <a:r>
              <a:rPr spc="5" dirty="0"/>
              <a:t> </a:t>
            </a:r>
            <a:r>
              <a:rPr spc="-10" dirty="0"/>
              <a:t>creating</a:t>
            </a:r>
            <a:r>
              <a:rPr spc="15" dirty="0"/>
              <a:t> </a:t>
            </a:r>
            <a:r>
              <a:rPr spc="-5" dirty="0"/>
              <a:t>a </a:t>
            </a:r>
            <a:r>
              <a:rPr spc="-15" dirty="0"/>
              <a:t>constantly</a:t>
            </a:r>
            <a:r>
              <a:rPr spc="5" dirty="0"/>
              <a:t> </a:t>
            </a:r>
            <a:r>
              <a:rPr spc="-10" dirty="0"/>
              <a:t>updated</a:t>
            </a:r>
            <a:r>
              <a:rPr spc="15" dirty="0"/>
              <a:t> </a:t>
            </a:r>
            <a:r>
              <a:rPr spc="-20" dirty="0"/>
              <a:t>average</a:t>
            </a:r>
            <a:r>
              <a:rPr spc="30" dirty="0"/>
              <a:t> </a:t>
            </a:r>
            <a:r>
              <a:rPr spc="-5" dirty="0"/>
              <a:t>price.</a:t>
            </a:r>
          </a:p>
          <a:p>
            <a:pPr marL="103505" marR="5080" indent="-91440" algn="just">
              <a:lnSpc>
                <a:spcPct val="100000"/>
              </a:lnSpc>
              <a:spcBef>
                <a:spcPts val="1200"/>
              </a:spcBef>
              <a:buClr>
                <a:srgbClr val="1CACE3"/>
              </a:buClr>
              <a:buSzPct val="94736"/>
              <a:buFont typeface="Wingdings"/>
              <a:buChar char=""/>
              <a:tabLst>
                <a:tab pos="205104" algn="l"/>
              </a:tabLst>
            </a:pPr>
            <a:r>
              <a:rPr spc="-15" dirty="0"/>
              <a:t>By</a:t>
            </a:r>
            <a:r>
              <a:rPr spc="-10" dirty="0"/>
              <a:t> </a:t>
            </a:r>
            <a:r>
              <a:rPr spc="-5" dirty="0"/>
              <a:t>calculating</a:t>
            </a:r>
            <a:r>
              <a:rPr dirty="0"/>
              <a:t> </a:t>
            </a:r>
            <a:r>
              <a:rPr spc="-5" dirty="0"/>
              <a:t>the</a:t>
            </a:r>
            <a:r>
              <a:rPr dirty="0"/>
              <a:t> </a:t>
            </a:r>
            <a:r>
              <a:rPr spc="-5" dirty="0"/>
              <a:t>moving</a:t>
            </a:r>
            <a:r>
              <a:rPr dirty="0"/>
              <a:t> </a:t>
            </a:r>
            <a:r>
              <a:rPr spc="-15" dirty="0"/>
              <a:t>average,</a:t>
            </a:r>
            <a:r>
              <a:rPr spc="-10" dirty="0"/>
              <a:t> </a:t>
            </a:r>
            <a:r>
              <a:rPr spc="-5" dirty="0"/>
              <a:t>the</a:t>
            </a:r>
            <a:r>
              <a:rPr dirty="0"/>
              <a:t> </a:t>
            </a:r>
            <a:r>
              <a:rPr spc="-5" dirty="0"/>
              <a:t>impacts</a:t>
            </a:r>
            <a:r>
              <a:rPr dirty="0"/>
              <a:t> </a:t>
            </a:r>
            <a:r>
              <a:rPr spc="-5" dirty="0"/>
              <a:t>of</a:t>
            </a:r>
            <a:r>
              <a:rPr dirty="0"/>
              <a:t> </a:t>
            </a:r>
            <a:r>
              <a:rPr spc="-15" dirty="0">
                <a:solidFill>
                  <a:srgbClr val="0000FF"/>
                </a:solidFill>
              </a:rPr>
              <a:t>random</a:t>
            </a:r>
            <a:r>
              <a:rPr spc="-15" dirty="0"/>
              <a:t>,</a:t>
            </a:r>
            <a:r>
              <a:rPr spc="-10" dirty="0"/>
              <a:t> </a:t>
            </a:r>
            <a:r>
              <a:rPr spc="-5" dirty="0">
                <a:solidFill>
                  <a:srgbClr val="0000FF"/>
                </a:solidFill>
              </a:rPr>
              <a:t>short-term </a:t>
            </a:r>
            <a:r>
              <a:rPr dirty="0">
                <a:solidFill>
                  <a:srgbClr val="0000FF"/>
                </a:solidFill>
              </a:rPr>
              <a:t> </a:t>
            </a:r>
            <a:r>
              <a:rPr spc="-5" dirty="0">
                <a:solidFill>
                  <a:srgbClr val="0000FF"/>
                </a:solidFill>
              </a:rPr>
              <a:t>fluctuations</a:t>
            </a:r>
            <a:r>
              <a:rPr dirty="0">
                <a:solidFill>
                  <a:srgbClr val="0000FF"/>
                </a:solidFill>
              </a:rPr>
              <a:t> </a:t>
            </a:r>
            <a:r>
              <a:rPr spc="-5" dirty="0"/>
              <a:t>on</a:t>
            </a:r>
            <a:r>
              <a:rPr dirty="0"/>
              <a:t> </a:t>
            </a:r>
            <a:r>
              <a:rPr spc="-5" dirty="0"/>
              <a:t>the</a:t>
            </a:r>
            <a:r>
              <a:rPr dirty="0"/>
              <a:t> </a:t>
            </a:r>
            <a:r>
              <a:rPr spc="-5" dirty="0"/>
              <a:t>price</a:t>
            </a:r>
            <a:r>
              <a:rPr dirty="0"/>
              <a:t> </a:t>
            </a:r>
            <a:r>
              <a:rPr spc="-5" dirty="0"/>
              <a:t>of</a:t>
            </a:r>
            <a:r>
              <a:rPr dirty="0"/>
              <a:t> </a:t>
            </a:r>
            <a:r>
              <a:rPr spc="-5" dirty="0"/>
              <a:t>a</a:t>
            </a:r>
            <a:r>
              <a:rPr dirty="0"/>
              <a:t> </a:t>
            </a:r>
            <a:r>
              <a:rPr spc="-15" dirty="0"/>
              <a:t>stock</a:t>
            </a:r>
            <a:r>
              <a:rPr spc="-10" dirty="0"/>
              <a:t> </a:t>
            </a:r>
            <a:r>
              <a:rPr spc="-15" dirty="0"/>
              <a:t>over</a:t>
            </a:r>
            <a:r>
              <a:rPr spc="-10" dirty="0"/>
              <a:t> </a:t>
            </a:r>
            <a:r>
              <a:rPr spc="-5" dirty="0"/>
              <a:t>a</a:t>
            </a:r>
            <a:r>
              <a:rPr dirty="0"/>
              <a:t> </a:t>
            </a:r>
            <a:r>
              <a:rPr spc="-5" dirty="0"/>
              <a:t>specified</a:t>
            </a:r>
            <a:r>
              <a:rPr dirty="0"/>
              <a:t> </a:t>
            </a:r>
            <a:r>
              <a:rPr spc="-5" dirty="0"/>
              <a:t>time</a:t>
            </a:r>
            <a:r>
              <a:rPr dirty="0"/>
              <a:t> </a:t>
            </a:r>
            <a:r>
              <a:rPr spc="-15" dirty="0"/>
              <a:t>frame</a:t>
            </a:r>
            <a:r>
              <a:rPr spc="395" dirty="0"/>
              <a:t> </a:t>
            </a:r>
            <a:r>
              <a:rPr spc="-15" dirty="0"/>
              <a:t>are </a:t>
            </a:r>
            <a:r>
              <a:rPr spc="-10" dirty="0"/>
              <a:t> </a:t>
            </a:r>
            <a:r>
              <a:rPr b="1" spc="-10" dirty="0">
                <a:latin typeface="Calibri"/>
                <a:cs typeface="Calibri"/>
              </a:rPr>
              <a:t>mitigated</a:t>
            </a:r>
            <a:r>
              <a:rPr spc="-10" dirty="0"/>
              <a:t>.</a:t>
            </a:r>
          </a:p>
          <a:p>
            <a:pPr marL="104139" marR="5080" indent="-92075" algn="just">
              <a:lnSpc>
                <a:spcPts val="2280"/>
              </a:lnSpc>
              <a:spcBef>
                <a:spcPts val="1275"/>
              </a:spcBef>
              <a:buClr>
                <a:srgbClr val="1CACE3"/>
              </a:buClr>
              <a:buSzPct val="90000"/>
              <a:buFont typeface="Wingdings"/>
              <a:buChar char=""/>
              <a:tabLst>
                <a:tab pos="205104" algn="l"/>
              </a:tabLst>
            </a:pPr>
            <a:r>
              <a:rPr sz="2000" i="1" spc="-35" dirty="0">
                <a:latin typeface="Calibri"/>
                <a:cs typeface="Calibri"/>
              </a:rPr>
              <a:t>Simple </a:t>
            </a:r>
            <a:r>
              <a:rPr sz="2000" i="1" spc="-55" dirty="0">
                <a:latin typeface="Calibri"/>
                <a:cs typeface="Calibri"/>
              </a:rPr>
              <a:t>moving </a:t>
            </a:r>
            <a:r>
              <a:rPr sz="2000" i="1" spc="-75" dirty="0">
                <a:latin typeface="Calibri"/>
                <a:cs typeface="Calibri"/>
              </a:rPr>
              <a:t>averages </a:t>
            </a:r>
            <a:r>
              <a:rPr spc="-5" dirty="0"/>
              <a:t>(</a:t>
            </a:r>
            <a:r>
              <a:rPr b="1" spc="-5" dirty="0">
                <a:solidFill>
                  <a:srgbClr val="FF0000"/>
                </a:solidFill>
                <a:latin typeface="Calibri"/>
                <a:cs typeface="Calibri"/>
              </a:rPr>
              <a:t>SMAs</a:t>
            </a:r>
            <a:r>
              <a:rPr spc="-5" dirty="0"/>
              <a:t>) use a simple arithmetic </a:t>
            </a:r>
            <a:r>
              <a:rPr spc="-20" dirty="0"/>
              <a:t>average </a:t>
            </a:r>
            <a:r>
              <a:rPr spc="-5" dirty="0"/>
              <a:t>of prices </a:t>
            </a:r>
            <a:r>
              <a:rPr dirty="0"/>
              <a:t> </a:t>
            </a:r>
            <a:r>
              <a:rPr spc="-15" dirty="0"/>
              <a:t>over</a:t>
            </a:r>
            <a:r>
              <a:rPr spc="-10" dirty="0"/>
              <a:t> </a:t>
            </a:r>
            <a:r>
              <a:rPr spc="-5" dirty="0"/>
              <a:t>some</a:t>
            </a:r>
            <a:r>
              <a:rPr dirty="0"/>
              <a:t> </a:t>
            </a:r>
            <a:r>
              <a:rPr spc="-5" dirty="0"/>
              <a:t>timespan,</a:t>
            </a:r>
            <a:r>
              <a:rPr dirty="0"/>
              <a:t> while</a:t>
            </a:r>
            <a:r>
              <a:rPr spc="5" dirty="0"/>
              <a:t> </a:t>
            </a:r>
            <a:r>
              <a:rPr sz="2000" i="1" spc="-40" dirty="0">
                <a:latin typeface="Calibri"/>
                <a:cs typeface="Calibri"/>
              </a:rPr>
              <a:t>exponential</a:t>
            </a:r>
            <a:r>
              <a:rPr sz="2000" i="1" spc="-35" dirty="0">
                <a:latin typeface="Calibri"/>
                <a:cs typeface="Calibri"/>
              </a:rPr>
              <a:t> </a:t>
            </a:r>
            <a:r>
              <a:rPr sz="2000" i="1" spc="-55" dirty="0">
                <a:latin typeface="Calibri"/>
                <a:cs typeface="Calibri"/>
              </a:rPr>
              <a:t>moving</a:t>
            </a:r>
            <a:r>
              <a:rPr sz="2000" i="1" spc="-50" dirty="0">
                <a:latin typeface="Calibri"/>
                <a:cs typeface="Calibri"/>
              </a:rPr>
              <a:t> </a:t>
            </a:r>
            <a:r>
              <a:rPr sz="2000" i="1" spc="-75" dirty="0">
                <a:latin typeface="Calibri"/>
                <a:cs typeface="Calibri"/>
              </a:rPr>
              <a:t>averages</a:t>
            </a:r>
            <a:r>
              <a:rPr sz="2000" i="1" spc="-70" dirty="0">
                <a:latin typeface="Calibri"/>
                <a:cs typeface="Calibri"/>
              </a:rPr>
              <a:t> </a:t>
            </a:r>
            <a:r>
              <a:rPr spc="-5" dirty="0"/>
              <a:t>(</a:t>
            </a:r>
            <a:r>
              <a:rPr b="1" spc="-5" dirty="0">
                <a:solidFill>
                  <a:srgbClr val="FF0000"/>
                </a:solidFill>
                <a:latin typeface="Calibri"/>
                <a:cs typeface="Calibri"/>
              </a:rPr>
              <a:t>EMAs</a:t>
            </a:r>
            <a:r>
              <a:rPr spc="-5" dirty="0"/>
              <a:t>)</a:t>
            </a:r>
            <a:r>
              <a:rPr dirty="0"/>
              <a:t> </a:t>
            </a:r>
            <a:r>
              <a:rPr spc="-5" dirty="0"/>
              <a:t>place </a:t>
            </a:r>
            <a:r>
              <a:rPr dirty="0"/>
              <a:t> </a:t>
            </a:r>
            <a:r>
              <a:rPr spc="-15" dirty="0"/>
              <a:t>greater</a:t>
            </a:r>
            <a:r>
              <a:rPr spc="5" dirty="0"/>
              <a:t> </a:t>
            </a:r>
            <a:r>
              <a:rPr spc="-10" dirty="0"/>
              <a:t>weight</a:t>
            </a:r>
            <a:r>
              <a:rPr spc="15" dirty="0"/>
              <a:t> </a:t>
            </a:r>
            <a:r>
              <a:rPr spc="-5" dirty="0"/>
              <a:t>on</a:t>
            </a:r>
            <a:r>
              <a:rPr dirty="0"/>
              <a:t> </a:t>
            </a:r>
            <a:r>
              <a:rPr spc="-15" dirty="0"/>
              <a:t>more</a:t>
            </a:r>
            <a:r>
              <a:rPr spc="5" dirty="0"/>
              <a:t> </a:t>
            </a:r>
            <a:r>
              <a:rPr spc="-10" dirty="0"/>
              <a:t>recent</a:t>
            </a:r>
            <a:r>
              <a:rPr dirty="0"/>
              <a:t> </a:t>
            </a:r>
            <a:r>
              <a:rPr spc="-5" dirty="0"/>
              <a:t>prices</a:t>
            </a:r>
            <a:r>
              <a:rPr dirty="0"/>
              <a:t> </a:t>
            </a:r>
            <a:r>
              <a:rPr spc="-5" dirty="0"/>
              <a:t>than</a:t>
            </a:r>
            <a:r>
              <a:rPr dirty="0"/>
              <a:t> </a:t>
            </a:r>
            <a:r>
              <a:rPr spc="-5" dirty="0"/>
              <a:t>older</a:t>
            </a:r>
            <a:r>
              <a:rPr spc="10" dirty="0"/>
              <a:t> </a:t>
            </a:r>
            <a:r>
              <a:rPr spc="-5" dirty="0"/>
              <a:t>ones</a:t>
            </a:r>
            <a:r>
              <a:rPr spc="5" dirty="0"/>
              <a:t> </a:t>
            </a:r>
            <a:r>
              <a:rPr spc="-15" dirty="0"/>
              <a:t>over</a:t>
            </a:r>
            <a:r>
              <a:rPr spc="10" dirty="0"/>
              <a:t> </a:t>
            </a:r>
            <a:r>
              <a:rPr spc="-5" dirty="0"/>
              <a:t>the</a:t>
            </a:r>
            <a:r>
              <a:rPr spc="5" dirty="0"/>
              <a:t> </a:t>
            </a:r>
            <a:r>
              <a:rPr spc="-5" dirty="0"/>
              <a:t>time</a:t>
            </a:r>
            <a:r>
              <a:rPr spc="15" dirty="0"/>
              <a:t> </a:t>
            </a:r>
            <a:r>
              <a:rPr spc="-5" dirty="0"/>
              <a:t>period.</a:t>
            </a:r>
            <a:endParaRPr sz="2000">
              <a:latin typeface="Calibri"/>
              <a:cs typeface="Calibri"/>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0323" y="934792"/>
            <a:ext cx="4701540" cy="635000"/>
          </a:xfrm>
          <a:prstGeom prst="rect">
            <a:avLst/>
          </a:prstGeom>
        </p:spPr>
        <p:txBody>
          <a:bodyPr vert="horz" wrap="square" lIns="0" tIns="12065" rIns="0" bIns="0" rtlCol="0">
            <a:spAutoFit/>
          </a:bodyPr>
          <a:lstStyle/>
          <a:p>
            <a:pPr marL="12700">
              <a:lnSpc>
                <a:spcPct val="100000"/>
              </a:lnSpc>
              <a:spcBef>
                <a:spcPts val="95"/>
              </a:spcBef>
            </a:pPr>
            <a:r>
              <a:rPr sz="4000" spc="-105" dirty="0"/>
              <a:t>M</a:t>
            </a:r>
            <a:r>
              <a:rPr sz="4000" spc="-95" dirty="0"/>
              <a:t>o</a:t>
            </a:r>
            <a:r>
              <a:rPr sz="4000" spc="-85" dirty="0"/>
              <a:t>v</a:t>
            </a:r>
            <a:r>
              <a:rPr sz="4000" spc="-75" dirty="0"/>
              <a:t>i</a:t>
            </a:r>
            <a:r>
              <a:rPr sz="4000" spc="-90" dirty="0"/>
              <a:t>n</a:t>
            </a:r>
            <a:r>
              <a:rPr sz="4000" spc="-5" dirty="0"/>
              <a:t>g</a:t>
            </a:r>
            <a:r>
              <a:rPr sz="4000" spc="-190" dirty="0"/>
              <a:t> </a:t>
            </a:r>
            <a:r>
              <a:rPr sz="4000" spc="-145" dirty="0"/>
              <a:t>A</a:t>
            </a:r>
            <a:r>
              <a:rPr sz="4000" spc="-110" dirty="0"/>
              <a:t>v</a:t>
            </a:r>
            <a:r>
              <a:rPr sz="4000" spc="-100" dirty="0"/>
              <a:t>e</a:t>
            </a:r>
            <a:r>
              <a:rPr sz="4000" spc="-160" dirty="0"/>
              <a:t>r</a:t>
            </a:r>
            <a:r>
              <a:rPr sz="4000" spc="-90" dirty="0"/>
              <a:t>a</a:t>
            </a:r>
            <a:r>
              <a:rPr sz="4000" spc="-114" dirty="0"/>
              <a:t>g</a:t>
            </a:r>
            <a:r>
              <a:rPr sz="4000" spc="-5" dirty="0"/>
              <a:t>e</a:t>
            </a:r>
            <a:r>
              <a:rPr sz="4000" spc="-195" dirty="0"/>
              <a:t> </a:t>
            </a:r>
            <a:r>
              <a:rPr sz="4000" spc="-60" dirty="0"/>
              <a:t>(</a:t>
            </a:r>
            <a:r>
              <a:rPr sz="4000" spc="-105" dirty="0"/>
              <a:t>M</a:t>
            </a:r>
            <a:r>
              <a:rPr sz="4000" spc="-85" dirty="0"/>
              <a:t>A</a:t>
            </a:r>
            <a:r>
              <a:rPr sz="4000" spc="-5" dirty="0"/>
              <a:t>)</a:t>
            </a:r>
            <a:r>
              <a:rPr sz="4000" spc="-65" dirty="0"/>
              <a:t> </a:t>
            </a:r>
            <a:r>
              <a:rPr sz="4000" spc="-5" dirty="0"/>
              <a:t>…</a:t>
            </a:r>
            <a:endParaRPr sz="4000"/>
          </a:p>
        </p:txBody>
      </p:sp>
      <p:sp>
        <p:nvSpPr>
          <p:cNvPr id="3" name="object 3"/>
          <p:cNvSpPr txBox="1"/>
          <p:nvPr/>
        </p:nvSpPr>
        <p:spPr>
          <a:xfrm>
            <a:off x="787398" y="1983005"/>
            <a:ext cx="7569834" cy="2341245"/>
          </a:xfrm>
          <a:prstGeom prst="rect">
            <a:avLst/>
          </a:prstGeom>
        </p:spPr>
        <p:txBody>
          <a:bodyPr vert="horz" wrap="square" lIns="0" tIns="12065" rIns="0" bIns="0" rtlCol="0">
            <a:spAutoFit/>
          </a:bodyPr>
          <a:lstStyle/>
          <a:p>
            <a:pPr marL="234950" indent="-222885">
              <a:lnSpc>
                <a:spcPct val="100000"/>
              </a:lnSpc>
              <a:spcBef>
                <a:spcPts val="95"/>
              </a:spcBef>
              <a:buClr>
                <a:srgbClr val="1CACE3"/>
              </a:buClr>
              <a:buSzPct val="95454"/>
              <a:buFont typeface="Wingdings"/>
              <a:buChar char=""/>
              <a:tabLst>
                <a:tab pos="235585" algn="l"/>
                <a:tab pos="533400" algn="l"/>
                <a:tab pos="1419225" algn="l"/>
                <a:tab pos="2394585" algn="l"/>
                <a:tab pos="3416935" algn="l"/>
                <a:tab pos="4339590" algn="l"/>
                <a:tab pos="4651375" algn="l"/>
                <a:tab pos="5936615" algn="l"/>
                <a:tab pos="6346190" algn="l"/>
                <a:tab pos="7176770" algn="l"/>
              </a:tabLst>
            </a:pPr>
            <a:r>
              <a:rPr sz="2200" spc="-5" dirty="0">
                <a:latin typeface="Calibri"/>
                <a:cs typeface="Calibri"/>
              </a:rPr>
              <a:t>A</a:t>
            </a:r>
            <a:r>
              <a:rPr sz="2200" dirty="0">
                <a:latin typeface="Calibri"/>
                <a:cs typeface="Calibri"/>
              </a:rPr>
              <a:t>	s</a:t>
            </a:r>
            <a:r>
              <a:rPr sz="2200" spc="-5" dirty="0">
                <a:latin typeface="Calibri"/>
                <a:cs typeface="Calibri"/>
              </a:rPr>
              <a:t>i</a:t>
            </a:r>
            <a:r>
              <a:rPr sz="2200" spc="-10" dirty="0">
                <a:latin typeface="Calibri"/>
                <a:cs typeface="Calibri"/>
              </a:rPr>
              <a:t>mp</a:t>
            </a:r>
            <a:r>
              <a:rPr sz="2200" spc="5" dirty="0">
                <a:latin typeface="Calibri"/>
                <a:cs typeface="Calibri"/>
              </a:rPr>
              <a:t>l</a:t>
            </a:r>
            <a:r>
              <a:rPr sz="2200" spc="-5" dirty="0">
                <a:latin typeface="Calibri"/>
                <a:cs typeface="Calibri"/>
              </a:rPr>
              <a:t>e</a:t>
            </a:r>
            <a:r>
              <a:rPr sz="2200" dirty="0">
                <a:latin typeface="Calibri"/>
                <a:cs typeface="Calibri"/>
              </a:rPr>
              <a:t>	</a:t>
            </a:r>
            <a:r>
              <a:rPr sz="2200" spc="-10" dirty="0">
                <a:latin typeface="Calibri"/>
                <a:cs typeface="Calibri"/>
              </a:rPr>
              <a:t>m</a:t>
            </a:r>
            <a:r>
              <a:rPr sz="2200" dirty="0">
                <a:latin typeface="Calibri"/>
                <a:cs typeface="Calibri"/>
              </a:rPr>
              <a:t>o</a:t>
            </a:r>
            <a:r>
              <a:rPr sz="2200" spc="-5" dirty="0">
                <a:latin typeface="Calibri"/>
                <a:cs typeface="Calibri"/>
              </a:rPr>
              <a:t>vi</a:t>
            </a:r>
            <a:r>
              <a:rPr sz="2200" spc="-10" dirty="0">
                <a:latin typeface="Calibri"/>
                <a:cs typeface="Calibri"/>
              </a:rPr>
              <a:t>n</a:t>
            </a:r>
            <a:r>
              <a:rPr sz="2200" spc="-5" dirty="0">
                <a:latin typeface="Calibri"/>
                <a:cs typeface="Calibri"/>
              </a:rPr>
              <a:t>g</a:t>
            </a:r>
            <a:r>
              <a:rPr sz="2200" dirty="0">
                <a:latin typeface="Calibri"/>
                <a:cs typeface="Calibri"/>
              </a:rPr>
              <a:t>	</a:t>
            </a:r>
            <a:r>
              <a:rPr sz="2200" spc="-40" dirty="0">
                <a:latin typeface="Calibri"/>
                <a:cs typeface="Calibri"/>
              </a:rPr>
              <a:t>a</a:t>
            </a:r>
            <a:r>
              <a:rPr sz="2200" spc="-25" dirty="0">
                <a:latin typeface="Calibri"/>
                <a:cs typeface="Calibri"/>
              </a:rPr>
              <a:t>v</a:t>
            </a:r>
            <a:r>
              <a:rPr sz="2200" spc="-10" dirty="0">
                <a:latin typeface="Calibri"/>
                <a:cs typeface="Calibri"/>
              </a:rPr>
              <a:t>e</a:t>
            </a:r>
            <a:r>
              <a:rPr sz="2200" spc="-55" dirty="0">
                <a:latin typeface="Calibri"/>
                <a:cs typeface="Calibri"/>
              </a:rPr>
              <a:t>r</a:t>
            </a:r>
            <a:r>
              <a:rPr sz="2200" dirty="0">
                <a:latin typeface="Calibri"/>
                <a:cs typeface="Calibri"/>
              </a:rPr>
              <a:t>a</a:t>
            </a:r>
            <a:r>
              <a:rPr sz="2200" spc="-35" dirty="0">
                <a:latin typeface="Calibri"/>
                <a:cs typeface="Calibri"/>
              </a:rPr>
              <a:t>g</a:t>
            </a:r>
            <a:r>
              <a:rPr sz="2200" spc="-5" dirty="0">
                <a:latin typeface="Calibri"/>
                <a:cs typeface="Calibri"/>
              </a:rPr>
              <a:t>e</a:t>
            </a:r>
            <a:r>
              <a:rPr sz="2200" dirty="0">
                <a:latin typeface="Calibri"/>
                <a:cs typeface="Calibri"/>
              </a:rPr>
              <a:t>	</a:t>
            </a:r>
            <a:r>
              <a:rPr sz="2200" spc="-10" dirty="0">
                <a:latin typeface="Calibri"/>
                <a:cs typeface="Calibri"/>
              </a:rPr>
              <a:t>(</a:t>
            </a:r>
            <a:r>
              <a:rPr sz="2200" b="1" dirty="0">
                <a:latin typeface="Calibri"/>
                <a:cs typeface="Calibri"/>
              </a:rPr>
              <a:t>S</a:t>
            </a:r>
            <a:r>
              <a:rPr sz="2200" b="1" spc="-10" dirty="0">
                <a:latin typeface="Calibri"/>
                <a:cs typeface="Calibri"/>
              </a:rPr>
              <a:t>M</a:t>
            </a:r>
            <a:r>
              <a:rPr sz="2200" b="1" spc="5" dirty="0">
                <a:latin typeface="Calibri"/>
                <a:cs typeface="Calibri"/>
              </a:rPr>
              <a:t>A</a:t>
            </a:r>
            <a:r>
              <a:rPr sz="2200" spc="-15" dirty="0">
                <a:latin typeface="Calibri"/>
                <a:cs typeface="Calibri"/>
              </a:rPr>
              <a:t>)</a:t>
            </a:r>
            <a:r>
              <a:rPr sz="2200" spc="-5" dirty="0">
                <a:latin typeface="Calibri"/>
                <a:cs typeface="Calibri"/>
              </a:rPr>
              <a:t>,</a:t>
            </a:r>
            <a:r>
              <a:rPr sz="2200" dirty="0">
                <a:latin typeface="Calibri"/>
                <a:cs typeface="Calibri"/>
              </a:rPr>
              <a:t>	</a:t>
            </a:r>
            <a:r>
              <a:rPr sz="2200" spc="-10" dirty="0">
                <a:latin typeface="Calibri"/>
                <a:cs typeface="Calibri"/>
              </a:rPr>
              <a:t>i</a:t>
            </a:r>
            <a:r>
              <a:rPr sz="2200" spc="-5" dirty="0">
                <a:latin typeface="Calibri"/>
                <a:cs typeface="Calibri"/>
              </a:rPr>
              <a:t>s</a:t>
            </a:r>
            <a:r>
              <a:rPr sz="2200" dirty="0">
                <a:latin typeface="Calibri"/>
                <a:cs typeface="Calibri"/>
              </a:rPr>
              <a:t>	</a:t>
            </a:r>
            <a:r>
              <a:rPr sz="2200" spc="-25" dirty="0">
                <a:latin typeface="Calibri"/>
                <a:cs typeface="Calibri"/>
              </a:rPr>
              <a:t>c</a:t>
            </a:r>
            <a:r>
              <a:rPr sz="2200" spc="-5" dirty="0">
                <a:latin typeface="Calibri"/>
                <a:cs typeface="Calibri"/>
              </a:rPr>
              <a:t>a</a:t>
            </a:r>
            <a:r>
              <a:rPr sz="2200" spc="-10" dirty="0">
                <a:latin typeface="Calibri"/>
                <a:cs typeface="Calibri"/>
              </a:rPr>
              <a:t>l</a:t>
            </a:r>
            <a:r>
              <a:rPr sz="2200" spc="-15" dirty="0">
                <a:latin typeface="Calibri"/>
                <a:cs typeface="Calibri"/>
              </a:rPr>
              <a:t>c</a:t>
            </a:r>
            <a:r>
              <a:rPr sz="2200" spc="-10" dirty="0">
                <a:latin typeface="Calibri"/>
                <a:cs typeface="Calibri"/>
              </a:rPr>
              <a:t>ul</a:t>
            </a:r>
            <a:r>
              <a:rPr sz="2200" spc="-30" dirty="0">
                <a:latin typeface="Calibri"/>
                <a:cs typeface="Calibri"/>
              </a:rPr>
              <a:t>a</a:t>
            </a:r>
            <a:r>
              <a:rPr sz="2200" spc="-35" dirty="0">
                <a:latin typeface="Calibri"/>
                <a:cs typeface="Calibri"/>
              </a:rPr>
              <a:t>t</a:t>
            </a:r>
            <a:r>
              <a:rPr sz="2200" spc="-10" dirty="0">
                <a:latin typeface="Calibri"/>
                <a:cs typeface="Calibri"/>
              </a:rPr>
              <a:t>e</a:t>
            </a:r>
            <a:r>
              <a:rPr sz="2200" spc="-5" dirty="0">
                <a:latin typeface="Calibri"/>
                <a:cs typeface="Calibri"/>
              </a:rPr>
              <a:t>d</a:t>
            </a:r>
            <a:r>
              <a:rPr sz="2200" dirty="0">
                <a:latin typeface="Calibri"/>
                <a:cs typeface="Calibri"/>
              </a:rPr>
              <a:t>	</a:t>
            </a:r>
            <a:r>
              <a:rPr sz="2200" spc="-20" dirty="0">
                <a:latin typeface="Calibri"/>
                <a:cs typeface="Calibri"/>
              </a:rPr>
              <a:t>b</a:t>
            </a:r>
            <a:r>
              <a:rPr sz="2200" spc="-5" dirty="0">
                <a:latin typeface="Calibri"/>
                <a:cs typeface="Calibri"/>
              </a:rPr>
              <a:t>y</a:t>
            </a:r>
            <a:r>
              <a:rPr sz="2200" dirty="0">
                <a:latin typeface="Calibri"/>
                <a:cs typeface="Calibri"/>
              </a:rPr>
              <a:t>	</a:t>
            </a:r>
            <a:r>
              <a:rPr sz="2200" spc="-35" dirty="0">
                <a:latin typeface="Calibri"/>
                <a:cs typeface="Calibri"/>
              </a:rPr>
              <a:t>t</a:t>
            </a:r>
            <a:r>
              <a:rPr sz="2200" spc="-5" dirty="0">
                <a:latin typeface="Calibri"/>
                <a:cs typeface="Calibri"/>
              </a:rPr>
              <a:t>a</a:t>
            </a:r>
            <a:r>
              <a:rPr sz="2200" spc="-10" dirty="0">
                <a:latin typeface="Calibri"/>
                <a:cs typeface="Calibri"/>
              </a:rPr>
              <a:t>k</a:t>
            </a:r>
            <a:r>
              <a:rPr sz="2200" spc="-5" dirty="0">
                <a:latin typeface="Calibri"/>
                <a:cs typeface="Calibri"/>
              </a:rPr>
              <a:t>i</a:t>
            </a:r>
            <a:r>
              <a:rPr sz="2200" spc="-10" dirty="0">
                <a:latin typeface="Calibri"/>
                <a:cs typeface="Calibri"/>
              </a:rPr>
              <a:t>n</a:t>
            </a:r>
            <a:r>
              <a:rPr sz="2200" spc="-5" dirty="0">
                <a:latin typeface="Calibri"/>
                <a:cs typeface="Calibri"/>
              </a:rPr>
              <a:t>g</a:t>
            </a:r>
            <a:r>
              <a:rPr sz="2200" dirty="0">
                <a:latin typeface="Calibri"/>
                <a:cs typeface="Calibri"/>
              </a:rPr>
              <a:t>	</a:t>
            </a:r>
            <a:r>
              <a:rPr sz="2200" spc="-10" dirty="0">
                <a:latin typeface="Calibri"/>
                <a:cs typeface="Calibri"/>
              </a:rPr>
              <a:t>t</a:t>
            </a:r>
            <a:r>
              <a:rPr sz="2200" spc="5" dirty="0">
                <a:latin typeface="Calibri"/>
                <a:cs typeface="Calibri"/>
              </a:rPr>
              <a:t>h</a:t>
            </a:r>
            <a:r>
              <a:rPr sz="2200" spc="-5" dirty="0">
                <a:latin typeface="Calibri"/>
                <a:cs typeface="Calibri"/>
              </a:rPr>
              <a:t>e</a:t>
            </a:r>
            <a:endParaRPr sz="2200">
              <a:latin typeface="Calibri"/>
              <a:cs typeface="Calibri"/>
            </a:endParaRPr>
          </a:p>
          <a:p>
            <a:pPr marL="104139">
              <a:lnSpc>
                <a:spcPct val="100000"/>
              </a:lnSpc>
            </a:pPr>
            <a:r>
              <a:rPr sz="2200" b="1" spc="-10" dirty="0">
                <a:latin typeface="Calibri"/>
                <a:cs typeface="Calibri"/>
              </a:rPr>
              <a:t>arithmetic</a:t>
            </a:r>
            <a:r>
              <a:rPr sz="2200" b="1" spc="25" dirty="0">
                <a:latin typeface="Calibri"/>
                <a:cs typeface="Calibri"/>
              </a:rPr>
              <a:t> </a:t>
            </a:r>
            <a:r>
              <a:rPr sz="2200" b="1" spc="-5" dirty="0">
                <a:latin typeface="Calibri"/>
                <a:cs typeface="Calibri"/>
              </a:rPr>
              <a:t>mean</a:t>
            </a:r>
            <a:r>
              <a:rPr sz="2200" b="1" spc="15" dirty="0">
                <a:latin typeface="Calibri"/>
                <a:cs typeface="Calibri"/>
              </a:rPr>
              <a:t> </a:t>
            </a:r>
            <a:r>
              <a:rPr sz="2200" dirty="0">
                <a:latin typeface="Calibri"/>
                <a:cs typeface="Calibri"/>
              </a:rPr>
              <a:t>of</a:t>
            </a:r>
            <a:r>
              <a:rPr sz="2200" spc="5" dirty="0">
                <a:latin typeface="Calibri"/>
                <a:cs typeface="Calibri"/>
              </a:rPr>
              <a:t> </a:t>
            </a:r>
            <a:r>
              <a:rPr sz="2200" spc="-5" dirty="0">
                <a:latin typeface="Calibri"/>
                <a:cs typeface="Calibri"/>
              </a:rPr>
              <a:t>a </a:t>
            </a:r>
            <a:r>
              <a:rPr sz="2200" spc="-10" dirty="0">
                <a:solidFill>
                  <a:srgbClr val="FF0000"/>
                </a:solidFill>
                <a:latin typeface="Calibri"/>
                <a:cs typeface="Calibri"/>
              </a:rPr>
              <a:t>given</a:t>
            </a:r>
            <a:r>
              <a:rPr sz="2200" dirty="0">
                <a:solidFill>
                  <a:srgbClr val="FF0000"/>
                </a:solidFill>
                <a:latin typeface="Calibri"/>
                <a:cs typeface="Calibri"/>
              </a:rPr>
              <a:t> </a:t>
            </a:r>
            <a:r>
              <a:rPr sz="2200" spc="-5" dirty="0">
                <a:solidFill>
                  <a:srgbClr val="FF0000"/>
                </a:solidFill>
                <a:latin typeface="Calibri"/>
                <a:cs typeface="Calibri"/>
              </a:rPr>
              <a:t>set</a:t>
            </a:r>
            <a:r>
              <a:rPr sz="2200" dirty="0">
                <a:solidFill>
                  <a:srgbClr val="FF0000"/>
                </a:solidFill>
                <a:latin typeface="Calibri"/>
                <a:cs typeface="Calibri"/>
              </a:rPr>
              <a:t> of</a:t>
            </a:r>
            <a:r>
              <a:rPr sz="2200" spc="5" dirty="0">
                <a:solidFill>
                  <a:srgbClr val="FF0000"/>
                </a:solidFill>
                <a:latin typeface="Calibri"/>
                <a:cs typeface="Calibri"/>
              </a:rPr>
              <a:t> </a:t>
            </a:r>
            <a:r>
              <a:rPr sz="2200" spc="-10" dirty="0">
                <a:solidFill>
                  <a:srgbClr val="FF0000"/>
                </a:solidFill>
                <a:latin typeface="Calibri"/>
                <a:cs typeface="Calibri"/>
              </a:rPr>
              <a:t>values</a:t>
            </a:r>
            <a:r>
              <a:rPr sz="2200" dirty="0">
                <a:solidFill>
                  <a:srgbClr val="FF0000"/>
                </a:solidFill>
                <a:latin typeface="Calibri"/>
                <a:cs typeface="Calibri"/>
              </a:rPr>
              <a:t> </a:t>
            </a:r>
            <a:r>
              <a:rPr sz="2200" spc="-15" dirty="0">
                <a:solidFill>
                  <a:srgbClr val="0000FF"/>
                </a:solidFill>
                <a:latin typeface="Calibri"/>
                <a:cs typeface="Calibri"/>
              </a:rPr>
              <a:t>over</a:t>
            </a:r>
            <a:r>
              <a:rPr sz="2200" spc="-10" dirty="0">
                <a:solidFill>
                  <a:srgbClr val="0000FF"/>
                </a:solidFill>
                <a:latin typeface="Calibri"/>
                <a:cs typeface="Calibri"/>
              </a:rPr>
              <a:t> </a:t>
            </a:r>
            <a:r>
              <a:rPr sz="2200" spc="-5" dirty="0">
                <a:solidFill>
                  <a:srgbClr val="0000FF"/>
                </a:solidFill>
                <a:latin typeface="Calibri"/>
                <a:cs typeface="Calibri"/>
              </a:rPr>
              <a:t>a</a:t>
            </a:r>
            <a:r>
              <a:rPr sz="2200" spc="5" dirty="0">
                <a:solidFill>
                  <a:srgbClr val="0000FF"/>
                </a:solidFill>
                <a:latin typeface="Calibri"/>
                <a:cs typeface="Calibri"/>
              </a:rPr>
              <a:t> </a:t>
            </a:r>
            <a:r>
              <a:rPr sz="2200" spc="-5" dirty="0">
                <a:solidFill>
                  <a:srgbClr val="0000FF"/>
                </a:solidFill>
                <a:latin typeface="Calibri"/>
                <a:cs typeface="Calibri"/>
              </a:rPr>
              <a:t>specified</a:t>
            </a:r>
            <a:r>
              <a:rPr sz="2200" spc="5" dirty="0">
                <a:solidFill>
                  <a:srgbClr val="0000FF"/>
                </a:solidFill>
                <a:latin typeface="Calibri"/>
                <a:cs typeface="Calibri"/>
              </a:rPr>
              <a:t> </a:t>
            </a:r>
            <a:r>
              <a:rPr sz="2200" spc="-5" dirty="0">
                <a:solidFill>
                  <a:srgbClr val="0000FF"/>
                </a:solidFill>
                <a:latin typeface="Calibri"/>
                <a:cs typeface="Calibri"/>
              </a:rPr>
              <a:t>period</a:t>
            </a:r>
            <a:r>
              <a:rPr sz="2200" spc="-5" dirty="0">
                <a:latin typeface="Calibri"/>
                <a:cs typeface="Calibri"/>
              </a:rPr>
              <a:t>.</a:t>
            </a:r>
            <a:endParaRPr sz="2200">
              <a:latin typeface="Calibri"/>
              <a:cs typeface="Calibri"/>
            </a:endParaRPr>
          </a:p>
          <a:p>
            <a:pPr marL="104139" marR="5080" indent="-92075">
              <a:lnSpc>
                <a:spcPct val="100000"/>
              </a:lnSpc>
              <a:spcBef>
                <a:spcPts val="1200"/>
              </a:spcBef>
              <a:buClr>
                <a:srgbClr val="1CACE3"/>
              </a:buClr>
              <a:buSzPct val="95454"/>
              <a:buFont typeface="Wingdings"/>
              <a:buChar char=""/>
              <a:tabLst>
                <a:tab pos="235585" algn="l"/>
              </a:tabLst>
            </a:pPr>
            <a:r>
              <a:rPr sz="2200" spc="-5" dirty="0">
                <a:latin typeface="Calibri"/>
                <a:cs typeface="Calibri"/>
              </a:rPr>
              <a:t>A</a:t>
            </a:r>
            <a:r>
              <a:rPr sz="2200" spc="285" dirty="0">
                <a:latin typeface="Calibri"/>
                <a:cs typeface="Calibri"/>
              </a:rPr>
              <a:t> </a:t>
            </a:r>
            <a:r>
              <a:rPr sz="2200" spc="-5" dirty="0">
                <a:latin typeface="Calibri"/>
                <a:cs typeface="Calibri"/>
              </a:rPr>
              <a:t>set</a:t>
            </a:r>
            <a:r>
              <a:rPr sz="2200" spc="290" dirty="0">
                <a:latin typeface="Calibri"/>
                <a:cs typeface="Calibri"/>
              </a:rPr>
              <a:t> </a:t>
            </a:r>
            <a:r>
              <a:rPr sz="2200" spc="5" dirty="0">
                <a:latin typeface="Calibri"/>
                <a:cs typeface="Calibri"/>
              </a:rPr>
              <a:t>of</a:t>
            </a:r>
            <a:r>
              <a:rPr sz="2200" spc="295" dirty="0">
                <a:latin typeface="Calibri"/>
                <a:cs typeface="Calibri"/>
              </a:rPr>
              <a:t> </a:t>
            </a:r>
            <a:r>
              <a:rPr sz="2200" spc="-10" dirty="0">
                <a:latin typeface="Calibri"/>
                <a:cs typeface="Calibri"/>
              </a:rPr>
              <a:t>numbers,</a:t>
            </a:r>
            <a:r>
              <a:rPr sz="2200" spc="290" dirty="0">
                <a:latin typeface="Calibri"/>
                <a:cs typeface="Calibri"/>
              </a:rPr>
              <a:t> </a:t>
            </a:r>
            <a:r>
              <a:rPr sz="2200" dirty="0">
                <a:latin typeface="Calibri"/>
                <a:cs typeface="Calibri"/>
              </a:rPr>
              <a:t>or</a:t>
            </a:r>
            <a:r>
              <a:rPr sz="2200" spc="285" dirty="0">
                <a:latin typeface="Calibri"/>
                <a:cs typeface="Calibri"/>
              </a:rPr>
              <a:t> </a:t>
            </a:r>
            <a:r>
              <a:rPr sz="2200" spc="-10" dirty="0">
                <a:latin typeface="Calibri"/>
                <a:cs typeface="Calibri"/>
              </a:rPr>
              <a:t>prices</a:t>
            </a:r>
            <a:r>
              <a:rPr sz="2200" spc="305" dirty="0">
                <a:latin typeface="Calibri"/>
                <a:cs typeface="Calibri"/>
              </a:rPr>
              <a:t> </a:t>
            </a:r>
            <a:r>
              <a:rPr sz="2200" dirty="0">
                <a:latin typeface="Calibri"/>
                <a:cs typeface="Calibri"/>
              </a:rPr>
              <a:t>of</a:t>
            </a:r>
            <a:r>
              <a:rPr sz="2200" spc="295" dirty="0">
                <a:latin typeface="Calibri"/>
                <a:cs typeface="Calibri"/>
              </a:rPr>
              <a:t> </a:t>
            </a:r>
            <a:r>
              <a:rPr sz="2200" spc="-15" dirty="0">
                <a:latin typeface="Calibri"/>
                <a:cs typeface="Calibri"/>
              </a:rPr>
              <a:t>stocks,</a:t>
            </a:r>
            <a:r>
              <a:rPr sz="2200" spc="315" dirty="0">
                <a:latin typeface="Calibri"/>
                <a:cs typeface="Calibri"/>
              </a:rPr>
              <a:t> </a:t>
            </a:r>
            <a:r>
              <a:rPr sz="2200" spc="-15" dirty="0">
                <a:latin typeface="Calibri"/>
                <a:cs typeface="Calibri"/>
              </a:rPr>
              <a:t>are</a:t>
            </a:r>
            <a:r>
              <a:rPr sz="2200" spc="280" dirty="0">
                <a:latin typeface="Calibri"/>
                <a:cs typeface="Calibri"/>
              </a:rPr>
              <a:t> </a:t>
            </a:r>
            <a:r>
              <a:rPr sz="2200" spc="-5" dirty="0">
                <a:latin typeface="Calibri"/>
                <a:cs typeface="Calibri"/>
              </a:rPr>
              <a:t>added</a:t>
            </a:r>
            <a:r>
              <a:rPr sz="2200" spc="295" dirty="0">
                <a:latin typeface="Calibri"/>
                <a:cs typeface="Calibri"/>
              </a:rPr>
              <a:t> </a:t>
            </a:r>
            <a:r>
              <a:rPr sz="2200" spc="-10" dirty="0">
                <a:latin typeface="Calibri"/>
                <a:cs typeface="Calibri"/>
              </a:rPr>
              <a:t>together</a:t>
            </a:r>
            <a:r>
              <a:rPr sz="2200" spc="295" dirty="0">
                <a:latin typeface="Calibri"/>
                <a:cs typeface="Calibri"/>
              </a:rPr>
              <a:t> </a:t>
            </a:r>
            <a:r>
              <a:rPr sz="2200" spc="-5" dirty="0">
                <a:latin typeface="Calibri"/>
                <a:cs typeface="Calibri"/>
              </a:rPr>
              <a:t>and </a:t>
            </a:r>
            <a:r>
              <a:rPr sz="2200" spc="-484" dirty="0">
                <a:latin typeface="Calibri"/>
                <a:cs typeface="Calibri"/>
              </a:rPr>
              <a:t> </a:t>
            </a:r>
            <a:r>
              <a:rPr sz="2200" spc="-10" dirty="0">
                <a:latin typeface="Calibri"/>
                <a:cs typeface="Calibri"/>
              </a:rPr>
              <a:t>then</a:t>
            </a:r>
            <a:r>
              <a:rPr sz="2200" dirty="0">
                <a:latin typeface="Calibri"/>
                <a:cs typeface="Calibri"/>
              </a:rPr>
              <a:t> </a:t>
            </a:r>
            <a:r>
              <a:rPr sz="2200" spc="-5" dirty="0">
                <a:latin typeface="Calibri"/>
                <a:cs typeface="Calibri"/>
              </a:rPr>
              <a:t>divided </a:t>
            </a:r>
            <a:r>
              <a:rPr sz="2200" spc="-10" dirty="0">
                <a:latin typeface="Calibri"/>
                <a:cs typeface="Calibri"/>
              </a:rPr>
              <a:t>by</a:t>
            </a:r>
            <a:r>
              <a:rPr sz="2200" spc="5" dirty="0">
                <a:latin typeface="Calibri"/>
                <a:cs typeface="Calibri"/>
              </a:rPr>
              <a:t> </a:t>
            </a:r>
            <a:r>
              <a:rPr sz="2200" spc="-10" dirty="0">
                <a:latin typeface="Calibri"/>
                <a:cs typeface="Calibri"/>
              </a:rPr>
              <a:t>the</a:t>
            </a:r>
            <a:r>
              <a:rPr sz="2200" spc="15" dirty="0">
                <a:latin typeface="Calibri"/>
                <a:cs typeface="Calibri"/>
              </a:rPr>
              <a:t> </a:t>
            </a:r>
            <a:r>
              <a:rPr sz="2200" spc="-10" dirty="0">
                <a:latin typeface="Calibri"/>
                <a:cs typeface="Calibri"/>
              </a:rPr>
              <a:t>number</a:t>
            </a:r>
            <a:r>
              <a:rPr sz="2200" spc="5" dirty="0">
                <a:latin typeface="Calibri"/>
                <a:cs typeface="Calibri"/>
              </a:rPr>
              <a:t> </a:t>
            </a:r>
            <a:r>
              <a:rPr sz="2200" dirty="0">
                <a:latin typeface="Calibri"/>
                <a:cs typeface="Calibri"/>
              </a:rPr>
              <a:t>of</a:t>
            </a:r>
            <a:r>
              <a:rPr sz="2200" spc="5" dirty="0">
                <a:latin typeface="Calibri"/>
                <a:cs typeface="Calibri"/>
              </a:rPr>
              <a:t> </a:t>
            </a:r>
            <a:r>
              <a:rPr sz="2200" spc="-10" dirty="0">
                <a:latin typeface="Calibri"/>
                <a:cs typeface="Calibri"/>
              </a:rPr>
              <a:t>prices</a:t>
            </a:r>
            <a:r>
              <a:rPr sz="2200" dirty="0">
                <a:latin typeface="Calibri"/>
                <a:cs typeface="Calibri"/>
              </a:rPr>
              <a:t> </a:t>
            </a:r>
            <a:r>
              <a:rPr sz="2200" spc="-5" dirty="0">
                <a:latin typeface="Calibri"/>
                <a:cs typeface="Calibri"/>
              </a:rPr>
              <a:t>in</a:t>
            </a:r>
            <a:r>
              <a:rPr sz="2200" spc="-10" dirty="0">
                <a:latin typeface="Calibri"/>
                <a:cs typeface="Calibri"/>
              </a:rPr>
              <a:t> the</a:t>
            </a:r>
            <a:r>
              <a:rPr sz="2200" spc="15" dirty="0">
                <a:latin typeface="Calibri"/>
                <a:cs typeface="Calibri"/>
              </a:rPr>
              <a:t> </a:t>
            </a:r>
            <a:r>
              <a:rPr sz="2200" spc="-10" dirty="0">
                <a:latin typeface="Calibri"/>
                <a:cs typeface="Calibri"/>
              </a:rPr>
              <a:t>set.</a:t>
            </a:r>
            <a:endParaRPr sz="2200">
              <a:latin typeface="Calibri"/>
              <a:cs typeface="Calibri"/>
            </a:endParaRPr>
          </a:p>
          <a:p>
            <a:pPr marL="103505" marR="5715" indent="-91440">
              <a:lnSpc>
                <a:spcPct val="100000"/>
              </a:lnSpc>
              <a:spcBef>
                <a:spcPts val="1200"/>
              </a:spcBef>
              <a:buClr>
                <a:srgbClr val="1CACE3"/>
              </a:buClr>
              <a:buSzPct val="95454"/>
              <a:buFont typeface="Wingdings"/>
              <a:buChar char=""/>
              <a:tabLst>
                <a:tab pos="235585" algn="l"/>
                <a:tab pos="796925" algn="l"/>
                <a:tab pos="1828800" algn="l"/>
                <a:tab pos="2293620" algn="l"/>
                <a:tab pos="3639185" algn="l"/>
                <a:tab pos="4158615" algn="l"/>
                <a:tab pos="5047615" algn="l"/>
                <a:tab pos="6024245" algn="l"/>
                <a:tab pos="7048500" algn="l"/>
                <a:tab pos="7421880" algn="l"/>
              </a:tabLst>
            </a:pPr>
            <a:r>
              <a:rPr sz="2200" spc="-10" dirty="0">
                <a:latin typeface="Calibri"/>
                <a:cs typeface="Calibri"/>
              </a:rPr>
              <a:t>Th</a:t>
            </a:r>
            <a:r>
              <a:rPr sz="2200" spc="-5" dirty="0">
                <a:latin typeface="Calibri"/>
                <a:cs typeface="Calibri"/>
              </a:rPr>
              <a:t>e</a:t>
            </a:r>
            <a:r>
              <a:rPr sz="2200" dirty="0">
                <a:latin typeface="Calibri"/>
                <a:cs typeface="Calibri"/>
              </a:rPr>
              <a:t>	</a:t>
            </a:r>
            <a:r>
              <a:rPr sz="2200" spc="-55" dirty="0">
                <a:latin typeface="Calibri"/>
                <a:cs typeface="Calibri"/>
              </a:rPr>
              <a:t>f</a:t>
            </a:r>
            <a:r>
              <a:rPr sz="2200" dirty="0">
                <a:latin typeface="Calibri"/>
                <a:cs typeface="Calibri"/>
              </a:rPr>
              <a:t>o</a:t>
            </a:r>
            <a:r>
              <a:rPr sz="2200" spc="-5" dirty="0">
                <a:latin typeface="Calibri"/>
                <a:cs typeface="Calibri"/>
              </a:rPr>
              <a:t>r</a:t>
            </a:r>
            <a:r>
              <a:rPr sz="2200" spc="-10" dirty="0">
                <a:latin typeface="Calibri"/>
                <a:cs typeface="Calibri"/>
              </a:rPr>
              <a:t>mu</a:t>
            </a:r>
            <a:r>
              <a:rPr sz="2200" spc="-5" dirty="0">
                <a:latin typeface="Calibri"/>
                <a:cs typeface="Calibri"/>
              </a:rPr>
              <a:t>la</a:t>
            </a:r>
            <a:r>
              <a:rPr sz="2200" dirty="0">
                <a:latin typeface="Calibri"/>
                <a:cs typeface="Calibri"/>
              </a:rPr>
              <a:t>	</a:t>
            </a:r>
            <a:r>
              <a:rPr sz="2200" spc="-55" dirty="0">
                <a:latin typeface="Calibri"/>
                <a:cs typeface="Calibri"/>
              </a:rPr>
              <a:t>f</a:t>
            </a:r>
            <a:r>
              <a:rPr sz="2200" dirty="0">
                <a:latin typeface="Calibri"/>
                <a:cs typeface="Calibri"/>
              </a:rPr>
              <a:t>o</a:t>
            </a:r>
            <a:r>
              <a:rPr sz="2200" spc="-5" dirty="0">
                <a:latin typeface="Calibri"/>
                <a:cs typeface="Calibri"/>
              </a:rPr>
              <a:t>r</a:t>
            </a:r>
            <a:r>
              <a:rPr sz="2200" dirty="0">
                <a:latin typeface="Calibri"/>
                <a:cs typeface="Calibri"/>
              </a:rPr>
              <a:t>	</a:t>
            </a:r>
            <a:r>
              <a:rPr sz="2200" spc="-35" dirty="0">
                <a:latin typeface="Calibri"/>
                <a:cs typeface="Calibri"/>
              </a:rPr>
              <a:t>c</a:t>
            </a:r>
            <a:r>
              <a:rPr sz="2200" spc="-5" dirty="0">
                <a:latin typeface="Calibri"/>
                <a:cs typeface="Calibri"/>
              </a:rPr>
              <a:t>a</a:t>
            </a:r>
            <a:r>
              <a:rPr sz="2200" spc="-10" dirty="0">
                <a:latin typeface="Calibri"/>
                <a:cs typeface="Calibri"/>
              </a:rPr>
              <a:t>l</a:t>
            </a:r>
            <a:r>
              <a:rPr sz="2200" spc="-15" dirty="0">
                <a:latin typeface="Calibri"/>
                <a:cs typeface="Calibri"/>
              </a:rPr>
              <a:t>c</a:t>
            </a:r>
            <a:r>
              <a:rPr sz="2200" spc="-10" dirty="0">
                <a:latin typeface="Calibri"/>
                <a:cs typeface="Calibri"/>
              </a:rPr>
              <a:t>ul</a:t>
            </a:r>
            <a:r>
              <a:rPr sz="2200" spc="-30" dirty="0">
                <a:latin typeface="Calibri"/>
                <a:cs typeface="Calibri"/>
              </a:rPr>
              <a:t>a</a:t>
            </a:r>
            <a:r>
              <a:rPr sz="2200" spc="-10" dirty="0">
                <a:latin typeface="Calibri"/>
                <a:cs typeface="Calibri"/>
              </a:rPr>
              <a:t>tin</a:t>
            </a:r>
            <a:r>
              <a:rPr sz="2200" spc="-5" dirty="0">
                <a:latin typeface="Calibri"/>
                <a:cs typeface="Calibri"/>
              </a:rPr>
              <a:t>g</a:t>
            </a:r>
            <a:r>
              <a:rPr sz="2200" dirty="0">
                <a:latin typeface="Calibri"/>
                <a:cs typeface="Calibri"/>
              </a:rPr>
              <a:t>	</a:t>
            </a:r>
            <a:r>
              <a:rPr sz="2200" spc="-10" dirty="0">
                <a:latin typeface="Calibri"/>
                <a:cs typeface="Calibri"/>
              </a:rPr>
              <a:t>th</a:t>
            </a:r>
            <a:r>
              <a:rPr sz="2200" spc="-5" dirty="0">
                <a:latin typeface="Calibri"/>
                <a:cs typeface="Calibri"/>
              </a:rPr>
              <a:t>e</a:t>
            </a:r>
            <a:r>
              <a:rPr sz="2200" dirty="0">
                <a:latin typeface="Calibri"/>
                <a:cs typeface="Calibri"/>
              </a:rPr>
              <a:t>	s</a:t>
            </a:r>
            <a:r>
              <a:rPr sz="2200" spc="-5" dirty="0">
                <a:latin typeface="Calibri"/>
                <a:cs typeface="Calibri"/>
              </a:rPr>
              <a:t>i</a:t>
            </a:r>
            <a:r>
              <a:rPr sz="2200" spc="-10" dirty="0">
                <a:latin typeface="Calibri"/>
                <a:cs typeface="Calibri"/>
              </a:rPr>
              <a:t>mp</a:t>
            </a:r>
            <a:r>
              <a:rPr sz="2200" spc="5" dirty="0">
                <a:latin typeface="Calibri"/>
                <a:cs typeface="Calibri"/>
              </a:rPr>
              <a:t>l</a:t>
            </a:r>
            <a:r>
              <a:rPr sz="2200" spc="-5" dirty="0">
                <a:latin typeface="Calibri"/>
                <a:cs typeface="Calibri"/>
              </a:rPr>
              <a:t>e</a:t>
            </a:r>
            <a:r>
              <a:rPr sz="2200" dirty="0">
                <a:latin typeface="Calibri"/>
                <a:cs typeface="Calibri"/>
              </a:rPr>
              <a:t>	</a:t>
            </a:r>
            <a:r>
              <a:rPr sz="2200" spc="-10" dirty="0">
                <a:latin typeface="Calibri"/>
                <a:cs typeface="Calibri"/>
              </a:rPr>
              <a:t>mo</a:t>
            </a:r>
            <a:r>
              <a:rPr sz="2200" spc="-5" dirty="0">
                <a:latin typeface="Calibri"/>
                <a:cs typeface="Calibri"/>
              </a:rPr>
              <a:t>vi</a:t>
            </a:r>
            <a:r>
              <a:rPr sz="2200" spc="-10" dirty="0">
                <a:latin typeface="Calibri"/>
                <a:cs typeface="Calibri"/>
              </a:rPr>
              <a:t>n</a:t>
            </a:r>
            <a:r>
              <a:rPr sz="2200" spc="-5" dirty="0">
                <a:latin typeface="Calibri"/>
                <a:cs typeface="Calibri"/>
              </a:rPr>
              <a:t>g</a:t>
            </a:r>
            <a:r>
              <a:rPr sz="2200" dirty="0">
                <a:latin typeface="Calibri"/>
                <a:cs typeface="Calibri"/>
              </a:rPr>
              <a:t>	</a:t>
            </a:r>
            <a:r>
              <a:rPr sz="2200" spc="-40" dirty="0">
                <a:latin typeface="Calibri"/>
                <a:cs typeface="Calibri"/>
              </a:rPr>
              <a:t>av</a:t>
            </a:r>
            <a:r>
              <a:rPr sz="2200" spc="-10" dirty="0">
                <a:latin typeface="Calibri"/>
                <a:cs typeface="Calibri"/>
              </a:rPr>
              <a:t>e</a:t>
            </a:r>
            <a:r>
              <a:rPr sz="2200" spc="-55" dirty="0">
                <a:latin typeface="Calibri"/>
                <a:cs typeface="Calibri"/>
              </a:rPr>
              <a:t>r</a:t>
            </a:r>
            <a:r>
              <a:rPr sz="2200" spc="-5" dirty="0">
                <a:latin typeface="Calibri"/>
                <a:cs typeface="Calibri"/>
              </a:rPr>
              <a:t>a</a:t>
            </a:r>
            <a:r>
              <a:rPr sz="2200" spc="-20" dirty="0">
                <a:latin typeface="Calibri"/>
                <a:cs typeface="Calibri"/>
              </a:rPr>
              <a:t>g</a:t>
            </a:r>
            <a:r>
              <a:rPr sz="2200" spc="-5" dirty="0">
                <a:latin typeface="Calibri"/>
                <a:cs typeface="Calibri"/>
              </a:rPr>
              <a:t>e</a:t>
            </a:r>
            <a:r>
              <a:rPr sz="2200" dirty="0">
                <a:latin typeface="Calibri"/>
                <a:cs typeface="Calibri"/>
              </a:rPr>
              <a:t>	o</a:t>
            </a:r>
            <a:r>
              <a:rPr sz="2200" spc="-5" dirty="0">
                <a:latin typeface="Calibri"/>
                <a:cs typeface="Calibri"/>
              </a:rPr>
              <a:t>f</a:t>
            </a:r>
            <a:r>
              <a:rPr sz="2200" dirty="0">
                <a:latin typeface="Calibri"/>
                <a:cs typeface="Calibri"/>
              </a:rPr>
              <a:t>	</a:t>
            </a:r>
            <a:r>
              <a:rPr sz="2200" spc="-5" dirty="0">
                <a:latin typeface="Calibri"/>
                <a:cs typeface="Calibri"/>
              </a:rPr>
              <a:t>a  security</a:t>
            </a:r>
            <a:r>
              <a:rPr sz="2200" dirty="0">
                <a:latin typeface="Calibri"/>
                <a:cs typeface="Calibri"/>
              </a:rPr>
              <a:t> </a:t>
            </a:r>
            <a:r>
              <a:rPr sz="2200" spc="-5" dirty="0">
                <a:latin typeface="Calibri"/>
                <a:cs typeface="Calibri"/>
              </a:rPr>
              <a:t>is</a:t>
            </a:r>
            <a:r>
              <a:rPr sz="2200" dirty="0">
                <a:latin typeface="Calibri"/>
                <a:cs typeface="Calibri"/>
              </a:rPr>
              <a:t> </a:t>
            </a:r>
            <a:r>
              <a:rPr sz="2200" spc="-5" dirty="0">
                <a:latin typeface="Calibri"/>
                <a:cs typeface="Calibri"/>
              </a:rPr>
              <a:t>as </a:t>
            </a:r>
            <a:r>
              <a:rPr sz="2200" spc="-15" dirty="0">
                <a:latin typeface="Calibri"/>
                <a:cs typeface="Calibri"/>
              </a:rPr>
              <a:t>follows:</a:t>
            </a:r>
            <a:endParaRPr sz="2200">
              <a:latin typeface="Calibri"/>
              <a:cs typeface="Calibri"/>
            </a:endParaRPr>
          </a:p>
        </p:txBody>
      </p:sp>
      <p:pic>
        <p:nvPicPr>
          <p:cNvPr id="4" name="object 4"/>
          <p:cNvPicPr/>
          <p:nvPr/>
        </p:nvPicPr>
        <p:blipFill>
          <a:blip r:embed="rId3" cstate="print"/>
          <a:stretch>
            <a:fillRect/>
          </a:stretch>
        </p:blipFill>
        <p:spPr>
          <a:xfrm>
            <a:off x="3628220" y="4390809"/>
            <a:ext cx="4044018" cy="1601393"/>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23</a:t>
            </a:fld>
            <a:endParaRPr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0323" y="934792"/>
            <a:ext cx="4701540" cy="635000"/>
          </a:xfrm>
          <a:prstGeom prst="rect">
            <a:avLst/>
          </a:prstGeom>
        </p:spPr>
        <p:txBody>
          <a:bodyPr vert="horz" wrap="square" lIns="0" tIns="12065" rIns="0" bIns="0" rtlCol="0">
            <a:spAutoFit/>
          </a:bodyPr>
          <a:lstStyle/>
          <a:p>
            <a:pPr marL="12700">
              <a:lnSpc>
                <a:spcPct val="100000"/>
              </a:lnSpc>
              <a:spcBef>
                <a:spcPts val="95"/>
              </a:spcBef>
            </a:pPr>
            <a:r>
              <a:rPr sz="4000" spc="-105" dirty="0"/>
              <a:t>M</a:t>
            </a:r>
            <a:r>
              <a:rPr sz="4000" spc="-95" dirty="0"/>
              <a:t>o</a:t>
            </a:r>
            <a:r>
              <a:rPr sz="4000" spc="-85" dirty="0"/>
              <a:t>v</a:t>
            </a:r>
            <a:r>
              <a:rPr sz="4000" spc="-75" dirty="0"/>
              <a:t>i</a:t>
            </a:r>
            <a:r>
              <a:rPr sz="4000" spc="-90" dirty="0"/>
              <a:t>n</a:t>
            </a:r>
            <a:r>
              <a:rPr sz="4000" spc="-5" dirty="0"/>
              <a:t>g</a:t>
            </a:r>
            <a:r>
              <a:rPr sz="4000" spc="-190" dirty="0"/>
              <a:t> </a:t>
            </a:r>
            <a:r>
              <a:rPr sz="4000" spc="-145" dirty="0"/>
              <a:t>A</a:t>
            </a:r>
            <a:r>
              <a:rPr sz="4000" spc="-110" dirty="0"/>
              <a:t>v</a:t>
            </a:r>
            <a:r>
              <a:rPr sz="4000" spc="-100" dirty="0"/>
              <a:t>e</a:t>
            </a:r>
            <a:r>
              <a:rPr sz="4000" spc="-160" dirty="0"/>
              <a:t>r</a:t>
            </a:r>
            <a:r>
              <a:rPr sz="4000" spc="-90" dirty="0"/>
              <a:t>a</a:t>
            </a:r>
            <a:r>
              <a:rPr sz="4000" spc="-114" dirty="0"/>
              <a:t>g</a:t>
            </a:r>
            <a:r>
              <a:rPr sz="4000" spc="-5" dirty="0"/>
              <a:t>e</a:t>
            </a:r>
            <a:r>
              <a:rPr sz="4000" spc="-195" dirty="0"/>
              <a:t> </a:t>
            </a:r>
            <a:r>
              <a:rPr sz="4000" spc="-60" dirty="0"/>
              <a:t>(</a:t>
            </a:r>
            <a:r>
              <a:rPr sz="4000" spc="-105" dirty="0"/>
              <a:t>M</a:t>
            </a:r>
            <a:r>
              <a:rPr sz="4000" spc="-85" dirty="0"/>
              <a:t>A</a:t>
            </a:r>
            <a:r>
              <a:rPr sz="4000" spc="-5" dirty="0"/>
              <a:t>)</a:t>
            </a:r>
            <a:r>
              <a:rPr sz="4000" spc="-65" dirty="0"/>
              <a:t> </a:t>
            </a:r>
            <a:r>
              <a:rPr sz="4000" spc="-5" dirty="0"/>
              <a:t>…</a:t>
            </a:r>
            <a:endParaRPr sz="4000"/>
          </a:p>
        </p:txBody>
      </p:sp>
      <p:sp>
        <p:nvSpPr>
          <p:cNvPr id="3" name="object 3"/>
          <p:cNvSpPr txBox="1">
            <a:spLocks noGrp="1"/>
          </p:cNvSpPr>
          <p:nvPr>
            <p:ph type="body" idx="1"/>
          </p:nvPr>
        </p:nvSpPr>
        <p:spPr>
          <a:prstGeom prst="rect">
            <a:avLst/>
          </a:prstGeom>
        </p:spPr>
        <p:txBody>
          <a:bodyPr vert="horz" wrap="square" lIns="0" tIns="12700" rIns="0" bIns="0" rtlCol="0">
            <a:spAutoFit/>
          </a:bodyPr>
          <a:lstStyle/>
          <a:p>
            <a:pPr marL="103505" marR="6350" indent="-91440">
              <a:lnSpc>
                <a:spcPct val="120000"/>
              </a:lnSpc>
              <a:spcBef>
                <a:spcPts val="100"/>
              </a:spcBef>
              <a:buClr>
                <a:srgbClr val="1CACE3"/>
              </a:buClr>
              <a:buSzPct val="94117"/>
              <a:buFont typeface="Wingdings"/>
              <a:buChar char=""/>
              <a:tabLst>
                <a:tab pos="185420" algn="l"/>
              </a:tabLst>
            </a:pPr>
            <a:r>
              <a:rPr sz="1700" dirty="0"/>
              <a:t>The</a:t>
            </a:r>
            <a:r>
              <a:rPr sz="1700" spc="254" dirty="0"/>
              <a:t> </a:t>
            </a:r>
            <a:r>
              <a:rPr sz="1700" spc="-10" dirty="0"/>
              <a:t>exponential</a:t>
            </a:r>
            <a:r>
              <a:rPr sz="1700" spc="260" dirty="0"/>
              <a:t> </a:t>
            </a:r>
            <a:r>
              <a:rPr sz="1700" spc="-5" dirty="0"/>
              <a:t>moving</a:t>
            </a:r>
            <a:r>
              <a:rPr sz="1700" spc="270" dirty="0"/>
              <a:t> </a:t>
            </a:r>
            <a:r>
              <a:rPr sz="1700" spc="-20" dirty="0"/>
              <a:t>average</a:t>
            </a:r>
            <a:r>
              <a:rPr sz="1700" spc="254" dirty="0"/>
              <a:t> </a:t>
            </a:r>
            <a:r>
              <a:rPr sz="1700" spc="-5" dirty="0"/>
              <a:t>(</a:t>
            </a:r>
            <a:r>
              <a:rPr sz="1700" b="1" spc="-5" dirty="0">
                <a:latin typeface="Calibri"/>
                <a:cs typeface="Calibri"/>
              </a:rPr>
              <a:t>EMA</a:t>
            </a:r>
            <a:r>
              <a:rPr sz="1700" spc="-5" dirty="0"/>
              <a:t>)</a:t>
            </a:r>
            <a:r>
              <a:rPr sz="1700" spc="254" dirty="0"/>
              <a:t> </a:t>
            </a:r>
            <a:r>
              <a:rPr sz="1700" spc="-10" dirty="0"/>
              <a:t>gives</a:t>
            </a:r>
            <a:r>
              <a:rPr sz="1700" spc="270" dirty="0"/>
              <a:t> </a:t>
            </a:r>
            <a:r>
              <a:rPr sz="1700" spc="-10" dirty="0">
                <a:solidFill>
                  <a:srgbClr val="FF0000"/>
                </a:solidFill>
              </a:rPr>
              <a:t>more</a:t>
            </a:r>
            <a:r>
              <a:rPr sz="1700" spc="260" dirty="0">
                <a:solidFill>
                  <a:srgbClr val="FF0000"/>
                </a:solidFill>
              </a:rPr>
              <a:t> </a:t>
            </a:r>
            <a:r>
              <a:rPr sz="1700" spc="-10" dirty="0">
                <a:solidFill>
                  <a:srgbClr val="FF0000"/>
                </a:solidFill>
              </a:rPr>
              <a:t>weight</a:t>
            </a:r>
            <a:r>
              <a:rPr sz="1700" spc="260" dirty="0">
                <a:solidFill>
                  <a:srgbClr val="FF0000"/>
                </a:solidFill>
              </a:rPr>
              <a:t> </a:t>
            </a:r>
            <a:r>
              <a:rPr sz="1700" spc="-5" dirty="0">
                <a:solidFill>
                  <a:srgbClr val="FF0000"/>
                </a:solidFill>
              </a:rPr>
              <a:t>to</a:t>
            </a:r>
            <a:r>
              <a:rPr sz="1700" spc="254" dirty="0">
                <a:solidFill>
                  <a:srgbClr val="FF0000"/>
                </a:solidFill>
              </a:rPr>
              <a:t> </a:t>
            </a:r>
            <a:r>
              <a:rPr sz="1700" spc="-10" dirty="0">
                <a:solidFill>
                  <a:srgbClr val="FF0000"/>
                </a:solidFill>
              </a:rPr>
              <a:t>recent</a:t>
            </a:r>
            <a:r>
              <a:rPr sz="1700" spc="275" dirty="0">
                <a:solidFill>
                  <a:srgbClr val="FF0000"/>
                </a:solidFill>
              </a:rPr>
              <a:t> </a:t>
            </a:r>
            <a:r>
              <a:rPr sz="1700" spc="-5" dirty="0">
                <a:solidFill>
                  <a:srgbClr val="FF0000"/>
                </a:solidFill>
              </a:rPr>
              <a:t>prices</a:t>
            </a:r>
            <a:r>
              <a:rPr sz="1700" spc="275" dirty="0">
                <a:solidFill>
                  <a:srgbClr val="FF0000"/>
                </a:solidFill>
              </a:rPr>
              <a:t> </a:t>
            </a:r>
            <a:r>
              <a:rPr sz="1700" spc="-5" dirty="0"/>
              <a:t>in</a:t>
            </a:r>
            <a:r>
              <a:rPr sz="1700" spc="254" dirty="0"/>
              <a:t> </a:t>
            </a:r>
            <a:r>
              <a:rPr sz="1700" spc="-15" dirty="0"/>
              <a:t>an </a:t>
            </a:r>
            <a:r>
              <a:rPr sz="1700" spc="-365" dirty="0"/>
              <a:t> </a:t>
            </a:r>
            <a:r>
              <a:rPr sz="1700" spc="-10" dirty="0"/>
              <a:t>attempt</a:t>
            </a:r>
            <a:r>
              <a:rPr sz="1700" spc="5" dirty="0"/>
              <a:t> </a:t>
            </a:r>
            <a:r>
              <a:rPr sz="1700" spc="-5" dirty="0"/>
              <a:t>to</a:t>
            </a:r>
            <a:r>
              <a:rPr sz="1700" spc="-15" dirty="0"/>
              <a:t> </a:t>
            </a:r>
            <a:r>
              <a:rPr sz="1700" spc="-20" dirty="0"/>
              <a:t>make</a:t>
            </a:r>
            <a:r>
              <a:rPr sz="1700" spc="15" dirty="0"/>
              <a:t> </a:t>
            </a:r>
            <a:r>
              <a:rPr sz="1700" dirty="0"/>
              <a:t>them</a:t>
            </a:r>
            <a:r>
              <a:rPr sz="1700" spc="-20" dirty="0"/>
              <a:t> </a:t>
            </a:r>
            <a:r>
              <a:rPr sz="1700" spc="-10" dirty="0">
                <a:solidFill>
                  <a:srgbClr val="0000FF"/>
                </a:solidFill>
              </a:rPr>
              <a:t>more</a:t>
            </a:r>
            <a:r>
              <a:rPr sz="1700" dirty="0">
                <a:solidFill>
                  <a:srgbClr val="0000FF"/>
                </a:solidFill>
              </a:rPr>
              <a:t> </a:t>
            </a:r>
            <a:r>
              <a:rPr sz="1700" spc="-10" dirty="0">
                <a:solidFill>
                  <a:srgbClr val="0000FF"/>
                </a:solidFill>
              </a:rPr>
              <a:t>responsive</a:t>
            </a:r>
            <a:r>
              <a:rPr sz="1700" spc="-30" dirty="0">
                <a:solidFill>
                  <a:srgbClr val="0000FF"/>
                </a:solidFill>
              </a:rPr>
              <a:t> </a:t>
            </a:r>
            <a:r>
              <a:rPr sz="1700" spc="-5" dirty="0">
                <a:solidFill>
                  <a:srgbClr val="0000FF"/>
                </a:solidFill>
              </a:rPr>
              <a:t>to</a:t>
            </a:r>
            <a:r>
              <a:rPr sz="1700" dirty="0">
                <a:solidFill>
                  <a:srgbClr val="0000FF"/>
                </a:solidFill>
              </a:rPr>
              <a:t> </a:t>
            </a:r>
            <a:r>
              <a:rPr sz="1700" spc="-5" dirty="0">
                <a:solidFill>
                  <a:srgbClr val="0000FF"/>
                </a:solidFill>
              </a:rPr>
              <a:t>new</a:t>
            </a:r>
            <a:r>
              <a:rPr sz="1700" spc="-20" dirty="0">
                <a:solidFill>
                  <a:srgbClr val="0000FF"/>
                </a:solidFill>
              </a:rPr>
              <a:t> </a:t>
            </a:r>
            <a:r>
              <a:rPr sz="1700" spc="-5" dirty="0">
                <a:solidFill>
                  <a:srgbClr val="0000FF"/>
                </a:solidFill>
              </a:rPr>
              <a:t>information</a:t>
            </a:r>
            <a:r>
              <a:rPr sz="1700" spc="-5" dirty="0"/>
              <a:t>.</a:t>
            </a:r>
            <a:endParaRPr sz="1700">
              <a:latin typeface="Calibri"/>
              <a:cs typeface="Calibri"/>
            </a:endParaRPr>
          </a:p>
          <a:p>
            <a:pPr marL="104139" marR="5715" indent="-92075">
              <a:lnSpc>
                <a:spcPct val="120000"/>
              </a:lnSpc>
              <a:spcBef>
                <a:spcPts val="900"/>
              </a:spcBef>
              <a:buClr>
                <a:srgbClr val="1CACE3"/>
              </a:buClr>
              <a:buSzPct val="94117"/>
              <a:buFont typeface="Wingdings"/>
              <a:buChar char=""/>
              <a:tabLst>
                <a:tab pos="185420" algn="l"/>
              </a:tabLst>
            </a:pPr>
            <a:r>
              <a:rPr sz="1700" spc="-80" dirty="0"/>
              <a:t>To</a:t>
            </a:r>
            <a:r>
              <a:rPr sz="1700" spc="180" dirty="0"/>
              <a:t> </a:t>
            </a:r>
            <a:r>
              <a:rPr sz="1700" spc="-10" dirty="0"/>
              <a:t>calculate</a:t>
            </a:r>
            <a:r>
              <a:rPr sz="1700" spc="180" dirty="0"/>
              <a:t> </a:t>
            </a:r>
            <a:r>
              <a:rPr sz="1700" spc="-10" dirty="0"/>
              <a:t>an</a:t>
            </a:r>
            <a:r>
              <a:rPr sz="1700" spc="185" dirty="0"/>
              <a:t> </a:t>
            </a:r>
            <a:r>
              <a:rPr sz="1700" spc="-5" dirty="0"/>
              <a:t>EMA,</a:t>
            </a:r>
            <a:r>
              <a:rPr sz="1700" spc="170" dirty="0"/>
              <a:t> </a:t>
            </a:r>
            <a:r>
              <a:rPr sz="1700" spc="5" dirty="0"/>
              <a:t>the</a:t>
            </a:r>
            <a:r>
              <a:rPr sz="1700" spc="175" dirty="0"/>
              <a:t> </a:t>
            </a:r>
            <a:r>
              <a:rPr sz="1700" spc="-5" dirty="0"/>
              <a:t>simple</a:t>
            </a:r>
            <a:r>
              <a:rPr sz="1700" spc="170" dirty="0"/>
              <a:t> </a:t>
            </a:r>
            <a:r>
              <a:rPr sz="1700" spc="-5" dirty="0"/>
              <a:t>moving</a:t>
            </a:r>
            <a:r>
              <a:rPr sz="1700" spc="185" dirty="0"/>
              <a:t> </a:t>
            </a:r>
            <a:r>
              <a:rPr sz="1700" spc="-20" dirty="0"/>
              <a:t>average</a:t>
            </a:r>
            <a:r>
              <a:rPr sz="1700" spc="170" dirty="0"/>
              <a:t> </a:t>
            </a:r>
            <a:r>
              <a:rPr sz="1700" spc="-5" dirty="0"/>
              <a:t>(SMA)</a:t>
            </a:r>
            <a:r>
              <a:rPr sz="1700" spc="180" dirty="0"/>
              <a:t> </a:t>
            </a:r>
            <a:r>
              <a:rPr sz="1700" spc="-10" dirty="0"/>
              <a:t>over</a:t>
            </a:r>
            <a:r>
              <a:rPr sz="1700" spc="170" dirty="0"/>
              <a:t> </a:t>
            </a:r>
            <a:r>
              <a:rPr sz="1700" dirty="0"/>
              <a:t>a</a:t>
            </a:r>
            <a:r>
              <a:rPr sz="1700" spc="165" dirty="0"/>
              <a:t> </a:t>
            </a:r>
            <a:r>
              <a:rPr sz="1700" spc="-5" dirty="0"/>
              <a:t>particular</a:t>
            </a:r>
            <a:r>
              <a:rPr sz="1700" spc="170" dirty="0"/>
              <a:t> </a:t>
            </a:r>
            <a:r>
              <a:rPr sz="1700" dirty="0"/>
              <a:t>period</a:t>
            </a:r>
            <a:r>
              <a:rPr sz="1700" spc="160" dirty="0"/>
              <a:t> </a:t>
            </a:r>
            <a:r>
              <a:rPr sz="1700" spc="-10" dirty="0"/>
              <a:t>is </a:t>
            </a:r>
            <a:r>
              <a:rPr sz="1700" spc="-365" dirty="0"/>
              <a:t> </a:t>
            </a:r>
            <a:r>
              <a:rPr sz="1700" spc="-5" dirty="0"/>
              <a:t>calculated</a:t>
            </a:r>
            <a:r>
              <a:rPr sz="1700" spc="-10" dirty="0"/>
              <a:t> first.</a:t>
            </a:r>
            <a:endParaRPr sz="1700"/>
          </a:p>
          <a:p>
            <a:pPr marL="104139" marR="5080" indent="-92075">
              <a:lnSpc>
                <a:spcPct val="120000"/>
              </a:lnSpc>
              <a:spcBef>
                <a:spcPts val="894"/>
              </a:spcBef>
              <a:buClr>
                <a:srgbClr val="1CACE3"/>
              </a:buClr>
              <a:buSzPct val="94117"/>
              <a:buFont typeface="Wingdings"/>
              <a:buChar char=""/>
              <a:tabLst>
                <a:tab pos="185420" algn="l"/>
              </a:tabLst>
            </a:pPr>
            <a:r>
              <a:rPr sz="1700" spc="-5" dirty="0"/>
              <a:t>Then</a:t>
            </a:r>
            <a:r>
              <a:rPr sz="1700" dirty="0"/>
              <a:t> </a:t>
            </a:r>
            <a:r>
              <a:rPr sz="1700" spc="-10" dirty="0"/>
              <a:t>calculate</a:t>
            </a:r>
            <a:r>
              <a:rPr sz="1700" spc="-5" dirty="0"/>
              <a:t> </a:t>
            </a:r>
            <a:r>
              <a:rPr sz="1700" spc="5" dirty="0"/>
              <a:t>the</a:t>
            </a:r>
            <a:r>
              <a:rPr sz="1700" spc="10" dirty="0"/>
              <a:t> </a:t>
            </a:r>
            <a:r>
              <a:rPr sz="1700" spc="-5" dirty="0"/>
              <a:t>multiplier</a:t>
            </a:r>
            <a:r>
              <a:rPr sz="1700" dirty="0"/>
              <a:t> </a:t>
            </a:r>
            <a:r>
              <a:rPr sz="1700" spc="-15" dirty="0"/>
              <a:t>for</a:t>
            </a:r>
            <a:r>
              <a:rPr sz="1700" spc="-10" dirty="0"/>
              <a:t> weighting</a:t>
            </a:r>
            <a:r>
              <a:rPr sz="1700" spc="-5" dirty="0"/>
              <a:t> </a:t>
            </a:r>
            <a:r>
              <a:rPr sz="1700" dirty="0"/>
              <a:t>the</a:t>
            </a:r>
            <a:r>
              <a:rPr sz="1700" spc="5" dirty="0"/>
              <a:t> </a:t>
            </a:r>
            <a:r>
              <a:rPr sz="1700" spc="-5" dirty="0"/>
              <a:t>EMA,</a:t>
            </a:r>
            <a:r>
              <a:rPr sz="1700" dirty="0"/>
              <a:t> known</a:t>
            </a:r>
            <a:r>
              <a:rPr sz="1700" spc="5" dirty="0"/>
              <a:t> </a:t>
            </a:r>
            <a:r>
              <a:rPr sz="1700" spc="-10" dirty="0"/>
              <a:t>as</a:t>
            </a:r>
            <a:r>
              <a:rPr sz="1700" spc="-5" dirty="0"/>
              <a:t> </a:t>
            </a:r>
            <a:r>
              <a:rPr sz="1700" spc="5" dirty="0"/>
              <a:t>the</a:t>
            </a:r>
            <a:r>
              <a:rPr sz="1700" spc="10" dirty="0"/>
              <a:t> </a:t>
            </a:r>
            <a:r>
              <a:rPr sz="1700" spc="-10" dirty="0"/>
              <a:t>"smoothing </a:t>
            </a:r>
            <a:r>
              <a:rPr sz="1700" spc="-370" dirty="0"/>
              <a:t> </a:t>
            </a:r>
            <a:r>
              <a:rPr sz="1700" spc="-25" dirty="0"/>
              <a:t>factor,"</a:t>
            </a:r>
            <a:r>
              <a:rPr sz="1700" dirty="0"/>
              <a:t> which</a:t>
            </a:r>
            <a:r>
              <a:rPr sz="1700" spc="-35" dirty="0"/>
              <a:t> </a:t>
            </a:r>
            <a:r>
              <a:rPr sz="1700" spc="-5" dirty="0"/>
              <a:t>typically</a:t>
            </a:r>
            <a:r>
              <a:rPr sz="1700" spc="-15" dirty="0"/>
              <a:t> </a:t>
            </a:r>
            <a:r>
              <a:rPr sz="1700" spc="-10" dirty="0"/>
              <a:t>follows</a:t>
            </a:r>
            <a:r>
              <a:rPr sz="1700" spc="-20" dirty="0"/>
              <a:t> </a:t>
            </a:r>
            <a:r>
              <a:rPr sz="1700" spc="5" dirty="0"/>
              <a:t>the</a:t>
            </a:r>
            <a:r>
              <a:rPr sz="1700" spc="-5" dirty="0"/>
              <a:t> formula:</a:t>
            </a:r>
            <a:r>
              <a:rPr sz="1700" spc="-25" dirty="0"/>
              <a:t> </a:t>
            </a:r>
            <a:r>
              <a:rPr sz="1700" dirty="0"/>
              <a:t>[2/(selected</a:t>
            </a:r>
            <a:r>
              <a:rPr sz="1700" spc="-35" dirty="0"/>
              <a:t> </a:t>
            </a:r>
            <a:r>
              <a:rPr sz="1700" dirty="0"/>
              <a:t>time period</a:t>
            </a:r>
            <a:r>
              <a:rPr sz="1700" spc="-5" dirty="0"/>
              <a:t> </a:t>
            </a:r>
            <a:r>
              <a:rPr sz="1700" dirty="0"/>
              <a:t>+</a:t>
            </a:r>
            <a:r>
              <a:rPr sz="1700" spc="-25" dirty="0"/>
              <a:t> </a:t>
            </a:r>
            <a:r>
              <a:rPr sz="1700" dirty="0"/>
              <a:t>1)].</a:t>
            </a:r>
            <a:endParaRPr sz="1700"/>
          </a:p>
        </p:txBody>
      </p:sp>
      <p:pic>
        <p:nvPicPr>
          <p:cNvPr id="4" name="object 4"/>
          <p:cNvPicPr/>
          <p:nvPr/>
        </p:nvPicPr>
        <p:blipFill>
          <a:blip r:embed="rId2" cstate="print"/>
          <a:stretch>
            <a:fillRect/>
          </a:stretch>
        </p:blipFill>
        <p:spPr>
          <a:xfrm>
            <a:off x="1542799" y="4232171"/>
            <a:ext cx="4267701" cy="2047122"/>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24</a:t>
            </a:fld>
            <a:endParaRPr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0323" y="931553"/>
            <a:ext cx="4686300" cy="635000"/>
          </a:xfrm>
          <a:prstGeom prst="rect">
            <a:avLst/>
          </a:prstGeom>
        </p:spPr>
        <p:txBody>
          <a:bodyPr vert="horz" wrap="square" lIns="0" tIns="12065" rIns="0" bIns="0" rtlCol="0">
            <a:spAutoFit/>
          </a:bodyPr>
          <a:lstStyle/>
          <a:p>
            <a:pPr marL="12700">
              <a:lnSpc>
                <a:spcPct val="100000"/>
              </a:lnSpc>
              <a:spcBef>
                <a:spcPts val="95"/>
              </a:spcBef>
            </a:pPr>
            <a:r>
              <a:rPr sz="4000" spc="-105" dirty="0"/>
              <a:t>M</a:t>
            </a:r>
            <a:r>
              <a:rPr sz="4000" spc="-95" dirty="0"/>
              <a:t>o</a:t>
            </a:r>
            <a:r>
              <a:rPr sz="4000" spc="-85" dirty="0"/>
              <a:t>v</a:t>
            </a:r>
            <a:r>
              <a:rPr sz="4000" spc="-75" dirty="0"/>
              <a:t>i</a:t>
            </a:r>
            <a:r>
              <a:rPr sz="4000" spc="-90" dirty="0"/>
              <a:t>n</a:t>
            </a:r>
            <a:r>
              <a:rPr sz="4000" spc="-5" dirty="0"/>
              <a:t>g</a:t>
            </a:r>
            <a:r>
              <a:rPr sz="4000" spc="-190" dirty="0"/>
              <a:t> </a:t>
            </a:r>
            <a:r>
              <a:rPr sz="4000" spc="-145" dirty="0"/>
              <a:t>A</a:t>
            </a:r>
            <a:r>
              <a:rPr sz="4000" spc="-110" dirty="0"/>
              <a:t>v</a:t>
            </a:r>
            <a:r>
              <a:rPr sz="4000" spc="-100" dirty="0"/>
              <a:t>e</a:t>
            </a:r>
            <a:r>
              <a:rPr sz="4000" spc="-160" dirty="0"/>
              <a:t>r</a:t>
            </a:r>
            <a:r>
              <a:rPr sz="4000" spc="-90" dirty="0"/>
              <a:t>a</a:t>
            </a:r>
            <a:r>
              <a:rPr sz="4000" spc="-114" dirty="0"/>
              <a:t>g</a:t>
            </a:r>
            <a:r>
              <a:rPr sz="4000" spc="-5" dirty="0"/>
              <a:t>e</a:t>
            </a:r>
            <a:r>
              <a:rPr sz="4000" spc="-195" dirty="0"/>
              <a:t> </a:t>
            </a:r>
            <a:r>
              <a:rPr sz="4000" spc="-60" dirty="0"/>
              <a:t>(</a:t>
            </a:r>
            <a:r>
              <a:rPr sz="4000" spc="-105" dirty="0"/>
              <a:t>M</a:t>
            </a:r>
            <a:r>
              <a:rPr sz="4000" spc="-85" dirty="0"/>
              <a:t>A</a:t>
            </a:r>
            <a:r>
              <a:rPr sz="4000" spc="-5" dirty="0"/>
              <a:t>)</a:t>
            </a:r>
            <a:r>
              <a:rPr sz="4000" spc="-185" dirty="0"/>
              <a:t> </a:t>
            </a:r>
            <a:r>
              <a:rPr sz="4000" spc="-5" dirty="0"/>
              <a:t>…</a:t>
            </a:r>
            <a:endParaRPr sz="400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25</a:t>
            </a:fld>
            <a:endParaRPr dirty="0"/>
          </a:p>
        </p:txBody>
      </p:sp>
      <p:sp>
        <p:nvSpPr>
          <p:cNvPr id="3" name="object 3"/>
          <p:cNvSpPr txBox="1"/>
          <p:nvPr/>
        </p:nvSpPr>
        <p:spPr>
          <a:xfrm>
            <a:off x="787398" y="1984528"/>
            <a:ext cx="7571105" cy="3667760"/>
          </a:xfrm>
          <a:prstGeom prst="rect">
            <a:avLst/>
          </a:prstGeom>
        </p:spPr>
        <p:txBody>
          <a:bodyPr vert="horz" wrap="square" lIns="0" tIns="12065" rIns="0" bIns="0" rtlCol="0">
            <a:spAutoFit/>
          </a:bodyPr>
          <a:lstStyle/>
          <a:p>
            <a:pPr marL="104139" marR="8255" indent="-92075" algn="just">
              <a:lnSpc>
                <a:spcPct val="100000"/>
              </a:lnSpc>
              <a:spcBef>
                <a:spcPts val="95"/>
              </a:spcBef>
              <a:buClr>
                <a:srgbClr val="1CACE3"/>
              </a:buClr>
              <a:buSzPct val="94736"/>
              <a:buFont typeface="Wingdings"/>
              <a:buChar char=""/>
              <a:tabLst>
                <a:tab pos="205104" algn="l"/>
              </a:tabLst>
            </a:pPr>
            <a:r>
              <a:rPr sz="1900" spc="-5" dirty="0">
                <a:latin typeface="Calibri"/>
                <a:cs typeface="Calibri"/>
              </a:rPr>
              <a:t>Moving </a:t>
            </a:r>
            <a:r>
              <a:rPr sz="1900" spc="-15" dirty="0">
                <a:latin typeface="Calibri"/>
                <a:cs typeface="Calibri"/>
              </a:rPr>
              <a:t>averages are </a:t>
            </a:r>
            <a:r>
              <a:rPr sz="1900" spc="-10" dirty="0">
                <a:latin typeface="Calibri"/>
                <a:cs typeface="Calibri"/>
              </a:rPr>
              <a:t>often used by technical analysts </a:t>
            </a:r>
            <a:r>
              <a:rPr sz="1900" spc="-15" dirty="0">
                <a:latin typeface="Calibri"/>
                <a:cs typeface="Calibri"/>
              </a:rPr>
              <a:t>to </a:t>
            </a:r>
            <a:r>
              <a:rPr sz="1900" spc="-20" dirty="0">
                <a:latin typeface="Calibri"/>
                <a:cs typeface="Calibri"/>
              </a:rPr>
              <a:t>keep </a:t>
            </a:r>
            <a:r>
              <a:rPr sz="1900" spc="-10" dirty="0">
                <a:latin typeface="Calibri"/>
                <a:cs typeface="Calibri"/>
              </a:rPr>
              <a:t>track </a:t>
            </a:r>
            <a:r>
              <a:rPr sz="1900" spc="-5" dirty="0">
                <a:latin typeface="Calibri"/>
                <a:cs typeface="Calibri"/>
              </a:rPr>
              <a:t>of </a:t>
            </a:r>
            <a:r>
              <a:rPr sz="1900" spc="-5" dirty="0">
                <a:solidFill>
                  <a:srgbClr val="0000FF"/>
                </a:solidFill>
                <a:latin typeface="Calibri"/>
                <a:cs typeface="Calibri"/>
              </a:rPr>
              <a:t>price </a:t>
            </a:r>
            <a:r>
              <a:rPr sz="1900" dirty="0">
                <a:solidFill>
                  <a:srgbClr val="0000FF"/>
                </a:solidFill>
                <a:latin typeface="Calibri"/>
                <a:cs typeface="Calibri"/>
              </a:rPr>
              <a:t> </a:t>
            </a:r>
            <a:r>
              <a:rPr sz="1900" spc="-10" dirty="0">
                <a:solidFill>
                  <a:srgbClr val="0000FF"/>
                </a:solidFill>
                <a:latin typeface="Calibri"/>
                <a:cs typeface="Calibri"/>
              </a:rPr>
              <a:t>trends</a:t>
            </a:r>
            <a:r>
              <a:rPr sz="1900" dirty="0">
                <a:solidFill>
                  <a:srgbClr val="0000FF"/>
                </a:solidFill>
                <a:latin typeface="Calibri"/>
                <a:cs typeface="Calibri"/>
              </a:rPr>
              <a:t> </a:t>
            </a:r>
            <a:r>
              <a:rPr sz="1900" spc="-20" dirty="0">
                <a:latin typeface="Calibri"/>
                <a:cs typeface="Calibri"/>
              </a:rPr>
              <a:t>for</a:t>
            </a:r>
            <a:r>
              <a:rPr sz="1900" spc="-15" dirty="0">
                <a:latin typeface="Calibri"/>
                <a:cs typeface="Calibri"/>
              </a:rPr>
              <a:t> </a:t>
            </a:r>
            <a:r>
              <a:rPr sz="1900" spc="-5" dirty="0">
                <a:latin typeface="Calibri"/>
                <a:cs typeface="Calibri"/>
              </a:rPr>
              <a:t>specific</a:t>
            </a:r>
            <a:r>
              <a:rPr sz="1900" dirty="0">
                <a:latin typeface="Calibri"/>
                <a:cs typeface="Calibri"/>
              </a:rPr>
              <a:t> </a:t>
            </a:r>
            <a:r>
              <a:rPr sz="1900" spc="-5" dirty="0">
                <a:latin typeface="Calibri"/>
                <a:cs typeface="Calibri"/>
              </a:rPr>
              <a:t>securities.</a:t>
            </a:r>
            <a:endParaRPr sz="1900">
              <a:latin typeface="Calibri"/>
              <a:cs typeface="Calibri"/>
            </a:endParaRPr>
          </a:p>
          <a:p>
            <a:pPr marL="104139" marR="5080" indent="-92075" algn="just">
              <a:lnSpc>
                <a:spcPct val="100000"/>
              </a:lnSpc>
              <a:spcBef>
                <a:spcPts val="1200"/>
              </a:spcBef>
              <a:buClr>
                <a:srgbClr val="1CACE3"/>
              </a:buClr>
              <a:buSzPct val="94736"/>
              <a:buFont typeface="Wingdings"/>
              <a:buChar char=""/>
              <a:tabLst>
                <a:tab pos="205104" algn="l"/>
              </a:tabLst>
            </a:pPr>
            <a:r>
              <a:rPr sz="1900" spc="-5" dirty="0">
                <a:latin typeface="Calibri"/>
                <a:cs typeface="Calibri"/>
              </a:rPr>
              <a:t>An </a:t>
            </a:r>
            <a:r>
              <a:rPr sz="1900" spc="-15" dirty="0">
                <a:latin typeface="Calibri"/>
                <a:cs typeface="Calibri"/>
              </a:rPr>
              <a:t>upward </a:t>
            </a:r>
            <a:r>
              <a:rPr sz="1900" spc="-10" dirty="0">
                <a:latin typeface="Calibri"/>
                <a:cs typeface="Calibri"/>
              </a:rPr>
              <a:t>trend </a:t>
            </a:r>
            <a:r>
              <a:rPr sz="1900" spc="-5" dirty="0">
                <a:latin typeface="Calibri"/>
                <a:cs typeface="Calibri"/>
              </a:rPr>
              <a:t>in a </a:t>
            </a:r>
            <a:r>
              <a:rPr sz="1900" spc="-10" dirty="0">
                <a:latin typeface="Calibri"/>
                <a:cs typeface="Calibri"/>
              </a:rPr>
              <a:t>moving </a:t>
            </a:r>
            <a:r>
              <a:rPr sz="1900" spc="-20" dirty="0">
                <a:latin typeface="Calibri"/>
                <a:cs typeface="Calibri"/>
              </a:rPr>
              <a:t>average </a:t>
            </a:r>
            <a:r>
              <a:rPr sz="1900" spc="-10" dirty="0">
                <a:latin typeface="Calibri"/>
                <a:cs typeface="Calibri"/>
              </a:rPr>
              <a:t>might </a:t>
            </a:r>
            <a:r>
              <a:rPr sz="1900" spc="-5" dirty="0">
                <a:latin typeface="Calibri"/>
                <a:cs typeface="Calibri"/>
              </a:rPr>
              <a:t>signify an </a:t>
            </a:r>
            <a:r>
              <a:rPr sz="1900" spc="-10" dirty="0">
                <a:latin typeface="Calibri"/>
                <a:cs typeface="Calibri"/>
              </a:rPr>
              <a:t>upswing </a:t>
            </a:r>
            <a:r>
              <a:rPr sz="1900" spc="-5" dirty="0">
                <a:latin typeface="Calibri"/>
                <a:cs typeface="Calibri"/>
              </a:rPr>
              <a:t>in the price </a:t>
            </a:r>
            <a:r>
              <a:rPr sz="1900" dirty="0">
                <a:latin typeface="Calibri"/>
                <a:cs typeface="Calibri"/>
              </a:rPr>
              <a:t> </a:t>
            </a:r>
            <a:r>
              <a:rPr sz="1900" spc="-5" dirty="0">
                <a:latin typeface="Calibri"/>
                <a:cs typeface="Calibri"/>
              </a:rPr>
              <a:t>or </a:t>
            </a:r>
            <a:r>
              <a:rPr sz="1900" spc="-10" dirty="0">
                <a:latin typeface="Calibri"/>
                <a:cs typeface="Calibri"/>
              </a:rPr>
              <a:t>momentum </a:t>
            </a:r>
            <a:r>
              <a:rPr sz="1900" spc="-5" dirty="0">
                <a:latin typeface="Calibri"/>
                <a:cs typeface="Calibri"/>
              </a:rPr>
              <a:t>of a </a:t>
            </a:r>
            <a:r>
              <a:rPr sz="1900" spc="-20" dirty="0">
                <a:latin typeface="Calibri"/>
                <a:cs typeface="Calibri"/>
              </a:rPr>
              <a:t>security,</a:t>
            </a:r>
            <a:r>
              <a:rPr sz="1900" spc="385" dirty="0">
                <a:latin typeface="Calibri"/>
                <a:cs typeface="Calibri"/>
              </a:rPr>
              <a:t> </a:t>
            </a:r>
            <a:r>
              <a:rPr sz="1900" spc="-5" dirty="0">
                <a:latin typeface="Calibri"/>
                <a:cs typeface="Calibri"/>
              </a:rPr>
              <a:t>while a </a:t>
            </a:r>
            <a:r>
              <a:rPr sz="1900" spc="-10" dirty="0">
                <a:latin typeface="Calibri"/>
                <a:cs typeface="Calibri"/>
              </a:rPr>
              <a:t>downward trend </a:t>
            </a:r>
            <a:r>
              <a:rPr sz="1900" spc="-5" dirty="0">
                <a:latin typeface="Calibri"/>
                <a:cs typeface="Calibri"/>
              </a:rPr>
              <a:t>would be seen as a </a:t>
            </a:r>
            <a:r>
              <a:rPr sz="1900" dirty="0">
                <a:latin typeface="Calibri"/>
                <a:cs typeface="Calibri"/>
              </a:rPr>
              <a:t> </a:t>
            </a:r>
            <a:r>
              <a:rPr sz="1900" spc="-5" dirty="0">
                <a:latin typeface="Calibri"/>
                <a:cs typeface="Calibri"/>
              </a:rPr>
              <a:t>sign</a:t>
            </a:r>
            <a:r>
              <a:rPr sz="1900" spc="5" dirty="0">
                <a:latin typeface="Calibri"/>
                <a:cs typeface="Calibri"/>
              </a:rPr>
              <a:t> </a:t>
            </a:r>
            <a:r>
              <a:rPr sz="1900" spc="-5" dirty="0">
                <a:latin typeface="Calibri"/>
                <a:cs typeface="Calibri"/>
              </a:rPr>
              <a:t>of</a:t>
            </a:r>
            <a:r>
              <a:rPr sz="1900" spc="-15" dirty="0">
                <a:latin typeface="Calibri"/>
                <a:cs typeface="Calibri"/>
              </a:rPr>
              <a:t> </a:t>
            </a:r>
            <a:r>
              <a:rPr sz="1900" spc="-5" dirty="0">
                <a:latin typeface="Calibri"/>
                <a:cs typeface="Calibri"/>
              </a:rPr>
              <a:t>decline.</a:t>
            </a:r>
            <a:endParaRPr sz="1900">
              <a:latin typeface="Calibri"/>
              <a:cs typeface="Calibri"/>
            </a:endParaRPr>
          </a:p>
          <a:p>
            <a:pPr marL="104139" marR="8255" indent="-92075" algn="just">
              <a:lnSpc>
                <a:spcPct val="100000"/>
              </a:lnSpc>
              <a:spcBef>
                <a:spcPts val="1200"/>
              </a:spcBef>
              <a:buClr>
                <a:srgbClr val="1CACE3"/>
              </a:buClr>
              <a:buSzPct val="94736"/>
              <a:buFont typeface="Wingdings"/>
              <a:buChar char=""/>
              <a:tabLst>
                <a:tab pos="205104" algn="l"/>
              </a:tabLst>
            </a:pPr>
            <a:r>
              <a:rPr sz="1900" spc="-5" dirty="0">
                <a:latin typeface="Calibri"/>
                <a:cs typeface="Calibri"/>
              </a:rPr>
              <a:t>A </a:t>
            </a:r>
            <a:r>
              <a:rPr sz="1900" b="1" spc="-10" dirty="0">
                <a:solidFill>
                  <a:srgbClr val="FF0000"/>
                </a:solidFill>
                <a:latin typeface="Calibri"/>
                <a:cs typeface="Calibri"/>
              </a:rPr>
              <a:t>golden </a:t>
            </a:r>
            <a:r>
              <a:rPr sz="1900" b="1" spc="-5" dirty="0">
                <a:solidFill>
                  <a:srgbClr val="FF0000"/>
                </a:solidFill>
                <a:latin typeface="Calibri"/>
                <a:cs typeface="Calibri"/>
              </a:rPr>
              <a:t>cross </a:t>
            </a:r>
            <a:r>
              <a:rPr sz="1900" spc="-5" dirty="0">
                <a:latin typeface="Calibri"/>
                <a:cs typeface="Calibri"/>
              </a:rPr>
              <a:t>is a chart </a:t>
            </a:r>
            <a:r>
              <a:rPr sz="1900" spc="-15" dirty="0">
                <a:latin typeface="Calibri"/>
                <a:cs typeface="Calibri"/>
              </a:rPr>
              <a:t>pattern </a:t>
            </a:r>
            <a:r>
              <a:rPr sz="1900" spc="-5" dirty="0">
                <a:latin typeface="Calibri"/>
                <a:cs typeface="Calibri"/>
              </a:rPr>
              <a:t>in which a </a:t>
            </a:r>
            <a:r>
              <a:rPr sz="1900" spc="-10" dirty="0">
                <a:solidFill>
                  <a:srgbClr val="FF0000"/>
                </a:solidFill>
                <a:latin typeface="Calibri"/>
                <a:cs typeface="Calibri"/>
              </a:rPr>
              <a:t>short-term </a:t>
            </a:r>
            <a:r>
              <a:rPr sz="1900" spc="-5" dirty="0">
                <a:solidFill>
                  <a:srgbClr val="FF0000"/>
                </a:solidFill>
                <a:latin typeface="Calibri"/>
                <a:cs typeface="Calibri"/>
              </a:rPr>
              <a:t>moving </a:t>
            </a:r>
            <a:r>
              <a:rPr sz="1900" spc="-20" dirty="0">
                <a:solidFill>
                  <a:srgbClr val="FF0000"/>
                </a:solidFill>
                <a:latin typeface="Calibri"/>
                <a:cs typeface="Calibri"/>
              </a:rPr>
              <a:t>average </a:t>
            </a:r>
            <a:r>
              <a:rPr sz="1900" spc="-15" dirty="0">
                <a:solidFill>
                  <a:srgbClr val="FF0000"/>
                </a:solidFill>
                <a:latin typeface="Calibri"/>
                <a:cs typeface="Calibri"/>
              </a:rPr>
              <a:t> </a:t>
            </a:r>
            <a:r>
              <a:rPr sz="1900" spc="-10" dirty="0">
                <a:solidFill>
                  <a:srgbClr val="0000FF"/>
                </a:solidFill>
                <a:latin typeface="Calibri"/>
                <a:cs typeface="Calibri"/>
              </a:rPr>
              <a:t>crosses </a:t>
            </a:r>
            <a:r>
              <a:rPr sz="1900" spc="-15" dirty="0">
                <a:solidFill>
                  <a:srgbClr val="0000FF"/>
                </a:solidFill>
                <a:latin typeface="Calibri"/>
                <a:cs typeface="Calibri"/>
              </a:rPr>
              <a:t>above</a:t>
            </a:r>
            <a:r>
              <a:rPr sz="1900" spc="30" dirty="0">
                <a:solidFill>
                  <a:srgbClr val="0000FF"/>
                </a:solidFill>
                <a:latin typeface="Calibri"/>
                <a:cs typeface="Calibri"/>
              </a:rPr>
              <a:t> </a:t>
            </a:r>
            <a:r>
              <a:rPr sz="1900" spc="-5" dirty="0">
                <a:solidFill>
                  <a:srgbClr val="0000FF"/>
                </a:solidFill>
                <a:latin typeface="Calibri"/>
                <a:cs typeface="Calibri"/>
              </a:rPr>
              <a:t>a </a:t>
            </a:r>
            <a:r>
              <a:rPr sz="1900" spc="-10" dirty="0">
                <a:solidFill>
                  <a:srgbClr val="0000FF"/>
                </a:solidFill>
                <a:latin typeface="Calibri"/>
                <a:cs typeface="Calibri"/>
              </a:rPr>
              <a:t>long-term</a:t>
            </a:r>
            <a:r>
              <a:rPr sz="1900" spc="35" dirty="0">
                <a:solidFill>
                  <a:srgbClr val="0000FF"/>
                </a:solidFill>
                <a:latin typeface="Calibri"/>
                <a:cs typeface="Calibri"/>
              </a:rPr>
              <a:t> </a:t>
            </a:r>
            <a:r>
              <a:rPr sz="1900" spc="-10" dirty="0">
                <a:solidFill>
                  <a:srgbClr val="0000FF"/>
                </a:solidFill>
                <a:latin typeface="Calibri"/>
                <a:cs typeface="Calibri"/>
              </a:rPr>
              <a:t>moving</a:t>
            </a:r>
            <a:r>
              <a:rPr sz="1900" spc="30" dirty="0">
                <a:solidFill>
                  <a:srgbClr val="0000FF"/>
                </a:solidFill>
                <a:latin typeface="Calibri"/>
                <a:cs typeface="Calibri"/>
              </a:rPr>
              <a:t> </a:t>
            </a:r>
            <a:r>
              <a:rPr sz="1900" spc="-20" dirty="0">
                <a:solidFill>
                  <a:srgbClr val="0000FF"/>
                </a:solidFill>
                <a:latin typeface="Calibri"/>
                <a:cs typeface="Calibri"/>
              </a:rPr>
              <a:t>average</a:t>
            </a:r>
            <a:r>
              <a:rPr sz="1900" spc="-20" dirty="0">
                <a:latin typeface="Calibri"/>
                <a:cs typeface="Calibri"/>
              </a:rPr>
              <a:t>.</a:t>
            </a:r>
            <a:endParaRPr sz="1900">
              <a:latin typeface="Calibri"/>
              <a:cs typeface="Calibri"/>
            </a:endParaRPr>
          </a:p>
          <a:p>
            <a:pPr marL="103505" marR="6350" indent="-91440" algn="just">
              <a:lnSpc>
                <a:spcPct val="100000"/>
              </a:lnSpc>
              <a:spcBef>
                <a:spcPts val="1200"/>
              </a:spcBef>
              <a:buClr>
                <a:srgbClr val="1CACE3"/>
              </a:buClr>
              <a:buSzPct val="94736"/>
              <a:buFont typeface="Wingdings"/>
              <a:buChar char=""/>
              <a:tabLst>
                <a:tab pos="205104" algn="l"/>
              </a:tabLst>
            </a:pPr>
            <a:r>
              <a:rPr sz="1900" spc="-10" dirty="0">
                <a:latin typeface="Calibri"/>
                <a:cs typeface="Calibri"/>
              </a:rPr>
              <a:t>The </a:t>
            </a:r>
            <a:r>
              <a:rPr sz="1900" spc="-5" dirty="0">
                <a:latin typeface="Calibri"/>
                <a:cs typeface="Calibri"/>
              </a:rPr>
              <a:t>golden </a:t>
            </a:r>
            <a:r>
              <a:rPr sz="1900" spc="-10" dirty="0">
                <a:latin typeface="Calibri"/>
                <a:cs typeface="Calibri"/>
              </a:rPr>
              <a:t>cross </a:t>
            </a:r>
            <a:r>
              <a:rPr sz="1900" spc="-5" dirty="0">
                <a:latin typeface="Calibri"/>
                <a:cs typeface="Calibri"/>
              </a:rPr>
              <a:t>is a </a:t>
            </a:r>
            <a:r>
              <a:rPr sz="1900" spc="-10" dirty="0">
                <a:latin typeface="Calibri"/>
                <a:cs typeface="Calibri"/>
              </a:rPr>
              <a:t>bullish </a:t>
            </a:r>
            <a:r>
              <a:rPr sz="1900" spc="-15" dirty="0">
                <a:latin typeface="Calibri"/>
                <a:cs typeface="Calibri"/>
              </a:rPr>
              <a:t>breakout </a:t>
            </a:r>
            <a:r>
              <a:rPr sz="1900" spc="-10" dirty="0">
                <a:latin typeface="Calibri"/>
                <a:cs typeface="Calibri"/>
              </a:rPr>
              <a:t>pattern </a:t>
            </a:r>
            <a:r>
              <a:rPr sz="1900" spc="-15" dirty="0">
                <a:latin typeface="Calibri"/>
                <a:cs typeface="Calibri"/>
              </a:rPr>
              <a:t>formed from </a:t>
            </a:r>
            <a:r>
              <a:rPr sz="1900" spc="-5" dirty="0">
                <a:latin typeface="Calibri"/>
                <a:cs typeface="Calibri"/>
              </a:rPr>
              <a:t>a </a:t>
            </a:r>
            <a:r>
              <a:rPr sz="1900" spc="-15" dirty="0">
                <a:latin typeface="Calibri"/>
                <a:cs typeface="Calibri"/>
              </a:rPr>
              <a:t>crossover </a:t>
            </a:r>
            <a:r>
              <a:rPr sz="1900" spc="-10" dirty="0">
                <a:latin typeface="Calibri"/>
                <a:cs typeface="Calibri"/>
              </a:rPr>
              <a:t> involving </a:t>
            </a:r>
            <a:r>
              <a:rPr sz="1900" spc="-5" dirty="0">
                <a:latin typeface="Calibri"/>
                <a:cs typeface="Calibri"/>
              </a:rPr>
              <a:t>a security's short-term moving </a:t>
            </a:r>
            <a:r>
              <a:rPr sz="1900" spc="-20" dirty="0">
                <a:latin typeface="Calibri"/>
                <a:cs typeface="Calibri"/>
              </a:rPr>
              <a:t>average </a:t>
            </a:r>
            <a:r>
              <a:rPr sz="1900" spc="-5" dirty="0">
                <a:latin typeface="Calibri"/>
                <a:cs typeface="Calibri"/>
              </a:rPr>
              <a:t>such as the </a:t>
            </a:r>
            <a:r>
              <a:rPr sz="1900" spc="-10" dirty="0">
                <a:latin typeface="Calibri"/>
                <a:cs typeface="Calibri"/>
              </a:rPr>
              <a:t>20-day </a:t>
            </a:r>
            <a:r>
              <a:rPr sz="1900" spc="-5" dirty="0">
                <a:latin typeface="Calibri"/>
                <a:cs typeface="Calibri"/>
              </a:rPr>
              <a:t>moving </a:t>
            </a:r>
            <a:r>
              <a:rPr sz="1900" dirty="0">
                <a:latin typeface="Calibri"/>
                <a:cs typeface="Calibri"/>
              </a:rPr>
              <a:t> </a:t>
            </a:r>
            <a:r>
              <a:rPr sz="1900" spc="-15" dirty="0">
                <a:latin typeface="Calibri"/>
                <a:cs typeface="Calibri"/>
              </a:rPr>
              <a:t>average, </a:t>
            </a:r>
            <a:r>
              <a:rPr sz="1900" spc="-5" dirty="0">
                <a:latin typeface="Calibri"/>
                <a:cs typeface="Calibri"/>
              </a:rPr>
              <a:t>breaking </a:t>
            </a:r>
            <a:r>
              <a:rPr sz="1900" spc="-10" dirty="0">
                <a:latin typeface="Calibri"/>
                <a:cs typeface="Calibri"/>
              </a:rPr>
              <a:t>above </a:t>
            </a:r>
            <a:r>
              <a:rPr sz="1900" spc="-5" dirty="0">
                <a:latin typeface="Calibri"/>
                <a:cs typeface="Calibri"/>
              </a:rPr>
              <a:t>its </a:t>
            </a:r>
            <a:r>
              <a:rPr sz="1900" spc="-10" dirty="0">
                <a:latin typeface="Calibri"/>
                <a:cs typeface="Calibri"/>
              </a:rPr>
              <a:t>long-term </a:t>
            </a:r>
            <a:r>
              <a:rPr sz="1900" spc="-5" dirty="0">
                <a:latin typeface="Calibri"/>
                <a:cs typeface="Calibri"/>
              </a:rPr>
              <a:t>moving </a:t>
            </a:r>
            <a:r>
              <a:rPr sz="1900" spc="-15" dirty="0">
                <a:latin typeface="Calibri"/>
                <a:cs typeface="Calibri"/>
              </a:rPr>
              <a:t>average, </a:t>
            </a:r>
            <a:r>
              <a:rPr sz="1900" spc="-5" dirty="0">
                <a:latin typeface="Calibri"/>
                <a:cs typeface="Calibri"/>
              </a:rPr>
              <a:t>such as the </a:t>
            </a:r>
            <a:r>
              <a:rPr sz="1900" spc="-20" dirty="0">
                <a:latin typeface="Calibri"/>
                <a:cs typeface="Calibri"/>
              </a:rPr>
              <a:t>50-day </a:t>
            </a:r>
            <a:r>
              <a:rPr sz="1900" spc="-15" dirty="0">
                <a:latin typeface="Calibri"/>
                <a:cs typeface="Calibri"/>
              </a:rPr>
              <a:t> </a:t>
            </a:r>
            <a:r>
              <a:rPr sz="1900" spc="-10" dirty="0">
                <a:latin typeface="Calibri"/>
                <a:cs typeface="Calibri"/>
              </a:rPr>
              <a:t>moving</a:t>
            </a:r>
            <a:r>
              <a:rPr sz="1900" spc="25" dirty="0">
                <a:latin typeface="Calibri"/>
                <a:cs typeface="Calibri"/>
              </a:rPr>
              <a:t> </a:t>
            </a:r>
            <a:r>
              <a:rPr sz="1900" spc="-20" dirty="0">
                <a:latin typeface="Calibri"/>
                <a:cs typeface="Calibri"/>
              </a:rPr>
              <a:t>average.</a:t>
            </a:r>
            <a:endParaRPr sz="1900">
              <a:latin typeface="Calibri"/>
              <a:cs typeface="Calibri"/>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0323" y="931553"/>
            <a:ext cx="4686300" cy="635000"/>
          </a:xfrm>
          <a:prstGeom prst="rect">
            <a:avLst/>
          </a:prstGeom>
        </p:spPr>
        <p:txBody>
          <a:bodyPr vert="horz" wrap="square" lIns="0" tIns="12065" rIns="0" bIns="0" rtlCol="0">
            <a:spAutoFit/>
          </a:bodyPr>
          <a:lstStyle/>
          <a:p>
            <a:pPr marL="12700">
              <a:lnSpc>
                <a:spcPct val="100000"/>
              </a:lnSpc>
              <a:spcBef>
                <a:spcPts val="95"/>
              </a:spcBef>
            </a:pPr>
            <a:r>
              <a:rPr sz="4000" spc="-105" dirty="0"/>
              <a:t>M</a:t>
            </a:r>
            <a:r>
              <a:rPr sz="4000" spc="-95" dirty="0"/>
              <a:t>o</a:t>
            </a:r>
            <a:r>
              <a:rPr sz="4000" spc="-85" dirty="0"/>
              <a:t>v</a:t>
            </a:r>
            <a:r>
              <a:rPr sz="4000" spc="-75" dirty="0"/>
              <a:t>i</a:t>
            </a:r>
            <a:r>
              <a:rPr sz="4000" spc="-90" dirty="0"/>
              <a:t>n</a:t>
            </a:r>
            <a:r>
              <a:rPr sz="4000" spc="-5" dirty="0"/>
              <a:t>g</a:t>
            </a:r>
            <a:r>
              <a:rPr sz="4000" spc="-190" dirty="0"/>
              <a:t> </a:t>
            </a:r>
            <a:r>
              <a:rPr sz="4000" spc="-145" dirty="0"/>
              <a:t>A</a:t>
            </a:r>
            <a:r>
              <a:rPr sz="4000" spc="-110" dirty="0"/>
              <a:t>v</a:t>
            </a:r>
            <a:r>
              <a:rPr sz="4000" spc="-100" dirty="0"/>
              <a:t>e</a:t>
            </a:r>
            <a:r>
              <a:rPr sz="4000" spc="-160" dirty="0"/>
              <a:t>r</a:t>
            </a:r>
            <a:r>
              <a:rPr sz="4000" spc="-90" dirty="0"/>
              <a:t>a</a:t>
            </a:r>
            <a:r>
              <a:rPr sz="4000" spc="-114" dirty="0"/>
              <a:t>g</a:t>
            </a:r>
            <a:r>
              <a:rPr sz="4000" spc="-5" dirty="0"/>
              <a:t>e</a:t>
            </a:r>
            <a:r>
              <a:rPr sz="4000" spc="-195" dirty="0"/>
              <a:t> </a:t>
            </a:r>
            <a:r>
              <a:rPr sz="4000" spc="-60" dirty="0"/>
              <a:t>(</a:t>
            </a:r>
            <a:r>
              <a:rPr sz="4000" spc="-105" dirty="0"/>
              <a:t>M</a:t>
            </a:r>
            <a:r>
              <a:rPr sz="4000" spc="-85" dirty="0"/>
              <a:t>A</a:t>
            </a:r>
            <a:r>
              <a:rPr sz="4000" spc="-5" dirty="0"/>
              <a:t>)</a:t>
            </a:r>
            <a:r>
              <a:rPr sz="4000" spc="-185" dirty="0"/>
              <a:t> </a:t>
            </a:r>
            <a:r>
              <a:rPr sz="4000" spc="-5" dirty="0"/>
              <a:t>…</a:t>
            </a:r>
            <a:endParaRPr sz="4000"/>
          </a:p>
        </p:txBody>
      </p:sp>
      <p:pic>
        <p:nvPicPr>
          <p:cNvPr id="3" name="object 3"/>
          <p:cNvPicPr/>
          <p:nvPr/>
        </p:nvPicPr>
        <p:blipFill>
          <a:blip r:embed="rId2" cstate="print"/>
          <a:stretch>
            <a:fillRect/>
          </a:stretch>
        </p:blipFill>
        <p:spPr>
          <a:xfrm>
            <a:off x="1127760" y="2098548"/>
            <a:ext cx="6888467" cy="3893819"/>
          </a:xfrm>
          <a:prstGeom prst="rect">
            <a:avLst/>
          </a:prstGeom>
        </p:spPr>
      </p:pic>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26</a:t>
            </a:fld>
            <a:endParaRPr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0323" y="931553"/>
            <a:ext cx="1527810" cy="635000"/>
          </a:xfrm>
          <a:prstGeom prst="rect">
            <a:avLst/>
          </a:prstGeom>
        </p:spPr>
        <p:txBody>
          <a:bodyPr vert="horz" wrap="square" lIns="0" tIns="12065" rIns="0" bIns="0" rtlCol="0">
            <a:spAutoFit/>
          </a:bodyPr>
          <a:lstStyle/>
          <a:p>
            <a:pPr marL="12700">
              <a:lnSpc>
                <a:spcPct val="100000"/>
              </a:lnSpc>
              <a:spcBef>
                <a:spcPts val="95"/>
              </a:spcBef>
            </a:pPr>
            <a:r>
              <a:rPr sz="4000" spc="-245" dirty="0"/>
              <a:t>V</a:t>
            </a:r>
            <a:r>
              <a:rPr sz="4000" spc="-75" dirty="0"/>
              <a:t>ol</a:t>
            </a:r>
            <a:r>
              <a:rPr sz="4000" spc="-90" dirty="0"/>
              <a:t>u</a:t>
            </a:r>
            <a:r>
              <a:rPr sz="4000" spc="-120" dirty="0"/>
              <a:t>m</a:t>
            </a:r>
            <a:r>
              <a:rPr sz="4000" spc="-5" dirty="0"/>
              <a:t>e</a:t>
            </a:r>
            <a:endParaRPr sz="400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27</a:t>
            </a:fld>
            <a:endParaRPr dirty="0"/>
          </a:p>
        </p:txBody>
      </p:sp>
      <p:sp>
        <p:nvSpPr>
          <p:cNvPr id="3" name="object 3"/>
          <p:cNvSpPr txBox="1"/>
          <p:nvPr/>
        </p:nvSpPr>
        <p:spPr>
          <a:xfrm>
            <a:off x="787398" y="1983004"/>
            <a:ext cx="7571105" cy="4322445"/>
          </a:xfrm>
          <a:prstGeom prst="rect">
            <a:avLst/>
          </a:prstGeom>
        </p:spPr>
        <p:txBody>
          <a:bodyPr vert="horz" wrap="square" lIns="0" tIns="12065" rIns="0" bIns="0" rtlCol="0">
            <a:spAutoFit/>
          </a:bodyPr>
          <a:lstStyle/>
          <a:p>
            <a:pPr marL="103505" marR="5715" indent="-91440" algn="just">
              <a:lnSpc>
                <a:spcPct val="100000"/>
              </a:lnSpc>
              <a:spcBef>
                <a:spcPts val="95"/>
              </a:spcBef>
              <a:buClr>
                <a:srgbClr val="1CACE3"/>
              </a:buClr>
              <a:buSzPct val="95454"/>
              <a:buFont typeface="Wingdings"/>
              <a:buChar char=""/>
              <a:tabLst>
                <a:tab pos="235585" algn="l"/>
              </a:tabLst>
            </a:pPr>
            <a:r>
              <a:rPr sz="2200" spc="-30" dirty="0">
                <a:latin typeface="Calibri"/>
                <a:cs typeface="Calibri"/>
              </a:rPr>
              <a:t>Trading </a:t>
            </a:r>
            <a:r>
              <a:rPr sz="2200" spc="-10" dirty="0">
                <a:solidFill>
                  <a:srgbClr val="FF0000"/>
                </a:solidFill>
                <a:latin typeface="Calibri"/>
                <a:cs typeface="Calibri"/>
              </a:rPr>
              <a:t>volume </a:t>
            </a:r>
            <a:r>
              <a:rPr sz="2200" spc="-5" dirty="0">
                <a:latin typeface="Calibri"/>
                <a:cs typeface="Calibri"/>
              </a:rPr>
              <a:t>is a </a:t>
            </a:r>
            <a:r>
              <a:rPr sz="2200" spc="-10" dirty="0">
                <a:latin typeface="Calibri"/>
                <a:cs typeface="Calibri"/>
              </a:rPr>
              <a:t>measure </a:t>
            </a:r>
            <a:r>
              <a:rPr sz="2200" dirty="0">
                <a:latin typeface="Calibri"/>
                <a:cs typeface="Calibri"/>
              </a:rPr>
              <a:t>of </a:t>
            </a:r>
            <a:r>
              <a:rPr sz="2200" spc="-10" dirty="0">
                <a:latin typeface="Calibri"/>
                <a:cs typeface="Calibri"/>
              </a:rPr>
              <a:t>how </a:t>
            </a:r>
            <a:r>
              <a:rPr sz="2200" spc="-5" dirty="0">
                <a:latin typeface="Calibri"/>
                <a:cs typeface="Calibri"/>
              </a:rPr>
              <a:t>much a </a:t>
            </a:r>
            <a:r>
              <a:rPr sz="2200" spc="-10" dirty="0">
                <a:latin typeface="Calibri"/>
                <a:cs typeface="Calibri"/>
              </a:rPr>
              <a:t>given </a:t>
            </a:r>
            <a:r>
              <a:rPr sz="2200" spc="-5" dirty="0">
                <a:latin typeface="Calibri"/>
                <a:cs typeface="Calibri"/>
              </a:rPr>
              <a:t>financial asset </a:t>
            </a:r>
            <a:r>
              <a:rPr sz="2200" spc="-484" dirty="0">
                <a:latin typeface="Calibri"/>
                <a:cs typeface="Calibri"/>
              </a:rPr>
              <a:t> </a:t>
            </a:r>
            <a:r>
              <a:rPr sz="2200" spc="-5" dirty="0">
                <a:latin typeface="Calibri"/>
                <a:cs typeface="Calibri"/>
              </a:rPr>
              <a:t>has</a:t>
            </a:r>
            <a:r>
              <a:rPr sz="2200" spc="-10" dirty="0">
                <a:latin typeface="Calibri"/>
                <a:cs typeface="Calibri"/>
              </a:rPr>
              <a:t> </a:t>
            </a:r>
            <a:r>
              <a:rPr sz="2200" spc="-15" dirty="0">
                <a:latin typeface="Calibri"/>
                <a:cs typeface="Calibri"/>
              </a:rPr>
              <a:t>traded</a:t>
            </a:r>
            <a:r>
              <a:rPr sz="2200" dirty="0">
                <a:latin typeface="Calibri"/>
                <a:cs typeface="Calibri"/>
              </a:rPr>
              <a:t> </a:t>
            </a:r>
            <a:r>
              <a:rPr sz="2200" spc="-5" dirty="0">
                <a:latin typeface="Calibri"/>
                <a:cs typeface="Calibri"/>
              </a:rPr>
              <a:t>in</a:t>
            </a:r>
            <a:r>
              <a:rPr sz="2200" spc="-10" dirty="0">
                <a:latin typeface="Calibri"/>
                <a:cs typeface="Calibri"/>
              </a:rPr>
              <a:t> </a:t>
            </a:r>
            <a:r>
              <a:rPr sz="2200" spc="-5" dirty="0">
                <a:latin typeface="Calibri"/>
                <a:cs typeface="Calibri"/>
              </a:rPr>
              <a:t>a period </a:t>
            </a:r>
            <a:r>
              <a:rPr sz="2200" dirty="0">
                <a:latin typeface="Calibri"/>
                <a:cs typeface="Calibri"/>
              </a:rPr>
              <a:t>of</a:t>
            </a:r>
            <a:r>
              <a:rPr sz="2200" spc="5" dirty="0">
                <a:latin typeface="Calibri"/>
                <a:cs typeface="Calibri"/>
              </a:rPr>
              <a:t> </a:t>
            </a:r>
            <a:r>
              <a:rPr sz="2200" spc="-5" dirty="0">
                <a:latin typeface="Calibri"/>
                <a:cs typeface="Calibri"/>
              </a:rPr>
              <a:t>time.</a:t>
            </a:r>
            <a:endParaRPr sz="2200" dirty="0">
              <a:latin typeface="Calibri"/>
              <a:cs typeface="Calibri"/>
            </a:endParaRPr>
          </a:p>
          <a:p>
            <a:pPr marL="103505" marR="5715" indent="-91440" algn="just">
              <a:lnSpc>
                <a:spcPct val="100000"/>
              </a:lnSpc>
              <a:spcBef>
                <a:spcPts val="1200"/>
              </a:spcBef>
              <a:buClr>
                <a:srgbClr val="1CACE3"/>
              </a:buClr>
              <a:buSzPct val="95454"/>
              <a:buFont typeface="Wingdings"/>
              <a:buChar char=""/>
              <a:tabLst>
                <a:tab pos="235585" algn="l"/>
              </a:tabLst>
            </a:pPr>
            <a:r>
              <a:rPr sz="2200" spc="-35" dirty="0">
                <a:latin typeface="Calibri"/>
                <a:cs typeface="Calibri"/>
              </a:rPr>
              <a:t>Traders</a:t>
            </a:r>
            <a:r>
              <a:rPr sz="2200" spc="-30" dirty="0">
                <a:latin typeface="Calibri"/>
                <a:cs typeface="Calibri"/>
              </a:rPr>
              <a:t> </a:t>
            </a:r>
            <a:r>
              <a:rPr sz="2200" dirty="0">
                <a:latin typeface="Calibri"/>
                <a:cs typeface="Calibri"/>
              </a:rPr>
              <a:t>look</a:t>
            </a:r>
            <a:r>
              <a:rPr sz="2200" spc="5" dirty="0">
                <a:latin typeface="Calibri"/>
                <a:cs typeface="Calibri"/>
              </a:rPr>
              <a:t> </a:t>
            </a:r>
            <a:r>
              <a:rPr sz="2200" spc="-20" dirty="0">
                <a:latin typeface="Calibri"/>
                <a:cs typeface="Calibri"/>
              </a:rPr>
              <a:t>to</a:t>
            </a:r>
            <a:r>
              <a:rPr sz="2200" spc="-15" dirty="0">
                <a:latin typeface="Calibri"/>
                <a:cs typeface="Calibri"/>
              </a:rPr>
              <a:t> </a:t>
            </a:r>
            <a:r>
              <a:rPr sz="2200" spc="-5" dirty="0">
                <a:latin typeface="Calibri"/>
                <a:cs typeface="Calibri"/>
              </a:rPr>
              <a:t>volume</a:t>
            </a:r>
            <a:r>
              <a:rPr sz="2200" dirty="0">
                <a:latin typeface="Calibri"/>
                <a:cs typeface="Calibri"/>
              </a:rPr>
              <a:t> </a:t>
            </a:r>
            <a:r>
              <a:rPr sz="2200" spc="-20" dirty="0">
                <a:latin typeface="Calibri"/>
                <a:cs typeface="Calibri"/>
              </a:rPr>
              <a:t>to</a:t>
            </a:r>
            <a:r>
              <a:rPr sz="2200" spc="-15" dirty="0">
                <a:latin typeface="Calibri"/>
                <a:cs typeface="Calibri"/>
              </a:rPr>
              <a:t> </a:t>
            </a:r>
            <a:r>
              <a:rPr sz="2200" spc="-10" dirty="0">
                <a:latin typeface="Calibri"/>
                <a:cs typeface="Calibri"/>
              </a:rPr>
              <a:t>determine</a:t>
            </a:r>
            <a:r>
              <a:rPr sz="2200" spc="-5" dirty="0">
                <a:latin typeface="Calibri"/>
                <a:cs typeface="Calibri"/>
              </a:rPr>
              <a:t> </a:t>
            </a:r>
            <a:r>
              <a:rPr sz="2200" b="1" spc="-5" dirty="0">
                <a:latin typeface="Calibri"/>
                <a:cs typeface="Calibri"/>
              </a:rPr>
              <a:t>liquidity</a:t>
            </a:r>
            <a:r>
              <a:rPr sz="2200" b="1" dirty="0">
                <a:latin typeface="Calibri"/>
                <a:cs typeface="Calibri"/>
              </a:rPr>
              <a:t> </a:t>
            </a:r>
            <a:r>
              <a:rPr sz="2200" dirty="0">
                <a:latin typeface="Calibri"/>
                <a:cs typeface="Calibri"/>
              </a:rPr>
              <a:t>and</a:t>
            </a:r>
            <a:r>
              <a:rPr sz="2200" spc="5" dirty="0">
                <a:latin typeface="Calibri"/>
                <a:cs typeface="Calibri"/>
              </a:rPr>
              <a:t> </a:t>
            </a:r>
            <a:r>
              <a:rPr sz="2200" spc="-10" dirty="0">
                <a:solidFill>
                  <a:srgbClr val="0000FF"/>
                </a:solidFill>
                <a:latin typeface="Calibri"/>
                <a:cs typeface="Calibri"/>
              </a:rPr>
              <a:t>combine </a:t>
            </a:r>
            <a:r>
              <a:rPr sz="2200" spc="-5" dirty="0">
                <a:solidFill>
                  <a:srgbClr val="0000FF"/>
                </a:solidFill>
                <a:latin typeface="Calibri"/>
                <a:cs typeface="Calibri"/>
              </a:rPr>
              <a:t> </a:t>
            </a:r>
            <a:r>
              <a:rPr sz="2200" spc="-10" dirty="0">
                <a:solidFill>
                  <a:srgbClr val="0000FF"/>
                </a:solidFill>
                <a:latin typeface="Calibri"/>
                <a:cs typeface="Calibri"/>
              </a:rPr>
              <a:t>changes</a:t>
            </a:r>
            <a:r>
              <a:rPr sz="2200" spc="-5" dirty="0">
                <a:solidFill>
                  <a:srgbClr val="0000FF"/>
                </a:solidFill>
                <a:latin typeface="Calibri"/>
                <a:cs typeface="Calibri"/>
              </a:rPr>
              <a:t> in</a:t>
            </a:r>
            <a:r>
              <a:rPr sz="2200" dirty="0">
                <a:solidFill>
                  <a:srgbClr val="0000FF"/>
                </a:solidFill>
                <a:latin typeface="Calibri"/>
                <a:cs typeface="Calibri"/>
              </a:rPr>
              <a:t> </a:t>
            </a:r>
            <a:r>
              <a:rPr sz="2200" spc="-5" dirty="0">
                <a:solidFill>
                  <a:srgbClr val="0000FF"/>
                </a:solidFill>
                <a:latin typeface="Calibri"/>
                <a:cs typeface="Calibri"/>
              </a:rPr>
              <a:t>volume</a:t>
            </a:r>
            <a:r>
              <a:rPr sz="2200" dirty="0">
                <a:solidFill>
                  <a:srgbClr val="0000FF"/>
                </a:solidFill>
                <a:latin typeface="Calibri"/>
                <a:cs typeface="Calibri"/>
              </a:rPr>
              <a:t> </a:t>
            </a:r>
            <a:r>
              <a:rPr sz="2200" spc="-5" dirty="0">
                <a:solidFill>
                  <a:srgbClr val="0000FF"/>
                </a:solidFill>
                <a:latin typeface="Calibri"/>
                <a:cs typeface="Calibri"/>
              </a:rPr>
              <a:t>with</a:t>
            </a:r>
            <a:r>
              <a:rPr sz="2200" dirty="0">
                <a:solidFill>
                  <a:srgbClr val="0000FF"/>
                </a:solidFill>
                <a:latin typeface="Calibri"/>
                <a:cs typeface="Calibri"/>
              </a:rPr>
              <a:t> </a:t>
            </a:r>
            <a:r>
              <a:rPr sz="2200" spc="-15" dirty="0">
                <a:solidFill>
                  <a:srgbClr val="0000FF"/>
                </a:solidFill>
                <a:latin typeface="Calibri"/>
                <a:cs typeface="Calibri"/>
              </a:rPr>
              <a:t>technical</a:t>
            </a:r>
            <a:r>
              <a:rPr sz="2200" spc="-10" dirty="0">
                <a:solidFill>
                  <a:srgbClr val="0000FF"/>
                </a:solidFill>
                <a:latin typeface="Calibri"/>
                <a:cs typeface="Calibri"/>
              </a:rPr>
              <a:t> </a:t>
            </a:r>
            <a:r>
              <a:rPr sz="2200" spc="-15" dirty="0">
                <a:solidFill>
                  <a:srgbClr val="0000FF"/>
                </a:solidFill>
                <a:latin typeface="Calibri"/>
                <a:cs typeface="Calibri"/>
              </a:rPr>
              <a:t>indicators</a:t>
            </a:r>
            <a:r>
              <a:rPr sz="2200" spc="-10" dirty="0">
                <a:solidFill>
                  <a:srgbClr val="0000FF"/>
                </a:solidFill>
                <a:latin typeface="Calibri"/>
                <a:cs typeface="Calibri"/>
              </a:rPr>
              <a:t> </a:t>
            </a:r>
            <a:r>
              <a:rPr sz="2200" spc="-20" dirty="0">
                <a:latin typeface="Calibri"/>
                <a:cs typeface="Calibri"/>
              </a:rPr>
              <a:t>to</a:t>
            </a:r>
            <a:r>
              <a:rPr sz="2200" spc="-15" dirty="0">
                <a:latin typeface="Calibri"/>
                <a:cs typeface="Calibri"/>
              </a:rPr>
              <a:t> </a:t>
            </a:r>
            <a:r>
              <a:rPr sz="2200" spc="-20" dirty="0">
                <a:latin typeface="Calibri"/>
                <a:cs typeface="Calibri"/>
              </a:rPr>
              <a:t>make</a:t>
            </a:r>
            <a:r>
              <a:rPr sz="2200" spc="-15" dirty="0">
                <a:latin typeface="Calibri"/>
                <a:cs typeface="Calibri"/>
              </a:rPr>
              <a:t> trading </a:t>
            </a:r>
            <a:r>
              <a:rPr sz="2200" spc="-10" dirty="0">
                <a:latin typeface="Calibri"/>
                <a:cs typeface="Calibri"/>
              </a:rPr>
              <a:t> </a:t>
            </a:r>
            <a:r>
              <a:rPr sz="2200" spc="-5" dirty="0">
                <a:latin typeface="Calibri"/>
                <a:cs typeface="Calibri"/>
              </a:rPr>
              <a:t>decisions.</a:t>
            </a:r>
            <a:endParaRPr sz="2200" dirty="0">
              <a:latin typeface="Calibri"/>
              <a:cs typeface="Calibri"/>
            </a:endParaRPr>
          </a:p>
          <a:p>
            <a:pPr marL="103505" marR="5080" indent="-91440" algn="just">
              <a:lnSpc>
                <a:spcPct val="100000"/>
              </a:lnSpc>
              <a:spcBef>
                <a:spcPts val="1200"/>
              </a:spcBef>
              <a:buClr>
                <a:srgbClr val="1CACE3"/>
              </a:buClr>
              <a:buSzPct val="95454"/>
              <a:buFont typeface="Wingdings"/>
              <a:buChar char=""/>
              <a:tabLst>
                <a:tab pos="235585" algn="l"/>
              </a:tabLst>
            </a:pPr>
            <a:r>
              <a:rPr sz="2200" spc="-20" dirty="0">
                <a:latin typeface="Calibri"/>
                <a:cs typeface="Calibri"/>
              </a:rPr>
              <a:t>Volume</a:t>
            </a:r>
            <a:r>
              <a:rPr sz="2200" spc="-15" dirty="0">
                <a:latin typeface="Calibri"/>
                <a:cs typeface="Calibri"/>
              </a:rPr>
              <a:t> can</a:t>
            </a:r>
            <a:r>
              <a:rPr sz="2200" spc="-10" dirty="0">
                <a:latin typeface="Calibri"/>
                <a:cs typeface="Calibri"/>
              </a:rPr>
              <a:t> </a:t>
            </a:r>
            <a:r>
              <a:rPr sz="2200" spc="-15" dirty="0">
                <a:latin typeface="Calibri"/>
                <a:cs typeface="Calibri"/>
              </a:rPr>
              <a:t>indicate</a:t>
            </a:r>
            <a:r>
              <a:rPr sz="2200" spc="-10" dirty="0">
                <a:latin typeface="Calibri"/>
                <a:cs typeface="Calibri"/>
              </a:rPr>
              <a:t> </a:t>
            </a:r>
            <a:r>
              <a:rPr sz="2200" spc="-20" dirty="0">
                <a:solidFill>
                  <a:srgbClr val="FF0000"/>
                </a:solidFill>
                <a:latin typeface="Calibri"/>
                <a:cs typeface="Calibri"/>
              </a:rPr>
              <a:t>market</a:t>
            </a:r>
            <a:r>
              <a:rPr sz="2200" spc="-15" dirty="0">
                <a:solidFill>
                  <a:srgbClr val="FF0000"/>
                </a:solidFill>
                <a:latin typeface="Calibri"/>
                <a:cs typeface="Calibri"/>
              </a:rPr>
              <a:t> strength</a:t>
            </a:r>
            <a:r>
              <a:rPr sz="2200" spc="-15" dirty="0">
                <a:latin typeface="Calibri"/>
                <a:cs typeface="Calibri"/>
              </a:rPr>
              <a:t>,</a:t>
            </a:r>
            <a:r>
              <a:rPr sz="2200" spc="-10" dirty="0">
                <a:latin typeface="Calibri"/>
                <a:cs typeface="Calibri"/>
              </a:rPr>
              <a:t> </a:t>
            </a:r>
            <a:r>
              <a:rPr sz="2200" spc="-5" dirty="0">
                <a:latin typeface="Calibri"/>
                <a:cs typeface="Calibri"/>
              </a:rPr>
              <a:t>as</a:t>
            </a:r>
            <a:r>
              <a:rPr sz="2200" dirty="0">
                <a:latin typeface="Calibri"/>
                <a:cs typeface="Calibri"/>
              </a:rPr>
              <a:t> </a:t>
            </a:r>
            <a:r>
              <a:rPr sz="2200" spc="-10" dirty="0">
                <a:latin typeface="Calibri"/>
                <a:cs typeface="Calibri"/>
              </a:rPr>
              <a:t>rising</a:t>
            </a:r>
            <a:r>
              <a:rPr sz="2200" spc="-5" dirty="0">
                <a:latin typeface="Calibri"/>
                <a:cs typeface="Calibri"/>
              </a:rPr>
              <a:t> </a:t>
            </a:r>
            <a:r>
              <a:rPr sz="2200" spc="-20" dirty="0">
                <a:latin typeface="Calibri"/>
                <a:cs typeface="Calibri"/>
              </a:rPr>
              <a:t>markets</a:t>
            </a:r>
            <a:r>
              <a:rPr sz="2200" spc="-15" dirty="0">
                <a:latin typeface="Calibri"/>
                <a:cs typeface="Calibri"/>
              </a:rPr>
              <a:t> </a:t>
            </a:r>
            <a:r>
              <a:rPr sz="2200" dirty="0">
                <a:latin typeface="Calibri"/>
                <a:cs typeface="Calibri"/>
              </a:rPr>
              <a:t>on </a:t>
            </a:r>
            <a:r>
              <a:rPr sz="2200" spc="5" dirty="0">
                <a:latin typeface="Calibri"/>
                <a:cs typeface="Calibri"/>
              </a:rPr>
              <a:t> </a:t>
            </a:r>
            <a:r>
              <a:rPr sz="2200" spc="-10" dirty="0">
                <a:latin typeface="Calibri"/>
                <a:cs typeface="Calibri"/>
              </a:rPr>
              <a:t>increasing</a:t>
            </a:r>
            <a:r>
              <a:rPr sz="2200" spc="-20" dirty="0">
                <a:latin typeface="Calibri"/>
                <a:cs typeface="Calibri"/>
              </a:rPr>
              <a:t> </a:t>
            </a:r>
            <a:r>
              <a:rPr sz="2200" spc="-10" dirty="0">
                <a:latin typeface="Calibri"/>
                <a:cs typeface="Calibri"/>
              </a:rPr>
              <a:t>volume</a:t>
            </a:r>
            <a:r>
              <a:rPr sz="2200" spc="20" dirty="0">
                <a:latin typeface="Calibri"/>
                <a:cs typeface="Calibri"/>
              </a:rPr>
              <a:t> </a:t>
            </a:r>
            <a:r>
              <a:rPr sz="2200" spc="-15" dirty="0">
                <a:latin typeface="Calibri"/>
                <a:cs typeface="Calibri"/>
              </a:rPr>
              <a:t>are</a:t>
            </a:r>
            <a:r>
              <a:rPr sz="2200" spc="-10" dirty="0">
                <a:latin typeface="Calibri"/>
                <a:cs typeface="Calibri"/>
              </a:rPr>
              <a:t> typically</a:t>
            </a:r>
            <a:r>
              <a:rPr sz="2200" dirty="0">
                <a:latin typeface="Calibri"/>
                <a:cs typeface="Calibri"/>
              </a:rPr>
              <a:t> </a:t>
            </a:r>
            <a:r>
              <a:rPr sz="2200" spc="-10" dirty="0">
                <a:latin typeface="Calibri"/>
                <a:cs typeface="Calibri"/>
              </a:rPr>
              <a:t>viewed</a:t>
            </a:r>
            <a:r>
              <a:rPr sz="2200" spc="15" dirty="0">
                <a:latin typeface="Calibri"/>
                <a:cs typeface="Calibri"/>
              </a:rPr>
              <a:t> </a:t>
            </a:r>
            <a:r>
              <a:rPr sz="2200" spc="-5" dirty="0">
                <a:latin typeface="Calibri"/>
                <a:cs typeface="Calibri"/>
              </a:rPr>
              <a:t>as</a:t>
            </a:r>
            <a:r>
              <a:rPr sz="2200" dirty="0">
                <a:latin typeface="Calibri"/>
                <a:cs typeface="Calibri"/>
              </a:rPr>
              <a:t> </a:t>
            </a:r>
            <a:r>
              <a:rPr sz="2200" spc="-15" dirty="0">
                <a:latin typeface="Calibri"/>
                <a:cs typeface="Calibri"/>
              </a:rPr>
              <a:t>strong</a:t>
            </a:r>
            <a:r>
              <a:rPr sz="2200" spc="-10" dirty="0">
                <a:latin typeface="Calibri"/>
                <a:cs typeface="Calibri"/>
              </a:rPr>
              <a:t> </a:t>
            </a:r>
            <a:r>
              <a:rPr sz="2200" spc="-5" dirty="0">
                <a:latin typeface="Calibri"/>
                <a:cs typeface="Calibri"/>
              </a:rPr>
              <a:t>and </a:t>
            </a:r>
            <a:r>
              <a:rPr sz="2200" spc="-30" dirty="0">
                <a:latin typeface="Calibri"/>
                <a:cs typeface="Calibri"/>
              </a:rPr>
              <a:t>healthy.</a:t>
            </a:r>
            <a:endParaRPr sz="2200" dirty="0">
              <a:latin typeface="Calibri"/>
              <a:cs typeface="Calibri"/>
            </a:endParaRPr>
          </a:p>
          <a:p>
            <a:pPr marL="103505" marR="5080" indent="-91440" algn="just">
              <a:lnSpc>
                <a:spcPct val="100000"/>
              </a:lnSpc>
              <a:spcBef>
                <a:spcPts val="1200"/>
              </a:spcBef>
              <a:buClr>
                <a:srgbClr val="1CACE3"/>
              </a:buClr>
              <a:buSzPct val="95454"/>
              <a:buFont typeface="Wingdings"/>
              <a:buChar char=""/>
              <a:tabLst>
                <a:tab pos="235585" algn="l"/>
              </a:tabLst>
            </a:pPr>
            <a:r>
              <a:rPr sz="2200" spc="-5" dirty="0">
                <a:latin typeface="Calibri"/>
                <a:cs typeface="Calibri"/>
              </a:rPr>
              <a:t>When </a:t>
            </a:r>
            <a:r>
              <a:rPr sz="2200" spc="-10" dirty="0">
                <a:latin typeface="Calibri"/>
                <a:cs typeface="Calibri"/>
              </a:rPr>
              <a:t>prices </a:t>
            </a:r>
            <a:r>
              <a:rPr sz="2200" spc="-15" dirty="0">
                <a:solidFill>
                  <a:srgbClr val="FF0000"/>
                </a:solidFill>
                <a:latin typeface="Calibri"/>
                <a:cs typeface="Calibri"/>
              </a:rPr>
              <a:t>fall </a:t>
            </a:r>
            <a:r>
              <a:rPr sz="2200" dirty="0">
                <a:solidFill>
                  <a:srgbClr val="FF0000"/>
                </a:solidFill>
                <a:latin typeface="Calibri"/>
                <a:cs typeface="Calibri"/>
              </a:rPr>
              <a:t>on </a:t>
            </a:r>
            <a:r>
              <a:rPr sz="2200" spc="-5" dirty="0">
                <a:solidFill>
                  <a:srgbClr val="FF0000"/>
                </a:solidFill>
                <a:latin typeface="Calibri"/>
                <a:cs typeface="Calibri"/>
              </a:rPr>
              <a:t>increasing volume</a:t>
            </a:r>
            <a:r>
              <a:rPr sz="2200" spc="-5" dirty="0">
                <a:latin typeface="Calibri"/>
                <a:cs typeface="Calibri"/>
              </a:rPr>
              <a:t>, the </a:t>
            </a:r>
            <a:r>
              <a:rPr sz="2200" spc="-10" dirty="0">
                <a:latin typeface="Calibri"/>
                <a:cs typeface="Calibri"/>
              </a:rPr>
              <a:t>trend </a:t>
            </a:r>
            <a:r>
              <a:rPr sz="2200" dirty="0">
                <a:latin typeface="Calibri"/>
                <a:cs typeface="Calibri"/>
              </a:rPr>
              <a:t>is </a:t>
            </a:r>
            <a:r>
              <a:rPr sz="2200" spc="-15" dirty="0">
                <a:latin typeface="Calibri"/>
                <a:cs typeface="Calibri"/>
              </a:rPr>
              <a:t>gathering </a:t>
            </a:r>
            <a:r>
              <a:rPr sz="2200" spc="-10" dirty="0">
                <a:latin typeface="Calibri"/>
                <a:cs typeface="Calibri"/>
              </a:rPr>
              <a:t> </a:t>
            </a:r>
            <a:r>
              <a:rPr sz="2200" spc="-15" dirty="0">
                <a:latin typeface="Calibri"/>
                <a:cs typeface="Calibri"/>
              </a:rPr>
              <a:t>strength</a:t>
            </a:r>
            <a:r>
              <a:rPr sz="2200" spc="10" dirty="0">
                <a:latin typeface="Calibri"/>
                <a:cs typeface="Calibri"/>
              </a:rPr>
              <a:t> </a:t>
            </a:r>
            <a:r>
              <a:rPr sz="2200" spc="-20" dirty="0">
                <a:latin typeface="Calibri"/>
                <a:cs typeface="Calibri"/>
              </a:rPr>
              <a:t>to</a:t>
            </a:r>
            <a:r>
              <a:rPr sz="2200" spc="10" dirty="0">
                <a:latin typeface="Calibri"/>
                <a:cs typeface="Calibri"/>
              </a:rPr>
              <a:t> </a:t>
            </a:r>
            <a:r>
              <a:rPr sz="2200" spc="-10" dirty="0">
                <a:latin typeface="Calibri"/>
                <a:cs typeface="Calibri"/>
              </a:rPr>
              <a:t>the</a:t>
            </a:r>
            <a:r>
              <a:rPr sz="2200" spc="5" dirty="0">
                <a:latin typeface="Calibri"/>
                <a:cs typeface="Calibri"/>
              </a:rPr>
              <a:t> </a:t>
            </a:r>
            <a:r>
              <a:rPr sz="2200" spc="-5" dirty="0">
                <a:solidFill>
                  <a:srgbClr val="FF0000"/>
                </a:solidFill>
                <a:latin typeface="Calibri"/>
                <a:cs typeface="Calibri"/>
              </a:rPr>
              <a:t>downside</a:t>
            </a:r>
            <a:r>
              <a:rPr sz="2200" spc="-5" dirty="0">
                <a:latin typeface="Calibri"/>
                <a:cs typeface="Calibri"/>
              </a:rPr>
              <a:t>.</a:t>
            </a:r>
            <a:endParaRPr sz="2200" dirty="0">
              <a:latin typeface="Calibri"/>
              <a:cs typeface="Calibri"/>
            </a:endParaRPr>
          </a:p>
          <a:p>
            <a:pPr marL="103505" marR="7620" indent="-91440" algn="just">
              <a:lnSpc>
                <a:spcPct val="100000"/>
              </a:lnSpc>
              <a:spcBef>
                <a:spcPts val="1200"/>
              </a:spcBef>
              <a:buClr>
                <a:srgbClr val="1CACE3"/>
              </a:buClr>
              <a:buSzPct val="95454"/>
              <a:buFont typeface="Wingdings"/>
              <a:buChar char=""/>
              <a:tabLst>
                <a:tab pos="235585" algn="l"/>
              </a:tabLst>
            </a:pPr>
            <a:r>
              <a:rPr sz="2200" spc="-5" dirty="0">
                <a:latin typeface="Calibri"/>
                <a:cs typeface="Calibri"/>
              </a:rPr>
              <a:t>When</a:t>
            </a:r>
            <a:r>
              <a:rPr sz="2200" dirty="0">
                <a:latin typeface="Calibri"/>
                <a:cs typeface="Calibri"/>
              </a:rPr>
              <a:t> </a:t>
            </a:r>
            <a:r>
              <a:rPr sz="2200" spc="-10" dirty="0">
                <a:solidFill>
                  <a:srgbClr val="0000FF"/>
                </a:solidFill>
                <a:latin typeface="Calibri"/>
                <a:cs typeface="Calibri"/>
              </a:rPr>
              <a:t>prices</a:t>
            </a:r>
            <a:r>
              <a:rPr sz="2200" spc="-5" dirty="0">
                <a:solidFill>
                  <a:srgbClr val="0000FF"/>
                </a:solidFill>
                <a:latin typeface="Calibri"/>
                <a:cs typeface="Calibri"/>
              </a:rPr>
              <a:t> </a:t>
            </a:r>
            <a:r>
              <a:rPr sz="2200" spc="-10" dirty="0">
                <a:solidFill>
                  <a:srgbClr val="0000FF"/>
                </a:solidFill>
                <a:latin typeface="Calibri"/>
                <a:cs typeface="Calibri"/>
              </a:rPr>
              <a:t>reach</a:t>
            </a:r>
            <a:r>
              <a:rPr sz="2200" spc="-5" dirty="0">
                <a:solidFill>
                  <a:srgbClr val="0000FF"/>
                </a:solidFill>
                <a:latin typeface="Calibri"/>
                <a:cs typeface="Calibri"/>
              </a:rPr>
              <a:t> </a:t>
            </a:r>
            <a:r>
              <a:rPr sz="2200" spc="-10" dirty="0">
                <a:solidFill>
                  <a:srgbClr val="0000FF"/>
                </a:solidFill>
                <a:latin typeface="Calibri"/>
                <a:cs typeface="Calibri"/>
              </a:rPr>
              <a:t>new</a:t>
            </a:r>
            <a:r>
              <a:rPr sz="2200" spc="-5" dirty="0">
                <a:solidFill>
                  <a:srgbClr val="0000FF"/>
                </a:solidFill>
                <a:latin typeface="Calibri"/>
                <a:cs typeface="Calibri"/>
              </a:rPr>
              <a:t> highs</a:t>
            </a:r>
            <a:r>
              <a:rPr sz="2200" dirty="0">
                <a:solidFill>
                  <a:srgbClr val="0000FF"/>
                </a:solidFill>
                <a:latin typeface="Calibri"/>
                <a:cs typeface="Calibri"/>
              </a:rPr>
              <a:t> </a:t>
            </a:r>
            <a:r>
              <a:rPr sz="2200" spc="-5" dirty="0">
                <a:solidFill>
                  <a:srgbClr val="0000FF"/>
                </a:solidFill>
                <a:latin typeface="Calibri"/>
                <a:cs typeface="Calibri"/>
              </a:rPr>
              <a:t>(or</a:t>
            </a:r>
            <a:r>
              <a:rPr sz="2200" dirty="0">
                <a:solidFill>
                  <a:srgbClr val="0000FF"/>
                </a:solidFill>
                <a:latin typeface="Calibri"/>
                <a:cs typeface="Calibri"/>
              </a:rPr>
              <a:t> </a:t>
            </a:r>
            <a:r>
              <a:rPr sz="2200" spc="-5" dirty="0">
                <a:solidFill>
                  <a:srgbClr val="0000FF"/>
                </a:solidFill>
                <a:latin typeface="Calibri"/>
                <a:cs typeface="Calibri"/>
              </a:rPr>
              <a:t>no</a:t>
            </a:r>
            <a:r>
              <a:rPr sz="2200" dirty="0">
                <a:solidFill>
                  <a:srgbClr val="0000FF"/>
                </a:solidFill>
                <a:latin typeface="Calibri"/>
                <a:cs typeface="Calibri"/>
              </a:rPr>
              <a:t> </a:t>
            </a:r>
            <a:r>
              <a:rPr sz="2200" spc="-10" dirty="0">
                <a:solidFill>
                  <a:srgbClr val="0000FF"/>
                </a:solidFill>
                <a:latin typeface="Calibri"/>
                <a:cs typeface="Calibri"/>
              </a:rPr>
              <a:t>lows)</a:t>
            </a:r>
            <a:r>
              <a:rPr sz="2200" spc="475" dirty="0">
                <a:solidFill>
                  <a:srgbClr val="0000FF"/>
                </a:solidFill>
                <a:latin typeface="Calibri"/>
                <a:cs typeface="Calibri"/>
              </a:rPr>
              <a:t> </a:t>
            </a:r>
            <a:r>
              <a:rPr sz="2200" dirty="0">
                <a:latin typeface="Calibri"/>
                <a:cs typeface="Calibri"/>
              </a:rPr>
              <a:t>on</a:t>
            </a:r>
            <a:r>
              <a:rPr sz="2200" spc="495" dirty="0">
                <a:latin typeface="Calibri"/>
                <a:cs typeface="Calibri"/>
              </a:rPr>
              <a:t> </a:t>
            </a:r>
            <a:r>
              <a:rPr sz="2200" spc="-10" dirty="0">
                <a:solidFill>
                  <a:srgbClr val="0000FF"/>
                </a:solidFill>
                <a:latin typeface="Calibri"/>
                <a:cs typeface="Calibri"/>
              </a:rPr>
              <a:t>decreasing </a:t>
            </a:r>
            <a:r>
              <a:rPr sz="2200" spc="-5" dirty="0">
                <a:solidFill>
                  <a:srgbClr val="0000FF"/>
                </a:solidFill>
                <a:latin typeface="Calibri"/>
                <a:cs typeface="Calibri"/>
              </a:rPr>
              <a:t> </a:t>
            </a:r>
            <a:r>
              <a:rPr sz="2200" spc="-10" dirty="0">
                <a:solidFill>
                  <a:srgbClr val="0000FF"/>
                </a:solidFill>
                <a:latin typeface="Calibri"/>
                <a:cs typeface="Calibri"/>
              </a:rPr>
              <a:t>volume</a:t>
            </a:r>
            <a:r>
              <a:rPr sz="2200" spc="-10" dirty="0">
                <a:latin typeface="Calibri"/>
                <a:cs typeface="Calibri"/>
              </a:rPr>
              <a:t>,</a:t>
            </a:r>
            <a:r>
              <a:rPr sz="2200" spc="10" dirty="0">
                <a:latin typeface="Calibri"/>
                <a:cs typeface="Calibri"/>
              </a:rPr>
              <a:t> </a:t>
            </a:r>
            <a:r>
              <a:rPr sz="2200" spc="-20" dirty="0">
                <a:latin typeface="Calibri"/>
                <a:cs typeface="Calibri"/>
              </a:rPr>
              <a:t>watch</a:t>
            </a:r>
            <a:r>
              <a:rPr sz="2200" spc="5" dirty="0">
                <a:latin typeface="Calibri"/>
                <a:cs typeface="Calibri"/>
              </a:rPr>
              <a:t> </a:t>
            </a:r>
            <a:r>
              <a:rPr sz="2200" spc="-5" dirty="0">
                <a:latin typeface="Calibri"/>
                <a:cs typeface="Calibri"/>
              </a:rPr>
              <a:t>out—a </a:t>
            </a:r>
            <a:r>
              <a:rPr sz="2200" b="1" spc="-20" dirty="0">
                <a:latin typeface="Calibri"/>
                <a:cs typeface="Calibri"/>
              </a:rPr>
              <a:t>reversal</a:t>
            </a:r>
            <a:r>
              <a:rPr sz="2200" b="1" spc="30" dirty="0">
                <a:latin typeface="Calibri"/>
                <a:cs typeface="Calibri"/>
              </a:rPr>
              <a:t> </a:t>
            </a:r>
            <a:r>
              <a:rPr sz="2200" spc="-10" dirty="0">
                <a:latin typeface="Calibri"/>
                <a:cs typeface="Calibri"/>
              </a:rPr>
              <a:t>might</a:t>
            </a:r>
            <a:r>
              <a:rPr sz="2200" spc="10" dirty="0">
                <a:latin typeface="Calibri"/>
                <a:cs typeface="Calibri"/>
              </a:rPr>
              <a:t> </a:t>
            </a:r>
            <a:r>
              <a:rPr sz="2200" spc="-5" dirty="0">
                <a:latin typeface="Calibri"/>
                <a:cs typeface="Calibri"/>
              </a:rPr>
              <a:t>be</a:t>
            </a:r>
            <a:r>
              <a:rPr sz="2200" spc="5" dirty="0">
                <a:latin typeface="Calibri"/>
                <a:cs typeface="Calibri"/>
              </a:rPr>
              <a:t> </a:t>
            </a:r>
            <a:r>
              <a:rPr sz="2200" spc="-10" dirty="0">
                <a:latin typeface="Calibri"/>
                <a:cs typeface="Calibri"/>
              </a:rPr>
              <a:t>taking</a:t>
            </a:r>
            <a:r>
              <a:rPr sz="2200" dirty="0">
                <a:latin typeface="Calibri"/>
                <a:cs typeface="Calibri"/>
              </a:rPr>
              <a:t> </a:t>
            </a:r>
            <a:r>
              <a:rPr sz="2200" spc="-5" dirty="0">
                <a:latin typeface="Calibri"/>
                <a:cs typeface="Calibri"/>
              </a:rPr>
              <a:t>shape.</a:t>
            </a:r>
            <a:endParaRPr sz="2200" dirty="0">
              <a:latin typeface="Calibri"/>
              <a:cs typeface="Calibri"/>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0323" y="931553"/>
            <a:ext cx="1962785" cy="635000"/>
          </a:xfrm>
          <a:prstGeom prst="rect">
            <a:avLst/>
          </a:prstGeom>
        </p:spPr>
        <p:txBody>
          <a:bodyPr vert="horz" wrap="square" lIns="0" tIns="12065" rIns="0" bIns="0" rtlCol="0">
            <a:spAutoFit/>
          </a:bodyPr>
          <a:lstStyle/>
          <a:p>
            <a:pPr marL="12700">
              <a:lnSpc>
                <a:spcPct val="100000"/>
              </a:lnSpc>
              <a:spcBef>
                <a:spcPts val="95"/>
              </a:spcBef>
            </a:pPr>
            <a:r>
              <a:rPr sz="4000" spc="-245" dirty="0"/>
              <a:t>V</a:t>
            </a:r>
            <a:r>
              <a:rPr sz="4000" spc="-75" dirty="0"/>
              <a:t>ol</a:t>
            </a:r>
            <a:r>
              <a:rPr sz="4000" spc="-90" dirty="0"/>
              <a:t>u</a:t>
            </a:r>
            <a:r>
              <a:rPr sz="4000" spc="-120" dirty="0"/>
              <a:t>m</a:t>
            </a:r>
            <a:r>
              <a:rPr sz="4000" spc="-5" dirty="0"/>
              <a:t>e</a:t>
            </a:r>
            <a:r>
              <a:rPr sz="4000" spc="-195" dirty="0"/>
              <a:t> </a:t>
            </a:r>
            <a:r>
              <a:rPr sz="4000" spc="-5" dirty="0"/>
              <a:t>…</a:t>
            </a:r>
            <a:endParaRPr sz="400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28</a:t>
            </a:fld>
            <a:endParaRPr dirty="0"/>
          </a:p>
        </p:txBody>
      </p:sp>
      <p:sp>
        <p:nvSpPr>
          <p:cNvPr id="3" name="object 3"/>
          <p:cNvSpPr txBox="1"/>
          <p:nvPr/>
        </p:nvSpPr>
        <p:spPr>
          <a:xfrm>
            <a:off x="787398" y="1877848"/>
            <a:ext cx="7571105" cy="4315460"/>
          </a:xfrm>
          <a:prstGeom prst="rect">
            <a:avLst/>
          </a:prstGeom>
        </p:spPr>
        <p:txBody>
          <a:bodyPr vert="horz" wrap="square" lIns="0" tIns="121920" rIns="0" bIns="0" rtlCol="0">
            <a:spAutoFit/>
          </a:bodyPr>
          <a:lstStyle/>
          <a:p>
            <a:pPr marL="194945" indent="-182245">
              <a:lnSpc>
                <a:spcPct val="100000"/>
              </a:lnSpc>
              <a:spcBef>
                <a:spcPts val="960"/>
              </a:spcBef>
              <a:buClr>
                <a:srgbClr val="1CACE3"/>
              </a:buClr>
              <a:buSzPct val="94444"/>
              <a:buFont typeface="Wingdings"/>
              <a:buChar char=""/>
              <a:tabLst>
                <a:tab pos="194945" algn="l"/>
              </a:tabLst>
            </a:pPr>
            <a:r>
              <a:rPr sz="1800" spc="-30" dirty="0">
                <a:latin typeface="Calibri"/>
                <a:cs typeface="Calibri"/>
              </a:rPr>
              <a:t>Trend</a:t>
            </a:r>
            <a:r>
              <a:rPr sz="1800" spc="-35" dirty="0">
                <a:latin typeface="Calibri"/>
                <a:cs typeface="Calibri"/>
              </a:rPr>
              <a:t> </a:t>
            </a:r>
            <a:r>
              <a:rPr sz="1800" spc="-5" dirty="0">
                <a:latin typeface="Calibri"/>
                <a:cs typeface="Calibri"/>
              </a:rPr>
              <a:t>Confirmation</a:t>
            </a:r>
            <a:endParaRPr sz="1800">
              <a:latin typeface="Calibri"/>
              <a:cs typeface="Calibri"/>
            </a:endParaRPr>
          </a:p>
          <a:p>
            <a:pPr marL="396240" marR="6985" lvl="1" indent="-182880" algn="just">
              <a:lnSpc>
                <a:spcPct val="105300"/>
              </a:lnSpc>
              <a:spcBef>
                <a:spcPts val="625"/>
              </a:spcBef>
              <a:buClr>
                <a:srgbClr val="1CACE3"/>
              </a:buClr>
              <a:buFont typeface="Wingdings"/>
              <a:buChar char=""/>
              <a:tabLst>
                <a:tab pos="396875" algn="l"/>
              </a:tabLst>
            </a:pPr>
            <a:r>
              <a:rPr sz="1500" dirty="0">
                <a:latin typeface="Calibri"/>
                <a:cs typeface="Calibri"/>
              </a:rPr>
              <a:t>A </a:t>
            </a:r>
            <a:r>
              <a:rPr sz="1500" dirty="0">
                <a:solidFill>
                  <a:srgbClr val="0000FF"/>
                </a:solidFill>
                <a:latin typeface="Calibri"/>
                <a:cs typeface="Calibri"/>
              </a:rPr>
              <a:t>rising </a:t>
            </a:r>
            <a:r>
              <a:rPr sz="1500" spc="-15" dirty="0">
                <a:solidFill>
                  <a:srgbClr val="0000FF"/>
                </a:solidFill>
                <a:latin typeface="Calibri"/>
                <a:cs typeface="Calibri"/>
              </a:rPr>
              <a:t>market </a:t>
            </a:r>
            <a:r>
              <a:rPr sz="1500" spc="-5" dirty="0">
                <a:latin typeface="Calibri"/>
                <a:cs typeface="Calibri"/>
              </a:rPr>
              <a:t>should see </a:t>
            </a:r>
            <a:r>
              <a:rPr sz="1500" dirty="0">
                <a:solidFill>
                  <a:srgbClr val="0000FF"/>
                </a:solidFill>
                <a:latin typeface="Calibri"/>
                <a:cs typeface="Calibri"/>
              </a:rPr>
              <a:t>rising </a:t>
            </a:r>
            <a:r>
              <a:rPr sz="1500" spc="-5" dirty="0">
                <a:solidFill>
                  <a:srgbClr val="0000FF"/>
                </a:solidFill>
                <a:latin typeface="Calibri"/>
                <a:cs typeface="Calibri"/>
              </a:rPr>
              <a:t>volume</a:t>
            </a:r>
            <a:r>
              <a:rPr sz="1500" spc="-5" dirty="0">
                <a:latin typeface="Calibri"/>
                <a:cs typeface="Calibri"/>
              </a:rPr>
              <a:t>. </a:t>
            </a:r>
            <a:r>
              <a:rPr sz="1500" spc="-10" dirty="0">
                <a:latin typeface="Calibri"/>
                <a:cs typeface="Calibri"/>
              </a:rPr>
              <a:t>Buyers require </a:t>
            </a:r>
            <a:r>
              <a:rPr sz="1500" spc="-5" dirty="0">
                <a:latin typeface="Calibri"/>
                <a:cs typeface="Calibri"/>
              </a:rPr>
              <a:t>increasing </a:t>
            </a:r>
            <a:r>
              <a:rPr sz="1500" spc="-10" dirty="0">
                <a:latin typeface="Calibri"/>
                <a:cs typeface="Calibri"/>
              </a:rPr>
              <a:t>numbers </a:t>
            </a:r>
            <a:r>
              <a:rPr sz="1500" dirty="0">
                <a:latin typeface="Calibri"/>
                <a:cs typeface="Calibri"/>
              </a:rPr>
              <a:t>and </a:t>
            </a:r>
            <a:r>
              <a:rPr sz="1500" spc="-5" dirty="0">
                <a:latin typeface="Calibri"/>
                <a:cs typeface="Calibri"/>
              </a:rPr>
              <a:t>increasing </a:t>
            </a:r>
            <a:r>
              <a:rPr sz="1500" dirty="0">
                <a:latin typeface="Calibri"/>
                <a:cs typeface="Calibri"/>
              </a:rPr>
              <a:t> </a:t>
            </a:r>
            <a:r>
              <a:rPr sz="1500" spc="-5" dirty="0">
                <a:latin typeface="Calibri"/>
                <a:cs typeface="Calibri"/>
              </a:rPr>
              <a:t>enthusiasm</a:t>
            </a:r>
            <a:r>
              <a:rPr sz="1500" spc="-35" dirty="0">
                <a:latin typeface="Calibri"/>
                <a:cs typeface="Calibri"/>
              </a:rPr>
              <a:t> </a:t>
            </a:r>
            <a:r>
              <a:rPr sz="1500" spc="-10" dirty="0">
                <a:latin typeface="Calibri"/>
                <a:cs typeface="Calibri"/>
              </a:rPr>
              <a:t>to</a:t>
            </a:r>
            <a:r>
              <a:rPr sz="1500" spc="-5" dirty="0">
                <a:latin typeface="Calibri"/>
                <a:cs typeface="Calibri"/>
              </a:rPr>
              <a:t> </a:t>
            </a:r>
            <a:r>
              <a:rPr sz="1500" spc="-15" dirty="0">
                <a:latin typeface="Calibri"/>
                <a:cs typeface="Calibri"/>
              </a:rPr>
              <a:t>keep</a:t>
            </a:r>
            <a:r>
              <a:rPr sz="1500" spc="10" dirty="0">
                <a:latin typeface="Calibri"/>
                <a:cs typeface="Calibri"/>
              </a:rPr>
              <a:t> </a:t>
            </a:r>
            <a:r>
              <a:rPr sz="1500" dirty="0">
                <a:latin typeface="Calibri"/>
                <a:cs typeface="Calibri"/>
              </a:rPr>
              <a:t>pushing</a:t>
            </a:r>
            <a:r>
              <a:rPr sz="1500" spc="-25" dirty="0">
                <a:latin typeface="Calibri"/>
                <a:cs typeface="Calibri"/>
              </a:rPr>
              <a:t> </a:t>
            </a:r>
            <a:r>
              <a:rPr sz="1500" spc="-5" dirty="0">
                <a:latin typeface="Calibri"/>
                <a:cs typeface="Calibri"/>
              </a:rPr>
              <a:t>prices</a:t>
            </a:r>
            <a:r>
              <a:rPr sz="1500" dirty="0">
                <a:latin typeface="Calibri"/>
                <a:cs typeface="Calibri"/>
              </a:rPr>
              <a:t> </a:t>
            </a:r>
            <a:r>
              <a:rPr sz="1500" spc="-25" dirty="0">
                <a:latin typeface="Calibri"/>
                <a:cs typeface="Calibri"/>
              </a:rPr>
              <a:t>higher.</a:t>
            </a:r>
            <a:endParaRPr sz="1500">
              <a:latin typeface="Calibri"/>
              <a:cs typeface="Calibri"/>
            </a:endParaRPr>
          </a:p>
          <a:p>
            <a:pPr marL="396240" marR="5080" lvl="1" indent="-182880" algn="just">
              <a:lnSpc>
                <a:spcPct val="105300"/>
              </a:lnSpc>
              <a:spcBef>
                <a:spcPts val="590"/>
              </a:spcBef>
              <a:buClr>
                <a:srgbClr val="1CACE3"/>
              </a:buClr>
              <a:buFont typeface="Wingdings"/>
              <a:buChar char=""/>
              <a:tabLst>
                <a:tab pos="396875" algn="l"/>
              </a:tabLst>
            </a:pPr>
            <a:r>
              <a:rPr sz="1500" spc="-5" dirty="0">
                <a:solidFill>
                  <a:srgbClr val="FF0000"/>
                </a:solidFill>
                <a:latin typeface="Calibri"/>
                <a:cs typeface="Calibri"/>
              </a:rPr>
              <a:t>Increasing </a:t>
            </a:r>
            <a:r>
              <a:rPr sz="1500" dirty="0">
                <a:solidFill>
                  <a:srgbClr val="FF0000"/>
                </a:solidFill>
                <a:latin typeface="Calibri"/>
                <a:cs typeface="Calibri"/>
              </a:rPr>
              <a:t>price and </a:t>
            </a:r>
            <a:r>
              <a:rPr sz="1500" spc="-5" dirty="0">
                <a:solidFill>
                  <a:srgbClr val="FF0000"/>
                </a:solidFill>
                <a:latin typeface="Calibri"/>
                <a:cs typeface="Calibri"/>
              </a:rPr>
              <a:t>decreasing volume might </a:t>
            </a:r>
            <a:r>
              <a:rPr sz="1500" spc="-10" dirty="0">
                <a:solidFill>
                  <a:srgbClr val="FF0000"/>
                </a:solidFill>
                <a:latin typeface="Calibri"/>
                <a:cs typeface="Calibri"/>
              </a:rPr>
              <a:t>suggest </a:t>
            </a:r>
            <a:r>
              <a:rPr sz="1500" dirty="0">
                <a:solidFill>
                  <a:srgbClr val="FF0000"/>
                </a:solidFill>
                <a:latin typeface="Calibri"/>
                <a:cs typeface="Calibri"/>
              </a:rPr>
              <a:t>a lack of </a:t>
            </a:r>
            <a:r>
              <a:rPr sz="1500" spc="-10" dirty="0">
                <a:solidFill>
                  <a:srgbClr val="FF0000"/>
                </a:solidFill>
                <a:latin typeface="Calibri"/>
                <a:cs typeface="Calibri"/>
              </a:rPr>
              <a:t>interest</a:t>
            </a:r>
            <a:r>
              <a:rPr sz="1500" spc="-10" dirty="0">
                <a:latin typeface="Calibri"/>
                <a:cs typeface="Calibri"/>
              </a:rPr>
              <a:t>, </a:t>
            </a:r>
            <a:r>
              <a:rPr sz="1500" dirty="0">
                <a:latin typeface="Calibri"/>
                <a:cs typeface="Calibri"/>
              </a:rPr>
              <a:t>and this is a </a:t>
            </a:r>
            <a:r>
              <a:rPr sz="1500" spc="-5" dirty="0">
                <a:latin typeface="Calibri"/>
                <a:cs typeface="Calibri"/>
              </a:rPr>
              <a:t>warning </a:t>
            </a:r>
            <a:r>
              <a:rPr sz="1500" spc="-325" dirty="0">
                <a:latin typeface="Calibri"/>
                <a:cs typeface="Calibri"/>
              </a:rPr>
              <a:t> </a:t>
            </a:r>
            <a:r>
              <a:rPr sz="1500" dirty="0">
                <a:latin typeface="Calibri"/>
                <a:cs typeface="Calibri"/>
              </a:rPr>
              <a:t>of</a:t>
            </a:r>
            <a:r>
              <a:rPr sz="1500" spc="-10" dirty="0">
                <a:latin typeface="Calibri"/>
                <a:cs typeface="Calibri"/>
              </a:rPr>
              <a:t> </a:t>
            </a:r>
            <a:r>
              <a:rPr sz="1500" dirty="0">
                <a:latin typeface="Calibri"/>
                <a:cs typeface="Calibri"/>
              </a:rPr>
              <a:t>a</a:t>
            </a:r>
            <a:r>
              <a:rPr sz="1500" spc="-5" dirty="0">
                <a:latin typeface="Calibri"/>
                <a:cs typeface="Calibri"/>
              </a:rPr>
              <a:t> </a:t>
            </a:r>
            <a:r>
              <a:rPr sz="1500" b="1" spc="-10" dirty="0">
                <a:latin typeface="Calibri"/>
                <a:cs typeface="Calibri"/>
              </a:rPr>
              <a:t>potential</a:t>
            </a:r>
            <a:r>
              <a:rPr sz="1500" b="1" spc="-15" dirty="0">
                <a:latin typeface="Calibri"/>
                <a:cs typeface="Calibri"/>
              </a:rPr>
              <a:t> </a:t>
            </a:r>
            <a:r>
              <a:rPr sz="1500" b="1" spc="-10" dirty="0">
                <a:latin typeface="Calibri"/>
                <a:cs typeface="Calibri"/>
              </a:rPr>
              <a:t>reversal</a:t>
            </a:r>
            <a:r>
              <a:rPr sz="1500" spc="-10" dirty="0">
                <a:latin typeface="Calibri"/>
                <a:cs typeface="Calibri"/>
              </a:rPr>
              <a:t>.</a:t>
            </a:r>
            <a:endParaRPr sz="1500">
              <a:latin typeface="Calibri"/>
              <a:cs typeface="Calibri"/>
            </a:endParaRPr>
          </a:p>
          <a:p>
            <a:pPr marL="194945" indent="-182245">
              <a:lnSpc>
                <a:spcPct val="100000"/>
              </a:lnSpc>
              <a:spcBef>
                <a:spcPts val="1275"/>
              </a:spcBef>
              <a:buClr>
                <a:srgbClr val="1CACE3"/>
              </a:buClr>
              <a:buSzPct val="94444"/>
              <a:buFont typeface="Wingdings"/>
              <a:buChar char=""/>
              <a:tabLst>
                <a:tab pos="194945" algn="l"/>
              </a:tabLst>
            </a:pPr>
            <a:r>
              <a:rPr sz="1800" spc="-15" dirty="0">
                <a:latin typeface="Calibri"/>
                <a:cs typeface="Calibri"/>
              </a:rPr>
              <a:t>Volume</a:t>
            </a:r>
            <a:r>
              <a:rPr sz="1800" dirty="0">
                <a:latin typeface="Calibri"/>
                <a:cs typeface="Calibri"/>
              </a:rPr>
              <a:t> and</a:t>
            </a:r>
            <a:r>
              <a:rPr sz="1800" spc="5" dirty="0">
                <a:latin typeface="Calibri"/>
                <a:cs typeface="Calibri"/>
              </a:rPr>
              <a:t> </a:t>
            </a:r>
            <a:r>
              <a:rPr sz="1800" spc="-10" dirty="0">
                <a:latin typeface="Calibri"/>
                <a:cs typeface="Calibri"/>
              </a:rPr>
              <a:t>Price</a:t>
            </a:r>
            <a:r>
              <a:rPr sz="1800" spc="5" dirty="0">
                <a:latin typeface="Calibri"/>
                <a:cs typeface="Calibri"/>
              </a:rPr>
              <a:t> </a:t>
            </a:r>
            <a:r>
              <a:rPr sz="1800" spc="-15" dirty="0">
                <a:latin typeface="Calibri"/>
                <a:cs typeface="Calibri"/>
              </a:rPr>
              <a:t>Reversals</a:t>
            </a:r>
            <a:endParaRPr sz="1800">
              <a:latin typeface="Calibri"/>
              <a:cs typeface="Calibri"/>
            </a:endParaRPr>
          </a:p>
          <a:p>
            <a:pPr marL="396240" marR="6350" lvl="1" indent="-182880" algn="just">
              <a:lnSpc>
                <a:spcPct val="105000"/>
              </a:lnSpc>
              <a:spcBef>
                <a:spcPts val="630"/>
              </a:spcBef>
              <a:buClr>
                <a:srgbClr val="1CACE3"/>
              </a:buClr>
              <a:buFont typeface="Wingdings"/>
              <a:buChar char=""/>
              <a:tabLst>
                <a:tab pos="396875" algn="l"/>
              </a:tabLst>
            </a:pPr>
            <a:r>
              <a:rPr sz="1500" spc="-10" dirty="0">
                <a:latin typeface="Calibri"/>
                <a:cs typeface="Calibri"/>
              </a:rPr>
              <a:t>After</a:t>
            </a:r>
            <a:r>
              <a:rPr sz="1500" spc="-5" dirty="0">
                <a:latin typeface="Calibri"/>
                <a:cs typeface="Calibri"/>
              </a:rPr>
              <a:t> </a:t>
            </a:r>
            <a:r>
              <a:rPr sz="1500" dirty="0">
                <a:latin typeface="Calibri"/>
                <a:cs typeface="Calibri"/>
              </a:rPr>
              <a:t>a</a:t>
            </a:r>
            <a:r>
              <a:rPr sz="1500" spc="5" dirty="0">
                <a:latin typeface="Calibri"/>
                <a:cs typeface="Calibri"/>
              </a:rPr>
              <a:t> </a:t>
            </a:r>
            <a:r>
              <a:rPr sz="1500" spc="-5" dirty="0">
                <a:solidFill>
                  <a:srgbClr val="0000FF"/>
                </a:solidFill>
                <a:latin typeface="Calibri"/>
                <a:cs typeface="Calibri"/>
              </a:rPr>
              <a:t>long</a:t>
            </a:r>
            <a:r>
              <a:rPr sz="1500" dirty="0">
                <a:solidFill>
                  <a:srgbClr val="0000FF"/>
                </a:solidFill>
                <a:latin typeface="Calibri"/>
                <a:cs typeface="Calibri"/>
              </a:rPr>
              <a:t> price</a:t>
            </a:r>
            <a:r>
              <a:rPr sz="1500" spc="5" dirty="0">
                <a:solidFill>
                  <a:srgbClr val="0000FF"/>
                </a:solidFill>
                <a:latin typeface="Calibri"/>
                <a:cs typeface="Calibri"/>
              </a:rPr>
              <a:t> </a:t>
            </a:r>
            <a:r>
              <a:rPr sz="1500" spc="-10" dirty="0">
                <a:solidFill>
                  <a:srgbClr val="0000FF"/>
                </a:solidFill>
                <a:latin typeface="Calibri"/>
                <a:cs typeface="Calibri"/>
              </a:rPr>
              <a:t>move</a:t>
            </a:r>
            <a:r>
              <a:rPr sz="1500" spc="-5" dirty="0">
                <a:solidFill>
                  <a:srgbClr val="0000FF"/>
                </a:solidFill>
                <a:latin typeface="Calibri"/>
                <a:cs typeface="Calibri"/>
              </a:rPr>
              <a:t> higher</a:t>
            </a:r>
            <a:r>
              <a:rPr sz="1500" dirty="0">
                <a:solidFill>
                  <a:srgbClr val="0000FF"/>
                </a:solidFill>
                <a:latin typeface="Calibri"/>
                <a:cs typeface="Calibri"/>
              </a:rPr>
              <a:t> or</a:t>
            </a:r>
            <a:r>
              <a:rPr sz="1500" spc="5" dirty="0">
                <a:solidFill>
                  <a:srgbClr val="0000FF"/>
                </a:solidFill>
                <a:latin typeface="Calibri"/>
                <a:cs typeface="Calibri"/>
              </a:rPr>
              <a:t> </a:t>
            </a:r>
            <a:r>
              <a:rPr sz="1500" spc="-30" dirty="0">
                <a:solidFill>
                  <a:srgbClr val="0000FF"/>
                </a:solidFill>
                <a:latin typeface="Calibri"/>
                <a:cs typeface="Calibri"/>
              </a:rPr>
              <a:t>lower</a:t>
            </a:r>
            <a:r>
              <a:rPr sz="1500" spc="-30" dirty="0">
                <a:latin typeface="Calibri"/>
                <a:cs typeface="Calibri"/>
              </a:rPr>
              <a:t>,</a:t>
            </a:r>
            <a:r>
              <a:rPr sz="1500" spc="-25" dirty="0">
                <a:latin typeface="Calibri"/>
                <a:cs typeface="Calibri"/>
              </a:rPr>
              <a:t> </a:t>
            </a:r>
            <a:r>
              <a:rPr sz="1500" dirty="0">
                <a:latin typeface="Calibri"/>
                <a:cs typeface="Calibri"/>
              </a:rPr>
              <a:t>if</a:t>
            </a:r>
            <a:r>
              <a:rPr sz="1500" spc="5" dirty="0">
                <a:latin typeface="Calibri"/>
                <a:cs typeface="Calibri"/>
              </a:rPr>
              <a:t> </a:t>
            </a:r>
            <a:r>
              <a:rPr sz="1500" dirty="0">
                <a:latin typeface="Calibri"/>
                <a:cs typeface="Calibri"/>
              </a:rPr>
              <a:t>the</a:t>
            </a:r>
            <a:r>
              <a:rPr sz="1500" spc="5" dirty="0">
                <a:latin typeface="Calibri"/>
                <a:cs typeface="Calibri"/>
              </a:rPr>
              <a:t> </a:t>
            </a:r>
            <a:r>
              <a:rPr sz="1500" dirty="0">
                <a:latin typeface="Calibri"/>
                <a:cs typeface="Calibri"/>
              </a:rPr>
              <a:t>price</a:t>
            </a:r>
            <a:r>
              <a:rPr sz="1500" spc="5" dirty="0">
                <a:latin typeface="Calibri"/>
                <a:cs typeface="Calibri"/>
              </a:rPr>
              <a:t> </a:t>
            </a:r>
            <a:r>
              <a:rPr sz="1500" spc="-5" dirty="0">
                <a:latin typeface="Calibri"/>
                <a:cs typeface="Calibri"/>
              </a:rPr>
              <a:t>begins</a:t>
            </a:r>
            <a:r>
              <a:rPr sz="1500" dirty="0">
                <a:latin typeface="Calibri"/>
                <a:cs typeface="Calibri"/>
              </a:rPr>
              <a:t> </a:t>
            </a:r>
            <a:r>
              <a:rPr sz="1500" spc="-10" dirty="0">
                <a:latin typeface="Calibri"/>
                <a:cs typeface="Calibri"/>
              </a:rPr>
              <a:t>to</a:t>
            </a:r>
            <a:r>
              <a:rPr sz="1500" spc="-5" dirty="0">
                <a:latin typeface="Calibri"/>
                <a:cs typeface="Calibri"/>
              </a:rPr>
              <a:t> </a:t>
            </a:r>
            <a:r>
              <a:rPr sz="1500" spc="-15" dirty="0">
                <a:solidFill>
                  <a:srgbClr val="FF0000"/>
                </a:solidFill>
                <a:latin typeface="Calibri"/>
                <a:cs typeface="Calibri"/>
              </a:rPr>
              <a:t>range</a:t>
            </a:r>
            <a:r>
              <a:rPr sz="1500" spc="-10" dirty="0">
                <a:solidFill>
                  <a:srgbClr val="FF0000"/>
                </a:solidFill>
                <a:latin typeface="Calibri"/>
                <a:cs typeface="Calibri"/>
              </a:rPr>
              <a:t> </a:t>
            </a:r>
            <a:r>
              <a:rPr sz="1500" spc="-5" dirty="0">
                <a:solidFill>
                  <a:srgbClr val="FF0000"/>
                </a:solidFill>
                <a:latin typeface="Calibri"/>
                <a:cs typeface="Calibri"/>
              </a:rPr>
              <a:t>with</a:t>
            </a:r>
            <a:r>
              <a:rPr sz="1500" dirty="0">
                <a:solidFill>
                  <a:srgbClr val="FF0000"/>
                </a:solidFill>
                <a:latin typeface="Calibri"/>
                <a:cs typeface="Calibri"/>
              </a:rPr>
              <a:t> </a:t>
            </a:r>
            <a:r>
              <a:rPr sz="1500" spc="-5" dirty="0">
                <a:solidFill>
                  <a:srgbClr val="FF0000"/>
                </a:solidFill>
                <a:latin typeface="Calibri"/>
                <a:cs typeface="Calibri"/>
              </a:rPr>
              <a:t>little</a:t>
            </a:r>
            <a:r>
              <a:rPr sz="1500" dirty="0">
                <a:solidFill>
                  <a:srgbClr val="FF0000"/>
                </a:solidFill>
                <a:latin typeface="Calibri"/>
                <a:cs typeface="Calibri"/>
              </a:rPr>
              <a:t> price </a:t>
            </a:r>
            <a:r>
              <a:rPr sz="1500" spc="5" dirty="0">
                <a:solidFill>
                  <a:srgbClr val="FF0000"/>
                </a:solidFill>
                <a:latin typeface="Calibri"/>
                <a:cs typeface="Calibri"/>
              </a:rPr>
              <a:t> </a:t>
            </a:r>
            <a:r>
              <a:rPr sz="1500" spc="-10" dirty="0">
                <a:solidFill>
                  <a:srgbClr val="FF0000"/>
                </a:solidFill>
                <a:latin typeface="Calibri"/>
                <a:cs typeface="Calibri"/>
              </a:rPr>
              <a:t>movement </a:t>
            </a:r>
            <a:r>
              <a:rPr sz="1500" dirty="0">
                <a:solidFill>
                  <a:srgbClr val="FF0000"/>
                </a:solidFill>
                <a:latin typeface="Calibri"/>
                <a:cs typeface="Calibri"/>
              </a:rPr>
              <a:t>and </a:t>
            </a:r>
            <a:r>
              <a:rPr sz="1500" spc="-5" dirty="0">
                <a:solidFill>
                  <a:srgbClr val="FF0000"/>
                </a:solidFill>
                <a:latin typeface="Calibri"/>
                <a:cs typeface="Calibri"/>
              </a:rPr>
              <a:t>heavy volume</a:t>
            </a:r>
            <a:r>
              <a:rPr sz="1500" spc="-5" dirty="0">
                <a:latin typeface="Calibri"/>
                <a:cs typeface="Calibri"/>
              </a:rPr>
              <a:t>, then this might </a:t>
            </a:r>
            <a:r>
              <a:rPr sz="1500" spc="-10" dirty="0">
                <a:latin typeface="Calibri"/>
                <a:cs typeface="Calibri"/>
              </a:rPr>
              <a:t>indicate that </a:t>
            </a:r>
            <a:r>
              <a:rPr sz="1500" dirty="0">
                <a:latin typeface="Calibri"/>
                <a:cs typeface="Calibri"/>
              </a:rPr>
              <a:t>a </a:t>
            </a:r>
            <a:r>
              <a:rPr sz="1500" b="1" spc="-10" dirty="0">
                <a:latin typeface="Calibri"/>
                <a:cs typeface="Calibri"/>
              </a:rPr>
              <a:t>reversal </a:t>
            </a:r>
            <a:r>
              <a:rPr sz="1500" dirty="0">
                <a:latin typeface="Calibri"/>
                <a:cs typeface="Calibri"/>
              </a:rPr>
              <a:t>is </a:t>
            </a:r>
            <a:r>
              <a:rPr sz="1500" spc="-20" dirty="0">
                <a:latin typeface="Calibri"/>
                <a:cs typeface="Calibri"/>
              </a:rPr>
              <a:t>underway,</a:t>
            </a:r>
            <a:r>
              <a:rPr sz="1500" spc="295" dirty="0">
                <a:latin typeface="Calibri"/>
                <a:cs typeface="Calibri"/>
              </a:rPr>
              <a:t> </a:t>
            </a:r>
            <a:r>
              <a:rPr sz="1500" spc="-10" dirty="0">
                <a:latin typeface="Calibri"/>
                <a:cs typeface="Calibri"/>
              </a:rPr>
              <a:t>and </a:t>
            </a:r>
            <a:r>
              <a:rPr sz="1500" spc="-5" dirty="0">
                <a:latin typeface="Calibri"/>
                <a:cs typeface="Calibri"/>
              </a:rPr>
              <a:t> prices will</a:t>
            </a:r>
            <a:r>
              <a:rPr sz="1500" spc="10" dirty="0">
                <a:latin typeface="Calibri"/>
                <a:cs typeface="Calibri"/>
              </a:rPr>
              <a:t> </a:t>
            </a:r>
            <a:r>
              <a:rPr sz="1500" spc="-5" dirty="0">
                <a:latin typeface="Calibri"/>
                <a:cs typeface="Calibri"/>
              </a:rPr>
              <a:t>change</a:t>
            </a:r>
            <a:r>
              <a:rPr sz="1500" spc="-20" dirty="0">
                <a:latin typeface="Calibri"/>
                <a:cs typeface="Calibri"/>
              </a:rPr>
              <a:t> </a:t>
            </a:r>
            <a:r>
              <a:rPr sz="1500" spc="-5" dirty="0">
                <a:latin typeface="Calibri"/>
                <a:cs typeface="Calibri"/>
              </a:rPr>
              <a:t>direction.</a:t>
            </a:r>
            <a:endParaRPr sz="1500">
              <a:latin typeface="Calibri"/>
              <a:cs typeface="Calibri"/>
            </a:endParaRPr>
          </a:p>
          <a:p>
            <a:pPr marL="194945" indent="-182245">
              <a:lnSpc>
                <a:spcPct val="100000"/>
              </a:lnSpc>
              <a:spcBef>
                <a:spcPts val="1270"/>
              </a:spcBef>
              <a:buClr>
                <a:srgbClr val="1CACE3"/>
              </a:buClr>
              <a:buSzPct val="94444"/>
              <a:buFont typeface="Wingdings"/>
              <a:buChar char=""/>
              <a:tabLst>
                <a:tab pos="194945" algn="l"/>
              </a:tabLst>
            </a:pPr>
            <a:r>
              <a:rPr sz="1800" spc="-15" dirty="0">
                <a:latin typeface="Calibri"/>
                <a:cs typeface="Calibri"/>
              </a:rPr>
              <a:t>Volume</a:t>
            </a:r>
            <a:r>
              <a:rPr sz="1800" spc="15" dirty="0">
                <a:latin typeface="Calibri"/>
                <a:cs typeface="Calibri"/>
              </a:rPr>
              <a:t> </a:t>
            </a:r>
            <a:r>
              <a:rPr sz="1800" dirty="0">
                <a:latin typeface="Calibri"/>
                <a:cs typeface="Calibri"/>
              </a:rPr>
              <a:t>and</a:t>
            </a:r>
            <a:r>
              <a:rPr sz="1800" spc="15" dirty="0">
                <a:latin typeface="Calibri"/>
                <a:cs typeface="Calibri"/>
              </a:rPr>
              <a:t> </a:t>
            </a:r>
            <a:r>
              <a:rPr sz="1800" spc="-15" dirty="0">
                <a:latin typeface="Calibri"/>
                <a:cs typeface="Calibri"/>
              </a:rPr>
              <a:t>Breakouts</a:t>
            </a:r>
            <a:r>
              <a:rPr sz="1800" spc="-10" dirty="0">
                <a:latin typeface="Calibri"/>
                <a:cs typeface="Calibri"/>
              </a:rPr>
              <a:t> </a:t>
            </a:r>
            <a:r>
              <a:rPr sz="1800" spc="-5" dirty="0">
                <a:latin typeface="Calibri"/>
                <a:cs typeface="Calibri"/>
              </a:rPr>
              <a:t>vs.</a:t>
            </a:r>
            <a:r>
              <a:rPr sz="1800" spc="-10" dirty="0">
                <a:latin typeface="Calibri"/>
                <a:cs typeface="Calibri"/>
              </a:rPr>
              <a:t> </a:t>
            </a:r>
            <a:r>
              <a:rPr sz="1800" spc="-15" dirty="0">
                <a:latin typeface="Calibri"/>
                <a:cs typeface="Calibri"/>
              </a:rPr>
              <a:t>False</a:t>
            </a:r>
            <a:r>
              <a:rPr sz="1800" spc="-10" dirty="0">
                <a:latin typeface="Calibri"/>
                <a:cs typeface="Calibri"/>
              </a:rPr>
              <a:t> </a:t>
            </a:r>
            <a:r>
              <a:rPr sz="1800" spc="-15" dirty="0">
                <a:latin typeface="Calibri"/>
                <a:cs typeface="Calibri"/>
              </a:rPr>
              <a:t>Breakouts</a:t>
            </a:r>
            <a:endParaRPr sz="1800">
              <a:latin typeface="Calibri"/>
              <a:cs typeface="Calibri"/>
            </a:endParaRPr>
          </a:p>
          <a:p>
            <a:pPr marL="396240" marR="6985" lvl="1" indent="-182880" algn="just">
              <a:lnSpc>
                <a:spcPct val="104700"/>
              </a:lnSpc>
              <a:spcBef>
                <a:spcPts val="645"/>
              </a:spcBef>
              <a:buClr>
                <a:srgbClr val="1CACE3"/>
              </a:buClr>
              <a:buFont typeface="Wingdings"/>
              <a:buChar char=""/>
              <a:tabLst>
                <a:tab pos="396875" algn="l"/>
              </a:tabLst>
            </a:pPr>
            <a:r>
              <a:rPr sz="1500" dirty="0">
                <a:latin typeface="Calibri"/>
                <a:cs typeface="Calibri"/>
              </a:rPr>
              <a:t>On the </a:t>
            </a:r>
            <a:r>
              <a:rPr sz="1500" dirty="0">
                <a:solidFill>
                  <a:srgbClr val="0000FF"/>
                </a:solidFill>
                <a:latin typeface="Calibri"/>
                <a:cs typeface="Calibri"/>
              </a:rPr>
              <a:t>initial </a:t>
            </a:r>
            <a:r>
              <a:rPr sz="1500" spc="-15" dirty="0">
                <a:solidFill>
                  <a:srgbClr val="0000FF"/>
                </a:solidFill>
                <a:latin typeface="Calibri"/>
                <a:cs typeface="Calibri"/>
              </a:rPr>
              <a:t>breakout</a:t>
            </a:r>
            <a:r>
              <a:rPr sz="1500" spc="-10" dirty="0">
                <a:solidFill>
                  <a:srgbClr val="0000FF"/>
                </a:solidFill>
                <a:latin typeface="Calibri"/>
                <a:cs typeface="Calibri"/>
              </a:rPr>
              <a:t> </a:t>
            </a:r>
            <a:r>
              <a:rPr sz="1500" spc="-10" dirty="0">
                <a:latin typeface="Calibri"/>
                <a:cs typeface="Calibri"/>
              </a:rPr>
              <a:t>from</a:t>
            </a:r>
            <a:r>
              <a:rPr sz="1500" spc="-5" dirty="0">
                <a:latin typeface="Calibri"/>
                <a:cs typeface="Calibri"/>
              </a:rPr>
              <a:t> </a:t>
            </a:r>
            <a:r>
              <a:rPr sz="1500" dirty="0">
                <a:latin typeface="Calibri"/>
                <a:cs typeface="Calibri"/>
              </a:rPr>
              <a:t>a</a:t>
            </a:r>
            <a:r>
              <a:rPr sz="1500" spc="5" dirty="0">
                <a:latin typeface="Calibri"/>
                <a:cs typeface="Calibri"/>
              </a:rPr>
              <a:t> </a:t>
            </a:r>
            <a:r>
              <a:rPr sz="1500" spc="-15" dirty="0">
                <a:latin typeface="Calibri"/>
                <a:cs typeface="Calibri"/>
              </a:rPr>
              <a:t>range</a:t>
            </a:r>
            <a:r>
              <a:rPr sz="1500" spc="-10" dirty="0">
                <a:latin typeface="Calibri"/>
                <a:cs typeface="Calibri"/>
              </a:rPr>
              <a:t> </a:t>
            </a:r>
            <a:r>
              <a:rPr sz="1500" dirty="0">
                <a:latin typeface="Calibri"/>
                <a:cs typeface="Calibri"/>
              </a:rPr>
              <a:t>or</a:t>
            </a:r>
            <a:r>
              <a:rPr sz="1500" spc="5" dirty="0">
                <a:latin typeface="Calibri"/>
                <a:cs typeface="Calibri"/>
              </a:rPr>
              <a:t> </a:t>
            </a:r>
            <a:r>
              <a:rPr sz="1500" spc="-5" dirty="0">
                <a:latin typeface="Calibri"/>
                <a:cs typeface="Calibri"/>
              </a:rPr>
              <a:t>other</a:t>
            </a:r>
            <a:r>
              <a:rPr sz="1500" dirty="0">
                <a:latin typeface="Calibri"/>
                <a:cs typeface="Calibri"/>
              </a:rPr>
              <a:t> </a:t>
            </a:r>
            <a:r>
              <a:rPr sz="1500" spc="-5" dirty="0">
                <a:latin typeface="Calibri"/>
                <a:cs typeface="Calibri"/>
              </a:rPr>
              <a:t>chart</a:t>
            </a:r>
            <a:r>
              <a:rPr sz="1500" dirty="0">
                <a:latin typeface="Calibri"/>
                <a:cs typeface="Calibri"/>
              </a:rPr>
              <a:t> </a:t>
            </a:r>
            <a:r>
              <a:rPr sz="1500" spc="-10" dirty="0">
                <a:latin typeface="Calibri"/>
                <a:cs typeface="Calibri"/>
              </a:rPr>
              <a:t>pattern,</a:t>
            </a:r>
            <a:r>
              <a:rPr sz="1500" spc="-5" dirty="0">
                <a:latin typeface="Calibri"/>
                <a:cs typeface="Calibri"/>
              </a:rPr>
              <a:t> </a:t>
            </a:r>
            <a:r>
              <a:rPr sz="1500" dirty="0">
                <a:latin typeface="Calibri"/>
                <a:cs typeface="Calibri"/>
              </a:rPr>
              <a:t>a </a:t>
            </a:r>
            <a:r>
              <a:rPr sz="1500" dirty="0">
                <a:solidFill>
                  <a:srgbClr val="FF0000"/>
                </a:solidFill>
                <a:latin typeface="Calibri"/>
                <a:cs typeface="Calibri"/>
              </a:rPr>
              <a:t>rise in</a:t>
            </a:r>
            <a:r>
              <a:rPr sz="1500" spc="5" dirty="0">
                <a:solidFill>
                  <a:srgbClr val="FF0000"/>
                </a:solidFill>
                <a:latin typeface="Calibri"/>
                <a:cs typeface="Calibri"/>
              </a:rPr>
              <a:t> </a:t>
            </a:r>
            <a:r>
              <a:rPr sz="1500" spc="-5" dirty="0">
                <a:solidFill>
                  <a:srgbClr val="FF0000"/>
                </a:solidFill>
                <a:latin typeface="Calibri"/>
                <a:cs typeface="Calibri"/>
              </a:rPr>
              <a:t>volume</a:t>
            </a:r>
            <a:r>
              <a:rPr sz="1500" spc="325" dirty="0">
                <a:solidFill>
                  <a:srgbClr val="FF0000"/>
                </a:solidFill>
                <a:latin typeface="Calibri"/>
                <a:cs typeface="Calibri"/>
              </a:rPr>
              <a:t> </a:t>
            </a:r>
            <a:r>
              <a:rPr sz="1500" spc="-10" dirty="0">
                <a:solidFill>
                  <a:srgbClr val="FF0000"/>
                </a:solidFill>
                <a:latin typeface="Calibri"/>
                <a:cs typeface="Calibri"/>
              </a:rPr>
              <a:t>indicates </a:t>
            </a:r>
            <a:r>
              <a:rPr sz="1500" spc="-5" dirty="0">
                <a:solidFill>
                  <a:srgbClr val="FF0000"/>
                </a:solidFill>
                <a:latin typeface="Calibri"/>
                <a:cs typeface="Calibri"/>
              </a:rPr>
              <a:t> </a:t>
            </a:r>
            <a:r>
              <a:rPr sz="1500" spc="-10" dirty="0">
                <a:solidFill>
                  <a:srgbClr val="FF0000"/>
                </a:solidFill>
                <a:latin typeface="Calibri"/>
                <a:cs typeface="Calibri"/>
              </a:rPr>
              <a:t>strength</a:t>
            </a:r>
            <a:r>
              <a:rPr sz="1500" spc="-30" dirty="0">
                <a:solidFill>
                  <a:srgbClr val="FF0000"/>
                </a:solidFill>
                <a:latin typeface="Calibri"/>
                <a:cs typeface="Calibri"/>
              </a:rPr>
              <a:t> </a:t>
            </a:r>
            <a:r>
              <a:rPr sz="1500" dirty="0">
                <a:solidFill>
                  <a:srgbClr val="FF0000"/>
                </a:solidFill>
                <a:latin typeface="Calibri"/>
                <a:cs typeface="Calibri"/>
              </a:rPr>
              <a:t>in the</a:t>
            </a:r>
            <a:r>
              <a:rPr sz="1500" spc="-10" dirty="0">
                <a:solidFill>
                  <a:srgbClr val="FF0000"/>
                </a:solidFill>
                <a:latin typeface="Calibri"/>
                <a:cs typeface="Calibri"/>
              </a:rPr>
              <a:t> move</a:t>
            </a:r>
            <a:r>
              <a:rPr sz="1500" spc="-10" dirty="0">
                <a:latin typeface="Calibri"/>
                <a:cs typeface="Calibri"/>
              </a:rPr>
              <a:t>.</a:t>
            </a:r>
            <a:endParaRPr sz="1500">
              <a:latin typeface="Calibri"/>
              <a:cs typeface="Calibri"/>
            </a:endParaRPr>
          </a:p>
          <a:p>
            <a:pPr marL="396240" marR="6985" lvl="1" indent="-182880" algn="just">
              <a:lnSpc>
                <a:spcPct val="104700"/>
              </a:lnSpc>
              <a:spcBef>
                <a:spcPts val="615"/>
              </a:spcBef>
              <a:buClr>
                <a:srgbClr val="1CACE3"/>
              </a:buClr>
              <a:buFont typeface="Wingdings"/>
              <a:buChar char=""/>
              <a:tabLst>
                <a:tab pos="396875" algn="l"/>
              </a:tabLst>
            </a:pPr>
            <a:r>
              <a:rPr sz="1500" b="1" spc="-5" dirty="0">
                <a:latin typeface="Calibri"/>
                <a:cs typeface="Calibri"/>
              </a:rPr>
              <a:t>Little </a:t>
            </a:r>
            <a:r>
              <a:rPr sz="1500" b="1" spc="-10" dirty="0">
                <a:latin typeface="Calibri"/>
                <a:cs typeface="Calibri"/>
              </a:rPr>
              <a:t>change </a:t>
            </a:r>
            <a:r>
              <a:rPr sz="1500" b="1" spc="-5" dirty="0">
                <a:latin typeface="Calibri"/>
                <a:cs typeface="Calibri"/>
              </a:rPr>
              <a:t>in volume or declining volume on </a:t>
            </a:r>
            <a:r>
              <a:rPr sz="1500" b="1" dirty="0">
                <a:latin typeface="Calibri"/>
                <a:cs typeface="Calibri"/>
              </a:rPr>
              <a:t>a </a:t>
            </a:r>
            <a:r>
              <a:rPr sz="1500" b="1" spc="-10" dirty="0">
                <a:latin typeface="Calibri"/>
                <a:cs typeface="Calibri"/>
              </a:rPr>
              <a:t>breakout indicates </a:t>
            </a:r>
            <a:r>
              <a:rPr sz="1500" b="1" dirty="0">
                <a:latin typeface="Calibri"/>
                <a:cs typeface="Calibri"/>
              </a:rPr>
              <a:t>a </a:t>
            </a:r>
            <a:r>
              <a:rPr sz="1500" b="1" spc="-5" dirty="0">
                <a:latin typeface="Calibri"/>
                <a:cs typeface="Calibri"/>
              </a:rPr>
              <a:t>lack of </a:t>
            </a:r>
            <a:r>
              <a:rPr sz="1500" b="1" spc="-10" dirty="0">
                <a:latin typeface="Calibri"/>
                <a:cs typeface="Calibri"/>
              </a:rPr>
              <a:t>interest </a:t>
            </a:r>
            <a:r>
              <a:rPr sz="1500" dirty="0">
                <a:latin typeface="Calibri"/>
                <a:cs typeface="Calibri"/>
              </a:rPr>
              <a:t>and a </a:t>
            </a:r>
            <a:r>
              <a:rPr sz="1500" spc="5" dirty="0">
                <a:latin typeface="Calibri"/>
                <a:cs typeface="Calibri"/>
              </a:rPr>
              <a:t> </a:t>
            </a:r>
            <a:r>
              <a:rPr sz="1500" spc="-5" dirty="0">
                <a:latin typeface="Calibri"/>
                <a:cs typeface="Calibri"/>
              </a:rPr>
              <a:t>higher</a:t>
            </a:r>
            <a:r>
              <a:rPr sz="1500" spc="-10" dirty="0">
                <a:latin typeface="Calibri"/>
                <a:cs typeface="Calibri"/>
              </a:rPr>
              <a:t> </a:t>
            </a:r>
            <a:r>
              <a:rPr sz="1500" spc="-5" dirty="0">
                <a:latin typeface="Calibri"/>
                <a:cs typeface="Calibri"/>
              </a:rPr>
              <a:t>probability</a:t>
            </a:r>
            <a:r>
              <a:rPr sz="1500" spc="-40" dirty="0">
                <a:latin typeface="Calibri"/>
                <a:cs typeface="Calibri"/>
              </a:rPr>
              <a:t> </a:t>
            </a:r>
            <a:r>
              <a:rPr sz="1500" spc="-15" dirty="0">
                <a:latin typeface="Calibri"/>
                <a:cs typeface="Calibri"/>
              </a:rPr>
              <a:t>for</a:t>
            </a:r>
            <a:r>
              <a:rPr sz="1500" spc="10" dirty="0">
                <a:latin typeface="Calibri"/>
                <a:cs typeface="Calibri"/>
              </a:rPr>
              <a:t> </a:t>
            </a:r>
            <a:r>
              <a:rPr sz="1500" dirty="0">
                <a:latin typeface="Calibri"/>
                <a:cs typeface="Calibri"/>
              </a:rPr>
              <a:t>a</a:t>
            </a:r>
            <a:r>
              <a:rPr sz="1500" spc="-15" dirty="0">
                <a:latin typeface="Calibri"/>
                <a:cs typeface="Calibri"/>
              </a:rPr>
              <a:t> </a:t>
            </a:r>
            <a:r>
              <a:rPr sz="1500" spc="-10" dirty="0">
                <a:latin typeface="Calibri"/>
                <a:cs typeface="Calibri"/>
              </a:rPr>
              <a:t>false breakout.</a:t>
            </a:r>
            <a:endParaRPr sz="1500">
              <a:latin typeface="Calibri"/>
              <a:cs typeface="Calibri"/>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0323" y="931553"/>
            <a:ext cx="1962785" cy="635000"/>
          </a:xfrm>
          <a:prstGeom prst="rect">
            <a:avLst/>
          </a:prstGeom>
        </p:spPr>
        <p:txBody>
          <a:bodyPr vert="horz" wrap="square" lIns="0" tIns="12065" rIns="0" bIns="0" rtlCol="0">
            <a:spAutoFit/>
          </a:bodyPr>
          <a:lstStyle/>
          <a:p>
            <a:pPr marL="12700">
              <a:lnSpc>
                <a:spcPct val="100000"/>
              </a:lnSpc>
              <a:spcBef>
                <a:spcPts val="95"/>
              </a:spcBef>
            </a:pPr>
            <a:r>
              <a:rPr sz="4000" spc="-245" dirty="0"/>
              <a:t>V</a:t>
            </a:r>
            <a:r>
              <a:rPr sz="4000" spc="-75" dirty="0"/>
              <a:t>ol</a:t>
            </a:r>
            <a:r>
              <a:rPr sz="4000" spc="-90" dirty="0"/>
              <a:t>u</a:t>
            </a:r>
            <a:r>
              <a:rPr sz="4000" spc="-120" dirty="0"/>
              <a:t>m</a:t>
            </a:r>
            <a:r>
              <a:rPr sz="4000" spc="-5" dirty="0"/>
              <a:t>e</a:t>
            </a:r>
            <a:r>
              <a:rPr sz="4000" spc="-195" dirty="0"/>
              <a:t> </a:t>
            </a:r>
            <a:r>
              <a:rPr sz="4000" spc="-5" dirty="0"/>
              <a:t>…</a:t>
            </a:r>
            <a:endParaRPr sz="4000"/>
          </a:p>
        </p:txBody>
      </p:sp>
      <p:pic>
        <p:nvPicPr>
          <p:cNvPr id="3" name="object 3"/>
          <p:cNvPicPr/>
          <p:nvPr/>
        </p:nvPicPr>
        <p:blipFill>
          <a:blip r:embed="rId2" cstate="print"/>
          <a:stretch>
            <a:fillRect/>
          </a:stretch>
        </p:blipFill>
        <p:spPr>
          <a:xfrm>
            <a:off x="865632" y="1842516"/>
            <a:ext cx="7543787" cy="4405883"/>
          </a:xfrm>
          <a:prstGeom prst="rect">
            <a:avLst/>
          </a:prstGeom>
        </p:spPr>
      </p:pic>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29</a:t>
            </a:fld>
            <a:endParaRP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0323" y="931553"/>
            <a:ext cx="2448560" cy="635000"/>
          </a:xfrm>
          <a:prstGeom prst="rect">
            <a:avLst/>
          </a:prstGeom>
        </p:spPr>
        <p:txBody>
          <a:bodyPr vert="horz" wrap="square" lIns="0" tIns="12065" rIns="0" bIns="0" rtlCol="0">
            <a:spAutoFit/>
          </a:bodyPr>
          <a:lstStyle/>
          <a:p>
            <a:pPr marL="12700">
              <a:lnSpc>
                <a:spcPct val="100000"/>
              </a:lnSpc>
              <a:spcBef>
                <a:spcPts val="95"/>
              </a:spcBef>
            </a:pPr>
            <a:r>
              <a:rPr sz="4000" spc="-85" dirty="0"/>
              <a:t>Introduction</a:t>
            </a:r>
            <a:endParaRPr sz="400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a:t>
            </a:fld>
            <a:endParaRPr dirty="0"/>
          </a:p>
        </p:txBody>
      </p:sp>
      <p:sp>
        <p:nvSpPr>
          <p:cNvPr id="3" name="object 3"/>
          <p:cNvSpPr txBox="1"/>
          <p:nvPr/>
        </p:nvSpPr>
        <p:spPr>
          <a:xfrm>
            <a:off x="810258" y="1984529"/>
            <a:ext cx="7569834" cy="3896360"/>
          </a:xfrm>
          <a:prstGeom prst="rect">
            <a:avLst/>
          </a:prstGeom>
        </p:spPr>
        <p:txBody>
          <a:bodyPr vert="horz" wrap="square" lIns="0" tIns="12065" rIns="0" bIns="0" rtlCol="0">
            <a:spAutoFit/>
          </a:bodyPr>
          <a:lstStyle/>
          <a:p>
            <a:pPr marL="104775" marR="6350" indent="-92710" algn="just">
              <a:lnSpc>
                <a:spcPct val="100000"/>
              </a:lnSpc>
              <a:spcBef>
                <a:spcPts val="95"/>
              </a:spcBef>
              <a:buClr>
                <a:srgbClr val="1CACE3"/>
              </a:buClr>
              <a:buSzPct val="94736"/>
              <a:buFont typeface="Wingdings"/>
              <a:buChar char=""/>
              <a:tabLst>
                <a:tab pos="205104" algn="l"/>
              </a:tabLst>
            </a:pPr>
            <a:r>
              <a:rPr sz="1900" spc="-5" dirty="0">
                <a:latin typeface="Calibri"/>
                <a:cs typeface="Calibri"/>
              </a:rPr>
              <a:t>In finance, </a:t>
            </a:r>
            <a:r>
              <a:rPr sz="1900" spc="-10" dirty="0">
                <a:solidFill>
                  <a:srgbClr val="FF0000"/>
                </a:solidFill>
                <a:latin typeface="Calibri"/>
                <a:cs typeface="Calibri"/>
              </a:rPr>
              <a:t>technical </a:t>
            </a:r>
            <a:r>
              <a:rPr sz="1900" spc="-5" dirty="0">
                <a:solidFill>
                  <a:srgbClr val="FF0000"/>
                </a:solidFill>
                <a:latin typeface="Calibri"/>
                <a:cs typeface="Calibri"/>
              </a:rPr>
              <a:t>analysis </a:t>
            </a:r>
            <a:r>
              <a:rPr sz="1900" spc="-5" dirty="0">
                <a:latin typeface="Calibri"/>
                <a:cs typeface="Calibri"/>
              </a:rPr>
              <a:t>is an analysis </a:t>
            </a:r>
            <a:r>
              <a:rPr sz="1900" spc="-10" dirty="0">
                <a:latin typeface="Calibri"/>
                <a:cs typeface="Calibri"/>
              </a:rPr>
              <a:t>methodology </a:t>
            </a:r>
            <a:r>
              <a:rPr sz="1900" spc="-20" dirty="0">
                <a:latin typeface="Calibri"/>
                <a:cs typeface="Calibri"/>
              </a:rPr>
              <a:t>for </a:t>
            </a:r>
            <a:r>
              <a:rPr sz="1900" spc="-5" dirty="0">
                <a:solidFill>
                  <a:srgbClr val="0000FF"/>
                </a:solidFill>
                <a:latin typeface="Calibri"/>
                <a:cs typeface="Calibri"/>
              </a:rPr>
              <a:t>analyzing </a:t>
            </a:r>
            <a:r>
              <a:rPr sz="1900" spc="-10" dirty="0">
                <a:latin typeface="Calibri"/>
                <a:cs typeface="Calibri"/>
              </a:rPr>
              <a:t>and </a:t>
            </a:r>
            <a:r>
              <a:rPr sz="1900" spc="-5" dirty="0">
                <a:latin typeface="Calibri"/>
                <a:cs typeface="Calibri"/>
              </a:rPr>
              <a:t> </a:t>
            </a:r>
            <a:r>
              <a:rPr sz="1900" spc="-15" dirty="0">
                <a:solidFill>
                  <a:srgbClr val="0000FF"/>
                </a:solidFill>
                <a:latin typeface="Calibri"/>
                <a:cs typeface="Calibri"/>
              </a:rPr>
              <a:t>forecasting</a:t>
            </a:r>
            <a:r>
              <a:rPr sz="1900" spc="10" dirty="0">
                <a:solidFill>
                  <a:srgbClr val="0000FF"/>
                </a:solidFill>
                <a:latin typeface="Calibri"/>
                <a:cs typeface="Calibri"/>
              </a:rPr>
              <a:t> </a:t>
            </a:r>
            <a:r>
              <a:rPr sz="1900" spc="-5" dirty="0">
                <a:latin typeface="Calibri"/>
                <a:cs typeface="Calibri"/>
              </a:rPr>
              <a:t>the</a:t>
            </a:r>
            <a:r>
              <a:rPr sz="1900" spc="10" dirty="0">
                <a:latin typeface="Calibri"/>
                <a:cs typeface="Calibri"/>
              </a:rPr>
              <a:t> </a:t>
            </a:r>
            <a:r>
              <a:rPr sz="1900" b="1" spc="-5" dirty="0">
                <a:latin typeface="Calibri"/>
                <a:cs typeface="Calibri"/>
              </a:rPr>
              <a:t>direction</a:t>
            </a:r>
            <a:r>
              <a:rPr sz="1900" b="1" spc="20" dirty="0">
                <a:latin typeface="Calibri"/>
                <a:cs typeface="Calibri"/>
              </a:rPr>
              <a:t> </a:t>
            </a:r>
            <a:r>
              <a:rPr sz="1900" b="1" spc="-5" dirty="0">
                <a:latin typeface="Calibri"/>
                <a:cs typeface="Calibri"/>
              </a:rPr>
              <a:t>of</a:t>
            </a:r>
            <a:r>
              <a:rPr sz="1900" b="1" spc="5" dirty="0">
                <a:latin typeface="Calibri"/>
                <a:cs typeface="Calibri"/>
              </a:rPr>
              <a:t> </a:t>
            </a:r>
            <a:r>
              <a:rPr sz="1900" b="1" spc="-5" dirty="0">
                <a:latin typeface="Calibri"/>
                <a:cs typeface="Calibri"/>
              </a:rPr>
              <a:t>prices</a:t>
            </a:r>
            <a:r>
              <a:rPr sz="1900" b="1" spc="20" dirty="0">
                <a:latin typeface="Calibri"/>
                <a:cs typeface="Calibri"/>
              </a:rPr>
              <a:t> </a:t>
            </a:r>
            <a:r>
              <a:rPr sz="1900" spc="-15" dirty="0">
                <a:latin typeface="Calibri"/>
                <a:cs typeface="Calibri"/>
              </a:rPr>
              <a:t>through</a:t>
            </a:r>
            <a:r>
              <a:rPr sz="1900" spc="30" dirty="0">
                <a:latin typeface="Calibri"/>
                <a:cs typeface="Calibri"/>
              </a:rPr>
              <a:t> </a:t>
            </a:r>
            <a:r>
              <a:rPr sz="1900" spc="-5" dirty="0">
                <a:latin typeface="Calibri"/>
                <a:cs typeface="Calibri"/>
              </a:rPr>
              <a:t>the</a:t>
            </a:r>
            <a:r>
              <a:rPr sz="1900" spc="10" dirty="0">
                <a:latin typeface="Calibri"/>
                <a:cs typeface="Calibri"/>
              </a:rPr>
              <a:t> </a:t>
            </a:r>
            <a:r>
              <a:rPr sz="1900" spc="-10" dirty="0">
                <a:latin typeface="Calibri"/>
                <a:cs typeface="Calibri"/>
              </a:rPr>
              <a:t>study</a:t>
            </a:r>
            <a:r>
              <a:rPr sz="1900" spc="10" dirty="0">
                <a:latin typeface="Calibri"/>
                <a:cs typeface="Calibri"/>
              </a:rPr>
              <a:t> </a:t>
            </a:r>
            <a:r>
              <a:rPr sz="1900" spc="-5" dirty="0">
                <a:latin typeface="Calibri"/>
                <a:cs typeface="Calibri"/>
              </a:rPr>
              <a:t>of</a:t>
            </a:r>
            <a:r>
              <a:rPr sz="1900" spc="5" dirty="0">
                <a:latin typeface="Calibri"/>
                <a:cs typeface="Calibri"/>
              </a:rPr>
              <a:t> </a:t>
            </a:r>
            <a:r>
              <a:rPr sz="1900" b="1" spc="-10" dirty="0">
                <a:latin typeface="Calibri"/>
                <a:cs typeface="Calibri"/>
              </a:rPr>
              <a:t>past</a:t>
            </a:r>
            <a:r>
              <a:rPr sz="1900" b="1" spc="20" dirty="0">
                <a:latin typeface="Calibri"/>
                <a:cs typeface="Calibri"/>
              </a:rPr>
              <a:t> </a:t>
            </a:r>
            <a:r>
              <a:rPr sz="1900" b="1" spc="-15" dirty="0">
                <a:latin typeface="Calibri"/>
                <a:cs typeface="Calibri"/>
              </a:rPr>
              <a:t>market</a:t>
            </a:r>
            <a:r>
              <a:rPr sz="1900" b="1" spc="5" dirty="0">
                <a:latin typeface="Calibri"/>
                <a:cs typeface="Calibri"/>
              </a:rPr>
              <a:t> </a:t>
            </a:r>
            <a:r>
              <a:rPr sz="1900" b="1" spc="-15" dirty="0">
                <a:latin typeface="Calibri"/>
                <a:cs typeface="Calibri"/>
              </a:rPr>
              <a:t>data</a:t>
            </a:r>
            <a:r>
              <a:rPr sz="1900" spc="-15" dirty="0">
                <a:latin typeface="Calibri"/>
                <a:cs typeface="Calibri"/>
              </a:rPr>
              <a:t>.</a:t>
            </a:r>
            <a:endParaRPr sz="1900">
              <a:latin typeface="Calibri"/>
              <a:cs typeface="Calibri"/>
            </a:endParaRPr>
          </a:p>
          <a:p>
            <a:pPr>
              <a:lnSpc>
                <a:spcPct val="100000"/>
              </a:lnSpc>
              <a:spcBef>
                <a:spcPts val="30"/>
              </a:spcBef>
              <a:buClr>
                <a:srgbClr val="1CACE3"/>
              </a:buClr>
              <a:buFont typeface="Wingdings"/>
              <a:buChar char=""/>
            </a:pPr>
            <a:endParaRPr sz="1450">
              <a:latin typeface="Calibri"/>
              <a:cs typeface="Calibri"/>
            </a:endParaRPr>
          </a:p>
          <a:p>
            <a:pPr marL="104139" marR="5080" indent="-92075" algn="just">
              <a:lnSpc>
                <a:spcPct val="100000"/>
              </a:lnSpc>
              <a:buClr>
                <a:srgbClr val="1CACE3"/>
              </a:buClr>
              <a:buSzPct val="94736"/>
              <a:buFont typeface="Wingdings"/>
              <a:buChar char=""/>
              <a:tabLst>
                <a:tab pos="205104" algn="l"/>
              </a:tabLst>
            </a:pPr>
            <a:r>
              <a:rPr sz="1900" spc="-15" dirty="0">
                <a:latin typeface="Calibri"/>
                <a:cs typeface="Calibri"/>
              </a:rPr>
              <a:t>Unlike </a:t>
            </a:r>
            <a:r>
              <a:rPr sz="1900" spc="-10" dirty="0">
                <a:solidFill>
                  <a:srgbClr val="FF0000"/>
                </a:solidFill>
                <a:latin typeface="Calibri"/>
                <a:cs typeface="Calibri"/>
              </a:rPr>
              <a:t>fundamental </a:t>
            </a:r>
            <a:r>
              <a:rPr sz="1900" spc="-5" dirty="0">
                <a:solidFill>
                  <a:srgbClr val="FF0000"/>
                </a:solidFill>
                <a:latin typeface="Calibri"/>
                <a:cs typeface="Calibri"/>
              </a:rPr>
              <a:t>analysis</a:t>
            </a:r>
            <a:r>
              <a:rPr sz="1900" spc="-5" dirty="0">
                <a:latin typeface="Calibri"/>
                <a:cs typeface="Calibri"/>
              </a:rPr>
              <a:t>, which </a:t>
            </a:r>
            <a:r>
              <a:rPr sz="1900" spc="-15" dirty="0">
                <a:latin typeface="Calibri"/>
                <a:cs typeface="Calibri"/>
              </a:rPr>
              <a:t>attempts to evaluate </a:t>
            </a:r>
            <a:r>
              <a:rPr sz="1900" spc="-5" dirty="0">
                <a:latin typeface="Calibri"/>
                <a:cs typeface="Calibri"/>
              </a:rPr>
              <a:t>a security's </a:t>
            </a:r>
            <a:r>
              <a:rPr sz="1900" spc="-10" dirty="0">
                <a:latin typeface="Calibri"/>
                <a:cs typeface="Calibri"/>
              </a:rPr>
              <a:t>value </a:t>
            </a:r>
            <a:r>
              <a:rPr sz="1900" spc="-5" dirty="0">
                <a:latin typeface="Calibri"/>
                <a:cs typeface="Calibri"/>
              </a:rPr>
              <a:t> based</a:t>
            </a:r>
            <a:r>
              <a:rPr sz="1900" dirty="0">
                <a:latin typeface="Calibri"/>
                <a:cs typeface="Calibri"/>
              </a:rPr>
              <a:t> </a:t>
            </a:r>
            <a:r>
              <a:rPr sz="1900" spc="-5" dirty="0">
                <a:latin typeface="Calibri"/>
                <a:cs typeface="Calibri"/>
              </a:rPr>
              <a:t>on</a:t>
            </a:r>
            <a:r>
              <a:rPr sz="1900" dirty="0">
                <a:latin typeface="Calibri"/>
                <a:cs typeface="Calibri"/>
              </a:rPr>
              <a:t> </a:t>
            </a:r>
            <a:r>
              <a:rPr sz="1900" spc="-5" dirty="0">
                <a:latin typeface="Calibri"/>
                <a:cs typeface="Calibri"/>
              </a:rPr>
              <a:t>business</a:t>
            </a:r>
            <a:r>
              <a:rPr sz="1900" dirty="0">
                <a:latin typeface="Calibri"/>
                <a:cs typeface="Calibri"/>
              </a:rPr>
              <a:t> </a:t>
            </a:r>
            <a:r>
              <a:rPr sz="1900" spc="-10" dirty="0">
                <a:latin typeface="Calibri"/>
                <a:cs typeface="Calibri"/>
              </a:rPr>
              <a:t>results</a:t>
            </a:r>
            <a:r>
              <a:rPr sz="1900" spc="-5" dirty="0">
                <a:latin typeface="Calibri"/>
                <a:cs typeface="Calibri"/>
              </a:rPr>
              <a:t> </a:t>
            </a:r>
            <a:r>
              <a:rPr sz="1900" spc="-10" dirty="0">
                <a:latin typeface="Calibri"/>
                <a:cs typeface="Calibri"/>
              </a:rPr>
              <a:t>such</a:t>
            </a:r>
            <a:r>
              <a:rPr sz="1900" spc="-5" dirty="0">
                <a:latin typeface="Calibri"/>
                <a:cs typeface="Calibri"/>
              </a:rPr>
              <a:t> as</a:t>
            </a:r>
            <a:r>
              <a:rPr sz="1900" dirty="0">
                <a:latin typeface="Calibri"/>
                <a:cs typeface="Calibri"/>
              </a:rPr>
              <a:t> </a:t>
            </a:r>
            <a:r>
              <a:rPr sz="1900" spc="-5" dirty="0">
                <a:latin typeface="Calibri"/>
                <a:cs typeface="Calibri"/>
              </a:rPr>
              <a:t>sales</a:t>
            </a:r>
            <a:r>
              <a:rPr sz="1900" dirty="0">
                <a:latin typeface="Calibri"/>
                <a:cs typeface="Calibri"/>
              </a:rPr>
              <a:t> </a:t>
            </a:r>
            <a:r>
              <a:rPr sz="1900" spc="-10" dirty="0">
                <a:latin typeface="Calibri"/>
                <a:cs typeface="Calibri"/>
              </a:rPr>
              <a:t>and</a:t>
            </a:r>
            <a:r>
              <a:rPr sz="1900" spc="-5" dirty="0">
                <a:latin typeface="Calibri"/>
                <a:cs typeface="Calibri"/>
              </a:rPr>
              <a:t> earnings,</a:t>
            </a:r>
            <a:r>
              <a:rPr sz="1900" dirty="0">
                <a:latin typeface="Calibri"/>
                <a:cs typeface="Calibri"/>
              </a:rPr>
              <a:t> </a:t>
            </a:r>
            <a:r>
              <a:rPr sz="1900" spc="-10" dirty="0">
                <a:solidFill>
                  <a:srgbClr val="0000FF"/>
                </a:solidFill>
                <a:latin typeface="Calibri"/>
                <a:cs typeface="Calibri"/>
              </a:rPr>
              <a:t>technical</a:t>
            </a:r>
            <a:r>
              <a:rPr sz="1900" spc="-5" dirty="0">
                <a:solidFill>
                  <a:srgbClr val="0000FF"/>
                </a:solidFill>
                <a:latin typeface="Calibri"/>
                <a:cs typeface="Calibri"/>
              </a:rPr>
              <a:t> analysis </a:t>
            </a:r>
            <a:r>
              <a:rPr sz="1900" spc="-415" dirty="0">
                <a:solidFill>
                  <a:srgbClr val="0000FF"/>
                </a:solidFill>
                <a:latin typeface="Calibri"/>
                <a:cs typeface="Calibri"/>
              </a:rPr>
              <a:t> </a:t>
            </a:r>
            <a:r>
              <a:rPr sz="1900" spc="-10" dirty="0">
                <a:latin typeface="Calibri"/>
                <a:cs typeface="Calibri"/>
              </a:rPr>
              <a:t>focuses</a:t>
            </a:r>
            <a:r>
              <a:rPr sz="1900" spc="-25" dirty="0">
                <a:latin typeface="Calibri"/>
                <a:cs typeface="Calibri"/>
              </a:rPr>
              <a:t> </a:t>
            </a:r>
            <a:r>
              <a:rPr sz="1900" spc="-5" dirty="0">
                <a:latin typeface="Calibri"/>
                <a:cs typeface="Calibri"/>
              </a:rPr>
              <a:t>on</a:t>
            </a:r>
            <a:r>
              <a:rPr sz="1900" dirty="0">
                <a:latin typeface="Calibri"/>
                <a:cs typeface="Calibri"/>
              </a:rPr>
              <a:t> </a:t>
            </a:r>
            <a:r>
              <a:rPr sz="1900" spc="-5" dirty="0">
                <a:latin typeface="Calibri"/>
                <a:cs typeface="Calibri"/>
              </a:rPr>
              <a:t>the</a:t>
            </a:r>
            <a:r>
              <a:rPr sz="1900" spc="15" dirty="0">
                <a:latin typeface="Calibri"/>
                <a:cs typeface="Calibri"/>
              </a:rPr>
              <a:t> </a:t>
            </a:r>
            <a:r>
              <a:rPr sz="1900" spc="-10" dirty="0">
                <a:latin typeface="Calibri"/>
                <a:cs typeface="Calibri"/>
              </a:rPr>
              <a:t>study</a:t>
            </a:r>
            <a:r>
              <a:rPr sz="1900" spc="-5" dirty="0">
                <a:latin typeface="Calibri"/>
                <a:cs typeface="Calibri"/>
              </a:rPr>
              <a:t> of</a:t>
            </a:r>
            <a:r>
              <a:rPr sz="1900" dirty="0">
                <a:latin typeface="Calibri"/>
                <a:cs typeface="Calibri"/>
              </a:rPr>
              <a:t> </a:t>
            </a:r>
            <a:r>
              <a:rPr sz="1900" spc="-5" dirty="0">
                <a:solidFill>
                  <a:srgbClr val="0000FF"/>
                </a:solidFill>
                <a:latin typeface="Calibri"/>
                <a:cs typeface="Calibri"/>
              </a:rPr>
              <a:t>price</a:t>
            </a:r>
            <a:r>
              <a:rPr sz="1900" spc="5" dirty="0">
                <a:solidFill>
                  <a:srgbClr val="0000FF"/>
                </a:solidFill>
                <a:latin typeface="Calibri"/>
                <a:cs typeface="Calibri"/>
              </a:rPr>
              <a:t> </a:t>
            </a:r>
            <a:r>
              <a:rPr sz="1900" spc="-5" dirty="0">
                <a:latin typeface="Calibri"/>
                <a:cs typeface="Calibri"/>
              </a:rPr>
              <a:t>and</a:t>
            </a:r>
            <a:r>
              <a:rPr sz="1900" dirty="0">
                <a:latin typeface="Calibri"/>
                <a:cs typeface="Calibri"/>
              </a:rPr>
              <a:t> </a:t>
            </a:r>
            <a:r>
              <a:rPr sz="1900" spc="-10" dirty="0">
                <a:solidFill>
                  <a:srgbClr val="0000FF"/>
                </a:solidFill>
                <a:latin typeface="Calibri"/>
                <a:cs typeface="Calibri"/>
              </a:rPr>
              <a:t>volume</a:t>
            </a:r>
            <a:r>
              <a:rPr sz="1900" spc="-10" dirty="0">
                <a:latin typeface="Calibri"/>
                <a:cs typeface="Calibri"/>
              </a:rPr>
              <a:t>.</a:t>
            </a:r>
            <a:endParaRPr sz="1900">
              <a:latin typeface="Calibri"/>
              <a:cs typeface="Calibri"/>
            </a:endParaRPr>
          </a:p>
          <a:p>
            <a:pPr>
              <a:lnSpc>
                <a:spcPct val="100000"/>
              </a:lnSpc>
              <a:spcBef>
                <a:spcPts val="45"/>
              </a:spcBef>
              <a:buClr>
                <a:srgbClr val="1CACE3"/>
              </a:buClr>
              <a:buFont typeface="Wingdings"/>
              <a:buChar char=""/>
            </a:pPr>
            <a:endParaRPr sz="1500">
              <a:latin typeface="Calibri"/>
              <a:cs typeface="Calibri"/>
            </a:endParaRPr>
          </a:p>
          <a:p>
            <a:pPr marL="103505" marR="5080" indent="-91440" algn="just">
              <a:lnSpc>
                <a:spcPts val="2280"/>
              </a:lnSpc>
              <a:buClr>
                <a:srgbClr val="1CACE3"/>
              </a:buClr>
              <a:buSzPct val="94736"/>
              <a:buFont typeface="Wingdings"/>
              <a:buChar char=""/>
              <a:tabLst>
                <a:tab pos="205104" algn="l"/>
              </a:tabLst>
            </a:pPr>
            <a:r>
              <a:rPr sz="1900" spc="-10" dirty="0">
                <a:latin typeface="Calibri"/>
                <a:cs typeface="Calibri"/>
              </a:rPr>
              <a:t>The </a:t>
            </a:r>
            <a:r>
              <a:rPr sz="1900" b="1" spc="-5" dirty="0">
                <a:latin typeface="Calibri"/>
                <a:cs typeface="Calibri"/>
              </a:rPr>
              <a:t>theory </a:t>
            </a:r>
            <a:r>
              <a:rPr sz="1900" b="1" dirty="0">
                <a:latin typeface="Calibri"/>
                <a:cs typeface="Calibri"/>
              </a:rPr>
              <a:t>behind </a:t>
            </a:r>
            <a:r>
              <a:rPr sz="1900" b="1" spc="-5" dirty="0">
                <a:latin typeface="Calibri"/>
                <a:cs typeface="Calibri"/>
              </a:rPr>
              <a:t>the validity of </a:t>
            </a:r>
            <a:r>
              <a:rPr sz="1900" b="1" spc="-10" dirty="0">
                <a:latin typeface="Calibri"/>
                <a:cs typeface="Calibri"/>
              </a:rPr>
              <a:t>technical </a:t>
            </a:r>
            <a:r>
              <a:rPr sz="1900" b="1" spc="-5" dirty="0">
                <a:latin typeface="Calibri"/>
                <a:cs typeface="Calibri"/>
              </a:rPr>
              <a:t>analysis </a:t>
            </a:r>
            <a:r>
              <a:rPr sz="1900" spc="-5" dirty="0">
                <a:latin typeface="Calibri"/>
                <a:cs typeface="Calibri"/>
              </a:rPr>
              <a:t>is the </a:t>
            </a:r>
            <a:r>
              <a:rPr sz="1900" spc="-10" dirty="0">
                <a:latin typeface="Calibri"/>
                <a:cs typeface="Calibri"/>
              </a:rPr>
              <a:t>notion </a:t>
            </a:r>
            <a:r>
              <a:rPr sz="1900" spc="-5" dirty="0">
                <a:latin typeface="Calibri"/>
                <a:cs typeface="Calibri"/>
              </a:rPr>
              <a:t>that the </a:t>
            </a:r>
            <a:r>
              <a:rPr sz="1900" dirty="0">
                <a:latin typeface="Calibri"/>
                <a:cs typeface="Calibri"/>
              </a:rPr>
              <a:t> </a:t>
            </a:r>
            <a:r>
              <a:rPr sz="1900" spc="-10" dirty="0">
                <a:latin typeface="Calibri"/>
                <a:cs typeface="Calibri"/>
              </a:rPr>
              <a:t>collective </a:t>
            </a:r>
            <a:r>
              <a:rPr sz="1900" spc="-5" dirty="0">
                <a:latin typeface="Calibri"/>
                <a:cs typeface="Calibri"/>
              </a:rPr>
              <a:t>actions – </a:t>
            </a:r>
            <a:r>
              <a:rPr sz="1900" b="1" spc="-5" dirty="0">
                <a:solidFill>
                  <a:srgbClr val="0000FF"/>
                </a:solidFill>
                <a:latin typeface="Calibri"/>
                <a:cs typeface="Calibri"/>
              </a:rPr>
              <a:t>buying </a:t>
            </a:r>
            <a:r>
              <a:rPr sz="1900" spc="-10" dirty="0">
                <a:latin typeface="Calibri"/>
                <a:cs typeface="Calibri"/>
              </a:rPr>
              <a:t>and </a:t>
            </a:r>
            <a:r>
              <a:rPr sz="1900" b="1" spc="-5" dirty="0">
                <a:solidFill>
                  <a:srgbClr val="FF0000"/>
                </a:solidFill>
                <a:latin typeface="Calibri"/>
                <a:cs typeface="Calibri"/>
              </a:rPr>
              <a:t>selling </a:t>
            </a:r>
            <a:r>
              <a:rPr sz="1900" spc="-5" dirty="0">
                <a:latin typeface="Calibri"/>
                <a:cs typeface="Calibri"/>
              </a:rPr>
              <a:t>– of all the participants in the </a:t>
            </a:r>
            <a:r>
              <a:rPr sz="1900" spc="-20" dirty="0">
                <a:latin typeface="Calibri"/>
                <a:cs typeface="Calibri"/>
              </a:rPr>
              <a:t>market </a:t>
            </a:r>
            <a:r>
              <a:rPr sz="1900" spc="-15" dirty="0">
                <a:latin typeface="Calibri"/>
                <a:cs typeface="Calibri"/>
              </a:rPr>
              <a:t> </a:t>
            </a:r>
            <a:r>
              <a:rPr sz="1900" spc="-10" dirty="0">
                <a:latin typeface="Calibri"/>
                <a:cs typeface="Calibri"/>
              </a:rPr>
              <a:t>accurately</a:t>
            </a:r>
            <a:r>
              <a:rPr sz="1900" spc="-5" dirty="0">
                <a:latin typeface="Calibri"/>
                <a:cs typeface="Calibri"/>
              </a:rPr>
              <a:t> </a:t>
            </a:r>
            <a:r>
              <a:rPr sz="1900" spc="-10" dirty="0">
                <a:latin typeface="Calibri"/>
                <a:cs typeface="Calibri"/>
              </a:rPr>
              <a:t>reflect</a:t>
            </a:r>
            <a:r>
              <a:rPr sz="1900" spc="-5" dirty="0">
                <a:latin typeface="Calibri"/>
                <a:cs typeface="Calibri"/>
              </a:rPr>
              <a:t> all </a:t>
            </a:r>
            <a:r>
              <a:rPr sz="1900" spc="-15" dirty="0">
                <a:latin typeface="Calibri"/>
                <a:cs typeface="Calibri"/>
              </a:rPr>
              <a:t>relevant</a:t>
            </a:r>
            <a:r>
              <a:rPr sz="1900" spc="-10" dirty="0">
                <a:latin typeface="Calibri"/>
                <a:cs typeface="Calibri"/>
              </a:rPr>
              <a:t> </a:t>
            </a:r>
            <a:r>
              <a:rPr sz="1900" spc="-15" dirty="0">
                <a:latin typeface="Calibri"/>
                <a:cs typeface="Calibri"/>
              </a:rPr>
              <a:t>information</a:t>
            </a:r>
            <a:r>
              <a:rPr sz="1900" spc="-10" dirty="0">
                <a:latin typeface="Calibri"/>
                <a:cs typeface="Calibri"/>
              </a:rPr>
              <a:t> </a:t>
            </a:r>
            <a:r>
              <a:rPr sz="1900" spc="-5" dirty="0">
                <a:latin typeface="Calibri"/>
                <a:cs typeface="Calibri"/>
              </a:rPr>
              <a:t>pertaining </a:t>
            </a:r>
            <a:r>
              <a:rPr sz="1900" spc="-15" dirty="0">
                <a:latin typeface="Calibri"/>
                <a:cs typeface="Calibri"/>
              </a:rPr>
              <a:t>to </a:t>
            </a:r>
            <a:r>
              <a:rPr sz="1900" spc="-5" dirty="0">
                <a:latin typeface="Calibri"/>
                <a:cs typeface="Calibri"/>
              </a:rPr>
              <a:t>a </a:t>
            </a:r>
            <a:r>
              <a:rPr sz="1900" spc="-15" dirty="0">
                <a:latin typeface="Calibri"/>
                <a:cs typeface="Calibri"/>
              </a:rPr>
              <a:t>traded</a:t>
            </a:r>
            <a:r>
              <a:rPr sz="1900" spc="395" dirty="0">
                <a:latin typeface="Calibri"/>
                <a:cs typeface="Calibri"/>
              </a:rPr>
              <a:t> </a:t>
            </a:r>
            <a:r>
              <a:rPr sz="1900" spc="-20" dirty="0">
                <a:latin typeface="Calibri"/>
                <a:cs typeface="Calibri"/>
              </a:rPr>
              <a:t>security, </a:t>
            </a:r>
            <a:r>
              <a:rPr sz="1900" spc="-15" dirty="0">
                <a:latin typeface="Calibri"/>
                <a:cs typeface="Calibri"/>
              </a:rPr>
              <a:t> </a:t>
            </a:r>
            <a:r>
              <a:rPr sz="1900" spc="-5" dirty="0">
                <a:latin typeface="Calibri"/>
                <a:cs typeface="Calibri"/>
              </a:rPr>
              <a:t>and</a:t>
            </a:r>
            <a:r>
              <a:rPr sz="1900" dirty="0">
                <a:latin typeface="Calibri"/>
                <a:cs typeface="Calibri"/>
              </a:rPr>
              <a:t> </a:t>
            </a:r>
            <a:r>
              <a:rPr sz="1900" spc="-15" dirty="0">
                <a:latin typeface="Calibri"/>
                <a:cs typeface="Calibri"/>
              </a:rPr>
              <a:t>therefore,</a:t>
            </a:r>
            <a:r>
              <a:rPr sz="1900" spc="5" dirty="0">
                <a:latin typeface="Calibri"/>
                <a:cs typeface="Calibri"/>
              </a:rPr>
              <a:t> </a:t>
            </a:r>
            <a:r>
              <a:rPr sz="1900" spc="-10" dirty="0">
                <a:latin typeface="Calibri"/>
                <a:cs typeface="Calibri"/>
              </a:rPr>
              <a:t>continually</a:t>
            </a:r>
            <a:r>
              <a:rPr sz="1900" spc="25" dirty="0">
                <a:latin typeface="Calibri"/>
                <a:cs typeface="Calibri"/>
              </a:rPr>
              <a:t> </a:t>
            </a:r>
            <a:r>
              <a:rPr sz="1900" spc="-5" dirty="0">
                <a:latin typeface="Calibri"/>
                <a:cs typeface="Calibri"/>
              </a:rPr>
              <a:t>assign</a:t>
            </a:r>
            <a:r>
              <a:rPr sz="1900" dirty="0">
                <a:latin typeface="Calibri"/>
                <a:cs typeface="Calibri"/>
              </a:rPr>
              <a:t> </a:t>
            </a:r>
            <a:r>
              <a:rPr sz="1900" spc="-5" dirty="0">
                <a:latin typeface="Calibri"/>
                <a:cs typeface="Calibri"/>
              </a:rPr>
              <a:t>a</a:t>
            </a:r>
            <a:r>
              <a:rPr sz="1900" spc="5" dirty="0">
                <a:latin typeface="Calibri"/>
                <a:cs typeface="Calibri"/>
              </a:rPr>
              <a:t> </a:t>
            </a:r>
            <a:r>
              <a:rPr sz="2000" i="1" spc="-65" dirty="0">
                <a:latin typeface="Calibri"/>
                <a:cs typeface="Calibri"/>
              </a:rPr>
              <a:t>fair</a:t>
            </a:r>
            <a:r>
              <a:rPr sz="2000" i="1" spc="-20" dirty="0">
                <a:latin typeface="Calibri"/>
                <a:cs typeface="Calibri"/>
              </a:rPr>
              <a:t> </a:t>
            </a:r>
            <a:r>
              <a:rPr sz="2000" i="1" spc="-65" dirty="0">
                <a:latin typeface="Calibri"/>
                <a:cs typeface="Calibri"/>
              </a:rPr>
              <a:t>market</a:t>
            </a:r>
            <a:r>
              <a:rPr sz="2000" i="1" spc="-35" dirty="0">
                <a:latin typeface="Calibri"/>
                <a:cs typeface="Calibri"/>
              </a:rPr>
              <a:t> </a:t>
            </a:r>
            <a:r>
              <a:rPr sz="2000" i="1" spc="-55" dirty="0">
                <a:latin typeface="Calibri"/>
                <a:cs typeface="Calibri"/>
              </a:rPr>
              <a:t>value</a:t>
            </a:r>
            <a:r>
              <a:rPr sz="2000" i="1" dirty="0">
                <a:latin typeface="Calibri"/>
                <a:cs typeface="Calibri"/>
              </a:rPr>
              <a:t> </a:t>
            </a:r>
            <a:r>
              <a:rPr sz="1900" spc="-15" dirty="0">
                <a:latin typeface="Calibri"/>
                <a:cs typeface="Calibri"/>
              </a:rPr>
              <a:t>to</a:t>
            </a:r>
            <a:r>
              <a:rPr sz="1900" spc="5" dirty="0">
                <a:latin typeface="Calibri"/>
                <a:cs typeface="Calibri"/>
              </a:rPr>
              <a:t> </a:t>
            </a:r>
            <a:r>
              <a:rPr sz="1900" spc="-5" dirty="0">
                <a:latin typeface="Calibri"/>
                <a:cs typeface="Calibri"/>
              </a:rPr>
              <a:t>the</a:t>
            </a:r>
            <a:r>
              <a:rPr sz="1900" spc="5" dirty="0">
                <a:latin typeface="Calibri"/>
                <a:cs typeface="Calibri"/>
              </a:rPr>
              <a:t> </a:t>
            </a:r>
            <a:r>
              <a:rPr sz="1900" spc="-20" dirty="0">
                <a:latin typeface="Calibri"/>
                <a:cs typeface="Calibri"/>
              </a:rPr>
              <a:t>security.</a:t>
            </a:r>
            <a:endParaRPr sz="1900">
              <a:latin typeface="Calibri"/>
              <a:cs typeface="Calibri"/>
            </a:endParaRPr>
          </a:p>
          <a:p>
            <a:pPr marL="103505" marR="5715" indent="-91440" algn="just">
              <a:lnSpc>
                <a:spcPct val="100000"/>
              </a:lnSpc>
              <a:spcBef>
                <a:spcPts val="1725"/>
              </a:spcBef>
              <a:buClr>
                <a:srgbClr val="1CACE3"/>
              </a:buClr>
              <a:buSzPct val="94736"/>
              <a:buFont typeface="Wingdings"/>
              <a:buChar char=""/>
              <a:tabLst>
                <a:tab pos="205104" algn="l"/>
              </a:tabLst>
            </a:pPr>
            <a:r>
              <a:rPr sz="1900" spc="-25" dirty="0">
                <a:latin typeface="Calibri"/>
                <a:cs typeface="Calibri"/>
              </a:rPr>
              <a:t>Technical </a:t>
            </a:r>
            <a:r>
              <a:rPr sz="1900" spc="-15" dirty="0">
                <a:latin typeface="Calibri"/>
                <a:cs typeface="Calibri"/>
              </a:rPr>
              <a:t>traders </a:t>
            </a:r>
            <a:r>
              <a:rPr sz="1900" spc="-10" dirty="0">
                <a:latin typeface="Calibri"/>
                <a:cs typeface="Calibri"/>
              </a:rPr>
              <a:t>believe </a:t>
            </a:r>
            <a:r>
              <a:rPr sz="1900" spc="-5" dirty="0">
                <a:latin typeface="Calibri"/>
                <a:cs typeface="Calibri"/>
              </a:rPr>
              <a:t>that </a:t>
            </a:r>
            <a:r>
              <a:rPr sz="1900" spc="-10" dirty="0">
                <a:solidFill>
                  <a:srgbClr val="FF0000"/>
                </a:solidFill>
                <a:latin typeface="Calibri"/>
                <a:cs typeface="Calibri"/>
              </a:rPr>
              <a:t>current </a:t>
            </a:r>
            <a:r>
              <a:rPr sz="1900" spc="-5" dirty="0">
                <a:latin typeface="Calibri"/>
                <a:cs typeface="Calibri"/>
              </a:rPr>
              <a:t>or </a:t>
            </a:r>
            <a:r>
              <a:rPr sz="1900" spc="-10" dirty="0">
                <a:solidFill>
                  <a:srgbClr val="FF0000"/>
                </a:solidFill>
                <a:latin typeface="Calibri"/>
                <a:cs typeface="Calibri"/>
              </a:rPr>
              <a:t>past </a:t>
            </a:r>
            <a:r>
              <a:rPr sz="1900" spc="-5" dirty="0">
                <a:solidFill>
                  <a:srgbClr val="FF0000"/>
                </a:solidFill>
                <a:latin typeface="Calibri"/>
                <a:cs typeface="Calibri"/>
              </a:rPr>
              <a:t>price action </a:t>
            </a:r>
            <a:r>
              <a:rPr sz="1900" spc="-5" dirty="0">
                <a:latin typeface="Calibri"/>
                <a:cs typeface="Calibri"/>
              </a:rPr>
              <a:t>in the </a:t>
            </a:r>
            <a:r>
              <a:rPr sz="1900" spc="-20" dirty="0">
                <a:latin typeface="Calibri"/>
                <a:cs typeface="Calibri"/>
              </a:rPr>
              <a:t>market </a:t>
            </a:r>
            <a:r>
              <a:rPr sz="1900" spc="-5" dirty="0">
                <a:latin typeface="Calibri"/>
                <a:cs typeface="Calibri"/>
              </a:rPr>
              <a:t>is </a:t>
            </a:r>
            <a:r>
              <a:rPr sz="1900" dirty="0">
                <a:latin typeface="Calibri"/>
                <a:cs typeface="Calibri"/>
              </a:rPr>
              <a:t> </a:t>
            </a:r>
            <a:r>
              <a:rPr sz="1900" spc="-5" dirty="0">
                <a:latin typeface="Calibri"/>
                <a:cs typeface="Calibri"/>
              </a:rPr>
              <a:t>the</a:t>
            </a:r>
            <a:r>
              <a:rPr sz="1900" dirty="0">
                <a:latin typeface="Calibri"/>
                <a:cs typeface="Calibri"/>
              </a:rPr>
              <a:t> </a:t>
            </a:r>
            <a:r>
              <a:rPr sz="1900" b="1" spc="-10" dirty="0">
                <a:latin typeface="Calibri"/>
                <a:cs typeface="Calibri"/>
              </a:rPr>
              <a:t>most</a:t>
            </a:r>
            <a:r>
              <a:rPr sz="1900" b="1" spc="15" dirty="0">
                <a:latin typeface="Calibri"/>
                <a:cs typeface="Calibri"/>
              </a:rPr>
              <a:t> </a:t>
            </a:r>
            <a:r>
              <a:rPr sz="1900" b="1" spc="-5" dirty="0">
                <a:latin typeface="Calibri"/>
                <a:cs typeface="Calibri"/>
              </a:rPr>
              <a:t>reliable</a:t>
            </a:r>
            <a:r>
              <a:rPr sz="1900" b="1" spc="-10" dirty="0">
                <a:latin typeface="Calibri"/>
                <a:cs typeface="Calibri"/>
              </a:rPr>
              <a:t> indicator</a:t>
            </a:r>
            <a:r>
              <a:rPr sz="1900" b="1" spc="20" dirty="0">
                <a:latin typeface="Calibri"/>
                <a:cs typeface="Calibri"/>
              </a:rPr>
              <a:t> </a:t>
            </a:r>
            <a:r>
              <a:rPr sz="1900" spc="-5" dirty="0">
                <a:latin typeface="Calibri"/>
                <a:cs typeface="Calibri"/>
              </a:rPr>
              <a:t>of</a:t>
            </a:r>
            <a:r>
              <a:rPr sz="1900" spc="-15" dirty="0">
                <a:latin typeface="Calibri"/>
                <a:cs typeface="Calibri"/>
              </a:rPr>
              <a:t> </a:t>
            </a:r>
            <a:r>
              <a:rPr sz="1900" spc="-10" dirty="0">
                <a:solidFill>
                  <a:srgbClr val="FF0000"/>
                </a:solidFill>
                <a:latin typeface="Calibri"/>
                <a:cs typeface="Calibri"/>
              </a:rPr>
              <a:t>future</a:t>
            </a:r>
            <a:r>
              <a:rPr sz="1900" spc="20" dirty="0">
                <a:solidFill>
                  <a:srgbClr val="FF0000"/>
                </a:solidFill>
                <a:latin typeface="Calibri"/>
                <a:cs typeface="Calibri"/>
              </a:rPr>
              <a:t> </a:t>
            </a:r>
            <a:r>
              <a:rPr sz="1900" spc="-5" dirty="0">
                <a:solidFill>
                  <a:srgbClr val="FF0000"/>
                </a:solidFill>
                <a:latin typeface="Calibri"/>
                <a:cs typeface="Calibri"/>
              </a:rPr>
              <a:t>price</a:t>
            </a:r>
            <a:r>
              <a:rPr sz="1900" spc="5" dirty="0">
                <a:solidFill>
                  <a:srgbClr val="FF0000"/>
                </a:solidFill>
                <a:latin typeface="Calibri"/>
                <a:cs typeface="Calibri"/>
              </a:rPr>
              <a:t> </a:t>
            </a:r>
            <a:r>
              <a:rPr sz="1900" spc="-5" dirty="0">
                <a:solidFill>
                  <a:srgbClr val="FF0000"/>
                </a:solidFill>
                <a:latin typeface="Calibri"/>
                <a:cs typeface="Calibri"/>
              </a:rPr>
              <a:t>action</a:t>
            </a:r>
            <a:r>
              <a:rPr sz="1900" spc="-5" dirty="0">
                <a:latin typeface="Calibri"/>
                <a:cs typeface="Calibri"/>
              </a:rPr>
              <a:t>.</a:t>
            </a:r>
            <a:endParaRPr sz="1900">
              <a:latin typeface="Calibri"/>
              <a:cs typeface="Calibri"/>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0323" y="529662"/>
            <a:ext cx="7307580" cy="1040765"/>
          </a:xfrm>
          <a:prstGeom prst="rect">
            <a:avLst/>
          </a:prstGeom>
        </p:spPr>
        <p:txBody>
          <a:bodyPr vert="horz" wrap="square" lIns="0" tIns="96520" rIns="0" bIns="0" rtlCol="0">
            <a:spAutoFit/>
          </a:bodyPr>
          <a:lstStyle/>
          <a:p>
            <a:pPr marL="12700" marR="5080">
              <a:lnSpc>
                <a:spcPts val="3670"/>
              </a:lnSpc>
              <a:spcBef>
                <a:spcPts val="760"/>
              </a:spcBef>
            </a:pPr>
            <a:r>
              <a:rPr spc="-90" dirty="0"/>
              <a:t>Mo</a:t>
            </a:r>
            <a:r>
              <a:rPr spc="-85" dirty="0"/>
              <a:t>v</a:t>
            </a:r>
            <a:r>
              <a:rPr spc="-65" dirty="0"/>
              <a:t>i</a:t>
            </a:r>
            <a:r>
              <a:rPr spc="-85" dirty="0"/>
              <a:t>n</a:t>
            </a:r>
            <a:r>
              <a:rPr dirty="0"/>
              <a:t>g</a:t>
            </a:r>
            <a:r>
              <a:rPr spc="-200" dirty="0"/>
              <a:t> </a:t>
            </a:r>
            <a:r>
              <a:rPr spc="-125" dirty="0"/>
              <a:t>A</a:t>
            </a:r>
            <a:r>
              <a:rPr spc="-110" dirty="0"/>
              <a:t>v</a:t>
            </a:r>
            <a:r>
              <a:rPr spc="-80" dirty="0"/>
              <a:t>e</a:t>
            </a:r>
            <a:r>
              <a:rPr spc="-155" dirty="0"/>
              <a:t>r</a:t>
            </a:r>
            <a:r>
              <a:rPr spc="-75" dirty="0"/>
              <a:t>a</a:t>
            </a:r>
            <a:r>
              <a:rPr spc="-120" dirty="0"/>
              <a:t>g</a:t>
            </a:r>
            <a:r>
              <a:rPr dirty="0"/>
              <a:t>e</a:t>
            </a:r>
            <a:r>
              <a:rPr spc="-185" dirty="0"/>
              <a:t> </a:t>
            </a:r>
            <a:r>
              <a:rPr spc="-70" dirty="0"/>
              <a:t>C</a:t>
            </a:r>
            <a:r>
              <a:rPr spc="-80" dirty="0"/>
              <a:t>o</a:t>
            </a:r>
            <a:r>
              <a:rPr spc="-150" dirty="0"/>
              <a:t>n</a:t>
            </a:r>
            <a:r>
              <a:rPr spc="-120" dirty="0"/>
              <a:t>v</a:t>
            </a:r>
            <a:r>
              <a:rPr spc="-90" dirty="0"/>
              <a:t>e</a:t>
            </a:r>
            <a:r>
              <a:rPr spc="-125" dirty="0"/>
              <a:t>r</a:t>
            </a:r>
            <a:r>
              <a:rPr spc="-120" dirty="0"/>
              <a:t>g</a:t>
            </a:r>
            <a:r>
              <a:rPr spc="-80" dirty="0"/>
              <a:t>e</a:t>
            </a:r>
            <a:r>
              <a:rPr spc="-85" dirty="0"/>
              <a:t>n</a:t>
            </a:r>
            <a:r>
              <a:rPr spc="-80" dirty="0"/>
              <a:t>c</a:t>
            </a:r>
            <a:r>
              <a:rPr spc="-90" dirty="0"/>
              <a:t>e</a:t>
            </a:r>
            <a:r>
              <a:rPr spc="-60" dirty="0"/>
              <a:t>/</a:t>
            </a:r>
            <a:r>
              <a:rPr spc="-90" dirty="0"/>
              <a:t>D</a:t>
            </a:r>
            <a:r>
              <a:rPr spc="-75" dirty="0"/>
              <a:t>i</a:t>
            </a:r>
            <a:r>
              <a:rPr spc="-120" dirty="0"/>
              <a:t>v</a:t>
            </a:r>
            <a:r>
              <a:rPr spc="-90" dirty="0"/>
              <a:t>e</a:t>
            </a:r>
            <a:r>
              <a:rPr spc="-125" dirty="0"/>
              <a:t>r</a:t>
            </a:r>
            <a:r>
              <a:rPr spc="-120" dirty="0"/>
              <a:t>g</a:t>
            </a:r>
            <a:r>
              <a:rPr spc="-80" dirty="0"/>
              <a:t>e</a:t>
            </a:r>
            <a:r>
              <a:rPr spc="-85" dirty="0"/>
              <a:t>n</a:t>
            </a:r>
            <a:r>
              <a:rPr spc="-80" dirty="0"/>
              <a:t>c</a:t>
            </a:r>
            <a:r>
              <a:rPr dirty="0"/>
              <a:t>e  </a:t>
            </a:r>
            <a:r>
              <a:rPr spc="-75" dirty="0"/>
              <a:t>(MACD)</a:t>
            </a:r>
          </a:p>
        </p:txBody>
      </p:sp>
      <p:sp>
        <p:nvSpPr>
          <p:cNvPr id="3" name="object 3"/>
          <p:cNvSpPr txBox="1"/>
          <p:nvPr/>
        </p:nvSpPr>
        <p:spPr>
          <a:xfrm>
            <a:off x="787398" y="1984529"/>
            <a:ext cx="7571105" cy="2799080"/>
          </a:xfrm>
          <a:prstGeom prst="rect">
            <a:avLst/>
          </a:prstGeom>
        </p:spPr>
        <p:txBody>
          <a:bodyPr vert="horz" wrap="square" lIns="0" tIns="12065" rIns="0" bIns="0" rtlCol="0">
            <a:spAutoFit/>
          </a:bodyPr>
          <a:lstStyle/>
          <a:p>
            <a:pPr marL="103505" marR="5080" indent="-91440" algn="just">
              <a:lnSpc>
                <a:spcPct val="100000"/>
              </a:lnSpc>
              <a:spcBef>
                <a:spcPts val="95"/>
              </a:spcBef>
              <a:buClr>
                <a:srgbClr val="1CACE3"/>
              </a:buClr>
              <a:buSzPct val="94736"/>
              <a:buFont typeface="Wingdings"/>
              <a:buChar char=""/>
              <a:tabLst>
                <a:tab pos="205104" algn="l"/>
              </a:tabLst>
            </a:pPr>
            <a:r>
              <a:rPr sz="1900" spc="-10" dirty="0">
                <a:latin typeface="Calibri"/>
                <a:cs typeface="Calibri"/>
              </a:rPr>
              <a:t>The</a:t>
            </a:r>
            <a:r>
              <a:rPr sz="1900" spc="-5" dirty="0">
                <a:latin typeface="Calibri"/>
                <a:cs typeface="Calibri"/>
              </a:rPr>
              <a:t> moving</a:t>
            </a:r>
            <a:r>
              <a:rPr sz="1900" dirty="0">
                <a:latin typeface="Calibri"/>
                <a:cs typeface="Calibri"/>
              </a:rPr>
              <a:t> </a:t>
            </a:r>
            <a:r>
              <a:rPr sz="1900" spc="-20" dirty="0">
                <a:latin typeface="Calibri"/>
                <a:cs typeface="Calibri"/>
              </a:rPr>
              <a:t>average</a:t>
            </a:r>
            <a:r>
              <a:rPr sz="1900" spc="-15" dirty="0">
                <a:latin typeface="Calibri"/>
                <a:cs typeface="Calibri"/>
              </a:rPr>
              <a:t> </a:t>
            </a:r>
            <a:r>
              <a:rPr sz="1900" spc="-10" dirty="0">
                <a:latin typeface="Calibri"/>
                <a:cs typeface="Calibri"/>
              </a:rPr>
              <a:t>convergence/divergence</a:t>
            </a:r>
            <a:r>
              <a:rPr sz="1900" spc="-5" dirty="0">
                <a:latin typeface="Calibri"/>
                <a:cs typeface="Calibri"/>
              </a:rPr>
              <a:t> </a:t>
            </a:r>
            <a:r>
              <a:rPr sz="1900" spc="-15" dirty="0">
                <a:latin typeface="Calibri"/>
                <a:cs typeface="Calibri"/>
              </a:rPr>
              <a:t>(</a:t>
            </a:r>
            <a:r>
              <a:rPr sz="1900" spc="-15" dirty="0">
                <a:solidFill>
                  <a:srgbClr val="FF0000"/>
                </a:solidFill>
                <a:latin typeface="Calibri"/>
                <a:cs typeface="Calibri"/>
              </a:rPr>
              <a:t>MACD</a:t>
            </a:r>
            <a:r>
              <a:rPr sz="1900" spc="-15" dirty="0">
                <a:latin typeface="Calibri"/>
                <a:cs typeface="Calibri"/>
              </a:rPr>
              <a:t>,</a:t>
            </a:r>
            <a:r>
              <a:rPr sz="1900" spc="-10" dirty="0">
                <a:latin typeface="Calibri"/>
                <a:cs typeface="Calibri"/>
              </a:rPr>
              <a:t> </a:t>
            </a:r>
            <a:r>
              <a:rPr sz="1900" spc="-5" dirty="0">
                <a:latin typeface="Calibri"/>
                <a:cs typeface="Calibri"/>
              </a:rPr>
              <a:t>or</a:t>
            </a:r>
            <a:r>
              <a:rPr sz="1900" dirty="0">
                <a:latin typeface="Calibri"/>
                <a:cs typeface="Calibri"/>
              </a:rPr>
              <a:t> </a:t>
            </a:r>
            <a:r>
              <a:rPr sz="1900" spc="-5" dirty="0">
                <a:latin typeface="Calibri"/>
                <a:cs typeface="Calibri"/>
              </a:rPr>
              <a:t>MAC-D)</a:t>
            </a:r>
            <a:r>
              <a:rPr sz="1900" dirty="0">
                <a:latin typeface="Calibri"/>
                <a:cs typeface="Calibri"/>
              </a:rPr>
              <a:t> </a:t>
            </a:r>
            <a:r>
              <a:rPr sz="1900" spc="-5" dirty="0">
                <a:latin typeface="Calibri"/>
                <a:cs typeface="Calibri"/>
              </a:rPr>
              <a:t>line</a:t>
            </a:r>
            <a:r>
              <a:rPr sz="1900" dirty="0">
                <a:latin typeface="Calibri"/>
                <a:cs typeface="Calibri"/>
              </a:rPr>
              <a:t> </a:t>
            </a:r>
            <a:r>
              <a:rPr sz="1900" spc="-5" dirty="0">
                <a:latin typeface="Calibri"/>
                <a:cs typeface="Calibri"/>
              </a:rPr>
              <a:t>is </a:t>
            </a:r>
            <a:r>
              <a:rPr sz="1900" spc="-415" dirty="0">
                <a:latin typeface="Calibri"/>
                <a:cs typeface="Calibri"/>
              </a:rPr>
              <a:t> </a:t>
            </a:r>
            <a:r>
              <a:rPr sz="1900" spc="-10" dirty="0">
                <a:latin typeface="Calibri"/>
                <a:cs typeface="Calibri"/>
              </a:rPr>
              <a:t>calculated by </a:t>
            </a:r>
            <a:r>
              <a:rPr sz="1900" b="1" spc="-5" dirty="0">
                <a:latin typeface="Calibri"/>
                <a:cs typeface="Calibri"/>
              </a:rPr>
              <a:t>subtracting the 26-period exponential moving </a:t>
            </a:r>
            <a:r>
              <a:rPr sz="1900" b="1" spc="-20" dirty="0">
                <a:latin typeface="Calibri"/>
                <a:cs typeface="Calibri"/>
              </a:rPr>
              <a:t>average </a:t>
            </a:r>
            <a:r>
              <a:rPr sz="1900" b="1" spc="-10" dirty="0">
                <a:latin typeface="Calibri"/>
                <a:cs typeface="Calibri"/>
              </a:rPr>
              <a:t>(EMA) </a:t>
            </a:r>
            <a:r>
              <a:rPr sz="1900" b="1" spc="-415" dirty="0">
                <a:latin typeface="Calibri"/>
                <a:cs typeface="Calibri"/>
              </a:rPr>
              <a:t> </a:t>
            </a:r>
            <a:r>
              <a:rPr sz="1900" b="1" spc="-15" dirty="0">
                <a:latin typeface="Calibri"/>
                <a:cs typeface="Calibri"/>
              </a:rPr>
              <a:t>from</a:t>
            </a:r>
            <a:r>
              <a:rPr sz="1900" b="1" dirty="0">
                <a:latin typeface="Calibri"/>
                <a:cs typeface="Calibri"/>
              </a:rPr>
              <a:t> </a:t>
            </a:r>
            <a:r>
              <a:rPr sz="1900" b="1" spc="-5" dirty="0">
                <a:latin typeface="Calibri"/>
                <a:cs typeface="Calibri"/>
              </a:rPr>
              <a:t>the</a:t>
            </a:r>
            <a:r>
              <a:rPr sz="1900" b="1" spc="20" dirty="0">
                <a:latin typeface="Calibri"/>
                <a:cs typeface="Calibri"/>
              </a:rPr>
              <a:t> </a:t>
            </a:r>
            <a:r>
              <a:rPr sz="1900" b="1" spc="-5" dirty="0">
                <a:latin typeface="Calibri"/>
                <a:cs typeface="Calibri"/>
              </a:rPr>
              <a:t>12-period</a:t>
            </a:r>
            <a:r>
              <a:rPr sz="1900" b="1" spc="25" dirty="0">
                <a:latin typeface="Calibri"/>
                <a:cs typeface="Calibri"/>
              </a:rPr>
              <a:t> </a:t>
            </a:r>
            <a:r>
              <a:rPr sz="1900" b="1" spc="-5" dirty="0">
                <a:latin typeface="Calibri"/>
                <a:cs typeface="Calibri"/>
              </a:rPr>
              <a:t>EMA</a:t>
            </a:r>
            <a:r>
              <a:rPr sz="1900" spc="-5" dirty="0">
                <a:latin typeface="Calibri"/>
                <a:cs typeface="Calibri"/>
              </a:rPr>
              <a:t>.</a:t>
            </a:r>
            <a:endParaRPr sz="1900">
              <a:latin typeface="Calibri"/>
              <a:cs typeface="Calibri"/>
            </a:endParaRPr>
          </a:p>
          <a:p>
            <a:pPr marL="204470" indent="-192405" algn="just">
              <a:lnSpc>
                <a:spcPct val="100000"/>
              </a:lnSpc>
              <a:spcBef>
                <a:spcPts val="1200"/>
              </a:spcBef>
              <a:buClr>
                <a:srgbClr val="1CACE3"/>
              </a:buClr>
              <a:buSzPct val="94736"/>
              <a:buFont typeface="Wingdings"/>
              <a:buChar char=""/>
              <a:tabLst>
                <a:tab pos="205104" algn="l"/>
              </a:tabLst>
            </a:pPr>
            <a:r>
              <a:rPr sz="1900" spc="-10" dirty="0">
                <a:latin typeface="Calibri"/>
                <a:cs typeface="Calibri"/>
              </a:rPr>
              <a:t>The</a:t>
            </a:r>
            <a:r>
              <a:rPr sz="1900" spc="5" dirty="0">
                <a:latin typeface="Calibri"/>
                <a:cs typeface="Calibri"/>
              </a:rPr>
              <a:t> </a:t>
            </a:r>
            <a:r>
              <a:rPr sz="1900" spc="-5" dirty="0">
                <a:solidFill>
                  <a:srgbClr val="FF0000"/>
                </a:solidFill>
                <a:latin typeface="Calibri"/>
                <a:cs typeface="Calibri"/>
              </a:rPr>
              <a:t>signal</a:t>
            </a:r>
            <a:r>
              <a:rPr sz="1900" spc="15" dirty="0">
                <a:solidFill>
                  <a:srgbClr val="FF0000"/>
                </a:solidFill>
                <a:latin typeface="Calibri"/>
                <a:cs typeface="Calibri"/>
              </a:rPr>
              <a:t> </a:t>
            </a:r>
            <a:r>
              <a:rPr sz="1900" spc="-10" dirty="0">
                <a:solidFill>
                  <a:srgbClr val="FF0000"/>
                </a:solidFill>
                <a:latin typeface="Calibri"/>
                <a:cs typeface="Calibri"/>
              </a:rPr>
              <a:t>line</a:t>
            </a:r>
            <a:r>
              <a:rPr sz="1900" spc="20" dirty="0">
                <a:solidFill>
                  <a:srgbClr val="FF0000"/>
                </a:solidFill>
                <a:latin typeface="Calibri"/>
                <a:cs typeface="Calibri"/>
              </a:rPr>
              <a:t> </a:t>
            </a:r>
            <a:r>
              <a:rPr sz="1900" spc="-5" dirty="0">
                <a:latin typeface="Calibri"/>
                <a:cs typeface="Calibri"/>
              </a:rPr>
              <a:t>is</a:t>
            </a:r>
            <a:r>
              <a:rPr sz="1900" spc="-10" dirty="0">
                <a:latin typeface="Calibri"/>
                <a:cs typeface="Calibri"/>
              </a:rPr>
              <a:t> </a:t>
            </a:r>
            <a:r>
              <a:rPr sz="1900" spc="-5" dirty="0">
                <a:latin typeface="Calibri"/>
                <a:cs typeface="Calibri"/>
              </a:rPr>
              <a:t>a</a:t>
            </a:r>
            <a:r>
              <a:rPr sz="1900" spc="10" dirty="0">
                <a:latin typeface="Calibri"/>
                <a:cs typeface="Calibri"/>
              </a:rPr>
              <a:t> </a:t>
            </a:r>
            <a:r>
              <a:rPr sz="1900" spc="-10" dirty="0">
                <a:solidFill>
                  <a:srgbClr val="0000FF"/>
                </a:solidFill>
                <a:latin typeface="Calibri"/>
                <a:cs typeface="Calibri"/>
              </a:rPr>
              <a:t>nine-period</a:t>
            </a:r>
            <a:r>
              <a:rPr sz="1900" spc="40" dirty="0">
                <a:solidFill>
                  <a:srgbClr val="0000FF"/>
                </a:solidFill>
                <a:latin typeface="Calibri"/>
                <a:cs typeface="Calibri"/>
              </a:rPr>
              <a:t> </a:t>
            </a:r>
            <a:r>
              <a:rPr sz="1900" spc="-10" dirty="0">
                <a:solidFill>
                  <a:srgbClr val="0000FF"/>
                </a:solidFill>
                <a:latin typeface="Calibri"/>
                <a:cs typeface="Calibri"/>
              </a:rPr>
              <a:t>EMA</a:t>
            </a:r>
            <a:r>
              <a:rPr sz="1900" spc="15" dirty="0">
                <a:solidFill>
                  <a:srgbClr val="0000FF"/>
                </a:solidFill>
                <a:latin typeface="Calibri"/>
                <a:cs typeface="Calibri"/>
              </a:rPr>
              <a:t> </a:t>
            </a:r>
            <a:r>
              <a:rPr sz="1900" spc="-5" dirty="0">
                <a:solidFill>
                  <a:srgbClr val="0000FF"/>
                </a:solidFill>
                <a:latin typeface="Calibri"/>
                <a:cs typeface="Calibri"/>
              </a:rPr>
              <a:t>of</a:t>
            </a:r>
            <a:r>
              <a:rPr sz="1900" dirty="0">
                <a:solidFill>
                  <a:srgbClr val="0000FF"/>
                </a:solidFill>
                <a:latin typeface="Calibri"/>
                <a:cs typeface="Calibri"/>
              </a:rPr>
              <a:t> </a:t>
            </a:r>
            <a:r>
              <a:rPr sz="1900" spc="-5" dirty="0">
                <a:solidFill>
                  <a:srgbClr val="0000FF"/>
                </a:solidFill>
                <a:latin typeface="Calibri"/>
                <a:cs typeface="Calibri"/>
              </a:rPr>
              <a:t>the</a:t>
            </a:r>
            <a:r>
              <a:rPr sz="1900" spc="10" dirty="0">
                <a:solidFill>
                  <a:srgbClr val="0000FF"/>
                </a:solidFill>
                <a:latin typeface="Calibri"/>
                <a:cs typeface="Calibri"/>
              </a:rPr>
              <a:t> </a:t>
            </a:r>
            <a:r>
              <a:rPr sz="1900" spc="-15" dirty="0">
                <a:solidFill>
                  <a:srgbClr val="0000FF"/>
                </a:solidFill>
                <a:latin typeface="Calibri"/>
                <a:cs typeface="Calibri"/>
              </a:rPr>
              <a:t>MACD</a:t>
            </a:r>
            <a:r>
              <a:rPr sz="1900" spc="15" dirty="0">
                <a:solidFill>
                  <a:srgbClr val="0000FF"/>
                </a:solidFill>
                <a:latin typeface="Calibri"/>
                <a:cs typeface="Calibri"/>
              </a:rPr>
              <a:t> </a:t>
            </a:r>
            <a:r>
              <a:rPr sz="1900" spc="-5" dirty="0">
                <a:solidFill>
                  <a:srgbClr val="0000FF"/>
                </a:solidFill>
                <a:latin typeface="Calibri"/>
                <a:cs typeface="Calibri"/>
              </a:rPr>
              <a:t>line</a:t>
            </a:r>
            <a:r>
              <a:rPr sz="1900" spc="-5" dirty="0">
                <a:latin typeface="Calibri"/>
                <a:cs typeface="Calibri"/>
              </a:rPr>
              <a:t>.</a:t>
            </a:r>
            <a:endParaRPr sz="1900">
              <a:latin typeface="Calibri"/>
              <a:cs typeface="Calibri"/>
            </a:endParaRPr>
          </a:p>
          <a:p>
            <a:pPr marL="204470" indent="-192405" algn="just">
              <a:lnSpc>
                <a:spcPct val="100000"/>
              </a:lnSpc>
              <a:spcBef>
                <a:spcPts val="1200"/>
              </a:spcBef>
              <a:buClr>
                <a:srgbClr val="1CACE3"/>
              </a:buClr>
              <a:buSzPct val="94736"/>
              <a:buFont typeface="Wingdings"/>
              <a:buChar char=""/>
              <a:tabLst>
                <a:tab pos="205104" algn="l"/>
              </a:tabLst>
            </a:pPr>
            <a:r>
              <a:rPr sz="1900" spc="-10" dirty="0">
                <a:latin typeface="Calibri"/>
                <a:cs typeface="Calibri"/>
              </a:rPr>
              <a:t>MACD</a:t>
            </a:r>
            <a:r>
              <a:rPr sz="1900" spc="330" dirty="0">
                <a:latin typeface="Calibri"/>
                <a:cs typeface="Calibri"/>
              </a:rPr>
              <a:t> </a:t>
            </a:r>
            <a:r>
              <a:rPr sz="1900" spc="-5" dirty="0">
                <a:latin typeface="Calibri"/>
                <a:cs typeface="Calibri"/>
              </a:rPr>
              <a:t>is</a:t>
            </a:r>
            <a:r>
              <a:rPr sz="1900" spc="345" dirty="0">
                <a:latin typeface="Calibri"/>
                <a:cs typeface="Calibri"/>
              </a:rPr>
              <a:t> </a:t>
            </a:r>
            <a:r>
              <a:rPr sz="1900" spc="-10" dirty="0">
                <a:latin typeface="Calibri"/>
                <a:cs typeface="Calibri"/>
              </a:rPr>
              <a:t>best</a:t>
            </a:r>
            <a:r>
              <a:rPr sz="1900" spc="345" dirty="0">
                <a:latin typeface="Calibri"/>
                <a:cs typeface="Calibri"/>
              </a:rPr>
              <a:t> </a:t>
            </a:r>
            <a:r>
              <a:rPr sz="1900" spc="-5" dirty="0">
                <a:latin typeface="Calibri"/>
                <a:cs typeface="Calibri"/>
              </a:rPr>
              <a:t>used</a:t>
            </a:r>
            <a:r>
              <a:rPr sz="1900" spc="340" dirty="0">
                <a:latin typeface="Calibri"/>
                <a:cs typeface="Calibri"/>
              </a:rPr>
              <a:t> </a:t>
            </a:r>
            <a:r>
              <a:rPr sz="1900" spc="-5" dirty="0">
                <a:latin typeface="Calibri"/>
                <a:cs typeface="Calibri"/>
              </a:rPr>
              <a:t>with</a:t>
            </a:r>
            <a:r>
              <a:rPr sz="1900" spc="340" dirty="0">
                <a:latin typeface="Calibri"/>
                <a:cs typeface="Calibri"/>
              </a:rPr>
              <a:t> </a:t>
            </a:r>
            <a:r>
              <a:rPr sz="1900" spc="-5" dirty="0">
                <a:latin typeface="Calibri"/>
                <a:cs typeface="Calibri"/>
              </a:rPr>
              <a:t>daily</a:t>
            </a:r>
            <a:r>
              <a:rPr sz="1900" spc="345" dirty="0">
                <a:latin typeface="Calibri"/>
                <a:cs typeface="Calibri"/>
              </a:rPr>
              <a:t> </a:t>
            </a:r>
            <a:r>
              <a:rPr sz="1900" spc="-5" dirty="0">
                <a:latin typeface="Calibri"/>
                <a:cs typeface="Calibri"/>
              </a:rPr>
              <a:t>periods,</a:t>
            </a:r>
            <a:r>
              <a:rPr sz="1900" spc="340" dirty="0">
                <a:latin typeface="Calibri"/>
                <a:cs typeface="Calibri"/>
              </a:rPr>
              <a:t> </a:t>
            </a:r>
            <a:r>
              <a:rPr sz="1900" spc="-5" dirty="0">
                <a:latin typeface="Calibri"/>
                <a:cs typeface="Calibri"/>
              </a:rPr>
              <a:t>where</a:t>
            </a:r>
            <a:r>
              <a:rPr sz="1900" spc="345" dirty="0">
                <a:latin typeface="Calibri"/>
                <a:cs typeface="Calibri"/>
              </a:rPr>
              <a:t> </a:t>
            </a:r>
            <a:r>
              <a:rPr sz="1900" spc="-5" dirty="0">
                <a:latin typeface="Calibri"/>
                <a:cs typeface="Calibri"/>
              </a:rPr>
              <a:t>the</a:t>
            </a:r>
            <a:r>
              <a:rPr sz="1900" spc="345" dirty="0">
                <a:latin typeface="Calibri"/>
                <a:cs typeface="Calibri"/>
              </a:rPr>
              <a:t> </a:t>
            </a:r>
            <a:r>
              <a:rPr sz="1900" spc="-10" dirty="0">
                <a:latin typeface="Calibri"/>
                <a:cs typeface="Calibri"/>
              </a:rPr>
              <a:t>traditional</a:t>
            </a:r>
            <a:r>
              <a:rPr sz="1900" spc="340" dirty="0">
                <a:latin typeface="Calibri"/>
                <a:cs typeface="Calibri"/>
              </a:rPr>
              <a:t> </a:t>
            </a:r>
            <a:r>
              <a:rPr sz="1900" spc="-10" dirty="0">
                <a:latin typeface="Calibri"/>
                <a:cs typeface="Calibri"/>
              </a:rPr>
              <a:t>settings</a:t>
            </a:r>
            <a:r>
              <a:rPr sz="1900" spc="345" dirty="0">
                <a:latin typeface="Calibri"/>
                <a:cs typeface="Calibri"/>
              </a:rPr>
              <a:t> </a:t>
            </a:r>
            <a:r>
              <a:rPr sz="1900" spc="-10" dirty="0">
                <a:latin typeface="Calibri"/>
                <a:cs typeface="Calibri"/>
              </a:rPr>
              <a:t>of</a:t>
            </a:r>
            <a:endParaRPr sz="1900">
              <a:latin typeface="Calibri"/>
              <a:cs typeface="Calibri"/>
            </a:endParaRPr>
          </a:p>
          <a:p>
            <a:pPr marL="103505">
              <a:lnSpc>
                <a:spcPct val="100000"/>
              </a:lnSpc>
            </a:pPr>
            <a:r>
              <a:rPr sz="1900" b="1" spc="-5" dirty="0">
                <a:latin typeface="Calibri"/>
                <a:cs typeface="Calibri"/>
              </a:rPr>
              <a:t>26/12/9</a:t>
            </a:r>
            <a:r>
              <a:rPr sz="1900" b="1" spc="-15" dirty="0">
                <a:latin typeface="Calibri"/>
                <a:cs typeface="Calibri"/>
              </a:rPr>
              <a:t> </a:t>
            </a:r>
            <a:r>
              <a:rPr sz="1900" spc="-15" dirty="0">
                <a:latin typeface="Calibri"/>
                <a:cs typeface="Calibri"/>
              </a:rPr>
              <a:t>days</a:t>
            </a:r>
            <a:r>
              <a:rPr sz="1900" spc="-20" dirty="0">
                <a:latin typeface="Calibri"/>
                <a:cs typeface="Calibri"/>
              </a:rPr>
              <a:t> </a:t>
            </a:r>
            <a:r>
              <a:rPr sz="1900" spc="-5" dirty="0">
                <a:latin typeface="Calibri"/>
                <a:cs typeface="Calibri"/>
              </a:rPr>
              <a:t>is</a:t>
            </a:r>
            <a:r>
              <a:rPr sz="1900" spc="-20" dirty="0">
                <a:latin typeface="Calibri"/>
                <a:cs typeface="Calibri"/>
              </a:rPr>
              <a:t> </a:t>
            </a:r>
            <a:r>
              <a:rPr sz="1900" spc="-5" dirty="0">
                <a:latin typeface="Calibri"/>
                <a:cs typeface="Calibri"/>
              </a:rPr>
              <a:t>the</a:t>
            </a:r>
            <a:r>
              <a:rPr sz="1900" spc="-10" dirty="0">
                <a:latin typeface="Calibri"/>
                <a:cs typeface="Calibri"/>
              </a:rPr>
              <a:t> norm.</a:t>
            </a:r>
            <a:endParaRPr sz="1900">
              <a:latin typeface="Calibri"/>
              <a:cs typeface="Calibri"/>
            </a:endParaRPr>
          </a:p>
          <a:p>
            <a:pPr marL="104139" marR="8255" indent="-92075" algn="just">
              <a:lnSpc>
                <a:spcPct val="100000"/>
              </a:lnSpc>
              <a:spcBef>
                <a:spcPts val="1200"/>
              </a:spcBef>
              <a:buClr>
                <a:srgbClr val="1CACE3"/>
              </a:buClr>
              <a:buSzPct val="94736"/>
              <a:buFont typeface="Wingdings"/>
              <a:buChar char=""/>
              <a:tabLst>
                <a:tab pos="205104" algn="l"/>
              </a:tabLst>
            </a:pPr>
            <a:r>
              <a:rPr sz="1900" spc="-10" dirty="0">
                <a:latin typeface="Calibri"/>
                <a:cs typeface="Calibri"/>
              </a:rPr>
              <a:t>MACD triggers technical </a:t>
            </a:r>
            <a:r>
              <a:rPr sz="1900" spc="-5" dirty="0">
                <a:latin typeface="Calibri"/>
                <a:cs typeface="Calibri"/>
              </a:rPr>
              <a:t>signals when the </a:t>
            </a:r>
            <a:r>
              <a:rPr sz="1900" spc="-5" dirty="0">
                <a:solidFill>
                  <a:srgbClr val="0000FF"/>
                </a:solidFill>
                <a:latin typeface="Calibri"/>
                <a:cs typeface="Calibri"/>
              </a:rPr>
              <a:t>MACD line </a:t>
            </a:r>
            <a:r>
              <a:rPr sz="1900" spc="-10" dirty="0">
                <a:solidFill>
                  <a:srgbClr val="0000FF"/>
                </a:solidFill>
                <a:latin typeface="Calibri"/>
                <a:cs typeface="Calibri"/>
              </a:rPr>
              <a:t>crosses above </a:t>
            </a:r>
            <a:r>
              <a:rPr sz="1900" spc="-5" dirty="0">
                <a:solidFill>
                  <a:srgbClr val="0000FF"/>
                </a:solidFill>
                <a:latin typeface="Calibri"/>
                <a:cs typeface="Calibri"/>
              </a:rPr>
              <a:t>the </a:t>
            </a:r>
            <a:r>
              <a:rPr sz="1900" dirty="0">
                <a:solidFill>
                  <a:srgbClr val="0000FF"/>
                </a:solidFill>
                <a:latin typeface="Calibri"/>
                <a:cs typeface="Calibri"/>
              </a:rPr>
              <a:t> </a:t>
            </a:r>
            <a:r>
              <a:rPr sz="1900" spc="-5" dirty="0">
                <a:solidFill>
                  <a:srgbClr val="0000FF"/>
                </a:solidFill>
                <a:latin typeface="Calibri"/>
                <a:cs typeface="Calibri"/>
              </a:rPr>
              <a:t>signal</a:t>
            </a:r>
            <a:r>
              <a:rPr sz="1900" spc="5" dirty="0">
                <a:solidFill>
                  <a:srgbClr val="0000FF"/>
                </a:solidFill>
                <a:latin typeface="Calibri"/>
                <a:cs typeface="Calibri"/>
              </a:rPr>
              <a:t> </a:t>
            </a:r>
            <a:r>
              <a:rPr sz="1900" spc="-10" dirty="0">
                <a:solidFill>
                  <a:srgbClr val="0000FF"/>
                </a:solidFill>
                <a:latin typeface="Calibri"/>
                <a:cs typeface="Calibri"/>
              </a:rPr>
              <a:t>line</a:t>
            </a:r>
            <a:r>
              <a:rPr sz="1900" spc="15" dirty="0">
                <a:solidFill>
                  <a:srgbClr val="0000FF"/>
                </a:solidFill>
                <a:latin typeface="Calibri"/>
                <a:cs typeface="Calibri"/>
              </a:rPr>
              <a:t> </a:t>
            </a:r>
            <a:r>
              <a:rPr sz="1900" spc="-10" dirty="0">
                <a:latin typeface="Calibri"/>
                <a:cs typeface="Calibri"/>
              </a:rPr>
              <a:t>(to</a:t>
            </a:r>
            <a:r>
              <a:rPr sz="1900" spc="-5" dirty="0">
                <a:latin typeface="Calibri"/>
                <a:cs typeface="Calibri"/>
              </a:rPr>
              <a:t> </a:t>
            </a:r>
            <a:r>
              <a:rPr sz="1900" spc="-5" dirty="0">
                <a:solidFill>
                  <a:srgbClr val="0000FF"/>
                </a:solidFill>
                <a:latin typeface="Calibri"/>
                <a:cs typeface="Calibri"/>
              </a:rPr>
              <a:t>buy</a:t>
            </a:r>
            <a:r>
              <a:rPr sz="1900" spc="-5" dirty="0">
                <a:latin typeface="Calibri"/>
                <a:cs typeface="Calibri"/>
              </a:rPr>
              <a:t>)</a:t>
            </a:r>
            <a:r>
              <a:rPr sz="1900" dirty="0">
                <a:latin typeface="Calibri"/>
                <a:cs typeface="Calibri"/>
              </a:rPr>
              <a:t> </a:t>
            </a:r>
            <a:r>
              <a:rPr sz="1900" spc="-5" dirty="0">
                <a:latin typeface="Calibri"/>
                <a:cs typeface="Calibri"/>
              </a:rPr>
              <a:t>or</a:t>
            </a:r>
            <a:r>
              <a:rPr sz="1900" dirty="0">
                <a:latin typeface="Calibri"/>
                <a:cs typeface="Calibri"/>
              </a:rPr>
              <a:t> </a:t>
            </a:r>
            <a:r>
              <a:rPr sz="1900" spc="-15" dirty="0">
                <a:solidFill>
                  <a:srgbClr val="FF0000"/>
                </a:solidFill>
                <a:latin typeface="Calibri"/>
                <a:cs typeface="Calibri"/>
              </a:rPr>
              <a:t>falls</a:t>
            </a:r>
            <a:r>
              <a:rPr sz="1900" spc="5" dirty="0">
                <a:solidFill>
                  <a:srgbClr val="FF0000"/>
                </a:solidFill>
                <a:latin typeface="Calibri"/>
                <a:cs typeface="Calibri"/>
              </a:rPr>
              <a:t> </a:t>
            </a:r>
            <a:r>
              <a:rPr sz="1900" spc="-10" dirty="0">
                <a:solidFill>
                  <a:srgbClr val="FF0000"/>
                </a:solidFill>
                <a:latin typeface="Calibri"/>
                <a:cs typeface="Calibri"/>
              </a:rPr>
              <a:t>below</a:t>
            </a:r>
            <a:r>
              <a:rPr sz="1900" spc="15" dirty="0">
                <a:solidFill>
                  <a:srgbClr val="FF0000"/>
                </a:solidFill>
                <a:latin typeface="Calibri"/>
                <a:cs typeface="Calibri"/>
              </a:rPr>
              <a:t> </a:t>
            </a:r>
            <a:r>
              <a:rPr sz="1900" spc="-5" dirty="0">
                <a:latin typeface="Calibri"/>
                <a:cs typeface="Calibri"/>
              </a:rPr>
              <a:t>it</a:t>
            </a:r>
            <a:r>
              <a:rPr sz="1900" dirty="0">
                <a:latin typeface="Calibri"/>
                <a:cs typeface="Calibri"/>
              </a:rPr>
              <a:t> </a:t>
            </a:r>
            <a:r>
              <a:rPr sz="1900" spc="-10" dirty="0">
                <a:latin typeface="Calibri"/>
                <a:cs typeface="Calibri"/>
              </a:rPr>
              <a:t>(to</a:t>
            </a:r>
            <a:r>
              <a:rPr sz="1900" spc="10" dirty="0">
                <a:latin typeface="Calibri"/>
                <a:cs typeface="Calibri"/>
              </a:rPr>
              <a:t> </a:t>
            </a:r>
            <a:r>
              <a:rPr sz="1900" spc="-5" dirty="0">
                <a:solidFill>
                  <a:srgbClr val="FF0000"/>
                </a:solidFill>
                <a:latin typeface="Calibri"/>
                <a:cs typeface="Calibri"/>
              </a:rPr>
              <a:t>sell</a:t>
            </a:r>
            <a:r>
              <a:rPr sz="1900" spc="-5" dirty="0">
                <a:latin typeface="Calibri"/>
                <a:cs typeface="Calibri"/>
              </a:rPr>
              <a:t>).</a:t>
            </a:r>
            <a:endParaRPr sz="1900">
              <a:latin typeface="Calibri"/>
              <a:cs typeface="Calibri"/>
            </a:endParaRPr>
          </a:p>
        </p:txBody>
      </p:sp>
      <p:pic>
        <p:nvPicPr>
          <p:cNvPr id="4" name="object 4"/>
          <p:cNvPicPr/>
          <p:nvPr/>
        </p:nvPicPr>
        <p:blipFill>
          <a:blip r:embed="rId3" cstate="print"/>
          <a:stretch>
            <a:fillRect/>
          </a:stretch>
        </p:blipFill>
        <p:spPr>
          <a:xfrm>
            <a:off x="1496650" y="5170336"/>
            <a:ext cx="4533748" cy="587797"/>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30</a:t>
            </a:fld>
            <a:endParaRPr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0323" y="529662"/>
            <a:ext cx="7307580" cy="1040765"/>
          </a:xfrm>
          <a:prstGeom prst="rect">
            <a:avLst/>
          </a:prstGeom>
        </p:spPr>
        <p:txBody>
          <a:bodyPr vert="horz" wrap="square" lIns="0" tIns="96520" rIns="0" bIns="0" rtlCol="0">
            <a:spAutoFit/>
          </a:bodyPr>
          <a:lstStyle/>
          <a:p>
            <a:pPr marL="12700" marR="5080">
              <a:lnSpc>
                <a:spcPts val="3670"/>
              </a:lnSpc>
              <a:spcBef>
                <a:spcPts val="760"/>
              </a:spcBef>
            </a:pPr>
            <a:r>
              <a:rPr spc="-90" dirty="0"/>
              <a:t>Mo</a:t>
            </a:r>
            <a:r>
              <a:rPr spc="-85" dirty="0"/>
              <a:t>v</a:t>
            </a:r>
            <a:r>
              <a:rPr spc="-65" dirty="0"/>
              <a:t>i</a:t>
            </a:r>
            <a:r>
              <a:rPr spc="-85" dirty="0"/>
              <a:t>n</a:t>
            </a:r>
            <a:r>
              <a:rPr dirty="0"/>
              <a:t>g</a:t>
            </a:r>
            <a:r>
              <a:rPr spc="-200" dirty="0"/>
              <a:t> </a:t>
            </a:r>
            <a:r>
              <a:rPr spc="-125" dirty="0"/>
              <a:t>A</a:t>
            </a:r>
            <a:r>
              <a:rPr spc="-110" dirty="0"/>
              <a:t>v</a:t>
            </a:r>
            <a:r>
              <a:rPr spc="-80" dirty="0"/>
              <a:t>e</a:t>
            </a:r>
            <a:r>
              <a:rPr spc="-155" dirty="0"/>
              <a:t>r</a:t>
            </a:r>
            <a:r>
              <a:rPr spc="-75" dirty="0"/>
              <a:t>a</a:t>
            </a:r>
            <a:r>
              <a:rPr spc="-120" dirty="0"/>
              <a:t>g</a:t>
            </a:r>
            <a:r>
              <a:rPr dirty="0"/>
              <a:t>e</a:t>
            </a:r>
            <a:r>
              <a:rPr spc="-185" dirty="0"/>
              <a:t> </a:t>
            </a:r>
            <a:r>
              <a:rPr spc="-70" dirty="0"/>
              <a:t>C</a:t>
            </a:r>
            <a:r>
              <a:rPr spc="-80" dirty="0"/>
              <a:t>o</a:t>
            </a:r>
            <a:r>
              <a:rPr spc="-150" dirty="0"/>
              <a:t>n</a:t>
            </a:r>
            <a:r>
              <a:rPr spc="-120" dirty="0"/>
              <a:t>v</a:t>
            </a:r>
            <a:r>
              <a:rPr spc="-90" dirty="0"/>
              <a:t>e</a:t>
            </a:r>
            <a:r>
              <a:rPr spc="-125" dirty="0"/>
              <a:t>r</a:t>
            </a:r>
            <a:r>
              <a:rPr spc="-120" dirty="0"/>
              <a:t>g</a:t>
            </a:r>
            <a:r>
              <a:rPr spc="-80" dirty="0"/>
              <a:t>e</a:t>
            </a:r>
            <a:r>
              <a:rPr spc="-85" dirty="0"/>
              <a:t>n</a:t>
            </a:r>
            <a:r>
              <a:rPr spc="-80" dirty="0"/>
              <a:t>c</a:t>
            </a:r>
            <a:r>
              <a:rPr spc="-90" dirty="0"/>
              <a:t>e</a:t>
            </a:r>
            <a:r>
              <a:rPr spc="-60" dirty="0"/>
              <a:t>/</a:t>
            </a:r>
            <a:r>
              <a:rPr spc="-90" dirty="0"/>
              <a:t>D</a:t>
            </a:r>
            <a:r>
              <a:rPr spc="-75" dirty="0"/>
              <a:t>i</a:t>
            </a:r>
            <a:r>
              <a:rPr spc="-120" dirty="0"/>
              <a:t>v</a:t>
            </a:r>
            <a:r>
              <a:rPr spc="-90" dirty="0"/>
              <a:t>e</a:t>
            </a:r>
            <a:r>
              <a:rPr spc="-125" dirty="0"/>
              <a:t>r</a:t>
            </a:r>
            <a:r>
              <a:rPr spc="-120" dirty="0"/>
              <a:t>g</a:t>
            </a:r>
            <a:r>
              <a:rPr spc="-80" dirty="0"/>
              <a:t>e</a:t>
            </a:r>
            <a:r>
              <a:rPr spc="-85" dirty="0"/>
              <a:t>n</a:t>
            </a:r>
            <a:r>
              <a:rPr spc="-80" dirty="0"/>
              <a:t>c</a:t>
            </a:r>
            <a:r>
              <a:rPr dirty="0"/>
              <a:t>e  </a:t>
            </a:r>
            <a:r>
              <a:rPr spc="-60" dirty="0"/>
              <a:t>(</a:t>
            </a:r>
            <a:r>
              <a:rPr spc="-90" dirty="0"/>
              <a:t>M</a:t>
            </a:r>
            <a:r>
              <a:rPr spc="-95" dirty="0"/>
              <a:t>AC</a:t>
            </a:r>
            <a:r>
              <a:rPr spc="-90" dirty="0"/>
              <a:t>D</a:t>
            </a:r>
            <a:r>
              <a:rPr dirty="0"/>
              <a:t>)</a:t>
            </a:r>
            <a:r>
              <a:rPr spc="-165" dirty="0"/>
              <a:t> </a:t>
            </a:r>
            <a:r>
              <a:rPr dirty="0"/>
              <a:t>…</a:t>
            </a:r>
          </a:p>
        </p:txBody>
      </p:sp>
      <p:sp>
        <p:nvSpPr>
          <p:cNvPr id="3" name="object 3"/>
          <p:cNvSpPr txBox="1"/>
          <p:nvPr/>
        </p:nvSpPr>
        <p:spPr>
          <a:xfrm>
            <a:off x="787398" y="1952066"/>
            <a:ext cx="7569834" cy="1092200"/>
          </a:xfrm>
          <a:prstGeom prst="rect">
            <a:avLst/>
          </a:prstGeom>
        </p:spPr>
        <p:txBody>
          <a:bodyPr vert="horz" wrap="square" lIns="0" tIns="12700" rIns="0" bIns="0" rtlCol="0">
            <a:spAutoFit/>
          </a:bodyPr>
          <a:lstStyle/>
          <a:p>
            <a:pPr marL="104139" marR="5080" indent="-91440">
              <a:lnSpc>
                <a:spcPct val="100000"/>
              </a:lnSpc>
              <a:spcBef>
                <a:spcPts val="100"/>
              </a:spcBef>
              <a:buClr>
                <a:srgbClr val="1CACE3"/>
              </a:buClr>
              <a:buSzPct val="93333"/>
              <a:buFont typeface="Wingdings"/>
              <a:buChar char=""/>
              <a:tabLst>
                <a:tab pos="165100" algn="l"/>
              </a:tabLst>
            </a:pPr>
            <a:r>
              <a:rPr sz="1500" b="1" spc="-5" dirty="0">
                <a:latin typeface="Calibri"/>
                <a:cs typeface="Calibri"/>
              </a:rPr>
              <a:t>MACD</a:t>
            </a:r>
            <a:r>
              <a:rPr sz="1500" b="1" spc="185" dirty="0">
                <a:latin typeface="Calibri"/>
                <a:cs typeface="Calibri"/>
              </a:rPr>
              <a:t> </a:t>
            </a:r>
            <a:r>
              <a:rPr sz="1500" dirty="0">
                <a:latin typeface="Calibri"/>
                <a:cs typeface="Calibri"/>
              </a:rPr>
              <a:t>has</a:t>
            </a:r>
            <a:r>
              <a:rPr sz="1500" spc="185" dirty="0">
                <a:latin typeface="Calibri"/>
                <a:cs typeface="Calibri"/>
              </a:rPr>
              <a:t> </a:t>
            </a:r>
            <a:r>
              <a:rPr sz="1500" dirty="0">
                <a:latin typeface="Calibri"/>
                <a:cs typeface="Calibri"/>
              </a:rPr>
              <a:t>a</a:t>
            </a:r>
            <a:r>
              <a:rPr sz="1500" spc="190" dirty="0">
                <a:latin typeface="Calibri"/>
                <a:cs typeface="Calibri"/>
              </a:rPr>
              <a:t> </a:t>
            </a:r>
            <a:r>
              <a:rPr sz="1500" spc="-5" dirty="0">
                <a:solidFill>
                  <a:srgbClr val="0000FF"/>
                </a:solidFill>
                <a:latin typeface="Calibri"/>
                <a:cs typeface="Calibri"/>
              </a:rPr>
              <a:t>positive</a:t>
            </a:r>
            <a:r>
              <a:rPr sz="1500" spc="180" dirty="0">
                <a:solidFill>
                  <a:srgbClr val="0000FF"/>
                </a:solidFill>
                <a:latin typeface="Calibri"/>
                <a:cs typeface="Calibri"/>
              </a:rPr>
              <a:t> </a:t>
            </a:r>
            <a:r>
              <a:rPr sz="1500" spc="-10" dirty="0">
                <a:latin typeface="Calibri"/>
                <a:cs typeface="Calibri"/>
              </a:rPr>
              <a:t>value</a:t>
            </a:r>
            <a:r>
              <a:rPr sz="1500" spc="180" dirty="0">
                <a:latin typeface="Calibri"/>
                <a:cs typeface="Calibri"/>
              </a:rPr>
              <a:t> </a:t>
            </a:r>
            <a:r>
              <a:rPr sz="1500" spc="-5" dirty="0">
                <a:latin typeface="Calibri"/>
                <a:cs typeface="Calibri"/>
              </a:rPr>
              <a:t>whenever</a:t>
            </a:r>
            <a:r>
              <a:rPr sz="1500" spc="204" dirty="0">
                <a:latin typeface="Calibri"/>
                <a:cs typeface="Calibri"/>
              </a:rPr>
              <a:t> </a:t>
            </a:r>
            <a:r>
              <a:rPr sz="1500" dirty="0">
                <a:latin typeface="Calibri"/>
                <a:cs typeface="Calibri"/>
              </a:rPr>
              <a:t>the</a:t>
            </a:r>
            <a:r>
              <a:rPr sz="1500" spc="180" dirty="0">
                <a:latin typeface="Calibri"/>
                <a:cs typeface="Calibri"/>
              </a:rPr>
              <a:t> </a:t>
            </a:r>
            <a:r>
              <a:rPr sz="1500" dirty="0">
                <a:solidFill>
                  <a:srgbClr val="0000FF"/>
                </a:solidFill>
                <a:latin typeface="Calibri"/>
                <a:cs typeface="Calibri"/>
              </a:rPr>
              <a:t>12-period</a:t>
            </a:r>
            <a:r>
              <a:rPr sz="1500" spc="185" dirty="0">
                <a:solidFill>
                  <a:srgbClr val="0000FF"/>
                </a:solidFill>
                <a:latin typeface="Calibri"/>
                <a:cs typeface="Calibri"/>
              </a:rPr>
              <a:t> </a:t>
            </a:r>
            <a:r>
              <a:rPr sz="1500" spc="-5" dirty="0">
                <a:solidFill>
                  <a:srgbClr val="0000FF"/>
                </a:solidFill>
                <a:latin typeface="Calibri"/>
                <a:cs typeface="Calibri"/>
              </a:rPr>
              <a:t>EMA</a:t>
            </a:r>
            <a:r>
              <a:rPr sz="1500" spc="185" dirty="0">
                <a:solidFill>
                  <a:srgbClr val="0000FF"/>
                </a:solidFill>
                <a:latin typeface="Calibri"/>
                <a:cs typeface="Calibri"/>
              </a:rPr>
              <a:t> </a:t>
            </a:r>
            <a:r>
              <a:rPr sz="1500" dirty="0">
                <a:solidFill>
                  <a:srgbClr val="0000FF"/>
                </a:solidFill>
                <a:latin typeface="Calibri"/>
                <a:cs typeface="Calibri"/>
              </a:rPr>
              <a:t>is</a:t>
            </a:r>
            <a:r>
              <a:rPr sz="1500" spc="185" dirty="0">
                <a:solidFill>
                  <a:srgbClr val="0000FF"/>
                </a:solidFill>
                <a:latin typeface="Calibri"/>
                <a:cs typeface="Calibri"/>
              </a:rPr>
              <a:t> </a:t>
            </a:r>
            <a:r>
              <a:rPr sz="1500" spc="-10" dirty="0">
                <a:solidFill>
                  <a:srgbClr val="0000FF"/>
                </a:solidFill>
                <a:latin typeface="Calibri"/>
                <a:cs typeface="Calibri"/>
              </a:rPr>
              <a:t>above</a:t>
            </a:r>
            <a:r>
              <a:rPr sz="1500" spc="185" dirty="0">
                <a:solidFill>
                  <a:srgbClr val="0000FF"/>
                </a:solidFill>
                <a:latin typeface="Calibri"/>
                <a:cs typeface="Calibri"/>
              </a:rPr>
              <a:t> </a:t>
            </a:r>
            <a:r>
              <a:rPr sz="1500" dirty="0">
                <a:solidFill>
                  <a:srgbClr val="0000FF"/>
                </a:solidFill>
                <a:latin typeface="Calibri"/>
                <a:cs typeface="Calibri"/>
              </a:rPr>
              <a:t>the</a:t>
            </a:r>
            <a:r>
              <a:rPr sz="1500" spc="180" dirty="0">
                <a:solidFill>
                  <a:srgbClr val="0000FF"/>
                </a:solidFill>
                <a:latin typeface="Calibri"/>
                <a:cs typeface="Calibri"/>
              </a:rPr>
              <a:t> </a:t>
            </a:r>
            <a:r>
              <a:rPr sz="1500" dirty="0">
                <a:solidFill>
                  <a:srgbClr val="0000FF"/>
                </a:solidFill>
                <a:latin typeface="Calibri"/>
                <a:cs typeface="Calibri"/>
              </a:rPr>
              <a:t>26-period</a:t>
            </a:r>
            <a:r>
              <a:rPr sz="1500" spc="185" dirty="0">
                <a:solidFill>
                  <a:srgbClr val="0000FF"/>
                </a:solidFill>
                <a:latin typeface="Calibri"/>
                <a:cs typeface="Calibri"/>
              </a:rPr>
              <a:t> </a:t>
            </a:r>
            <a:r>
              <a:rPr sz="1500" spc="-5" dirty="0">
                <a:solidFill>
                  <a:srgbClr val="0000FF"/>
                </a:solidFill>
                <a:latin typeface="Calibri"/>
                <a:cs typeface="Calibri"/>
              </a:rPr>
              <a:t>EMA</a:t>
            </a:r>
            <a:r>
              <a:rPr sz="1500" spc="185" dirty="0">
                <a:solidFill>
                  <a:srgbClr val="0000FF"/>
                </a:solidFill>
                <a:latin typeface="Calibri"/>
                <a:cs typeface="Calibri"/>
              </a:rPr>
              <a:t> </a:t>
            </a:r>
            <a:r>
              <a:rPr sz="1500" dirty="0">
                <a:latin typeface="Calibri"/>
                <a:cs typeface="Calibri"/>
              </a:rPr>
              <a:t>and</a:t>
            </a:r>
            <a:r>
              <a:rPr sz="1500" spc="175" dirty="0">
                <a:latin typeface="Calibri"/>
                <a:cs typeface="Calibri"/>
              </a:rPr>
              <a:t> </a:t>
            </a:r>
            <a:r>
              <a:rPr sz="1500" dirty="0">
                <a:latin typeface="Calibri"/>
                <a:cs typeface="Calibri"/>
              </a:rPr>
              <a:t>a </a:t>
            </a:r>
            <a:r>
              <a:rPr sz="1500" spc="-325" dirty="0">
                <a:latin typeface="Calibri"/>
                <a:cs typeface="Calibri"/>
              </a:rPr>
              <a:t> </a:t>
            </a:r>
            <a:r>
              <a:rPr sz="1500" spc="-10" dirty="0">
                <a:solidFill>
                  <a:srgbClr val="FF0000"/>
                </a:solidFill>
                <a:latin typeface="Calibri"/>
                <a:cs typeface="Calibri"/>
              </a:rPr>
              <a:t>negative</a:t>
            </a:r>
            <a:r>
              <a:rPr sz="1500" spc="-15" dirty="0">
                <a:solidFill>
                  <a:srgbClr val="FF0000"/>
                </a:solidFill>
                <a:latin typeface="Calibri"/>
                <a:cs typeface="Calibri"/>
              </a:rPr>
              <a:t> </a:t>
            </a:r>
            <a:r>
              <a:rPr sz="1500" spc="-10" dirty="0">
                <a:latin typeface="Calibri"/>
                <a:cs typeface="Calibri"/>
              </a:rPr>
              <a:t>value </a:t>
            </a:r>
            <a:r>
              <a:rPr sz="1500" spc="-5" dirty="0">
                <a:latin typeface="Calibri"/>
                <a:cs typeface="Calibri"/>
              </a:rPr>
              <a:t>when</a:t>
            </a:r>
            <a:r>
              <a:rPr sz="1500" spc="10" dirty="0">
                <a:latin typeface="Calibri"/>
                <a:cs typeface="Calibri"/>
              </a:rPr>
              <a:t> </a:t>
            </a:r>
            <a:r>
              <a:rPr sz="1500" dirty="0">
                <a:latin typeface="Calibri"/>
                <a:cs typeface="Calibri"/>
              </a:rPr>
              <a:t>the</a:t>
            </a:r>
            <a:r>
              <a:rPr sz="1500" spc="-20" dirty="0">
                <a:latin typeface="Calibri"/>
                <a:cs typeface="Calibri"/>
              </a:rPr>
              <a:t> </a:t>
            </a:r>
            <a:r>
              <a:rPr sz="1500" spc="-5" dirty="0">
                <a:solidFill>
                  <a:srgbClr val="FF0000"/>
                </a:solidFill>
                <a:latin typeface="Calibri"/>
                <a:cs typeface="Calibri"/>
              </a:rPr>
              <a:t>12-period</a:t>
            </a:r>
            <a:r>
              <a:rPr sz="1500" spc="10" dirty="0">
                <a:solidFill>
                  <a:srgbClr val="FF0000"/>
                </a:solidFill>
                <a:latin typeface="Calibri"/>
                <a:cs typeface="Calibri"/>
              </a:rPr>
              <a:t> </a:t>
            </a:r>
            <a:r>
              <a:rPr sz="1500" spc="-5" dirty="0">
                <a:solidFill>
                  <a:srgbClr val="FF0000"/>
                </a:solidFill>
                <a:latin typeface="Calibri"/>
                <a:cs typeface="Calibri"/>
              </a:rPr>
              <a:t>EMA</a:t>
            </a:r>
            <a:r>
              <a:rPr sz="1500" spc="5" dirty="0">
                <a:solidFill>
                  <a:srgbClr val="FF0000"/>
                </a:solidFill>
                <a:latin typeface="Calibri"/>
                <a:cs typeface="Calibri"/>
              </a:rPr>
              <a:t> </a:t>
            </a:r>
            <a:r>
              <a:rPr sz="1500" dirty="0">
                <a:solidFill>
                  <a:srgbClr val="FF0000"/>
                </a:solidFill>
                <a:latin typeface="Calibri"/>
                <a:cs typeface="Calibri"/>
              </a:rPr>
              <a:t>is </a:t>
            </a:r>
            <a:r>
              <a:rPr sz="1500" spc="-5" dirty="0">
                <a:solidFill>
                  <a:srgbClr val="FF0000"/>
                </a:solidFill>
                <a:latin typeface="Calibri"/>
                <a:cs typeface="Calibri"/>
              </a:rPr>
              <a:t>below</a:t>
            </a:r>
            <a:r>
              <a:rPr sz="1500" spc="5" dirty="0">
                <a:solidFill>
                  <a:srgbClr val="FF0000"/>
                </a:solidFill>
                <a:latin typeface="Calibri"/>
                <a:cs typeface="Calibri"/>
              </a:rPr>
              <a:t> </a:t>
            </a:r>
            <a:r>
              <a:rPr sz="1500" dirty="0">
                <a:solidFill>
                  <a:srgbClr val="FF0000"/>
                </a:solidFill>
                <a:latin typeface="Calibri"/>
                <a:cs typeface="Calibri"/>
              </a:rPr>
              <a:t>the</a:t>
            </a:r>
            <a:r>
              <a:rPr sz="1500" spc="-10" dirty="0">
                <a:solidFill>
                  <a:srgbClr val="FF0000"/>
                </a:solidFill>
                <a:latin typeface="Calibri"/>
                <a:cs typeface="Calibri"/>
              </a:rPr>
              <a:t> </a:t>
            </a:r>
            <a:r>
              <a:rPr sz="1500" spc="-5" dirty="0">
                <a:solidFill>
                  <a:srgbClr val="FF0000"/>
                </a:solidFill>
                <a:latin typeface="Calibri"/>
                <a:cs typeface="Calibri"/>
              </a:rPr>
              <a:t>26-period</a:t>
            </a:r>
            <a:r>
              <a:rPr sz="1500" spc="10" dirty="0">
                <a:solidFill>
                  <a:srgbClr val="FF0000"/>
                </a:solidFill>
                <a:latin typeface="Calibri"/>
                <a:cs typeface="Calibri"/>
              </a:rPr>
              <a:t> </a:t>
            </a:r>
            <a:r>
              <a:rPr sz="1500" dirty="0">
                <a:solidFill>
                  <a:srgbClr val="FF0000"/>
                </a:solidFill>
                <a:latin typeface="Calibri"/>
                <a:cs typeface="Calibri"/>
              </a:rPr>
              <a:t>EMA</a:t>
            </a:r>
            <a:r>
              <a:rPr sz="1500" dirty="0">
                <a:latin typeface="Calibri"/>
                <a:cs typeface="Calibri"/>
              </a:rPr>
              <a:t>.</a:t>
            </a:r>
            <a:endParaRPr sz="1500">
              <a:latin typeface="Calibri"/>
              <a:cs typeface="Calibri"/>
            </a:endParaRPr>
          </a:p>
          <a:p>
            <a:pPr marL="103505" marR="5080" indent="-91440">
              <a:lnSpc>
                <a:spcPct val="100000"/>
              </a:lnSpc>
              <a:spcBef>
                <a:spcPts val="1200"/>
              </a:spcBef>
              <a:buClr>
                <a:srgbClr val="1CACE3"/>
              </a:buClr>
              <a:buSzPct val="93333"/>
              <a:buFont typeface="Wingdings"/>
              <a:buChar char=""/>
              <a:tabLst>
                <a:tab pos="165100" algn="l"/>
              </a:tabLst>
            </a:pPr>
            <a:r>
              <a:rPr sz="1500" dirty="0">
                <a:latin typeface="Calibri"/>
                <a:cs typeface="Calibri"/>
              </a:rPr>
              <a:t>The</a:t>
            </a:r>
            <a:r>
              <a:rPr sz="1500" spc="270" dirty="0">
                <a:latin typeface="Calibri"/>
                <a:cs typeface="Calibri"/>
              </a:rPr>
              <a:t> </a:t>
            </a:r>
            <a:r>
              <a:rPr sz="1500" spc="-10" dirty="0">
                <a:latin typeface="Calibri"/>
                <a:cs typeface="Calibri"/>
              </a:rPr>
              <a:t>level</a:t>
            </a:r>
            <a:r>
              <a:rPr sz="1500" spc="280" dirty="0">
                <a:latin typeface="Calibri"/>
                <a:cs typeface="Calibri"/>
              </a:rPr>
              <a:t> </a:t>
            </a:r>
            <a:r>
              <a:rPr sz="1500" spc="5" dirty="0">
                <a:latin typeface="Calibri"/>
                <a:cs typeface="Calibri"/>
              </a:rPr>
              <a:t>of</a:t>
            </a:r>
            <a:r>
              <a:rPr sz="1500" spc="275" dirty="0">
                <a:latin typeface="Calibri"/>
                <a:cs typeface="Calibri"/>
              </a:rPr>
              <a:t> </a:t>
            </a:r>
            <a:r>
              <a:rPr sz="1500" spc="-10" dirty="0">
                <a:latin typeface="Calibri"/>
                <a:cs typeface="Calibri"/>
              </a:rPr>
              <a:t>distance</a:t>
            </a:r>
            <a:r>
              <a:rPr sz="1500" spc="270" dirty="0">
                <a:latin typeface="Calibri"/>
                <a:cs typeface="Calibri"/>
              </a:rPr>
              <a:t> </a:t>
            </a:r>
            <a:r>
              <a:rPr sz="1500" spc="-5" dirty="0">
                <a:latin typeface="Calibri"/>
                <a:cs typeface="Calibri"/>
              </a:rPr>
              <a:t>that</a:t>
            </a:r>
            <a:r>
              <a:rPr sz="1500" spc="280" dirty="0">
                <a:latin typeface="Calibri"/>
                <a:cs typeface="Calibri"/>
              </a:rPr>
              <a:t> </a:t>
            </a:r>
            <a:r>
              <a:rPr sz="1500" spc="-5" dirty="0">
                <a:latin typeface="Calibri"/>
                <a:cs typeface="Calibri"/>
              </a:rPr>
              <a:t>MACD</a:t>
            </a:r>
            <a:r>
              <a:rPr sz="1500" spc="275" dirty="0">
                <a:latin typeface="Calibri"/>
                <a:cs typeface="Calibri"/>
              </a:rPr>
              <a:t> </a:t>
            </a:r>
            <a:r>
              <a:rPr sz="1500" dirty="0">
                <a:latin typeface="Calibri"/>
                <a:cs typeface="Calibri"/>
              </a:rPr>
              <a:t>is</a:t>
            </a:r>
            <a:r>
              <a:rPr sz="1500" spc="275" dirty="0">
                <a:latin typeface="Calibri"/>
                <a:cs typeface="Calibri"/>
              </a:rPr>
              <a:t> </a:t>
            </a:r>
            <a:r>
              <a:rPr sz="1500" spc="-10" dirty="0">
                <a:latin typeface="Calibri"/>
                <a:cs typeface="Calibri"/>
              </a:rPr>
              <a:t>above</a:t>
            </a:r>
            <a:r>
              <a:rPr sz="1500" spc="275" dirty="0">
                <a:latin typeface="Calibri"/>
                <a:cs typeface="Calibri"/>
              </a:rPr>
              <a:t> </a:t>
            </a:r>
            <a:r>
              <a:rPr sz="1500" dirty="0">
                <a:latin typeface="Calibri"/>
                <a:cs typeface="Calibri"/>
              </a:rPr>
              <a:t>or</a:t>
            </a:r>
            <a:r>
              <a:rPr sz="1500" spc="280" dirty="0">
                <a:latin typeface="Calibri"/>
                <a:cs typeface="Calibri"/>
              </a:rPr>
              <a:t> </a:t>
            </a:r>
            <a:r>
              <a:rPr sz="1500" spc="-5" dirty="0">
                <a:latin typeface="Calibri"/>
                <a:cs typeface="Calibri"/>
              </a:rPr>
              <a:t>below</a:t>
            </a:r>
            <a:r>
              <a:rPr sz="1500" spc="270" dirty="0">
                <a:latin typeface="Calibri"/>
                <a:cs typeface="Calibri"/>
              </a:rPr>
              <a:t> </a:t>
            </a:r>
            <a:r>
              <a:rPr sz="1500" dirty="0">
                <a:latin typeface="Calibri"/>
                <a:cs typeface="Calibri"/>
              </a:rPr>
              <a:t>its</a:t>
            </a:r>
            <a:r>
              <a:rPr sz="1500" spc="280" dirty="0">
                <a:latin typeface="Calibri"/>
                <a:cs typeface="Calibri"/>
              </a:rPr>
              <a:t> </a:t>
            </a:r>
            <a:r>
              <a:rPr sz="1500" spc="-5" dirty="0">
                <a:latin typeface="Calibri"/>
                <a:cs typeface="Calibri"/>
              </a:rPr>
              <a:t>baseline</a:t>
            </a:r>
            <a:r>
              <a:rPr sz="1500" spc="275" dirty="0">
                <a:latin typeface="Calibri"/>
                <a:cs typeface="Calibri"/>
              </a:rPr>
              <a:t> </a:t>
            </a:r>
            <a:r>
              <a:rPr sz="1500" spc="-10" dirty="0">
                <a:latin typeface="Calibri"/>
                <a:cs typeface="Calibri"/>
              </a:rPr>
              <a:t>indicates</a:t>
            </a:r>
            <a:r>
              <a:rPr sz="1500" spc="275" dirty="0">
                <a:latin typeface="Calibri"/>
                <a:cs typeface="Calibri"/>
              </a:rPr>
              <a:t> </a:t>
            </a:r>
            <a:r>
              <a:rPr sz="1500" spc="-10" dirty="0">
                <a:latin typeface="Calibri"/>
                <a:cs typeface="Calibri"/>
              </a:rPr>
              <a:t>that</a:t>
            </a:r>
            <a:r>
              <a:rPr sz="1500" spc="280" dirty="0">
                <a:latin typeface="Calibri"/>
                <a:cs typeface="Calibri"/>
              </a:rPr>
              <a:t> </a:t>
            </a:r>
            <a:r>
              <a:rPr sz="1500" dirty="0">
                <a:latin typeface="Calibri"/>
                <a:cs typeface="Calibri"/>
              </a:rPr>
              <a:t>the</a:t>
            </a:r>
            <a:r>
              <a:rPr sz="1500" spc="275" dirty="0">
                <a:latin typeface="Calibri"/>
                <a:cs typeface="Calibri"/>
              </a:rPr>
              <a:t> </a:t>
            </a:r>
            <a:r>
              <a:rPr sz="1500" spc="-10" dirty="0">
                <a:latin typeface="Calibri"/>
                <a:cs typeface="Calibri"/>
              </a:rPr>
              <a:t>distance </a:t>
            </a:r>
            <a:r>
              <a:rPr sz="1500" spc="-325" dirty="0">
                <a:latin typeface="Calibri"/>
                <a:cs typeface="Calibri"/>
              </a:rPr>
              <a:t> </a:t>
            </a:r>
            <a:r>
              <a:rPr sz="1500" spc="-10" dirty="0">
                <a:latin typeface="Calibri"/>
                <a:cs typeface="Calibri"/>
              </a:rPr>
              <a:t>between</a:t>
            </a:r>
            <a:r>
              <a:rPr sz="1500" spc="5" dirty="0">
                <a:latin typeface="Calibri"/>
                <a:cs typeface="Calibri"/>
              </a:rPr>
              <a:t> </a:t>
            </a:r>
            <a:r>
              <a:rPr sz="1500" dirty="0">
                <a:latin typeface="Calibri"/>
                <a:cs typeface="Calibri"/>
              </a:rPr>
              <a:t>the</a:t>
            </a:r>
            <a:r>
              <a:rPr sz="1500" spc="-10" dirty="0">
                <a:latin typeface="Calibri"/>
                <a:cs typeface="Calibri"/>
              </a:rPr>
              <a:t> two</a:t>
            </a:r>
            <a:r>
              <a:rPr sz="1500" spc="-5" dirty="0">
                <a:latin typeface="Calibri"/>
                <a:cs typeface="Calibri"/>
              </a:rPr>
              <a:t> EMAs</a:t>
            </a:r>
            <a:r>
              <a:rPr sz="1500" spc="10" dirty="0">
                <a:latin typeface="Calibri"/>
                <a:cs typeface="Calibri"/>
              </a:rPr>
              <a:t> </a:t>
            </a:r>
            <a:r>
              <a:rPr sz="1500" dirty="0">
                <a:latin typeface="Calibri"/>
                <a:cs typeface="Calibri"/>
              </a:rPr>
              <a:t>is</a:t>
            </a:r>
            <a:r>
              <a:rPr sz="1500" spc="-5" dirty="0">
                <a:latin typeface="Calibri"/>
                <a:cs typeface="Calibri"/>
              </a:rPr>
              <a:t> growing.</a:t>
            </a:r>
            <a:endParaRPr sz="1500">
              <a:latin typeface="Calibri"/>
              <a:cs typeface="Calibri"/>
            </a:endParaRPr>
          </a:p>
        </p:txBody>
      </p:sp>
      <p:pic>
        <p:nvPicPr>
          <p:cNvPr id="4" name="object 4"/>
          <p:cNvPicPr/>
          <p:nvPr/>
        </p:nvPicPr>
        <p:blipFill>
          <a:blip r:embed="rId3" cstate="print"/>
          <a:stretch>
            <a:fillRect/>
          </a:stretch>
        </p:blipFill>
        <p:spPr>
          <a:xfrm>
            <a:off x="826008" y="3154679"/>
            <a:ext cx="7543799" cy="3166871"/>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31</a:t>
            </a:fld>
            <a:endParaRPr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0323" y="529662"/>
            <a:ext cx="7307580" cy="1040765"/>
          </a:xfrm>
          <a:prstGeom prst="rect">
            <a:avLst/>
          </a:prstGeom>
        </p:spPr>
        <p:txBody>
          <a:bodyPr vert="horz" wrap="square" lIns="0" tIns="96520" rIns="0" bIns="0" rtlCol="0">
            <a:spAutoFit/>
          </a:bodyPr>
          <a:lstStyle/>
          <a:p>
            <a:pPr marL="12700" marR="5080">
              <a:lnSpc>
                <a:spcPts val="3670"/>
              </a:lnSpc>
              <a:spcBef>
                <a:spcPts val="760"/>
              </a:spcBef>
            </a:pPr>
            <a:r>
              <a:rPr spc="-90" dirty="0"/>
              <a:t>Mo</a:t>
            </a:r>
            <a:r>
              <a:rPr spc="-85" dirty="0"/>
              <a:t>v</a:t>
            </a:r>
            <a:r>
              <a:rPr spc="-65" dirty="0"/>
              <a:t>i</a:t>
            </a:r>
            <a:r>
              <a:rPr spc="-85" dirty="0"/>
              <a:t>n</a:t>
            </a:r>
            <a:r>
              <a:rPr dirty="0"/>
              <a:t>g</a:t>
            </a:r>
            <a:r>
              <a:rPr spc="-200" dirty="0"/>
              <a:t> </a:t>
            </a:r>
            <a:r>
              <a:rPr spc="-125" dirty="0"/>
              <a:t>A</a:t>
            </a:r>
            <a:r>
              <a:rPr spc="-110" dirty="0"/>
              <a:t>v</a:t>
            </a:r>
            <a:r>
              <a:rPr spc="-80" dirty="0"/>
              <a:t>e</a:t>
            </a:r>
            <a:r>
              <a:rPr spc="-155" dirty="0"/>
              <a:t>r</a:t>
            </a:r>
            <a:r>
              <a:rPr spc="-75" dirty="0"/>
              <a:t>a</a:t>
            </a:r>
            <a:r>
              <a:rPr spc="-120" dirty="0"/>
              <a:t>g</a:t>
            </a:r>
            <a:r>
              <a:rPr dirty="0"/>
              <a:t>e</a:t>
            </a:r>
            <a:r>
              <a:rPr spc="-185" dirty="0"/>
              <a:t> </a:t>
            </a:r>
            <a:r>
              <a:rPr spc="-70" dirty="0"/>
              <a:t>C</a:t>
            </a:r>
            <a:r>
              <a:rPr spc="-80" dirty="0"/>
              <a:t>o</a:t>
            </a:r>
            <a:r>
              <a:rPr spc="-150" dirty="0"/>
              <a:t>n</a:t>
            </a:r>
            <a:r>
              <a:rPr spc="-120" dirty="0"/>
              <a:t>v</a:t>
            </a:r>
            <a:r>
              <a:rPr spc="-90" dirty="0"/>
              <a:t>e</a:t>
            </a:r>
            <a:r>
              <a:rPr spc="-125" dirty="0"/>
              <a:t>r</a:t>
            </a:r>
            <a:r>
              <a:rPr spc="-120" dirty="0"/>
              <a:t>g</a:t>
            </a:r>
            <a:r>
              <a:rPr spc="-80" dirty="0"/>
              <a:t>e</a:t>
            </a:r>
            <a:r>
              <a:rPr spc="-85" dirty="0"/>
              <a:t>n</a:t>
            </a:r>
            <a:r>
              <a:rPr spc="-80" dirty="0"/>
              <a:t>c</a:t>
            </a:r>
            <a:r>
              <a:rPr spc="-90" dirty="0"/>
              <a:t>e</a:t>
            </a:r>
            <a:r>
              <a:rPr spc="-60" dirty="0"/>
              <a:t>/</a:t>
            </a:r>
            <a:r>
              <a:rPr spc="-90" dirty="0"/>
              <a:t>D</a:t>
            </a:r>
            <a:r>
              <a:rPr spc="-75" dirty="0"/>
              <a:t>i</a:t>
            </a:r>
            <a:r>
              <a:rPr spc="-120" dirty="0"/>
              <a:t>v</a:t>
            </a:r>
            <a:r>
              <a:rPr spc="-90" dirty="0"/>
              <a:t>e</a:t>
            </a:r>
            <a:r>
              <a:rPr spc="-125" dirty="0"/>
              <a:t>r</a:t>
            </a:r>
            <a:r>
              <a:rPr spc="-120" dirty="0"/>
              <a:t>g</a:t>
            </a:r>
            <a:r>
              <a:rPr spc="-80" dirty="0"/>
              <a:t>e</a:t>
            </a:r>
            <a:r>
              <a:rPr spc="-85" dirty="0"/>
              <a:t>n</a:t>
            </a:r>
            <a:r>
              <a:rPr spc="-80" dirty="0"/>
              <a:t>c</a:t>
            </a:r>
            <a:r>
              <a:rPr dirty="0"/>
              <a:t>e  </a:t>
            </a:r>
            <a:r>
              <a:rPr spc="-60" dirty="0"/>
              <a:t>(</a:t>
            </a:r>
            <a:r>
              <a:rPr spc="-90" dirty="0"/>
              <a:t>M</a:t>
            </a:r>
            <a:r>
              <a:rPr spc="-95" dirty="0"/>
              <a:t>AC</a:t>
            </a:r>
            <a:r>
              <a:rPr spc="-90" dirty="0"/>
              <a:t>D</a:t>
            </a:r>
            <a:r>
              <a:rPr dirty="0"/>
              <a:t>)</a:t>
            </a:r>
            <a:r>
              <a:rPr spc="-165" dirty="0"/>
              <a:t> </a:t>
            </a:r>
            <a:r>
              <a:rPr dirty="0"/>
              <a:t>…</a:t>
            </a:r>
          </a:p>
        </p:txBody>
      </p:sp>
      <p:sp>
        <p:nvSpPr>
          <p:cNvPr id="3" name="object 3"/>
          <p:cNvSpPr txBox="1"/>
          <p:nvPr/>
        </p:nvSpPr>
        <p:spPr>
          <a:xfrm>
            <a:off x="787398" y="1765637"/>
            <a:ext cx="7570470" cy="1701800"/>
          </a:xfrm>
          <a:prstGeom prst="rect">
            <a:avLst/>
          </a:prstGeom>
        </p:spPr>
        <p:txBody>
          <a:bodyPr vert="horz" wrap="square" lIns="0" tIns="12700" rIns="0" bIns="0" rtlCol="0">
            <a:spAutoFit/>
          </a:bodyPr>
          <a:lstStyle/>
          <a:p>
            <a:pPr marL="103505" marR="5715" indent="-91440">
              <a:lnSpc>
                <a:spcPct val="100000"/>
              </a:lnSpc>
              <a:spcBef>
                <a:spcPts val="100"/>
              </a:spcBef>
              <a:buClr>
                <a:srgbClr val="1CACE3"/>
              </a:buClr>
              <a:buSzPct val="93333"/>
              <a:buFont typeface="Wingdings"/>
              <a:buChar char=""/>
              <a:tabLst>
                <a:tab pos="165100" algn="l"/>
              </a:tabLst>
            </a:pPr>
            <a:r>
              <a:rPr sz="1500" spc="-5" dirty="0">
                <a:latin typeface="Calibri"/>
                <a:cs typeface="Calibri"/>
              </a:rPr>
              <a:t>MACD</a:t>
            </a:r>
            <a:r>
              <a:rPr sz="1500" spc="245" dirty="0">
                <a:latin typeface="Calibri"/>
                <a:cs typeface="Calibri"/>
              </a:rPr>
              <a:t> </a:t>
            </a:r>
            <a:r>
              <a:rPr sz="1500" dirty="0">
                <a:latin typeface="Calibri"/>
                <a:cs typeface="Calibri"/>
              </a:rPr>
              <a:t>is</a:t>
            </a:r>
            <a:r>
              <a:rPr sz="1500" spc="245" dirty="0">
                <a:latin typeface="Calibri"/>
                <a:cs typeface="Calibri"/>
              </a:rPr>
              <a:t> </a:t>
            </a:r>
            <a:r>
              <a:rPr sz="1500" spc="-5" dirty="0">
                <a:latin typeface="Calibri"/>
                <a:cs typeface="Calibri"/>
              </a:rPr>
              <a:t>often</a:t>
            </a:r>
            <a:r>
              <a:rPr sz="1500" spc="250" dirty="0">
                <a:latin typeface="Calibri"/>
                <a:cs typeface="Calibri"/>
              </a:rPr>
              <a:t> </a:t>
            </a:r>
            <a:r>
              <a:rPr sz="1500" spc="-10" dirty="0">
                <a:latin typeface="Calibri"/>
                <a:cs typeface="Calibri"/>
              </a:rPr>
              <a:t>displayed</a:t>
            </a:r>
            <a:r>
              <a:rPr sz="1500" spc="245" dirty="0">
                <a:latin typeface="Calibri"/>
                <a:cs typeface="Calibri"/>
              </a:rPr>
              <a:t> </a:t>
            </a:r>
            <a:r>
              <a:rPr sz="1500" spc="-5" dirty="0">
                <a:latin typeface="Calibri"/>
                <a:cs typeface="Calibri"/>
              </a:rPr>
              <a:t>with</a:t>
            </a:r>
            <a:r>
              <a:rPr sz="1500" spc="240" dirty="0">
                <a:latin typeface="Calibri"/>
                <a:cs typeface="Calibri"/>
              </a:rPr>
              <a:t> </a:t>
            </a:r>
            <a:r>
              <a:rPr sz="1500" dirty="0">
                <a:latin typeface="Calibri"/>
                <a:cs typeface="Calibri"/>
              </a:rPr>
              <a:t>a</a:t>
            </a:r>
            <a:r>
              <a:rPr sz="1500" spc="245" dirty="0">
                <a:latin typeface="Calibri"/>
                <a:cs typeface="Calibri"/>
              </a:rPr>
              <a:t> </a:t>
            </a:r>
            <a:r>
              <a:rPr sz="1500" spc="-10" dirty="0">
                <a:solidFill>
                  <a:srgbClr val="FF0000"/>
                </a:solidFill>
                <a:latin typeface="Calibri"/>
                <a:cs typeface="Calibri"/>
              </a:rPr>
              <a:t>histogram</a:t>
            </a:r>
            <a:r>
              <a:rPr sz="1500" spc="245" dirty="0">
                <a:solidFill>
                  <a:srgbClr val="FF0000"/>
                </a:solidFill>
                <a:latin typeface="Calibri"/>
                <a:cs typeface="Calibri"/>
              </a:rPr>
              <a:t> </a:t>
            </a:r>
            <a:r>
              <a:rPr sz="1500" spc="-10" dirty="0">
                <a:latin typeface="Calibri"/>
                <a:cs typeface="Calibri"/>
              </a:rPr>
              <a:t>that</a:t>
            </a:r>
            <a:r>
              <a:rPr sz="1500" spc="250" dirty="0">
                <a:latin typeface="Calibri"/>
                <a:cs typeface="Calibri"/>
              </a:rPr>
              <a:t> </a:t>
            </a:r>
            <a:r>
              <a:rPr sz="1500" spc="-10" dirty="0">
                <a:latin typeface="Calibri"/>
                <a:cs typeface="Calibri"/>
              </a:rPr>
              <a:t>graphs</a:t>
            </a:r>
            <a:r>
              <a:rPr sz="1500" spc="245" dirty="0">
                <a:latin typeface="Calibri"/>
                <a:cs typeface="Calibri"/>
              </a:rPr>
              <a:t> </a:t>
            </a:r>
            <a:r>
              <a:rPr sz="1500" spc="-5" dirty="0">
                <a:latin typeface="Calibri"/>
                <a:cs typeface="Calibri"/>
              </a:rPr>
              <a:t>the</a:t>
            </a:r>
            <a:r>
              <a:rPr sz="1500" spc="245" dirty="0">
                <a:latin typeface="Calibri"/>
                <a:cs typeface="Calibri"/>
              </a:rPr>
              <a:t> </a:t>
            </a:r>
            <a:r>
              <a:rPr sz="1500" spc="-5" dirty="0">
                <a:solidFill>
                  <a:srgbClr val="FF0000"/>
                </a:solidFill>
                <a:latin typeface="Calibri"/>
                <a:cs typeface="Calibri"/>
              </a:rPr>
              <a:t>distance</a:t>
            </a:r>
            <a:r>
              <a:rPr sz="1500" spc="240" dirty="0">
                <a:solidFill>
                  <a:srgbClr val="FF0000"/>
                </a:solidFill>
                <a:latin typeface="Calibri"/>
                <a:cs typeface="Calibri"/>
              </a:rPr>
              <a:t> </a:t>
            </a:r>
            <a:r>
              <a:rPr sz="1500" spc="-5" dirty="0">
                <a:solidFill>
                  <a:srgbClr val="FF0000"/>
                </a:solidFill>
                <a:latin typeface="Calibri"/>
                <a:cs typeface="Calibri"/>
              </a:rPr>
              <a:t>between</a:t>
            </a:r>
            <a:r>
              <a:rPr sz="1500" spc="245" dirty="0">
                <a:solidFill>
                  <a:srgbClr val="FF0000"/>
                </a:solidFill>
                <a:latin typeface="Calibri"/>
                <a:cs typeface="Calibri"/>
              </a:rPr>
              <a:t> </a:t>
            </a:r>
            <a:r>
              <a:rPr sz="1500" spc="-5" dirty="0">
                <a:solidFill>
                  <a:srgbClr val="FF0000"/>
                </a:solidFill>
                <a:latin typeface="Calibri"/>
                <a:cs typeface="Calibri"/>
              </a:rPr>
              <a:t>MACD</a:t>
            </a:r>
            <a:r>
              <a:rPr sz="1500" spc="250" dirty="0">
                <a:solidFill>
                  <a:srgbClr val="FF0000"/>
                </a:solidFill>
                <a:latin typeface="Calibri"/>
                <a:cs typeface="Calibri"/>
              </a:rPr>
              <a:t> </a:t>
            </a:r>
            <a:r>
              <a:rPr sz="1500" dirty="0">
                <a:solidFill>
                  <a:srgbClr val="FF0000"/>
                </a:solidFill>
                <a:latin typeface="Calibri"/>
                <a:cs typeface="Calibri"/>
              </a:rPr>
              <a:t>and</a:t>
            </a:r>
            <a:r>
              <a:rPr sz="1500" spc="245" dirty="0">
                <a:solidFill>
                  <a:srgbClr val="FF0000"/>
                </a:solidFill>
                <a:latin typeface="Calibri"/>
                <a:cs typeface="Calibri"/>
              </a:rPr>
              <a:t> </a:t>
            </a:r>
            <a:r>
              <a:rPr sz="1500" spc="-10" dirty="0">
                <a:solidFill>
                  <a:srgbClr val="FF0000"/>
                </a:solidFill>
                <a:latin typeface="Calibri"/>
                <a:cs typeface="Calibri"/>
              </a:rPr>
              <a:t>its </a:t>
            </a:r>
            <a:r>
              <a:rPr sz="1500" spc="-325" dirty="0">
                <a:solidFill>
                  <a:srgbClr val="FF0000"/>
                </a:solidFill>
                <a:latin typeface="Calibri"/>
                <a:cs typeface="Calibri"/>
              </a:rPr>
              <a:t> </a:t>
            </a:r>
            <a:r>
              <a:rPr sz="1500" dirty="0">
                <a:solidFill>
                  <a:srgbClr val="FF0000"/>
                </a:solidFill>
                <a:latin typeface="Calibri"/>
                <a:cs typeface="Calibri"/>
              </a:rPr>
              <a:t>signal</a:t>
            </a:r>
            <a:r>
              <a:rPr sz="1500" spc="-20" dirty="0">
                <a:solidFill>
                  <a:srgbClr val="FF0000"/>
                </a:solidFill>
                <a:latin typeface="Calibri"/>
                <a:cs typeface="Calibri"/>
              </a:rPr>
              <a:t> </a:t>
            </a:r>
            <a:r>
              <a:rPr sz="1500" spc="-5" dirty="0">
                <a:solidFill>
                  <a:srgbClr val="FF0000"/>
                </a:solidFill>
                <a:latin typeface="Calibri"/>
                <a:cs typeface="Calibri"/>
              </a:rPr>
              <a:t>line</a:t>
            </a:r>
            <a:r>
              <a:rPr sz="1500" spc="-5" dirty="0">
                <a:latin typeface="Calibri"/>
                <a:cs typeface="Calibri"/>
              </a:rPr>
              <a:t>.</a:t>
            </a:r>
            <a:endParaRPr sz="1500">
              <a:latin typeface="Calibri"/>
              <a:cs typeface="Calibri"/>
            </a:endParaRPr>
          </a:p>
          <a:p>
            <a:pPr marL="103505" marR="5080" indent="-91440">
              <a:lnSpc>
                <a:spcPct val="100000"/>
              </a:lnSpc>
              <a:spcBef>
                <a:spcPts val="1200"/>
              </a:spcBef>
              <a:buClr>
                <a:srgbClr val="1CACE3"/>
              </a:buClr>
              <a:buSzPct val="93333"/>
              <a:buFont typeface="Wingdings"/>
              <a:buChar char=""/>
              <a:tabLst>
                <a:tab pos="165100" algn="l"/>
              </a:tabLst>
            </a:pPr>
            <a:r>
              <a:rPr sz="1500" dirty="0">
                <a:latin typeface="Calibri"/>
                <a:cs typeface="Calibri"/>
              </a:rPr>
              <a:t>If</a:t>
            </a:r>
            <a:r>
              <a:rPr sz="1500" spc="40" dirty="0">
                <a:latin typeface="Calibri"/>
                <a:cs typeface="Calibri"/>
              </a:rPr>
              <a:t> </a:t>
            </a:r>
            <a:r>
              <a:rPr sz="1500" spc="-5" dirty="0">
                <a:solidFill>
                  <a:srgbClr val="0000FF"/>
                </a:solidFill>
                <a:latin typeface="Calibri"/>
                <a:cs typeface="Calibri"/>
              </a:rPr>
              <a:t>MACD</a:t>
            </a:r>
            <a:r>
              <a:rPr sz="1500" spc="45" dirty="0">
                <a:solidFill>
                  <a:srgbClr val="0000FF"/>
                </a:solidFill>
                <a:latin typeface="Calibri"/>
                <a:cs typeface="Calibri"/>
              </a:rPr>
              <a:t> </a:t>
            </a:r>
            <a:r>
              <a:rPr sz="1500" dirty="0">
                <a:solidFill>
                  <a:srgbClr val="0000FF"/>
                </a:solidFill>
                <a:latin typeface="Calibri"/>
                <a:cs typeface="Calibri"/>
              </a:rPr>
              <a:t>is</a:t>
            </a:r>
            <a:r>
              <a:rPr sz="1500" spc="45" dirty="0">
                <a:solidFill>
                  <a:srgbClr val="0000FF"/>
                </a:solidFill>
                <a:latin typeface="Calibri"/>
                <a:cs typeface="Calibri"/>
              </a:rPr>
              <a:t> </a:t>
            </a:r>
            <a:r>
              <a:rPr sz="1500" spc="-10" dirty="0">
                <a:solidFill>
                  <a:srgbClr val="0000FF"/>
                </a:solidFill>
                <a:latin typeface="Calibri"/>
                <a:cs typeface="Calibri"/>
              </a:rPr>
              <a:t>above</a:t>
            </a:r>
            <a:r>
              <a:rPr sz="1500" spc="40" dirty="0">
                <a:solidFill>
                  <a:srgbClr val="0000FF"/>
                </a:solidFill>
                <a:latin typeface="Calibri"/>
                <a:cs typeface="Calibri"/>
              </a:rPr>
              <a:t> </a:t>
            </a:r>
            <a:r>
              <a:rPr sz="1500" spc="-5" dirty="0">
                <a:solidFill>
                  <a:srgbClr val="0000FF"/>
                </a:solidFill>
                <a:latin typeface="Calibri"/>
                <a:cs typeface="Calibri"/>
              </a:rPr>
              <a:t>the</a:t>
            </a:r>
            <a:r>
              <a:rPr sz="1500" spc="40" dirty="0">
                <a:solidFill>
                  <a:srgbClr val="0000FF"/>
                </a:solidFill>
                <a:latin typeface="Calibri"/>
                <a:cs typeface="Calibri"/>
              </a:rPr>
              <a:t> </a:t>
            </a:r>
            <a:r>
              <a:rPr sz="1500" dirty="0">
                <a:solidFill>
                  <a:srgbClr val="0000FF"/>
                </a:solidFill>
                <a:latin typeface="Calibri"/>
                <a:cs typeface="Calibri"/>
              </a:rPr>
              <a:t>signal</a:t>
            </a:r>
            <a:r>
              <a:rPr sz="1500" spc="45" dirty="0">
                <a:solidFill>
                  <a:srgbClr val="0000FF"/>
                </a:solidFill>
                <a:latin typeface="Calibri"/>
                <a:cs typeface="Calibri"/>
              </a:rPr>
              <a:t> </a:t>
            </a:r>
            <a:r>
              <a:rPr sz="1500" spc="-5" dirty="0">
                <a:solidFill>
                  <a:srgbClr val="0000FF"/>
                </a:solidFill>
                <a:latin typeface="Calibri"/>
                <a:cs typeface="Calibri"/>
              </a:rPr>
              <a:t>line</a:t>
            </a:r>
            <a:r>
              <a:rPr sz="1500" spc="-5" dirty="0">
                <a:latin typeface="Calibri"/>
                <a:cs typeface="Calibri"/>
              </a:rPr>
              <a:t>,</a:t>
            </a:r>
            <a:r>
              <a:rPr sz="1500" spc="40" dirty="0">
                <a:latin typeface="Calibri"/>
                <a:cs typeface="Calibri"/>
              </a:rPr>
              <a:t> </a:t>
            </a:r>
            <a:r>
              <a:rPr sz="1500" dirty="0">
                <a:latin typeface="Calibri"/>
                <a:cs typeface="Calibri"/>
              </a:rPr>
              <a:t>the</a:t>
            </a:r>
            <a:r>
              <a:rPr sz="1500" spc="40" dirty="0">
                <a:latin typeface="Calibri"/>
                <a:cs typeface="Calibri"/>
              </a:rPr>
              <a:t> </a:t>
            </a:r>
            <a:r>
              <a:rPr sz="1500" spc="-10" dirty="0">
                <a:solidFill>
                  <a:srgbClr val="0000FF"/>
                </a:solidFill>
                <a:latin typeface="Calibri"/>
                <a:cs typeface="Calibri"/>
              </a:rPr>
              <a:t>histogram</a:t>
            </a:r>
            <a:r>
              <a:rPr sz="1500" spc="50" dirty="0">
                <a:solidFill>
                  <a:srgbClr val="0000FF"/>
                </a:solidFill>
                <a:latin typeface="Calibri"/>
                <a:cs typeface="Calibri"/>
              </a:rPr>
              <a:t> </a:t>
            </a:r>
            <a:r>
              <a:rPr sz="1500" spc="-5" dirty="0">
                <a:solidFill>
                  <a:srgbClr val="0000FF"/>
                </a:solidFill>
                <a:latin typeface="Calibri"/>
                <a:cs typeface="Calibri"/>
              </a:rPr>
              <a:t>will</a:t>
            </a:r>
            <a:r>
              <a:rPr sz="1500" spc="45" dirty="0">
                <a:solidFill>
                  <a:srgbClr val="0000FF"/>
                </a:solidFill>
                <a:latin typeface="Calibri"/>
                <a:cs typeface="Calibri"/>
              </a:rPr>
              <a:t> </a:t>
            </a:r>
            <a:r>
              <a:rPr sz="1500" dirty="0">
                <a:solidFill>
                  <a:srgbClr val="0000FF"/>
                </a:solidFill>
                <a:latin typeface="Calibri"/>
                <a:cs typeface="Calibri"/>
              </a:rPr>
              <a:t>be</a:t>
            </a:r>
            <a:r>
              <a:rPr sz="1500" spc="40" dirty="0">
                <a:solidFill>
                  <a:srgbClr val="0000FF"/>
                </a:solidFill>
                <a:latin typeface="Calibri"/>
                <a:cs typeface="Calibri"/>
              </a:rPr>
              <a:t> </a:t>
            </a:r>
            <a:r>
              <a:rPr sz="1500" spc="-10" dirty="0">
                <a:solidFill>
                  <a:srgbClr val="0000FF"/>
                </a:solidFill>
                <a:latin typeface="Calibri"/>
                <a:cs typeface="Calibri"/>
              </a:rPr>
              <a:t>above</a:t>
            </a:r>
            <a:r>
              <a:rPr sz="1500" spc="40" dirty="0">
                <a:solidFill>
                  <a:srgbClr val="0000FF"/>
                </a:solidFill>
                <a:latin typeface="Calibri"/>
                <a:cs typeface="Calibri"/>
              </a:rPr>
              <a:t> </a:t>
            </a:r>
            <a:r>
              <a:rPr sz="1500" dirty="0">
                <a:solidFill>
                  <a:srgbClr val="0000FF"/>
                </a:solidFill>
                <a:latin typeface="Calibri"/>
                <a:cs typeface="Calibri"/>
              </a:rPr>
              <a:t>the</a:t>
            </a:r>
            <a:r>
              <a:rPr sz="1500" spc="40" dirty="0">
                <a:solidFill>
                  <a:srgbClr val="0000FF"/>
                </a:solidFill>
                <a:latin typeface="Calibri"/>
                <a:cs typeface="Calibri"/>
              </a:rPr>
              <a:t> </a:t>
            </a:r>
            <a:r>
              <a:rPr sz="1500" spc="-20" dirty="0">
                <a:solidFill>
                  <a:srgbClr val="0000FF"/>
                </a:solidFill>
                <a:latin typeface="Calibri"/>
                <a:cs typeface="Calibri"/>
              </a:rPr>
              <a:t>MACD’s</a:t>
            </a:r>
            <a:r>
              <a:rPr sz="1500" spc="45" dirty="0">
                <a:solidFill>
                  <a:srgbClr val="0000FF"/>
                </a:solidFill>
                <a:latin typeface="Calibri"/>
                <a:cs typeface="Calibri"/>
              </a:rPr>
              <a:t> </a:t>
            </a:r>
            <a:r>
              <a:rPr sz="1500" dirty="0">
                <a:solidFill>
                  <a:srgbClr val="0000FF"/>
                </a:solidFill>
                <a:latin typeface="Calibri"/>
                <a:cs typeface="Calibri"/>
              </a:rPr>
              <a:t>baseline</a:t>
            </a:r>
            <a:r>
              <a:rPr sz="1500" dirty="0">
                <a:latin typeface="Calibri"/>
                <a:cs typeface="Calibri"/>
              </a:rPr>
              <a:t>,</a:t>
            </a:r>
            <a:r>
              <a:rPr sz="1500" spc="40" dirty="0">
                <a:latin typeface="Calibri"/>
                <a:cs typeface="Calibri"/>
              </a:rPr>
              <a:t> </a:t>
            </a:r>
            <a:r>
              <a:rPr sz="1500" dirty="0">
                <a:latin typeface="Calibri"/>
                <a:cs typeface="Calibri"/>
              </a:rPr>
              <a:t>or</a:t>
            </a:r>
            <a:r>
              <a:rPr sz="1500" spc="45" dirty="0">
                <a:latin typeface="Calibri"/>
                <a:cs typeface="Calibri"/>
              </a:rPr>
              <a:t> </a:t>
            </a:r>
            <a:r>
              <a:rPr sz="1500" spc="-20" dirty="0">
                <a:latin typeface="Calibri"/>
                <a:cs typeface="Calibri"/>
              </a:rPr>
              <a:t>zero</a:t>
            </a:r>
            <a:r>
              <a:rPr sz="1500" spc="45" dirty="0">
                <a:latin typeface="Calibri"/>
                <a:cs typeface="Calibri"/>
              </a:rPr>
              <a:t> </a:t>
            </a:r>
            <a:r>
              <a:rPr sz="1500" spc="-5" dirty="0">
                <a:latin typeface="Calibri"/>
                <a:cs typeface="Calibri"/>
              </a:rPr>
              <a:t>line. </a:t>
            </a:r>
            <a:r>
              <a:rPr sz="1500" spc="-320" dirty="0">
                <a:latin typeface="Calibri"/>
                <a:cs typeface="Calibri"/>
              </a:rPr>
              <a:t> </a:t>
            </a:r>
            <a:r>
              <a:rPr sz="1500" dirty="0">
                <a:latin typeface="Calibri"/>
                <a:cs typeface="Calibri"/>
              </a:rPr>
              <a:t>If</a:t>
            </a:r>
            <a:r>
              <a:rPr sz="1500" spc="-5" dirty="0">
                <a:latin typeface="Calibri"/>
                <a:cs typeface="Calibri"/>
              </a:rPr>
              <a:t> </a:t>
            </a:r>
            <a:r>
              <a:rPr sz="1500" spc="-5" dirty="0">
                <a:solidFill>
                  <a:srgbClr val="FF0000"/>
                </a:solidFill>
                <a:latin typeface="Calibri"/>
                <a:cs typeface="Calibri"/>
              </a:rPr>
              <a:t>MACD </a:t>
            </a:r>
            <a:r>
              <a:rPr sz="1500" dirty="0">
                <a:solidFill>
                  <a:srgbClr val="FF0000"/>
                </a:solidFill>
                <a:latin typeface="Calibri"/>
                <a:cs typeface="Calibri"/>
              </a:rPr>
              <a:t>is</a:t>
            </a:r>
            <a:r>
              <a:rPr sz="1500" spc="-5" dirty="0">
                <a:solidFill>
                  <a:srgbClr val="FF0000"/>
                </a:solidFill>
                <a:latin typeface="Calibri"/>
                <a:cs typeface="Calibri"/>
              </a:rPr>
              <a:t> below</a:t>
            </a:r>
            <a:r>
              <a:rPr sz="1500" spc="-10" dirty="0">
                <a:solidFill>
                  <a:srgbClr val="FF0000"/>
                </a:solidFill>
                <a:latin typeface="Calibri"/>
                <a:cs typeface="Calibri"/>
              </a:rPr>
              <a:t> </a:t>
            </a:r>
            <a:r>
              <a:rPr sz="1500" dirty="0">
                <a:solidFill>
                  <a:srgbClr val="FF0000"/>
                </a:solidFill>
                <a:latin typeface="Calibri"/>
                <a:cs typeface="Calibri"/>
              </a:rPr>
              <a:t>its signal</a:t>
            </a:r>
            <a:r>
              <a:rPr sz="1500" spc="-15" dirty="0">
                <a:solidFill>
                  <a:srgbClr val="FF0000"/>
                </a:solidFill>
                <a:latin typeface="Calibri"/>
                <a:cs typeface="Calibri"/>
              </a:rPr>
              <a:t> </a:t>
            </a:r>
            <a:r>
              <a:rPr sz="1500" spc="-5" dirty="0">
                <a:solidFill>
                  <a:srgbClr val="FF0000"/>
                </a:solidFill>
                <a:latin typeface="Calibri"/>
                <a:cs typeface="Calibri"/>
              </a:rPr>
              <a:t>line</a:t>
            </a:r>
            <a:r>
              <a:rPr sz="1500" spc="-5" dirty="0">
                <a:latin typeface="Calibri"/>
                <a:cs typeface="Calibri"/>
              </a:rPr>
              <a:t>,</a:t>
            </a:r>
            <a:r>
              <a:rPr sz="1500" spc="5" dirty="0">
                <a:latin typeface="Calibri"/>
                <a:cs typeface="Calibri"/>
              </a:rPr>
              <a:t> </a:t>
            </a:r>
            <a:r>
              <a:rPr sz="1500" dirty="0">
                <a:latin typeface="Calibri"/>
                <a:cs typeface="Calibri"/>
              </a:rPr>
              <a:t>the</a:t>
            </a:r>
            <a:r>
              <a:rPr sz="1500" spc="-10" dirty="0">
                <a:latin typeface="Calibri"/>
                <a:cs typeface="Calibri"/>
              </a:rPr>
              <a:t> </a:t>
            </a:r>
            <a:r>
              <a:rPr sz="1500" spc="-10" dirty="0">
                <a:solidFill>
                  <a:srgbClr val="FF0000"/>
                </a:solidFill>
                <a:latin typeface="Calibri"/>
                <a:cs typeface="Calibri"/>
              </a:rPr>
              <a:t>histogram</a:t>
            </a:r>
            <a:r>
              <a:rPr sz="1500" spc="-35" dirty="0">
                <a:solidFill>
                  <a:srgbClr val="FF0000"/>
                </a:solidFill>
                <a:latin typeface="Calibri"/>
                <a:cs typeface="Calibri"/>
              </a:rPr>
              <a:t> </a:t>
            </a:r>
            <a:r>
              <a:rPr sz="1500" spc="-5" dirty="0">
                <a:solidFill>
                  <a:srgbClr val="FF0000"/>
                </a:solidFill>
                <a:latin typeface="Calibri"/>
                <a:cs typeface="Calibri"/>
              </a:rPr>
              <a:t>will</a:t>
            </a:r>
            <a:r>
              <a:rPr sz="1500" spc="10" dirty="0">
                <a:solidFill>
                  <a:srgbClr val="FF0000"/>
                </a:solidFill>
                <a:latin typeface="Calibri"/>
                <a:cs typeface="Calibri"/>
              </a:rPr>
              <a:t> </a:t>
            </a:r>
            <a:r>
              <a:rPr sz="1500" dirty="0">
                <a:solidFill>
                  <a:srgbClr val="FF0000"/>
                </a:solidFill>
                <a:latin typeface="Calibri"/>
                <a:cs typeface="Calibri"/>
              </a:rPr>
              <a:t>be</a:t>
            </a:r>
            <a:r>
              <a:rPr sz="1500" spc="5" dirty="0">
                <a:solidFill>
                  <a:srgbClr val="FF0000"/>
                </a:solidFill>
                <a:latin typeface="Calibri"/>
                <a:cs typeface="Calibri"/>
              </a:rPr>
              <a:t> </a:t>
            </a:r>
            <a:r>
              <a:rPr sz="1500" spc="-5" dirty="0">
                <a:solidFill>
                  <a:srgbClr val="FF0000"/>
                </a:solidFill>
                <a:latin typeface="Calibri"/>
                <a:cs typeface="Calibri"/>
              </a:rPr>
              <a:t>below</a:t>
            </a:r>
            <a:r>
              <a:rPr sz="1500" spc="-10" dirty="0">
                <a:solidFill>
                  <a:srgbClr val="FF0000"/>
                </a:solidFill>
                <a:latin typeface="Calibri"/>
                <a:cs typeface="Calibri"/>
              </a:rPr>
              <a:t> </a:t>
            </a:r>
            <a:r>
              <a:rPr sz="1500" dirty="0">
                <a:solidFill>
                  <a:srgbClr val="FF0000"/>
                </a:solidFill>
                <a:latin typeface="Calibri"/>
                <a:cs typeface="Calibri"/>
              </a:rPr>
              <a:t>the</a:t>
            </a:r>
            <a:r>
              <a:rPr sz="1500" spc="-5" dirty="0">
                <a:solidFill>
                  <a:srgbClr val="FF0000"/>
                </a:solidFill>
                <a:latin typeface="Calibri"/>
                <a:cs typeface="Calibri"/>
              </a:rPr>
              <a:t> </a:t>
            </a:r>
            <a:r>
              <a:rPr sz="1500" spc="-20" dirty="0">
                <a:solidFill>
                  <a:srgbClr val="FF0000"/>
                </a:solidFill>
                <a:latin typeface="Calibri"/>
                <a:cs typeface="Calibri"/>
              </a:rPr>
              <a:t>MACD’s</a:t>
            </a:r>
            <a:r>
              <a:rPr sz="1500" spc="10" dirty="0">
                <a:solidFill>
                  <a:srgbClr val="FF0000"/>
                </a:solidFill>
                <a:latin typeface="Calibri"/>
                <a:cs typeface="Calibri"/>
              </a:rPr>
              <a:t> </a:t>
            </a:r>
            <a:r>
              <a:rPr sz="1500" spc="-5" dirty="0">
                <a:solidFill>
                  <a:srgbClr val="FF0000"/>
                </a:solidFill>
                <a:latin typeface="Calibri"/>
                <a:cs typeface="Calibri"/>
              </a:rPr>
              <a:t>baseline</a:t>
            </a:r>
            <a:r>
              <a:rPr sz="1500" spc="-5" dirty="0">
                <a:latin typeface="Calibri"/>
                <a:cs typeface="Calibri"/>
              </a:rPr>
              <a:t>.</a:t>
            </a:r>
            <a:endParaRPr sz="1500">
              <a:latin typeface="Calibri"/>
              <a:cs typeface="Calibri"/>
            </a:endParaRPr>
          </a:p>
          <a:p>
            <a:pPr marL="104139" marR="5715" indent="-91440">
              <a:lnSpc>
                <a:spcPct val="100000"/>
              </a:lnSpc>
              <a:spcBef>
                <a:spcPts val="1200"/>
              </a:spcBef>
              <a:buClr>
                <a:srgbClr val="1CACE3"/>
              </a:buClr>
              <a:buSzPct val="93333"/>
              <a:buFont typeface="Wingdings"/>
              <a:buChar char=""/>
              <a:tabLst>
                <a:tab pos="165100" algn="l"/>
              </a:tabLst>
            </a:pPr>
            <a:r>
              <a:rPr sz="1500" spc="-25" dirty="0">
                <a:latin typeface="Calibri"/>
                <a:cs typeface="Calibri"/>
              </a:rPr>
              <a:t>Traders</a:t>
            </a:r>
            <a:r>
              <a:rPr sz="1500" spc="35" dirty="0">
                <a:latin typeface="Calibri"/>
                <a:cs typeface="Calibri"/>
              </a:rPr>
              <a:t> </a:t>
            </a:r>
            <a:r>
              <a:rPr sz="1500" dirty="0">
                <a:latin typeface="Calibri"/>
                <a:cs typeface="Calibri"/>
              </a:rPr>
              <a:t>use</a:t>
            </a:r>
            <a:r>
              <a:rPr sz="1500" spc="30" dirty="0">
                <a:latin typeface="Calibri"/>
                <a:cs typeface="Calibri"/>
              </a:rPr>
              <a:t> </a:t>
            </a:r>
            <a:r>
              <a:rPr sz="1500" dirty="0">
                <a:latin typeface="Calibri"/>
                <a:cs typeface="Calibri"/>
              </a:rPr>
              <a:t>the</a:t>
            </a:r>
            <a:r>
              <a:rPr sz="1500" spc="30" dirty="0">
                <a:latin typeface="Calibri"/>
                <a:cs typeface="Calibri"/>
              </a:rPr>
              <a:t> </a:t>
            </a:r>
            <a:r>
              <a:rPr sz="1500" spc="-20" dirty="0">
                <a:latin typeface="Calibri"/>
                <a:cs typeface="Calibri"/>
              </a:rPr>
              <a:t>MACD’s</a:t>
            </a:r>
            <a:r>
              <a:rPr sz="1500" spc="30" dirty="0">
                <a:latin typeface="Calibri"/>
                <a:cs typeface="Calibri"/>
              </a:rPr>
              <a:t> </a:t>
            </a:r>
            <a:r>
              <a:rPr sz="1500" spc="-10" dirty="0">
                <a:latin typeface="Calibri"/>
                <a:cs typeface="Calibri"/>
              </a:rPr>
              <a:t>histogram</a:t>
            </a:r>
            <a:r>
              <a:rPr sz="1500" spc="35" dirty="0">
                <a:latin typeface="Calibri"/>
                <a:cs typeface="Calibri"/>
              </a:rPr>
              <a:t> </a:t>
            </a:r>
            <a:r>
              <a:rPr sz="1500" spc="-15" dirty="0">
                <a:latin typeface="Calibri"/>
                <a:cs typeface="Calibri"/>
              </a:rPr>
              <a:t>to</a:t>
            </a:r>
            <a:r>
              <a:rPr sz="1500" spc="35" dirty="0">
                <a:latin typeface="Calibri"/>
                <a:cs typeface="Calibri"/>
              </a:rPr>
              <a:t> </a:t>
            </a:r>
            <a:r>
              <a:rPr sz="1500" spc="-5" dirty="0">
                <a:latin typeface="Calibri"/>
                <a:cs typeface="Calibri"/>
              </a:rPr>
              <a:t>identify</a:t>
            </a:r>
            <a:r>
              <a:rPr sz="1500" spc="40" dirty="0">
                <a:latin typeface="Calibri"/>
                <a:cs typeface="Calibri"/>
              </a:rPr>
              <a:t> </a:t>
            </a:r>
            <a:r>
              <a:rPr sz="1500" spc="-5" dirty="0">
                <a:latin typeface="Calibri"/>
                <a:cs typeface="Calibri"/>
              </a:rPr>
              <a:t>when</a:t>
            </a:r>
            <a:r>
              <a:rPr sz="1500" spc="35" dirty="0">
                <a:latin typeface="Calibri"/>
                <a:cs typeface="Calibri"/>
              </a:rPr>
              <a:t> </a:t>
            </a:r>
            <a:r>
              <a:rPr sz="1500" b="1" spc="-5" dirty="0">
                <a:latin typeface="Calibri"/>
                <a:cs typeface="Calibri"/>
              </a:rPr>
              <a:t>bullish</a:t>
            </a:r>
            <a:r>
              <a:rPr sz="1500" b="1" spc="25" dirty="0">
                <a:latin typeface="Calibri"/>
                <a:cs typeface="Calibri"/>
              </a:rPr>
              <a:t> </a:t>
            </a:r>
            <a:r>
              <a:rPr sz="1500" dirty="0">
                <a:latin typeface="Calibri"/>
                <a:cs typeface="Calibri"/>
              </a:rPr>
              <a:t>or</a:t>
            </a:r>
            <a:r>
              <a:rPr sz="1500" spc="35" dirty="0">
                <a:latin typeface="Calibri"/>
                <a:cs typeface="Calibri"/>
              </a:rPr>
              <a:t> </a:t>
            </a:r>
            <a:r>
              <a:rPr sz="1500" b="1" spc="-5" dirty="0">
                <a:latin typeface="Calibri"/>
                <a:cs typeface="Calibri"/>
              </a:rPr>
              <a:t>bearish</a:t>
            </a:r>
            <a:r>
              <a:rPr sz="1500" b="1" spc="35" dirty="0">
                <a:latin typeface="Calibri"/>
                <a:cs typeface="Calibri"/>
              </a:rPr>
              <a:t> </a:t>
            </a:r>
            <a:r>
              <a:rPr sz="1500" b="1" spc="-5" dirty="0">
                <a:latin typeface="Calibri"/>
                <a:cs typeface="Calibri"/>
              </a:rPr>
              <a:t>momentum</a:t>
            </a:r>
            <a:r>
              <a:rPr sz="1500" b="1" spc="35" dirty="0">
                <a:latin typeface="Calibri"/>
                <a:cs typeface="Calibri"/>
              </a:rPr>
              <a:t> </a:t>
            </a:r>
            <a:r>
              <a:rPr sz="1500" dirty="0">
                <a:latin typeface="Calibri"/>
                <a:cs typeface="Calibri"/>
              </a:rPr>
              <a:t>is</a:t>
            </a:r>
            <a:r>
              <a:rPr sz="1500" spc="30" dirty="0">
                <a:latin typeface="Calibri"/>
                <a:cs typeface="Calibri"/>
              </a:rPr>
              <a:t> </a:t>
            </a:r>
            <a:r>
              <a:rPr sz="1500" spc="-5" dirty="0">
                <a:latin typeface="Calibri"/>
                <a:cs typeface="Calibri"/>
              </a:rPr>
              <a:t>high—and </a:t>
            </a:r>
            <a:r>
              <a:rPr sz="1500" spc="-325" dirty="0">
                <a:latin typeface="Calibri"/>
                <a:cs typeface="Calibri"/>
              </a:rPr>
              <a:t> </a:t>
            </a:r>
            <a:r>
              <a:rPr sz="1500" dirty="0">
                <a:latin typeface="Calibri"/>
                <a:cs typeface="Calibri"/>
              </a:rPr>
              <a:t>possibly</a:t>
            </a:r>
            <a:r>
              <a:rPr sz="1500" spc="-30" dirty="0">
                <a:latin typeface="Calibri"/>
                <a:cs typeface="Calibri"/>
              </a:rPr>
              <a:t> </a:t>
            </a:r>
            <a:r>
              <a:rPr sz="1500" spc="-10" dirty="0">
                <a:latin typeface="Calibri"/>
                <a:cs typeface="Calibri"/>
              </a:rPr>
              <a:t>overbought/oversold.</a:t>
            </a:r>
            <a:endParaRPr sz="1500">
              <a:latin typeface="Calibri"/>
              <a:cs typeface="Calibri"/>
            </a:endParaRPr>
          </a:p>
        </p:txBody>
      </p:sp>
      <p:pic>
        <p:nvPicPr>
          <p:cNvPr id="4" name="object 4"/>
          <p:cNvPicPr/>
          <p:nvPr/>
        </p:nvPicPr>
        <p:blipFill>
          <a:blip r:embed="rId3" cstate="print"/>
          <a:stretch>
            <a:fillRect/>
          </a:stretch>
        </p:blipFill>
        <p:spPr>
          <a:xfrm>
            <a:off x="978408" y="3505200"/>
            <a:ext cx="7240523" cy="2823959"/>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32</a:t>
            </a:fld>
            <a:endParaRPr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0323" y="931553"/>
            <a:ext cx="5452745" cy="635000"/>
          </a:xfrm>
          <a:prstGeom prst="rect">
            <a:avLst/>
          </a:prstGeom>
        </p:spPr>
        <p:txBody>
          <a:bodyPr vert="horz" wrap="square" lIns="0" tIns="12065" rIns="0" bIns="0" rtlCol="0">
            <a:spAutoFit/>
          </a:bodyPr>
          <a:lstStyle/>
          <a:p>
            <a:pPr marL="12700">
              <a:lnSpc>
                <a:spcPct val="100000"/>
              </a:lnSpc>
              <a:spcBef>
                <a:spcPts val="95"/>
              </a:spcBef>
            </a:pPr>
            <a:r>
              <a:rPr sz="4000" spc="-155" dirty="0"/>
              <a:t>R</a:t>
            </a:r>
            <a:r>
              <a:rPr sz="4000" spc="-85" dirty="0"/>
              <a:t>e</a:t>
            </a:r>
            <a:r>
              <a:rPr sz="4000" spc="-75" dirty="0"/>
              <a:t>l</a:t>
            </a:r>
            <a:r>
              <a:rPr sz="4000" spc="-125" dirty="0"/>
              <a:t>a</a:t>
            </a:r>
            <a:r>
              <a:rPr sz="4000" spc="-85" dirty="0"/>
              <a:t>t</a:t>
            </a:r>
            <a:r>
              <a:rPr sz="4000" spc="-75" dirty="0"/>
              <a:t>i</a:t>
            </a:r>
            <a:r>
              <a:rPr sz="4000" spc="-135" dirty="0"/>
              <a:t>v</a:t>
            </a:r>
            <a:r>
              <a:rPr sz="4000" spc="-5" dirty="0"/>
              <a:t>e</a:t>
            </a:r>
            <a:r>
              <a:rPr sz="4000" spc="-195" dirty="0"/>
              <a:t> </a:t>
            </a:r>
            <a:r>
              <a:rPr sz="4000" spc="-75" dirty="0"/>
              <a:t>St</a:t>
            </a:r>
            <a:r>
              <a:rPr sz="4000" spc="-135" dirty="0"/>
              <a:t>r</a:t>
            </a:r>
            <a:r>
              <a:rPr sz="4000" spc="-85" dirty="0"/>
              <a:t>e</a:t>
            </a:r>
            <a:r>
              <a:rPr sz="4000" spc="-90" dirty="0"/>
              <a:t>n</a:t>
            </a:r>
            <a:r>
              <a:rPr sz="4000" spc="-175" dirty="0"/>
              <a:t>g</a:t>
            </a:r>
            <a:r>
              <a:rPr sz="4000" spc="-85" dirty="0"/>
              <a:t>t</a:t>
            </a:r>
            <a:r>
              <a:rPr sz="4000" spc="-5" dirty="0"/>
              <a:t>h</a:t>
            </a:r>
            <a:r>
              <a:rPr sz="4000" spc="-190" dirty="0"/>
              <a:t> </a:t>
            </a:r>
            <a:r>
              <a:rPr sz="4000" spc="-60" dirty="0"/>
              <a:t>I</a:t>
            </a:r>
            <a:r>
              <a:rPr sz="4000" spc="-80" dirty="0"/>
              <a:t>n</a:t>
            </a:r>
            <a:r>
              <a:rPr sz="4000" spc="-90" dirty="0"/>
              <a:t>d</a:t>
            </a:r>
            <a:r>
              <a:rPr sz="4000" spc="-160" dirty="0"/>
              <a:t>e</a:t>
            </a:r>
            <a:r>
              <a:rPr sz="4000" spc="-5" dirty="0"/>
              <a:t>x</a:t>
            </a:r>
            <a:r>
              <a:rPr sz="4000" spc="-190" dirty="0"/>
              <a:t> </a:t>
            </a:r>
            <a:r>
              <a:rPr sz="4000" spc="-60" dirty="0"/>
              <a:t>(</a:t>
            </a:r>
            <a:r>
              <a:rPr sz="4000" spc="-140" dirty="0"/>
              <a:t>R</a:t>
            </a:r>
            <a:r>
              <a:rPr sz="4000" spc="-75" dirty="0"/>
              <a:t>S</a:t>
            </a:r>
            <a:r>
              <a:rPr sz="4000" spc="-70" dirty="0"/>
              <a:t>I)</a:t>
            </a:r>
            <a:endParaRPr sz="4000"/>
          </a:p>
        </p:txBody>
      </p:sp>
      <p:pic>
        <p:nvPicPr>
          <p:cNvPr id="3" name="object 3"/>
          <p:cNvPicPr/>
          <p:nvPr/>
        </p:nvPicPr>
        <p:blipFill>
          <a:blip r:embed="rId3" cstate="print"/>
          <a:stretch>
            <a:fillRect/>
          </a:stretch>
        </p:blipFill>
        <p:spPr>
          <a:xfrm>
            <a:off x="5841129" y="4791946"/>
            <a:ext cx="2294998" cy="1361261"/>
          </a:xfrm>
          <a:prstGeom prst="rect">
            <a:avLst/>
          </a:prstGeom>
        </p:spPr>
      </p:pic>
      <p:sp>
        <p:nvSpPr>
          <p:cNvPr id="4" name="object 4"/>
          <p:cNvSpPr txBox="1"/>
          <p:nvPr/>
        </p:nvSpPr>
        <p:spPr>
          <a:xfrm>
            <a:off x="787398" y="1983007"/>
            <a:ext cx="7569834" cy="3538220"/>
          </a:xfrm>
          <a:prstGeom prst="rect">
            <a:avLst/>
          </a:prstGeom>
        </p:spPr>
        <p:txBody>
          <a:bodyPr vert="horz" wrap="square" lIns="0" tIns="13335" rIns="0" bIns="0" rtlCol="0">
            <a:spAutoFit/>
          </a:bodyPr>
          <a:lstStyle/>
          <a:p>
            <a:pPr marL="103505" marR="5080" indent="-91440" algn="just">
              <a:lnSpc>
                <a:spcPct val="100000"/>
              </a:lnSpc>
              <a:spcBef>
                <a:spcPts val="105"/>
              </a:spcBef>
              <a:buClr>
                <a:srgbClr val="1CACE3"/>
              </a:buClr>
              <a:buSzPct val="95000"/>
              <a:buFont typeface="Wingdings"/>
              <a:buChar char=""/>
              <a:tabLst>
                <a:tab pos="215900" algn="l"/>
              </a:tabLst>
            </a:pPr>
            <a:r>
              <a:rPr sz="2000" dirty="0">
                <a:latin typeface="Calibri"/>
                <a:cs typeface="Calibri"/>
              </a:rPr>
              <a:t>The</a:t>
            </a:r>
            <a:r>
              <a:rPr sz="2000" spc="5" dirty="0">
                <a:latin typeface="Calibri"/>
                <a:cs typeface="Calibri"/>
              </a:rPr>
              <a:t> </a:t>
            </a:r>
            <a:r>
              <a:rPr sz="2000" spc="-10" dirty="0">
                <a:solidFill>
                  <a:srgbClr val="FF0000"/>
                </a:solidFill>
                <a:latin typeface="Calibri"/>
                <a:cs typeface="Calibri"/>
              </a:rPr>
              <a:t>relative</a:t>
            </a:r>
            <a:r>
              <a:rPr sz="2000" spc="-5" dirty="0">
                <a:solidFill>
                  <a:srgbClr val="FF0000"/>
                </a:solidFill>
                <a:latin typeface="Calibri"/>
                <a:cs typeface="Calibri"/>
              </a:rPr>
              <a:t> </a:t>
            </a:r>
            <a:r>
              <a:rPr sz="2000" spc="-10" dirty="0">
                <a:solidFill>
                  <a:srgbClr val="FF0000"/>
                </a:solidFill>
                <a:latin typeface="Calibri"/>
                <a:cs typeface="Calibri"/>
              </a:rPr>
              <a:t>strength</a:t>
            </a:r>
            <a:r>
              <a:rPr sz="2000" spc="-5" dirty="0">
                <a:solidFill>
                  <a:srgbClr val="FF0000"/>
                </a:solidFill>
                <a:latin typeface="Calibri"/>
                <a:cs typeface="Calibri"/>
              </a:rPr>
              <a:t> </a:t>
            </a:r>
            <a:r>
              <a:rPr sz="2000" spc="-10" dirty="0">
                <a:solidFill>
                  <a:srgbClr val="FF0000"/>
                </a:solidFill>
                <a:latin typeface="Calibri"/>
                <a:cs typeface="Calibri"/>
              </a:rPr>
              <a:t>index</a:t>
            </a:r>
            <a:r>
              <a:rPr sz="2000" spc="-5" dirty="0">
                <a:solidFill>
                  <a:srgbClr val="FF0000"/>
                </a:solidFill>
                <a:latin typeface="Calibri"/>
                <a:cs typeface="Calibri"/>
              </a:rPr>
              <a:t> (RSI)</a:t>
            </a:r>
            <a:r>
              <a:rPr sz="2000" dirty="0">
                <a:solidFill>
                  <a:srgbClr val="FF0000"/>
                </a:solidFill>
                <a:latin typeface="Calibri"/>
                <a:cs typeface="Calibri"/>
              </a:rPr>
              <a:t> </a:t>
            </a:r>
            <a:r>
              <a:rPr sz="2000" spc="-5" dirty="0">
                <a:latin typeface="Calibri"/>
                <a:cs typeface="Calibri"/>
              </a:rPr>
              <a:t>is</a:t>
            </a:r>
            <a:r>
              <a:rPr sz="2000" dirty="0">
                <a:latin typeface="Calibri"/>
                <a:cs typeface="Calibri"/>
              </a:rPr>
              <a:t> a</a:t>
            </a:r>
            <a:r>
              <a:rPr sz="2000" spc="5" dirty="0">
                <a:latin typeface="Calibri"/>
                <a:cs typeface="Calibri"/>
              </a:rPr>
              <a:t> </a:t>
            </a:r>
            <a:r>
              <a:rPr sz="2000" spc="-5" dirty="0">
                <a:latin typeface="Calibri"/>
                <a:cs typeface="Calibri"/>
              </a:rPr>
              <a:t>momentum</a:t>
            </a:r>
            <a:r>
              <a:rPr sz="2000" dirty="0">
                <a:latin typeface="Calibri"/>
                <a:cs typeface="Calibri"/>
              </a:rPr>
              <a:t> </a:t>
            </a:r>
            <a:r>
              <a:rPr sz="2000" spc="-10" dirty="0">
                <a:latin typeface="Calibri"/>
                <a:cs typeface="Calibri"/>
              </a:rPr>
              <a:t>indicator</a:t>
            </a:r>
            <a:r>
              <a:rPr sz="2000" spc="-5" dirty="0">
                <a:latin typeface="Calibri"/>
                <a:cs typeface="Calibri"/>
              </a:rPr>
              <a:t> used</a:t>
            </a:r>
            <a:r>
              <a:rPr sz="2000" dirty="0">
                <a:latin typeface="Calibri"/>
                <a:cs typeface="Calibri"/>
              </a:rPr>
              <a:t> </a:t>
            </a:r>
            <a:r>
              <a:rPr sz="2000" spc="-5" dirty="0">
                <a:latin typeface="Calibri"/>
                <a:cs typeface="Calibri"/>
              </a:rPr>
              <a:t>in </a:t>
            </a:r>
            <a:r>
              <a:rPr sz="2000" dirty="0">
                <a:latin typeface="Calibri"/>
                <a:cs typeface="Calibri"/>
              </a:rPr>
              <a:t> </a:t>
            </a:r>
            <a:r>
              <a:rPr sz="2000" spc="-5" dirty="0">
                <a:latin typeface="Calibri"/>
                <a:cs typeface="Calibri"/>
              </a:rPr>
              <a:t>technical</a:t>
            </a:r>
            <a:r>
              <a:rPr sz="2000" spc="-10" dirty="0">
                <a:latin typeface="Calibri"/>
                <a:cs typeface="Calibri"/>
              </a:rPr>
              <a:t> </a:t>
            </a:r>
            <a:r>
              <a:rPr sz="2000" spc="-5" dirty="0">
                <a:latin typeface="Calibri"/>
                <a:cs typeface="Calibri"/>
              </a:rPr>
              <a:t>analysis.</a:t>
            </a:r>
            <a:endParaRPr sz="2000">
              <a:latin typeface="Calibri"/>
              <a:cs typeface="Calibri"/>
            </a:endParaRPr>
          </a:p>
          <a:p>
            <a:pPr marL="103505" marR="5080" indent="-91440" algn="just">
              <a:lnSpc>
                <a:spcPct val="100000"/>
              </a:lnSpc>
              <a:spcBef>
                <a:spcPts val="1200"/>
              </a:spcBef>
              <a:buClr>
                <a:srgbClr val="1CACE3"/>
              </a:buClr>
              <a:buSzPct val="95000"/>
              <a:buFont typeface="Wingdings"/>
              <a:buChar char=""/>
              <a:tabLst>
                <a:tab pos="215900" algn="l"/>
              </a:tabLst>
            </a:pPr>
            <a:r>
              <a:rPr sz="2000" spc="-5" dirty="0">
                <a:latin typeface="Calibri"/>
                <a:cs typeface="Calibri"/>
              </a:rPr>
              <a:t>RSI measures </a:t>
            </a:r>
            <a:r>
              <a:rPr sz="2000" dirty="0">
                <a:latin typeface="Calibri"/>
                <a:cs typeface="Calibri"/>
              </a:rPr>
              <a:t>the </a:t>
            </a:r>
            <a:r>
              <a:rPr sz="2000" b="1" dirty="0">
                <a:latin typeface="Calibri"/>
                <a:cs typeface="Calibri"/>
              </a:rPr>
              <a:t>speed </a:t>
            </a:r>
            <a:r>
              <a:rPr sz="2000" spc="-5" dirty="0">
                <a:latin typeface="Calibri"/>
                <a:cs typeface="Calibri"/>
              </a:rPr>
              <a:t>and </a:t>
            </a:r>
            <a:r>
              <a:rPr sz="2000" b="1" spc="-5" dirty="0">
                <a:latin typeface="Calibri"/>
                <a:cs typeface="Calibri"/>
              </a:rPr>
              <a:t>magnitude </a:t>
            </a:r>
            <a:r>
              <a:rPr sz="2000" spc="-5" dirty="0">
                <a:latin typeface="Calibri"/>
                <a:cs typeface="Calibri"/>
              </a:rPr>
              <a:t>of </a:t>
            </a:r>
            <a:r>
              <a:rPr sz="2000" dirty="0">
                <a:latin typeface="Calibri"/>
                <a:cs typeface="Calibri"/>
              </a:rPr>
              <a:t>a </a:t>
            </a:r>
            <a:r>
              <a:rPr sz="2000" spc="-5" dirty="0">
                <a:latin typeface="Calibri"/>
                <a:cs typeface="Calibri"/>
              </a:rPr>
              <a:t>security's </a:t>
            </a:r>
            <a:r>
              <a:rPr sz="2000" spc="-10" dirty="0">
                <a:latin typeface="Calibri"/>
                <a:cs typeface="Calibri"/>
              </a:rPr>
              <a:t>recent </a:t>
            </a:r>
            <a:r>
              <a:rPr sz="2000" dirty="0">
                <a:latin typeface="Calibri"/>
                <a:cs typeface="Calibri"/>
              </a:rPr>
              <a:t>price </a:t>
            </a:r>
            <a:r>
              <a:rPr sz="2000" spc="5" dirty="0">
                <a:latin typeface="Calibri"/>
                <a:cs typeface="Calibri"/>
              </a:rPr>
              <a:t> </a:t>
            </a:r>
            <a:r>
              <a:rPr sz="2000" spc="-5" dirty="0">
                <a:latin typeface="Calibri"/>
                <a:cs typeface="Calibri"/>
              </a:rPr>
              <a:t>changes</a:t>
            </a:r>
            <a:r>
              <a:rPr sz="2000" spc="170" dirty="0">
                <a:latin typeface="Calibri"/>
                <a:cs typeface="Calibri"/>
              </a:rPr>
              <a:t> </a:t>
            </a:r>
            <a:r>
              <a:rPr sz="2000" spc="-15" dirty="0">
                <a:latin typeface="Calibri"/>
                <a:cs typeface="Calibri"/>
              </a:rPr>
              <a:t>to</a:t>
            </a:r>
            <a:r>
              <a:rPr sz="2000" spc="175" dirty="0">
                <a:latin typeface="Calibri"/>
                <a:cs typeface="Calibri"/>
              </a:rPr>
              <a:t> </a:t>
            </a:r>
            <a:r>
              <a:rPr sz="2000" spc="-10" dirty="0">
                <a:latin typeface="Calibri"/>
                <a:cs typeface="Calibri"/>
              </a:rPr>
              <a:t>evaluate</a:t>
            </a:r>
            <a:r>
              <a:rPr sz="2000" spc="175" dirty="0">
                <a:latin typeface="Calibri"/>
                <a:cs typeface="Calibri"/>
              </a:rPr>
              <a:t> </a:t>
            </a:r>
            <a:r>
              <a:rPr sz="2000" spc="-5" dirty="0">
                <a:latin typeface="Calibri"/>
                <a:cs typeface="Calibri"/>
              </a:rPr>
              <a:t>overvalued</a:t>
            </a:r>
            <a:r>
              <a:rPr sz="2000" spc="175" dirty="0">
                <a:latin typeface="Calibri"/>
                <a:cs typeface="Calibri"/>
              </a:rPr>
              <a:t> </a:t>
            </a:r>
            <a:r>
              <a:rPr sz="2000" spc="-5" dirty="0">
                <a:latin typeface="Calibri"/>
                <a:cs typeface="Calibri"/>
              </a:rPr>
              <a:t>or</a:t>
            </a:r>
            <a:r>
              <a:rPr sz="2000" spc="160" dirty="0">
                <a:latin typeface="Calibri"/>
                <a:cs typeface="Calibri"/>
              </a:rPr>
              <a:t> </a:t>
            </a:r>
            <a:r>
              <a:rPr sz="2000" spc="-5" dirty="0">
                <a:latin typeface="Calibri"/>
                <a:cs typeface="Calibri"/>
              </a:rPr>
              <a:t>undervalued</a:t>
            </a:r>
            <a:r>
              <a:rPr sz="2000" spc="180" dirty="0">
                <a:latin typeface="Calibri"/>
                <a:cs typeface="Calibri"/>
              </a:rPr>
              <a:t> </a:t>
            </a:r>
            <a:r>
              <a:rPr sz="2000" spc="-5" dirty="0">
                <a:latin typeface="Calibri"/>
                <a:cs typeface="Calibri"/>
              </a:rPr>
              <a:t>conditions</a:t>
            </a:r>
            <a:r>
              <a:rPr sz="2000" spc="170" dirty="0">
                <a:latin typeface="Calibri"/>
                <a:cs typeface="Calibri"/>
              </a:rPr>
              <a:t> </a:t>
            </a:r>
            <a:r>
              <a:rPr sz="2000" spc="-5" dirty="0">
                <a:latin typeface="Calibri"/>
                <a:cs typeface="Calibri"/>
              </a:rPr>
              <a:t>in</a:t>
            </a:r>
            <a:r>
              <a:rPr sz="2000" spc="180" dirty="0">
                <a:latin typeface="Calibri"/>
                <a:cs typeface="Calibri"/>
              </a:rPr>
              <a:t> </a:t>
            </a:r>
            <a:r>
              <a:rPr sz="2000" dirty="0">
                <a:latin typeface="Calibri"/>
                <a:cs typeface="Calibri"/>
              </a:rPr>
              <a:t>the</a:t>
            </a:r>
            <a:r>
              <a:rPr sz="2000" spc="175" dirty="0">
                <a:latin typeface="Calibri"/>
                <a:cs typeface="Calibri"/>
              </a:rPr>
              <a:t> </a:t>
            </a:r>
            <a:r>
              <a:rPr sz="2000" spc="-5" dirty="0">
                <a:latin typeface="Calibri"/>
                <a:cs typeface="Calibri"/>
              </a:rPr>
              <a:t>price </a:t>
            </a:r>
            <a:r>
              <a:rPr sz="2000" spc="-440" dirty="0">
                <a:latin typeface="Calibri"/>
                <a:cs typeface="Calibri"/>
              </a:rPr>
              <a:t> </a:t>
            </a:r>
            <a:r>
              <a:rPr sz="2000" spc="-5" dirty="0">
                <a:latin typeface="Calibri"/>
                <a:cs typeface="Calibri"/>
              </a:rPr>
              <a:t>of</a:t>
            </a:r>
            <a:r>
              <a:rPr sz="2000" spc="-15" dirty="0">
                <a:latin typeface="Calibri"/>
                <a:cs typeface="Calibri"/>
              </a:rPr>
              <a:t> </a:t>
            </a:r>
            <a:r>
              <a:rPr sz="2000" spc="-5" dirty="0">
                <a:latin typeface="Calibri"/>
                <a:cs typeface="Calibri"/>
              </a:rPr>
              <a:t>that</a:t>
            </a:r>
            <a:r>
              <a:rPr sz="2000" dirty="0">
                <a:latin typeface="Calibri"/>
                <a:cs typeface="Calibri"/>
              </a:rPr>
              <a:t> </a:t>
            </a:r>
            <a:r>
              <a:rPr sz="2000" spc="-20" dirty="0">
                <a:latin typeface="Calibri"/>
                <a:cs typeface="Calibri"/>
              </a:rPr>
              <a:t>security.</a:t>
            </a:r>
            <a:endParaRPr sz="2000">
              <a:latin typeface="Calibri"/>
              <a:cs typeface="Calibri"/>
            </a:endParaRPr>
          </a:p>
          <a:p>
            <a:pPr marL="103505" marR="5080" indent="-91440" algn="just">
              <a:lnSpc>
                <a:spcPct val="100000"/>
              </a:lnSpc>
              <a:spcBef>
                <a:spcPts val="1195"/>
              </a:spcBef>
              <a:buClr>
                <a:srgbClr val="1CACE3"/>
              </a:buClr>
              <a:buSzPct val="95000"/>
              <a:buFont typeface="Wingdings"/>
              <a:buChar char=""/>
              <a:tabLst>
                <a:tab pos="215900" algn="l"/>
              </a:tabLst>
            </a:pPr>
            <a:r>
              <a:rPr sz="2000" dirty="0">
                <a:latin typeface="Calibri"/>
                <a:cs typeface="Calibri"/>
              </a:rPr>
              <a:t>As</a:t>
            </a:r>
            <a:r>
              <a:rPr sz="2000" spc="5" dirty="0">
                <a:latin typeface="Calibri"/>
                <a:cs typeface="Calibri"/>
              </a:rPr>
              <a:t> </a:t>
            </a:r>
            <a:r>
              <a:rPr sz="2000" dirty="0">
                <a:latin typeface="Calibri"/>
                <a:cs typeface="Calibri"/>
              </a:rPr>
              <a:t>a</a:t>
            </a:r>
            <a:r>
              <a:rPr sz="2000" spc="5" dirty="0">
                <a:latin typeface="Calibri"/>
                <a:cs typeface="Calibri"/>
              </a:rPr>
              <a:t> </a:t>
            </a:r>
            <a:r>
              <a:rPr sz="2000" spc="-5" dirty="0">
                <a:latin typeface="Calibri"/>
                <a:cs typeface="Calibri"/>
              </a:rPr>
              <a:t>momentum</a:t>
            </a:r>
            <a:r>
              <a:rPr sz="2000" dirty="0">
                <a:latin typeface="Calibri"/>
                <a:cs typeface="Calibri"/>
              </a:rPr>
              <a:t> </a:t>
            </a:r>
            <a:r>
              <a:rPr sz="2000" spc="-25" dirty="0">
                <a:latin typeface="Calibri"/>
                <a:cs typeface="Calibri"/>
              </a:rPr>
              <a:t>indicator,</a:t>
            </a:r>
            <a:r>
              <a:rPr sz="2000" spc="-20" dirty="0">
                <a:latin typeface="Calibri"/>
                <a:cs typeface="Calibri"/>
              </a:rPr>
              <a:t> </a:t>
            </a:r>
            <a:r>
              <a:rPr sz="2000" dirty="0">
                <a:latin typeface="Calibri"/>
                <a:cs typeface="Calibri"/>
              </a:rPr>
              <a:t>the</a:t>
            </a:r>
            <a:r>
              <a:rPr sz="2000" spc="5" dirty="0">
                <a:latin typeface="Calibri"/>
                <a:cs typeface="Calibri"/>
              </a:rPr>
              <a:t> </a:t>
            </a:r>
            <a:r>
              <a:rPr sz="2000" spc="-10" dirty="0">
                <a:latin typeface="Calibri"/>
                <a:cs typeface="Calibri"/>
              </a:rPr>
              <a:t>relative</a:t>
            </a:r>
            <a:r>
              <a:rPr sz="2000" spc="-5" dirty="0">
                <a:latin typeface="Calibri"/>
                <a:cs typeface="Calibri"/>
              </a:rPr>
              <a:t> </a:t>
            </a:r>
            <a:r>
              <a:rPr sz="2000" spc="-10" dirty="0">
                <a:latin typeface="Calibri"/>
                <a:cs typeface="Calibri"/>
              </a:rPr>
              <a:t>strength</a:t>
            </a:r>
            <a:r>
              <a:rPr sz="2000" spc="-5" dirty="0">
                <a:latin typeface="Calibri"/>
                <a:cs typeface="Calibri"/>
              </a:rPr>
              <a:t> </a:t>
            </a:r>
            <a:r>
              <a:rPr sz="2000" spc="-10" dirty="0">
                <a:latin typeface="Calibri"/>
                <a:cs typeface="Calibri"/>
              </a:rPr>
              <a:t>index</a:t>
            </a:r>
            <a:r>
              <a:rPr sz="2000" spc="-5" dirty="0">
                <a:latin typeface="Calibri"/>
                <a:cs typeface="Calibri"/>
              </a:rPr>
              <a:t> </a:t>
            </a:r>
            <a:r>
              <a:rPr sz="2000" spc="-10" dirty="0">
                <a:latin typeface="Calibri"/>
                <a:cs typeface="Calibri"/>
              </a:rPr>
              <a:t>compares</a:t>
            </a:r>
            <a:r>
              <a:rPr sz="2000" spc="-5" dirty="0">
                <a:latin typeface="Calibri"/>
                <a:cs typeface="Calibri"/>
              </a:rPr>
              <a:t> </a:t>
            </a:r>
            <a:r>
              <a:rPr sz="2000" dirty="0">
                <a:latin typeface="Calibri"/>
                <a:cs typeface="Calibri"/>
              </a:rPr>
              <a:t>a </a:t>
            </a:r>
            <a:r>
              <a:rPr sz="2000" spc="5" dirty="0">
                <a:latin typeface="Calibri"/>
                <a:cs typeface="Calibri"/>
              </a:rPr>
              <a:t> </a:t>
            </a:r>
            <a:r>
              <a:rPr sz="2000" spc="-5" dirty="0">
                <a:latin typeface="Calibri"/>
                <a:cs typeface="Calibri"/>
              </a:rPr>
              <a:t>security's </a:t>
            </a:r>
            <a:r>
              <a:rPr sz="2000" spc="-10" dirty="0">
                <a:latin typeface="Calibri"/>
                <a:cs typeface="Calibri"/>
              </a:rPr>
              <a:t>strength on </a:t>
            </a:r>
            <a:r>
              <a:rPr sz="2000" spc="-15" dirty="0">
                <a:latin typeface="Calibri"/>
                <a:cs typeface="Calibri"/>
              </a:rPr>
              <a:t>days </a:t>
            </a:r>
            <a:r>
              <a:rPr sz="2000" spc="-5" dirty="0">
                <a:latin typeface="Calibri"/>
                <a:cs typeface="Calibri"/>
              </a:rPr>
              <a:t>when prices </a:t>
            </a:r>
            <a:r>
              <a:rPr sz="2000" spc="-10" dirty="0">
                <a:latin typeface="Calibri"/>
                <a:cs typeface="Calibri"/>
              </a:rPr>
              <a:t>go </a:t>
            </a:r>
            <a:r>
              <a:rPr sz="2000" spc="-5" dirty="0">
                <a:latin typeface="Calibri"/>
                <a:cs typeface="Calibri"/>
              </a:rPr>
              <a:t>up </a:t>
            </a:r>
            <a:r>
              <a:rPr sz="2000" spc="-15" dirty="0">
                <a:latin typeface="Calibri"/>
                <a:cs typeface="Calibri"/>
              </a:rPr>
              <a:t>to </a:t>
            </a:r>
            <a:r>
              <a:rPr sz="2000" spc="-5" dirty="0">
                <a:latin typeface="Calibri"/>
                <a:cs typeface="Calibri"/>
              </a:rPr>
              <a:t>its </a:t>
            </a:r>
            <a:r>
              <a:rPr sz="2000" spc="-10" dirty="0">
                <a:latin typeface="Calibri"/>
                <a:cs typeface="Calibri"/>
              </a:rPr>
              <a:t>strength </a:t>
            </a:r>
            <a:r>
              <a:rPr sz="2000" spc="-5" dirty="0">
                <a:latin typeface="Calibri"/>
                <a:cs typeface="Calibri"/>
              </a:rPr>
              <a:t>on </a:t>
            </a:r>
            <a:r>
              <a:rPr sz="2000" spc="-20" dirty="0">
                <a:latin typeface="Calibri"/>
                <a:cs typeface="Calibri"/>
              </a:rPr>
              <a:t>days </a:t>
            </a:r>
            <a:r>
              <a:rPr sz="2000" spc="-15" dirty="0">
                <a:latin typeface="Calibri"/>
                <a:cs typeface="Calibri"/>
              </a:rPr>
              <a:t> </a:t>
            </a:r>
            <a:r>
              <a:rPr sz="2000" spc="-5" dirty="0">
                <a:latin typeface="Calibri"/>
                <a:cs typeface="Calibri"/>
              </a:rPr>
              <a:t>when</a:t>
            </a:r>
            <a:r>
              <a:rPr sz="2000" spc="-15" dirty="0">
                <a:latin typeface="Calibri"/>
                <a:cs typeface="Calibri"/>
              </a:rPr>
              <a:t> </a:t>
            </a:r>
            <a:r>
              <a:rPr sz="2000" spc="-5" dirty="0">
                <a:latin typeface="Calibri"/>
                <a:cs typeface="Calibri"/>
              </a:rPr>
              <a:t>prices</a:t>
            </a:r>
            <a:r>
              <a:rPr sz="2000" dirty="0">
                <a:latin typeface="Calibri"/>
                <a:cs typeface="Calibri"/>
              </a:rPr>
              <a:t> </a:t>
            </a:r>
            <a:r>
              <a:rPr sz="2000" spc="-5" dirty="0">
                <a:latin typeface="Calibri"/>
                <a:cs typeface="Calibri"/>
              </a:rPr>
              <a:t>go</a:t>
            </a:r>
            <a:r>
              <a:rPr sz="2000" spc="-20" dirty="0">
                <a:latin typeface="Calibri"/>
                <a:cs typeface="Calibri"/>
              </a:rPr>
              <a:t> </a:t>
            </a:r>
            <a:r>
              <a:rPr sz="2000" spc="-5" dirty="0">
                <a:latin typeface="Calibri"/>
                <a:cs typeface="Calibri"/>
              </a:rPr>
              <a:t>down.</a:t>
            </a:r>
            <a:endParaRPr sz="2000">
              <a:latin typeface="Calibri"/>
              <a:cs typeface="Calibri"/>
            </a:endParaRPr>
          </a:p>
          <a:p>
            <a:pPr marL="103505" marR="2865755" indent="-91440">
              <a:lnSpc>
                <a:spcPct val="100000"/>
              </a:lnSpc>
              <a:spcBef>
                <a:spcPts val="1255"/>
              </a:spcBef>
              <a:buClr>
                <a:srgbClr val="1CACE3"/>
              </a:buClr>
              <a:buSzPct val="95000"/>
              <a:buFont typeface="Wingdings"/>
              <a:buChar char=""/>
              <a:tabLst>
                <a:tab pos="215900" algn="l"/>
              </a:tabLst>
            </a:pPr>
            <a:r>
              <a:rPr sz="2000" dirty="0">
                <a:latin typeface="Calibri"/>
                <a:cs typeface="Calibri"/>
              </a:rPr>
              <a:t>The</a:t>
            </a:r>
            <a:r>
              <a:rPr sz="2000" spc="85" dirty="0">
                <a:latin typeface="Calibri"/>
                <a:cs typeface="Calibri"/>
              </a:rPr>
              <a:t> </a:t>
            </a:r>
            <a:r>
              <a:rPr sz="2000" spc="-5" dirty="0">
                <a:latin typeface="Calibri"/>
                <a:cs typeface="Calibri"/>
              </a:rPr>
              <a:t>RSI</a:t>
            </a:r>
            <a:r>
              <a:rPr sz="2000" spc="75" dirty="0">
                <a:latin typeface="Calibri"/>
                <a:cs typeface="Calibri"/>
              </a:rPr>
              <a:t> </a:t>
            </a:r>
            <a:r>
              <a:rPr sz="2000" spc="-5" dirty="0">
                <a:latin typeface="Calibri"/>
                <a:cs typeface="Calibri"/>
              </a:rPr>
              <a:t>uses</a:t>
            </a:r>
            <a:r>
              <a:rPr sz="2000" spc="85" dirty="0">
                <a:latin typeface="Calibri"/>
                <a:cs typeface="Calibri"/>
              </a:rPr>
              <a:t> </a:t>
            </a:r>
            <a:r>
              <a:rPr sz="2000" dirty="0">
                <a:latin typeface="Calibri"/>
                <a:cs typeface="Calibri"/>
              </a:rPr>
              <a:t>a</a:t>
            </a:r>
            <a:r>
              <a:rPr sz="2000" spc="85" dirty="0">
                <a:latin typeface="Calibri"/>
                <a:cs typeface="Calibri"/>
              </a:rPr>
              <a:t> </a:t>
            </a:r>
            <a:r>
              <a:rPr sz="2000" spc="-5" dirty="0">
                <a:solidFill>
                  <a:srgbClr val="0000FF"/>
                </a:solidFill>
                <a:latin typeface="Calibri"/>
                <a:cs typeface="Calibri"/>
              </a:rPr>
              <a:t>two-part</a:t>
            </a:r>
            <a:r>
              <a:rPr sz="2000" spc="90" dirty="0">
                <a:solidFill>
                  <a:srgbClr val="0000FF"/>
                </a:solidFill>
                <a:latin typeface="Calibri"/>
                <a:cs typeface="Calibri"/>
              </a:rPr>
              <a:t> </a:t>
            </a:r>
            <a:r>
              <a:rPr sz="2000" spc="-5" dirty="0">
                <a:solidFill>
                  <a:srgbClr val="0000FF"/>
                </a:solidFill>
                <a:latin typeface="Calibri"/>
                <a:cs typeface="Calibri"/>
              </a:rPr>
              <a:t>calculation</a:t>
            </a:r>
            <a:r>
              <a:rPr sz="2000" spc="95" dirty="0">
                <a:solidFill>
                  <a:srgbClr val="0000FF"/>
                </a:solidFill>
                <a:latin typeface="Calibri"/>
                <a:cs typeface="Calibri"/>
              </a:rPr>
              <a:t> </a:t>
            </a:r>
            <a:r>
              <a:rPr sz="2000" spc="-15" dirty="0">
                <a:latin typeface="Calibri"/>
                <a:cs typeface="Calibri"/>
              </a:rPr>
              <a:t>that </a:t>
            </a:r>
            <a:r>
              <a:rPr sz="2000" spc="-440" dirty="0">
                <a:latin typeface="Calibri"/>
                <a:cs typeface="Calibri"/>
              </a:rPr>
              <a:t> </a:t>
            </a:r>
            <a:r>
              <a:rPr sz="2000" spc="-10" dirty="0">
                <a:latin typeface="Calibri"/>
                <a:cs typeface="Calibri"/>
              </a:rPr>
              <a:t>starts</a:t>
            </a:r>
            <a:r>
              <a:rPr sz="2000" spc="20" dirty="0">
                <a:latin typeface="Calibri"/>
                <a:cs typeface="Calibri"/>
              </a:rPr>
              <a:t> </a:t>
            </a:r>
            <a:r>
              <a:rPr sz="2000" spc="-5" dirty="0">
                <a:latin typeface="Calibri"/>
                <a:cs typeface="Calibri"/>
              </a:rPr>
              <a:t>with</a:t>
            </a:r>
            <a:r>
              <a:rPr sz="2000" spc="-10" dirty="0">
                <a:latin typeface="Calibri"/>
                <a:cs typeface="Calibri"/>
              </a:rPr>
              <a:t> </a:t>
            </a:r>
            <a:r>
              <a:rPr sz="2000" dirty="0">
                <a:latin typeface="Calibri"/>
                <a:cs typeface="Calibri"/>
              </a:rPr>
              <a:t>the </a:t>
            </a:r>
            <a:r>
              <a:rPr sz="2000" spc="-10" dirty="0">
                <a:latin typeface="Calibri"/>
                <a:cs typeface="Calibri"/>
              </a:rPr>
              <a:t>following</a:t>
            </a:r>
            <a:r>
              <a:rPr sz="2000" spc="-20" dirty="0">
                <a:latin typeface="Calibri"/>
                <a:cs typeface="Calibri"/>
              </a:rPr>
              <a:t> </a:t>
            </a:r>
            <a:r>
              <a:rPr sz="2000" spc="-10" dirty="0">
                <a:latin typeface="Calibri"/>
                <a:cs typeface="Calibri"/>
              </a:rPr>
              <a:t>formula:</a:t>
            </a:r>
            <a:endParaRPr sz="2000">
              <a:latin typeface="Calibri"/>
              <a:cs typeface="Calibri"/>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33</a:t>
            </a:fld>
            <a:endParaRPr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0323" y="931553"/>
            <a:ext cx="5452745" cy="635000"/>
          </a:xfrm>
          <a:prstGeom prst="rect">
            <a:avLst/>
          </a:prstGeom>
        </p:spPr>
        <p:txBody>
          <a:bodyPr vert="horz" wrap="square" lIns="0" tIns="12065" rIns="0" bIns="0" rtlCol="0">
            <a:spAutoFit/>
          </a:bodyPr>
          <a:lstStyle/>
          <a:p>
            <a:pPr marL="12700">
              <a:lnSpc>
                <a:spcPct val="100000"/>
              </a:lnSpc>
              <a:spcBef>
                <a:spcPts val="95"/>
              </a:spcBef>
            </a:pPr>
            <a:r>
              <a:rPr sz="4000" spc="-155" dirty="0"/>
              <a:t>R</a:t>
            </a:r>
            <a:r>
              <a:rPr sz="4000" spc="-85" dirty="0"/>
              <a:t>e</a:t>
            </a:r>
            <a:r>
              <a:rPr sz="4000" spc="-75" dirty="0"/>
              <a:t>l</a:t>
            </a:r>
            <a:r>
              <a:rPr sz="4000" spc="-125" dirty="0"/>
              <a:t>a</a:t>
            </a:r>
            <a:r>
              <a:rPr sz="4000" spc="-85" dirty="0"/>
              <a:t>t</a:t>
            </a:r>
            <a:r>
              <a:rPr sz="4000" spc="-75" dirty="0"/>
              <a:t>i</a:t>
            </a:r>
            <a:r>
              <a:rPr sz="4000" spc="-135" dirty="0"/>
              <a:t>v</a:t>
            </a:r>
            <a:r>
              <a:rPr sz="4000" spc="-5" dirty="0"/>
              <a:t>e</a:t>
            </a:r>
            <a:r>
              <a:rPr sz="4000" spc="-195" dirty="0"/>
              <a:t> </a:t>
            </a:r>
            <a:r>
              <a:rPr sz="4000" spc="-75" dirty="0"/>
              <a:t>St</a:t>
            </a:r>
            <a:r>
              <a:rPr sz="4000" spc="-135" dirty="0"/>
              <a:t>r</a:t>
            </a:r>
            <a:r>
              <a:rPr sz="4000" spc="-85" dirty="0"/>
              <a:t>e</a:t>
            </a:r>
            <a:r>
              <a:rPr sz="4000" spc="-90" dirty="0"/>
              <a:t>n</a:t>
            </a:r>
            <a:r>
              <a:rPr sz="4000" spc="-175" dirty="0"/>
              <a:t>g</a:t>
            </a:r>
            <a:r>
              <a:rPr sz="4000" spc="-85" dirty="0"/>
              <a:t>t</a:t>
            </a:r>
            <a:r>
              <a:rPr sz="4000" spc="-5" dirty="0"/>
              <a:t>h</a:t>
            </a:r>
            <a:r>
              <a:rPr sz="4000" spc="-190" dirty="0"/>
              <a:t> </a:t>
            </a:r>
            <a:r>
              <a:rPr sz="4000" spc="-60" dirty="0"/>
              <a:t>I</a:t>
            </a:r>
            <a:r>
              <a:rPr sz="4000" spc="-80" dirty="0"/>
              <a:t>n</a:t>
            </a:r>
            <a:r>
              <a:rPr sz="4000" spc="-90" dirty="0"/>
              <a:t>d</a:t>
            </a:r>
            <a:r>
              <a:rPr sz="4000" spc="-160" dirty="0"/>
              <a:t>e</a:t>
            </a:r>
            <a:r>
              <a:rPr sz="4000" spc="-5" dirty="0"/>
              <a:t>x</a:t>
            </a:r>
            <a:r>
              <a:rPr sz="4000" spc="-190" dirty="0"/>
              <a:t> </a:t>
            </a:r>
            <a:r>
              <a:rPr sz="4000" spc="-60" dirty="0"/>
              <a:t>(</a:t>
            </a:r>
            <a:r>
              <a:rPr sz="4000" spc="-140" dirty="0"/>
              <a:t>R</a:t>
            </a:r>
            <a:r>
              <a:rPr sz="4000" spc="-75" dirty="0"/>
              <a:t>S</a:t>
            </a:r>
            <a:r>
              <a:rPr sz="4000" spc="-70" dirty="0"/>
              <a:t>I)</a:t>
            </a:r>
            <a:endParaRPr sz="400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34</a:t>
            </a:fld>
            <a:endParaRPr dirty="0"/>
          </a:p>
        </p:txBody>
      </p:sp>
      <p:sp>
        <p:nvSpPr>
          <p:cNvPr id="3" name="object 3"/>
          <p:cNvSpPr txBox="1"/>
          <p:nvPr/>
        </p:nvSpPr>
        <p:spPr>
          <a:xfrm>
            <a:off x="787398" y="1983004"/>
            <a:ext cx="7571740" cy="4170045"/>
          </a:xfrm>
          <a:prstGeom prst="rect">
            <a:avLst/>
          </a:prstGeom>
        </p:spPr>
        <p:txBody>
          <a:bodyPr vert="horz" wrap="square" lIns="0" tIns="12065" rIns="0" bIns="0" rtlCol="0">
            <a:spAutoFit/>
          </a:bodyPr>
          <a:lstStyle/>
          <a:p>
            <a:pPr marL="103505" marR="8255" indent="-91440" algn="just">
              <a:lnSpc>
                <a:spcPct val="100000"/>
              </a:lnSpc>
              <a:spcBef>
                <a:spcPts val="95"/>
              </a:spcBef>
              <a:buClr>
                <a:srgbClr val="1CACE3"/>
              </a:buClr>
              <a:buSzPct val="95454"/>
              <a:buFont typeface="Wingdings"/>
              <a:buChar char=""/>
              <a:tabLst>
                <a:tab pos="235585" algn="l"/>
              </a:tabLst>
            </a:pPr>
            <a:r>
              <a:rPr sz="2200" spc="-10" dirty="0">
                <a:latin typeface="Calibri"/>
                <a:cs typeface="Calibri"/>
              </a:rPr>
              <a:t>The </a:t>
            </a:r>
            <a:r>
              <a:rPr sz="2200" spc="-25" dirty="0">
                <a:latin typeface="Calibri"/>
                <a:cs typeface="Calibri"/>
              </a:rPr>
              <a:t>average </a:t>
            </a:r>
            <a:r>
              <a:rPr sz="2200" spc="-15" dirty="0">
                <a:latin typeface="Calibri"/>
                <a:cs typeface="Calibri"/>
              </a:rPr>
              <a:t>gain </a:t>
            </a:r>
            <a:r>
              <a:rPr sz="2200" dirty="0">
                <a:latin typeface="Calibri"/>
                <a:cs typeface="Calibri"/>
              </a:rPr>
              <a:t>or </a:t>
            </a:r>
            <a:r>
              <a:rPr sz="2200" spc="-5" dirty="0">
                <a:latin typeface="Calibri"/>
                <a:cs typeface="Calibri"/>
              </a:rPr>
              <a:t>loss used in this </a:t>
            </a:r>
            <a:r>
              <a:rPr sz="2200" spc="-10" dirty="0">
                <a:latin typeface="Calibri"/>
                <a:cs typeface="Calibri"/>
              </a:rPr>
              <a:t>calculation </a:t>
            </a:r>
            <a:r>
              <a:rPr sz="2200" spc="-5" dirty="0">
                <a:latin typeface="Calibri"/>
                <a:cs typeface="Calibri"/>
              </a:rPr>
              <a:t>is the </a:t>
            </a:r>
            <a:r>
              <a:rPr sz="2200" spc="-20" dirty="0">
                <a:latin typeface="Calibri"/>
                <a:cs typeface="Calibri"/>
              </a:rPr>
              <a:t>average </a:t>
            </a:r>
            <a:r>
              <a:rPr sz="2200" spc="-15" dirty="0">
                <a:latin typeface="Calibri"/>
                <a:cs typeface="Calibri"/>
              </a:rPr>
              <a:t> </a:t>
            </a:r>
            <a:r>
              <a:rPr sz="2200" spc="-20" dirty="0">
                <a:latin typeface="Calibri"/>
                <a:cs typeface="Calibri"/>
              </a:rPr>
              <a:t>percentage</a:t>
            </a:r>
            <a:r>
              <a:rPr sz="2200" spc="30" dirty="0">
                <a:latin typeface="Calibri"/>
                <a:cs typeface="Calibri"/>
              </a:rPr>
              <a:t> </a:t>
            </a:r>
            <a:r>
              <a:rPr sz="2200" spc="-15" dirty="0">
                <a:latin typeface="Calibri"/>
                <a:cs typeface="Calibri"/>
              </a:rPr>
              <a:t>gain</a:t>
            </a:r>
            <a:r>
              <a:rPr sz="2200" spc="-10" dirty="0">
                <a:latin typeface="Calibri"/>
                <a:cs typeface="Calibri"/>
              </a:rPr>
              <a:t> </a:t>
            </a:r>
            <a:r>
              <a:rPr sz="2200" dirty="0">
                <a:latin typeface="Calibri"/>
                <a:cs typeface="Calibri"/>
              </a:rPr>
              <a:t>or</a:t>
            </a:r>
            <a:r>
              <a:rPr sz="2200" spc="-5" dirty="0">
                <a:latin typeface="Calibri"/>
                <a:cs typeface="Calibri"/>
              </a:rPr>
              <a:t> loss</a:t>
            </a:r>
            <a:r>
              <a:rPr sz="2200" dirty="0">
                <a:latin typeface="Calibri"/>
                <a:cs typeface="Calibri"/>
              </a:rPr>
              <a:t> </a:t>
            </a:r>
            <a:r>
              <a:rPr sz="2200" spc="-5" dirty="0">
                <a:latin typeface="Calibri"/>
                <a:cs typeface="Calibri"/>
              </a:rPr>
              <a:t>during</a:t>
            </a:r>
            <a:r>
              <a:rPr sz="2200" spc="-10" dirty="0">
                <a:latin typeface="Calibri"/>
                <a:cs typeface="Calibri"/>
              </a:rPr>
              <a:t> </a:t>
            </a:r>
            <a:r>
              <a:rPr sz="2200" spc="-5" dirty="0">
                <a:latin typeface="Calibri"/>
                <a:cs typeface="Calibri"/>
              </a:rPr>
              <a:t>a </a:t>
            </a:r>
            <a:r>
              <a:rPr sz="2200" spc="-5" dirty="0">
                <a:solidFill>
                  <a:srgbClr val="0000FF"/>
                </a:solidFill>
                <a:latin typeface="Calibri"/>
                <a:cs typeface="Calibri"/>
              </a:rPr>
              <a:t>look-back</a:t>
            </a:r>
            <a:r>
              <a:rPr sz="2200" spc="-10" dirty="0">
                <a:solidFill>
                  <a:srgbClr val="0000FF"/>
                </a:solidFill>
                <a:latin typeface="Calibri"/>
                <a:cs typeface="Calibri"/>
              </a:rPr>
              <a:t> </a:t>
            </a:r>
            <a:r>
              <a:rPr sz="2200" spc="-5" dirty="0">
                <a:solidFill>
                  <a:srgbClr val="0000FF"/>
                </a:solidFill>
                <a:latin typeface="Calibri"/>
                <a:cs typeface="Calibri"/>
              </a:rPr>
              <a:t>period</a:t>
            </a:r>
            <a:r>
              <a:rPr sz="2200" spc="-5" dirty="0">
                <a:latin typeface="Calibri"/>
                <a:cs typeface="Calibri"/>
              </a:rPr>
              <a:t>.</a:t>
            </a:r>
            <a:endParaRPr sz="2200">
              <a:latin typeface="Calibri"/>
              <a:cs typeface="Calibri"/>
            </a:endParaRPr>
          </a:p>
          <a:p>
            <a:pPr marL="103505" marR="8255" indent="-91440" algn="just">
              <a:lnSpc>
                <a:spcPct val="100000"/>
              </a:lnSpc>
              <a:spcBef>
                <a:spcPts val="1200"/>
              </a:spcBef>
              <a:buClr>
                <a:srgbClr val="1CACE3"/>
              </a:buClr>
              <a:buSzPct val="95454"/>
              <a:buFont typeface="Wingdings"/>
              <a:buChar char=""/>
              <a:tabLst>
                <a:tab pos="235585" algn="l"/>
              </a:tabLst>
            </a:pPr>
            <a:r>
              <a:rPr sz="2200" spc="-10" dirty="0">
                <a:latin typeface="Calibri"/>
                <a:cs typeface="Calibri"/>
              </a:rPr>
              <a:t>The </a:t>
            </a:r>
            <a:r>
              <a:rPr sz="2200" spc="-15" dirty="0">
                <a:latin typeface="Calibri"/>
                <a:cs typeface="Calibri"/>
              </a:rPr>
              <a:t>standard </a:t>
            </a:r>
            <a:r>
              <a:rPr sz="2200" spc="-5" dirty="0">
                <a:latin typeface="Calibri"/>
                <a:cs typeface="Calibri"/>
              </a:rPr>
              <a:t>number </a:t>
            </a:r>
            <a:r>
              <a:rPr sz="2200" dirty="0">
                <a:latin typeface="Calibri"/>
                <a:cs typeface="Calibri"/>
              </a:rPr>
              <a:t>of </a:t>
            </a:r>
            <a:r>
              <a:rPr sz="2200" spc="-5" dirty="0">
                <a:latin typeface="Calibri"/>
                <a:cs typeface="Calibri"/>
              </a:rPr>
              <a:t>periods used </a:t>
            </a:r>
            <a:r>
              <a:rPr sz="2200" spc="-15" dirty="0">
                <a:latin typeface="Calibri"/>
                <a:cs typeface="Calibri"/>
              </a:rPr>
              <a:t>to calculate </a:t>
            </a:r>
            <a:r>
              <a:rPr sz="2200" spc="-5" dirty="0">
                <a:latin typeface="Calibri"/>
                <a:cs typeface="Calibri"/>
              </a:rPr>
              <a:t>the initial </a:t>
            </a:r>
            <a:r>
              <a:rPr sz="2200" spc="-10" dirty="0">
                <a:latin typeface="Calibri"/>
                <a:cs typeface="Calibri"/>
              </a:rPr>
              <a:t>RSI </a:t>
            </a:r>
            <a:r>
              <a:rPr sz="2200" spc="-5" dirty="0">
                <a:latin typeface="Calibri"/>
                <a:cs typeface="Calibri"/>
              </a:rPr>
              <a:t> </a:t>
            </a:r>
            <a:r>
              <a:rPr sz="2200" spc="-10" dirty="0">
                <a:latin typeface="Calibri"/>
                <a:cs typeface="Calibri"/>
              </a:rPr>
              <a:t>value</a:t>
            </a:r>
            <a:r>
              <a:rPr sz="2200" spc="-15" dirty="0">
                <a:latin typeface="Calibri"/>
                <a:cs typeface="Calibri"/>
              </a:rPr>
              <a:t> </a:t>
            </a:r>
            <a:r>
              <a:rPr sz="2200" spc="-5" dirty="0">
                <a:latin typeface="Calibri"/>
                <a:cs typeface="Calibri"/>
              </a:rPr>
              <a:t>is</a:t>
            </a:r>
            <a:r>
              <a:rPr sz="2200" dirty="0">
                <a:latin typeface="Calibri"/>
                <a:cs typeface="Calibri"/>
              </a:rPr>
              <a:t> </a:t>
            </a:r>
            <a:r>
              <a:rPr sz="2200" spc="-5" dirty="0">
                <a:solidFill>
                  <a:srgbClr val="0000FF"/>
                </a:solidFill>
                <a:latin typeface="Calibri"/>
                <a:cs typeface="Calibri"/>
              </a:rPr>
              <a:t>14</a:t>
            </a:r>
            <a:r>
              <a:rPr sz="2200" spc="-5" dirty="0">
                <a:latin typeface="Calibri"/>
                <a:cs typeface="Calibri"/>
              </a:rPr>
              <a:t>.</a:t>
            </a:r>
            <a:endParaRPr sz="2200">
              <a:latin typeface="Calibri"/>
              <a:cs typeface="Calibri"/>
            </a:endParaRPr>
          </a:p>
          <a:p>
            <a:pPr marL="104139" marR="5080" indent="-92075" algn="just">
              <a:lnSpc>
                <a:spcPct val="100000"/>
              </a:lnSpc>
              <a:spcBef>
                <a:spcPts val="1200"/>
              </a:spcBef>
              <a:buClr>
                <a:srgbClr val="1CACE3"/>
              </a:buClr>
              <a:buSzPct val="95454"/>
              <a:buFont typeface="Wingdings"/>
              <a:buChar char=""/>
              <a:tabLst>
                <a:tab pos="235585" algn="l"/>
              </a:tabLst>
            </a:pPr>
            <a:r>
              <a:rPr sz="2200" spc="-10" dirty="0">
                <a:latin typeface="Calibri"/>
                <a:cs typeface="Calibri"/>
              </a:rPr>
              <a:t>The</a:t>
            </a:r>
            <a:r>
              <a:rPr sz="2200" spc="-5" dirty="0">
                <a:latin typeface="Calibri"/>
                <a:cs typeface="Calibri"/>
              </a:rPr>
              <a:t> </a:t>
            </a:r>
            <a:r>
              <a:rPr sz="2200" spc="-10" dirty="0">
                <a:latin typeface="Calibri"/>
                <a:cs typeface="Calibri"/>
              </a:rPr>
              <a:t>RSI</a:t>
            </a:r>
            <a:r>
              <a:rPr sz="2200" spc="-5" dirty="0">
                <a:latin typeface="Calibri"/>
                <a:cs typeface="Calibri"/>
              </a:rPr>
              <a:t> </a:t>
            </a:r>
            <a:r>
              <a:rPr sz="2200" spc="-15" dirty="0">
                <a:latin typeface="Calibri"/>
                <a:cs typeface="Calibri"/>
              </a:rPr>
              <a:t>can</a:t>
            </a:r>
            <a:r>
              <a:rPr sz="2200" spc="-10" dirty="0">
                <a:latin typeface="Calibri"/>
                <a:cs typeface="Calibri"/>
              </a:rPr>
              <a:t> </a:t>
            </a:r>
            <a:r>
              <a:rPr sz="2200" spc="-5" dirty="0">
                <a:latin typeface="Calibri"/>
                <a:cs typeface="Calibri"/>
              </a:rPr>
              <a:t>do </a:t>
            </a:r>
            <a:r>
              <a:rPr sz="2200" spc="-10" dirty="0">
                <a:latin typeface="Calibri"/>
                <a:cs typeface="Calibri"/>
              </a:rPr>
              <a:t>more</a:t>
            </a:r>
            <a:r>
              <a:rPr sz="2200" spc="-5" dirty="0">
                <a:latin typeface="Calibri"/>
                <a:cs typeface="Calibri"/>
              </a:rPr>
              <a:t> than </a:t>
            </a:r>
            <a:r>
              <a:rPr sz="2200" spc="-10" dirty="0">
                <a:latin typeface="Calibri"/>
                <a:cs typeface="Calibri"/>
              </a:rPr>
              <a:t>point</a:t>
            </a:r>
            <a:r>
              <a:rPr sz="2200" spc="-5" dirty="0">
                <a:latin typeface="Calibri"/>
                <a:cs typeface="Calibri"/>
              </a:rPr>
              <a:t> </a:t>
            </a:r>
            <a:r>
              <a:rPr sz="2200" spc="-20" dirty="0">
                <a:latin typeface="Calibri"/>
                <a:cs typeface="Calibri"/>
              </a:rPr>
              <a:t>to</a:t>
            </a:r>
            <a:r>
              <a:rPr sz="2200" spc="-15" dirty="0">
                <a:latin typeface="Calibri"/>
                <a:cs typeface="Calibri"/>
              </a:rPr>
              <a:t> </a:t>
            </a:r>
            <a:r>
              <a:rPr sz="2200" spc="-10" dirty="0">
                <a:solidFill>
                  <a:srgbClr val="FF0000"/>
                </a:solidFill>
                <a:latin typeface="Calibri"/>
                <a:cs typeface="Calibri"/>
              </a:rPr>
              <a:t>overbought </a:t>
            </a:r>
            <a:r>
              <a:rPr sz="2200" dirty="0">
                <a:latin typeface="Calibri"/>
                <a:cs typeface="Calibri"/>
              </a:rPr>
              <a:t>and </a:t>
            </a:r>
            <a:r>
              <a:rPr sz="2200" spc="-15" dirty="0">
                <a:solidFill>
                  <a:srgbClr val="0000FF"/>
                </a:solidFill>
                <a:latin typeface="Calibri"/>
                <a:cs typeface="Calibri"/>
              </a:rPr>
              <a:t>oversold </a:t>
            </a:r>
            <a:r>
              <a:rPr sz="2200" spc="-10" dirty="0">
                <a:solidFill>
                  <a:srgbClr val="0000FF"/>
                </a:solidFill>
                <a:latin typeface="Calibri"/>
                <a:cs typeface="Calibri"/>
              </a:rPr>
              <a:t> </a:t>
            </a:r>
            <a:r>
              <a:rPr sz="2200" spc="-5" dirty="0">
                <a:latin typeface="Calibri"/>
                <a:cs typeface="Calibri"/>
              </a:rPr>
              <a:t>securities. It </a:t>
            </a:r>
            <a:r>
              <a:rPr sz="2200" spc="-15" dirty="0">
                <a:latin typeface="Calibri"/>
                <a:cs typeface="Calibri"/>
              </a:rPr>
              <a:t>can </a:t>
            </a:r>
            <a:r>
              <a:rPr sz="2200" spc="-5" dirty="0">
                <a:latin typeface="Calibri"/>
                <a:cs typeface="Calibri"/>
              </a:rPr>
              <a:t>also </a:t>
            </a:r>
            <a:r>
              <a:rPr sz="2200" spc="-15" dirty="0">
                <a:latin typeface="Calibri"/>
                <a:cs typeface="Calibri"/>
              </a:rPr>
              <a:t>indicate </a:t>
            </a:r>
            <a:r>
              <a:rPr sz="2200" spc="-5" dirty="0">
                <a:latin typeface="Calibri"/>
                <a:cs typeface="Calibri"/>
              </a:rPr>
              <a:t>securities </a:t>
            </a:r>
            <a:r>
              <a:rPr sz="2200" spc="-10" dirty="0">
                <a:latin typeface="Calibri"/>
                <a:cs typeface="Calibri"/>
              </a:rPr>
              <a:t>that </a:t>
            </a:r>
            <a:r>
              <a:rPr sz="2200" spc="-20" dirty="0">
                <a:latin typeface="Calibri"/>
                <a:cs typeface="Calibri"/>
              </a:rPr>
              <a:t>may </a:t>
            </a:r>
            <a:r>
              <a:rPr sz="2200" dirty="0">
                <a:latin typeface="Calibri"/>
                <a:cs typeface="Calibri"/>
              </a:rPr>
              <a:t>be </a:t>
            </a:r>
            <a:r>
              <a:rPr sz="2200" spc="-5" dirty="0">
                <a:latin typeface="Calibri"/>
                <a:cs typeface="Calibri"/>
              </a:rPr>
              <a:t>primed </a:t>
            </a:r>
            <a:r>
              <a:rPr sz="2200" spc="-20" dirty="0">
                <a:latin typeface="Calibri"/>
                <a:cs typeface="Calibri"/>
              </a:rPr>
              <a:t>for </a:t>
            </a:r>
            <a:r>
              <a:rPr sz="2200" spc="-5" dirty="0">
                <a:latin typeface="Calibri"/>
                <a:cs typeface="Calibri"/>
              </a:rPr>
              <a:t>a </a:t>
            </a:r>
            <a:r>
              <a:rPr sz="2200" dirty="0">
                <a:latin typeface="Calibri"/>
                <a:cs typeface="Calibri"/>
              </a:rPr>
              <a:t> </a:t>
            </a:r>
            <a:r>
              <a:rPr sz="2200" spc="-10" dirty="0">
                <a:solidFill>
                  <a:srgbClr val="FF0000"/>
                </a:solidFill>
                <a:latin typeface="Calibri"/>
                <a:cs typeface="Calibri"/>
              </a:rPr>
              <a:t>trend </a:t>
            </a:r>
            <a:r>
              <a:rPr sz="2200" spc="-15" dirty="0">
                <a:solidFill>
                  <a:srgbClr val="FF0000"/>
                </a:solidFill>
                <a:latin typeface="Calibri"/>
                <a:cs typeface="Calibri"/>
              </a:rPr>
              <a:t>reversal </a:t>
            </a:r>
            <a:r>
              <a:rPr sz="2200" dirty="0">
                <a:latin typeface="Calibri"/>
                <a:cs typeface="Calibri"/>
              </a:rPr>
              <a:t>or </a:t>
            </a:r>
            <a:r>
              <a:rPr sz="2200" spc="-15" dirty="0">
                <a:latin typeface="Calibri"/>
                <a:cs typeface="Calibri"/>
              </a:rPr>
              <a:t>corrective </a:t>
            </a:r>
            <a:r>
              <a:rPr sz="2200" spc="-5" dirty="0">
                <a:latin typeface="Calibri"/>
                <a:cs typeface="Calibri"/>
              </a:rPr>
              <a:t>pullback in price. It </a:t>
            </a:r>
            <a:r>
              <a:rPr sz="2200" spc="-15" dirty="0">
                <a:latin typeface="Calibri"/>
                <a:cs typeface="Calibri"/>
              </a:rPr>
              <a:t>can </a:t>
            </a:r>
            <a:r>
              <a:rPr sz="2200" spc="-5" dirty="0">
                <a:latin typeface="Calibri"/>
                <a:cs typeface="Calibri"/>
              </a:rPr>
              <a:t>signal when </a:t>
            </a:r>
            <a:r>
              <a:rPr sz="2200" spc="-35" dirty="0">
                <a:latin typeface="Calibri"/>
                <a:cs typeface="Calibri"/>
              </a:rPr>
              <a:t>to </a:t>
            </a:r>
            <a:r>
              <a:rPr sz="2200" spc="-484" dirty="0">
                <a:latin typeface="Calibri"/>
                <a:cs typeface="Calibri"/>
              </a:rPr>
              <a:t> </a:t>
            </a:r>
            <a:r>
              <a:rPr sz="2200" spc="-10" dirty="0">
                <a:latin typeface="Calibri"/>
                <a:cs typeface="Calibri"/>
              </a:rPr>
              <a:t>buy</a:t>
            </a:r>
            <a:r>
              <a:rPr sz="2200" dirty="0">
                <a:latin typeface="Calibri"/>
                <a:cs typeface="Calibri"/>
              </a:rPr>
              <a:t> </a:t>
            </a:r>
            <a:r>
              <a:rPr sz="2200" spc="-5" dirty="0">
                <a:latin typeface="Calibri"/>
                <a:cs typeface="Calibri"/>
              </a:rPr>
              <a:t>and</a:t>
            </a:r>
            <a:r>
              <a:rPr sz="2200" spc="-20" dirty="0">
                <a:latin typeface="Calibri"/>
                <a:cs typeface="Calibri"/>
              </a:rPr>
              <a:t> </a:t>
            </a:r>
            <a:r>
              <a:rPr sz="2200" spc="-5" dirty="0">
                <a:latin typeface="Calibri"/>
                <a:cs typeface="Calibri"/>
              </a:rPr>
              <a:t>sell.</a:t>
            </a:r>
            <a:endParaRPr sz="2200">
              <a:latin typeface="Calibri"/>
              <a:cs typeface="Calibri"/>
            </a:endParaRPr>
          </a:p>
          <a:p>
            <a:pPr marL="103505" marR="5715" indent="-91440" algn="just">
              <a:lnSpc>
                <a:spcPct val="100000"/>
              </a:lnSpc>
              <a:spcBef>
                <a:spcPts val="1200"/>
              </a:spcBef>
              <a:buClr>
                <a:srgbClr val="1CACE3"/>
              </a:buClr>
              <a:buSzPct val="95454"/>
              <a:buFont typeface="Wingdings"/>
              <a:buChar char=""/>
              <a:tabLst>
                <a:tab pos="235585" algn="l"/>
              </a:tabLst>
            </a:pPr>
            <a:r>
              <a:rPr sz="2200" spc="-30" dirty="0">
                <a:latin typeface="Calibri"/>
                <a:cs typeface="Calibri"/>
              </a:rPr>
              <a:t>Traditionally,</a:t>
            </a:r>
            <a:r>
              <a:rPr sz="2200" spc="-25" dirty="0">
                <a:latin typeface="Calibri"/>
                <a:cs typeface="Calibri"/>
              </a:rPr>
              <a:t> </a:t>
            </a:r>
            <a:r>
              <a:rPr sz="2200" spc="-5" dirty="0">
                <a:latin typeface="Calibri"/>
                <a:cs typeface="Calibri"/>
              </a:rPr>
              <a:t>an</a:t>
            </a:r>
            <a:r>
              <a:rPr sz="2200" dirty="0">
                <a:latin typeface="Calibri"/>
                <a:cs typeface="Calibri"/>
              </a:rPr>
              <a:t> </a:t>
            </a:r>
            <a:r>
              <a:rPr sz="2200" spc="-15" dirty="0">
                <a:solidFill>
                  <a:srgbClr val="FF0000"/>
                </a:solidFill>
                <a:latin typeface="Calibri"/>
                <a:cs typeface="Calibri"/>
              </a:rPr>
              <a:t>RSI</a:t>
            </a:r>
            <a:r>
              <a:rPr sz="2200" spc="-10" dirty="0">
                <a:solidFill>
                  <a:srgbClr val="FF0000"/>
                </a:solidFill>
                <a:latin typeface="Calibri"/>
                <a:cs typeface="Calibri"/>
              </a:rPr>
              <a:t> reading</a:t>
            </a:r>
            <a:r>
              <a:rPr sz="2200" spc="-5" dirty="0">
                <a:solidFill>
                  <a:srgbClr val="FF0000"/>
                </a:solidFill>
                <a:latin typeface="Calibri"/>
                <a:cs typeface="Calibri"/>
              </a:rPr>
              <a:t> </a:t>
            </a:r>
            <a:r>
              <a:rPr sz="2200" dirty="0">
                <a:solidFill>
                  <a:srgbClr val="FF0000"/>
                </a:solidFill>
                <a:latin typeface="Calibri"/>
                <a:cs typeface="Calibri"/>
              </a:rPr>
              <a:t>of</a:t>
            </a:r>
            <a:r>
              <a:rPr sz="2200" spc="5" dirty="0">
                <a:solidFill>
                  <a:srgbClr val="FF0000"/>
                </a:solidFill>
                <a:latin typeface="Calibri"/>
                <a:cs typeface="Calibri"/>
              </a:rPr>
              <a:t> </a:t>
            </a:r>
            <a:r>
              <a:rPr sz="2200" spc="-5" dirty="0">
                <a:solidFill>
                  <a:srgbClr val="FF0000"/>
                </a:solidFill>
                <a:latin typeface="Calibri"/>
                <a:cs typeface="Calibri"/>
              </a:rPr>
              <a:t>70</a:t>
            </a:r>
            <a:r>
              <a:rPr sz="2200" dirty="0">
                <a:solidFill>
                  <a:srgbClr val="FF0000"/>
                </a:solidFill>
                <a:latin typeface="Calibri"/>
                <a:cs typeface="Calibri"/>
              </a:rPr>
              <a:t> or</a:t>
            </a:r>
            <a:r>
              <a:rPr sz="2200" spc="5" dirty="0">
                <a:solidFill>
                  <a:srgbClr val="FF0000"/>
                </a:solidFill>
                <a:latin typeface="Calibri"/>
                <a:cs typeface="Calibri"/>
              </a:rPr>
              <a:t> </a:t>
            </a:r>
            <a:r>
              <a:rPr sz="2200" spc="-10" dirty="0">
                <a:solidFill>
                  <a:srgbClr val="FF0000"/>
                </a:solidFill>
                <a:latin typeface="Calibri"/>
                <a:cs typeface="Calibri"/>
              </a:rPr>
              <a:t>above</a:t>
            </a:r>
            <a:r>
              <a:rPr sz="2200" spc="-5" dirty="0">
                <a:solidFill>
                  <a:srgbClr val="FF0000"/>
                </a:solidFill>
                <a:latin typeface="Calibri"/>
                <a:cs typeface="Calibri"/>
              </a:rPr>
              <a:t> </a:t>
            </a:r>
            <a:r>
              <a:rPr sz="2200" spc="-15" dirty="0">
                <a:solidFill>
                  <a:srgbClr val="FF0000"/>
                </a:solidFill>
                <a:latin typeface="Calibri"/>
                <a:cs typeface="Calibri"/>
              </a:rPr>
              <a:t>indicates</a:t>
            </a:r>
            <a:r>
              <a:rPr sz="2200" spc="-10" dirty="0">
                <a:solidFill>
                  <a:srgbClr val="FF0000"/>
                </a:solidFill>
                <a:latin typeface="Calibri"/>
                <a:cs typeface="Calibri"/>
              </a:rPr>
              <a:t> </a:t>
            </a:r>
            <a:r>
              <a:rPr sz="2200" spc="-5" dirty="0">
                <a:solidFill>
                  <a:srgbClr val="FF0000"/>
                </a:solidFill>
                <a:latin typeface="Calibri"/>
                <a:cs typeface="Calibri"/>
              </a:rPr>
              <a:t>an </a:t>
            </a:r>
            <a:r>
              <a:rPr sz="2200" dirty="0">
                <a:solidFill>
                  <a:srgbClr val="FF0000"/>
                </a:solidFill>
                <a:latin typeface="Calibri"/>
                <a:cs typeface="Calibri"/>
              </a:rPr>
              <a:t> </a:t>
            </a:r>
            <a:r>
              <a:rPr sz="2200" spc="-10" dirty="0">
                <a:solidFill>
                  <a:srgbClr val="FF0000"/>
                </a:solidFill>
                <a:latin typeface="Calibri"/>
                <a:cs typeface="Calibri"/>
              </a:rPr>
              <a:t>overbought</a:t>
            </a:r>
            <a:r>
              <a:rPr sz="2200" spc="-5" dirty="0">
                <a:solidFill>
                  <a:srgbClr val="FF0000"/>
                </a:solidFill>
                <a:latin typeface="Calibri"/>
                <a:cs typeface="Calibri"/>
              </a:rPr>
              <a:t> </a:t>
            </a:r>
            <a:r>
              <a:rPr sz="2200" spc="-5" dirty="0">
                <a:latin typeface="Calibri"/>
                <a:cs typeface="Calibri"/>
              </a:rPr>
              <a:t>situation.</a:t>
            </a:r>
            <a:r>
              <a:rPr sz="2200" dirty="0">
                <a:latin typeface="Calibri"/>
                <a:cs typeface="Calibri"/>
              </a:rPr>
              <a:t> </a:t>
            </a:r>
            <a:r>
              <a:rPr sz="2200" spc="-5" dirty="0">
                <a:latin typeface="Calibri"/>
                <a:cs typeface="Calibri"/>
              </a:rPr>
              <a:t>A</a:t>
            </a:r>
            <a:r>
              <a:rPr sz="2200" dirty="0">
                <a:latin typeface="Calibri"/>
                <a:cs typeface="Calibri"/>
              </a:rPr>
              <a:t> </a:t>
            </a:r>
            <a:r>
              <a:rPr sz="2200" spc="-10" dirty="0">
                <a:solidFill>
                  <a:srgbClr val="0000FF"/>
                </a:solidFill>
                <a:latin typeface="Calibri"/>
                <a:cs typeface="Calibri"/>
              </a:rPr>
              <a:t>reading</a:t>
            </a:r>
            <a:r>
              <a:rPr sz="2200" spc="-5" dirty="0">
                <a:solidFill>
                  <a:srgbClr val="0000FF"/>
                </a:solidFill>
                <a:latin typeface="Calibri"/>
                <a:cs typeface="Calibri"/>
              </a:rPr>
              <a:t> </a:t>
            </a:r>
            <a:r>
              <a:rPr sz="2200" dirty="0">
                <a:solidFill>
                  <a:srgbClr val="0000FF"/>
                </a:solidFill>
                <a:latin typeface="Calibri"/>
                <a:cs typeface="Calibri"/>
              </a:rPr>
              <a:t>of</a:t>
            </a:r>
            <a:r>
              <a:rPr sz="2200" spc="5" dirty="0">
                <a:solidFill>
                  <a:srgbClr val="0000FF"/>
                </a:solidFill>
                <a:latin typeface="Calibri"/>
                <a:cs typeface="Calibri"/>
              </a:rPr>
              <a:t> 30</a:t>
            </a:r>
            <a:r>
              <a:rPr sz="2200" spc="10" dirty="0">
                <a:solidFill>
                  <a:srgbClr val="0000FF"/>
                </a:solidFill>
                <a:latin typeface="Calibri"/>
                <a:cs typeface="Calibri"/>
              </a:rPr>
              <a:t> </a:t>
            </a:r>
            <a:r>
              <a:rPr sz="2200" dirty="0">
                <a:solidFill>
                  <a:srgbClr val="0000FF"/>
                </a:solidFill>
                <a:latin typeface="Calibri"/>
                <a:cs typeface="Calibri"/>
              </a:rPr>
              <a:t>or</a:t>
            </a:r>
            <a:r>
              <a:rPr sz="2200" spc="5" dirty="0">
                <a:solidFill>
                  <a:srgbClr val="0000FF"/>
                </a:solidFill>
                <a:latin typeface="Calibri"/>
                <a:cs typeface="Calibri"/>
              </a:rPr>
              <a:t> </a:t>
            </a:r>
            <a:r>
              <a:rPr sz="2200" spc="-5" dirty="0">
                <a:solidFill>
                  <a:srgbClr val="0000FF"/>
                </a:solidFill>
                <a:latin typeface="Calibri"/>
                <a:cs typeface="Calibri"/>
              </a:rPr>
              <a:t>below</a:t>
            </a:r>
            <a:r>
              <a:rPr sz="2200" dirty="0">
                <a:solidFill>
                  <a:srgbClr val="0000FF"/>
                </a:solidFill>
                <a:latin typeface="Calibri"/>
                <a:cs typeface="Calibri"/>
              </a:rPr>
              <a:t> </a:t>
            </a:r>
            <a:r>
              <a:rPr sz="2200" spc="-15" dirty="0">
                <a:solidFill>
                  <a:srgbClr val="0000FF"/>
                </a:solidFill>
                <a:latin typeface="Calibri"/>
                <a:cs typeface="Calibri"/>
              </a:rPr>
              <a:t>indicates</a:t>
            </a:r>
            <a:r>
              <a:rPr sz="2200" spc="-10" dirty="0">
                <a:solidFill>
                  <a:srgbClr val="0000FF"/>
                </a:solidFill>
                <a:latin typeface="Calibri"/>
                <a:cs typeface="Calibri"/>
              </a:rPr>
              <a:t> </a:t>
            </a:r>
            <a:r>
              <a:rPr sz="2200" spc="-5" dirty="0">
                <a:solidFill>
                  <a:srgbClr val="0000FF"/>
                </a:solidFill>
                <a:latin typeface="Calibri"/>
                <a:cs typeface="Calibri"/>
              </a:rPr>
              <a:t>an </a:t>
            </a:r>
            <a:r>
              <a:rPr sz="2200" dirty="0">
                <a:solidFill>
                  <a:srgbClr val="0000FF"/>
                </a:solidFill>
                <a:latin typeface="Calibri"/>
                <a:cs typeface="Calibri"/>
              </a:rPr>
              <a:t> </a:t>
            </a:r>
            <a:r>
              <a:rPr sz="2200" spc="-10" dirty="0">
                <a:solidFill>
                  <a:srgbClr val="0000FF"/>
                </a:solidFill>
                <a:latin typeface="Calibri"/>
                <a:cs typeface="Calibri"/>
              </a:rPr>
              <a:t>oversold</a:t>
            </a:r>
            <a:r>
              <a:rPr sz="2200" spc="-15" dirty="0">
                <a:solidFill>
                  <a:srgbClr val="0000FF"/>
                </a:solidFill>
                <a:latin typeface="Calibri"/>
                <a:cs typeface="Calibri"/>
              </a:rPr>
              <a:t> </a:t>
            </a:r>
            <a:r>
              <a:rPr sz="2200" spc="-10" dirty="0">
                <a:latin typeface="Calibri"/>
                <a:cs typeface="Calibri"/>
              </a:rPr>
              <a:t>condition.</a:t>
            </a:r>
            <a:endParaRPr sz="2200">
              <a:latin typeface="Calibri"/>
              <a:cs typeface="Calibri"/>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0323" y="931553"/>
            <a:ext cx="6126480" cy="635000"/>
          </a:xfrm>
          <a:prstGeom prst="rect">
            <a:avLst/>
          </a:prstGeom>
        </p:spPr>
        <p:txBody>
          <a:bodyPr vert="horz" wrap="square" lIns="0" tIns="12065" rIns="0" bIns="0" rtlCol="0">
            <a:spAutoFit/>
          </a:bodyPr>
          <a:lstStyle/>
          <a:p>
            <a:pPr marL="12700">
              <a:lnSpc>
                <a:spcPct val="100000"/>
              </a:lnSpc>
              <a:spcBef>
                <a:spcPts val="95"/>
              </a:spcBef>
            </a:pPr>
            <a:r>
              <a:rPr sz="4000" spc="-155" dirty="0"/>
              <a:t>R</a:t>
            </a:r>
            <a:r>
              <a:rPr sz="4000" spc="-75" dirty="0"/>
              <a:t>e</a:t>
            </a:r>
            <a:r>
              <a:rPr sz="4000" spc="-95" dirty="0"/>
              <a:t>g</a:t>
            </a:r>
            <a:r>
              <a:rPr sz="4000" spc="-105" dirty="0"/>
              <a:t>u</a:t>
            </a:r>
            <a:r>
              <a:rPr sz="4000" spc="-75" dirty="0"/>
              <a:t>l</a:t>
            </a:r>
            <a:r>
              <a:rPr sz="4000" spc="-90" dirty="0"/>
              <a:t>a</a:t>
            </a:r>
            <a:r>
              <a:rPr sz="4000" spc="-5" dirty="0"/>
              <a:t>r</a:t>
            </a:r>
            <a:r>
              <a:rPr sz="4000" spc="-185" dirty="0"/>
              <a:t> </a:t>
            </a:r>
            <a:r>
              <a:rPr sz="4000" spc="-75" dirty="0"/>
              <a:t>a</a:t>
            </a:r>
            <a:r>
              <a:rPr sz="4000" spc="-80" dirty="0"/>
              <a:t>n</a:t>
            </a:r>
            <a:r>
              <a:rPr sz="4000" spc="-5" dirty="0"/>
              <a:t>d</a:t>
            </a:r>
            <a:r>
              <a:rPr sz="4000" spc="-190" dirty="0"/>
              <a:t> </a:t>
            </a:r>
            <a:r>
              <a:rPr sz="4000" spc="-90" dirty="0"/>
              <a:t>H</a:t>
            </a:r>
            <a:r>
              <a:rPr sz="4000" spc="-65" dirty="0"/>
              <a:t>i</a:t>
            </a:r>
            <a:r>
              <a:rPr sz="4000" spc="-90" dirty="0"/>
              <a:t>dd</a:t>
            </a:r>
            <a:r>
              <a:rPr sz="4000" spc="-100" dirty="0"/>
              <a:t>e</a:t>
            </a:r>
            <a:r>
              <a:rPr sz="4000" spc="-5" dirty="0"/>
              <a:t>n</a:t>
            </a:r>
            <a:r>
              <a:rPr sz="4000" spc="-190" dirty="0"/>
              <a:t> </a:t>
            </a:r>
            <a:r>
              <a:rPr sz="4000" spc="-90" dirty="0"/>
              <a:t>D</a:t>
            </a:r>
            <a:r>
              <a:rPr sz="4000" spc="-60" dirty="0"/>
              <a:t>i</a:t>
            </a:r>
            <a:r>
              <a:rPr sz="4000" spc="-120" dirty="0"/>
              <a:t>v</a:t>
            </a:r>
            <a:r>
              <a:rPr sz="4000" spc="-85" dirty="0"/>
              <a:t>e</a:t>
            </a:r>
            <a:r>
              <a:rPr sz="4000" spc="-150" dirty="0"/>
              <a:t>r</a:t>
            </a:r>
            <a:r>
              <a:rPr sz="4000" spc="-114" dirty="0"/>
              <a:t>g</a:t>
            </a:r>
            <a:r>
              <a:rPr sz="4000" spc="-100" dirty="0"/>
              <a:t>e</a:t>
            </a:r>
            <a:r>
              <a:rPr sz="4000" spc="-90" dirty="0"/>
              <a:t>n</a:t>
            </a:r>
            <a:r>
              <a:rPr sz="4000" spc="-85" dirty="0"/>
              <a:t>c</a:t>
            </a:r>
            <a:r>
              <a:rPr sz="4000" spc="-5" dirty="0"/>
              <a:t>e</a:t>
            </a:r>
            <a:endParaRPr sz="4000"/>
          </a:p>
        </p:txBody>
      </p:sp>
      <p:sp>
        <p:nvSpPr>
          <p:cNvPr id="3" name="object 3"/>
          <p:cNvSpPr txBox="1"/>
          <p:nvPr/>
        </p:nvSpPr>
        <p:spPr>
          <a:xfrm>
            <a:off x="787398" y="1852892"/>
            <a:ext cx="7571105" cy="1214755"/>
          </a:xfrm>
          <a:prstGeom prst="rect">
            <a:avLst/>
          </a:prstGeom>
        </p:spPr>
        <p:txBody>
          <a:bodyPr vert="horz" wrap="square" lIns="0" tIns="13335" rIns="0" bIns="0" rtlCol="0">
            <a:spAutoFit/>
          </a:bodyPr>
          <a:lstStyle/>
          <a:p>
            <a:pPr marL="104139" marR="5080" indent="-92075" algn="just">
              <a:lnSpc>
                <a:spcPct val="100000"/>
              </a:lnSpc>
              <a:spcBef>
                <a:spcPts val="105"/>
              </a:spcBef>
              <a:buClr>
                <a:srgbClr val="1CACE3"/>
              </a:buClr>
              <a:buSzPct val="94117"/>
              <a:buFont typeface="Wingdings"/>
              <a:buChar char=""/>
              <a:tabLst>
                <a:tab pos="185420" algn="l"/>
              </a:tabLst>
            </a:pPr>
            <a:r>
              <a:rPr sz="1700" spc="-10" dirty="0">
                <a:latin typeface="Calibri"/>
                <a:cs typeface="Calibri"/>
              </a:rPr>
              <a:t>Divergence </a:t>
            </a:r>
            <a:r>
              <a:rPr sz="1700" spc="-5" dirty="0">
                <a:latin typeface="Calibri"/>
                <a:cs typeface="Calibri"/>
              </a:rPr>
              <a:t>is </a:t>
            </a:r>
            <a:r>
              <a:rPr sz="1700" dirty="0">
                <a:latin typeface="Calibri"/>
                <a:cs typeface="Calibri"/>
              </a:rPr>
              <a:t>a </a:t>
            </a:r>
            <a:r>
              <a:rPr sz="1700" spc="-5" dirty="0">
                <a:latin typeface="Calibri"/>
                <a:cs typeface="Calibri"/>
              </a:rPr>
              <a:t>technical </a:t>
            </a:r>
            <a:r>
              <a:rPr sz="1700" spc="-10" dirty="0">
                <a:latin typeface="Calibri"/>
                <a:cs typeface="Calibri"/>
              </a:rPr>
              <a:t>analysis </a:t>
            </a:r>
            <a:r>
              <a:rPr sz="1700" spc="-15" dirty="0">
                <a:latin typeface="Calibri"/>
                <a:cs typeface="Calibri"/>
              </a:rPr>
              <a:t>pattern </a:t>
            </a:r>
            <a:r>
              <a:rPr sz="1700" spc="-10" dirty="0">
                <a:latin typeface="Calibri"/>
                <a:cs typeface="Calibri"/>
              </a:rPr>
              <a:t>spotted </a:t>
            </a:r>
            <a:r>
              <a:rPr sz="1700" dirty="0">
                <a:latin typeface="Calibri"/>
                <a:cs typeface="Calibri"/>
              </a:rPr>
              <a:t>on </a:t>
            </a:r>
            <a:r>
              <a:rPr sz="1700" spc="-5" dirty="0">
                <a:latin typeface="Calibri"/>
                <a:cs typeface="Calibri"/>
              </a:rPr>
              <a:t>price charts when </a:t>
            </a:r>
            <a:r>
              <a:rPr sz="1700" dirty="0">
                <a:latin typeface="Calibri"/>
                <a:cs typeface="Calibri"/>
              </a:rPr>
              <a:t>the </a:t>
            </a:r>
            <a:r>
              <a:rPr sz="1700" spc="-5" dirty="0">
                <a:solidFill>
                  <a:srgbClr val="0000FF"/>
                </a:solidFill>
                <a:latin typeface="Calibri"/>
                <a:cs typeface="Calibri"/>
              </a:rPr>
              <a:t>price </a:t>
            </a:r>
            <a:r>
              <a:rPr sz="1700" dirty="0">
                <a:solidFill>
                  <a:srgbClr val="0000FF"/>
                </a:solidFill>
                <a:latin typeface="Calibri"/>
                <a:cs typeface="Calibri"/>
              </a:rPr>
              <a:t>of </a:t>
            </a:r>
            <a:r>
              <a:rPr sz="1700" spc="5" dirty="0">
                <a:solidFill>
                  <a:srgbClr val="0000FF"/>
                </a:solidFill>
                <a:latin typeface="Calibri"/>
                <a:cs typeface="Calibri"/>
              </a:rPr>
              <a:t> </a:t>
            </a:r>
            <a:r>
              <a:rPr sz="1700" dirty="0">
                <a:solidFill>
                  <a:srgbClr val="0000FF"/>
                </a:solidFill>
                <a:latin typeface="Calibri"/>
                <a:cs typeface="Calibri"/>
              </a:rPr>
              <a:t>an</a:t>
            </a:r>
            <a:r>
              <a:rPr sz="1700" spc="5" dirty="0">
                <a:solidFill>
                  <a:srgbClr val="0000FF"/>
                </a:solidFill>
                <a:latin typeface="Calibri"/>
                <a:cs typeface="Calibri"/>
              </a:rPr>
              <a:t> </a:t>
            </a:r>
            <a:r>
              <a:rPr sz="1700" spc="-5" dirty="0">
                <a:solidFill>
                  <a:srgbClr val="0000FF"/>
                </a:solidFill>
                <a:latin typeface="Calibri"/>
                <a:cs typeface="Calibri"/>
              </a:rPr>
              <a:t>asset</a:t>
            </a:r>
            <a:r>
              <a:rPr sz="1700" dirty="0">
                <a:solidFill>
                  <a:srgbClr val="0000FF"/>
                </a:solidFill>
                <a:latin typeface="Calibri"/>
                <a:cs typeface="Calibri"/>
              </a:rPr>
              <a:t> </a:t>
            </a:r>
            <a:r>
              <a:rPr sz="1700" spc="-5" dirty="0">
                <a:latin typeface="Calibri"/>
                <a:cs typeface="Calibri"/>
              </a:rPr>
              <a:t>is</a:t>
            </a:r>
            <a:r>
              <a:rPr sz="1700" dirty="0">
                <a:latin typeface="Calibri"/>
                <a:cs typeface="Calibri"/>
              </a:rPr>
              <a:t> </a:t>
            </a:r>
            <a:r>
              <a:rPr sz="1700" spc="-5" dirty="0">
                <a:latin typeface="Calibri"/>
                <a:cs typeface="Calibri"/>
              </a:rPr>
              <a:t>moving</a:t>
            </a:r>
            <a:r>
              <a:rPr sz="1700" dirty="0">
                <a:latin typeface="Calibri"/>
                <a:cs typeface="Calibri"/>
              </a:rPr>
              <a:t> </a:t>
            </a:r>
            <a:r>
              <a:rPr sz="1700" spc="-5" dirty="0">
                <a:latin typeface="Calibri"/>
                <a:cs typeface="Calibri"/>
              </a:rPr>
              <a:t>in</a:t>
            </a:r>
            <a:r>
              <a:rPr sz="1700" dirty="0">
                <a:latin typeface="Calibri"/>
                <a:cs typeface="Calibri"/>
              </a:rPr>
              <a:t> </a:t>
            </a:r>
            <a:r>
              <a:rPr sz="1700" spc="-5" dirty="0">
                <a:latin typeface="Calibri"/>
                <a:cs typeface="Calibri"/>
              </a:rPr>
              <a:t>the</a:t>
            </a:r>
            <a:r>
              <a:rPr sz="1700" dirty="0">
                <a:latin typeface="Calibri"/>
                <a:cs typeface="Calibri"/>
              </a:rPr>
              <a:t> </a:t>
            </a:r>
            <a:r>
              <a:rPr sz="1700" b="1" spc="-10" dirty="0">
                <a:solidFill>
                  <a:srgbClr val="FF0000"/>
                </a:solidFill>
                <a:latin typeface="Calibri"/>
                <a:cs typeface="Calibri"/>
              </a:rPr>
              <a:t>opposite</a:t>
            </a:r>
            <a:r>
              <a:rPr sz="1700" b="1" spc="-5" dirty="0">
                <a:solidFill>
                  <a:srgbClr val="FF0000"/>
                </a:solidFill>
                <a:latin typeface="Calibri"/>
                <a:cs typeface="Calibri"/>
              </a:rPr>
              <a:t> </a:t>
            </a:r>
            <a:r>
              <a:rPr sz="1700" b="1" spc="-10" dirty="0">
                <a:solidFill>
                  <a:srgbClr val="FF0000"/>
                </a:solidFill>
                <a:latin typeface="Calibri"/>
                <a:cs typeface="Calibri"/>
              </a:rPr>
              <a:t>direction</a:t>
            </a:r>
            <a:r>
              <a:rPr sz="1700" b="1" spc="-5" dirty="0">
                <a:solidFill>
                  <a:srgbClr val="FF0000"/>
                </a:solidFill>
                <a:latin typeface="Calibri"/>
                <a:cs typeface="Calibri"/>
              </a:rPr>
              <a:t> </a:t>
            </a:r>
            <a:r>
              <a:rPr sz="1700" dirty="0">
                <a:latin typeface="Calibri"/>
                <a:cs typeface="Calibri"/>
              </a:rPr>
              <a:t>of</a:t>
            </a:r>
            <a:r>
              <a:rPr sz="1700" spc="5" dirty="0">
                <a:latin typeface="Calibri"/>
                <a:cs typeface="Calibri"/>
              </a:rPr>
              <a:t> </a:t>
            </a:r>
            <a:r>
              <a:rPr sz="1700" dirty="0">
                <a:latin typeface="Calibri"/>
                <a:cs typeface="Calibri"/>
              </a:rPr>
              <a:t>a</a:t>
            </a:r>
            <a:r>
              <a:rPr sz="1700" spc="5" dirty="0">
                <a:latin typeface="Calibri"/>
                <a:cs typeface="Calibri"/>
              </a:rPr>
              <a:t> </a:t>
            </a:r>
            <a:r>
              <a:rPr sz="1700" spc="-5" dirty="0">
                <a:solidFill>
                  <a:srgbClr val="0000FF"/>
                </a:solidFill>
                <a:latin typeface="Calibri"/>
                <a:cs typeface="Calibri"/>
              </a:rPr>
              <a:t>technical</a:t>
            </a:r>
            <a:r>
              <a:rPr sz="1700" dirty="0">
                <a:solidFill>
                  <a:srgbClr val="0000FF"/>
                </a:solidFill>
                <a:latin typeface="Calibri"/>
                <a:cs typeface="Calibri"/>
              </a:rPr>
              <a:t> </a:t>
            </a:r>
            <a:r>
              <a:rPr sz="1700" spc="-10" dirty="0">
                <a:solidFill>
                  <a:srgbClr val="0000FF"/>
                </a:solidFill>
                <a:latin typeface="Calibri"/>
                <a:cs typeface="Calibri"/>
              </a:rPr>
              <a:t>indicator</a:t>
            </a:r>
            <a:r>
              <a:rPr sz="1700" spc="-5" dirty="0">
                <a:solidFill>
                  <a:srgbClr val="0000FF"/>
                </a:solidFill>
                <a:latin typeface="Calibri"/>
                <a:cs typeface="Calibri"/>
              </a:rPr>
              <a:t> </a:t>
            </a:r>
            <a:r>
              <a:rPr sz="1700" spc="-10" dirty="0">
                <a:latin typeface="Calibri"/>
                <a:cs typeface="Calibri"/>
              </a:rPr>
              <a:t>or</a:t>
            </a:r>
            <a:r>
              <a:rPr sz="1700" spc="-5" dirty="0">
                <a:latin typeface="Calibri"/>
                <a:cs typeface="Calibri"/>
              </a:rPr>
              <a:t> </a:t>
            </a:r>
            <a:r>
              <a:rPr sz="1700" spc="-10" dirty="0">
                <a:latin typeface="Calibri"/>
                <a:cs typeface="Calibri"/>
              </a:rPr>
              <a:t>moving </a:t>
            </a:r>
            <a:r>
              <a:rPr sz="1700" spc="-5" dirty="0">
                <a:latin typeface="Calibri"/>
                <a:cs typeface="Calibri"/>
              </a:rPr>
              <a:t> contrary</a:t>
            </a:r>
            <a:r>
              <a:rPr sz="1700" spc="-35" dirty="0">
                <a:latin typeface="Calibri"/>
                <a:cs typeface="Calibri"/>
              </a:rPr>
              <a:t> </a:t>
            </a:r>
            <a:r>
              <a:rPr sz="1700" spc="-5" dirty="0">
                <a:latin typeface="Calibri"/>
                <a:cs typeface="Calibri"/>
              </a:rPr>
              <a:t>to</a:t>
            </a:r>
            <a:r>
              <a:rPr sz="1700" dirty="0">
                <a:latin typeface="Calibri"/>
                <a:cs typeface="Calibri"/>
              </a:rPr>
              <a:t> other</a:t>
            </a:r>
            <a:r>
              <a:rPr sz="1700" spc="-20" dirty="0">
                <a:latin typeface="Calibri"/>
                <a:cs typeface="Calibri"/>
              </a:rPr>
              <a:t> </a:t>
            </a:r>
            <a:r>
              <a:rPr sz="1700" spc="-10" dirty="0">
                <a:latin typeface="Calibri"/>
                <a:cs typeface="Calibri"/>
              </a:rPr>
              <a:t>data.</a:t>
            </a:r>
            <a:endParaRPr sz="1700" dirty="0">
              <a:latin typeface="Calibri"/>
              <a:cs typeface="Calibri"/>
            </a:endParaRPr>
          </a:p>
          <a:p>
            <a:pPr marL="184785" indent="-172720" algn="just">
              <a:lnSpc>
                <a:spcPct val="100000"/>
              </a:lnSpc>
              <a:spcBef>
                <a:spcPts val="1195"/>
              </a:spcBef>
              <a:buClr>
                <a:srgbClr val="1CACE3"/>
              </a:buClr>
              <a:buSzPct val="94117"/>
              <a:buFont typeface="Wingdings"/>
              <a:buChar char=""/>
              <a:tabLst>
                <a:tab pos="185420" algn="l"/>
              </a:tabLst>
            </a:pPr>
            <a:r>
              <a:rPr sz="1700" b="1" spc="-10" dirty="0">
                <a:latin typeface="Calibri"/>
                <a:cs typeface="Calibri"/>
              </a:rPr>
              <a:t>Divergence</a:t>
            </a:r>
            <a:r>
              <a:rPr sz="1700" b="1" spc="-20" dirty="0">
                <a:latin typeface="Calibri"/>
                <a:cs typeface="Calibri"/>
              </a:rPr>
              <a:t> </a:t>
            </a:r>
            <a:r>
              <a:rPr sz="1700" b="1" dirty="0">
                <a:latin typeface="Calibri"/>
                <a:cs typeface="Calibri"/>
              </a:rPr>
              <a:t>is</a:t>
            </a:r>
            <a:r>
              <a:rPr sz="1700" b="1" spc="-10" dirty="0">
                <a:latin typeface="Calibri"/>
                <a:cs typeface="Calibri"/>
              </a:rPr>
              <a:t> </a:t>
            </a:r>
            <a:r>
              <a:rPr sz="1700" b="1" dirty="0">
                <a:latin typeface="Calibri"/>
                <a:cs typeface="Calibri"/>
              </a:rPr>
              <a:t>a </a:t>
            </a:r>
            <a:r>
              <a:rPr sz="1700" b="1" spc="-5" dirty="0">
                <a:latin typeface="Calibri"/>
                <a:cs typeface="Calibri"/>
              </a:rPr>
              <a:t>warning</a:t>
            </a:r>
            <a:r>
              <a:rPr sz="1700" b="1" spc="-20" dirty="0">
                <a:latin typeface="Calibri"/>
                <a:cs typeface="Calibri"/>
              </a:rPr>
              <a:t> </a:t>
            </a:r>
            <a:r>
              <a:rPr sz="1700" b="1" spc="-5" dirty="0">
                <a:latin typeface="Calibri"/>
                <a:cs typeface="Calibri"/>
              </a:rPr>
              <a:t>that</a:t>
            </a:r>
            <a:r>
              <a:rPr sz="1700" b="1" dirty="0">
                <a:latin typeface="Calibri"/>
                <a:cs typeface="Calibri"/>
              </a:rPr>
              <a:t> </a:t>
            </a:r>
            <a:r>
              <a:rPr sz="1700" b="1" spc="-5" dirty="0">
                <a:latin typeface="Calibri"/>
                <a:cs typeface="Calibri"/>
              </a:rPr>
              <a:t>the </a:t>
            </a:r>
            <a:r>
              <a:rPr sz="1700" b="1" spc="-15" dirty="0">
                <a:latin typeface="Calibri"/>
                <a:cs typeface="Calibri"/>
              </a:rPr>
              <a:t>current</a:t>
            </a:r>
            <a:r>
              <a:rPr sz="1700" b="1" spc="-5" dirty="0">
                <a:latin typeface="Calibri"/>
                <a:cs typeface="Calibri"/>
              </a:rPr>
              <a:t> </a:t>
            </a:r>
            <a:r>
              <a:rPr sz="1700" b="1" spc="-10" dirty="0">
                <a:latin typeface="Calibri"/>
                <a:cs typeface="Calibri"/>
              </a:rPr>
              <a:t>trend</a:t>
            </a:r>
            <a:r>
              <a:rPr sz="1700" b="1" spc="10" dirty="0">
                <a:latin typeface="Calibri"/>
                <a:cs typeface="Calibri"/>
              </a:rPr>
              <a:t> </a:t>
            </a:r>
            <a:r>
              <a:rPr sz="1700" b="1" dirty="0">
                <a:latin typeface="Calibri"/>
                <a:cs typeface="Calibri"/>
              </a:rPr>
              <a:t>is</a:t>
            </a:r>
            <a:r>
              <a:rPr sz="1700" b="1" spc="-10" dirty="0">
                <a:latin typeface="Calibri"/>
                <a:cs typeface="Calibri"/>
              </a:rPr>
              <a:t> weakening</a:t>
            </a:r>
            <a:r>
              <a:rPr sz="1700" b="1" spc="-25" dirty="0">
                <a:latin typeface="Calibri"/>
                <a:cs typeface="Calibri"/>
              </a:rPr>
              <a:t> </a:t>
            </a:r>
            <a:r>
              <a:rPr sz="1700" b="1" spc="-5" dirty="0">
                <a:latin typeface="Calibri"/>
                <a:cs typeface="Calibri"/>
              </a:rPr>
              <a:t>and </a:t>
            </a:r>
            <a:r>
              <a:rPr sz="1700" b="1" spc="-10" dirty="0">
                <a:latin typeface="Calibri"/>
                <a:cs typeface="Calibri"/>
              </a:rPr>
              <a:t>may</a:t>
            </a:r>
            <a:r>
              <a:rPr sz="1700" b="1" spc="-5" dirty="0">
                <a:latin typeface="Calibri"/>
                <a:cs typeface="Calibri"/>
              </a:rPr>
              <a:t> </a:t>
            </a:r>
            <a:r>
              <a:rPr sz="1700" b="1" spc="-10" dirty="0">
                <a:latin typeface="Calibri"/>
                <a:cs typeface="Calibri"/>
              </a:rPr>
              <a:t>change</a:t>
            </a:r>
            <a:r>
              <a:rPr sz="1700" spc="-10" dirty="0">
                <a:latin typeface="Calibri"/>
                <a:cs typeface="Calibri"/>
              </a:rPr>
              <a:t>.</a:t>
            </a:r>
            <a:endParaRPr sz="1700" dirty="0">
              <a:latin typeface="Calibri"/>
              <a:cs typeface="Calibri"/>
            </a:endParaRPr>
          </a:p>
        </p:txBody>
      </p:sp>
      <p:pic>
        <p:nvPicPr>
          <p:cNvPr id="4" name="object 4"/>
          <p:cNvPicPr/>
          <p:nvPr/>
        </p:nvPicPr>
        <p:blipFill>
          <a:blip r:embed="rId3" cstate="print"/>
          <a:stretch>
            <a:fillRect/>
          </a:stretch>
        </p:blipFill>
        <p:spPr>
          <a:xfrm>
            <a:off x="1705355" y="3163823"/>
            <a:ext cx="5609843" cy="3147047"/>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35</a:t>
            </a:fld>
            <a:endParaRPr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0323" y="931553"/>
            <a:ext cx="6562725" cy="635000"/>
          </a:xfrm>
          <a:prstGeom prst="rect">
            <a:avLst/>
          </a:prstGeom>
        </p:spPr>
        <p:txBody>
          <a:bodyPr vert="horz" wrap="square" lIns="0" tIns="12065" rIns="0" bIns="0" rtlCol="0">
            <a:spAutoFit/>
          </a:bodyPr>
          <a:lstStyle/>
          <a:p>
            <a:pPr marL="12700">
              <a:lnSpc>
                <a:spcPct val="100000"/>
              </a:lnSpc>
              <a:spcBef>
                <a:spcPts val="95"/>
              </a:spcBef>
            </a:pPr>
            <a:r>
              <a:rPr sz="4000" spc="-155" dirty="0"/>
              <a:t>R</a:t>
            </a:r>
            <a:r>
              <a:rPr sz="4000" spc="-75" dirty="0"/>
              <a:t>e</a:t>
            </a:r>
            <a:r>
              <a:rPr sz="4000" spc="-95" dirty="0"/>
              <a:t>g</a:t>
            </a:r>
            <a:r>
              <a:rPr sz="4000" spc="-105" dirty="0"/>
              <a:t>u</a:t>
            </a:r>
            <a:r>
              <a:rPr sz="4000" spc="-75" dirty="0"/>
              <a:t>l</a:t>
            </a:r>
            <a:r>
              <a:rPr sz="4000" spc="-90" dirty="0"/>
              <a:t>a</a:t>
            </a:r>
            <a:r>
              <a:rPr sz="4000" spc="-5" dirty="0"/>
              <a:t>r</a:t>
            </a:r>
            <a:r>
              <a:rPr sz="4000" spc="-185" dirty="0"/>
              <a:t> </a:t>
            </a:r>
            <a:r>
              <a:rPr sz="4000" spc="-75" dirty="0"/>
              <a:t>a</a:t>
            </a:r>
            <a:r>
              <a:rPr sz="4000" spc="-80" dirty="0"/>
              <a:t>n</a:t>
            </a:r>
            <a:r>
              <a:rPr sz="4000" spc="-5" dirty="0"/>
              <a:t>d</a:t>
            </a:r>
            <a:r>
              <a:rPr sz="4000" spc="-190" dirty="0"/>
              <a:t> </a:t>
            </a:r>
            <a:r>
              <a:rPr sz="4000" spc="-90" dirty="0"/>
              <a:t>H</a:t>
            </a:r>
            <a:r>
              <a:rPr sz="4000" spc="-65" dirty="0"/>
              <a:t>i</a:t>
            </a:r>
            <a:r>
              <a:rPr sz="4000" spc="-90" dirty="0"/>
              <a:t>dd</a:t>
            </a:r>
            <a:r>
              <a:rPr sz="4000" spc="-100" dirty="0"/>
              <a:t>e</a:t>
            </a:r>
            <a:r>
              <a:rPr sz="4000" spc="-5" dirty="0"/>
              <a:t>n</a:t>
            </a:r>
            <a:r>
              <a:rPr sz="4000" spc="-190" dirty="0"/>
              <a:t> </a:t>
            </a:r>
            <a:r>
              <a:rPr sz="4000" spc="-90" dirty="0"/>
              <a:t>D</a:t>
            </a:r>
            <a:r>
              <a:rPr sz="4000" spc="-60" dirty="0"/>
              <a:t>i</a:t>
            </a:r>
            <a:r>
              <a:rPr sz="4000" spc="-120" dirty="0"/>
              <a:t>v</a:t>
            </a:r>
            <a:r>
              <a:rPr sz="4000" spc="-85" dirty="0"/>
              <a:t>e</a:t>
            </a:r>
            <a:r>
              <a:rPr sz="4000" spc="-150" dirty="0"/>
              <a:t>r</a:t>
            </a:r>
            <a:r>
              <a:rPr sz="4000" spc="-114" dirty="0"/>
              <a:t>g</a:t>
            </a:r>
            <a:r>
              <a:rPr sz="4000" spc="-100" dirty="0"/>
              <a:t>e</a:t>
            </a:r>
            <a:r>
              <a:rPr sz="4000" spc="-90" dirty="0"/>
              <a:t>n</a:t>
            </a:r>
            <a:r>
              <a:rPr sz="4000" spc="-85" dirty="0"/>
              <a:t>c</a:t>
            </a:r>
            <a:r>
              <a:rPr sz="4000" spc="-5" dirty="0"/>
              <a:t>e</a:t>
            </a:r>
            <a:r>
              <a:rPr sz="4000" spc="-190" dirty="0"/>
              <a:t> </a:t>
            </a:r>
            <a:r>
              <a:rPr sz="4000" spc="-5" dirty="0"/>
              <a:t>…</a:t>
            </a:r>
            <a:endParaRPr sz="4000"/>
          </a:p>
        </p:txBody>
      </p:sp>
      <p:sp>
        <p:nvSpPr>
          <p:cNvPr id="3" name="object 3"/>
          <p:cNvSpPr txBox="1"/>
          <p:nvPr/>
        </p:nvSpPr>
        <p:spPr>
          <a:xfrm>
            <a:off x="787400" y="1959779"/>
            <a:ext cx="6514465" cy="422275"/>
          </a:xfrm>
          <a:prstGeom prst="rect">
            <a:avLst/>
          </a:prstGeom>
        </p:spPr>
        <p:txBody>
          <a:bodyPr vert="horz" wrap="square" lIns="0" tIns="13335" rIns="0" bIns="0" rtlCol="0">
            <a:spAutoFit/>
          </a:bodyPr>
          <a:lstStyle/>
          <a:p>
            <a:pPr marL="275590" indent="-263525">
              <a:lnSpc>
                <a:spcPct val="100000"/>
              </a:lnSpc>
              <a:spcBef>
                <a:spcPts val="105"/>
              </a:spcBef>
              <a:buClr>
                <a:srgbClr val="1CACE3"/>
              </a:buClr>
              <a:buSzPct val="96153"/>
              <a:buFont typeface="Wingdings"/>
              <a:buChar char=""/>
              <a:tabLst>
                <a:tab pos="276225" algn="l"/>
              </a:tabLst>
            </a:pPr>
            <a:r>
              <a:rPr sz="2600" spc="-10" dirty="0">
                <a:latin typeface="Calibri"/>
                <a:cs typeface="Calibri"/>
              </a:rPr>
              <a:t>Regular</a:t>
            </a:r>
            <a:r>
              <a:rPr sz="2600" spc="-15" dirty="0">
                <a:latin typeface="Calibri"/>
                <a:cs typeface="Calibri"/>
              </a:rPr>
              <a:t> </a:t>
            </a:r>
            <a:r>
              <a:rPr sz="2600" spc="-5" dirty="0">
                <a:latin typeface="Calibri"/>
                <a:cs typeface="Calibri"/>
              </a:rPr>
              <a:t>or</a:t>
            </a:r>
            <a:r>
              <a:rPr sz="2600" spc="10" dirty="0">
                <a:latin typeface="Calibri"/>
                <a:cs typeface="Calibri"/>
              </a:rPr>
              <a:t> </a:t>
            </a:r>
            <a:r>
              <a:rPr sz="2600" dirty="0">
                <a:latin typeface="Calibri"/>
                <a:cs typeface="Calibri"/>
              </a:rPr>
              <a:t>Classic</a:t>
            </a:r>
            <a:r>
              <a:rPr sz="2600" spc="-25" dirty="0">
                <a:latin typeface="Calibri"/>
                <a:cs typeface="Calibri"/>
              </a:rPr>
              <a:t> </a:t>
            </a:r>
            <a:r>
              <a:rPr sz="2600" spc="-10" dirty="0">
                <a:latin typeface="Calibri"/>
                <a:cs typeface="Calibri"/>
              </a:rPr>
              <a:t>Divergence</a:t>
            </a:r>
            <a:r>
              <a:rPr sz="2600" spc="-55" dirty="0">
                <a:latin typeface="Calibri"/>
                <a:cs typeface="Calibri"/>
              </a:rPr>
              <a:t> </a:t>
            </a:r>
            <a:r>
              <a:rPr sz="2600" dirty="0">
                <a:latin typeface="Calibri"/>
                <a:cs typeface="Calibri"/>
              </a:rPr>
              <a:t>(Bearish</a:t>
            </a:r>
            <a:r>
              <a:rPr sz="2600" spc="-30" dirty="0">
                <a:latin typeface="Calibri"/>
                <a:cs typeface="Calibri"/>
              </a:rPr>
              <a:t> </a:t>
            </a:r>
            <a:r>
              <a:rPr sz="2600" spc="-10" dirty="0">
                <a:latin typeface="Calibri"/>
                <a:cs typeface="Calibri"/>
              </a:rPr>
              <a:t>version)</a:t>
            </a:r>
            <a:endParaRPr sz="2600">
              <a:latin typeface="Calibri"/>
              <a:cs typeface="Calibri"/>
            </a:endParaRPr>
          </a:p>
        </p:txBody>
      </p:sp>
      <p:pic>
        <p:nvPicPr>
          <p:cNvPr id="4" name="object 4"/>
          <p:cNvPicPr/>
          <p:nvPr/>
        </p:nvPicPr>
        <p:blipFill>
          <a:blip r:embed="rId2" cstate="print"/>
          <a:stretch>
            <a:fillRect/>
          </a:stretch>
        </p:blipFill>
        <p:spPr>
          <a:xfrm>
            <a:off x="1780504" y="2467989"/>
            <a:ext cx="5732185" cy="3727474"/>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36</a:t>
            </a:fld>
            <a:endParaRPr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0323" y="931553"/>
            <a:ext cx="6562725" cy="635000"/>
          </a:xfrm>
          <a:prstGeom prst="rect">
            <a:avLst/>
          </a:prstGeom>
        </p:spPr>
        <p:txBody>
          <a:bodyPr vert="horz" wrap="square" lIns="0" tIns="12065" rIns="0" bIns="0" rtlCol="0">
            <a:spAutoFit/>
          </a:bodyPr>
          <a:lstStyle/>
          <a:p>
            <a:pPr marL="12700">
              <a:lnSpc>
                <a:spcPct val="100000"/>
              </a:lnSpc>
              <a:spcBef>
                <a:spcPts val="95"/>
              </a:spcBef>
            </a:pPr>
            <a:r>
              <a:rPr sz="4000" spc="-155" dirty="0"/>
              <a:t>R</a:t>
            </a:r>
            <a:r>
              <a:rPr sz="4000" spc="-75" dirty="0"/>
              <a:t>e</a:t>
            </a:r>
            <a:r>
              <a:rPr sz="4000" spc="-95" dirty="0"/>
              <a:t>g</a:t>
            </a:r>
            <a:r>
              <a:rPr sz="4000" spc="-105" dirty="0"/>
              <a:t>u</a:t>
            </a:r>
            <a:r>
              <a:rPr sz="4000" spc="-75" dirty="0"/>
              <a:t>l</a:t>
            </a:r>
            <a:r>
              <a:rPr sz="4000" spc="-90" dirty="0"/>
              <a:t>a</a:t>
            </a:r>
            <a:r>
              <a:rPr sz="4000" spc="-5" dirty="0"/>
              <a:t>r</a:t>
            </a:r>
            <a:r>
              <a:rPr sz="4000" spc="-185" dirty="0"/>
              <a:t> </a:t>
            </a:r>
            <a:r>
              <a:rPr sz="4000" spc="-75" dirty="0"/>
              <a:t>a</a:t>
            </a:r>
            <a:r>
              <a:rPr sz="4000" spc="-80" dirty="0"/>
              <a:t>n</a:t>
            </a:r>
            <a:r>
              <a:rPr sz="4000" spc="-5" dirty="0"/>
              <a:t>d</a:t>
            </a:r>
            <a:r>
              <a:rPr sz="4000" spc="-190" dirty="0"/>
              <a:t> </a:t>
            </a:r>
            <a:r>
              <a:rPr sz="4000" spc="-90" dirty="0"/>
              <a:t>H</a:t>
            </a:r>
            <a:r>
              <a:rPr sz="4000" spc="-65" dirty="0"/>
              <a:t>i</a:t>
            </a:r>
            <a:r>
              <a:rPr sz="4000" spc="-90" dirty="0"/>
              <a:t>dd</a:t>
            </a:r>
            <a:r>
              <a:rPr sz="4000" spc="-100" dirty="0"/>
              <a:t>e</a:t>
            </a:r>
            <a:r>
              <a:rPr sz="4000" spc="-5" dirty="0"/>
              <a:t>n</a:t>
            </a:r>
            <a:r>
              <a:rPr sz="4000" spc="-190" dirty="0"/>
              <a:t> </a:t>
            </a:r>
            <a:r>
              <a:rPr sz="4000" spc="-90" dirty="0"/>
              <a:t>D</a:t>
            </a:r>
            <a:r>
              <a:rPr sz="4000" spc="-60" dirty="0"/>
              <a:t>i</a:t>
            </a:r>
            <a:r>
              <a:rPr sz="4000" spc="-120" dirty="0"/>
              <a:t>v</a:t>
            </a:r>
            <a:r>
              <a:rPr sz="4000" spc="-85" dirty="0"/>
              <a:t>e</a:t>
            </a:r>
            <a:r>
              <a:rPr sz="4000" spc="-150" dirty="0"/>
              <a:t>r</a:t>
            </a:r>
            <a:r>
              <a:rPr sz="4000" spc="-114" dirty="0"/>
              <a:t>g</a:t>
            </a:r>
            <a:r>
              <a:rPr sz="4000" spc="-100" dirty="0"/>
              <a:t>e</a:t>
            </a:r>
            <a:r>
              <a:rPr sz="4000" spc="-90" dirty="0"/>
              <a:t>n</a:t>
            </a:r>
            <a:r>
              <a:rPr sz="4000" spc="-85" dirty="0"/>
              <a:t>c</a:t>
            </a:r>
            <a:r>
              <a:rPr sz="4000" spc="-5" dirty="0"/>
              <a:t>e</a:t>
            </a:r>
            <a:r>
              <a:rPr sz="4000" spc="-190" dirty="0"/>
              <a:t> </a:t>
            </a:r>
            <a:r>
              <a:rPr sz="4000" spc="-5" dirty="0"/>
              <a:t>…</a:t>
            </a:r>
            <a:endParaRPr sz="4000"/>
          </a:p>
        </p:txBody>
      </p:sp>
      <p:sp>
        <p:nvSpPr>
          <p:cNvPr id="3" name="object 3"/>
          <p:cNvSpPr txBox="1"/>
          <p:nvPr/>
        </p:nvSpPr>
        <p:spPr>
          <a:xfrm>
            <a:off x="787400" y="1959779"/>
            <a:ext cx="6402070" cy="422275"/>
          </a:xfrm>
          <a:prstGeom prst="rect">
            <a:avLst/>
          </a:prstGeom>
        </p:spPr>
        <p:txBody>
          <a:bodyPr vert="horz" wrap="square" lIns="0" tIns="13335" rIns="0" bIns="0" rtlCol="0">
            <a:spAutoFit/>
          </a:bodyPr>
          <a:lstStyle/>
          <a:p>
            <a:pPr marL="275590" indent="-263525">
              <a:lnSpc>
                <a:spcPct val="100000"/>
              </a:lnSpc>
              <a:spcBef>
                <a:spcPts val="105"/>
              </a:spcBef>
              <a:buClr>
                <a:srgbClr val="1CACE3"/>
              </a:buClr>
              <a:buSzPct val="96153"/>
              <a:buFont typeface="Wingdings"/>
              <a:buChar char=""/>
              <a:tabLst>
                <a:tab pos="276225" algn="l"/>
              </a:tabLst>
            </a:pPr>
            <a:r>
              <a:rPr sz="2600" spc="-10" dirty="0">
                <a:latin typeface="Calibri"/>
                <a:cs typeface="Calibri"/>
              </a:rPr>
              <a:t>Regular</a:t>
            </a:r>
            <a:r>
              <a:rPr sz="2600" spc="-15" dirty="0">
                <a:latin typeface="Calibri"/>
                <a:cs typeface="Calibri"/>
              </a:rPr>
              <a:t> </a:t>
            </a:r>
            <a:r>
              <a:rPr sz="2600" spc="-5" dirty="0">
                <a:latin typeface="Calibri"/>
                <a:cs typeface="Calibri"/>
              </a:rPr>
              <a:t>or</a:t>
            </a:r>
            <a:r>
              <a:rPr sz="2600" spc="10" dirty="0">
                <a:latin typeface="Calibri"/>
                <a:cs typeface="Calibri"/>
              </a:rPr>
              <a:t> </a:t>
            </a:r>
            <a:r>
              <a:rPr sz="2600" dirty="0">
                <a:latin typeface="Calibri"/>
                <a:cs typeface="Calibri"/>
              </a:rPr>
              <a:t>Classic</a:t>
            </a:r>
            <a:r>
              <a:rPr sz="2600" spc="-25" dirty="0">
                <a:latin typeface="Calibri"/>
                <a:cs typeface="Calibri"/>
              </a:rPr>
              <a:t> </a:t>
            </a:r>
            <a:r>
              <a:rPr sz="2600" spc="-10" dirty="0">
                <a:latin typeface="Calibri"/>
                <a:cs typeface="Calibri"/>
              </a:rPr>
              <a:t>Divergence</a:t>
            </a:r>
            <a:r>
              <a:rPr sz="2600" spc="-60" dirty="0">
                <a:latin typeface="Calibri"/>
                <a:cs typeface="Calibri"/>
              </a:rPr>
              <a:t> </a:t>
            </a:r>
            <a:r>
              <a:rPr sz="2600" dirty="0">
                <a:latin typeface="Calibri"/>
                <a:cs typeface="Calibri"/>
              </a:rPr>
              <a:t>(Bullish</a:t>
            </a:r>
            <a:r>
              <a:rPr sz="2600" spc="-25" dirty="0">
                <a:latin typeface="Calibri"/>
                <a:cs typeface="Calibri"/>
              </a:rPr>
              <a:t> </a:t>
            </a:r>
            <a:r>
              <a:rPr sz="2600" spc="-10" dirty="0">
                <a:latin typeface="Calibri"/>
                <a:cs typeface="Calibri"/>
              </a:rPr>
              <a:t>version)</a:t>
            </a:r>
            <a:endParaRPr sz="2600">
              <a:latin typeface="Calibri"/>
              <a:cs typeface="Calibri"/>
            </a:endParaRPr>
          </a:p>
        </p:txBody>
      </p:sp>
      <p:pic>
        <p:nvPicPr>
          <p:cNvPr id="4" name="object 4"/>
          <p:cNvPicPr/>
          <p:nvPr/>
        </p:nvPicPr>
        <p:blipFill>
          <a:blip r:embed="rId2" cstate="print"/>
          <a:stretch>
            <a:fillRect/>
          </a:stretch>
        </p:blipFill>
        <p:spPr>
          <a:xfrm>
            <a:off x="1829539" y="2468096"/>
            <a:ext cx="5765336" cy="3748528"/>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37</a:t>
            </a:fld>
            <a:endParaRPr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0323" y="931553"/>
            <a:ext cx="6562725" cy="635000"/>
          </a:xfrm>
          <a:prstGeom prst="rect">
            <a:avLst/>
          </a:prstGeom>
        </p:spPr>
        <p:txBody>
          <a:bodyPr vert="horz" wrap="square" lIns="0" tIns="12065" rIns="0" bIns="0" rtlCol="0">
            <a:spAutoFit/>
          </a:bodyPr>
          <a:lstStyle/>
          <a:p>
            <a:pPr marL="12700">
              <a:lnSpc>
                <a:spcPct val="100000"/>
              </a:lnSpc>
              <a:spcBef>
                <a:spcPts val="95"/>
              </a:spcBef>
            </a:pPr>
            <a:r>
              <a:rPr sz="4000" spc="-155" dirty="0"/>
              <a:t>R</a:t>
            </a:r>
            <a:r>
              <a:rPr sz="4000" spc="-75" dirty="0"/>
              <a:t>e</a:t>
            </a:r>
            <a:r>
              <a:rPr sz="4000" spc="-95" dirty="0"/>
              <a:t>g</a:t>
            </a:r>
            <a:r>
              <a:rPr sz="4000" spc="-105" dirty="0"/>
              <a:t>u</a:t>
            </a:r>
            <a:r>
              <a:rPr sz="4000" spc="-75" dirty="0"/>
              <a:t>l</a:t>
            </a:r>
            <a:r>
              <a:rPr sz="4000" spc="-90" dirty="0"/>
              <a:t>a</a:t>
            </a:r>
            <a:r>
              <a:rPr sz="4000" spc="-5" dirty="0"/>
              <a:t>r</a:t>
            </a:r>
            <a:r>
              <a:rPr sz="4000" spc="-185" dirty="0"/>
              <a:t> </a:t>
            </a:r>
            <a:r>
              <a:rPr sz="4000" spc="-75" dirty="0"/>
              <a:t>a</a:t>
            </a:r>
            <a:r>
              <a:rPr sz="4000" spc="-80" dirty="0"/>
              <a:t>n</a:t>
            </a:r>
            <a:r>
              <a:rPr sz="4000" spc="-5" dirty="0"/>
              <a:t>d</a:t>
            </a:r>
            <a:r>
              <a:rPr sz="4000" spc="-190" dirty="0"/>
              <a:t> </a:t>
            </a:r>
            <a:r>
              <a:rPr sz="4000" spc="-90" dirty="0"/>
              <a:t>H</a:t>
            </a:r>
            <a:r>
              <a:rPr sz="4000" spc="-65" dirty="0"/>
              <a:t>i</a:t>
            </a:r>
            <a:r>
              <a:rPr sz="4000" spc="-90" dirty="0"/>
              <a:t>dd</a:t>
            </a:r>
            <a:r>
              <a:rPr sz="4000" spc="-100" dirty="0"/>
              <a:t>e</a:t>
            </a:r>
            <a:r>
              <a:rPr sz="4000" spc="-5" dirty="0"/>
              <a:t>n</a:t>
            </a:r>
            <a:r>
              <a:rPr sz="4000" spc="-190" dirty="0"/>
              <a:t> </a:t>
            </a:r>
            <a:r>
              <a:rPr sz="4000" spc="-90" dirty="0"/>
              <a:t>D</a:t>
            </a:r>
            <a:r>
              <a:rPr sz="4000" spc="-60" dirty="0"/>
              <a:t>i</a:t>
            </a:r>
            <a:r>
              <a:rPr sz="4000" spc="-120" dirty="0"/>
              <a:t>v</a:t>
            </a:r>
            <a:r>
              <a:rPr sz="4000" spc="-85" dirty="0"/>
              <a:t>e</a:t>
            </a:r>
            <a:r>
              <a:rPr sz="4000" spc="-150" dirty="0"/>
              <a:t>r</a:t>
            </a:r>
            <a:r>
              <a:rPr sz="4000" spc="-114" dirty="0"/>
              <a:t>g</a:t>
            </a:r>
            <a:r>
              <a:rPr sz="4000" spc="-100" dirty="0"/>
              <a:t>e</a:t>
            </a:r>
            <a:r>
              <a:rPr sz="4000" spc="-90" dirty="0"/>
              <a:t>n</a:t>
            </a:r>
            <a:r>
              <a:rPr sz="4000" spc="-85" dirty="0"/>
              <a:t>c</a:t>
            </a:r>
            <a:r>
              <a:rPr sz="4000" spc="-5" dirty="0"/>
              <a:t>e</a:t>
            </a:r>
            <a:r>
              <a:rPr sz="4000" spc="-190" dirty="0"/>
              <a:t> </a:t>
            </a:r>
            <a:r>
              <a:rPr sz="4000" spc="-5" dirty="0"/>
              <a:t>…</a:t>
            </a:r>
            <a:endParaRPr sz="4000"/>
          </a:p>
        </p:txBody>
      </p:sp>
      <p:sp>
        <p:nvSpPr>
          <p:cNvPr id="3" name="object 3"/>
          <p:cNvSpPr txBox="1"/>
          <p:nvPr/>
        </p:nvSpPr>
        <p:spPr>
          <a:xfrm>
            <a:off x="787400" y="1959779"/>
            <a:ext cx="5139690" cy="422275"/>
          </a:xfrm>
          <a:prstGeom prst="rect">
            <a:avLst/>
          </a:prstGeom>
        </p:spPr>
        <p:txBody>
          <a:bodyPr vert="horz" wrap="square" lIns="0" tIns="13335" rIns="0" bIns="0" rtlCol="0">
            <a:spAutoFit/>
          </a:bodyPr>
          <a:lstStyle/>
          <a:p>
            <a:pPr marL="275590" indent="-263525">
              <a:lnSpc>
                <a:spcPct val="100000"/>
              </a:lnSpc>
              <a:spcBef>
                <a:spcPts val="105"/>
              </a:spcBef>
              <a:buClr>
                <a:srgbClr val="1CACE3"/>
              </a:buClr>
              <a:buSzPct val="96153"/>
              <a:buFont typeface="Wingdings"/>
              <a:buChar char=""/>
              <a:tabLst>
                <a:tab pos="276225" algn="l"/>
              </a:tabLst>
            </a:pPr>
            <a:r>
              <a:rPr sz="2600" spc="-5" dirty="0">
                <a:latin typeface="Calibri"/>
                <a:cs typeface="Calibri"/>
              </a:rPr>
              <a:t>Hidden</a:t>
            </a:r>
            <a:r>
              <a:rPr sz="2600" spc="-35" dirty="0">
                <a:latin typeface="Calibri"/>
                <a:cs typeface="Calibri"/>
              </a:rPr>
              <a:t> </a:t>
            </a:r>
            <a:r>
              <a:rPr sz="2600" spc="-10" dirty="0">
                <a:latin typeface="Calibri"/>
                <a:cs typeface="Calibri"/>
              </a:rPr>
              <a:t>Divergence</a:t>
            </a:r>
            <a:r>
              <a:rPr sz="2600" spc="-50" dirty="0">
                <a:latin typeface="Calibri"/>
                <a:cs typeface="Calibri"/>
              </a:rPr>
              <a:t> </a:t>
            </a:r>
            <a:r>
              <a:rPr sz="2600" dirty="0">
                <a:latin typeface="Calibri"/>
                <a:cs typeface="Calibri"/>
              </a:rPr>
              <a:t>(Bearish</a:t>
            </a:r>
            <a:r>
              <a:rPr sz="2600" spc="-35" dirty="0">
                <a:latin typeface="Calibri"/>
                <a:cs typeface="Calibri"/>
              </a:rPr>
              <a:t> </a:t>
            </a:r>
            <a:r>
              <a:rPr sz="2600" spc="-10" dirty="0">
                <a:latin typeface="Calibri"/>
                <a:cs typeface="Calibri"/>
              </a:rPr>
              <a:t>version)</a:t>
            </a:r>
            <a:endParaRPr sz="2600">
              <a:latin typeface="Calibri"/>
              <a:cs typeface="Calibri"/>
            </a:endParaRPr>
          </a:p>
        </p:txBody>
      </p:sp>
      <p:pic>
        <p:nvPicPr>
          <p:cNvPr id="4" name="object 4"/>
          <p:cNvPicPr/>
          <p:nvPr/>
        </p:nvPicPr>
        <p:blipFill>
          <a:blip r:embed="rId2" cstate="print"/>
          <a:stretch>
            <a:fillRect/>
          </a:stretch>
        </p:blipFill>
        <p:spPr>
          <a:xfrm>
            <a:off x="1741737" y="2507647"/>
            <a:ext cx="5809875" cy="3777962"/>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38</a:t>
            </a:fld>
            <a:endParaRPr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0323" y="931553"/>
            <a:ext cx="6562725" cy="635000"/>
          </a:xfrm>
          <a:prstGeom prst="rect">
            <a:avLst/>
          </a:prstGeom>
        </p:spPr>
        <p:txBody>
          <a:bodyPr vert="horz" wrap="square" lIns="0" tIns="12065" rIns="0" bIns="0" rtlCol="0">
            <a:spAutoFit/>
          </a:bodyPr>
          <a:lstStyle/>
          <a:p>
            <a:pPr marL="12700">
              <a:lnSpc>
                <a:spcPct val="100000"/>
              </a:lnSpc>
              <a:spcBef>
                <a:spcPts val="95"/>
              </a:spcBef>
            </a:pPr>
            <a:r>
              <a:rPr sz="4000" spc="-155" dirty="0"/>
              <a:t>R</a:t>
            </a:r>
            <a:r>
              <a:rPr sz="4000" spc="-75" dirty="0"/>
              <a:t>e</a:t>
            </a:r>
            <a:r>
              <a:rPr sz="4000" spc="-95" dirty="0"/>
              <a:t>g</a:t>
            </a:r>
            <a:r>
              <a:rPr sz="4000" spc="-105" dirty="0"/>
              <a:t>u</a:t>
            </a:r>
            <a:r>
              <a:rPr sz="4000" spc="-75" dirty="0"/>
              <a:t>l</a:t>
            </a:r>
            <a:r>
              <a:rPr sz="4000" spc="-90" dirty="0"/>
              <a:t>a</a:t>
            </a:r>
            <a:r>
              <a:rPr sz="4000" spc="-5" dirty="0"/>
              <a:t>r</a:t>
            </a:r>
            <a:r>
              <a:rPr sz="4000" spc="-185" dirty="0"/>
              <a:t> </a:t>
            </a:r>
            <a:r>
              <a:rPr sz="4000" spc="-75" dirty="0"/>
              <a:t>a</a:t>
            </a:r>
            <a:r>
              <a:rPr sz="4000" spc="-80" dirty="0"/>
              <a:t>n</a:t>
            </a:r>
            <a:r>
              <a:rPr sz="4000" spc="-5" dirty="0"/>
              <a:t>d</a:t>
            </a:r>
            <a:r>
              <a:rPr sz="4000" spc="-190" dirty="0"/>
              <a:t> </a:t>
            </a:r>
            <a:r>
              <a:rPr sz="4000" spc="-90" dirty="0"/>
              <a:t>H</a:t>
            </a:r>
            <a:r>
              <a:rPr sz="4000" spc="-65" dirty="0"/>
              <a:t>i</a:t>
            </a:r>
            <a:r>
              <a:rPr sz="4000" spc="-90" dirty="0"/>
              <a:t>dd</a:t>
            </a:r>
            <a:r>
              <a:rPr sz="4000" spc="-100" dirty="0"/>
              <a:t>e</a:t>
            </a:r>
            <a:r>
              <a:rPr sz="4000" spc="-5" dirty="0"/>
              <a:t>n</a:t>
            </a:r>
            <a:r>
              <a:rPr sz="4000" spc="-190" dirty="0"/>
              <a:t> </a:t>
            </a:r>
            <a:r>
              <a:rPr sz="4000" spc="-90" dirty="0"/>
              <a:t>D</a:t>
            </a:r>
            <a:r>
              <a:rPr sz="4000" spc="-60" dirty="0"/>
              <a:t>i</a:t>
            </a:r>
            <a:r>
              <a:rPr sz="4000" spc="-120" dirty="0"/>
              <a:t>v</a:t>
            </a:r>
            <a:r>
              <a:rPr sz="4000" spc="-85" dirty="0"/>
              <a:t>e</a:t>
            </a:r>
            <a:r>
              <a:rPr sz="4000" spc="-150" dirty="0"/>
              <a:t>r</a:t>
            </a:r>
            <a:r>
              <a:rPr sz="4000" spc="-114" dirty="0"/>
              <a:t>g</a:t>
            </a:r>
            <a:r>
              <a:rPr sz="4000" spc="-100" dirty="0"/>
              <a:t>e</a:t>
            </a:r>
            <a:r>
              <a:rPr sz="4000" spc="-90" dirty="0"/>
              <a:t>n</a:t>
            </a:r>
            <a:r>
              <a:rPr sz="4000" spc="-85" dirty="0"/>
              <a:t>c</a:t>
            </a:r>
            <a:r>
              <a:rPr sz="4000" spc="-5" dirty="0"/>
              <a:t>e</a:t>
            </a:r>
            <a:r>
              <a:rPr sz="4000" spc="-190" dirty="0"/>
              <a:t> </a:t>
            </a:r>
            <a:r>
              <a:rPr sz="4000" spc="-5" dirty="0"/>
              <a:t>…</a:t>
            </a:r>
            <a:endParaRPr sz="4000"/>
          </a:p>
        </p:txBody>
      </p:sp>
      <p:sp>
        <p:nvSpPr>
          <p:cNvPr id="3" name="object 3"/>
          <p:cNvSpPr txBox="1"/>
          <p:nvPr/>
        </p:nvSpPr>
        <p:spPr>
          <a:xfrm>
            <a:off x="787400" y="1959779"/>
            <a:ext cx="5027295" cy="422275"/>
          </a:xfrm>
          <a:prstGeom prst="rect">
            <a:avLst/>
          </a:prstGeom>
        </p:spPr>
        <p:txBody>
          <a:bodyPr vert="horz" wrap="square" lIns="0" tIns="13335" rIns="0" bIns="0" rtlCol="0">
            <a:spAutoFit/>
          </a:bodyPr>
          <a:lstStyle/>
          <a:p>
            <a:pPr marL="275590" indent="-263525">
              <a:lnSpc>
                <a:spcPct val="100000"/>
              </a:lnSpc>
              <a:spcBef>
                <a:spcPts val="105"/>
              </a:spcBef>
              <a:buClr>
                <a:srgbClr val="1CACE3"/>
              </a:buClr>
              <a:buSzPct val="96153"/>
              <a:buFont typeface="Wingdings"/>
              <a:buChar char=""/>
              <a:tabLst>
                <a:tab pos="276225" algn="l"/>
              </a:tabLst>
            </a:pPr>
            <a:r>
              <a:rPr sz="2600" spc="-5" dirty="0">
                <a:latin typeface="Calibri"/>
                <a:cs typeface="Calibri"/>
              </a:rPr>
              <a:t>Hidden</a:t>
            </a:r>
            <a:r>
              <a:rPr sz="2600" spc="-40" dirty="0">
                <a:latin typeface="Calibri"/>
                <a:cs typeface="Calibri"/>
              </a:rPr>
              <a:t> </a:t>
            </a:r>
            <a:r>
              <a:rPr sz="2600" spc="-10" dirty="0">
                <a:latin typeface="Calibri"/>
                <a:cs typeface="Calibri"/>
              </a:rPr>
              <a:t>Divergence</a:t>
            </a:r>
            <a:r>
              <a:rPr sz="2600" spc="-50" dirty="0">
                <a:latin typeface="Calibri"/>
                <a:cs typeface="Calibri"/>
              </a:rPr>
              <a:t> </a:t>
            </a:r>
            <a:r>
              <a:rPr sz="2600" dirty="0">
                <a:latin typeface="Calibri"/>
                <a:cs typeface="Calibri"/>
              </a:rPr>
              <a:t>(Bullish</a:t>
            </a:r>
            <a:r>
              <a:rPr sz="2600" spc="-35" dirty="0">
                <a:latin typeface="Calibri"/>
                <a:cs typeface="Calibri"/>
              </a:rPr>
              <a:t> </a:t>
            </a:r>
            <a:r>
              <a:rPr sz="2600" spc="-10" dirty="0">
                <a:latin typeface="Calibri"/>
                <a:cs typeface="Calibri"/>
              </a:rPr>
              <a:t>version)</a:t>
            </a:r>
            <a:endParaRPr sz="2600">
              <a:latin typeface="Calibri"/>
              <a:cs typeface="Calibri"/>
            </a:endParaRPr>
          </a:p>
        </p:txBody>
      </p:sp>
      <p:pic>
        <p:nvPicPr>
          <p:cNvPr id="4" name="object 4"/>
          <p:cNvPicPr/>
          <p:nvPr/>
        </p:nvPicPr>
        <p:blipFill>
          <a:blip r:embed="rId2" cstate="print"/>
          <a:stretch>
            <a:fillRect/>
          </a:stretch>
        </p:blipFill>
        <p:spPr>
          <a:xfrm>
            <a:off x="1688036" y="2422599"/>
            <a:ext cx="5932518" cy="3855875"/>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39</a:t>
            </a:fld>
            <a:endParaRP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0323" y="931553"/>
            <a:ext cx="2884805" cy="635000"/>
          </a:xfrm>
          <a:prstGeom prst="rect">
            <a:avLst/>
          </a:prstGeom>
        </p:spPr>
        <p:txBody>
          <a:bodyPr vert="horz" wrap="square" lIns="0" tIns="12065" rIns="0" bIns="0" rtlCol="0">
            <a:spAutoFit/>
          </a:bodyPr>
          <a:lstStyle/>
          <a:p>
            <a:pPr marL="12700">
              <a:lnSpc>
                <a:spcPct val="100000"/>
              </a:lnSpc>
              <a:spcBef>
                <a:spcPts val="95"/>
              </a:spcBef>
            </a:pPr>
            <a:r>
              <a:rPr sz="4000" spc="-60" dirty="0"/>
              <a:t>I</a:t>
            </a:r>
            <a:r>
              <a:rPr sz="4000" spc="-114" dirty="0"/>
              <a:t>n</a:t>
            </a:r>
            <a:r>
              <a:rPr sz="4000" spc="-85" dirty="0"/>
              <a:t>t</a:t>
            </a:r>
            <a:r>
              <a:rPr sz="4000" spc="-160" dirty="0"/>
              <a:t>r</a:t>
            </a:r>
            <a:r>
              <a:rPr sz="4000" spc="-85" dirty="0"/>
              <a:t>o</a:t>
            </a:r>
            <a:r>
              <a:rPr sz="4000" spc="-90" dirty="0"/>
              <a:t>d</a:t>
            </a:r>
            <a:r>
              <a:rPr sz="4000" spc="-105" dirty="0"/>
              <a:t>u</a:t>
            </a:r>
            <a:r>
              <a:rPr sz="4000" spc="-75" dirty="0"/>
              <a:t>c</a:t>
            </a:r>
            <a:r>
              <a:rPr sz="4000" spc="-85" dirty="0"/>
              <a:t>t</a:t>
            </a:r>
            <a:r>
              <a:rPr sz="4000" spc="-75" dirty="0"/>
              <a:t>i</a:t>
            </a:r>
            <a:r>
              <a:rPr sz="4000" spc="-100" dirty="0"/>
              <a:t>o</a:t>
            </a:r>
            <a:r>
              <a:rPr sz="4000" spc="-5" dirty="0"/>
              <a:t>n</a:t>
            </a:r>
            <a:r>
              <a:rPr sz="4000" spc="-185" dirty="0"/>
              <a:t> </a:t>
            </a:r>
            <a:r>
              <a:rPr sz="4000" spc="-5" dirty="0"/>
              <a:t>…</a:t>
            </a:r>
            <a:endParaRPr sz="400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a:t>
            </a:fld>
            <a:endParaRPr dirty="0"/>
          </a:p>
        </p:txBody>
      </p:sp>
      <p:sp>
        <p:nvSpPr>
          <p:cNvPr id="3" name="object 3"/>
          <p:cNvSpPr txBox="1"/>
          <p:nvPr/>
        </p:nvSpPr>
        <p:spPr>
          <a:xfrm>
            <a:off x="810258" y="1970813"/>
            <a:ext cx="7571105" cy="4405630"/>
          </a:xfrm>
          <a:prstGeom prst="rect">
            <a:avLst/>
          </a:prstGeom>
        </p:spPr>
        <p:txBody>
          <a:bodyPr vert="horz" wrap="square" lIns="0" tIns="12700" rIns="0" bIns="0" rtlCol="0">
            <a:spAutoFit/>
          </a:bodyPr>
          <a:lstStyle/>
          <a:p>
            <a:pPr marL="104139" marR="5715" indent="-92075" algn="just">
              <a:lnSpc>
                <a:spcPct val="110000"/>
              </a:lnSpc>
              <a:spcBef>
                <a:spcPts val="100"/>
              </a:spcBef>
              <a:buClr>
                <a:srgbClr val="1CACE3"/>
              </a:buClr>
              <a:buSzPct val="94444"/>
              <a:buFont typeface="Wingdings"/>
              <a:buChar char=""/>
              <a:tabLst>
                <a:tab pos="194945" algn="l"/>
              </a:tabLst>
            </a:pPr>
            <a:r>
              <a:rPr sz="1800" dirty="0">
                <a:latin typeface="Calibri"/>
                <a:cs typeface="Calibri"/>
              </a:rPr>
              <a:t>A </a:t>
            </a:r>
            <a:r>
              <a:rPr sz="1800" spc="-15" dirty="0">
                <a:latin typeface="Calibri"/>
                <a:cs typeface="Calibri"/>
              </a:rPr>
              <a:t>core </a:t>
            </a:r>
            <a:r>
              <a:rPr sz="1800" spc="-5" dirty="0">
                <a:latin typeface="Calibri"/>
                <a:cs typeface="Calibri"/>
              </a:rPr>
              <a:t>principle of technical analysis is that </a:t>
            </a:r>
            <a:r>
              <a:rPr sz="1800" dirty="0">
                <a:latin typeface="Calibri"/>
                <a:cs typeface="Calibri"/>
              </a:rPr>
              <a:t>a </a:t>
            </a:r>
            <a:r>
              <a:rPr sz="1800" spc="-15" dirty="0">
                <a:solidFill>
                  <a:srgbClr val="FF0000"/>
                </a:solidFill>
                <a:latin typeface="Calibri"/>
                <a:cs typeface="Calibri"/>
              </a:rPr>
              <a:t>market's </a:t>
            </a:r>
            <a:r>
              <a:rPr sz="1800" spc="-5" dirty="0">
                <a:solidFill>
                  <a:srgbClr val="FF0000"/>
                </a:solidFill>
                <a:latin typeface="Calibri"/>
                <a:cs typeface="Calibri"/>
              </a:rPr>
              <a:t>price </a:t>
            </a:r>
            <a:r>
              <a:rPr sz="1800" b="1" spc="-10" dirty="0">
                <a:latin typeface="Calibri"/>
                <a:cs typeface="Calibri"/>
              </a:rPr>
              <a:t>reflects </a:t>
            </a:r>
            <a:r>
              <a:rPr sz="1800" spc="-5" dirty="0">
                <a:solidFill>
                  <a:srgbClr val="0000FF"/>
                </a:solidFill>
                <a:latin typeface="Calibri"/>
                <a:cs typeface="Calibri"/>
              </a:rPr>
              <a:t>all </a:t>
            </a:r>
            <a:r>
              <a:rPr sz="1800" spc="-10" dirty="0">
                <a:solidFill>
                  <a:srgbClr val="0000FF"/>
                </a:solidFill>
                <a:latin typeface="Calibri"/>
                <a:cs typeface="Calibri"/>
              </a:rPr>
              <a:t>relevant </a:t>
            </a:r>
            <a:r>
              <a:rPr sz="1800" spc="-5" dirty="0">
                <a:solidFill>
                  <a:srgbClr val="0000FF"/>
                </a:solidFill>
                <a:latin typeface="Calibri"/>
                <a:cs typeface="Calibri"/>
              </a:rPr>
              <a:t> </a:t>
            </a:r>
            <a:r>
              <a:rPr sz="1800" spc="-10" dirty="0">
                <a:solidFill>
                  <a:srgbClr val="0000FF"/>
                </a:solidFill>
                <a:latin typeface="Calibri"/>
                <a:cs typeface="Calibri"/>
              </a:rPr>
              <a:t>information</a:t>
            </a:r>
            <a:r>
              <a:rPr sz="1800" spc="10" dirty="0">
                <a:solidFill>
                  <a:srgbClr val="0000FF"/>
                </a:solidFill>
                <a:latin typeface="Calibri"/>
                <a:cs typeface="Calibri"/>
              </a:rPr>
              <a:t> </a:t>
            </a:r>
            <a:r>
              <a:rPr sz="1800" spc="-5" dirty="0">
                <a:solidFill>
                  <a:srgbClr val="0000FF"/>
                </a:solidFill>
                <a:latin typeface="Calibri"/>
                <a:cs typeface="Calibri"/>
              </a:rPr>
              <a:t>impacting</a:t>
            </a:r>
            <a:r>
              <a:rPr sz="1800" spc="15" dirty="0">
                <a:solidFill>
                  <a:srgbClr val="0000FF"/>
                </a:solidFill>
                <a:latin typeface="Calibri"/>
                <a:cs typeface="Calibri"/>
              </a:rPr>
              <a:t> </a:t>
            </a:r>
            <a:r>
              <a:rPr sz="1800" spc="-5" dirty="0">
                <a:solidFill>
                  <a:srgbClr val="0000FF"/>
                </a:solidFill>
                <a:latin typeface="Calibri"/>
                <a:cs typeface="Calibri"/>
              </a:rPr>
              <a:t>that</a:t>
            </a:r>
            <a:r>
              <a:rPr sz="1800" spc="10" dirty="0">
                <a:solidFill>
                  <a:srgbClr val="0000FF"/>
                </a:solidFill>
                <a:latin typeface="Calibri"/>
                <a:cs typeface="Calibri"/>
              </a:rPr>
              <a:t> </a:t>
            </a:r>
            <a:r>
              <a:rPr sz="1800" spc="-15" dirty="0">
                <a:solidFill>
                  <a:srgbClr val="0000FF"/>
                </a:solidFill>
                <a:latin typeface="Calibri"/>
                <a:cs typeface="Calibri"/>
              </a:rPr>
              <a:t>market</a:t>
            </a:r>
            <a:r>
              <a:rPr sz="1800" spc="-15" dirty="0">
                <a:latin typeface="Calibri"/>
                <a:cs typeface="Calibri"/>
              </a:rPr>
              <a:t>.</a:t>
            </a:r>
            <a:endParaRPr sz="1800" dirty="0">
              <a:latin typeface="Calibri"/>
              <a:cs typeface="Calibri"/>
            </a:endParaRPr>
          </a:p>
          <a:p>
            <a:pPr marL="104139" marR="6985" indent="-92075" algn="just">
              <a:lnSpc>
                <a:spcPct val="110000"/>
              </a:lnSpc>
              <a:spcBef>
                <a:spcPts val="900"/>
              </a:spcBef>
              <a:buClr>
                <a:srgbClr val="1CACE3"/>
              </a:buClr>
              <a:buSzPct val="94444"/>
              <a:buFont typeface="Wingdings"/>
              <a:buChar char=""/>
              <a:tabLst>
                <a:tab pos="194945" algn="l"/>
              </a:tabLst>
            </a:pPr>
            <a:r>
              <a:rPr sz="1800" dirty="0">
                <a:latin typeface="Calibri"/>
                <a:cs typeface="Calibri"/>
              </a:rPr>
              <a:t>A </a:t>
            </a:r>
            <a:r>
              <a:rPr sz="1800" spc="-10" dirty="0">
                <a:latin typeface="Calibri"/>
                <a:cs typeface="Calibri"/>
              </a:rPr>
              <a:t>technical </a:t>
            </a:r>
            <a:r>
              <a:rPr sz="1800" spc="-5" dirty="0">
                <a:latin typeface="Calibri"/>
                <a:cs typeface="Calibri"/>
              </a:rPr>
              <a:t>analyst </a:t>
            </a:r>
            <a:r>
              <a:rPr sz="1800" spc="-15" dirty="0">
                <a:latin typeface="Calibri"/>
                <a:cs typeface="Calibri"/>
              </a:rPr>
              <a:t>therefore </a:t>
            </a:r>
            <a:r>
              <a:rPr sz="1800" spc="-10" dirty="0">
                <a:latin typeface="Calibri"/>
                <a:cs typeface="Calibri"/>
              </a:rPr>
              <a:t>looks at </a:t>
            </a:r>
            <a:r>
              <a:rPr sz="1800" spc="-5" dirty="0">
                <a:latin typeface="Calibri"/>
                <a:cs typeface="Calibri"/>
              </a:rPr>
              <a:t>the </a:t>
            </a:r>
            <a:r>
              <a:rPr sz="1800" spc="-10" dirty="0">
                <a:latin typeface="Calibri"/>
                <a:cs typeface="Calibri"/>
              </a:rPr>
              <a:t>history </a:t>
            </a:r>
            <a:r>
              <a:rPr sz="1800" spc="-5" dirty="0">
                <a:latin typeface="Calibri"/>
                <a:cs typeface="Calibri"/>
              </a:rPr>
              <a:t>of </a:t>
            </a:r>
            <a:r>
              <a:rPr sz="1800" dirty="0">
                <a:latin typeface="Calibri"/>
                <a:cs typeface="Calibri"/>
              </a:rPr>
              <a:t>a </a:t>
            </a:r>
            <a:r>
              <a:rPr sz="1800" spc="-5" dirty="0">
                <a:latin typeface="Calibri"/>
                <a:cs typeface="Calibri"/>
              </a:rPr>
              <a:t>security or commodity's </a:t>
            </a:r>
            <a:r>
              <a:rPr sz="1800" dirty="0">
                <a:latin typeface="Calibri"/>
                <a:cs typeface="Calibri"/>
              </a:rPr>
              <a:t> </a:t>
            </a:r>
            <a:r>
              <a:rPr sz="1800" spc="-10" dirty="0">
                <a:latin typeface="Calibri"/>
                <a:cs typeface="Calibri"/>
              </a:rPr>
              <a:t>trading </a:t>
            </a:r>
            <a:r>
              <a:rPr sz="1800" spc="-15" dirty="0">
                <a:latin typeface="Calibri"/>
                <a:cs typeface="Calibri"/>
              </a:rPr>
              <a:t>pattern </a:t>
            </a:r>
            <a:r>
              <a:rPr sz="1800" spc="-10" dirty="0">
                <a:latin typeface="Calibri"/>
                <a:cs typeface="Calibri"/>
              </a:rPr>
              <a:t>rather </a:t>
            </a:r>
            <a:r>
              <a:rPr sz="1800" spc="-5" dirty="0">
                <a:latin typeface="Calibri"/>
                <a:cs typeface="Calibri"/>
              </a:rPr>
              <a:t>than </a:t>
            </a:r>
            <a:r>
              <a:rPr sz="1800" spc="-10" dirty="0">
                <a:latin typeface="Calibri"/>
                <a:cs typeface="Calibri"/>
              </a:rPr>
              <a:t>external drivers </a:t>
            </a:r>
            <a:r>
              <a:rPr sz="1800" spc="-5" dirty="0">
                <a:latin typeface="Calibri"/>
                <a:cs typeface="Calibri"/>
              </a:rPr>
              <a:t>such </a:t>
            </a:r>
            <a:r>
              <a:rPr sz="1800" dirty="0">
                <a:latin typeface="Calibri"/>
                <a:cs typeface="Calibri"/>
              </a:rPr>
              <a:t>as </a:t>
            </a:r>
            <a:r>
              <a:rPr sz="1800" spc="-5" dirty="0">
                <a:solidFill>
                  <a:srgbClr val="FF0000"/>
                </a:solidFill>
                <a:latin typeface="Calibri"/>
                <a:cs typeface="Calibri"/>
              </a:rPr>
              <a:t>economic</a:t>
            </a:r>
            <a:r>
              <a:rPr sz="1800" spc="-5" dirty="0">
                <a:latin typeface="Calibri"/>
                <a:cs typeface="Calibri"/>
              </a:rPr>
              <a:t>, </a:t>
            </a:r>
            <a:r>
              <a:rPr sz="1800" spc="-5" dirty="0">
                <a:solidFill>
                  <a:srgbClr val="FF0000"/>
                </a:solidFill>
                <a:latin typeface="Calibri"/>
                <a:cs typeface="Calibri"/>
              </a:rPr>
              <a:t>fundamental </a:t>
            </a:r>
            <a:r>
              <a:rPr sz="1800" dirty="0">
                <a:latin typeface="Calibri"/>
                <a:cs typeface="Calibri"/>
              </a:rPr>
              <a:t>and </a:t>
            </a:r>
            <a:r>
              <a:rPr sz="1800" spc="5" dirty="0">
                <a:latin typeface="Calibri"/>
                <a:cs typeface="Calibri"/>
              </a:rPr>
              <a:t> </a:t>
            </a:r>
            <a:r>
              <a:rPr sz="1800" spc="-10" dirty="0">
                <a:solidFill>
                  <a:srgbClr val="FF0000"/>
                </a:solidFill>
                <a:latin typeface="Calibri"/>
                <a:cs typeface="Calibri"/>
              </a:rPr>
              <a:t>news</a:t>
            </a:r>
            <a:r>
              <a:rPr sz="1800" dirty="0">
                <a:solidFill>
                  <a:srgbClr val="FF0000"/>
                </a:solidFill>
                <a:latin typeface="Calibri"/>
                <a:cs typeface="Calibri"/>
              </a:rPr>
              <a:t> </a:t>
            </a:r>
            <a:r>
              <a:rPr sz="1800" spc="-5" dirty="0">
                <a:solidFill>
                  <a:srgbClr val="FF0000"/>
                </a:solidFill>
                <a:latin typeface="Calibri"/>
                <a:cs typeface="Calibri"/>
              </a:rPr>
              <a:t>events</a:t>
            </a:r>
            <a:r>
              <a:rPr sz="1800" spc="-5" dirty="0">
                <a:latin typeface="Calibri"/>
                <a:cs typeface="Calibri"/>
              </a:rPr>
              <a:t>.</a:t>
            </a:r>
            <a:endParaRPr sz="1800" dirty="0">
              <a:latin typeface="Calibri"/>
              <a:cs typeface="Calibri"/>
            </a:endParaRPr>
          </a:p>
          <a:p>
            <a:pPr marL="104139" marR="6985" indent="-92075" algn="just">
              <a:lnSpc>
                <a:spcPct val="110000"/>
              </a:lnSpc>
              <a:spcBef>
                <a:spcPts val="900"/>
              </a:spcBef>
              <a:buClr>
                <a:srgbClr val="1CACE3"/>
              </a:buClr>
              <a:buSzPct val="94444"/>
              <a:buFont typeface="Wingdings"/>
              <a:buChar char=""/>
              <a:tabLst>
                <a:tab pos="194945" algn="l"/>
              </a:tabLst>
            </a:pPr>
            <a:r>
              <a:rPr sz="1800" dirty="0">
                <a:latin typeface="Calibri"/>
                <a:cs typeface="Calibri"/>
              </a:rPr>
              <a:t>It </a:t>
            </a:r>
            <a:r>
              <a:rPr sz="1800" spc="-5" dirty="0">
                <a:latin typeface="Calibri"/>
                <a:cs typeface="Calibri"/>
              </a:rPr>
              <a:t>is</a:t>
            </a:r>
            <a:r>
              <a:rPr sz="1800" dirty="0">
                <a:latin typeface="Calibri"/>
                <a:cs typeface="Calibri"/>
              </a:rPr>
              <a:t> </a:t>
            </a:r>
            <a:r>
              <a:rPr sz="1800" spc="-5" dirty="0">
                <a:latin typeface="Calibri"/>
                <a:cs typeface="Calibri"/>
              </a:rPr>
              <a:t>believed</a:t>
            </a:r>
            <a:r>
              <a:rPr sz="1800" dirty="0">
                <a:latin typeface="Calibri"/>
                <a:cs typeface="Calibri"/>
              </a:rPr>
              <a:t> </a:t>
            </a:r>
            <a:r>
              <a:rPr sz="1800" spc="-5" dirty="0">
                <a:latin typeface="Calibri"/>
                <a:cs typeface="Calibri"/>
              </a:rPr>
              <a:t>that price</a:t>
            </a:r>
            <a:r>
              <a:rPr sz="1800" dirty="0">
                <a:latin typeface="Calibri"/>
                <a:cs typeface="Calibri"/>
              </a:rPr>
              <a:t> </a:t>
            </a:r>
            <a:r>
              <a:rPr sz="1800" spc="-5" dirty="0">
                <a:latin typeface="Calibri"/>
                <a:cs typeface="Calibri"/>
              </a:rPr>
              <a:t>action</a:t>
            </a:r>
            <a:r>
              <a:rPr sz="1800" dirty="0">
                <a:latin typeface="Calibri"/>
                <a:cs typeface="Calibri"/>
              </a:rPr>
              <a:t> </a:t>
            </a:r>
            <a:r>
              <a:rPr sz="1800" spc="-10" dirty="0">
                <a:latin typeface="Calibri"/>
                <a:cs typeface="Calibri"/>
              </a:rPr>
              <a:t>tends</a:t>
            </a:r>
            <a:r>
              <a:rPr sz="1800" spc="-5" dirty="0">
                <a:latin typeface="Calibri"/>
                <a:cs typeface="Calibri"/>
              </a:rPr>
              <a:t> </a:t>
            </a:r>
            <a:r>
              <a:rPr sz="1800" spc="-10" dirty="0">
                <a:latin typeface="Calibri"/>
                <a:cs typeface="Calibri"/>
              </a:rPr>
              <a:t>to</a:t>
            </a:r>
            <a:r>
              <a:rPr sz="1800" spc="-5" dirty="0">
                <a:latin typeface="Calibri"/>
                <a:cs typeface="Calibri"/>
              </a:rPr>
              <a:t> </a:t>
            </a:r>
            <a:r>
              <a:rPr sz="1800" b="1" spc="-10" dirty="0">
                <a:solidFill>
                  <a:srgbClr val="FF0000"/>
                </a:solidFill>
                <a:latin typeface="Calibri"/>
                <a:cs typeface="Calibri"/>
              </a:rPr>
              <a:t>repeat</a:t>
            </a:r>
            <a:r>
              <a:rPr sz="1800" b="1" spc="-5" dirty="0">
                <a:solidFill>
                  <a:srgbClr val="FF0000"/>
                </a:solidFill>
                <a:latin typeface="Calibri"/>
                <a:cs typeface="Calibri"/>
              </a:rPr>
              <a:t> </a:t>
            </a:r>
            <a:r>
              <a:rPr sz="1800" spc="-5" dirty="0">
                <a:latin typeface="Calibri"/>
                <a:cs typeface="Calibri"/>
              </a:rPr>
              <a:t>itself</a:t>
            </a:r>
            <a:r>
              <a:rPr sz="1800" dirty="0">
                <a:latin typeface="Calibri"/>
                <a:cs typeface="Calibri"/>
              </a:rPr>
              <a:t> due</a:t>
            </a:r>
            <a:r>
              <a:rPr sz="1800" spc="5" dirty="0">
                <a:latin typeface="Calibri"/>
                <a:cs typeface="Calibri"/>
              </a:rPr>
              <a:t> </a:t>
            </a:r>
            <a:r>
              <a:rPr sz="1800" spc="-10" dirty="0">
                <a:latin typeface="Calibri"/>
                <a:cs typeface="Calibri"/>
              </a:rPr>
              <a:t>to</a:t>
            </a:r>
            <a:r>
              <a:rPr sz="1800" spc="-5" dirty="0">
                <a:latin typeface="Calibri"/>
                <a:cs typeface="Calibri"/>
              </a:rPr>
              <a:t> </a:t>
            </a:r>
            <a:r>
              <a:rPr sz="1800" dirty="0">
                <a:latin typeface="Calibri"/>
                <a:cs typeface="Calibri"/>
              </a:rPr>
              <a:t>the </a:t>
            </a:r>
            <a:r>
              <a:rPr sz="1800" spc="-5" dirty="0">
                <a:latin typeface="Calibri"/>
                <a:cs typeface="Calibri"/>
              </a:rPr>
              <a:t>collective, </a:t>
            </a:r>
            <a:r>
              <a:rPr sz="1800" dirty="0">
                <a:latin typeface="Calibri"/>
                <a:cs typeface="Calibri"/>
              </a:rPr>
              <a:t> </a:t>
            </a:r>
            <a:r>
              <a:rPr sz="1800" spc="-10" dirty="0">
                <a:latin typeface="Calibri"/>
                <a:cs typeface="Calibri"/>
              </a:rPr>
              <a:t>patterned</a:t>
            </a:r>
            <a:r>
              <a:rPr sz="1800" spc="10" dirty="0">
                <a:latin typeface="Calibri"/>
                <a:cs typeface="Calibri"/>
              </a:rPr>
              <a:t> </a:t>
            </a:r>
            <a:r>
              <a:rPr sz="1800" spc="-5" dirty="0">
                <a:latin typeface="Calibri"/>
                <a:cs typeface="Calibri"/>
              </a:rPr>
              <a:t>behavior of</a:t>
            </a:r>
            <a:r>
              <a:rPr sz="1800" spc="15" dirty="0">
                <a:latin typeface="Calibri"/>
                <a:cs typeface="Calibri"/>
              </a:rPr>
              <a:t> </a:t>
            </a:r>
            <a:r>
              <a:rPr sz="1800" spc="-15" dirty="0">
                <a:latin typeface="Calibri"/>
                <a:cs typeface="Calibri"/>
              </a:rPr>
              <a:t>investors.</a:t>
            </a:r>
            <a:endParaRPr sz="1800" dirty="0">
              <a:latin typeface="Calibri"/>
              <a:cs typeface="Calibri"/>
            </a:endParaRPr>
          </a:p>
          <a:p>
            <a:pPr marL="103505" marR="5080" indent="-91440" algn="just">
              <a:lnSpc>
                <a:spcPct val="110000"/>
              </a:lnSpc>
              <a:spcBef>
                <a:spcPts val="900"/>
              </a:spcBef>
              <a:buClr>
                <a:srgbClr val="1CACE3"/>
              </a:buClr>
              <a:buSzPct val="94444"/>
              <a:buFont typeface="Wingdings"/>
              <a:buChar char=""/>
              <a:tabLst>
                <a:tab pos="194945" algn="l"/>
              </a:tabLst>
            </a:pPr>
            <a:r>
              <a:rPr sz="1800" spc="-25" dirty="0">
                <a:solidFill>
                  <a:srgbClr val="FF0000"/>
                </a:solidFill>
                <a:latin typeface="Calibri"/>
                <a:cs typeface="Calibri"/>
              </a:rPr>
              <a:t>Technical </a:t>
            </a:r>
            <a:r>
              <a:rPr sz="1800" spc="-5" dirty="0">
                <a:solidFill>
                  <a:srgbClr val="FF0000"/>
                </a:solidFill>
                <a:latin typeface="Calibri"/>
                <a:cs typeface="Calibri"/>
              </a:rPr>
              <a:t>analysis </a:t>
            </a:r>
            <a:r>
              <a:rPr sz="1800" spc="-10" dirty="0">
                <a:latin typeface="Calibri"/>
                <a:cs typeface="Calibri"/>
              </a:rPr>
              <a:t>most </a:t>
            </a:r>
            <a:r>
              <a:rPr sz="1800" spc="-5" dirty="0">
                <a:latin typeface="Calibri"/>
                <a:cs typeface="Calibri"/>
              </a:rPr>
              <a:t>commonly applies </a:t>
            </a:r>
            <a:r>
              <a:rPr sz="1800" spc="-10" dirty="0">
                <a:latin typeface="Calibri"/>
                <a:cs typeface="Calibri"/>
              </a:rPr>
              <a:t>to </a:t>
            </a:r>
            <a:r>
              <a:rPr sz="1800" dirty="0">
                <a:solidFill>
                  <a:srgbClr val="0000FF"/>
                </a:solidFill>
                <a:latin typeface="Calibri"/>
                <a:cs typeface="Calibri"/>
              </a:rPr>
              <a:t>price </a:t>
            </a:r>
            <a:r>
              <a:rPr sz="1800" spc="-5" dirty="0">
                <a:solidFill>
                  <a:srgbClr val="0000FF"/>
                </a:solidFill>
                <a:latin typeface="Calibri"/>
                <a:cs typeface="Calibri"/>
              </a:rPr>
              <a:t>changes</a:t>
            </a:r>
            <a:r>
              <a:rPr sz="1800" spc="-5" dirty="0">
                <a:latin typeface="Calibri"/>
                <a:cs typeface="Calibri"/>
              </a:rPr>
              <a:t>, </a:t>
            </a:r>
            <a:r>
              <a:rPr sz="1800" dirty="0">
                <a:latin typeface="Calibri"/>
                <a:cs typeface="Calibri"/>
              </a:rPr>
              <a:t>but some </a:t>
            </a:r>
            <a:r>
              <a:rPr sz="1800" spc="-10" dirty="0">
                <a:latin typeface="Calibri"/>
                <a:cs typeface="Calibri"/>
              </a:rPr>
              <a:t>analysts </a:t>
            </a:r>
            <a:r>
              <a:rPr sz="1800" spc="-5" dirty="0">
                <a:latin typeface="Calibri"/>
                <a:cs typeface="Calibri"/>
              </a:rPr>
              <a:t> </a:t>
            </a:r>
            <a:r>
              <a:rPr sz="1800" spc="-15" dirty="0">
                <a:latin typeface="Calibri"/>
                <a:cs typeface="Calibri"/>
              </a:rPr>
              <a:t>track </a:t>
            </a:r>
            <a:r>
              <a:rPr sz="1800" spc="-10" dirty="0">
                <a:latin typeface="Calibri"/>
                <a:cs typeface="Calibri"/>
              </a:rPr>
              <a:t>numbers </a:t>
            </a:r>
            <a:r>
              <a:rPr sz="1800" spc="-5" dirty="0">
                <a:latin typeface="Calibri"/>
                <a:cs typeface="Calibri"/>
              </a:rPr>
              <a:t>other than </a:t>
            </a:r>
            <a:r>
              <a:rPr sz="1800" spc="-10" dirty="0">
                <a:latin typeface="Calibri"/>
                <a:cs typeface="Calibri"/>
              </a:rPr>
              <a:t>just </a:t>
            </a:r>
            <a:r>
              <a:rPr sz="1800" spc="-5" dirty="0">
                <a:latin typeface="Calibri"/>
                <a:cs typeface="Calibri"/>
              </a:rPr>
              <a:t>price, such </a:t>
            </a:r>
            <a:r>
              <a:rPr sz="1800" dirty="0">
                <a:latin typeface="Calibri"/>
                <a:cs typeface="Calibri"/>
              </a:rPr>
              <a:t>as </a:t>
            </a:r>
            <a:r>
              <a:rPr sz="1800" spc="-10" dirty="0">
                <a:latin typeface="Calibri"/>
                <a:cs typeface="Calibri"/>
              </a:rPr>
              <a:t>trading </a:t>
            </a:r>
            <a:r>
              <a:rPr sz="1800" spc="-5" dirty="0">
                <a:solidFill>
                  <a:srgbClr val="0000FF"/>
                </a:solidFill>
                <a:latin typeface="Calibri"/>
                <a:cs typeface="Calibri"/>
              </a:rPr>
              <a:t>volume </a:t>
            </a:r>
            <a:r>
              <a:rPr sz="1800" spc="-5" dirty="0">
                <a:latin typeface="Calibri"/>
                <a:cs typeface="Calibri"/>
              </a:rPr>
              <a:t>or </a:t>
            </a:r>
            <a:r>
              <a:rPr sz="1800" spc="-5" dirty="0">
                <a:solidFill>
                  <a:srgbClr val="0000FF"/>
                </a:solidFill>
                <a:latin typeface="Calibri"/>
                <a:cs typeface="Calibri"/>
              </a:rPr>
              <a:t>open </a:t>
            </a:r>
            <a:r>
              <a:rPr sz="1800" spc="-15" dirty="0">
                <a:solidFill>
                  <a:srgbClr val="0000FF"/>
                </a:solidFill>
                <a:latin typeface="Calibri"/>
                <a:cs typeface="Calibri"/>
              </a:rPr>
              <a:t>interest </a:t>
            </a:r>
            <a:r>
              <a:rPr sz="1800" spc="-10" dirty="0">
                <a:solidFill>
                  <a:srgbClr val="0000FF"/>
                </a:solidFill>
                <a:latin typeface="Calibri"/>
                <a:cs typeface="Calibri"/>
              </a:rPr>
              <a:t> </a:t>
            </a:r>
            <a:r>
              <a:rPr sz="1800" spc="-5" dirty="0">
                <a:latin typeface="Calibri"/>
                <a:cs typeface="Calibri"/>
              </a:rPr>
              <a:t>figures.</a:t>
            </a:r>
            <a:endParaRPr sz="1800" dirty="0">
              <a:latin typeface="Calibri"/>
              <a:cs typeface="Calibri"/>
            </a:endParaRPr>
          </a:p>
          <a:p>
            <a:pPr marL="104139" marR="5080" indent="-92075" algn="just">
              <a:lnSpc>
                <a:spcPct val="110000"/>
              </a:lnSpc>
              <a:spcBef>
                <a:spcPts val="900"/>
              </a:spcBef>
              <a:buClr>
                <a:srgbClr val="1CACE3"/>
              </a:buClr>
              <a:buSzPct val="94444"/>
              <a:buFont typeface="Wingdings"/>
              <a:buChar char=""/>
              <a:tabLst>
                <a:tab pos="194945" algn="l"/>
              </a:tabLst>
            </a:pPr>
            <a:r>
              <a:rPr sz="1800" spc="-5" dirty="0">
                <a:latin typeface="Calibri"/>
                <a:cs typeface="Calibri"/>
              </a:rPr>
              <a:t>The</a:t>
            </a:r>
            <a:r>
              <a:rPr sz="1800" dirty="0">
                <a:latin typeface="Calibri"/>
                <a:cs typeface="Calibri"/>
              </a:rPr>
              <a:t> </a:t>
            </a:r>
            <a:r>
              <a:rPr sz="1800" spc="-10" dirty="0">
                <a:latin typeface="Calibri"/>
                <a:cs typeface="Calibri"/>
              </a:rPr>
              <a:t>two</a:t>
            </a:r>
            <a:r>
              <a:rPr sz="1800" spc="-5" dirty="0">
                <a:latin typeface="Calibri"/>
                <a:cs typeface="Calibri"/>
              </a:rPr>
              <a:t> </a:t>
            </a:r>
            <a:r>
              <a:rPr sz="1800" dirty="0">
                <a:latin typeface="Calibri"/>
                <a:cs typeface="Calibri"/>
              </a:rPr>
              <a:t>primary</a:t>
            </a:r>
            <a:r>
              <a:rPr sz="1800" spc="5" dirty="0">
                <a:latin typeface="Calibri"/>
                <a:cs typeface="Calibri"/>
              </a:rPr>
              <a:t> </a:t>
            </a:r>
            <a:r>
              <a:rPr sz="1800" spc="-10" dirty="0">
                <a:latin typeface="Calibri"/>
                <a:cs typeface="Calibri"/>
              </a:rPr>
              <a:t>variables</a:t>
            </a:r>
            <a:r>
              <a:rPr sz="1800" spc="-5" dirty="0">
                <a:latin typeface="Calibri"/>
                <a:cs typeface="Calibri"/>
              </a:rPr>
              <a:t> </a:t>
            </a:r>
            <a:r>
              <a:rPr sz="1800" spc="-15" dirty="0">
                <a:latin typeface="Calibri"/>
                <a:cs typeface="Calibri"/>
              </a:rPr>
              <a:t>for</a:t>
            </a:r>
            <a:r>
              <a:rPr sz="1800" spc="-10" dirty="0">
                <a:latin typeface="Calibri"/>
                <a:cs typeface="Calibri"/>
              </a:rPr>
              <a:t> </a:t>
            </a:r>
            <a:r>
              <a:rPr sz="1800" spc="-5" dirty="0">
                <a:latin typeface="Calibri"/>
                <a:cs typeface="Calibri"/>
              </a:rPr>
              <a:t>technical</a:t>
            </a:r>
            <a:r>
              <a:rPr sz="1800" dirty="0">
                <a:latin typeface="Calibri"/>
                <a:cs typeface="Calibri"/>
              </a:rPr>
              <a:t> </a:t>
            </a:r>
            <a:r>
              <a:rPr sz="1800" spc="-5" dirty="0">
                <a:latin typeface="Calibri"/>
                <a:cs typeface="Calibri"/>
              </a:rPr>
              <a:t>analysis</a:t>
            </a:r>
            <a:r>
              <a:rPr sz="1800" dirty="0">
                <a:latin typeface="Calibri"/>
                <a:cs typeface="Calibri"/>
              </a:rPr>
              <a:t> </a:t>
            </a:r>
            <a:r>
              <a:rPr sz="1800" spc="-10" dirty="0">
                <a:latin typeface="Calibri"/>
                <a:cs typeface="Calibri"/>
              </a:rPr>
              <a:t>are</a:t>
            </a:r>
            <a:r>
              <a:rPr sz="1800" spc="-5" dirty="0">
                <a:latin typeface="Calibri"/>
                <a:cs typeface="Calibri"/>
              </a:rPr>
              <a:t> the</a:t>
            </a:r>
            <a:r>
              <a:rPr sz="1800" spc="400" dirty="0">
                <a:latin typeface="Calibri"/>
                <a:cs typeface="Calibri"/>
              </a:rPr>
              <a:t> </a:t>
            </a:r>
            <a:r>
              <a:rPr sz="1800" b="1" spc="-5" dirty="0">
                <a:solidFill>
                  <a:srgbClr val="FF0000"/>
                </a:solidFill>
                <a:latin typeface="Calibri"/>
                <a:cs typeface="Calibri"/>
              </a:rPr>
              <a:t>time</a:t>
            </a:r>
            <a:r>
              <a:rPr sz="1800" b="1" spc="400" dirty="0">
                <a:solidFill>
                  <a:srgbClr val="FF0000"/>
                </a:solidFill>
                <a:latin typeface="Calibri"/>
                <a:cs typeface="Calibri"/>
              </a:rPr>
              <a:t> </a:t>
            </a:r>
            <a:r>
              <a:rPr sz="1800" b="1" spc="-10" dirty="0">
                <a:solidFill>
                  <a:srgbClr val="FF0000"/>
                </a:solidFill>
                <a:latin typeface="Calibri"/>
                <a:cs typeface="Calibri"/>
              </a:rPr>
              <a:t>frames </a:t>
            </a:r>
            <a:r>
              <a:rPr sz="1800" b="1" spc="-5" dirty="0">
                <a:solidFill>
                  <a:srgbClr val="FF0000"/>
                </a:solidFill>
                <a:latin typeface="Calibri"/>
                <a:cs typeface="Calibri"/>
              </a:rPr>
              <a:t> </a:t>
            </a:r>
            <a:r>
              <a:rPr sz="1800" spc="-10" dirty="0">
                <a:latin typeface="Calibri"/>
                <a:cs typeface="Calibri"/>
              </a:rPr>
              <a:t>considered</a:t>
            </a:r>
            <a:r>
              <a:rPr sz="1800" spc="-5" dirty="0">
                <a:latin typeface="Calibri"/>
                <a:cs typeface="Calibri"/>
              </a:rPr>
              <a:t> </a:t>
            </a:r>
            <a:r>
              <a:rPr sz="1800" dirty="0">
                <a:latin typeface="Calibri"/>
                <a:cs typeface="Calibri"/>
              </a:rPr>
              <a:t>and</a:t>
            </a:r>
            <a:r>
              <a:rPr sz="1800" spc="5" dirty="0">
                <a:latin typeface="Calibri"/>
                <a:cs typeface="Calibri"/>
              </a:rPr>
              <a:t> </a:t>
            </a:r>
            <a:r>
              <a:rPr sz="1800" spc="-5" dirty="0">
                <a:latin typeface="Calibri"/>
                <a:cs typeface="Calibri"/>
              </a:rPr>
              <a:t>the</a:t>
            </a:r>
            <a:r>
              <a:rPr sz="1800" dirty="0">
                <a:latin typeface="Calibri"/>
                <a:cs typeface="Calibri"/>
              </a:rPr>
              <a:t> </a:t>
            </a:r>
            <a:r>
              <a:rPr sz="1800" b="1" spc="-5" dirty="0">
                <a:solidFill>
                  <a:srgbClr val="FF0000"/>
                </a:solidFill>
                <a:latin typeface="Calibri"/>
                <a:cs typeface="Calibri"/>
              </a:rPr>
              <a:t>particular</a:t>
            </a:r>
            <a:r>
              <a:rPr sz="1800" b="1" dirty="0">
                <a:solidFill>
                  <a:srgbClr val="FF0000"/>
                </a:solidFill>
                <a:latin typeface="Calibri"/>
                <a:cs typeface="Calibri"/>
              </a:rPr>
              <a:t> </a:t>
            </a:r>
            <a:r>
              <a:rPr sz="1800" b="1" spc="-10" dirty="0">
                <a:solidFill>
                  <a:srgbClr val="FF0000"/>
                </a:solidFill>
                <a:latin typeface="Calibri"/>
                <a:cs typeface="Calibri"/>
              </a:rPr>
              <a:t>technical</a:t>
            </a:r>
            <a:r>
              <a:rPr sz="1800" b="1" spc="-5" dirty="0">
                <a:solidFill>
                  <a:srgbClr val="FF0000"/>
                </a:solidFill>
                <a:latin typeface="Calibri"/>
                <a:cs typeface="Calibri"/>
              </a:rPr>
              <a:t> </a:t>
            </a:r>
            <a:r>
              <a:rPr sz="1800" b="1" spc="-15" dirty="0">
                <a:solidFill>
                  <a:srgbClr val="FF0000"/>
                </a:solidFill>
                <a:latin typeface="Calibri"/>
                <a:cs typeface="Calibri"/>
              </a:rPr>
              <a:t>indicators</a:t>
            </a:r>
            <a:r>
              <a:rPr sz="1800" b="1" spc="-10" dirty="0">
                <a:solidFill>
                  <a:srgbClr val="FF0000"/>
                </a:solidFill>
                <a:latin typeface="Calibri"/>
                <a:cs typeface="Calibri"/>
              </a:rPr>
              <a:t> </a:t>
            </a:r>
            <a:r>
              <a:rPr sz="1800" spc="-5" dirty="0">
                <a:latin typeface="Calibri"/>
                <a:cs typeface="Calibri"/>
              </a:rPr>
              <a:t>that</a:t>
            </a:r>
            <a:r>
              <a:rPr sz="1800" dirty="0">
                <a:latin typeface="Calibri"/>
                <a:cs typeface="Calibri"/>
              </a:rPr>
              <a:t> a</a:t>
            </a:r>
            <a:r>
              <a:rPr sz="1800" spc="5" dirty="0">
                <a:latin typeface="Calibri"/>
                <a:cs typeface="Calibri"/>
              </a:rPr>
              <a:t> </a:t>
            </a:r>
            <a:r>
              <a:rPr sz="1800" spc="-10" dirty="0">
                <a:latin typeface="Calibri"/>
                <a:cs typeface="Calibri"/>
              </a:rPr>
              <a:t>trader</a:t>
            </a:r>
            <a:r>
              <a:rPr sz="1800" spc="-5" dirty="0">
                <a:latin typeface="Calibri"/>
                <a:cs typeface="Calibri"/>
              </a:rPr>
              <a:t> chooses</a:t>
            </a:r>
            <a:r>
              <a:rPr sz="1800" dirty="0">
                <a:latin typeface="Calibri"/>
                <a:cs typeface="Calibri"/>
              </a:rPr>
              <a:t> </a:t>
            </a:r>
            <a:r>
              <a:rPr sz="1800" spc="-15" dirty="0">
                <a:latin typeface="Calibri"/>
                <a:cs typeface="Calibri"/>
              </a:rPr>
              <a:t>to </a:t>
            </a:r>
            <a:r>
              <a:rPr sz="1800" spc="-10" dirty="0">
                <a:latin typeface="Calibri"/>
                <a:cs typeface="Calibri"/>
              </a:rPr>
              <a:t> utilize.</a:t>
            </a:r>
            <a:endParaRPr sz="1800" dirty="0">
              <a:latin typeface="Calibri"/>
              <a:cs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0323" y="931553"/>
            <a:ext cx="3048000" cy="635000"/>
          </a:xfrm>
          <a:prstGeom prst="rect">
            <a:avLst/>
          </a:prstGeom>
        </p:spPr>
        <p:txBody>
          <a:bodyPr vert="horz" wrap="square" lIns="0" tIns="12065" rIns="0" bIns="0" rtlCol="0">
            <a:spAutoFit/>
          </a:bodyPr>
          <a:lstStyle/>
          <a:p>
            <a:pPr marL="12700">
              <a:lnSpc>
                <a:spcPct val="100000"/>
              </a:lnSpc>
              <a:spcBef>
                <a:spcPts val="95"/>
              </a:spcBef>
            </a:pPr>
            <a:r>
              <a:rPr sz="4000" spc="-60" dirty="0"/>
              <a:t>I</a:t>
            </a:r>
            <a:r>
              <a:rPr sz="4000" spc="-75" dirty="0"/>
              <a:t>c</a:t>
            </a:r>
            <a:r>
              <a:rPr sz="4000" spc="-80" dirty="0"/>
              <a:t>h</a:t>
            </a:r>
            <a:r>
              <a:rPr sz="4000" spc="-75" dirty="0"/>
              <a:t>i</a:t>
            </a:r>
            <a:r>
              <a:rPr sz="4000" spc="-120" dirty="0"/>
              <a:t>m</a:t>
            </a:r>
            <a:r>
              <a:rPr sz="4000" spc="-85" dirty="0"/>
              <a:t>o</a:t>
            </a:r>
            <a:r>
              <a:rPr sz="4000" spc="-150" dirty="0"/>
              <a:t>k</a:t>
            </a:r>
            <a:r>
              <a:rPr sz="4000" spc="-5" dirty="0"/>
              <a:t>u</a:t>
            </a:r>
            <a:r>
              <a:rPr sz="4000" spc="-185" dirty="0"/>
              <a:t> </a:t>
            </a:r>
            <a:r>
              <a:rPr sz="4000" spc="-80" dirty="0"/>
              <a:t>C</a:t>
            </a:r>
            <a:r>
              <a:rPr sz="4000" spc="-60" dirty="0"/>
              <a:t>l</a:t>
            </a:r>
            <a:r>
              <a:rPr sz="4000" spc="-85" dirty="0"/>
              <a:t>o</a:t>
            </a:r>
            <a:r>
              <a:rPr sz="4000" spc="-105" dirty="0"/>
              <a:t>u</a:t>
            </a:r>
            <a:r>
              <a:rPr sz="4000" spc="-5" dirty="0"/>
              <a:t>d</a:t>
            </a:r>
            <a:endParaRPr sz="400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40</a:t>
            </a:fld>
            <a:endParaRPr dirty="0"/>
          </a:p>
        </p:txBody>
      </p:sp>
      <p:sp>
        <p:nvSpPr>
          <p:cNvPr id="3" name="object 3"/>
          <p:cNvSpPr txBox="1"/>
          <p:nvPr/>
        </p:nvSpPr>
        <p:spPr>
          <a:xfrm>
            <a:off x="787398" y="1984528"/>
            <a:ext cx="7571105" cy="4064000"/>
          </a:xfrm>
          <a:prstGeom prst="rect">
            <a:avLst/>
          </a:prstGeom>
        </p:spPr>
        <p:txBody>
          <a:bodyPr vert="horz" wrap="square" lIns="0" tIns="12065" rIns="0" bIns="0" rtlCol="0">
            <a:spAutoFit/>
          </a:bodyPr>
          <a:lstStyle/>
          <a:p>
            <a:pPr marL="204470" indent="-192405">
              <a:lnSpc>
                <a:spcPct val="100000"/>
              </a:lnSpc>
              <a:spcBef>
                <a:spcPts val="95"/>
              </a:spcBef>
              <a:buClr>
                <a:srgbClr val="1CACE3"/>
              </a:buClr>
              <a:buSzPct val="94736"/>
              <a:buFont typeface="Wingdings"/>
              <a:buChar char=""/>
              <a:tabLst>
                <a:tab pos="205104" algn="l"/>
                <a:tab pos="704215" algn="l"/>
                <a:tab pos="1736089" algn="l"/>
                <a:tab pos="2435225" algn="l"/>
                <a:tab pos="2720340" algn="l"/>
                <a:tab pos="2970530" algn="l"/>
                <a:tab pos="4055745" algn="l"/>
                <a:tab pos="4391025" algn="l"/>
                <a:tab pos="5405755" algn="l"/>
                <a:tab pos="6499860" algn="l"/>
                <a:tab pos="7036434" algn="l"/>
              </a:tabLst>
            </a:pPr>
            <a:r>
              <a:rPr sz="1900" spc="-10" dirty="0">
                <a:latin typeface="Calibri"/>
                <a:cs typeface="Calibri"/>
              </a:rPr>
              <a:t>The	</a:t>
            </a:r>
            <a:r>
              <a:rPr sz="1900" spc="-10" dirty="0">
                <a:solidFill>
                  <a:srgbClr val="FF0000"/>
                </a:solidFill>
                <a:latin typeface="Calibri"/>
                <a:cs typeface="Calibri"/>
              </a:rPr>
              <a:t>Ichimoku	</a:t>
            </a:r>
            <a:r>
              <a:rPr sz="1900" spc="-5" dirty="0">
                <a:solidFill>
                  <a:srgbClr val="FF0000"/>
                </a:solidFill>
                <a:latin typeface="Calibri"/>
                <a:cs typeface="Calibri"/>
              </a:rPr>
              <a:t>Cloud	</a:t>
            </a:r>
            <a:r>
              <a:rPr sz="1900" spc="-5" dirty="0">
                <a:latin typeface="Calibri"/>
                <a:cs typeface="Calibri"/>
              </a:rPr>
              <a:t>is	a	</a:t>
            </a:r>
            <a:r>
              <a:rPr sz="1900" spc="-5" dirty="0">
                <a:solidFill>
                  <a:srgbClr val="0000FF"/>
                </a:solidFill>
                <a:latin typeface="Calibri"/>
                <a:cs typeface="Calibri"/>
              </a:rPr>
              <a:t>collection	of	</a:t>
            </a:r>
            <a:r>
              <a:rPr sz="1900" spc="-10" dirty="0">
                <a:solidFill>
                  <a:srgbClr val="0000FF"/>
                </a:solidFill>
                <a:latin typeface="Calibri"/>
                <a:cs typeface="Calibri"/>
              </a:rPr>
              <a:t>technical	indicators	</a:t>
            </a:r>
            <a:r>
              <a:rPr sz="1900" spc="-5" dirty="0">
                <a:latin typeface="Calibri"/>
                <a:cs typeface="Calibri"/>
              </a:rPr>
              <a:t>that	</a:t>
            </a:r>
            <a:r>
              <a:rPr sz="1900" spc="-15" dirty="0">
                <a:latin typeface="Calibri"/>
                <a:cs typeface="Calibri"/>
              </a:rPr>
              <a:t>show</a:t>
            </a:r>
            <a:endParaRPr sz="1900">
              <a:latin typeface="Calibri"/>
              <a:cs typeface="Calibri"/>
            </a:endParaRPr>
          </a:p>
          <a:p>
            <a:pPr marL="103505">
              <a:lnSpc>
                <a:spcPct val="100000"/>
              </a:lnSpc>
            </a:pPr>
            <a:r>
              <a:rPr sz="1900" b="1" spc="-5" dirty="0">
                <a:latin typeface="Calibri"/>
                <a:cs typeface="Calibri"/>
              </a:rPr>
              <a:t>support</a:t>
            </a:r>
            <a:r>
              <a:rPr sz="1900" b="1" spc="20" dirty="0">
                <a:latin typeface="Calibri"/>
                <a:cs typeface="Calibri"/>
              </a:rPr>
              <a:t> </a:t>
            </a:r>
            <a:r>
              <a:rPr sz="1900" b="1" spc="-5" dirty="0">
                <a:latin typeface="Calibri"/>
                <a:cs typeface="Calibri"/>
              </a:rPr>
              <a:t>and</a:t>
            </a:r>
            <a:r>
              <a:rPr sz="1900" b="1" dirty="0">
                <a:latin typeface="Calibri"/>
                <a:cs typeface="Calibri"/>
              </a:rPr>
              <a:t> </a:t>
            </a:r>
            <a:r>
              <a:rPr sz="1900" b="1" spc="-10" dirty="0">
                <a:latin typeface="Calibri"/>
                <a:cs typeface="Calibri"/>
              </a:rPr>
              <a:t>resistance</a:t>
            </a:r>
            <a:r>
              <a:rPr sz="1900" b="1" spc="40" dirty="0">
                <a:latin typeface="Calibri"/>
                <a:cs typeface="Calibri"/>
              </a:rPr>
              <a:t> </a:t>
            </a:r>
            <a:r>
              <a:rPr sz="1900" b="1" spc="-5" dirty="0">
                <a:latin typeface="Calibri"/>
                <a:cs typeface="Calibri"/>
              </a:rPr>
              <a:t>levels</a:t>
            </a:r>
            <a:r>
              <a:rPr sz="1900" spc="-5" dirty="0">
                <a:latin typeface="Calibri"/>
                <a:cs typeface="Calibri"/>
              </a:rPr>
              <a:t>, as</a:t>
            </a:r>
            <a:r>
              <a:rPr sz="1900" spc="-10" dirty="0">
                <a:latin typeface="Calibri"/>
                <a:cs typeface="Calibri"/>
              </a:rPr>
              <a:t> well</a:t>
            </a:r>
            <a:r>
              <a:rPr sz="1900" spc="10" dirty="0">
                <a:latin typeface="Calibri"/>
                <a:cs typeface="Calibri"/>
              </a:rPr>
              <a:t> </a:t>
            </a:r>
            <a:r>
              <a:rPr sz="1900" spc="-5" dirty="0">
                <a:latin typeface="Calibri"/>
                <a:cs typeface="Calibri"/>
              </a:rPr>
              <a:t>as</a:t>
            </a:r>
            <a:r>
              <a:rPr sz="1900" spc="-10" dirty="0">
                <a:latin typeface="Calibri"/>
                <a:cs typeface="Calibri"/>
              </a:rPr>
              <a:t> </a:t>
            </a:r>
            <a:r>
              <a:rPr sz="1900" b="1" spc="-5" dirty="0">
                <a:latin typeface="Calibri"/>
                <a:cs typeface="Calibri"/>
              </a:rPr>
              <a:t>momentum</a:t>
            </a:r>
            <a:r>
              <a:rPr sz="1900" b="1" spc="25" dirty="0">
                <a:latin typeface="Calibri"/>
                <a:cs typeface="Calibri"/>
              </a:rPr>
              <a:t> </a:t>
            </a:r>
            <a:r>
              <a:rPr sz="1900" spc="-5" dirty="0">
                <a:latin typeface="Calibri"/>
                <a:cs typeface="Calibri"/>
              </a:rPr>
              <a:t>and</a:t>
            </a:r>
            <a:r>
              <a:rPr sz="1900" dirty="0">
                <a:latin typeface="Calibri"/>
                <a:cs typeface="Calibri"/>
              </a:rPr>
              <a:t> </a:t>
            </a:r>
            <a:r>
              <a:rPr sz="1900" b="1" spc="-10" dirty="0">
                <a:latin typeface="Calibri"/>
                <a:cs typeface="Calibri"/>
              </a:rPr>
              <a:t>trend</a:t>
            </a:r>
            <a:r>
              <a:rPr sz="1900" b="1" spc="10" dirty="0">
                <a:latin typeface="Calibri"/>
                <a:cs typeface="Calibri"/>
              </a:rPr>
              <a:t> </a:t>
            </a:r>
            <a:r>
              <a:rPr sz="1900" b="1" spc="-5" dirty="0">
                <a:latin typeface="Calibri"/>
                <a:cs typeface="Calibri"/>
              </a:rPr>
              <a:t>direction</a:t>
            </a:r>
            <a:r>
              <a:rPr sz="1900" spc="-5" dirty="0">
                <a:latin typeface="Calibri"/>
                <a:cs typeface="Calibri"/>
              </a:rPr>
              <a:t>.</a:t>
            </a:r>
            <a:endParaRPr sz="1900">
              <a:latin typeface="Calibri"/>
              <a:cs typeface="Calibri"/>
            </a:endParaRPr>
          </a:p>
          <a:p>
            <a:pPr>
              <a:lnSpc>
                <a:spcPct val="100000"/>
              </a:lnSpc>
              <a:spcBef>
                <a:spcPts val="30"/>
              </a:spcBef>
            </a:pPr>
            <a:endParaRPr sz="1450">
              <a:latin typeface="Calibri"/>
              <a:cs typeface="Calibri"/>
            </a:endParaRPr>
          </a:p>
          <a:p>
            <a:pPr marL="204470" indent="-192405">
              <a:lnSpc>
                <a:spcPct val="100000"/>
              </a:lnSpc>
              <a:buClr>
                <a:srgbClr val="1CACE3"/>
              </a:buClr>
              <a:buSzPct val="94736"/>
              <a:buFont typeface="Wingdings"/>
              <a:buChar char=""/>
              <a:tabLst>
                <a:tab pos="205104" algn="l"/>
              </a:tabLst>
            </a:pPr>
            <a:r>
              <a:rPr sz="1900" spc="-5" dirty="0">
                <a:latin typeface="Calibri"/>
                <a:cs typeface="Calibri"/>
              </a:rPr>
              <a:t>It</a:t>
            </a:r>
            <a:r>
              <a:rPr sz="1900" spc="-10" dirty="0">
                <a:latin typeface="Calibri"/>
                <a:cs typeface="Calibri"/>
              </a:rPr>
              <a:t> </a:t>
            </a:r>
            <a:r>
              <a:rPr sz="1900" spc="-5" dirty="0">
                <a:latin typeface="Calibri"/>
                <a:cs typeface="Calibri"/>
              </a:rPr>
              <a:t>does</a:t>
            </a:r>
            <a:r>
              <a:rPr sz="1900" spc="5" dirty="0">
                <a:latin typeface="Calibri"/>
                <a:cs typeface="Calibri"/>
              </a:rPr>
              <a:t> </a:t>
            </a:r>
            <a:r>
              <a:rPr sz="1900" spc="-5" dirty="0">
                <a:latin typeface="Calibri"/>
                <a:cs typeface="Calibri"/>
              </a:rPr>
              <a:t>this</a:t>
            </a:r>
            <a:r>
              <a:rPr sz="1900" spc="5" dirty="0">
                <a:latin typeface="Calibri"/>
                <a:cs typeface="Calibri"/>
              </a:rPr>
              <a:t> </a:t>
            </a:r>
            <a:r>
              <a:rPr sz="1900" spc="-10" dirty="0">
                <a:latin typeface="Calibri"/>
                <a:cs typeface="Calibri"/>
              </a:rPr>
              <a:t>by</a:t>
            </a:r>
            <a:r>
              <a:rPr sz="1900" spc="-5" dirty="0">
                <a:latin typeface="Calibri"/>
                <a:cs typeface="Calibri"/>
              </a:rPr>
              <a:t> </a:t>
            </a:r>
            <a:r>
              <a:rPr sz="1900" spc="-10" dirty="0">
                <a:latin typeface="Calibri"/>
                <a:cs typeface="Calibri"/>
              </a:rPr>
              <a:t>taking</a:t>
            </a:r>
            <a:r>
              <a:rPr sz="1900" spc="20" dirty="0">
                <a:latin typeface="Calibri"/>
                <a:cs typeface="Calibri"/>
              </a:rPr>
              <a:t> </a:t>
            </a:r>
            <a:r>
              <a:rPr sz="1900" spc="-5" dirty="0">
                <a:latin typeface="Calibri"/>
                <a:cs typeface="Calibri"/>
              </a:rPr>
              <a:t>multiple</a:t>
            </a:r>
            <a:r>
              <a:rPr sz="1900" spc="30" dirty="0">
                <a:latin typeface="Calibri"/>
                <a:cs typeface="Calibri"/>
              </a:rPr>
              <a:t> </a:t>
            </a:r>
            <a:r>
              <a:rPr sz="1900" spc="-20" dirty="0">
                <a:latin typeface="Calibri"/>
                <a:cs typeface="Calibri"/>
              </a:rPr>
              <a:t>averages</a:t>
            </a:r>
            <a:r>
              <a:rPr sz="1900" spc="15" dirty="0">
                <a:latin typeface="Calibri"/>
                <a:cs typeface="Calibri"/>
              </a:rPr>
              <a:t> </a:t>
            </a:r>
            <a:r>
              <a:rPr sz="1900" spc="-5" dirty="0">
                <a:latin typeface="Calibri"/>
                <a:cs typeface="Calibri"/>
              </a:rPr>
              <a:t>and</a:t>
            </a:r>
            <a:r>
              <a:rPr sz="1900" dirty="0">
                <a:latin typeface="Calibri"/>
                <a:cs typeface="Calibri"/>
              </a:rPr>
              <a:t> </a:t>
            </a:r>
            <a:r>
              <a:rPr sz="1900" spc="-10" dirty="0">
                <a:latin typeface="Calibri"/>
                <a:cs typeface="Calibri"/>
              </a:rPr>
              <a:t>plotting</a:t>
            </a:r>
            <a:r>
              <a:rPr sz="1900" spc="35" dirty="0">
                <a:latin typeface="Calibri"/>
                <a:cs typeface="Calibri"/>
              </a:rPr>
              <a:t> </a:t>
            </a:r>
            <a:r>
              <a:rPr sz="1900" spc="-5" dirty="0">
                <a:latin typeface="Calibri"/>
                <a:cs typeface="Calibri"/>
              </a:rPr>
              <a:t>them</a:t>
            </a:r>
            <a:r>
              <a:rPr sz="1900" dirty="0">
                <a:latin typeface="Calibri"/>
                <a:cs typeface="Calibri"/>
              </a:rPr>
              <a:t> </a:t>
            </a:r>
            <a:r>
              <a:rPr sz="1900" spc="-5" dirty="0">
                <a:latin typeface="Calibri"/>
                <a:cs typeface="Calibri"/>
              </a:rPr>
              <a:t>on</a:t>
            </a:r>
            <a:r>
              <a:rPr sz="1900" dirty="0">
                <a:latin typeface="Calibri"/>
                <a:cs typeface="Calibri"/>
              </a:rPr>
              <a:t> </a:t>
            </a:r>
            <a:r>
              <a:rPr sz="1900" spc="-5" dirty="0">
                <a:latin typeface="Calibri"/>
                <a:cs typeface="Calibri"/>
              </a:rPr>
              <a:t>a chart.</a:t>
            </a:r>
            <a:endParaRPr sz="1900">
              <a:latin typeface="Calibri"/>
              <a:cs typeface="Calibri"/>
            </a:endParaRPr>
          </a:p>
          <a:p>
            <a:pPr marL="104139" marR="5080" indent="-92075">
              <a:lnSpc>
                <a:spcPts val="2280"/>
              </a:lnSpc>
              <a:spcBef>
                <a:spcPts val="1875"/>
              </a:spcBef>
              <a:buClr>
                <a:srgbClr val="1CACE3"/>
              </a:buClr>
              <a:buSzPct val="94736"/>
              <a:buFont typeface="Wingdings"/>
              <a:buChar char=""/>
              <a:tabLst>
                <a:tab pos="205104" algn="l"/>
              </a:tabLst>
            </a:pPr>
            <a:r>
              <a:rPr sz="1900" spc="-5" dirty="0">
                <a:latin typeface="Calibri"/>
                <a:cs typeface="Calibri"/>
              </a:rPr>
              <a:t>It</a:t>
            </a:r>
            <a:r>
              <a:rPr sz="1900" spc="340" dirty="0">
                <a:latin typeface="Calibri"/>
                <a:cs typeface="Calibri"/>
              </a:rPr>
              <a:t> </a:t>
            </a:r>
            <a:r>
              <a:rPr sz="1900" spc="-5" dirty="0">
                <a:latin typeface="Calibri"/>
                <a:cs typeface="Calibri"/>
              </a:rPr>
              <a:t>also</a:t>
            </a:r>
            <a:r>
              <a:rPr sz="1900" spc="335" dirty="0">
                <a:latin typeface="Calibri"/>
                <a:cs typeface="Calibri"/>
              </a:rPr>
              <a:t> </a:t>
            </a:r>
            <a:r>
              <a:rPr sz="1900" spc="-5" dirty="0">
                <a:latin typeface="Calibri"/>
                <a:cs typeface="Calibri"/>
              </a:rPr>
              <a:t>uses</a:t>
            </a:r>
            <a:r>
              <a:rPr sz="1900" spc="340" dirty="0">
                <a:latin typeface="Calibri"/>
                <a:cs typeface="Calibri"/>
              </a:rPr>
              <a:t> </a:t>
            </a:r>
            <a:r>
              <a:rPr sz="1900" spc="-5" dirty="0">
                <a:latin typeface="Calibri"/>
                <a:cs typeface="Calibri"/>
              </a:rPr>
              <a:t>these</a:t>
            </a:r>
            <a:r>
              <a:rPr sz="1900" spc="340" dirty="0">
                <a:latin typeface="Calibri"/>
                <a:cs typeface="Calibri"/>
              </a:rPr>
              <a:t> </a:t>
            </a:r>
            <a:r>
              <a:rPr sz="1900" spc="-10" dirty="0">
                <a:latin typeface="Calibri"/>
                <a:cs typeface="Calibri"/>
              </a:rPr>
              <a:t>figures</a:t>
            </a:r>
            <a:r>
              <a:rPr sz="1900" spc="340" dirty="0">
                <a:latin typeface="Calibri"/>
                <a:cs typeface="Calibri"/>
              </a:rPr>
              <a:t> </a:t>
            </a:r>
            <a:r>
              <a:rPr sz="1900" spc="-15" dirty="0">
                <a:latin typeface="Calibri"/>
                <a:cs typeface="Calibri"/>
              </a:rPr>
              <a:t>to</a:t>
            </a:r>
            <a:r>
              <a:rPr sz="1900" spc="345" dirty="0">
                <a:latin typeface="Calibri"/>
                <a:cs typeface="Calibri"/>
              </a:rPr>
              <a:t> </a:t>
            </a:r>
            <a:r>
              <a:rPr sz="1900" spc="-10" dirty="0">
                <a:latin typeface="Calibri"/>
                <a:cs typeface="Calibri"/>
              </a:rPr>
              <a:t>compute</a:t>
            </a:r>
            <a:r>
              <a:rPr sz="1900" spc="345" dirty="0">
                <a:latin typeface="Calibri"/>
                <a:cs typeface="Calibri"/>
              </a:rPr>
              <a:t> </a:t>
            </a:r>
            <a:r>
              <a:rPr sz="1900" spc="-5" dirty="0">
                <a:latin typeface="Calibri"/>
                <a:cs typeface="Calibri"/>
              </a:rPr>
              <a:t>a</a:t>
            </a:r>
            <a:r>
              <a:rPr sz="1900" spc="340" dirty="0">
                <a:latin typeface="Calibri"/>
                <a:cs typeface="Calibri"/>
              </a:rPr>
              <a:t> </a:t>
            </a:r>
            <a:r>
              <a:rPr sz="2000" i="1" spc="-30" dirty="0">
                <a:solidFill>
                  <a:srgbClr val="0000FF"/>
                </a:solidFill>
                <a:latin typeface="Calibri"/>
                <a:cs typeface="Calibri"/>
              </a:rPr>
              <a:t>cloud</a:t>
            </a:r>
            <a:r>
              <a:rPr sz="2000" i="1" spc="315" dirty="0">
                <a:solidFill>
                  <a:srgbClr val="0000FF"/>
                </a:solidFill>
                <a:latin typeface="Calibri"/>
                <a:cs typeface="Calibri"/>
              </a:rPr>
              <a:t> </a:t>
            </a:r>
            <a:r>
              <a:rPr sz="1900" spc="-5" dirty="0">
                <a:latin typeface="Calibri"/>
                <a:cs typeface="Calibri"/>
              </a:rPr>
              <a:t>that</a:t>
            </a:r>
            <a:r>
              <a:rPr sz="1900" spc="335" dirty="0">
                <a:latin typeface="Calibri"/>
                <a:cs typeface="Calibri"/>
              </a:rPr>
              <a:t> </a:t>
            </a:r>
            <a:r>
              <a:rPr sz="1900" spc="-15" dirty="0">
                <a:latin typeface="Calibri"/>
                <a:cs typeface="Calibri"/>
              </a:rPr>
              <a:t>attempts</a:t>
            </a:r>
            <a:r>
              <a:rPr sz="1900" spc="340" dirty="0">
                <a:latin typeface="Calibri"/>
                <a:cs typeface="Calibri"/>
              </a:rPr>
              <a:t> </a:t>
            </a:r>
            <a:r>
              <a:rPr sz="1900" spc="-15" dirty="0">
                <a:latin typeface="Calibri"/>
                <a:cs typeface="Calibri"/>
              </a:rPr>
              <a:t>to</a:t>
            </a:r>
            <a:r>
              <a:rPr sz="1900" spc="345" dirty="0">
                <a:latin typeface="Calibri"/>
                <a:cs typeface="Calibri"/>
              </a:rPr>
              <a:t> </a:t>
            </a:r>
            <a:r>
              <a:rPr sz="1900" spc="-15" dirty="0">
                <a:latin typeface="Calibri"/>
                <a:cs typeface="Calibri"/>
              </a:rPr>
              <a:t>forecast </a:t>
            </a:r>
            <a:r>
              <a:rPr sz="1900" spc="-415" dirty="0">
                <a:latin typeface="Calibri"/>
                <a:cs typeface="Calibri"/>
              </a:rPr>
              <a:t> </a:t>
            </a:r>
            <a:r>
              <a:rPr sz="1900" spc="-10" dirty="0">
                <a:latin typeface="Calibri"/>
                <a:cs typeface="Calibri"/>
              </a:rPr>
              <a:t>where</a:t>
            </a:r>
            <a:r>
              <a:rPr sz="1900" spc="15" dirty="0">
                <a:latin typeface="Calibri"/>
                <a:cs typeface="Calibri"/>
              </a:rPr>
              <a:t> </a:t>
            </a:r>
            <a:r>
              <a:rPr sz="1900" spc="-5" dirty="0">
                <a:latin typeface="Calibri"/>
                <a:cs typeface="Calibri"/>
              </a:rPr>
              <a:t>the</a:t>
            </a:r>
            <a:r>
              <a:rPr sz="1900" spc="5" dirty="0">
                <a:latin typeface="Calibri"/>
                <a:cs typeface="Calibri"/>
              </a:rPr>
              <a:t> </a:t>
            </a:r>
            <a:r>
              <a:rPr sz="1900" spc="-5" dirty="0">
                <a:latin typeface="Calibri"/>
                <a:cs typeface="Calibri"/>
              </a:rPr>
              <a:t>price</a:t>
            </a:r>
            <a:r>
              <a:rPr sz="1900" spc="5" dirty="0">
                <a:latin typeface="Calibri"/>
                <a:cs typeface="Calibri"/>
              </a:rPr>
              <a:t> </a:t>
            </a:r>
            <a:r>
              <a:rPr sz="1900" spc="-20" dirty="0">
                <a:latin typeface="Calibri"/>
                <a:cs typeface="Calibri"/>
              </a:rPr>
              <a:t>may</a:t>
            </a:r>
            <a:r>
              <a:rPr sz="1900" spc="-5" dirty="0">
                <a:latin typeface="Calibri"/>
                <a:cs typeface="Calibri"/>
              </a:rPr>
              <a:t> find</a:t>
            </a:r>
            <a:r>
              <a:rPr sz="1900" spc="15" dirty="0">
                <a:latin typeface="Calibri"/>
                <a:cs typeface="Calibri"/>
              </a:rPr>
              <a:t> </a:t>
            </a:r>
            <a:r>
              <a:rPr sz="1900" spc="-10" dirty="0">
                <a:solidFill>
                  <a:srgbClr val="FF0000"/>
                </a:solidFill>
                <a:latin typeface="Calibri"/>
                <a:cs typeface="Calibri"/>
              </a:rPr>
              <a:t>support</a:t>
            </a:r>
            <a:r>
              <a:rPr sz="1900" spc="5" dirty="0">
                <a:solidFill>
                  <a:srgbClr val="FF0000"/>
                </a:solidFill>
                <a:latin typeface="Calibri"/>
                <a:cs typeface="Calibri"/>
              </a:rPr>
              <a:t> </a:t>
            </a:r>
            <a:r>
              <a:rPr sz="1900" spc="-5" dirty="0">
                <a:solidFill>
                  <a:srgbClr val="FF0000"/>
                </a:solidFill>
                <a:latin typeface="Calibri"/>
                <a:cs typeface="Calibri"/>
              </a:rPr>
              <a:t>or</a:t>
            </a:r>
            <a:r>
              <a:rPr sz="1900" dirty="0">
                <a:solidFill>
                  <a:srgbClr val="FF0000"/>
                </a:solidFill>
                <a:latin typeface="Calibri"/>
                <a:cs typeface="Calibri"/>
              </a:rPr>
              <a:t> </a:t>
            </a:r>
            <a:r>
              <a:rPr sz="1900" spc="-15" dirty="0">
                <a:solidFill>
                  <a:srgbClr val="FF0000"/>
                </a:solidFill>
                <a:latin typeface="Calibri"/>
                <a:cs typeface="Calibri"/>
              </a:rPr>
              <a:t>resistance</a:t>
            </a:r>
            <a:r>
              <a:rPr sz="1900" spc="5" dirty="0">
                <a:solidFill>
                  <a:srgbClr val="FF0000"/>
                </a:solidFill>
                <a:latin typeface="Calibri"/>
                <a:cs typeface="Calibri"/>
              </a:rPr>
              <a:t> </a:t>
            </a:r>
            <a:r>
              <a:rPr sz="1900" spc="-5" dirty="0">
                <a:solidFill>
                  <a:srgbClr val="FF0000"/>
                </a:solidFill>
                <a:latin typeface="Calibri"/>
                <a:cs typeface="Calibri"/>
              </a:rPr>
              <a:t>in</a:t>
            </a:r>
            <a:r>
              <a:rPr sz="1900" spc="5" dirty="0">
                <a:solidFill>
                  <a:srgbClr val="FF0000"/>
                </a:solidFill>
                <a:latin typeface="Calibri"/>
                <a:cs typeface="Calibri"/>
              </a:rPr>
              <a:t> </a:t>
            </a:r>
            <a:r>
              <a:rPr sz="1900" spc="-5" dirty="0">
                <a:solidFill>
                  <a:srgbClr val="FF0000"/>
                </a:solidFill>
                <a:latin typeface="Calibri"/>
                <a:cs typeface="Calibri"/>
              </a:rPr>
              <a:t>the</a:t>
            </a:r>
            <a:r>
              <a:rPr sz="1900" spc="5" dirty="0">
                <a:solidFill>
                  <a:srgbClr val="FF0000"/>
                </a:solidFill>
                <a:latin typeface="Calibri"/>
                <a:cs typeface="Calibri"/>
              </a:rPr>
              <a:t> </a:t>
            </a:r>
            <a:r>
              <a:rPr sz="1900" spc="-10" dirty="0">
                <a:solidFill>
                  <a:srgbClr val="FF0000"/>
                </a:solidFill>
                <a:latin typeface="Calibri"/>
                <a:cs typeface="Calibri"/>
              </a:rPr>
              <a:t>future</a:t>
            </a:r>
            <a:r>
              <a:rPr sz="1900" spc="-10" dirty="0">
                <a:latin typeface="Calibri"/>
                <a:cs typeface="Calibri"/>
              </a:rPr>
              <a:t>.</a:t>
            </a:r>
            <a:endParaRPr sz="1900">
              <a:latin typeface="Calibri"/>
              <a:cs typeface="Calibri"/>
            </a:endParaRPr>
          </a:p>
          <a:p>
            <a:pPr>
              <a:lnSpc>
                <a:spcPct val="100000"/>
              </a:lnSpc>
              <a:spcBef>
                <a:spcPts val="15"/>
              </a:spcBef>
              <a:buClr>
                <a:srgbClr val="1CACE3"/>
              </a:buClr>
              <a:buFont typeface="Wingdings"/>
              <a:buChar char=""/>
            </a:pPr>
            <a:endParaRPr sz="1400">
              <a:latin typeface="Calibri"/>
              <a:cs typeface="Calibri"/>
            </a:endParaRPr>
          </a:p>
          <a:p>
            <a:pPr marL="103505" marR="8255" indent="-91440">
              <a:lnSpc>
                <a:spcPct val="100000"/>
              </a:lnSpc>
              <a:buClr>
                <a:srgbClr val="1CACE3"/>
              </a:buClr>
              <a:buSzPct val="94736"/>
              <a:buFont typeface="Wingdings"/>
              <a:buChar char=""/>
              <a:tabLst>
                <a:tab pos="205104" algn="l"/>
                <a:tab pos="730250" algn="l"/>
                <a:tab pos="1787525" algn="l"/>
                <a:tab pos="2511425" algn="l"/>
                <a:tab pos="3052445" algn="l"/>
                <a:tab pos="4243070" algn="l"/>
                <a:tab pos="4639310" algn="l"/>
                <a:tab pos="5417820" algn="l"/>
                <a:tab pos="6381115" algn="l"/>
                <a:tab pos="6658609" algn="l"/>
              </a:tabLst>
            </a:pPr>
            <a:r>
              <a:rPr sz="1900" spc="-10" dirty="0">
                <a:latin typeface="Calibri"/>
                <a:cs typeface="Calibri"/>
              </a:rPr>
              <a:t>Th</a:t>
            </a:r>
            <a:r>
              <a:rPr sz="1900" spc="-5" dirty="0">
                <a:latin typeface="Calibri"/>
                <a:cs typeface="Calibri"/>
              </a:rPr>
              <a:t>e</a:t>
            </a:r>
            <a:r>
              <a:rPr sz="1900" dirty="0">
                <a:latin typeface="Calibri"/>
                <a:cs typeface="Calibri"/>
              </a:rPr>
              <a:t>	</a:t>
            </a:r>
            <a:r>
              <a:rPr sz="1900" spc="-5" dirty="0">
                <a:latin typeface="Calibri"/>
                <a:cs typeface="Calibri"/>
              </a:rPr>
              <a:t>Ic</a:t>
            </a:r>
            <a:r>
              <a:rPr sz="1900" spc="-10" dirty="0">
                <a:latin typeface="Calibri"/>
                <a:cs typeface="Calibri"/>
              </a:rPr>
              <a:t>himo</a:t>
            </a:r>
            <a:r>
              <a:rPr sz="1900" spc="-30" dirty="0">
                <a:latin typeface="Calibri"/>
                <a:cs typeface="Calibri"/>
              </a:rPr>
              <a:t>k</a:t>
            </a:r>
            <a:r>
              <a:rPr sz="1900" spc="-5" dirty="0">
                <a:latin typeface="Calibri"/>
                <a:cs typeface="Calibri"/>
              </a:rPr>
              <a:t>u</a:t>
            </a:r>
            <a:r>
              <a:rPr sz="1900" dirty="0">
                <a:latin typeface="Calibri"/>
                <a:cs typeface="Calibri"/>
              </a:rPr>
              <a:t>	</a:t>
            </a:r>
            <a:r>
              <a:rPr sz="1900" spc="-10" dirty="0">
                <a:latin typeface="Calibri"/>
                <a:cs typeface="Calibri"/>
              </a:rPr>
              <a:t>Clou</a:t>
            </a:r>
            <a:r>
              <a:rPr sz="1900" spc="-5" dirty="0">
                <a:latin typeface="Calibri"/>
                <a:cs typeface="Calibri"/>
              </a:rPr>
              <a:t>d</a:t>
            </a:r>
            <a:r>
              <a:rPr sz="1900" dirty="0">
                <a:latin typeface="Calibri"/>
                <a:cs typeface="Calibri"/>
              </a:rPr>
              <a:t>	</a:t>
            </a:r>
            <a:r>
              <a:rPr sz="1900" spc="-30" dirty="0">
                <a:latin typeface="Calibri"/>
                <a:cs typeface="Calibri"/>
              </a:rPr>
              <a:t>w</a:t>
            </a:r>
            <a:r>
              <a:rPr sz="1900" spc="-5" dirty="0">
                <a:latin typeface="Calibri"/>
                <a:cs typeface="Calibri"/>
              </a:rPr>
              <a:t>as</a:t>
            </a:r>
            <a:r>
              <a:rPr sz="1900" dirty="0">
                <a:latin typeface="Calibri"/>
                <a:cs typeface="Calibri"/>
              </a:rPr>
              <a:t>	</a:t>
            </a:r>
            <a:r>
              <a:rPr sz="1900" spc="-10" dirty="0">
                <a:latin typeface="Calibri"/>
                <a:cs typeface="Calibri"/>
              </a:rPr>
              <a:t>d</a:t>
            </a:r>
            <a:r>
              <a:rPr sz="1900" spc="-5" dirty="0">
                <a:latin typeface="Calibri"/>
                <a:cs typeface="Calibri"/>
              </a:rPr>
              <a:t>e</a:t>
            </a:r>
            <a:r>
              <a:rPr sz="1900" spc="-35" dirty="0">
                <a:latin typeface="Calibri"/>
                <a:cs typeface="Calibri"/>
              </a:rPr>
              <a:t>v</a:t>
            </a:r>
            <a:r>
              <a:rPr sz="1900" spc="-5" dirty="0">
                <a:latin typeface="Calibri"/>
                <a:cs typeface="Calibri"/>
              </a:rPr>
              <a:t>e</a:t>
            </a:r>
            <a:r>
              <a:rPr sz="1900" spc="5" dirty="0">
                <a:latin typeface="Calibri"/>
                <a:cs typeface="Calibri"/>
              </a:rPr>
              <a:t>l</a:t>
            </a:r>
            <a:r>
              <a:rPr sz="1900" spc="-10" dirty="0">
                <a:latin typeface="Calibri"/>
                <a:cs typeface="Calibri"/>
              </a:rPr>
              <a:t>o</a:t>
            </a:r>
            <a:r>
              <a:rPr sz="1900" spc="-5" dirty="0">
                <a:latin typeface="Calibri"/>
                <a:cs typeface="Calibri"/>
              </a:rPr>
              <a:t>ped</a:t>
            </a:r>
            <a:r>
              <a:rPr sz="1900" dirty="0">
                <a:latin typeface="Calibri"/>
                <a:cs typeface="Calibri"/>
              </a:rPr>
              <a:t>	</a:t>
            </a:r>
            <a:r>
              <a:rPr sz="1900" spc="-20" dirty="0">
                <a:latin typeface="Calibri"/>
                <a:cs typeface="Calibri"/>
              </a:rPr>
              <a:t>b</a:t>
            </a:r>
            <a:r>
              <a:rPr sz="1900" spc="-5" dirty="0">
                <a:latin typeface="Calibri"/>
                <a:cs typeface="Calibri"/>
              </a:rPr>
              <a:t>y</a:t>
            </a:r>
            <a:r>
              <a:rPr sz="1900" dirty="0">
                <a:latin typeface="Calibri"/>
                <a:cs typeface="Calibri"/>
              </a:rPr>
              <a:t>	</a:t>
            </a:r>
            <a:r>
              <a:rPr sz="1900" spc="-5" dirty="0">
                <a:latin typeface="Calibri"/>
                <a:cs typeface="Calibri"/>
              </a:rPr>
              <a:t>G</a:t>
            </a:r>
            <a:r>
              <a:rPr sz="1900" spc="-10" dirty="0">
                <a:latin typeface="Calibri"/>
                <a:cs typeface="Calibri"/>
              </a:rPr>
              <a:t>oi</a:t>
            </a:r>
            <a:r>
              <a:rPr sz="1900" spc="-5" dirty="0">
                <a:latin typeface="Calibri"/>
                <a:cs typeface="Calibri"/>
              </a:rPr>
              <a:t>c</a:t>
            </a:r>
            <a:r>
              <a:rPr sz="1900" spc="-10" dirty="0">
                <a:latin typeface="Calibri"/>
                <a:cs typeface="Calibri"/>
              </a:rPr>
              <a:t>h</a:t>
            </a:r>
            <a:r>
              <a:rPr sz="1900" spc="-5" dirty="0">
                <a:latin typeface="Calibri"/>
                <a:cs typeface="Calibri"/>
              </a:rPr>
              <a:t>i</a:t>
            </a:r>
            <a:r>
              <a:rPr sz="1900" dirty="0">
                <a:latin typeface="Calibri"/>
                <a:cs typeface="Calibri"/>
              </a:rPr>
              <a:t>	H</a:t>
            </a:r>
            <a:r>
              <a:rPr sz="1900" spc="-10" dirty="0">
                <a:latin typeface="Calibri"/>
                <a:cs typeface="Calibri"/>
              </a:rPr>
              <a:t>o</a:t>
            </a:r>
            <a:r>
              <a:rPr sz="1900" spc="-5" dirty="0">
                <a:latin typeface="Calibri"/>
                <a:cs typeface="Calibri"/>
              </a:rPr>
              <a:t>s</a:t>
            </a:r>
            <a:r>
              <a:rPr sz="1900" spc="-10" dirty="0">
                <a:latin typeface="Calibri"/>
                <a:cs typeface="Calibri"/>
              </a:rPr>
              <a:t>od</a:t>
            </a:r>
            <a:r>
              <a:rPr sz="1900" spc="10" dirty="0">
                <a:latin typeface="Calibri"/>
                <a:cs typeface="Calibri"/>
              </a:rPr>
              <a:t>a</a:t>
            </a:r>
            <a:r>
              <a:rPr sz="1900" spc="-5" dirty="0">
                <a:latin typeface="Calibri"/>
                <a:cs typeface="Calibri"/>
              </a:rPr>
              <a:t>,</a:t>
            </a:r>
            <a:r>
              <a:rPr sz="1900" dirty="0">
                <a:latin typeface="Calibri"/>
                <a:cs typeface="Calibri"/>
              </a:rPr>
              <a:t>	</a:t>
            </a:r>
            <a:r>
              <a:rPr sz="1900" spc="-5" dirty="0">
                <a:latin typeface="Calibri"/>
                <a:cs typeface="Calibri"/>
              </a:rPr>
              <a:t>a</a:t>
            </a:r>
            <a:r>
              <a:rPr sz="1900" dirty="0">
                <a:latin typeface="Calibri"/>
                <a:cs typeface="Calibri"/>
              </a:rPr>
              <a:t>	</a:t>
            </a:r>
            <a:r>
              <a:rPr sz="1900" spc="-10" dirty="0">
                <a:latin typeface="Calibri"/>
                <a:cs typeface="Calibri"/>
              </a:rPr>
              <a:t>J</a:t>
            </a:r>
            <a:r>
              <a:rPr sz="1900" spc="-5" dirty="0">
                <a:latin typeface="Calibri"/>
                <a:cs typeface="Calibri"/>
              </a:rPr>
              <a:t>apanese  </a:t>
            </a:r>
            <a:r>
              <a:rPr sz="1900" spc="-10" dirty="0">
                <a:latin typeface="Calibri"/>
                <a:cs typeface="Calibri"/>
              </a:rPr>
              <a:t>journalist,</a:t>
            </a:r>
            <a:r>
              <a:rPr sz="1900" spc="5" dirty="0">
                <a:latin typeface="Calibri"/>
                <a:cs typeface="Calibri"/>
              </a:rPr>
              <a:t> </a:t>
            </a:r>
            <a:r>
              <a:rPr sz="1900" spc="-5" dirty="0">
                <a:latin typeface="Calibri"/>
                <a:cs typeface="Calibri"/>
              </a:rPr>
              <a:t>and</a:t>
            </a:r>
            <a:r>
              <a:rPr sz="1900" spc="15" dirty="0">
                <a:latin typeface="Calibri"/>
                <a:cs typeface="Calibri"/>
              </a:rPr>
              <a:t> </a:t>
            </a:r>
            <a:r>
              <a:rPr sz="1900" spc="-10" dirty="0">
                <a:latin typeface="Calibri"/>
                <a:cs typeface="Calibri"/>
              </a:rPr>
              <a:t>published</a:t>
            </a:r>
            <a:r>
              <a:rPr sz="1900" spc="15" dirty="0">
                <a:latin typeface="Calibri"/>
                <a:cs typeface="Calibri"/>
              </a:rPr>
              <a:t> </a:t>
            </a:r>
            <a:r>
              <a:rPr sz="1900" spc="-5" dirty="0">
                <a:latin typeface="Calibri"/>
                <a:cs typeface="Calibri"/>
              </a:rPr>
              <a:t>in</a:t>
            </a:r>
            <a:r>
              <a:rPr sz="1900" dirty="0">
                <a:latin typeface="Calibri"/>
                <a:cs typeface="Calibri"/>
              </a:rPr>
              <a:t> </a:t>
            </a:r>
            <a:r>
              <a:rPr sz="1900" spc="-5" dirty="0">
                <a:latin typeface="Calibri"/>
                <a:cs typeface="Calibri"/>
              </a:rPr>
              <a:t>the</a:t>
            </a:r>
            <a:r>
              <a:rPr sz="1900" spc="5" dirty="0">
                <a:latin typeface="Calibri"/>
                <a:cs typeface="Calibri"/>
              </a:rPr>
              <a:t> </a:t>
            </a:r>
            <a:r>
              <a:rPr sz="1900" spc="-15" dirty="0">
                <a:latin typeface="Calibri"/>
                <a:cs typeface="Calibri"/>
              </a:rPr>
              <a:t>late</a:t>
            </a:r>
            <a:r>
              <a:rPr sz="1900" spc="15" dirty="0">
                <a:latin typeface="Calibri"/>
                <a:cs typeface="Calibri"/>
              </a:rPr>
              <a:t> </a:t>
            </a:r>
            <a:r>
              <a:rPr sz="1900" spc="-10" dirty="0">
                <a:latin typeface="Calibri"/>
                <a:cs typeface="Calibri"/>
              </a:rPr>
              <a:t>1960s.</a:t>
            </a:r>
            <a:endParaRPr sz="1900">
              <a:latin typeface="Calibri"/>
              <a:cs typeface="Calibri"/>
            </a:endParaRPr>
          </a:p>
          <a:p>
            <a:pPr>
              <a:lnSpc>
                <a:spcPct val="100000"/>
              </a:lnSpc>
              <a:spcBef>
                <a:spcPts val="30"/>
              </a:spcBef>
              <a:buClr>
                <a:srgbClr val="1CACE3"/>
              </a:buClr>
              <a:buFont typeface="Wingdings"/>
              <a:buChar char=""/>
            </a:pPr>
            <a:endParaRPr sz="1450">
              <a:latin typeface="Calibri"/>
              <a:cs typeface="Calibri"/>
            </a:endParaRPr>
          </a:p>
          <a:p>
            <a:pPr marL="204470" indent="-192405">
              <a:lnSpc>
                <a:spcPct val="100000"/>
              </a:lnSpc>
              <a:buClr>
                <a:srgbClr val="1CACE3"/>
              </a:buClr>
              <a:buSzPct val="94736"/>
              <a:buFont typeface="Wingdings"/>
              <a:buChar char=""/>
              <a:tabLst>
                <a:tab pos="205104" algn="l"/>
              </a:tabLst>
            </a:pPr>
            <a:r>
              <a:rPr sz="1900" spc="-5" dirty="0">
                <a:latin typeface="Calibri"/>
                <a:cs typeface="Calibri"/>
              </a:rPr>
              <a:t>It </a:t>
            </a:r>
            <a:r>
              <a:rPr sz="1900" spc="-15" dirty="0">
                <a:latin typeface="Calibri"/>
                <a:cs typeface="Calibri"/>
              </a:rPr>
              <a:t>provides</a:t>
            </a:r>
            <a:r>
              <a:rPr sz="1900" spc="30" dirty="0">
                <a:latin typeface="Calibri"/>
                <a:cs typeface="Calibri"/>
              </a:rPr>
              <a:t> </a:t>
            </a:r>
            <a:r>
              <a:rPr sz="1900" spc="-15" dirty="0">
                <a:solidFill>
                  <a:srgbClr val="0000FF"/>
                </a:solidFill>
                <a:latin typeface="Calibri"/>
                <a:cs typeface="Calibri"/>
              </a:rPr>
              <a:t>more</a:t>
            </a:r>
            <a:r>
              <a:rPr sz="1900" spc="20" dirty="0">
                <a:solidFill>
                  <a:srgbClr val="0000FF"/>
                </a:solidFill>
                <a:latin typeface="Calibri"/>
                <a:cs typeface="Calibri"/>
              </a:rPr>
              <a:t> </a:t>
            </a:r>
            <a:r>
              <a:rPr sz="1900" spc="-15" dirty="0">
                <a:solidFill>
                  <a:srgbClr val="0000FF"/>
                </a:solidFill>
                <a:latin typeface="Calibri"/>
                <a:cs typeface="Calibri"/>
              </a:rPr>
              <a:t>data</a:t>
            </a:r>
            <a:r>
              <a:rPr sz="1900" dirty="0">
                <a:solidFill>
                  <a:srgbClr val="0000FF"/>
                </a:solidFill>
                <a:latin typeface="Calibri"/>
                <a:cs typeface="Calibri"/>
              </a:rPr>
              <a:t> </a:t>
            </a:r>
            <a:r>
              <a:rPr sz="1900" spc="-10" dirty="0">
                <a:solidFill>
                  <a:srgbClr val="0000FF"/>
                </a:solidFill>
                <a:latin typeface="Calibri"/>
                <a:cs typeface="Calibri"/>
              </a:rPr>
              <a:t>points</a:t>
            </a:r>
            <a:r>
              <a:rPr sz="1900" spc="5" dirty="0">
                <a:solidFill>
                  <a:srgbClr val="0000FF"/>
                </a:solidFill>
                <a:latin typeface="Calibri"/>
                <a:cs typeface="Calibri"/>
              </a:rPr>
              <a:t> </a:t>
            </a:r>
            <a:r>
              <a:rPr sz="1900" spc="-5" dirty="0">
                <a:solidFill>
                  <a:srgbClr val="0000FF"/>
                </a:solidFill>
                <a:latin typeface="Calibri"/>
                <a:cs typeface="Calibri"/>
              </a:rPr>
              <a:t>than</a:t>
            </a:r>
            <a:r>
              <a:rPr sz="1900" spc="5" dirty="0">
                <a:solidFill>
                  <a:srgbClr val="0000FF"/>
                </a:solidFill>
                <a:latin typeface="Calibri"/>
                <a:cs typeface="Calibri"/>
              </a:rPr>
              <a:t> </a:t>
            </a:r>
            <a:r>
              <a:rPr sz="1900" spc="-5" dirty="0">
                <a:solidFill>
                  <a:srgbClr val="0000FF"/>
                </a:solidFill>
                <a:latin typeface="Calibri"/>
                <a:cs typeface="Calibri"/>
              </a:rPr>
              <a:t>the</a:t>
            </a:r>
            <a:r>
              <a:rPr sz="1900" spc="15" dirty="0">
                <a:solidFill>
                  <a:srgbClr val="0000FF"/>
                </a:solidFill>
                <a:latin typeface="Calibri"/>
                <a:cs typeface="Calibri"/>
              </a:rPr>
              <a:t> </a:t>
            </a:r>
            <a:r>
              <a:rPr sz="1900" spc="-15" dirty="0">
                <a:solidFill>
                  <a:srgbClr val="0000FF"/>
                </a:solidFill>
                <a:latin typeface="Calibri"/>
                <a:cs typeface="Calibri"/>
              </a:rPr>
              <a:t>standard</a:t>
            </a:r>
            <a:r>
              <a:rPr sz="1900" spc="20" dirty="0">
                <a:solidFill>
                  <a:srgbClr val="0000FF"/>
                </a:solidFill>
                <a:latin typeface="Calibri"/>
                <a:cs typeface="Calibri"/>
              </a:rPr>
              <a:t> </a:t>
            </a:r>
            <a:r>
              <a:rPr sz="1900" spc="-10" dirty="0">
                <a:solidFill>
                  <a:srgbClr val="0000FF"/>
                </a:solidFill>
                <a:latin typeface="Calibri"/>
                <a:cs typeface="Calibri"/>
              </a:rPr>
              <a:t>candlestick</a:t>
            </a:r>
            <a:r>
              <a:rPr sz="1900" spc="5" dirty="0">
                <a:solidFill>
                  <a:srgbClr val="0000FF"/>
                </a:solidFill>
                <a:latin typeface="Calibri"/>
                <a:cs typeface="Calibri"/>
              </a:rPr>
              <a:t> </a:t>
            </a:r>
            <a:r>
              <a:rPr sz="1900" spc="-5" dirty="0">
                <a:solidFill>
                  <a:srgbClr val="0000FF"/>
                </a:solidFill>
                <a:latin typeface="Calibri"/>
                <a:cs typeface="Calibri"/>
              </a:rPr>
              <a:t>chart</a:t>
            </a:r>
            <a:r>
              <a:rPr sz="1900" spc="-5" dirty="0">
                <a:latin typeface="Calibri"/>
                <a:cs typeface="Calibri"/>
              </a:rPr>
              <a:t>.</a:t>
            </a:r>
            <a:endParaRPr sz="1900">
              <a:latin typeface="Calibri"/>
              <a:cs typeface="Calibri"/>
            </a:endParaRPr>
          </a:p>
          <a:p>
            <a:pPr marL="103505" marR="5715" indent="-91440">
              <a:lnSpc>
                <a:spcPct val="100000"/>
              </a:lnSpc>
              <a:spcBef>
                <a:spcPts val="1800"/>
              </a:spcBef>
              <a:buClr>
                <a:srgbClr val="1CACE3"/>
              </a:buClr>
              <a:buSzPct val="94736"/>
              <a:buFont typeface="Wingdings"/>
              <a:buChar char=""/>
              <a:tabLst>
                <a:tab pos="205104" algn="l"/>
              </a:tabLst>
            </a:pPr>
            <a:r>
              <a:rPr sz="1900" spc="-5" dirty="0">
                <a:latin typeface="Calibri"/>
                <a:cs typeface="Calibri"/>
              </a:rPr>
              <a:t>While</a:t>
            </a:r>
            <a:r>
              <a:rPr sz="1900" spc="75" dirty="0">
                <a:latin typeface="Calibri"/>
                <a:cs typeface="Calibri"/>
              </a:rPr>
              <a:t> </a:t>
            </a:r>
            <a:r>
              <a:rPr sz="1900" spc="-5" dirty="0">
                <a:solidFill>
                  <a:srgbClr val="FF0000"/>
                </a:solidFill>
                <a:latin typeface="Calibri"/>
                <a:cs typeface="Calibri"/>
              </a:rPr>
              <a:t>it</a:t>
            </a:r>
            <a:r>
              <a:rPr sz="1900" spc="80" dirty="0">
                <a:solidFill>
                  <a:srgbClr val="FF0000"/>
                </a:solidFill>
                <a:latin typeface="Calibri"/>
                <a:cs typeface="Calibri"/>
              </a:rPr>
              <a:t> </a:t>
            </a:r>
            <a:r>
              <a:rPr sz="1900" spc="-5" dirty="0">
                <a:solidFill>
                  <a:srgbClr val="FF0000"/>
                </a:solidFill>
                <a:latin typeface="Calibri"/>
                <a:cs typeface="Calibri"/>
              </a:rPr>
              <a:t>seems</a:t>
            </a:r>
            <a:r>
              <a:rPr sz="1900" spc="50" dirty="0">
                <a:solidFill>
                  <a:srgbClr val="FF0000"/>
                </a:solidFill>
                <a:latin typeface="Calibri"/>
                <a:cs typeface="Calibri"/>
              </a:rPr>
              <a:t> </a:t>
            </a:r>
            <a:r>
              <a:rPr sz="1900" spc="-10" dirty="0">
                <a:solidFill>
                  <a:srgbClr val="FF0000"/>
                </a:solidFill>
                <a:latin typeface="Calibri"/>
                <a:cs typeface="Calibri"/>
              </a:rPr>
              <a:t>complicated</a:t>
            </a:r>
            <a:r>
              <a:rPr sz="1900" spc="80" dirty="0">
                <a:solidFill>
                  <a:srgbClr val="FF0000"/>
                </a:solidFill>
                <a:latin typeface="Calibri"/>
                <a:cs typeface="Calibri"/>
              </a:rPr>
              <a:t> </a:t>
            </a:r>
            <a:r>
              <a:rPr sz="1900" spc="-10" dirty="0">
                <a:solidFill>
                  <a:srgbClr val="FF0000"/>
                </a:solidFill>
                <a:latin typeface="Calibri"/>
                <a:cs typeface="Calibri"/>
              </a:rPr>
              <a:t>at</a:t>
            </a:r>
            <a:r>
              <a:rPr sz="1900" spc="50" dirty="0">
                <a:solidFill>
                  <a:srgbClr val="FF0000"/>
                </a:solidFill>
                <a:latin typeface="Calibri"/>
                <a:cs typeface="Calibri"/>
              </a:rPr>
              <a:t> </a:t>
            </a:r>
            <a:r>
              <a:rPr sz="1900" spc="-20" dirty="0">
                <a:solidFill>
                  <a:srgbClr val="FF0000"/>
                </a:solidFill>
                <a:latin typeface="Calibri"/>
                <a:cs typeface="Calibri"/>
              </a:rPr>
              <a:t>first</a:t>
            </a:r>
            <a:r>
              <a:rPr sz="1900" spc="80" dirty="0">
                <a:solidFill>
                  <a:srgbClr val="FF0000"/>
                </a:solidFill>
                <a:latin typeface="Calibri"/>
                <a:cs typeface="Calibri"/>
              </a:rPr>
              <a:t> </a:t>
            </a:r>
            <a:r>
              <a:rPr sz="1900" spc="-5" dirty="0">
                <a:solidFill>
                  <a:srgbClr val="FF0000"/>
                </a:solidFill>
                <a:latin typeface="Calibri"/>
                <a:cs typeface="Calibri"/>
              </a:rPr>
              <a:t>glance</a:t>
            </a:r>
            <a:r>
              <a:rPr sz="1900" spc="-5" dirty="0">
                <a:latin typeface="Calibri"/>
                <a:cs typeface="Calibri"/>
              </a:rPr>
              <a:t>,</a:t>
            </a:r>
            <a:r>
              <a:rPr sz="1900" spc="70" dirty="0">
                <a:latin typeface="Calibri"/>
                <a:cs typeface="Calibri"/>
              </a:rPr>
              <a:t> </a:t>
            </a:r>
            <a:r>
              <a:rPr sz="1900" spc="-5" dirty="0">
                <a:latin typeface="Calibri"/>
                <a:cs typeface="Calibri"/>
              </a:rPr>
              <a:t>those</a:t>
            </a:r>
            <a:r>
              <a:rPr sz="1900" spc="70" dirty="0">
                <a:latin typeface="Calibri"/>
                <a:cs typeface="Calibri"/>
              </a:rPr>
              <a:t> </a:t>
            </a:r>
            <a:r>
              <a:rPr sz="1900" spc="-10" dirty="0">
                <a:latin typeface="Calibri"/>
                <a:cs typeface="Calibri"/>
              </a:rPr>
              <a:t>familiar</a:t>
            </a:r>
            <a:r>
              <a:rPr sz="1900" spc="75" dirty="0">
                <a:latin typeface="Calibri"/>
                <a:cs typeface="Calibri"/>
              </a:rPr>
              <a:t> </a:t>
            </a:r>
            <a:r>
              <a:rPr sz="1900" spc="-5" dirty="0">
                <a:latin typeface="Calibri"/>
                <a:cs typeface="Calibri"/>
              </a:rPr>
              <a:t>with</a:t>
            </a:r>
            <a:r>
              <a:rPr sz="1900" spc="85" dirty="0">
                <a:latin typeface="Calibri"/>
                <a:cs typeface="Calibri"/>
              </a:rPr>
              <a:t> </a:t>
            </a:r>
            <a:r>
              <a:rPr sz="1900" spc="-15" dirty="0">
                <a:latin typeface="Calibri"/>
                <a:cs typeface="Calibri"/>
              </a:rPr>
              <a:t>how</a:t>
            </a:r>
            <a:r>
              <a:rPr sz="1900" spc="75" dirty="0">
                <a:latin typeface="Calibri"/>
                <a:cs typeface="Calibri"/>
              </a:rPr>
              <a:t> </a:t>
            </a:r>
            <a:r>
              <a:rPr sz="1900" spc="-15" dirty="0">
                <a:latin typeface="Calibri"/>
                <a:cs typeface="Calibri"/>
              </a:rPr>
              <a:t>to</a:t>
            </a:r>
            <a:r>
              <a:rPr sz="1900" spc="70" dirty="0">
                <a:latin typeface="Calibri"/>
                <a:cs typeface="Calibri"/>
              </a:rPr>
              <a:t> </a:t>
            </a:r>
            <a:r>
              <a:rPr sz="1900" spc="-10" dirty="0">
                <a:latin typeface="Calibri"/>
                <a:cs typeface="Calibri"/>
              </a:rPr>
              <a:t>read </a:t>
            </a:r>
            <a:r>
              <a:rPr sz="1900" spc="-415" dirty="0">
                <a:latin typeface="Calibri"/>
                <a:cs typeface="Calibri"/>
              </a:rPr>
              <a:t> </a:t>
            </a:r>
            <a:r>
              <a:rPr sz="1900" spc="-5" dirty="0">
                <a:latin typeface="Calibri"/>
                <a:cs typeface="Calibri"/>
              </a:rPr>
              <a:t>the</a:t>
            </a:r>
            <a:r>
              <a:rPr sz="1900" spc="5" dirty="0">
                <a:latin typeface="Calibri"/>
                <a:cs typeface="Calibri"/>
              </a:rPr>
              <a:t> </a:t>
            </a:r>
            <a:r>
              <a:rPr sz="1900" spc="-5" dirty="0">
                <a:latin typeface="Calibri"/>
                <a:cs typeface="Calibri"/>
              </a:rPr>
              <a:t>charts</a:t>
            </a:r>
            <a:r>
              <a:rPr sz="1900" dirty="0">
                <a:latin typeface="Calibri"/>
                <a:cs typeface="Calibri"/>
              </a:rPr>
              <a:t> </a:t>
            </a:r>
            <a:r>
              <a:rPr sz="1900" spc="-10" dirty="0">
                <a:latin typeface="Calibri"/>
                <a:cs typeface="Calibri"/>
              </a:rPr>
              <a:t>often</a:t>
            </a:r>
            <a:r>
              <a:rPr sz="1900" spc="10" dirty="0">
                <a:latin typeface="Calibri"/>
                <a:cs typeface="Calibri"/>
              </a:rPr>
              <a:t> </a:t>
            </a:r>
            <a:r>
              <a:rPr sz="1900" spc="-5" dirty="0">
                <a:latin typeface="Calibri"/>
                <a:cs typeface="Calibri"/>
              </a:rPr>
              <a:t>find</a:t>
            </a:r>
            <a:r>
              <a:rPr sz="1900" spc="5" dirty="0">
                <a:latin typeface="Calibri"/>
                <a:cs typeface="Calibri"/>
              </a:rPr>
              <a:t> </a:t>
            </a:r>
            <a:r>
              <a:rPr sz="1900" spc="-5" dirty="0">
                <a:latin typeface="Calibri"/>
                <a:cs typeface="Calibri"/>
              </a:rPr>
              <a:t>it</a:t>
            </a:r>
            <a:r>
              <a:rPr sz="1900" dirty="0">
                <a:latin typeface="Calibri"/>
                <a:cs typeface="Calibri"/>
              </a:rPr>
              <a:t> </a:t>
            </a:r>
            <a:r>
              <a:rPr sz="1900" spc="-15" dirty="0">
                <a:latin typeface="Calibri"/>
                <a:cs typeface="Calibri"/>
              </a:rPr>
              <a:t>easy</a:t>
            </a:r>
            <a:r>
              <a:rPr sz="1900" dirty="0">
                <a:latin typeface="Calibri"/>
                <a:cs typeface="Calibri"/>
              </a:rPr>
              <a:t> </a:t>
            </a:r>
            <a:r>
              <a:rPr sz="1900" spc="-15" dirty="0">
                <a:latin typeface="Calibri"/>
                <a:cs typeface="Calibri"/>
              </a:rPr>
              <a:t>to</a:t>
            </a:r>
            <a:r>
              <a:rPr sz="1900" spc="5" dirty="0">
                <a:latin typeface="Calibri"/>
                <a:cs typeface="Calibri"/>
              </a:rPr>
              <a:t> </a:t>
            </a:r>
            <a:r>
              <a:rPr sz="1900" spc="-15" dirty="0">
                <a:latin typeface="Calibri"/>
                <a:cs typeface="Calibri"/>
              </a:rPr>
              <a:t>understand</a:t>
            </a:r>
            <a:r>
              <a:rPr sz="1900" spc="20" dirty="0">
                <a:latin typeface="Calibri"/>
                <a:cs typeface="Calibri"/>
              </a:rPr>
              <a:t> </a:t>
            </a:r>
            <a:r>
              <a:rPr sz="1900" spc="-5" dirty="0">
                <a:latin typeface="Calibri"/>
                <a:cs typeface="Calibri"/>
              </a:rPr>
              <a:t>with</a:t>
            </a:r>
            <a:r>
              <a:rPr sz="1900" spc="10" dirty="0">
                <a:latin typeface="Calibri"/>
                <a:cs typeface="Calibri"/>
              </a:rPr>
              <a:t> </a:t>
            </a:r>
            <a:r>
              <a:rPr sz="1900" spc="-10" dirty="0">
                <a:solidFill>
                  <a:srgbClr val="0000FF"/>
                </a:solidFill>
                <a:latin typeface="Calibri"/>
                <a:cs typeface="Calibri"/>
              </a:rPr>
              <a:t>well-defined</a:t>
            </a:r>
            <a:r>
              <a:rPr sz="1900" spc="45" dirty="0">
                <a:solidFill>
                  <a:srgbClr val="0000FF"/>
                </a:solidFill>
                <a:latin typeface="Calibri"/>
                <a:cs typeface="Calibri"/>
              </a:rPr>
              <a:t> </a:t>
            </a:r>
            <a:r>
              <a:rPr sz="1900" spc="-10" dirty="0">
                <a:solidFill>
                  <a:srgbClr val="0000FF"/>
                </a:solidFill>
                <a:latin typeface="Calibri"/>
                <a:cs typeface="Calibri"/>
              </a:rPr>
              <a:t>trading</a:t>
            </a:r>
            <a:r>
              <a:rPr sz="1900" spc="20" dirty="0">
                <a:solidFill>
                  <a:srgbClr val="0000FF"/>
                </a:solidFill>
                <a:latin typeface="Calibri"/>
                <a:cs typeface="Calibri"/>
              </a:rPr>
              <a:t> </a:t>
            </a:r>
            <a:r>
              <a:rPr sz="1900" spc="-5" dirty="0">
                <a:solidFill>
                  <a:srgbClr val="0000FF"/>
                </a:solidFill>
                <a:latin typeface="Calibri"/>
                <a:cs typeface="Calibri"/>
              </a:rPr>
              <a:t>signals</a:t>
            </a:r>
            <a:r>
              <a:rPr sz="1900" spc="-5" dirty="0">
                <a:latin typeface="Calibri"/>
                <a:cs typeface="Calibri"/>
              </a:rPr>
              <a:t>.</a:t>
            </a:r>
            <a:endParaRPr sz="1900">
              <a:latin typeface="Calibri"/>
              <a:cs typeface="Calibri"/>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0323" y="931553"/>
            <a:ext cx="3484245" cy="635000"/>
          </a:xfrm>
          <a:prstGeom prst="rect">
            <a:avLst/>
          </a:prstGeom>
        </p:spPr>
        <p:txBody>
          <a:bodyPr vert="horz" wrap="square" lIns="0" tIns="12065" rIns="0" bIns="0" rtlCol="0">
            <a:spAutoFit/>
          </a:bodyPr>
          <a:lstStyle/>
          <a:p>
            <a:pPr marL="12700">
              <a:lnSpc>
                <a:spcPct val="100000"/>
              </a:lnSpc>
              <a:spcBef>
                <a:spcPts val="95"/>
              </a:spcBef>
            </a:pPr>
            <a:r>
              <a:rPr sz="4000" spc="-60" dirty="0"/>
              <a:t>I</a:t>
            </a:r>
            <a:r>
              <a:rPr sz="4000" spc="-75" dirty="0"/>
              <a:t>c</a:t>
            </a:r>
            <a:r>
              <a:rPr sz="4000" spc="-80" dirty="0"/>
              <a:t>h</a:t>
            </a:r>
            <a:r>
              <a:rPr sz="4000" spc="-75" dirty="0"/>
              <a:t>i</a:t>
            </a:r>
            <a:r>
              <a:rPr sz="4000" spc="-120" dirty="0"/>
              <a:t>m</a:t>
            </a:r>
            <a:r>
              <a:rPr sz="4000" spc="-85" dirty="0"/>
              <a:t>o</a:t>
            </a:r>
            <a:r>
              <a:rPr sz="4000" spc="-150" dirty="0"/>
              <a:t>k</a:t>
            </a:r>
            <a:r>
              <a:rPr sz="4000" spc="-5" dirty="0"/>
              <a:t>u</a:t>
            </a:r>
            <a:r>
              <a:rPr sz="4000" spc="-185" dirty="0"/>
              <a:t> </a:t>
            </a:r>
            <a:r>
              <a:rPr sz="4000" spc="-80" dirty="0"/>
              <a:t>C</a:t>
            </a:r>
            <a:r>
              <a:rPr sz="4000" spc="-60" dirty="0"/>
              <a:t>l</a:t>
            </a:r>
            <a:r>
              <a:rPr sz="4000" spc="-85" dirty="0"/>
              <a:t>o</a:t>
            </a:r>
            <a:r>
              <a:rPr sz="4000" spc="-105" dirty="0"/>
              <a:t>u</a:t>
            </a:r>
            <a:r>
              <a:rPr sz="4000" spc="-5" dirty="0"/>
              <a:t>d</a:t>
            </a:r>
            <a:r>
              <a:rPr sz="4000" spc="-185" dirty="0"/>
              <a:t> </a:t>
            </a:r>
            <a:r>
              <a:rPr sz="4000" spc="-5" dirty="0"/>
              <a:t>…</a:t>
            </a:r>
            <a:endParaRPr sz="400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41</a:t>
            </a:fld>
            <a:endParaRPr dirty="0"/>
          </a:p>
        </p:txBody>
      </p:sp>
      <p:sp>
        <p:nvSpPr>
          <p:cNvPr id="3" name="object 3"/>
          <p:cNvSpPr txBox="1">
            <a:spLocks noGrp="1"/>
          </p:cNvSpPr>
          <p:nvPr>
            <p:ph type="body" idx="1"/>
          </p:nvPr>
        </p:nvSpPr>
        <p:spPr>
          <a:prstGeom prst="rect">
            <a:avLst/>
          </a:prstGeom>
        </p:spPr>
        <p:txBody>
          <a:bodyPr vert="horz" wrap="square" lIns="0" tIns="12065" rIns="0" bIns="0" rtlCol="0">
            <a:spAutoFit/>
          </a:bodyPr>
          <a:lstStyle/>
          <a:p>
            <a:pPr marL="104139" marR="5715" indent="-92075">
              <a:lnSpc>
                <a:spcPct val="100000"/>
              </a:lnSpc>
              <a:spcBef>
                <a:spcPts val="95"/>
              </a:spcBef>
              <a:buClr>
                <a:srgbClr val="1CACE3"/>
              </a:buClr>
              <a:buSzPct val="94736"/>
              <a:buFont typeface="Wingdings"/>
              <a:buChar char=""/>
              <a:tabLst>
                <a:tab pos="205104" algn="l"/>
              </a:tabLst>
            </a:pPr>
            <a:r>
              <a:rPr spc="-10" dirty="0"/>
              <a:t>The</a:t>
            </a:r>
            <a:r>
              <a:rPr spc="70" dirty="0"/>
              <a:t> </a:t>
            </a:r>
            <a:r>
              <a:rPr spc="-10" dirty="0"/>
              <a:t>Ichimoku</a:t>
            </a:r>
            <a:r>
              <a:rPr spc="70" dirty="0"/>
              <a:t> </a:t>
            </a:r>
            <a:r>
              <a:rPr spc="-10" dirty="0"/>
              <a:t>Cloud</a:t>
            </a:r>
            <a:r>
              <a:rPr spc="65" dirty="0"/>
              <a:t> </a:t>
            </a:r>
            <a:r>
              <a:rPr spc="-5" dirty="0"/>
              <a:t>is</a:t>
            </a:r>
            <a:r>
              <a:rPr spc="75" dirty="0"/>
              <a:t> </a:t>
            </a:r>
            <a:r>
              <a:rPr spc="-10" dirty="0"/>
              <a:t>composed</a:t>
            </a:r>
            <a:r>
              <a:rPr spc="75" dirty="0"/>
              <a:t> </a:t>
            </a:r>
            <a:r>
              <a:rPr spc="-5" dirty="0"/>
              <a:t>of</a:t>
            </a:r>
            <a:r>
              <a:rPr spc="65" dirty="0"/>
              <a:t> </a:t>
            </a:r>
            <a:r>
              <a:rPr b="1" spc="-10" dirty="0">
                <a:latin typeface="Calibri"/>
                <a:cs typeface="Calibri"/>
              </a:rPr>
              <a:t>five</a:t>
            </a:r>
            <a:r>
              <a:rPr b="1" spc="75" dirty="0">
                <a:latin typeface="Calibri"/>
                <a:cs typeface="Calibri"/>
              </a:rPr>
              <a:t> </a:t>
            </a:r>
            <a:r>
              <a:rPr b="1" spc="-5" dirty="0">
                <a:latin typeface="Calibri"/>
                <a:cs typeface="Calibri"/>
              </a:rPr>
              <a:t>lines</a:t>
            </a:r>
            <a:r>
              <a:rPr b="1" spc="70" dirty="0">
                <a:latin typeface="Calibri"/>
                <a:cs typeface="Calibri"/>
              </a:rPr>
              <a:t> </a:t>
            </a:r>
            <a:r>
              <a:rPr spc="-5" dirty="0"/>
              <a:t>or</a:t>
            </a:r>
            <a:r>
              <a:rPr spc="65" dirty="0"/>
              <a:t> </a:t>
            </a:r>
            <a:r>
              <a:rPr spc="-10" dirty="0"/>
              <a:t>calculations,</a:t>
            </a:r>
            <a:r>
              <a:rPr spc="65" dirty="0"/>
              <a:t> </a:t>
            </a:r>
            <a:r>
              <a:rPr spc="-10" dirty="0"/>
              <a:t>two</a:t>
            </a:r>
            <a:r>
              <a:rPr spc="60" dirty="0"/>
              <a:t> </a:t>
            </a:r>
            <a:r>
              <a:rPr spc="-5" dirty="0"/>
              <a:t>of</a:t>
            </a:r>
            <a:r>
              <a:rPr spc="70" dirty="0"/>
              <a:t> </a:t>
            </a:r>
            <a:r>
              <a:rPr spc="-5" dirty="0"/>
              <a:t>which </a:t>
            </a:r>
            <a:r>
              <a:rPr spc="-415" dirty="0"/>
              <a:t> </a:t>
            </a:r>
            <a:r>
              <a:rPr spc="-10" dirty="0"/>
              <a:t>comprise</a:t>
            </a:r>
            <a:r>
              <a:rPr spc="5" dirty="0"/>
              <a:t> </a:t>
            </a:r>
            <a:r>
              <a:rPr spc="-5" dirty="0"/>
              <a:t>a cloud</a:t>
            </a:r>
            <a:r>
              <a:rPr spc="10" dirty="0"/>
              <a:t> </a:t>
            </a:r>
            <a:r>
              <a:rPr spc="-10" dirty="0"/>
              <a:t>where</a:t>
            </a:r>
            <a:r>
              <a:rPr spc="20" dirty="0"/>
              <a:t> </a:t>
            </a:r>
            <a:r>
              <a:rPr spc="-5" dirty="0"/>
              <a:t>the</a:t>
            </a:r>
            <a:r>
              <a:rPr spc="5" dirty="0"/>
              <a:t> </a:t>
            </a:r>
            <a:r>
              <a:rPr spc="-15" dirty="0"/>
              <a:t>difference</a:t>
            </a:r>
            <a:r>
              <a:rPr spc="20" dirty="0"/>
              <a:t> </a:t>
            </a:r>
            <a:r>
              <a:rPr spc="-10" dirty="0"/>
              <a:t>between</a:t>
            </a:r>
            <a:r>
              <a:rPr spc="10" dirty="0"/>
              <a:t> </a:t>
            </a:r>
            <a:r>
              <a:rPr spc="-5" dirty="0"/>
              <a:t>the</a:t>
            </a:r>
            <a:r>
              <a:rPr spc="10" dirty="0"/>
              <a:t> </a:t>
            </a:r>
            <a:r>
              <a:rPr spc="-10" dirty="0"/>
              <a:t>two</a:t>
            </a:r>
            <a:r>
              <a:rPr spc="-5" dirty="0"/>
              <a:t> lines</a:t>
            </a:r>
            <a:r>
              <a:rPr dirty="0"/>
              <a:t> </a:t>
            </a:r>
            <a:r>
              <a:rPr spc="-5" dirty="0"/>
              <a:t>is</a:t>
            </a:r>
            <a:r>
              <a:rPr spc="-10" dirty="0"/>
              <a:t> </a:t>
            </a:r>
            <a:r>
              <a:rPr spc="-5" dirty="0"/>
              <a:t>shaded</a:t>
            </a:r>
            <a:r>
              <a:rPr spc="10" dirty="0"/>
              <a:t> </a:t>
            </a:r>
            <a:r>
              <a:rPr spc="-5" dirty="0"/>
              <a:t>in.</a:t>
            </a:r>
          </a:p>
          <a:p>
            <a:pPr>
              <a:lnSpc>
                <a:spcPct val="100000"/>
              </a:lnSpc>
              <a:spcBef>
                <a:spcPts val="30"/>
              </a:spcBef>
              <a:buClr>
                <a:srgbClr val="1CACE3"/>
              </a:buClr>
              <a:buFont typeface="Wingdings"/>
              <a:buChar char=""/>
            </a:pPr>
            <a:endParaRPr sz="1450"/>
          </a:p>
          <a:p>
            <a:pPr marL="104139" marR="5080" indent="-92075">
              <a:lnSpc>
                <a:spcPct val="100000"/>
              </a:lnSpc>
              <a:buClr>
                <a:srgbClr val="1CACE3"/>
              </a:buClr>
              <a:buSzPct val="94736"/>
              <a:buFont typeface="Wingdings"/>
              <a:buChar char=""/>
              <a:tabLst>
                <a:tab pos="205104" algn="l"/>
              </a:tabLst>
            </a:pPr>
            <a:r>
              <a:rPr spc="-10" dirty="0"/>
              <a:t>The</a:t>
            </a:r>
            <a:r>
              <a:rPr spc="25" dirty="0"/>
              <a:t> </a:t>
            </a:r>
            <a:r>
              <a:rPr spc="-5" dirty="0"/>
              <a:t>lines</a:t>
            </a:r>
            <a:r>
              <a:rPr spc="20" dirty="0"/>
              <a:t> </a:t>
            </a:r>
            <a:r>
              <a:rPr spc="-5" dirty="0"/>
              <a:t>include</a:t>
            </a:r>
            <a:r>
              <a:rPr spc="20" dirty="0"/>
              <a:t> </a:t>
            </a:r>
            <a:r>
              <a:rPr spc="-5" dirty="0"/>
              <a:t>a</a:t>
            </a:r>
            <a:r>
              <a:rPr spc="25" dirty="0"/>
              <a:t> </a:t>
            </a:r>
            <a:r>
              <a:rPr spc="-5" dirty="0">
                <a:solidFill>
                  <a:srgbClr val="FF0000"/>
                </a:solidFill>
              </a:rPr>
              <a:t>nine-period</a:t>
            </a:r>
            <a:r>
              <a:rPr spc="15" dirty="0">
                <a:solidFill>
                  <a:srgbClr val="FF0000"/>
                </a:solidFill>
              </a:rPr>
              <a:t> </a:t>
            </a:r>
            <a:r>
              <a:rPr spc="-15" dirty="0">
                <a:solidFill>
                  <a:srgbClr val="FF0000"/>
                </a:solidFill>
              </a:rPr>
              <a:t>average</a:t>
            </a:r>
            <a:r>
              <a:rPr spc="-15" dirty="0"/>
              <a:t>,</a:t>
            </a:r>
            <a:r>
              <a:rPr spc="10" dirty="0"/>
              <a:t> </a:t>
            </a:r>
            <a:r>
              <a:rPr spc="-5" dirty="0"/>
              <a:t>a</a:t>
            </a:r>
            <a:r>
              <a:rPr spc="20" dirty="0"/>
              <a:t> </a:t>
            </a:r>
            <a:r>
              <a:rPr spc="-5" dirty="0">
                <a:solidFill>
                  <a:srgbClr val="FF0000"/>
                </a:solidFill>
              </a:rPr>
              <a:t>26-period</a:t>
            </a:r>
            <a:r>
              <a:rPr spc="35" dirty="0">
                <a:solidFill>
                  <a:srgbClr val="FF0000"/>
                </a:solidFill>
              </a:rPr>
              <a:t> </a:t>
            </a:r>
            <a:r>
              <a:rPr spc="-15" dirty="0">
                <a:solidFill>
                  <a:srgbClr val="FF0000"/>
                </a:solidFill>
              </a:rPr>
              <a:t>average</a:t>
            </a:r>
            <a:r>
              <a:rPr spc="-15" dirty="0"/>
              <a:t>,</a:t>
            </a:r>
            <a:r>
              <a:rPr spc="25" dirty="0"/>
              <a:t> </a:t>
            </a:r>
            <a:r>
              <a:rPr spc="-5" dirty="0">
                <a:solidFill>
                  <a:srgbClr val="FF0000"/>
                </a:solidFill>
              </a:rPr>
              <a:t>an</a:t>
            </a:r>
            <a:r>
              <a:rPr spc="15" dirty="0">
                <a:solidFill>
                  <a:srgbClr val="FF0000"/>
                </a:solidFill>
              </a:rPr>
              <a:t> </a:t>
            </a:r>
            <a:r>
              <a:rPr spc="-20" dirty="0">
                <a:solidFill>
                  <a:srgbClr val="FF0000"/>
                </a:solidFill>
              </a:rPr>
              <a:t>average</a:t>
            </a:r>
            <a:r>
              <a:rPr spc="20" dirty="0">
                <a:solidFill>
                  <a:srgbClr val="FF0000"/>
                </a:solidFill>
              </a:rPr>
              <a:t> </a:t>
            </a:r>
            <a:r>
              <a:rPr dirty="0">
                <a:solidFill>
                  <a:srgbClr val="FF0000"/>
                </a:solidFill>
              </a:rPr>
              <a:t>of </a:t>
            </a:r>
            <a:r>
              <a:rPr spc="-409" dirty="0">
                <a:solidFill>
                  <a:srgbClr val="FF0000"/>
                </a:solidFill>
              </a:rPr>
              <a:t> </a:t>
            </a:r>
            <a:r>
              <a:rPr spc="-5" dirty="0">
                <a:solidFill>
                  <a:srgbClr val="FF0000"/>
                </a:solidFill>
              </a:rPr>
              <a:t>those</a:t>
            </a:r>
            <a:r>
              <a:rPr spc="5" dirty="0">
                <a:solidFill>
                  <a:srgbClr val="FF0000"/>
                </a:solidFill>
              </a:rPr>
              <a:t> </a:t>
            </a:r>
            <a:r>
              <a:rPr spc="-10" dirty="0">
                <a:solidFill>
                  <a:srgbClr val="FF0000"/>
                </a:solidFill>
              </a:rPr>
              <a:t>two</a:t>
            </a:r>
            <a:r>
              <a:rPr dirty="0">
                <a:solidFill>
                  <a:srgbClr val="FF0000"/>
                </a:solidFill>
              </a:rPr>
              <a:t> </a:t>
            </a:r>
            <a:r>
              <a:rPr spc="-20" dirty="0">
                <a:solidFill>
                  <a:srgbClr val="FF0000"/>
                </a:solidFill>
              </a:rPr>
              <a:t>averages</a:t>
            </a:r>
            <a:r>
              <a:rPr spc="-20" dirty="0"/>
              <a:t>,</a:t>
            </a:r>
            <a:r>
              <a:rPr spc="20" dirty="0"/>
              <a:t> </a:t>
            </a:r>
            <a:r>
              <a:rPr spc="-5" dirty="0"/>
              <a:t>a</a:t>
            </a:r>
            <a:r>
              <a:rPr dirty="0"/>
              <a:t> </a:t>
            </a:r>
            <a:r>
              <a:rPr spc="-10" dirty="0">
                <a:solidFill>
                  <a:srgbClr val="FF0000"/>
                </a:solidFill>
              </a:rPr>
              <a:t>52-period</a:t>
            </a:r>
            <a:r>
              <a:rPr spc="35" dirty="0">
                <a:solidFill>
                  <a:srgbClr val="FF0000"/>
                </a:solidFill>
              </a:rPr>
              <a:t> </a:t>
            </a:r>
            <a:r>
              <a:rPr spc="-20" dirty="0">
                <a:solidFill>
                  <a:srgbClr val="FF0000"/>
                </a:solidFill>
              </a:rPr>
              <a:t>average</a:t>
            </a:r>
            <a:r>
              <a:rPr spc="-20" dirty="0"/>
              <a:t>,</a:t>
            </a:r>
            <a:r>
              <a:rPr spc="35" dirty="0"/>
              <a:t> </a:t>
            </a:r>
            <a:r>
              <a:rPr spc="-5" dirty="0"/>
              <a:t>and</a:t>
            </a:r>
            <a:r>
              <a:rPr dirty="0"/>
              <a:t> </a:t>
            </a:r>
            <a:r>
              <a:rPr spc="-5" dirty="0"/>
              <a:t>a</a:t>
            </a:r>
            <a:r>
              <a:rPr dirty="0"/>
              <a:t> </a:t>
            </a:r>
            <a:r>
              <a:rPr spc="-5" dirty="0">
                <a:solidFill>
                  <a:srgbClr val="FF0000"/>
                </a:solidFill>
              </a:rPr>
              <a:t>lagging</a:t>
            </a:r>
            <a:r>
              <a:rPr spc="55" dirty="0">
                <a:solidFill>
                  <a:srgbClr val="FF0000"/>
                </a:solidFill>
              </a:rPr>
              <a:t> </a:t>
            </a:r>
            <a:r>
              <a:rPr spc="-5" dirty="0">
                <a:solidFill>
                  <a:srgbClr val="FF0000"/>
                </a:solidFill>
              </a:rPr>
              <a:t>closing</a:t>
            </a:r>
            <a:r>
              <a:rPr spc="15" dirty="0">
                <a:solidFill>
                  <a:srgbClr val="FF0000"/>
                </a:solidFill>
              </a:rPr>
              <a:t> </a:t>
            </a:r>
            <a:r>
              <a:rPr spc="-5" dirty="0">
                <a:solidFill>
                  <a:srgbClr val="FF0000"/>
                </a:solidFill>
              </a:rPr>
              <a:t>price</a:t>
            </a:r>
            <a:r>
              <a:rPr spc="5" dirty="0">
                <a:solidFill>
                  <a:srgbClr val="FF0000"/>
                </a:solidFill>
              </a:rPr>
              <a:t> </a:t>
            </a:r>
            <a:r>
              <a:rPr spc="-5" dirty="0">
                <a:solidFill>
                  <a:srgbClr val="FF0000"/>
                </a:solidFill>
              </a:rPr>
              <a:t>line</a:t>
            </a:r>
            <a:r>
              <a:rPr spc="-5" dirty="0"/>
              <a:t>.</a:t>
            </a:r>
          </a:p>
          <a:p>
            <a:pPr>
              <a:lnSpc>
                <a:spcPct val="100000"/>
              </a:lnSpc>
              <a:spcBef>
                <a:spcPts val="30"/>
              </a:spcBef>
              <a:buClr>
                <a:srgbClr val="1CACE3"/>
              </a:buClr>
              <a:buFont typeface="Wingdings"/>
              <a:buChar char=""/>
            </a:pPr>
            <a:endParaRPr sz="1450"/>
          </a:p>
          <a:p>
            <a:pPr marL="104139" marR="5080" indent="-92075">
              <a:lnSpc>
                <a:spcPct val="100000"/>
              </a:lnSpc>
              <a:buClr>
                <a:srgbClr val="1CACE3"/>
              </a:buClr>
              <a:buSzPct val="94736"/>
              <a:buFont typeface="Wingdings"/>
              <a:buChar char=""/>
              <a:tabLst>
                <a:tab pos="205104" algn="l"/>
              </a:tabLst>
            </a:pPr>
            <a:r>
              <a:rPr b="1" spc="-5" dirty="0">
                <a:latin typeface="Calibri"/>
                <a:cs typeface="Calibri"/>
              </a:rPr>
              <a:t>The</a:t>
            </a:r>
            <a:r>
              <a:rPr b="1" spc="20" dirty="0">
                <a:latin typeface="Calibri"/>
                <a:cs typeface="Calibri"/>
              </a:rPr>
              <a:t> </a:t>
            </a:r>
            <a:r>
              <a:rPr b="1" spc="-5" dirty="0">
                <a:latin typeface="Calibri"/>
                <a:cs typeface="Calibri"/>
              </a:rPr>
              <a:t>cloud</a:t>
            </a:r>
            <a:r>
              <a:rPr b="1" spc="20" dirty="0">
                <a:latin typeface="Calibri"/>
                <a:cs typeface="Calibri"/>
              </a:rPr>
              <a:t> </a:t>
            </a:r>
            <a:r>
              <a:rPr b="1" spc="-5" dirty="0">
                <a:latin typeface="Calibri"/>
                <a:cs typeface="Calibri"/>
              </a:rPr>
              <a:t>is</a:t>
            </a:r>
            <a:r>
              <a:rPr b="1" spc="10" dirty="0">
                <a:latin typeface="Calibri"/>
                <a:cs typeface="Calibri"/>
              </a:rPr>
              <a:t> </a:t>
            </a:r>
            <a:r>
              <a:rPr b="1" spc="-5" dirty="0">
                <a:latin typeface="Calibri"/>
                <a:cs typeface="Calibri"/>
              </a:rPr>
              <a:t>a</a:t>
            </a:r>
            <a:r>
              <a:rPr b="1" spc="15" dirty="0">
                <a:latin typeface="Calibri"/>
                <a:cs typeface="Calibri"/>
              </a:rPr>
              <a:t> </a:t>
            </a:r>
            <a:r>
              <a:rPr b="1" spc="-30" dirty="0">
                <a:latin typeface="Calibri"/>
                <a:cs typeface="Calibri"/>
              </a:rPr>
              <a:t>key</a:t>
            </a:r>
            <a:r>
              <a:rPr b="1" spc="20" dirty="0">
                <a:latin typeface="Calibri"/>
                <a:cs typeface="Calibri"/>
              </a:rPr>
              <a:t> </a:t>
            </a:r>
            <a:r>
              <a:rPr b="1" spc="-5" dirty="0">
                <a:latin typeface="Calibri"/>
                <a:cs typeface="Calibri"/>
              </a:rPr>
              <a:t>part</a:t>
            </a:r>
            <a:r>
              <a:rPr b="1" spc="15" dirty="0">
                <a:latin typeface="Calibri"/>
                <a:cs typeface="Calibri"/>
              </a:rPr>
              <a:t> </a:t>
            </a:r>
            <a:r>
              <a:rPr b="1" spc="-5" dirty="0">
                <a:latin typeface="Calibri"/>
                <a:cs typeface="Calibri"/>
              </a:rPr>
              <a:t>of</a:t>
            </a:r>
            <a:r>
              <a:rPr b="1" spc="20" dirty="0">
                <a:latin typeface="Calibri"/>
                <a:cs typeface="Calibri"/>
              </a:rPr>
              <a:t> </a:t>
            </a:r>
            <a:r>
              <a:rPr b="1" spc="-5" dirty="0">
                <a:latin typeface="Calibri"/>
                <a:cs typeface="Calibri"/>
              </a:rPr>
              <a:t>the</a:t>
            </a:r>
            <a:r>
              <a:rPr b="1" spc="5" dirty="0">
                <a:latin typeface="Calibri"/>
                <a:cs typeface="Calibri"/>
              </a:rPr>
              <a:t> </a:t>
            </a:r>
            <a:r>
              <a:rPr b="1" spc="-25" dirty="0">
                <a:latin typeface="Calibri"/>
                <a:cs typeface="Calibri"/>
              </a:rPr>
              <a:t>indicator.</a:t>
            </a:r>
            <a:r>
              <a:rPr b="1" spc="15" dirty="0">
                <a:latin typeface="Calibri"/>
                <a:cs typeface="Calibri"/>
              </a:rPr>
              <a:t> </a:t>
            </a:r>
            <a:r>
              <a:rPr spc="-5" dirty="0"/>
              <a:t>When</a:t>
            </a:r>
            <a:r>
              <a:rPr spc="30" dirty="0"/>
              <a:t> </a:t>
            </a:r>
            <a:r>
              <a:rPr spc="-5" dirty="0"/>
              <a:t>the</a:t>
            </a:r>
            <a:r>
              <a:rPr spc="15" dirty="0"/>
              <a:t> </a:t>
            </a:r>
            <a:r>
              <a:rPr spc="-5" dirty="0">
                <a:solidFill>
                  <a:srgbClr val="FF0000"/>
                </a:solidFill>
              </a:rPr>
              <a:t>price</a:t>
            </a:r>
            <a:r>
              <a:rPr spc="25" dirty="0">
                <a:solidFill>
                  <a:srgbClr val="FF0000"/>
                </a:solidFill>
              </a:rPr>
              <a:t> </a:t>
            </a:r>
            <a:r>
              <a:rPr spc="-5" dirty="0">
                <a:solidFill>
                  <a:srgbClr val="FF0000"/>
                </a:solidFill>
              </a:rPr>
              <a:t>is</a:t>
            </a:r>
            <a:r>
              <a:rPr dirty="0">
                <a:solidFill>
                  <a:srgbClr val="FF0000"/>
                </a:solidFill>
              </a:rPr>
              <a:t> </a:t>
            </a:r>
            <a:r>
              <a:rPr spc="-10" dirty="0">
                <a:solidFill>
                  <a:srgbClr val="FF0000"/>
                </a:solidFill>
              </a:rPr>
              <a:t>below</a:t>
            </a:r>
            <a:r>
              <a:rPr spc="20" dirty="0">
                <a:solidFill>
                  <a:srgbClr val="FF0000"/>
                </a:solidFill>
              </a:rPr>
              <a:t> </a:t>
            </a:r>
            <a:r>
              <a:rPr spc="-5" dirty="0">
                <a:solidFill>
                  <a:srgbClr val="FF0000"/>
                </a:solidFill>
              </a:rPr>
              <a:t>the</a:t>
            </a:r>
            <a:r>
              <a:rPr spc="20" dirty="0">
                <a:solidFill>
                  <a:srgbClr val="FF0000"/>
                </a:solidFill>
              </a:rPr>
              <a:t> </a:t>
            </a:r>
            <a:r>
              <a:rPr spc="-5" dirty="0">
                <a:solidFill>
                  <a:srgbClr val="FF0000"/>
                </a:solidFill>
              </a:rPr>
              <a:t>cloud</a:t>
            </a:r>
            <a:r>
              <a:rPr spc="-5" dirty="0"/>
              <a:t>, </a:t>
            </a:r>
            <a:r>
              <a:rPr spc="-415" dirty="0"/>
              <a:t> </a:t>
            </a:r>
            <a:r>
              <a:rPr spc="-5" dirty="0"/>
              <a:t>the</a:t>
            </a:r>
            <a:r>
              <a:rPr spc="5" dirty="0"/>
              <a:t> </a:t>
            </a:r>
            <a:r>
              <a:rPr spc="-10" dirty="0">
                <a:solidFill>
                  <a:srgbClr val="FF0000"/>
                </a:solidFill>
              </a:rPr>
              <a:t>trend</a:t>
            </a:r>
            <a:r>
              <a:rPr spc="10" dirty="0">
                <a:solidFill>
                  <a:srgbClr val="FF0000"/>
                </a:solidFill>
              </a:rPr>
              <a:t> </a:t>
            </a:r>
            <a:r>
              <a:rPr spc="-5" dirty="0">
                <a:solidFill>
                  <a:srgbClr val="FF0000"/>
                </a:solidFill>
              </a:rPr>
              <a:t>is</a:t>
            </a:r>
            <a:r>
              <a:rPr spc="-10" dirty="0">
                <a:solidFill>
                  <a:srgbClr val="FF0000"/>
                </a:solidFill>
              </a:rPr>
              <a:t> down</a:t>
            </a:r>
            <a:r>
              <a:rPr spc="-10" dirty="0"/>
              <a:t>.</a:t>
            </a:r>
            <a:r>
              <a:rPr spc="15" dirty="0"/>
              <a:t> </a:t>
            </a:r>
            <a:r>
              <a:rPr spc="-5" dirty="0"/>
              <a:t>When</a:t>
            </a:r>
            <a:r>
              <a:rPr dirty="0"/>
              <a:t> </a:t>
            </a:r>
            <a:r>
              <a:rPr spc="-5" dirty="0"/>
              <a:t>the</a:t>
            </a:r>
            <a:r>
              <a:rPr spc="10" dirty="0"/>
              <a:t> </a:t>
            </a:r>
            <a:r>
              <a:rPr spc="-5" dirty="0">
                <a:solidFill>
                  <a:srgbClr val="0000FF"/>
                </a:solidFill>
              </a:rPr>
              <a:t>price</a:t>
            </a:r>
            <a:r>
              <a:rPr spc="5" dirty="0">
                <a:solidFill>
                  <a:srgbClr val="0000FF"/>
                </a:solidFill>
              </a:rPr>
              <a:t> </a:t>
            </a:r>
            <a:r>
              <a:rPr spc="-5" dirty="0">
                <a:solidFill>
                  <a:srgbClr val="0000FF"/>
                </a:solidFill>
              </a:rPr>
              <a:t>is</a:t>
            </a:r>
            <a:r>
              <a:rPr spc="-10" dirty="0">
                <a:solidFill>
                  <a:srgbClr val="0000FF"/>
                </a:solidFill>
              </a:rPr>
              <a:t> </a:t>
            </a:r>
            <a:r>
              <a:rPr spc="-15" dirty="0">
                <a:solidFill>
                  <a:srgbClr val="0000FF"/>
                </a:solidFill>
              </a:rPr>
              <a:t>above</a:t>
            </a:r>
            <a:r>
              <a:rPr spc="30" dirty="0">
                <a:solidFill>
                  <a:srgbClr val="0000FF"/>
                </a:solidFill>
              </a:rPr>
              <a:t> </a:t>
            </a:r>
            <a:r>
              <a:rPr spc="-5" dirty="0">
                <a:solidFill>
                  <a:srgbClr val="0000FF"/>
                </a:solidFill>
              </a:rPr>
              <a:t>the</a:t>
            </a:r>
            <a:r>
              <a:rPr spc="5" dirty="0">
                <a:solidFill>
                  <a:srgbClr val="0000FF"/>
                </a:solidFill>
              </a:rPr>
              <a:t> </a:t>
            </a:r>
            <a:r>
              <a:rPr spc="-5" dirty="0">
                <a:solidFill>
                  <a:srgbClr val="0000FF"/>
                </a:solidFill>
              </a:rPr>
              <a:t>cloud</a:t>
            </a:r>
            <a:r>
              <a:rPr spc="-5" dirty="0"/>
              <a:t>,</a:t>
            </a:r>
            <a:r>
              <a:rPr spc="10" dirty="0"/>
              <a:t> </a:t>
            </a:r>
            <a:r>
              <a:rPr spc="-5" dirty="0"/>
              <a:t>the</a:t>
            </a:r>
            <a:r>
              <a:rPr spc="5" dirty="0"/>
              <a:t> </a:t>
            </a:r>
            <a:r>
              <a:rPr spc="-10" dirty="0">
                <a:solidFill>
                  <a:srgbClr val="0000FF"/>
                </a:solidFill>
              </a:rPr>
              <a:t>trend</a:t>
            </a:r>
            <a:r>
              <a:rPr spc="10" dirty="0">
                <a:solidFill>
                  <a:srgbClr val="0000FF"/>
                </a:solidFill>
              </a:rPr>
              <a:t> </a:t>
            </a:r>
            <a:r>
              <a:rPr spc="-5" dirty="0">
                <a:solidFill>
                  <a:srgbClr val="0000FF"/>
                </a:solidFill>
              </a:rPr>
              <a:t>is</a:t>
            </a:r>
            <a:r>
              <a:rPr spc="-10" dirty="0">
                <a:solidFill>
                  <a:srgbClr val="0000FF"/>
                </a:solidFill>
              </a:rPr>
              <a:t> up</a:t>
            </a:r>
            <a:r>
              <a:rPr spc="-10" dirty="0"/>
              <a:t>.</a:t>
            </a:r>
          </a:p>
          <a:p>
            <a:pPr>
              <a:lnSpc>
                <a:spcPct val="100000"/>
              </a:lnSpc>
              <a:spcBef>
                <a:spcPts val="30"/>
              </a:spcBef>
              <a:buClr>
                <a:srgbClr val="1CACE3"/>
              </a:buClr>
              <a:buFont typeface="Wingdings"/>
              <a:buChar char=""/>
            </a:pPr>
            <a:endParaRPr sz="1450"/>
          </a:p>
          <a:p>
            <a:pPr marL="104139" marR="6350" indent="-92075">
              <a:lnSpc>
                <a:spcPct val="100000"/>
              </a:lnSpc>
              <a:buClr>
                <a:srgbClr val="1CACE3"/>
              </a:buClr>
              <a:buSzPct val="94736"/>
              <a:buFont typeface="Wingdings"/>
              <a:buChar char=""/>
              <a:tabLst>
                <a:tab pos="205104" algn="l"/>
              </a:tabLst>
            </a:pPr>
            <a:r>
              <a:rPr spc="-10" dirty="0"/>
              <a:t>The</a:t>
            </a:r>
            <a:r>
              <a:rPr spc="355" dirty="0"/>
              <a:t> </a:t>
            </a:r>
            <a:r>
              <a:rPr spc="-10" dirty="0"/>
              <a:t>above</a:t>
            </a:r>
            <a:r>
              <a:rPr spc="355" dirty="0"/>
              <a:t> </a:t>
            </a:r>
            <a:r>
              <a:rPr spc="-5" dirty="0"/>
              <a:t>trend</a:t>
            </a:r>
            <a:r>
              <a:rPr spc="350" dirty="0"/>
              <a:t> </a:t>
            </a:r>
            <a:r>
              <a:rPr spc="-5" dirty="0"/>
              <a:t>signals</a:t>
            </a:r>
            <a:r>
              <a:rPr spc="350" dirty="0"/>
              <a:t> </a:t>
            </a:r>
            <a:r>
              <a:rPr spc="-15" dirty="0"/>
              <a:t>are</a:t>
            </a:r>
            <a:r>
              <a:rPr spc="365" dirty="0"/>
              <a:t> </a:t>
            </a:r>
            <a:r>
              <a:rPr spc="-10" dirty="0"/>
              <a:t>strengthened</a:t>
            </a:r>
            <a:r>
              <a:rPr spc="360" dirty="0"/>
              <a:t> </a:t>
            </a:r>
            <a:r>
              <a:rPr spc="-5" dirty="0"/>
              <a:t>if</a:t>
            </a:r>
            <a:r>
              <a:rPr spc="355" dirty="0"/>
              <a:t> </a:t>
            </a:r>
            <a:r>
              <a:rPr spc="-5" dirty="0"/>
              <a:t>the</a:t>
            </a:r>
            <a:r>
              <a:rPr spc="355" dirty="0"/>
              <a:t> </a:t>
            </a:r>
            <a:r>
              <a:rPr spc="-5" dirty="0"/>
              <a:t>cloud</a:t>
            </a:r>
            <a:r>
              <a:rPr spc="360" dirty="0"/>
              <a:t> </a:t>
            </a:r>
            <a:r>
              <a:rPr spc="-5" dirty="0"/>
              <a:t>is</a:t>
            </a:r>
            <a:r>
              <a:rPr spc="350" dirty="0"/>
              <a:t> </a:t>
            </a:r>
            <a:r>
              <a:rPr spc="-5" dirty="0"/>
              <a:t>moving</a:t>
            </a:r>
            <a:r>
              <a:rPr spc="360" dirty="0"/>
              <a:t> </a:t>
            </a:r>
            <a:r>
              <a:rPr spc="-5" dirty="0"/>
              <a:t>in</a:t>
            </a:r>
            <a:r>
              <a:rPr spc="350" dirty="0"/>
              <a:t> </a:t>
            </a:r>
            <a:r>
              <a:rPr spc="-5" dirty="0"/>
              <a:t>the </a:t>
            </a:r>
            <a:r>
              <a:rPr spc="-415" dirty="0"/>
              <a:t> </a:t>
            </a:r>
            <a:r>
              <a:rPr spc="-5" dirty="0"/>
              <a:t>same</a:t>
            </a:r>
            <a:r>
              <a:rPr spc="-15" dirty="0"/>
              <a:t> </a:t>
            </a:r>
            <a:r>
              <a:rPr spc="-10" dirty="0"/>
              <a:t>direction</a:t>
            </a:r>
            <a:r>
              <a:rPr spc="25" dirty="0"/>
              <a:t> </a:t>
            </a:r>
            <a:r>
              <a:rPr spc="-5" dirty="0"/>
              <a:t>as</a:t>
            </a:r>
            <a:r>
              <a:rPr spc="-20" dirty="0"/>
              <a:t> </a:t>
            </a:r>
            <a:r>
              <a:rPr spc="-5" dirty="0"/>
              <a:t>the</a:t>
            </a:r>
            <a:r>
              <a:rPr spc="15" dirty="0"/>
              <a:t> </a:t>
            </a:r>
            <a:r>
              <a:rPr spc="-5" dirty="0"/>
              <a:t>price.</a:t>
            </a:r>
          </a:p>
          <a:p>
            <a:pPr>
              <a:lnSpc>
                <a:spcPct val="100000"/>
              </a:lnSpc>
              <a:spcBef>
                <a:spcPts val="30"/>
              </a:spcBef>
              <a:buClr>
                <a:srgbClr val="1CACE3"/>
              </a:buClr>
              <a:buFont typeface="Wingdings"/>
              <a:buChar char=""/>
            </a:pPr>
            <a:endParaRPr sz="1450"/>
          </a:p>
          <a:p>
            <a:pPr marL="104139" marR="5080" indent="-92075">
              <a:lnSpc>
                <a:spcPct val="100000"/>
              </a:lnSpc>
              <a:buClr>
                <a:srgbClr val="1CACE3"/>
              </a:buClr>
              <a:buSzPct val="94736"/>
              <a:buFont typeface="Wingdings"/>
              <a:buChar char=""/>
              <a:tabLst>
                <a:tab pos="205104" algn="l"/>
              </a:tabLst>
            </a:pPr>
            <a:r>
              <a:rPr spc="-15" dirty="0"/>
              <a:t>For</a:t>
            </a:r>
            <a:r>
              <a:rPr spc="360" dirty="0"/>
              <a:t> </a:t>
            </a:r>
            <a:r>
              <a:rPr spc="-10" dirty="0"/>
              <a:t>example,</a:t>
            </a:r>
            <a:r>
              <a:rPr spc="355" dirty="0"/>
              <a:t> </a:t>
            </a:r>
            <a:r>
              <a:rPr spc="-5" dirty="0">
                <a:solidFill>
                  <a:srgbClr val="0000FF"/>
                </a:solidFill>
              </a:rPr>
              <a:t>during</a:t>
            </a:r>
            <a:r>
              <a:rPr spc="360" dirty="0">
                <a:solidFill>
                  <a:srgbClr val="0000FF"/>
                </a:solidFill>
              </a:rPr>
              <a:t> </a:t>
            </a:r>
            <a:r>
              <a:rPr spc="-5" dirty="0">
                <a:solidFill>
                  <a:srgbClr val="0000FF"/>
                </a:solidFill>
              </a:rPr>
              <a:t>an</a:t>
            </a:r>
            <a:r>
              <a:rPr spc="360" dirty="0">
                <a:solidFill>
                  <a:srgbClr val="0000FF"/>
                </a:solidFill>
              </a:rPr>
              <a:t> </a:t>
            </a:r>
            <a:r>
              <a:rPr spc="-10" dirty="0">
                <a:solidFill>
                  <a:srgbClr val="0000FF"/>
                </a:solidFill>
              </a:rPr>
              <a:t>uptrend</a:t>
            </a:r>
            <a:r>
              <a:rPr spc="-10" dirty="0"/>
              <a:t>,</a:t>
            </a:r>
            <a:r>
              <a:rPr spc="360" dirty="0"/>
              <a:t> </a:t>
            </a:r>
            <a:r>
              <a:rPr spc="-5" dirty="0"/>
              <a:t>the</a:t>
            </a:r>
            <a:r>
              <a:rPr spc="365" dirty="0"/>
              <a:t> </a:t>
            </a:r>
            <a:r>
              <a:rPr spc="-15" dirty="0">
                <a:solidFill>
                  <a:srgbClr val="0000FF"/>
                </a:solidFill>
              </a:rPr>
              <a:t>top</a:t>
            </a:r>
            <a:r>
              <a:rPr spc="360" dirty="0">
                <a:solidFill>
                  <a:srgbClr val="0000FF"/>
                </a:solidFill>
              </a:rPr>
              <a:t> </a:t>
            </a:r>
            <a:r>
              <a:rPr spc="-5" dirty="0">
                <a:solidFill>
                  <a:srgbClr val="0000FF"/>
                </a:solidFill>
              </a:rPr>
              <a:t>of</a:t>
            </a:r>
            <a:r>
              <a:rPr spc="370" dirty="0">
                <a:solidFill>
                  <a:srgbClr val="0000FF"/>
                </a:solidFill>
              </a:rPr>
              <a:t> </a:t>
            </a:r>
            <a:r>
              <a:rPr spc="-5" dirty="0">
                <a:solidFill>
                  <a:srgbClr val="0000FF"/>
                </a:solidFill>
              </a:rPr>
              <a:t>the</a:t>
            </a:r>
            <a:r>
              <a:rPr spc="360" dirty="0">
                <a:solidFill>
                  <a:srgbClr val="0000FF"/>
                </a:solidFill>
              </a:rPr>
              <a:t> </a:t>
            </a:r>
            <a:r>
              <a:rPr spc="-5" dirty="0">
                <a:solidFill>
                  <a:srgbClr val="0000FF"/>
                </a:solidFill>
              </a:rPr>
              <a:t>cloud</a:t>
            </a:r>
            <a:r>
              <a:rPr spc="360" dirty="0">
                <a:solidFill>
                  <a:srgbClr val="0000FF"/>
                </a:solidFill>
              </a:rPr>
              <a:t> </a:t>
            </a:r>
            <a:r>
              <a:rPr spc="-5" dirty="0">
                <a:solidFill>
                  <a:srgbClr val="0000FF"/>
                </a:solidFill>
              </a:rPr>
              <a:t>is</a:t>
            </a:r>
            <a:r>
              <a:rPr spc="350" dirty="0">
                <a:solidFill>
                  <a:srgbClr val="0000FF"/>
                </a:solidFill>
              </a:rPr>
              <a:t> </a:t>
            </a:r>
            <a:r>
              <a:rPr spc="-5" dirty="0">
                <a:solidFill>
                  <a:srgbClr val="0000FF"/>
                </a:solidFill>
              </a:rPr>
              <a:t>moving</a:t>
            </a:r>
            <a:r>
              <a:rPr spc="355" dirty="0">
                <a:solidFill>
                  <a:srgbClr val="0000FF"/>
                </a:solidFill>
              </a:rPr>
              <a:t> </a:t>
            </a:r>
            <a:r>
              <a:rPr spc="-5" dirty="0">
                <a:solidFill>
                  <a:srgbClr val="0000FF"/>
                </a:solidFill>
              </a:rPr>
              <a:t>up</a:t>
            </a:r>
            <a:r>
              <a:rPr spc="-5" dirty="0"/>
              <a:t>,</a:t>
            </a:r>
            <a:r>
              <a:rPr spc="355" dirty="0"/>
              <a:t> </a:t>
            </a:r>
            <a:r>
              <a:rPr spc="-10" dirty="0"/>
              <a:t>or </a:t>
            </a:r>
            <a:r>
              <a:rPr spc="-415" dirty="0"/>
              <a:t> </a:t>
            </a:r>
            <a:r>
              <a:rPr spc="-10" dirty="0">
                <a:solidFill>
                  <a:srgbClr val="FF0000"/>
                </a:solidFill>
              </a:rPr>
              <a:t>during</a:t>
            </a:r>
            <a:r>
              <a:rPr spc="20" dirty="0">
                <a:solidFill>
                  <a:srgbClr val="FF0000"/>
                </a:solidFill>
              </a:rPr>
              <a:t> </a:t>
            </a:r>
            <a:r>
              <a:rPr spc="-5" dirty="0">
                <a:solidFill>
                  <a:srgbClr val="FF0000"/>
                </a:solidFill>
              </a:rPr>
              <a:t>a</a:t>
            </a:r>
            <a:r>
              <a:rPr spc="5" dirty="0">
                <a:solidFill>
                  <a:srgbClr val="FF0000"/>
                </a:solidFill>
              </a:rPr>
              <a:t> </a:t>
            </a:r>
            <a:r>
              <a:rPr spc="-10" dirty="0">
                <a:solidFill>
                  <a:srgbClr val="FF0000"/>
                </a:solidFill>
              </a:rPr>
              <a:t>downtrend</a:t>
            </a:r>
            <a:r>
              <a:rPr spc="-10" dirty="0"/>
              <a:t>,</a:t>
            </a:r>
            <a:r>
              <a:rPr spc="20" dirty="0"/>
              <a:t> </a:t>
            </a:r>
            <a:r>
              <a:rPr spc="-5" dirty="0"/>
              <a:t>the</a:t>
            </a:r>
            <a:r>
              <a:rPr spc="5" dirty="0"/>
              <a:t> </a:t>
            </a:r>
            <a:r>
              <a:rPr spc="-15" dirty="0">
                <a:solidFill>
                  <a:srgbClr val="FF0000"/>
                </a:solidFill>
              </a:rPr>
              <a:t>bottom</a:t>
            </a:r>
            <a:r>
              <a:rPr spc="10" dirty="0">
                <a:solidFill>
                  <a:srgbClr val="FF0000"/>
                </a:solidFill>
              </a:rPr>
              <a:t> </a:t>
            </a:r>
            <a:r>
              <a:rPr spc="-5" dirty="0">
                <a:solidFill>
                  <a:srgbClr val="FF0000"/>
                </a:solidFill>
              </a:rPr>
              <a:t>of</a:t>
            </a:r>
            <a:r>
              <a:rPr dirty="0">
                <a:solidFill>
                  <a:srgbClr val="FF0000"/>
                </a:solidFill>
              </a:rPr>
              <a:t> </a:t>
            </a:r>
            <a:r>
              <a:rPr spc="-5" dirty="0">
                <a:solidFill>
                  <a:srgbClr val="FF0000"/>
                </a:solidFill>
              </a:rPr>
              <a:t>the</a:t>
            </a:r>
            <a:r>
              <a:rPr spc="5" dirty="0">
                <a:solidFill>
                  <a:srgbClr val="FF0000"/>
                </a:solidFill>
              </a:rPr>
              <a:t> </a:t>
            </a:r>
            <a:r>
              <a:rPr spc="-5" dirty="0">
                <a:solidFill>
                  <a:srgbClr val="FF0000"/>
                </a:solidFill>
              </a:rPr>
              <a:t>cloud</a:t>
            </a:r>
            <a:r>
              <a:rPr dirty="0">
                <a:solidFill>
                  <a:srgbClr val="FF0000"/>
                </a:solidFill>
              </a:rPr>
              <a:t> </a:t>
            </a:r>
            <a:r>
              <a:rPr spc="-5" dirty="0">
                <a:solidFill>
                  <a:srgbClr val="FF0000"/>
                </a:solidFill>
              </a:rPr>
              <a:t>is</a:t>
            </a:r>
            <a:r>
              <a:rPr dirty="0">
                <a:solidFill>
                  <a:srgbClr val="FF0000"/>
                </a:solidFill>
              </a:rPr>
              <a:t> </a:t>
            </a:r>
            <a:r>
              <a:rPr spc="-10" dirty="0">
                <a:solidFill>
                  <a:srgbClr val="FF0000"/>
                </a:solidFill>
              </a:rPr>
              <a:t>moving</a:t>
            </a:r>
            <a:r>
              <a:rPr spc="20" dirty="0">
                <a:solidFill>
                  <a:srgbClr val="FF0000"/>
                </a:solidFill>
              </a:rPr>
              <a:t> </a:t>
            </a:r>
            <a:r>
              <a:rPr spc="-10" dirty="0">
                <a:solidFill>
                  <a:srgbClr val="FF0000"/>
                </a:solidFill>
              </a:rPr>
              <a:t>down</a:t>
            </a:r>
            <a:r>
              <a:rPr spc="-10" dirty="0"/>
              <a:t>.</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0323" y="931553"/>
            <a:ext cx="3484245" cy="635000"/>
          </a:xfrm>
          <a:prstGeom prst="rect">
            <a:avLst/>
          </a:prstGeom>
        </p:spPr>
        <p:txBody>
          <a:bodyPr vert="horz" wrap="square" lIns="0" tIns="12065" rIns="0" bIns="0" rtlCol="0">
            <a:spAutoFit/>
          </a:bodyPr>
          <a:lstStyle/>
          <a:p>
            <a:pPr marL="12700">
              <a:lnSpc>
                <a:spcPct val="100000"/>
              </a:lnSpc>
              <a:spcBef>
                <a:spcPts val="95"/>
              </a:spcBef>
            </a:pPr>
            <a:r>
              <a:rPr sz="4000" spc="-60" dirty="0"/>
              <a:t>I</a:t>
            </a:r>
            <a:r>
              <a:rPr sz="4000" spc="-75" dirty="0"/>
              <a:t>c</a:t>
            </a:r>
            <a:r>
              <a:rPr sz="4000" spc="-80" dirty="0"/>
              <a:t>h</a:t>
            </a:r>
            <a:r>
              <a:rPr sz="4000" spc="-75" dirty="0"/>
              <a:t>i</a:t>
            </a:r>
            <a:r>
              <a:rPr sz="4000" spc="-120" dirty="0"/>
              <a:t>m</a:t>
            </a:r>
            <a:r>
              <a:rPr sz="4000" spc="-85" dirty="0"/>
              <a:t>o</a:t>
            </a:r>
            <a:r>
              <a:rPr sz="4000" spc="-150" dirty="0"/>
              <a:t>k</a:t>
            </a:r>
            <a:r>
              <a:rPr sz="4000" spc="-5" dirty="0"/>
              <a:t>u</a:t>
            </a:r>
            <a:r>
              <a:rPr sz="4000" spc="-185" dirty="0"/>
              <a:t> </a:t>
            </a:r>
            <a:r>
              <a:rPr sz="4000" spc="-80" dirty="0"/>
              <a:t>C</a:t>
            </a:r>
            <a:r>
              <a:rPr sz="4000" spc="-60" dirty="0"/>
              <a:t>l</a:t>
            </a:r>
            <a:r>
              <a:rPr sz="4000" spc="-85" dirty="0"/>
              <a:t>o</a:t>
            </a:r>
            <a:r>
              <a:rPr sz="4000" spc="-105" dirty="0"/>
              <a:t>u</a:t>
            </a:r>
            <a:r>
              <a:rPr sz="4000" spc="-5" dirty="0"/>
              <a:t>d</a:t>
            </a:r>
            <a:r>
              <a:rPr sz="4000" spc="-185" dirty="0"/>
              <a:t> </a:t>
            </a:r>
            <a:r>
              <a:rPr sz="4000" spc="-5" dirty="0"/>
              <a:t>…</a:t>
            </a:r>
            <a:endParaRPr sz="4000"/>
          </a:p>
        </p:txBody>
      </p:sp>
      <p:pic>
        <p:nvPicPr>
          <p:cNvPr id="3" name="object 3"/>
          <p:cNvPicPr/>
          <p:nvPr/>
        </p:nvPicPr>
        <p:blipFill>
          <a:blip r:embed="rId3" cstate="print"/>
          <a:stretch>
            <a:fillRect/>
          </a:stretch>
        </p:blipFill>
        <p:spPr>
          <a:xfrm>
            <a:off x="1122740" y="1987341"/>
            <a:ext cx="5539188" cy="4135104"/>
          </a:xfrm>
          <a:prstGeom prst="rect">
            <a:avLst/>
          </a:prstGeom>
        </p:spPr>
      </p:pic>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42</a:t>
            </a:fld>
            <a:endParaRPr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0323" y="931553"/>
            <a:ext cx="3484245" cy="635000"/>
          </a:xfrm>
          <a:prstGeom prst="rect">
            <a:avLst/>
          </a:prstGeom>
        </p:spPr>
        <p:txBody>
          <a:bodyPr vert="horz" wrap="square" lIns="0" tIns="12065" rIns="0" bIns="0" rtlCol="0">
            <a:spAutoFit/>
          </a:bodyPr>
          <a:lstStyle/>
          <a:p>
            <a:pPr marL="12700">
              <a:lnSpc>
                <a:spcPct val="100000"/>
              </a:lnSpc>
              <a:spcBef>
                <a:spcPts val="95"/>
              </a:spcBef>
            </a:pPr>
            <a:r>
              <a:rPr sz="4000" spc="-60" dirty="0"/>
              <a:t>I</a:t>
            </a:r>
            <a:r>
              <a:rPr sz="4000" spc="-75" dirty="0"/>
              <a:t>c</a:t>
            </a:r>
            <a:r>
              <a:rPr sz="4000" spc="-80" dirty="0"/>
              <a:t>h</a:t>
            </a:r>
            <a:r>
              <a:rPr sz="4000" spc="-75" dirty="0"/>
              <a:t>i</a:t>
            </a:r>
            <a:r>
              <a:rPr sz="4000" spc="-120" dirty="0"/>
              <a:t>m</a:t>
            </a:r>
            <a:r>
              <a:rPr sz="4000" spc="-85" dirty="0"/>
              <a:t>o</a:t>
            </a:r>
            <a:r>
              <a:rPr sz="4000" spc="-150" dirty="0"/>
              <a:t>k</a:t>
            </a:r>
            <a:r>
              <a:rPr sz="4000" spc="-5" dirty="0"/>
              <a:t>u</a:t>
            </a:r>
            <a:r>
              <a:rPr sz="4000" spc="-185" dirty="0"/>
              <a:t> </a:t>
            </a:r>
            <a:r>
              <a:rPr sz="4000" spc="-80" dirty="0"/>
              <a:t>C</a:t>
            </a:r>
            <a:r>
              <a:rPr sz="4000" spc="-60" dirty="0"/>
              <a:t>l</a:t>
            </a:r>
            <a:r>
              <a:rPr sz="4000" spc="-85" dirty="0"/>
              <a:t>o</a:t>
            </a:r>
            <a:r>
              <a:rPr sz="4000" spc="-105" dirty="0"/>
              <a:t>u</a:t>
            </a:r>
            <a:r>
              <a:rPr sz="4000" spc="-5" dirty="0"/>
              <a:t>d</a:t>
            </a:r>
            <a:r>
              <a:rPr sz="4000" spc="-185" dirty="0"/>
              <a:t> </a:t>
            </a:r>
            <a:r>
              <a:rPr sz="4000" spc="-5" dirty="0"/>
              <a:t>…</a:t>
            </a:r>
            <a:endParaRPr sz="4000"/>
          </a:p>
        </p:txBody>
      </p:sp>
      <p:pic>
        <p:nvPicPr>
          <p:cNvPr id="3" name="object 3"/>
          <p:cNvPicPr/>
          <p:nvPr/>
        </p:nvPicPr>
        <p:blipFill>
          <a:blip r:embed="rId2" cstate="print"/>
          <a:stretch>
            <a:fillRect/>
          </a:stretch>
        </p:blipFill>
        <p:spPr>
          <a:xfrm>
            <a:off x="120395" y="2313432"/>
            <a:ext cx="8903207" cy="3563111"/>
          </a:xfrm>
          <a:prstGeom prst="rect">
            <a:avLst/>
          </a:prstGeom>
        </p:spPr>
      </p:pic>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43</a:t>
            </a:fld>
            <a:endParaRPr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0323" y="931553"/>
            <a:ext cx="3484245" cy="635000"/>
          </a:xfrm>
          <a:prstGeom prst="rect">
            <a:avLst/>
          </a:prstGeom>
        </p:spPr>
        <p:txBody>
          <a:bodyPr vert="horz" wrap="square" lIns="0" tIns="12065" rIns="0" bIns="0" rtlCol="0">
            <a:spAutoFit/>
          </a:bodyPr>
          <a:lstStyle/>
          <a:p>
            <a:pPr marL="12700">
              <a:lnSpc>
                <a:spcPct val="100000"/>
              </a:lnSpc>
              <a:spcBef>
                <a:spcPts val="95"/>
              </a:spcBef>
            </a:pPr>
            <a:r>
              <a:rPr sz="4000" spc="-60" dirty="0"/>
              <a:t>I</a:t>
            </a:r>
            <a:r>
              <a:rPr sz="4000" spc="-75" dirty="0"/>
              <a:t>c</a:t>
            </a:r>
            <a:r>
              <a:rPr sz="4000" spc="-80" dirty="0"/>
              <a:t>h</a:t>
            </a:r>
            <a:r>
              <a:rPr sz="4000" spc="-75" dirty="0"/>
              <a:t>i</a:t>
            </a:r>
            <a:r>
              <a:rPr sz="4000" spc="-120" dirty="0"/>
              <a:t>m</a:t>
            </a:r>
            <a:r>
              <a:rPr sz="4000" spc="-85" dirty="0"/>
              <a:t>o</a:t>
            </a:r>
            <a:r>
              <a:rPr sz="4000" spc="-150" dirty="0"/>
              <a:t>k</a:t>
            </a:r>
            <a:r>
              <a:rPr sz="4000" spc="-5" dirty="0"/>
              <a:t>u</a:t>
            </a:r>
            <a:r>
              <a:rPr sz="4000" spc="-185" dirty="0"/>
              <a:t> </a:t>
            </a:r>
            <a:r>
              <a:rPr sz="4000" spc="-80" dirty="0"/>
              <a:t>C</a:t>
            </a:r>
            <a:r>
              <a:rPr sz="4000" spc="-60" dirty="0"/>
              <a:t>l</a:t>
            </a:r>
            <a:r>
              <a:rPr sz="4000" spc="-85" dirty="0"/>
              <a:t>o</a:t>
            </a:r>
            <a:r>
              <a:rPr sz="4000" spc="-105" dirty="0"/>
              <a:t>u</a:t>
            </a:r>
            <a:r>
              <a:rPr sz="4000" spc="-5" dirty="0"/>
              <a:t>d</a:t>
            </a:r>
            <a:r>
              <a:rPr sz="4000" spc="-185" dirty="0"/>
              <a:t> </a:t>
            </a:r>
            <a:r>
              <a:rPr sz="4000" spc="-5" dirty="0"/>
              <a:t>…</a:t>
            </a:r>
            <a:endParaRPr sz="400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44</a:t>
            </a:fld>
            <a:endParaRPr dirty="0"/>
          </a:p>
        </p:txBody>
      </p:sp>
      <p:sp>
        <p:nvSpPr>
          <p:cNvPr id="3" name="object 3"/>
          <p:cNvSpPr txBox="1"/>
          <p:nvPr/>
        </p:nvSpPr>
        <p:spPr>
          <a:xfrm>
            <a:off x="787398" y="1986052"/>
            <a:ext cx="7571105" cy="4018915"/>
          </a:xfrm>
          <a:prstGeom prst="rect">
            <a:avLst/>
          </a:prstGeom>
        </p:spPr>
        <p:txBody>
          <a:bodyPr vert="horz" wrap="square" lIns="0" tIns="21590" rIns="0" bIns="0" rtlCol="0">
            <a:spAutoFit/>
          </a:bodyPr>
          <a:lstStyle/>
          <a:p>
            <a:pPr marL="104139" marR="6350" indent="-92075">
              <a:lnSpc>
                <a:spcPts val="2039"/>
              </a:lnSpc>
              <a:spcBef>
                <a:spcPts val="170"/>
              </a:spcBef>
              <a:buClr>
                <a:srgbClr val="1CACE3"/>
              </a:buClr>
              <a:buSzPct val="94117"/>
              <a:buFont typeface="Wingdings"/>
              <a:buChar char=""/>
              <a:tabLst>
                <a:tab pos="185420" algn="l"/>
              </a:tabLst>
            </a:pPr>
            <a:r>
              <a:rPr sz="1700" dirty="0">
                <a:latin typeface="Calibri"/>
                <a:cs typeface="Calibri"/>
              </a:rPr>
              <a:t>The</a:t>
            </a:r>
            <a:r>
              <a:rPr sz="1700" spc="135" dirty="0">
                <a:latin typeface="Calibri"/>
                <a:cs typeface="Calibri"/>
              </a:rPr>
              <a:t> </a:t>
            </a:r>
            <a:r>
              <a:rPr sz="1700" spc="-15" dirty="0">
                <a:solidFill>
                  <a:srgbClr val="0000FF"/>
                </a:solidFill>
                <a:latin typeface="Calibri"/>
                <a:cs typeface="Calibri"/>
              </a:rPr>
              <a:t>overall</a:t>
            </a:r>
            <a:r>
              <a:rPr sz="1700" spc="135" dirty="0">
                <a:solidFill>
                  <a:srgbClr val="0000FF"/>
                </a:solidFill>
                <a:latin typeface="Calibri"/>
                <a:cs typeface="Calibri"/>
              </a:rPr>
              <a:t> </a:t>
            </a:r>
            <a:r>
              <a:rPr sz="1700" spc="-10" dirty="0">
                <a:solidFill>
                  <a:srgbClr val="0000FF"/>
                </a:solidFill>
                <a:latin typeface="Calibri"/>
                <a:cs typeface="Calibri"/>
              </a:rPr>
              <a:t>trend</a:t>
            </a:r>
            <a:r>
              <a:rPr sz="1700" spc="110" dirty="0">
                <a:solidFill>
                  <a:srgbClr val="0000FF"/>
                </a:solidFill>
                <a:latin typeface="Calibri"/>
                <a:cs typeface="Calibri"/>
              </a:rPr>
              <a:t> </a:t>
            </a:r>
            <a:r>
              <a:rPr sz="1700" dirty="0">
                <a:solidFill>
                  <a:srgbClr val="0000FF"/>
                </a:solidFill>
                <a:latin typeface="Calibri"/>
                <a:cs typeface="Calibri"/>
              </a:rPr>
              <a:t>is</a:t>
            </a:r>
            <a:r>
              <a:rPr sz="1700" spc="140" dirty="0">
                <a:solidFill>
                  <a:srgbClr val="0000FF"/>
                </a:solidFill>
                <a:latin typeface="Calibri"/>
                <a:cs typeface="Calibri"/>
              </a:rPr>
              <a:t> </a:t>
            </a:r>
            <a:r>
              <a:rPr sz="1700" spc="-5" dirty="0">
                <a:solidFill>
                  <a:srgbClr val="0000FF"/>
                </a:solidFill>
                <a:latin typeface="Calibri"/>
                <a:cs typeface="Calibri"/>
              </a:rPr>
              <a:t>up</a:t>
            </a:r>
            <a:r>
              <a:rPr sz="1700" spc="135" dirty="0">
                <a:solidFill>
                  <a:srgbClr val="0000FF"/>
                </a:solidFill>
                <a:latin typeface="Calibri"/>
                <a:cs typeface="Calibri"/>
              </a:rPr>
              <a:t> </a:t>
            </a:r>
            <a:r>
              <a:rPr sz="1700" spc="-10" dirty="0">
                <a:latin typeface="Calibri"/>
                <a:cs typeface="Calibri"/>
              </a:rPr>
              <a:t>when</a:t>
            </a:r>
            <a:r>
              <a:rPr sz="1700" spc="135" dirty="0">
                <a:latin typeface="Calibri"/>
                <a:cs typeface="Calibri"/>
              </a:rPr>
              <a:t> </a:t>
            </a:r>
            <a:r>
              <a:rPr sz="1700" spc="5" dirty="0">
                <a:latin typeface="Calibri"/>
                <a:cs typeface="Calibri"/>
              </a:rPr>
              <a:t>the</a:t>
            </a:r>
            <a:r>
              <a:rPr sz="1700" spc="135" dirty="0">
                <a:latin typeface="Calibri"/>
                <a:cs typeface="Calibri"/>
              </a:rPr>
              <a:t> </a:t>
            </a:r>
            <a:r>
              <a:rPr sz="1700" spc="-5" dirty="0">
                <a:solidFill>
                  <a:srgbClr val="0000FF"/>
                </a:solidFill>
                <a:latin typeface="Calibri"/>
                <a:cs typeface="Calibri"/>
              </a:rPr>
              <a:t>price</a:t>
            </a:r>
            <a:r>
              <a:rPr sz="1700" spc="140" dirty="0">
                <a:solidFill>
                  <a:srgbClr val="0000FF"/>
                </a:solidFill>
                <a:latin typeface="Calibri"/>
                <a:cs typeface="Calibri"/>
              </a:rPr>
              <a:t> </a:t>
            </a:r>
            <a:r>
              <a:rPr sz="1700" dirty="0">
                <a:solidFill>
                  <a:srgbClr val="0000FF"/>
                </a:solidFill>
                <a:latin typeface="Calibri"/>
                <a:cs typeface="Calibri"/>
              </a:rPr>
              <a:t>is</a:t>
            </a:r>
            <a:r>
              <a:rPr sz="1700" spc="135" dirty="0">
                <a:solidFill>
                  <a:srgbClr val="0000FF"/>
                </a:solidFill>
                <a:latin typeface="Calibri"/>
                <a:cs typeface="Calibri"/>
              </a:rPr>
              <a:t> </a:t>
            </a:r>
            <a:r>
              <a:rPr sz="1700" spc="-10" dirty="0">
                <a:solidFill>
                  <a:srgbClr val="0000FF"/>
                </a:solidFill>
                <a:latin typeface="Calibri"/>
                <a:cs typeface="Calibri"/>
              </a:rPr>
              <a:t>above</a:t>
            </a:r>
            <a:r>
              <a:rPr sz="1700" spc="135" dirty="0">
                <a:solidFill>
                  <a:srgbClr val="0000FF"/>
                </a:solidFill>
                <a:latin typeface="Calibri"/>
                <a:cs typeface="Calibri"/>
              </a:rPr>
              <a:t> </a:t>
            </a:r>
            <a:r>
              <a:rPr sz="1700" dirty="0">
                <a:solidFill>
                  <a:srgbClr val="0000FF"/>
                </a:solidFill>
                <a:latin typeface="Calibri"/>
                <a:cs typeface="Calibri"/>
              </a:rPr>
              <a:t>the</a:t>
            </a:r>
            <a:r>
              <a:rPr sz="1700" spc="135" dirty="0">
                <a:solidFill>
                  <a:srgbClr val="0000FF"/>
                </a:solidFill>
                <a:latin typeface="Calibri"/>
                <a:cs typeface="Calibri"/>
              </a:rPr>
              <a:t> </a:t>
            </a:r>
            <a:r>
              <a:rPr sz="1700" dirty="0">
                <a:solidFill>
                  <a:srgbClr val="0000FF"/>
                </a:solidFill>
                <a:latin typeface="Calibri"/>
                <a:cs typeface="Calibri"/>
              </a:rPr>
              <a:t>cloud</a:t>
            </a:r>
            <a:r>
              <a:rPr sz="1700" dirty="0">
                <a:latin typeface="Calibri"/>
                <a:cs typeface="Calibri"/>
              </a:rPr>
              <a:t>,</a:t>
            </a:r>
            <a:r>
              <a:rPr sz="1700" spc="130" dirty="0">
                <a:latin typeface="Calibri"/>
                <a:cs typeface="Calibri"/>
              </a:rPr>
              <a:t> </a:t>
            </a:r>
            <a:r>
              <a:rPr sz="1700" spc="-5" dirty="0">
                <a:solidFill>
                  <a:srgbClr val="FF0000"/>
                </a:solidFill>
                <a:latin typeface="Calibri"/>
                <a:cs typeface="Calibri"/>
              </a:rPr>
              <a:t>down</a:t>
            </a:r>
            <a:r>
              <a:rPr sz="1700" spc="135" dirty="0">
                <a:solidFill>
                  <a:srgbClr val="FF0000"/>
                </a:solidFill>
                <a:latin typeface="Calibri"/>
                <a:cs typeface="Calibri"/>
              </a:rPr>
              <a:t> </a:t>
            </a:r>
            <a:r>
              <a:rPr sz="1700" spc="-5" dirty="0">
                <a:solidFill>
                  <a:srgbClr val="FF0000"/>
                </a:solidFill>
                <a:latin typeface="Calibri"/>
                <a:cs typeface="Calibri"/>
              </a:rPr>
              <a:t>when</a:t>
            </a:r>
            <a:r>
              <a:rPr sz="1700" spc="135" dirty="0">
                <a:solidFill>
                  <a:srgbClr val="FF0000"/>
                </a:solidFill>
                <a:latin typeface="Calibri"/>
                <a:cs typeface="Calibri"/>
              </a:rPr>
              <a:t> </a:t>
            </a:r>
            <a:r>
              <a:rPr sz="1700" dirty="0">
                <a:solidFill>
                  <a:srgbClr val="FF0000"/>
                </a:solidFill>
                <a:latin typeface="Calibri"/>
                <a:cs typeface="Calibri"/>
              </a:rPr>
              <a:t>the</a:t>
            </a:r>
            <a:r>
              <a:rPr sz="1700" spc="140" dirty="0">
                <a:solidFill>
                  <a:srgbClr val="FF0000"/>
                </a:solidFill>
                <a:latin typeface="Calibri"/>
                <a:cs typeface="Calibri"/>
              </a:rPr>
              <a:t> </a:t>
            </a:r>
            <a:r>
              <a:rPr sz="1700" spc="-5" dirty="0">
                <a:solidFill>
                  <a:srgbClr val="FF0000"/>
                </a:solidFill>
                <a:latin typeface="Calibri"/>
                <a:cs typeface="Calibri"/>
              </a:rPr>
              <a:t>price</a:t>
            </a:r>
            <a:r>
              <a:rPr sz="1700" spc="135" dirty="0">
                <a:solidFill>
                  <a:srgbClr val="FF0000"/>
                </a:solidFill>
                <a:latin typeface="Calibri"/>
                <a:cs typeface="Calibri"/>
              </a:rPr>
              <a:t> </a:t>
            </a:r>
            <a:r>
              <a:rPr sz="1700" spc="-10" dirty="0">
                <a:solidFill>
                  <a:srgbClr val="FF0000"/>
                </a:solidFill>
                <a:latin typeface="Calibri"/>
                <a:cs typeface="Calibri"/>
              </a:rPr>
              <a:t>is </a:t>
            </a:r>
            <a:r>
              <a:rPr sz="1700" spc="-370" dirty="0">
                <a:solidFill>
                  <a:srgbClr val="FF0000"/>
                </a:solidFill>
                <a:latin typeface="Calibri"/>
                <a:cs typeface="Calibri"/>
              </a:rPr>
              <a:t> </a:t>
            </a:r>
            <a:r>
              <a:rPr sz="1700" spc="-5" dirty="0">
                <a:solidFill>
                  <a:srgbClr val="FF0000"/>
                </a:solidFill>
                <a:latin typeface="Calibri"/>
                <a:cs typeface="Calibri"/>
              </a:rPr>
              <a:t>below</a:t>
            </a:r>
            <a:r>
              <a:rPr sz="1700" spc="-20" dirty="0">
                <a:solidFill>
                  <a:srgbClr val="FF0000"/>
                </a:solidFill>
                <a:latin typeface="Calibri"/>
                <a:cs typeface="Calibri"/>
              </a:rPr>
              <a:t> </a:t>
            </a:r>
            <a:r>
              <a:rPr sz="1700" spc="5" dirty="0">
                <a:solidFill>
                  <a:srgbClr val="FF0000"/>
                </a:solidFill>
                <a:latin typeface="Calibri"/>
                <a:cs typeface="Calibri"/>
              </a:rPr>
              <a:t>the</a:t>
            </a:r>
            <a:r>
              <a:rPr sz="1700" spc="-10" dirty="0">
                <a:solidFill>
                  <a:srgbClr val="FF0000"/>
                </a:solidFill>
                <a:latin typeface="Calibri"/>
                <a:cs typeface="Calibri"/>
              </a:rPr>
              <a:t> </a:t>
            </a:r>
            <a:r>
              <a:rPr sz="1700" dirty="0">
                <a:solidFill>
                  <a:srgbClr val="FF0000"/>
                </a:solidFill>
                <a:latin typeface="Calibri"/>
                <a:cs typeface="Calibri"/>
              </a:rPr>
              <a:t>cloud</a:t>
            </a:r>
            <a:r>
              <a:rPr sz="1700" dirty="0">
                <a:latin typeface="Calibri"/>
                <a:cs typeface="Calibri"/>
              </a:rPr>
              <a:t>,</a:t>
            </a:r>
            <a:r>
              <a:rPr sz="1700" spc="-30" dirty="0">
                <a:latin typeface="Calibri"/>
                <a:cs typeface="Calibri"/>
              </a:rPr>
              <a:t> </a:t>
            </a:r>
            <a:r>
              <a:rPr sz="1700" dirty="0">
                <a:latin typeface="Calibri"/>
                <a:cs typeface="Calibri"/>
              </a:rPr>
              <a:t>and</a:t>
            </a:r>
            <a:r>
              <a:rPr sz="1700" spc="-20" dirty="0">
                <a:latin typeface="Calibri"/>
                <a:cs typeface="Calibri"/>
              </a:rPr>
              <a:t> </a:t>
            </a:r>
            <a:r>
              <a:rPr sz="1800" i="1" spc="-30" dirty="0">
                <a:latin typeface="Calibri"/>
                <a:cs typeface="Calibri"/>
              </a:rPr>
              <a:t>trendless </a:t>
            </a:r>
            <a:r>
              <a:rPr sz="1800" i="1" spc="-25" dirty="0">
                <a:latin typeface="Calibri"/>
                <a:cs typeface="Calibri"/>
              </a:rPr>
              <a:t>or</a:t>
            </a:r>
            <a:r>
              <a:rPr sz="1800" i="1" spc="-55" dirty="0">
                <a:latin typeface="Calibri"/>
                <a:cs typeface="Calibri"/>
              </a:rPr>
              <a:t> </a:t>
            </a:r>
            <a:r>
              <a:rPr sz="1800" i="1" spc="-50" dirty="0">
                <a:latin typeface="Calibri"/>
                <a:cs typeface="Calibri"/>
              </a:rPr>
              <a:t>transitioning</a:t>
            </a:r>
            <a:r>
              <a:rPr sz="1800" i="1" spc="-65" dirty="0">
                <a:latin typeface="Calibri"/>
                <a:cs typeface="Calibri"/>
              </a:rPr>
              <a:t> </a:t>
            </a:r>
            <a:r>
              <a:rPr sz="1800" i="1" spc="-35" dirty="0">
                <a:latin typeface="Calibri"/>
                <a:cs typeface="Calibri"/>
              </a:rPr>
              <a:t>when</a:t>
            </a:r>
            <a:r>
              <a:rPr sz="1800" i="1" spc="-45" dirty="0">
                <a:latin typeface="Calibri"/>
                <a:cs typeface="Calibri"/>
              </a:rPr>
              <a:t> </a:t>
            </a:r>
            <a:r>
              <a:rPr sz="1800" i="1" spc="-25" dirty="0">
                <a:latin typeface="Calibri"/>
                <a:cs typeface="Calibri"/>
              </a:rPr>
              <a:t>the</a:t>
            </a:r>
            <a:r>
              <a:rPr sz="1800" i="1" spc="-35" dirty="0">
                <a:latin typeface="Calibri"/>
                <a:cs typeface="Calibri"/>
              </a:rPr>
              <a:t> </a:t>
            </a:r>
            <a:r>
              <a:rPr sz="1800" i="1" spc="-25" dirty="0">
                <a:latin typeface="Calibri"/>
                <a:cs typeface="Calibri"/>
              </a:rPr>
              <a:t>price</a:t>
            </a:r>
            <a:r>
              <a:rPr sz="1800" i="1" spc="-50" dirty="0">
                <a:latin typeface="Calibri"/>
                <a:cs typeface="Calibri"/>
              </a:rPr>
              <a:t> </a:t>
            </a:r>
            <a:r>
              <a:rPr sz="1800" i="1" spc="-30" dirty="0">
                <a:latin typeface="Calibri"/>
                <a:cs typeface="Calibri"/>
              </a:rPr>
              <a:t>is in </a:t>
            </a:r>
            <a:r>
              <a:rPr sz="1800" i="1" spc="-25" dirty="0">
                <a:latin typeface="Calibri"/>
                <a:cs typeface="Calibri"/>
              </a:rPr>
              <a:t>the</a:t>
            </a:r>
            <a:r>
              <a:rPr sz="1800" i="1" spc="-30" dirty="0">
                <a:latin typeface="Calibri"/>
                <a:cs typeface="Calibri"/>
              </a:rPr>
              <a:t> </a:t>
            </a:r>
            <a:r>
              <a:rPr sz="1800" i="1" spc="-25" dirty="0">
                <a:latin typeface="Calibri"/>
                <a:cs typeface="Calibri"/>
              </a:rPr>
              <a:t>cloud</a:t>
            </a:r>
            <a:r>
              <a:rPr sz="1700" spc="-25" dirty="0">
                <a:latin typeface="Calibri"/>
                <a:cs typeface="Calibri"/>
              </a:rPr>
              <a:t>.</a:t>
            </a:r>
            <a:endParaRPr sz="1700">
              <a:latin typeface="Calibri"/>
              <a:cs typeface="Calibri"/>
            </a:endParaRPr>
          </a:p>
          <a:p>
            <a:pPr>
              <a:lnSpc>
                <a:spcPct val="100000"/>
              </a:lnSpc>
              <a:spcBef>
                <a:spcPts val="25"/>
              </a:spcBef>
              <a:buClr>
                <a:srgbClr val="1CACE3"/>
              </a:buClr>
              <a:buFont typeface="Wingdings"/>
              <a:buChar char=""/>
            </a:pPr>
            <a:endParaRPr sz="1400">
              <a:latin typeface="Calibri"/>
              <a:cs typeface="Calibri"/>
            </a:endParaRPr>
          </a:p>
          <a:p>
            <a:pPr marL="104139" marR="5715" indent="-92075">
              <a:lnSpc>
                <a:spcPct val="100000"/>
              </a:lnSpc>
              <a:buClr>
                <a:srgbClr val="1CACE3"/>
              </a:buClr>
              <a:buSzPct val="94117"/>
              <a:buFont typeface="Wingdings"/>
              <a:buChar char=""/>
              <a:tabLst>
                <a:tab pos="185420" algn="l"/>
              </a:tabLst>
            </a:pPr>
            <a:r>
              <a:rPr sz="1700" spc="-5" dirty="0">
                <a:latin typeface="Calibri"/>
                <a:cs typeface="Calibri"/>
              </a:rPr>
              <a:t>When</a:t>
            </a:r>
            <a:r>
              <a:rPr sz="1700" spc="95" dirty="0">
                <a:latin typeface="Calibri"/>
                <a:cs typeface="Calibri"/>
              </a:rPr>
              <a:t> </a:t>
            </a:r>
            <a:r>
              <a:rPr sz="1700" spc="-5" dirty="0">
                <a:solidFill>
                  <a:srgbClr val="0000FF"/>
                </a:solidFill>
                <a:latin typeface="Calibri"/>
                <a:cs typeface="Calibri"/>
              </a:rPr>
              <a:t>Leading</a:t>
            </a:r>
            <a:r>
              <a:rPr sz="1700" spc="110" dirty="0">
                <a:solidFill>
                  <a:srgbClr val="0000FF"/>
                </a:solidFill>
                <a:latin typeface="Calibri"/>
                <a:cs typeface="Calibri"/>
              </a:rPr>
              <a:t> </a:t>
            </a:r>
            <a:r>
              <a:rPr sz="1700" spc="-10" dirty="0">
                <a:solidFill>
                  <a:srgbClr val="0000FF"/>
                </a:solidFill>
                <a:latin typeface="Calibri"/>
                <a:cs typeface="Calibri"/>
              </a:rPr>
              <a:t>Span</a:t>
            </a:r>
            <a:r>
              <a:rPr sz="1700" spc="114" dirty="0">
                <a:solidFill>
                  <a:srgbClr val="0000FF"/>
                </a:solidFill>
                <a:latin typeface="Calibri"/>
                <a:cs typeface="Calibri"/>
              </a:rPr>
              <a:t> </a:t>
            </a:r>
            <a:r>
              <a:rPr sz="1700" dirty="0">
                <a:solidFill>
                  <a:srgbClr val="0000FF"/>
                </a:solidFill>
                <a:latin typeface="Calibri"/>
                <a:cs typeface="Calibri"/>
              </a:rPr>
              <a:t>A</a:t>
            </a:r>
            <a:r>
              <a:rPr sz="1700" spc="90" dirty="0">
                <a:solidFill>
                  <a:srgbClr val="0000FF"/>
                </a:solidFill>
                <a:latin typeface="Calibri"/>
                <a:cs typeface="Calibri"/>
              </a:rPr>
              <a:t> </a:t>
            </a:r>
            <a:r>
              <a:rPr sz="1700" spc="-5" dirty="0">
                <a:solidFill>
                  <a:srgbClr val="0000FF"/>
                </a:solidFill>
                <a:latin typeface="Calibri"/>
                <a:cs typeface="Calibri"/>
              </a:rPr>
              <a:t>is</a:t>
            </a:r>
            <a:r>
              <a:rPr sz="1700" spc="105" dirty="0">
                <a:solidFill>
                  <a:srgbClr val="0000FF"/>
                </a:solidFill>
                <a:latin typeface="Calibri"/>
                <a:cs typeface="Calibri"/>
              </a:rPr>
              <a:t> </a:t>
            </a:r>
            <a:r>
              <a:rPr sz="1700" spc="-5" dirty="0">
                <a:solidFill>
                  <a:srgbClr val="0000FF"/>
                </a:solidFill>
                <a:latin typeface="Calibri"/>
                <a:cs typeface="Calibri"/>
              </a:rPr>
              <a:t>rising</a:t>
            </a:r>
            <a:r>
              <a:rPr sz="1700" spc="105" dirty="0">
                <a:solidFill>
                  <a:srgbClr val="0000FF"/>
                </a:solidFill>
                <a:latin typeface="Calibri"/>
                <a:cs typeface="Calibri"/>
              </a:rPr>
              <a:t> </a:t>
            </a:r>
            <a:r>
              <a:rPr sz="1700" spc="-10" dirty="0">
                <a:solidFill>
                  <a:srgbClr val="0000FF"/>
                </a:solidFill>
                <a:latin typeface="Calibri"/>
                <a:cs typeface="Calibri"/>
              </a:rPr>
              <a:t>and</a:t>
            </a:r>
            <a:r>
              <a:rPr sz="1700" spc="100" dirty="0">
                <a:solidFill>
                  <a:srgbClr val="0000FF"/>
                </a:solidFill>
                <a:latin typeface="Calibri"/>
                <a:cs typeface="Calibri"/>
              </a:rPr>
              <a:t> </a:t>
            </a:r>
            <a:r>
              <a:rPr sz="1700" spc="-10" dirty="0">
                <a:solidFill>
                  <a:srgbClr val="0000FF"/>
                </a:solidFill>
                <a:latin typeface="Calibri"/>
                <a:cs typeface="Calibri"/>
              </a:rPr>
              <a:t>above</a:t>
            </a:r>
            <a:r>
              <a:rPr sz="1700" spc="100" dirty="0">
                <a:solidFill>
                  <a:srgbClr val="0000FF"/>
                </a:solidFill>
                <a:latin typeface="Calibri"/>
                <a:cs typeface="Calibri"/>
              </a:rPr>
              <a:t> </a:t>
            </a:r>
            <a:r>
              <a:rPr sz="1700" spc="-5" dirty="0">
                <a:solidFill>
                  <a:srgbClr val="0000FF"/>
                </a:solidFill>
                <a:latin typeface="Calibri"/>
                <a:cs typeface="Calibri"/>
              </a:rPr>
              <a:t>Leading</a:t>
            </a:r>
            <a:r>
              <a:rPr sz="1700" spc="100" dirty="0">
                <a:solidFill>
                  <a:srgbClr val="0000FF"/>
                </a:solidFill>
                <a:latin typeface="Calibri"/>
                <a:cs typeface="Calibri"/>
              </a:rPr>
              <a:t> </a:t>
            </a:r>
            <a:r>
              <a:rPr sz="1700" spc="-10" dirty="0">
                <a:solidFill>
                  <a:srgbClr val="0000FF"/>
                </a:solidFill>
                <a:latin typeface="Calibri"/>
                <a:cs typeface="Calibri"/>
              </a:rPr>
              <a:t>Span</a:t>
            </a:r>
            <a:r>
              <a:rPr sz="1700" spc="100" dirty="0">
                <a:solidFill>
                  <a:srgbClr val="0000FF"/>
                </a:solidFill>
                <a:latin typeface="Calibri"/>
                <a:cs typeface="Calibri"/>
              </a:rPr>
              <a:t> </a:t>
            </a:r>
            <a:r>
              <a:rPr sz="1700" spc="-15" dirty="0">
                <a:solidFill>
                  <a:srgbClr val="0000FF"/>
                </a:solidFill>
                <a:latin typeface="Calibri"/>
                <a:cs typeface="Calibri"/>
              </a:rPr>
              <a:t>B</a:t>
            </a:r>
            <a:r>
              <a:rPr sz="1700" spc="-15" dirty="0">
                <a:latin typeface="Calibri"/>
                <a:cs typeface="Calibri"/>
              </a:rPr>
              <a:t>,</a:t>
            </a:r>
            <a:r>
              <a:rPr sz="1700" spc="100" dirty="0">
                <a:latin typeface="Calibri"/>
                <a:cs typeface="Calibri"/>
              </a:rPr>
              <a:t> </a:t>
            </a:r>
            <a:r>
              <a:rPr sz="1700" spc="-5" dirty="0">
                <a:latin typeface="Calibri"/>
                <a:cs typeface="Calibri"/>
              </a:rPr>
              <a:t>this</a:t>
            </a:r>
            <a:r>
              <a:rPr sz="1700" spc="105" dirty="0">
                <a:latin typeface="Calibri"/>
                <a:cs typeface="Calibri"/>
              </a:rPr>
              <a:t> </a:t>
            </a:r>
            <a:r>
              <a:rPr sz="1700" spc="-5" dirty="0">
                <a:latin typeface="Calibri"/>
                <a:cs typeface="Calibri"/>
              </a:rPr>
              <a:t>helps</a:t>
            </a:r>
            <a:r>
              <a:rPr sz="1700" spc="100" dirty="0">
                <a:latin typeface="Calibri"/>
                <a:cs typeface="Calibri"/>
              </a:rPr>
              <a:t> </a:t>
            </a:r>
            <a:r>
              <a:rPr sz="1700" spc="-5" dirty="0">
                <a:latin typeface="Calibri"/>
                <a:cs typeface="Calibri"/>
              </a:rPr>
              <a:t>to</a:t>
            </a:r>
            <a:r>
              <a:rPr sz="1700" spc="110" dirty="0">
                <a:latin typeface="Calibri"/>
                <a:cs typeface="Calibri"/>
              </a:rPr>
              <a:t> </a:t>
            </a:r>
            <a:r>
              <a:rPr sz="1700" spc="-5" dirty="0">
                <a:latin typeface="Calibri"/>
                <a:cs typeface="Calibri"/>
              </a:rPr>
              <a:t>confirm</a:t>
            </a:r>
            <a:r>
              <a:rPr sz="1700" spc="105" dirty="0">
                <a:latin typeface="Calibri"/>
                <a:cs typeface="Calibri"/>
              </a:rPr>
              <a:t> </a:t>
            </a:r>
            <a:r>
              <a:rPr sz="1700" spc="-10" dirty="0">
                <a:latin typeface="Calibri"/>
                <a:cs typeface="Calibri"/>
              </a:rPr>
              <a:t>the </a:t>
            </a:r>
            <a:r>
              <a:rPr sz="1700" spc="-370" dirty="0">
                <a:latin typeface="Calibri"/>
                <a:cs typeface="Calibri"/>
              </a:rPr>
              <a:t> </a:t>
            </a:r>
            <a:r>
              <a:rPr sz="1700" spc="-5" dirty="0">
                <a:solidFill>
                  <a:srgbClr val="0000FF"/>
                </a:solidFill>
                <a:latin typeface="Calibri"/>
                <a:cs typeface="Calibri"/>
              </a:rPr>
              <a:t>uptrend</a:t>
            </a:r>
            <a:r>
              <a:rPr sz="1700" spc="-45" dirty="0">
                <a:solidFill>
                  <a:srgbClr val="0000FF"/>
                </a:solidFill>
                <a:latin typeface="Calibri"/>
                <a:cs typeface="Calibri"/>
              </a:rPr>
              <a:t> </a:t>
            </a:r>
            <a:r>
              <a:rPr sz="1700" dirty="0">
                <a:latin typeface="Calibri"/>
                <a:cs typeface="Calibri"/>
              </a:rPr>
              <a:t>and</a:t>
            </a:r>
            <a:r>
              <a:rPr sz="1700" spc="-25" dirty="0">
                <a:latin typeface="Calibri"/>
                <a:cs typeface="Calibri"/>
              </a:rPr>
              <a:t> </a:t>
            </a:r>
            <a:r>
              <a:rPr sz="1700" spc="5" dirty="0">
                <a:latin typeface="Calibri"/>
                <a:cs typeface="Calibri"/>
              </a:rPr>
              <a:t>the</a:t>
            </a:r>
            <a:r>
              <a:rPr sz="1700" spc="-10" dirty="0">
                <a:latin typeface="Calibri"/>
                <a:cs typeface="Calibri"/>
              </a:rPr>
              <a:t> </a:t>
            </a:r>
            <a:r>
              <a:rPr sz="1700" dirty="0">
                <a:latin typeface="Calibri"/>
                <a:cs typeface="Calibri"/>
              </a:rPr>
              <a:t>space</a:t>
            </a:r>
            <a:r>
              <a:rPr sz="1700" spc="-10" dirty="0">
                <a:latin typeface="Calibri"/>
                <a:cs typeface="Calibri"/>
              </a:rPr>
              <a:t> </a:t>
            </a:r>
            <a:r>
              <a:rPr sz="1700" spc="-5" dirty="0">
                <a:latin typeface="Calibri"/>
                <a:cs typeface="Calibri"/>
              </a:rPr>
              <a:t>between</a:t>
            </a:r>
            <a:r>
              <a:rPr sz="1700" spc="-40" dirty="0">
                <a:latin typeface="Calibri"/>
                <a:cs typeface="Calibri"/>
              </a:rPr>
              <a:t> </a:t>
            </a:r>
            <a:r>
              <a:rPr sz="1700" spc="5" dirty="0">
                <a:latin typeface="Calibri"/>
                <a:cs typeface="Calibri"/>
              </a:rPr>
              <a:t>the</a:t>
            </a:r>
            <a:r>
              <a:rPr sz="1700" spc="-10" dirty="0">
                <a:latin typeface="Calibri"/>
                <a:cs typeface="Calibri"/>
              </a:rPr>
              <a:t> </a:t>
            </a:r>
            <a:r>
              <a:rPr sz="1700" dirty="0">
                <a:latin typeface="Calibri"/>
                <a:cs typeface="Calibri"/>
              </a:rPr>
              <a:t>lines</a:t>
            </a:r>
            <a:r>
              <a:rPr sz="1700" spc="-30" dirty="0">
                <a:latin typeface="Calibri"/>
                <a:cs typeface="Calibri"/>
              </a:rPr>
              <a:t> </a:t>
            </a:r>
            <a:r>
              <a:rPr sz="1700" dirty="0">
                <a:latin typeface="Calibri"/>
                <a:cs typeface="Calibri"/>
              </a:rPr>
              <a:t>is</a:t>
            </a:r>
            <a:r>
              <a:rPr sz="1700" spc="-10" dirty="0">
                <a:latin typeface="Calibri"/>
                <a:cs typeface="Calibri"/>
              </a:rPr>
              <a:t> </a:t>
            </a:r>
            <a:r>
              <a:rPr sz="1700" spc="-5" dirty="0">
                <a:latin typeface="Calibri"/>
                <a:cs typeface="Calibri"/>
              </a:rPr>
              <a:t>typically</a:t>
            </a:r>
            <a:r>
              <a:rPr sz="1700" spc="-25" dirty="0">
                <a:latin typeface="Calibri"/>
                <a:cs typeface="Calibri"/>
              </a:rPr>
              <a:t> </a:t>
            </a:r>
            <a:r>
              <a:rPr sz="1700" spc="-5" dirty="0">
                <a:latin typeface="Calibri"/>
                <a:cs typeface="Calibri"/>
              </a:rPr>
              <a:t>colored</a:t>
            </a:r>
            <a:r>
              <a:rPr sz="1700" spc="-15" dirty="0">
                <a:latin typeface="Calibri"/>
                <a:cs typeface="Calibri"/>
              </a:rPr>
              <a:t> </a:t>
            </a:r>
            <a:r>
              <a:rPr sz="1700" spc="-5" dirty="0">
                <a:latin typeface="Calibri"/>
                <a:cs typeface="Calibri"/>
              </a:rPr>
              <a:t>green.</a:t>
            </a:r>
            <a:endParaRPr sz="1700">
              <a:latin typeface="Calibri"/>
              <a:cs typeface="Calibri"/>
            </a:endParaRPr>
          </a:p>
          <a:p>
            <a:pPr>
              <a:lnSpc>
                <a:spcPct val="100000"/>
              </a:lnSpc>
              <a:spcBef>
                <a:spcPts val="30"/>
              </a:spcBef>
              <a:buClr>
                <a:srgbClr val="1CACE3"/>
              </a:buClr>
              <a:buFont typeface="Wingdings"/>
              <a:buChar char=""/>
            </a:pPr>
            <a:endParaRPr sz="1450">
              <a:latin typeface="Calibri"/>
              <a:cs typeface="Calibri"/>
            </a:endParaRPr>
          </a:p>
          <a:p>
            <a:pPr marL="104139" marR="5715" indent="-92075">
              <a:lnSpc>
                <a:spcPct val="100000"/>
              </a:lnSpc>
              <a:buClr>
                <a:srgbClr val="1CACE3"/>
              </a:buClr>
              <a:buSzPct val="94117"/>
              <a:buFont typeface="Wingdings"/>
              <a:buChar char=""/>
              <a:tabLst>
                <a:tab pos="185420" algn="l"/>
              </a:tabLst>
            </a:pPr>
            <a:r>
              <a:rPr sz="1700" spc="-5" dirty="0">
                <a:latin typeface="Calibri"/>
                <a:cs typeface="Calibri"/>
              </a:rPr>
              <a:t>When</a:t>
            </a:r>
            <a:r>
              <a:rPr sz="1700" spc="200" dirty="0">
                <a:latin typeface="Calibri"/>
                <a:cs typeface="Calibri"/>
              </a:rPr>
              <a:t> </a:t>
            </a:r>
            <a:r>
              <a:rPr sz="1700" spc="-5" dirty="0">
                <a:solidFill>
                  <a:srgbClr val="FF0000"/>
                </a:solidFill>
                <a:latin typeface="Calibri"/>
                <a:cs typeface="Calibri"/>
              </a:rPr>
              <a:t>Leading</a:t>
            </a:r>
            <a:r>
              <a:rPr sz="1700" spc="204" dirty="0">
                <a:solidFill>
                  <a:srgbClr val="FF0000"/>
                </a:solidFill>
                <a:latin typeface="Calibri"/>
                <a:cs typeface="Calibri"/>
              </a:rPr>
              <a:t> </a:t>
            </a:r>
            <a:r>
              <a:rPr sz="1700" spc="-10" dirty="0">
                <a:solidFill>
                  <a:srgbClr val="FF0000"/>
                </a:solidFill>
                <a:latin typeface="Calibri"/>
                <a:cs typeface="Calibri"/>
              </a:rPr>
              <a:t>Span</a:t>
            </a:r>
            <a:r>
              <a:rPr sz="1700" spc="204" dirty="0">
                <a:solidFill>
                  <a:srgbClr val="FF0000"/>
                </a:solidFill>
                <a:latin typeface="Calibri"/>
                <a:cs typeface="Calibri"/>
              </a:rPr>
              <a:t> </a:t>
            </a:r>
            <a:r>
              <a:rPr sz="1700" dirty="0">
                <a:solidFill>
                  <a:srgbClr val="FF0000"/>
                </a:solidFill>
                <a:latin typeface="Calibri"/>
                <a:cs typeface="Calibri"/>
              </a:rPr>
              <a:t>A</a:t>
            </a:r>
            <a:r>
              <a:rPr sz="1700" spc="200" dirty="0">
                <a:solidFill>
                  <a:srgbClr val="FF0000"/>
                </a:solidFill>
                <a:latin typeface="Calibri"/>
                <a:cs typeface="Calibri"/>
              </a:rPr>
              <a:t> </a:t>
            </a:r>
            <a:r>
              <a:rPr sz="1700" dirty="0">
                <a:solidFill>
                  <a:srgbClr val="FF0000"/>
                </a:solidFill>
                <a:latin typeface="Calibri"/>
                <a:cs typeface="Calibri"/>
              </a:rPr>
              <a:t>is</a:t>
            </a:r>
            <a:r>
              <a:rPr sz="1700" spc="210" dirty="0">
                <a:solidFill>
                  <a:srgbClr val="FF0000"/>
                </a:solidFill>
                <a:latin typeface="Calibri"/>
                <a:cs typeface="Calibri"/>
              </a:rPr>
              <a:t> </a:t>
            </a:r>
            <a:r>
              <a:rPr sz="1700" spc="-10" dirty="0">
                <a:solidFill>
                  <a:srgbClr val="FF0000"/>
                </a:solidFill>
                <a:latin typeface="Calibri"/>
                <a:cs typeface="Calibri"/>
              </a:rPr>
              <a:t>falling</a:t>
            </a:r>
            <a:r>
              <a:rPr sz="1700" spc="204" dirty="0">
                <a:solidFill>
                  <a:srgbClr val="FF0000"/>
                </a:solidFill>
                <a:latin typeface="Calibri"/>
                <a:cs typeface="Calibri"/>
              </a:rPr>
              <a:t> </a:t>
            </a:r>
            <a:r>
              <a:rPr sz="1700" spc="-5" dirty="0">
                <a:solidFill>
                  <a:srgbClr val="FF0000"/>
                </a:solidFill>
                <a:latin typeface="Calibri"/>
                <a:cs typeface="Calibri"/>
              </a:rPr>
              <a:t>and</a:t>
            </a:r>
            <a:r>
              <a:rPr sz="1700" spc="195" dirty="0">
                <a:solidFill>
                  <a:srgbClr val="FF0000"/>
                </a:solidFill>
                <a:latin typeface="Calibri"/>
                <a:cs typeface="Calibri"/>
              </a:rPr>
              <a:t> </a:t>
            </a:r>
            <a:r>
              <a:rPr sz="1700" spc="-5" dirty="0">
                <a:solidFill>
                  <a:srgbClr val="FF0000"/>
                </a:solidFill>
                <a:latin typeface="Calibri"/>
                <a:cs typeface="Calibri"/>
              </a:rPr>
              <a:t>below</a:t>
            </a:r>
            <a:r>
              <a:rPr sz="1700" spc="210" dirty="0">
                <a:solidFill>
                  <a:srgbClr val="FF0000"/>
                </a:solidFill>
                <a:latin typeface="Calibri"/>
                <a:cs typeface="Calibri"/>
              </a:rPr>
              <a:t> </a:t>
            </a:r>
            <a:r>
              <a:rPr sz="1700" spc="-5" dirty="0">
                <a:solidFill>
                  <a:srgbClr val="FF0000"/>
                </a:solidFill>
                <a:latin typeface="Calibri"/>
                <a:cs typeface="Calibri"/>
              </a:rPr>
              <a:t>Leading</a:t>
            </a:r>
            <a:r>
              <a:rPr sz="1700" spc="204" dirty="0">
                <a:solidFill>
                  <a:srgbClr val="FF0000"/>
                </a:solidFill>
                <a:latin typeface="Calibri"/>
                <a:cs typeface="Calibri"/>
              </a:rPr>
              <a:t> </a:t>
            </a:r>
            <a:r>
              <a:rPr sz="1700" spc="-10" dirty="0">
                <a:solidFill>
                  <a:srgbClr val="FF0000"/>
                </a:solidFill>
                <a:latin typeface="Calibri"/>
                <a:cs typeface="Calibri"/>
              </a:rPr>
              <a:t>Span</a:t>
            </a:r>
            <a:r>
              <a:rPr sz="1700" spc="204" dirty="0">
                <a:solidFill>
                  <a:srgbClr val="FF0000"/>
                </a:solidFill>
                <a:latin typeface="Calibri"/>
                <a:cs typeface="Calibri"/>
              </a:rPr>
              <a:t> </a:t>
            </a:r>
            <a:r>
              <a:rPr sz="1700" spc="-15" dirty="0">
                <a:solidFill>
                  <a:srgbClr val="FF0000"/>
                </a:solidFill>
                <a:latin typeface="Calibri"/>
                <a:cs typeface="Calibri"/>
              </a:rPr>
              <a:t>B</a:t>
            </a:r>
            <a:r>
              <a:rPr sz="1700" spc="-15" dirty="0">
                <a:latin typeface="Calibri"/>
                <a:cs typeface="Calibri"/>
              </a:rPr>
              <a:t>,</a:t>
            </a:r>
            <a:r>
              <a:rPr sz="1700" spc="195" dirty="0">
                <a:latin typeface="Calibri"/>
                <a:cs typeface="Calibri"/>
              </a:rPr>
              <a:t> </a:t>
            </a:r>
            <a:r>
              <a:rPr sz="1700" spc="5" dirty="0">
                <a:latin typeface="Calibri"/>
                <a:cs typeface="Calibri"/>
              </a:rPr>
              <a:t>this</a:t>
            </a:r>
            <a:r>
              <a:rPr sz="1700" spc="195" dirty="0">
                <a:latin typeface="Calibri"/>
                <a:cs typeface="Calibri"/>
              </a:rPr>
              <a:t> </a:t>
            </a:r>
            <a:r>
              <a:rPr sz="1700" spc="-5" dirty="0">
                <a:latin typeface="Calibri"/>
                <a:cs typeface="Calibri"/>
              </a:rPr>
              <a:t>helps</a:t>
            </a:r>
            <a:r>
              <a:rPr sz="1700" spc="210" dirty="0">
                <a:latin typeface="Calibri"/>
                <a:cs typeface="Calibri"/>
              </a:rPr>
              <a:t> </a:t>
            </a:r>
            <a:r>
              <a:rPr sz="1700" spc="-5" dirty="0">
                <a:latin typeface="Calibri"/>
                <a:cs typeface="Calibri"/>
              </a:rPr>
              <a:t>confirm</a:t>
            </a:r>
            <a:r>
              <a:rPr sz="1700" spc="200" dirty="0">
                <a:latin typeface="Calibri"/>
                <a:cs typeface="Calibri"/>
              </a:rPr>
              <a:t> </a:t>
            </a:r>
            <a:r>
              <a:rPr sz="1700" spc="-5" dirty="0">
                <a:latin typeface="Calibri"/>
                <a:cs typeface="Calibri"/>
              </a:rPr>
              <a:t>the </a:t>
            </a:r>
            <a:r>
              <a:rPr sz="1700" spc="-370" dirty="0">
                <a:latin typeface="Calibri"/>
                <a:cs typeface="Calibri"/>
              </a:rPr>
              <a:t> </a:t>
            </a:r>
            <a:r>
              <a:rPr sz="1700" spc="-10" dirty="0">
                <a:solidFill>
                  <a:srgbClr val="FF0000"/>
                </a:solidFill>
                <a:latin typeface="Calibri"/>
                <a:cs typeface="Calibri"/>
              </a:rPr>
              <a:t>downtrend</a:t>
            </a:r>
            <a:r>
              <a:rPr sz="1700" spc="-10" dirty="0">
                <a:latin typeface="Calibri"/>
                <a:cs typeface="Calibri"/>
              </a:rPr>
              <a:t>. </a:t>
            </a:r>
            <a:r>
              <a:rPr sz="1700" spc="-5" dirty="0">
                <a:latin typeface="Calibri"/>
                <a:cs typeface="Calibri"/>
              </a:rPr>
              <a:t>The</a:t>
            </a:r>
            <a:r>
              <a:rPr sz="1700" spc="-30" dirty="0">
                <a:latin typeface="Calibri"/>
                <a:cs typeface="Calibri"/>
              </a:rPr>
              <a:t> </a:t>
            </a:r>
            <a:r>
              <a:rPr sz="1700" dirty="0">
                <a:latin typeface="Calibri"/>
                <a:cs typeface="Calibri"/>
              </a:rPr>
              <a:t>space</a:t>
            </a:r>
            <a:r>
              <a:rPr sz="1700" spc="-10" dirty="0">
                <a:latin typeface="Calibri"/>
                <a:cs typeface="Calibri"/>
              </a:rPr>
              <a:t> </a:t>
            </a:r>
            <a:r>
              <a:rPr sz="1700" spc="-5" dirty="0">
                <a:latin typeface="Calibri"/>
                <a:cs typeface="Calibri"/>
              </a:rPr>
              <a:t>between</a:t>
            </a:r>
            <a:r>
              <a:rPr sz="1700" spc="-40" dirty="0">
                <a:latin typeface="Calibri"/>
                <a:cs typeface="Calibri"/>
              </a:rPr>
              <a:t> </a:t>
            </a:r>
            <a:r>
              <a:rPr sz="1700" spc="5" dirty="0">
                <a:latin typeface="Calibri"/>
                <a:cs typeface="Calibri"/>
              </a:rPr>
              <a:t>the</a:t>
            </a:r>
            <a:r>
              <a:rPr sz="1700" spc="-10" dirty="0">
                <a:latin typeface="Calibri"/>
                <a:cs typeface="Calibri"/>
              </a:rPr>
              <a:t> </a:t>
            </a:r>
            <a:r>
              <a:rPr sz="1700" dirty="0">
                <a:latin typeface="Calibri"/>
                <a:cs typeface="Calibri"/>
              </a:rPr>
              <a:t>lines</a:t>
            </a:r>
            <a:r>
              <a:rPr sz="1700" spc="-25" dirty="0">
                <a:latin typeface="Calibri"/>
                <a:cs typeface="Calibri"/>
              </a:rPr>
              <a:t> </a:t>
            </a:r>
            <a:r>
              <a:rPr sz="1700" dirty="0">
                <a:latin typeface="Calibri"/>
                <a:cs typeface="Calibri"/>
              </a:rPr>
              <a:t>is</a:t>
            </a:r>
            <a:r>
              <a:rPr sz="1700" spc="-10" dirty="0">
                <a:latin typeface="Calibri"/>
                <a:cs typeface="Calibri"/>
              </a:rPr>
              <a:t> </a:t>
            </a:r>
            <a:r>
              <a:rPr sz="1700" spc="-5" dirty="0">
                <a:latin typeface="Calibri"/>
                <a:cs typeface="Calibri"/>
              </a:rPr>
              <a:t>typically</a:t>
            </a:r>
            <a:r>
              <a:rPr sz="1700" spc="-20" dirty="0">
                <a:latin typeface="Calibri"/>
                <a:cs typeface="Calibri"/>
              </a:rPr>
              <a:t> </a:t>
            </a:r>
            <a:r>
              <a:rPr sz="1700" spc="-5" dirty="0">
                <a:latin typeface="Calibri"/>
                <a:cs typeface="Calibri"/>
              </a:rPr>
              <a:t>colored</a:t>
            </a:r>
            <a:r>
              <a:rPr sz="1700" spc="-20" dirty="0">
                <a:latin typeface="Calibri"/>
                <a:cs typeface="Calibri"/>
              </a:rPr>
              <a:t> </a:t>
            </a:r>
            <a:r>
              <a:rPr sz="1700" spc="-5" dirty="0">
                <a:latin typeface="Calibri"/>
                <a:cs typeface="Calibri"/>
              </a:rPr>
              <a:t>red</a:t>
            </a:r>
            <a:r>
              <a:rPr sz="1700" spc="-20" dirty="0">
                <a:latin typeface="Calibri"/>
                <a:cs typeface="Calibri"/>
              </a:rPr>
              <a:t> </a:t>
            </a:r>
            <a:r>
              <a:rPr sz="1700" dirty="0">
                <a:latin typeface="Calibri"/>
                <a:cs typeface="Calibri"/>
              </a:rPr>
              <a:t>in</a:t>
            </a:r>
            <a:r>
              <a:rPr sz="1700" spc="-5" dirty="0">
                <a:latin typeface="Calibri"/>
                <a:cs typeface="Calibri"/>
              </a:rPr>
              <a:t> </a:t>
            </a:r>
            <a:r>
              <a:rPr sz="1700" spc="5" dirty="0">
                <a:latin typeface="Calibri"/>
                <a:cs typeface="Calibri"/>
              </a:rPr>
              <a:t>this</a:t>
            </a:r>
            <a:r>
              <a:rPr sz="1700" spc="-35" dirty="0">
                <a:latin typeface="Calibri"/>
                <a:cs typeface="Calibri"/>
              </a:rPr>
              <a:t> </a:t>
            </a:r>
            <a:r>
              <a:rPr sz="1700" spc="-5" dirty="0">
                <a:latin typeface="Calibri"/>
                <a:cs typeface="Calibri"/>
              </a:rPr>
              <a:t>case.</a:t>
            </a:r>
            <a:endParaRPr sz="1700">
              <a:latin typeface="Calibri"/>
              <a:cs typeface="Calibri"/>
            </a:endParaRPr>
          </a:p>
          <a:p>
            <a:pPr>
              <a:lnSpc>
                <a:spcPct val="100000"/>
              </a:lnSpc>
              <a:spcBef>
                <a:spcPts val="30"/>
              </a:spcBef>
              <a:buClr>
                <a:srgbClr val="1CACE3"/>
              </a:buClr>
              <a:buFont typeface="Wingdings"/>
              <a:buChar char=""/>
            </a:pPr>
            <a:endParaRPr sz="1450">
              <a:latin typeface="Calibri"/>
              <a:cs typeface="Calibri"/>
            </a:endParaRPr>
          </a:p>
          <a:p>
            <a:pPr marL="104139" marR="5080" indent="-92075">
              <a:lnSpc>
                <a:spcPct val="100000"/>
              </a:lnSpc>
              <a:buClr>
                <a:srgbClr val="1CACE3"/>
              </a:buClr>
              <a:buSzPct val="94117"/>
              <a:buFont typeface="Wingdings"/>
              <a:buChar char=""/>
              <a:tabLst>
                <a:tab pos="185420" algn="l"/>
              </a:tabLst>
            </a:pPr>
            <a:r>
              <a:rPr sz="1700" spc="-30" dirty="0">
                <a:latin typeface="Calibri"/>
                <a:cs typeface="Calibri"/>
              </a:rPr>
              <a:t>Traders</a:t>
            </a:r>
            <a:r>
              <a:rPr sz="1700" spc="-25" dirty="0">
                <a:latin typeface="Calibri"/>
                <a:cs typeface="Calibri"/>
              </a:rPr>
              <a:t> </a:t>
            </a:r>
            <a:r>
              <a:rPr sz="1700" spc="-5" dirty="0">
                <a:latin typeface="Calibri"/>
                <a:cs typeface="Calibri"/>
              </a:rPr>
              <a:t>will</a:t>
            </a:r>
            <a:r>
              <a:rPr sz="1700" spc="340" dirty="0">
                <a:latin typeface="Calibri"/>
                <a:cs typeface="Calibri"/>
              </a:rPr>
              <a:t> </a:t>
            </a:r>
            <a:r>
              <a:rPr sz="1700" spc="-5" dirty="0">
                <a:latin typeface="Calibri"/>
                <a:cs typeface="Calibri"/>
              </a:rPr>
              <a:t>often</a:t>
            </a:r>
            <a:r>
              <a:rPr sz="1700" spc="330" dirty="0">
                <a:latin typeface="Calibri"/>
                <a:cs typeface="Calibri"/>
              </a:rPr>
              <a:t> </a:t>
            </a:r>
            <a:r>
              <a:rPr sz="1700" dirty="0">
                <a:latin typeface="Calibri"/>
                <a:cs typeface="Calibri"/>
              </a:rPr>
              <a:t>use</a:t>
            </a:r>
            <a:r>
              <a:rPr sz="1700" spc="340" dirty="0">
                <a:latin typeface="Calibri"/>
                <a:cs typeface="Calibri"/>
              </a:rPr>
              <a:t> </a:t>
            </a:r>
            <a:r>
              <a:rPr sz="1700" spc="-5" dirty="0">
                <a:latin typeface="Calibri"/>
                <a:cs typeface="Calibri"/>
              </a:rPr>
              <a:t>the</a:t>
            </a:r>
            <a:r>
              <a:rPr sz="1700" spc="340" dirty="0">
                <a:latin typeface="Calibri"/>
                <a:cs typeface="Calibri"/>
              </a:rPr>
              <a:t> </a:t>
            </a:r>
            <a:r>
              <a:rPr sz="1700" spc="-5" dirty="0">
                <a:latin typeface="Calibri"/>
                <a:cs typeface="Calibri"/>
              </a:rPr>
              <a:t>Ichimoku</a:t>
            </a:r>
            <a:r>
              <a:rPr sz="1700" spc="340" dirty="0">
                <a:latin typeface="Calibri"/>
                <a:cs typeface="Calibri"/>
              </a:rPr>
              <a:t> </a:t>
            </a:r>
            <a:r>
              <a:rPr sz="1700" spc="-10" dirty="0">
                <a:latin typeface="Calibri"/>
                <a:cs typeface="Calibri"/>
              </a:rPr>
              <a:t>Cloud</a:t>
            </a:r>
            <a:r>
              <a:rPr sz="1700" spc="345" dirty="0">
                <a:latin typeface="Calibri"/>
                <a:cs typeface="Calibri"/>
              </a:rPr>
              <a:t> </a:t>
            </a:r>
            <a:r>
              <a:rPr sz="1700" spc="-10" dirty="0">
                <a:latin typeface="Calibri"/>
                <a:cs typeface="Calibri"/>
              </a:rPr>
              <a:t>as</a:t>
            </a:r>
            <a:r>
              <a:rPr sz="1700" spc="330" dirty="0">
                <a:latin typeface="Calibri"/>
                <a:cs typeface="Calibri"/>
              </a:rPr>
              <a:t> </a:t>
            </a:r>
            <a:r>
              <a:rPr sz="1700" spc="-10" dirty="0">
                <a:latin typeface="Calibri"/>
                <a:cs typeface="Calibri"/>
              </a:rPr>
              <a:t>an</a:t>
            </a:r>
            <a:r>
              <a:rPr sz="1700" spc="325" dirty="0">
                <a:latin typeface="Calibri"/>
                <a:cs typeface="Calibri"/>
              </a:rPr>
              <a:t> </a:t>
            </a:r>
            <a:r>
              <a:rPr sz="1700" spc="-10" dirty="0">
                <a:latin typeface="Calibri"/>
                <a:cs typeface="Calibri"/>
              </a:rPr>
              <a:t>area</a:t>
            </a:r>
            <a:r>
              <a:rPr sz="1700" spc="335" dirty="0">
                <a:latin typeface="Calibri"/>
                <a:cs typeface="Calibri"/>
              </a:rPr>
              <a:t> </a:t>
            </a:r>
            <a:r>
              <a:rPr sz="1700" dirty="0">
                <a:latin typeface="Calibri"/>
                <a:cs typeface="Calibri"/>
              </a:rPr>
              <a:t>of</a:t>
            </a:r>
            <a:r>
              <a:rPr sz="1700" spc="330" dirty="0">
                <a:latin typeface="Calibri"/>
                <a:cs typeface="Calibri"/>
              </a:rPr>
              <a:t> </a:t>
            </a:r>
            <a:r>
              <a:rPr sz="1700" spc="-5" dirty="0">
                <a:latin typeface="Calibri"/>
                <a:cs typeface="Calibri"/>
              </a:rPr>
              <a:t>support</a:t>
            </a:r>
            <a:r>
              <a:rPr sz="1700" spc="330" dirty="0">
                <a:latin typeface="Calibri"/>
                <a:cs typeface="Calibri"/>
              </a:rPr>
              <a:t> </a:t>
            </a:r>
            <a:r>
              <a:rPr sz="1700" spc="-5" dirty="0">
                <a:latin typeface="Calibri"/>
                <a:cs typeface="Calibri"/>
              </a:rPr>
              <a:t>and</a:t>
            </a:r>
            <a:r>
              <a:rPr sz="1700" spc="330" dirty="0">
                <a:latin typeface="Calibri"/>
                <a:cs typeface="Calibri"/>
              </a:rPr>
              <a:t> </a:t>
            </a:r>
            <a:r>
              <a:rPr sz="1700" spc="-10" dirty="0">
                <a:latin typeface="Calibri"/>
                <a:cs typeface="Calibri"/>
              </a:rPr>
              <a:t>resistance </a:t>
            </a:r>
            <a:r>
              <a:rPr sz="1700" spc="-370" dirty="0">
                <a:latin typeface="Calibri"/>
                <a:cs typeface="Calibri"/>
              </a:rPr>
              <a:t> </a:t>
            </a:r>
            <a:r>
              <a:rPr sz="1700" spc="-5" dirty="0">
                <a:latin typeface="Calibri"/>
                <a:cs typeface="Calibri"/>
              </a:rPr>
              <a:t>depending</a:t>
            </a:r>
            <a:r>
              <a:rPr sz="1700" spc="-15" dirty="0">
                <a:latin typeface="Calibri"/>
                <a:cs typeface="Calibri"/>
              </a:rPr>
              <a:t> </a:t>
            </a:r>
            <a:r>
              <a:rPr sz="1700" dirty="0">
                <a:latin typeface="Calibri"/>
                <a:cs typeface="Calibri"/>
              </a:rPr>
              <a:t>on</a:t>
            </a:r>
            <a:r>
              <a:rPr sz="1700" spc="-35" dirty="0">
                <a:latin typeface="Calibri"/>
                <a:cs typeface="Calibri"/>
              </a:rPr>
              <a:t> </a:t>
            </a:r>
            <a:r>
              <a:rPr sz="1700" spc="5" dirty="0">
                <a:latin typeface="Calibri"/>
                <a:cs typeface="Calibri"/>
              </a:rPr>
              <a:t>the</a:t>
            </a:r>
            <a:r>
              <a:rPr sz="1700" spc="-10" dirty="0">
                <a:latin typeface="Calibri"/>
                <a:cs typeface="Calibri"/>
              </a:rPr>
              <a:t> relative</a:t>
            </a:r>
            <a:r>
              <a:rPr sz="1700" spc="-30" dirty="0">
                <a:latin typeface="Calibri"/>
                <a:cs typeface="Calibri"/>
              </a:rPr>
              <a:t> </a:t>
            </a:r>
            <a:r>
              <a:rPr sz="1700" spc="-5" dirty="0">
                <a:latin typeface="Calibri"/>
                <a:cs typeface="Calibri"/>
              </a:rPr>
              <a:t>location</a:t>
            </a:r>
            <a:r>
              <a:rPr sz="1700" spc="-35" dirty="0">
                <a:latin typeface="Calibri"/>
                <a:cs typeface="Calibri"/>
              </a:rPr>
              <a:t> </a:t>
            </a:r>
            <a:r>
              <a:rPr sz="1700" dirty="0">
                <a:latin typeface="Calibri"/>
                <a:cs typeface="Calibri"/>
              </a:rPr>
              <a:t>of</a:t>
            </a:r>
            <a:r>
              <a:rPr sz="1700" spc="5" dirty="0">
                <a:latin typeface="Calibri"/>
                <a:cs typeface="Calibri"/>
              </a:rPr>
              <a:t> the</a:t>
            </a:r>
            <a:r>
              <a:rPr sz="1700" spc="-10" dirty="0">
                <a:latin typeface="Calibri"/>
                <a:cs typeface="Calibri"/>
              </a:rPr>
              <a:t> </a:t>
            </a:r>
            <a:r>
              <a:rPr sz="1700" dirty="0">
                <a:latin typeface="Calibri"/>
                <a:cs typeface="Calibri"/>
              </a:rPr>
              <a:t>price.</a:t>
            </a:r>
            <a:endParaRPr sz="1700">
              <a:latin typeface="Calibri"/>
              <a:cs typeface="Calibri"/>
            </a:endParaRPr>
          </a:p>
          <a:p>
            <a:pPr>
              <a:lnSpc>
                <a:spcPct val="100000"/>
              </a:lnSpc>
              <a:spcBef>
                <a:spcPts val="30"/>
              </a:spcBef>
              <a:buClr>
                <a:srgbClr val="1CACE3"/>
              </a:buClr>
              <a:buFont typeface="Wingdings"/>
              <a:buChar char=""/>
            </a:pPr>
            <a:endParaRPr sz="1450">
              <a:latin typeface="Calibri"/>
              <a:cs typeface="Calibri"/>
            </a:endParaRPr>
          </a:p>
          <a:p>
            <a:pPr marL="184785" indent="-172720">
              <a:lnSpc>
                <a:spcPct val="100000"/>
              </a:lnSpc>
              <a:buClr>
                <a:srgbClr val="1CACE3"/>
              </a:buClr>
              <a:buSzPct val="94117"/>
              <a:buFont typeface="Wingdings"/>
              <a:buChar char=""/>
              <a:tabLst>
                <a:tab pos="185420" algn="l"/>
              </a:tabLst>
            </a:pPr>
            <a:r>
              <a:rPr sz="1700" dirty="0">
                <a:latin typeface="Calibri"/>
                <a:cs typeface="Calibri"/>
              </a:rPr>
              <a:t>The</a:t>
            </a:r>
            <a:r>
              <a:rPr sz="1700" spc="-10" dirty="0">
                <a:latin typeface="Calibri"/>
                <a:cs typeface="Calibri"/>
              </a:rPr>
              <a:t> </a:t>
            </a:r>
            <a:r>
              <a:rPr sz="1700" dirty="0">
                <a:latin typeface="Calibri"/>
                <a:cs typeface="Calibri"/>
              </a:rPr>
              <a:t>cloud</a:t>
            </a:r>
            <a:r>
              <a:rPr sz="1700" spc="-20" dirty="0">
                <a:latin typeface="Calibri"/>
                <a:cs typeface="Calibri"/>
              </a:rPr>
              <a:t> </a:t>
            </a:r>
            <a:r>
              <a:rPr sz="1700" spc="-10" dirty="0">
                <a:latin typeface="Calibri"/>
                <a:cs typeface="Calibri"/>
              </a:rPr>
              <a:t>provides</a:t>
            </a:r>
            <a:r>
              <a:rPr sz="1700" spc="-30" dirty="0">
                <a:latin typeface="Calibri"/>
                <a:cs typeface="Calibri"/>
              </a:rPr>
              <a:t> </a:t>
            </a:r>
            <a:r>
              <a:rPr sz="1700" spc="-5" dirty="0">
                <a:latin typeface="Calibri"/>
                <a:cs typeface="Calibri"/>
              </a:rPr>
              <a:t>support/resistance</a:t>
            </a:r>
            <a:r>
              <a:rPr sz="1700" spc="-35" dirty="0">
                <a:latin typeface="Calibri"/>
                <a:cs typeface="Calibri"/>
              </a:rPr>
              <a:t> </a:t>
            </a:r>
            <a:r>
              <a:rPr sz="1700" spc="-5" dirty="0">
                <a:latin typeface="Calibri"/>
                <a:cs typeface="Calibri"/>
              </a:rPr>
              <a:t>levels</a:t>
            </a:r>
            <a:r>
              <a:rPr sz="1700" spc="-15" dirty="0">
                <a:latin typeface="Calibri"/>
                <a:cs typeface="Calibri"/>
              </a:rPr>
              <a:t> </a:t>
            </a:r>
            <a:r>
              <a:rPr sz="1700" dirty="0">
                <a:latin typeface="Calibri"/>
                <a:cs typeface="Calibri"/>
              </a:rPr>
              <a:t>that</a:t>
            </a:r>
            <a:r>
              <a:rPr sz="1700" spc="-25" dirty="0">
                <a:latin typeface="Calibri"/>
                <a:cs typeface="Calibri"/>
              </a:rPr>
              <a:t> </a:t>
            </a:r>
            <a:r>
              <a:rPr sz="1700" spc="-5" dirty="0">
                <a:latin typeface="Calibri"/>
                <a:cs typeface="Calibri"/>
              </a:rPr>
              <a:t>can</a:t>
            </a:r>
            <a:r>
              <a:rPr sz="1700" spc="-10" dirty="0">
                <a:latin typeface="Calibri"/>
                <a:cs typeface="Calibri"/>
              </a:rPr>
              <a:t> </a:t>
            </a:r>
            <a:r>
              <a:rPr sz="1700" dirty="0">
                <a:latin typeface="Calibri"/>
                <a:cs typeface="Calibri"/>
              </a:rPr>
              <a:t>be</a:t>
            </a:r>
            <a:r>
              <a:rPr sz="1700" spc="-10" dirty="0">
                <a:latin typeface="Calibri"/>
                <a:cs typeface="Calibri"/>
              </a:rPr>
              <a:t> </a:t>
            </a:r>
            <a:r>
              <a:rPr sz="1700" spc="-5" dirty="0">
                <a:latin typeface="Calibri"/>
                <a:cs typeface="Calibri"/>
              </a:rPr>
              <a:t>projected</a:t>
            </a:r>
            <a:r>
              <a:rPr sz="1700" spc="-15" dirty="0">
                <a:latin typeface="Calibri"/>
                <a:cs typeface="Calibri"/>
              </a:rPr>
              <a:t> </a:t>
            </a:r>
            <a:r>
              <a:rPr sz="1700" spc="-5" dirty="0">
                <a:latin typeface="Calibri"/>
                <a:cs typeface="Calibri"/>
              </a:rPr>
              <a:t>into</a:t>
            </a:r>
            <a:r>
              <a:rPr sz="1700" spc="-25" dirty="0">
                <a:latin typeface="Calibri"/>
                <a:cs typeface="Calibri"/>
              </a:rPr>
              <a:t> </a:t>
            </a:r>
            <a:r>
              <a:rPr sz="1700" spc="5" dirty="0">
                <a:latin typeface="Calibri"/>
                <a:cs typeface="Calibri"/>
              </a:rPr>
              <a:t>the</a:t>
            </a:r>
            <a:r>
              <a:rPr sz="1700" spc="-10" dirty="0">
                <a:latin typeface="Calibri"/>
                <a:cs typeface="Calibri"/>
              </a:rPr>
              <a:t> </a:t>
            </a:r>
            <a:r>
              <a:rPr sz="1700" b="1" spc="-10" dirty="0">
                <a:latin typeface="Calibri"/>
                <a:cs typeface="Calibri"/>
              </a:rPr>
              <a:t>future</a:t>
            </a:r>
            <a:r>
              <a:rPr sz="1700" spc="-10" dirty="0">
                <a:latin typeface="Calibri"/>
                <a:cs typeface="Calibri"/>
              </a:rPr>
              <a:t>.</a:t>
            </a:r>
            <a:endParaRPr sz="1700">
              <a:latin typeface="Calibri"/>
              <a:cs typeface="Calibri"/>
            </a:endParaRPr>
          </a:p>
          <a:p>
            <a:pPr>
              <a:lnSpc>
                <a:spcPct val="100000"/>
              </a:lnSpc>
              <a:spcBef>
                <a:spcPts val="25"/>
              </a:spcBef>
              <a:buClr>
                <a:srgbClr val="1CACE3"/>
              </a:buClr>
              <a:buFont typeface="Wingdings"/>
              <a:buChar char=""/>
            </a:pPr>
            <a:endParaRPr sz="1450">
              <a:latin typeface="Calibri"/>
              <a:cs typeface="Calibri"/>
            </a:endParaRPr>
          </a:p>
          <a:p>
            <a:pPr marL="104139" marR="5715" indent="-92075">
              <a:lnSpc>
                <a:spcPct val="100000"/>
              </a:lnSpc>
              <a:spcBef>
                <a:spcPts val="5"/>
              </a:spcBef>
              <a:buClr>
                <a:srgbClr val="1CACE3"/>
              </a:buClr>
              <a:buSzPct val="94117"/>
              <a:buFont typeface="Wingdings"/>
              <a:buChar char=""/>
              <a:tabLst>
                <a:tab pos="185420" algn="l"/>
              </a:tabLst>
            </a:pPr>
            <a:r>
              <a:rPr sz="1700" spc="-5" dirty="0">
                <a:latin typeface="Calibri"/>
                <a:cs typeface="Calibri"/>
              </a:rPr>
              <a:t>This</a:t>
            </a:r>
            <a:r>
              <a:rPr sz="1700" spc="160" dirty="0">
                <a:latin typeface="Calibri"/>
                <a:cs typeface="Calibri"/>
              </a:rPr>
              <a:t> </a:t>
            </a:r>
            <a:r>
              <a:rPr sz="1700" spc="-5" dirty="0">
                <a:latin typeface="Calibri"/>
                <a:cs typeface="Calibri"/>
              </a:rPr>
              <a:t>sets</a:t>
            </a:r>
            <a:r>
              <a:rPr sz="1700" spc="165" dirty="0">
                <a:latin typeface="Calibri"/>
                <a:cs typeface="Calibri"/>
              </a:rPr>
              <a:t> </a:t>
            </a:r>
            <a:r>
              <a:rPr sz="1700" spc="5" dirty="0">
                <a:latin typeface="Calibri"/>
                <a:cs typeface="Calibri"/>
              </a:rPr>
              <a:t>the</a:t>
            </a:r>
            <a:r>
              <a:rPr sz="1700" spc="160" dirty="0">
                <a:latin typeface="Calibri"/>
                <a:cs typeface="Calibri"/>
              </a:rPr>
              <a:t> </a:t>
            </a:r>
            <a:r>
              <a:rPr sz="1700" spc="-10" dirty="0">
                <a:latin typeface="Calibri"/>
                <a:cs typeface="Calibri"/>
              </a:rPr>
              <a:t>Ichimoku</a:t>
            </a:r>
            <a:r>
              <a:rPr sz="1700" spc="160" dirty="0">
                <a:latin typeface="Calibri"/>
                <a:cs typeface="Calibri"/>
              </a:rPr>
              <a:t> </a:t>
            </a:r>
            <a:r>
              <a:rPr sz="1700" spc="-5" dirty="0">
                <a:latin typeface="Calibri"/>
                <a:cs typeface="Calibri"/>
              </a:rPr>
              <a:t>Cloud</a:t>
            </a:r>
            <a:r>
              <a:rPr sz="1700" spc="165" dirty="0">
                <a:latin typeface="Calibri"/>
                <a:cs typeface="Calibri"/>
              </a:rPr>
              <a:t> </a:t>
            </a:r>
            <a:r>
              <a:rPr sz="1700" spc="-10" dirty="0">
                <a:latin typeface="Calibri"/>
                <a:cs typeface="Calibri"/>
              </a:rPr>
              <a:t>apart</a:t>
            </a:r>
            <a:r>
              <a:rPr sz="1700" spc="165" dirty="0">
                <a:latin typeface="Calibri"/>
                <a:cs typeface="Calibri"/>
              </a:rPr>
              <a:t> </a:t>
            </a:r>
            <a:r>
              <a:rPr sz="1700" spc="-5" dirty="0">
                <a:latin typeface="Calibri"/>
                <a:cs typeface="Calibri"/>
              </a:rPr>
              <a:t>from</a:t>
            </a:r>
            <a:r>
              <a:rPr sz="1700" spc="160" dirty="0">
                <a:latin typeface="Calibri"/>
                <a:cs typeface="Calibri"/>
              </a:rPr>
              <a:t> </a:t>
            </a:r>
            <a:r>
              <a:rPr sz="1700" spc="-15" dirty="0">
                <a:latin typeface="Calibri"/>
                <a:cs typeface="Calibri"/>
              </a:rPr>
              <a:t>many</a:t>
            </a:r>
            <a:r>
              <a:rPr sz="1700" spc="155" dirty="0">
                <a:latin typeface="Calibri"/>
                <a:cs typeface="Calibri"/>
              </a:rPr>
              <a:t> </a:t>
            </a:r>
            <a:r>
              <a:rPr sz="1700" dirty="0">
                <a:latin typeface="Calibri"/>
                <a:cs typeface="Calibri"/>
              </a:rPr>
              <a:t>other</a:t>
            </a:r>
            <a:r>
              <a:rPr sz="1700" spc="165" dirty="0">
                <a:latin typeface="Calibri"/>
                <a:cs typeface="Calibri"/>
              </a:rPr>
              <a:t> </a:t>
            </a:r>
            <a:r>
              <a:rPr sz="1700" spc="-5" dirty="0">
                <a:latin typeface="Calibri"/>
                <a:cs typeface="Calibri"/>
              </a:rPr>
              <a:t>technical</a:t>
            </a:r>
            <a:r>
              <a:rPr sz="1700" spc="145" dirty="0">
                <a:latin typeface="Calibri"/>
                <a:cs typeface="Calibri"/>
              </a:rPr>
              <a:t> </a:t>
            </a:r>
            <a:r>
              <a:rPr sz="1700" spc="-10" dirty="0">
                <a:latin typeface="Calibri"/>
                <a:cs typeface="Calibri"/>
              </a:rPr>
              <a:t>indicators</a:t>
            </a:r>
            <a:r>
              <a:rPr sz="1700" spc="165" dirty="0">
                <a:latin typeface="Calibri"/>
                <a:cs typeface="Calibri"/>
              </a:rPr>
              <a:t> </a:t>
            </a:r>
            <a:r>
              <a:rPr sz="1700" spc="-10" dirty="0">
                <a:latin typeface="Calibri"/>
                <a:cs typeface="Calibri"/>
              </a:rPr>
              <a:t>that</a:t>
            </a:r>
            <a:r>
              <a:rPr sz="1700" spc="165" dirty="0">
                <a:latin typeface="Calibri"/>
                <a:cs typeface="Calibri"/>
              </a:rPr>
              <a:t> </a:t>
            </a:r>
            <a:r>
              <a:rPr sz="1700" dirty="0">
                <a:latin typeface="Calibri"/>
                <a:cs typeface="Calibri"/>
              </a:rPr>
              <a:t>only </a:t>
            </a:r>
            <a:r>
              <a:rPr sz="1700" spc="-370" dirty="0">
                <a:latin typeface="Calibri"/>
                <a:cs typeface="Calibri"/>
              </a:rPr>
              <a:t> </a:t>
            </a:r>
            <a:r>
              <a:rPr sz="1700" spc="-10" dirty="0">
                <a:latin typeface="Calibri"/>
                <a:cs typeface="Calibri"/>
              </a:rPr>
              <a:t>provide</a:t>
            </a:r>
            <a:r>
              <a:rPr sz="1700" spc="-30" dirty="0">
                <a:latin typeface="Calibri"/>
                <a:cs typeface="Calibri"/>
              </a:rPr>
              <a:t> </a:t>
            </a:r>
            <a:r>
              <a:rPr sz="1700" spc="-5" dirty="0">
                <a:latin typeface="Calibri"/>
                <a:cs typeface="Calibri"/>
              </a:rPr>
              <a:t>support</a:t>
            </a:r>
            <a:r>
              <a:rPr sz="1700" spc="-35" dirty="0">
                <a:latin typeface="Calibri"/>
                <a:cs typeface="Calibri"/>
              </a:rPr>
              <a:t> </a:t>
            </a:r>
            <a:r>
              <a:rPr sz="1700" dirty="0">
                <a:latin typeface="Calibri"/>
                <a:cs typeface="Calibri"/>
              </a:rPr>
              <a:t>and</a:t>
            </a:r>
            <a:r>
              <a:rPr sz="1700" spc="-20" dirty="0">
                <a:latin typeface="Calibri"/>
                <a:cs typeface="Calibri"/>
              </a:rPr>
              <a:t> </a:t>
            </a:r>
            <a:r>
              <a:rPr sz="1700" spc="-10" dirty="0">
                <a:latin typeface="Calibri"/>
                <a:cs typeface="Calibri"/>
              </a:rPr>
              <a:t>resistance</a:t>
            </a:r>
            <a:r>
              <a:rPr sz="1700" spc="-20" dirty="0">
                <a:latin typeface="Calibri"/>
                <a:cs typeface="Calibri"/>
              </a:rPr>
              <a:t> </a:t>
            </a:r>
            <a:r>
              <a:rPr sz="1700" spc="-5" dirty="0">
                <a:latin typeface="Calibri"/>
                <a:cs typeface="Calibri"/>
              </a:rPr>
              <a:t>levels </a:t>
            </a:r>
            <a:r>
              <a:rPr sz="1700" spc="-15" dirty="0">
                <a:latin typeface="Calibri"/>
                <a:cs typeface="Calibri"/>
              </a:rPr>
              <a:t>for </a:t>
            </a:r>
            <a:r>
              <a:rPr sz="1700" spc="5" dirty="0">
                <a:latin typeface="Calibri"/>
                <a:cs typeface="Calibri"/>
              </a:rPr>
              <a:t>the</a:t>
            </a:r>
            <a:r>
              <a:rPr sz="1700" spc="-10" dirty="0">
                <a:latin typeface="Calibri"/>
                <a:cs typeface="Calibri"/>
              </a:rPr>
              <a:t> </a:t>
            </a:r>
            <a:r>
              <a:rPr sz="1700" spc="-5" dirty="0">
                <a:latin typeface="Calibri"/>
                <a:cs typeface="Calibri"/>
              </a:rPr>
              <a:t>current</a:t>
            </a:r>
            <a:r>
              <a:rPr sz="1700" spc="-35" dirty="0">
                <a:latin typeface="Calibri"/>
                <a:cs typeface="Calibri"/>
              </a:rPr>
              <a:t> </a:t>
            </a:r>
            <a:r>
              <a:rPr sz="1700" spc="-10" dirty="0">
                <a:latin typeface="Calibri"/>
                <a:cs typeface="Calibri"/>
              </a:rPr>
              <a:t>date</a:t>
            </a:r>
            <a:r>
              <a:rPr sz="1700" spc="-5" dirty="0">
                <a:latin typeface="Calibri"/>
                <a:cs typeface="Calibri"/>
              </a:rPr>
              <a:t> </a:t>
            </a:r>
            <a:r>
              <a:rPr sz="1700" dirty="0">
                <a:latin typeface="Calibri"/>
                <a:cs typeface="Calibri"/>
              </a:rPr>
              <a:t>and</a:t>
            </a:r>
            <a:r>
              <a:rPr sz="1700" spc="-25" dirty="0">
                <a:latin typeface="Calibri"/>
                <a:cs typeface="Calibri"/>
              </a:rPr>
              <a:t> </a:t>
            </a:r>
            <a:r>
              <a:rPr sz="1700" dirty="0">
                <a:latin typeface="Calibri"/>
                <a:cs typeface="Calibri"/>
              </a:rPr>
              <a:t>time.</a:t>
            </a:r>
            <a:endParaRPr sz="1700">
              <a:latin typeface="Calibri"/>
              <a:cs typeface="Calibri"/>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96520" rIns="0" bIns="0" rtlCol="0">
            <a:spAutoFit/>
          </a:bodyPr>
          <a:lstStyle/>
          <a:p>
            <a:pPr marL="12700" marR="5080">
              <a:lnSpc>
                <a:spcPts val="3670"/>
              </a:lnSpc>
              <a:spcBef>
                <a:spcPts val="760"/>
              </a:spcBef>
            </a:pPr>
            <a:r>
              <a:rPr spc="-70" dirty="0"/>
              <a:t>H</a:t>
            </a:r>
            <a:r>
              <a:rPr spc="-90" dirty="0"/>
              <a:t>o</a:t>
            </a:r>
            <a:r>
              <a:rPr dirty="0"/>
              <a:t>w</a:t>
            </a:r>
            <a:r>
              <a:rPr spc="-210" dirty="0"/>
              <a:t> </a:t>
            </a:r>
            <a:r>
              <a:rPr spc="-95" dirty="0"/>
              <a:t>t</a:t>
            </a:r>
            <a:r>
              <a:rPr dirty="0"/>
              <a:t>o</a:t>
            </a:r>
            <a:r>
              <a:rPr spc="-175" dirty="0"/>
              <a:t> </a:t>
            </a:r>
            <a:r>
              <a:rPr spc="-120" dirty="0"/>
              <a:t>w</a:t>
            </a:r>
            <a:r>
              <a:rPr spc="-80" dirty="0"/>
              <a:t>or</a:t>
            </a:r>
            <a:r>
              <a:rPr dirty="0"/>
              <a:t>k</a:t>
            </a:r>
            <a:r>
              <a:rPr spc="-170" dirty="0"/>
              <a:t> </a:t>
            </a:r>
            <a:r>
              <a:rPr spc="-80" dirty="0"/>
              <a:t>w</a:t>
            </a:r>
            <a:r>
              <a:rPr spc="-65" dirty="0"/>
              <a:t>i</a:t>
            </a:r>
            <a:r>
              <a:rPr spc="-70" dirty="0"/>
              <a:t>t</a:t>
            </a:r>
            <a:r>
              <a:rPr dirty="0"/>
              <a:t>h</a:t>
            </a:r>
            <a:r>
              <a:rPr spc="-180" dirty="0"/>
              <a:t> </a:t>
            </a:r>
            <a:r>
              <a:rPr spc="-305" dirty="0"/>
              <a:t>T</a:t>
            </a:r>
            <a:r>
              <a:rPr spc="-140" dirty="0"/>
              <a:t>r</a:t>
            </a:r>
            <a:r>
              <a:rPr spc="-90" dirty="0"/>
              <a:t>a</a:t>
            </a:r>
            <a:r>
              <a:rPr spc="-85" dirty="0"/>
              <a:t>d</a:t>
            </a:r>
            <a:r>
              <a:rPr spc="-75" dirty="0"/>
              <a:t>i</a:t>
            </a:r>
            <a:r>
              <a:rPr spc="-85" dirty="0"/>
              <a:t>n</a:t>
            </a:r>
            <a:r>
              <a:rPr spc="-80" dirty="0"/>
              <a:t>g</a:t>
            </a:r>
            <a:r>
              <a:rPr spc="-90" dirty="0"/>
              <a:t>V</a:t>
            </a:r>
            <a:r>
              <a:rPr spc="-80" dirty="0"/>
              <a:t>i</a:t>
            </a:r>
            <a:r>
              <a:rPr spc="-90" dirty="0"/>
              <a:t>e</a:t>
            </a:r>
            <a:r>
              <a:rPr dirty="0"/>
              <a:t>w</a:t>
            </a:r>
            <a:r>
              <a:rPr spc="-210" dirty="0"/>
              <a:t> </a:t>
            </a:r>
            <a:r>
              <a:rPr spc="-60" dirty="0"/>
              <a:t>(</a:t>
            </a:r>
            <a:r>
              <a:rPr spc="-75" dirty="0"/>
              <a:t>p</a:t>
            </a:r>
            <a:r>
              <a:rPr spc="-140" dirty="0"/>
              <a:t>r</a:t>
            </a:r>
            <a:r>
              <a:rPr spc="-75" dirty="0"/>
              <a:t>a</a:t>
            </a:r>
            <a:r>
              <a:rPr spc="-85" dirty="0"/>
              <a:t>ct</a:t>
            </a:r>
            <a:r>
              <a:rPr spc="-65" dirty="0"/>
              <a:t>i</a:t>
            </a:r>
            <a:r>
              <a:rPr spc="-114" dirty="0"/>
              <a:t>c</a:t>
            </a:r>
            <a:r>
              <a:rPr spc="-90" dirty="0"/>
              <a:t>a</a:t>
            </a:r>
            <a:r>
              <a:rPr dirty="0"/>
              <a:t>l  </a:t>
            </a:r>
            <a:r>
              <a:rPr spc="-75" dirty="0"/>
              <a:t>part)</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45</a:t>
            </a:fld>
            <a:endParaRPr dirty="0"/>
          </a:p>
        </p:txBody>
      </p:sp>
      <p:sp>
        <p:nvSpPr>
          <p:cNvPr id="3" name="object 3"/>
          <p:cNvSpPr txBox="1"/>
          <p:nvPr/>
        </p:nvSpPr>
        <p:spPr>
          <a:xfrm>
            <a:off x="787398" y="2028724"/>
            <a:ext cx="6525895" cy="3414395"/>
          </a:xfrm>
          <a:prstGeom prst="rect">
            <a:avLst/>
          </a:prstGeom>
        </p:spPr>
        <p:txBody>
          <a:bodyPr vert="horz" wrap="square" lIns="0" tIns="12065" rIns="0" bIns="0" rtlCol="0">
            <a:spAutoFit/>
          </a:bodyPr>
          <a:lstStyle/>
          <a:p>
            <a:pPr marL="295275" indent="-283210">
              <a:lnSpc>
                <a:spcPct val="100000"/>
              </a:lnSpc>
              <a:spcBef>
                <a:spcPts val="95"/>
              </a:spcBef>
              <a:buClr>
                <a:srgbClr val="1CACE3"/>
              </a:buClr>
              <a:buSzPct val="96428"/>
              <a:buFont typeface="Wingdings"/>
              <a:buChar char=""/>
              <a:tabLst>
                <a:tab pos="295910" algn="l"/>
              </a:tabLst>
            </a:pPr>
            <a:r>
              <a:rPr sz="2800" spc="-10" dirty="0">
                <a:latin typeface="Calibri"/>
                <a:cs typeface="Calibri"/>
              </a:rPr>
              <a:t>Charting</a:t>
            </a:r>
            <a:r>
              <a:rPr sz="2800" dirty="0">
                <a:latin typeface="Calibri"/>
                <a:cs typeface="Calibri"/>
              </a:rPr>
              <a:t> </a:t>
            </a:r>
            <a:r>
              <a:rPr sz="2800" spc="-15" dirty="0">
                <a:latin typeface="Calibri"/>
                <a:cs typeface="Calibri"/>
              </a:rPr>
              <a:t>facilities</a:t>
            </a:r>
            <a:endParaRPr sz="2800" dirty="0">
              <a:latin typeface="Calibri"/>
              <a:cs typeface="Calibri"/>
            </a:endParaRPr>
          </a:p>
          <a:p>
            <a:pPr marL="295275" indent="-283210">
              <a:lnSpc>
                <a:spcPct val="100000"/>
              </a:lnSpc>
              <a:spcBef>
                <a:spcPts val="2470"/>
              </a:spcBef>
              <a:buClr>
                <a:srgbClr val="1CACE3"/>
              </a:buClr>
              <a:buSzPct val="96428"/>
              <a:buFont typeface="Wingdings"/>
              <a:buChar char=""/>
              <a:tabLst>
                <a:tab pos="295910" algn="l"/>
              </a:tabLst>
            </a:pPr>
            <a:r>
              <a:rPr sz="2800" spc="-35" dirty="0">
                <a:latin typeface="Calibri"/>
                <a:cs typeface="Calibri"/>
              </a:rPr>
              <a:t>Technical</a:t>
            </a:r>
            <a:r>
              <a:rPr sz="2800" spc="-20" dirty="0">
                <a:latin typeface="Calibri"/>
                <a:cs typeface="Calibri"/>
              </a:rPr>
              <a:t> indicators</a:t>
            </a:r>
            <a:endParaRPr sz="2800" dirty="0">
              <a:latin typeface="Calibri"/>
              <a:cs typeface="Calibri"/>
            </a:endParaRPr>
          </a:p>
          <a:p>
            <a:pPr marL="295275" indent="-283210">
              <a:lnSpc>
                <a:spcPct val="100000"/>
              </a:lnSpc>
              <a:spcBef>
                <a:spcPts val="2475"/>
              </a:spcBef>
              <a:buClr>
                <a:srgbClr val="1CACE3"/>
              </a:buClr>
              <a:buSzPct val="96428"/>
              <a:buFont typeface="Wingdings"/>
              <a:buChar char=""/>
              <a:tabLst>
                <a:tab pos="295910" algn="l"/>
              </a:tabLst>
            </a:pPr>
            <a:r>
              <a:rPr sz="2800" spc="-20" dirty="0">
                <a:latin typeface="Calibri"/>
                <a:cs typeface="Calibri"/>
              </a:rPr>
              <a:t>Paper</a:t>
            </a:r>
            <a:r>
              <a:rPr sz="2800" spc="-10" dirty="0">
                <a:latin typeface="Calibri"/>
                <a:cs typeface="Calibri"/>
              </a:rPr>
              <a:t> </a:t>
            </a:r>
            <a:r>
              <a:rPr sz="2800" spc="-20" dirty="0">
                <a:latin typeface="Calibri"/>
                <a:cs typeface="Calibri"/>
              </a:rPr>
              <a:t>trading</a:t>
            </a:r>
            <a:endParaRPr sz="2800" dirty="0">
              <a:latin typeface="Calibri"/>
              <a:cs typeface="Calibri"/>
            </a:endParaRPr>
          </a:p>
          <a:p>
            <a:pPr marL="295275" indent="-283210">
              <a:lnSpc>
                <a:spcPct val="100000"/>
              </a:lnSpc>
              <a:spcBef>
                <a:spcPts val="2470"/>
              </a:spcBef>
              <a:buClr>
                <a:srgbClr val="1CACE3"/>
              </a:buClr>
              <a:buSzPct val="96428"/>
              <a:buFont typeface="Wingdings"/>
              <a:buChar char=""/>
              <a:tabLst>
                <a:tab pos="295910" algn="l"/>
              </a:tabLst>
            </a:pPr>
            <a:r>
              <a:rPr sz="2800" spc="-15" dirty="0">
                <a:latin typeface="Calibri"/>
                <a:cs typeface="Calibri"/>
              </a:rPr>
              <a:t>Developing</a:t>
            </a:r>
            <a:r>
              <a:rPr sz="2800" spc="25" dirty="0">
                <a:latin typeface="Calibri"/>
                <a:cs typeface="Calibri"/>
              </a:rPr>
              <a:t> </a:t>
            </a:r>
            <a:r>
              <a:rPr sz="2800" spc="-10" dirty="0">
                <a:latin typeface="Calibri"/>
                <a:cs typeface="Calibri"/>
              </a:rPr>
              <a:t>new</a:t>
            </a:r>
            <a:r>
              <a:rPr sz="2800" spc="25" dirty="0">
                <a:latin typeface="Calibri"/>
                <a:cs typeface="Calibri"/>
              </a:rPr>
              <a:t> </a:t>
            </a:r>
            <a:r>
              <a:rPr sz="2800" spc="-20" dirty="0">
                <a:latin typeface="Calibri"/>
                <a:cs typeface="Calibri"/>
              </a:rPr>
              <a:t>strategies</a:t>
            </a:r>
            <a:r>
              <a:rPr sz="2800" spc="5" dirty="0">
                <a:latin typeface="Calibri"/>
                <a:cs typeface="Calibri"/>
              </a:rPr>
              <a:t> </a:t>
            </a:r>
            <a:r>
              <a:rPr sz="2800" spc="-10" dirty="0">
                <a:latin typeface="Calibri"/>
                <a:cs typeface="Calibri"/>
              </a:rPr>
              <a:t>using</a:t>
            </a:r>
            <a:r>
              <a:rPr sz="2800" spc="35" dirty="0">
                <a:latin typeface="Calibri"/>
                <a:cs typeface="Calibri"/>
              </a:rPr>
              <a:t> </a:t>
            </a:r>
            <a:r>
              <a:rPr sz="2800" spc="-10" dirty="0">
                <a:latin typeface="Calibri"/>
                <a:cs typeface="Calibri"/>
              </a:rPr>
              <a:t>Pine</a:t>
            </a:r>
            <a:r>
              <a:rPr sz="2800" spc="15" dirty="0">
                <a:latin typeface="Calibri"/>
                <a:cs typeface="Calibri"/>
              </a:rPr>
              <a:t> </a:t>
            </a:r>
            <a:r>
              <a:rPr sz="2800" spc="-10" dirty="0">
                <a:latin typeface="Calibri"/>
                <a:cs typeface="Calibri"/>
              </a:rPr>
              <a:t>script</a:t>
            </a:r>
            <a:endParaRPr sz="2800" dirty="0">
              <a:latin typeface="Calibri"/>
              <a:cs typeface="Calibri"/>
            </a:endParaRPr>
          </a:p>
          <a:p>
            <a:pPr marL="295275" indent="-283210">
              <a:lnSpc>
                <a:spcPct val="100000"/>
              </a:lnSpc>
              <a:spcBef>
                <a:spcPts val="2475"/>
              </a:spcBef>
              <a:buClr>
                <a:srgbClr val="1CACE3"/>
              </a:buClr>
              <a:buSzPct val="96428"/>
              <a:buFont typeface="Wingdings"/>
              <a:buChar char=""/>
              <a:tabLst>
                <a:tab pos="295910" algn="l"/>
              </a:tabLst>
            </a:pPr>
            <a:r>
              <a:rPr sz="2800" spc="-20" dirty="0">
                <a:latin typeface="Calibri"/>
                <a:cs typeface="Calibri"/>
              </a:rPr>
              <a:t>Strategy</a:t>
            </a:r>
            <a:r>
              <a:rPr sz="2800" spc="-30" dirty="0">
                <a:latin typeface="Calibri"/>
                <a:cs typeface="Calibri"/>
              </a:rPr>
              <a:t> </a:t>
            </a:r>
            <a:r>
              <a:rPr sz="2800" spc="-15" dirty="0">
                <a:latin typeface="Calibri"/>
                <a:cs typeface="Calibri"/>
              </a:rPr>
              <a:t>backtesting</a:t>
            </a:r>
            <a:endParaRPr sz="2800" dirty="0">
              <a:latin typeface="Calibri"/>
              <a:cs typeface="Calibri"/>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0323" y="931553"/>
            <a:ext cx="2287905" cy="635000"/>
          </a:xfrm>
          <a:prstGeom prst="rect">
            <a:avLst/>
          </a:prstGeom>
        </p:spPr>
        <p:txBody>
          <a:bodyPr vert="horz" wrap="square" lIns="0" tIns="12065" rIns="0" bIns="0" rtlCol="0">
            <a:spAutoFit/>
          </a:bodyPr>
          <a:lstStyle/>
          <a:p>
            <a:pPr marL="12700">
              <a:lnSpc>
                <a:spcPct val="100000"/>
              </a:lnSpc>
              <a:spcBef>
                <a:spcPts val="95"/>
              </a:spcBef>
            </a:pPr>
            <a:r>
              <a:rPr sz="4000" spc="-114" dirty="0"/>
              <a:t>P</a:t>
            </a:r>
            <a:r>
              <a:rPr sz="4000" spc="-65" dirty="0"/>
              <a:t>r</a:t>
            </a:r>
            <a:r>
              <a:rPr sz="4000" spc="-75" dirty="0"/>
              <a:t>i</a:t>
            </a:r>
            <a:r>
              <a:rPr sz="4000" spc="-90" dirty="0"/>
              <a:t>c</a:t>
            </a:r>
            <a:r>
              <a:rPr sz="4000" spc="-5" dirty="0"/>
              <a:t>e</a:t>
            </a:r>
            <a:r>
              <a:rPr sz="4000" spc="-185" dirty="0"/>
              <a:t> </a:t>
            </a:r>
            <a:r>
              <a:rPr sz="4000" spc="-75" dirty="0"/>
              <a:t>c</a:t>
            </a:r>
            <a:r>
              <a:rPr sz="4000" spc="-80" dirty="0"/>
              <a:t>h</a:t>
            </a:r>
            <a:r>
              <a:rPr sz="4000" spc="-90" dirty="0"/>
              <a:t>a</a:t>
            </a:r>
            <a:r>
              <a:rPr sz="4000" spc="-75" dirty="0"/>
              <a:t>r</a:t>
            </a:r>
            <a:r>
              <a:rPr sz="4000" spc="-85" dirty="0"/>
              <a:t>ts</a:t>
            </a:r>
            <a:endParaRPr sz="4000"/>
          </a:p>
        </p:txBody>
      </p:sp>
      <p:sp>
        <p:nvSpPr>
          <p:cNvPr id="3" name="object 3"/>
          <p:cNvSpPr txBox="1"/>
          <p:nvPr/>
        </p:nvSpPr>
        <p:spPr>
          <a:xfrm>
            <a:off x="810258" y="1983004"/>
            <a:ext cx="7567295" cy="2098675"/>
          </a:xfrm>
          <a:prstGeom prst="rect">
            <a:avLst/>
          </a:prstGeom>
        </p:spPr>
        <p:txBody>
          <a:bodyPr vert="horz" wrap="square" lIns="0" tIns="12065" rIns="0" bIns="0" rtlCol="0">
            <a:spAutoFit/>
          </a:bodyPr>
          <a:lstStyle/>
          <a:p>
            <a:pPr marL="103505" marR="5080" indent="-91440" algn="just">
              <a:lnSpc>
                <a:spcPct val="100000"/>
              </a:lnSpc>
              <a:spcBef>
                <a:spcPts val="95"/>
              </a:spcBef>
              <a:buClr>
                <a:srgbClr val="1CACE3"/>
              </a:buClr>
              <a:buSzPct val="95454"/>
              <a:buFont typeface="Wingdings"/>
              <a:buChar char=""/>
              <a:tabLst>
                <a:tab pos="235585" algn="l"/>
              </a:tabLst>
            </a:pPr>
            <a:r>
              <a:rPr sz="2200" spc="-30" dirty="0">
                <a:latin typeface="Calibri"/>
                <a:cs typeface="Calibri"/>
              </a:rPr>
              <a:t>Technical</a:t>
            </a:r>
            <a:r>
              <a:rPr sz="2200" spc="-25" dirty="0">
                <a:latin typeface="Calibri"/>
                <a:cs typeface="Calibri"/>
              </a:rPr>
              <a:t> </a:t>
            </a:r>
            <a:r>
              <a:rPr sz="2200" spc="-10" dirty="0">
                <a:latin typeface="Calibri"/>
                <a:cs typeface="Calibri"/>
              </a:rPr>
              <a:t>analysts</a:t>
            </a:r>
            <a:r>
              <a:rPr sz="2200" spc="-5" dirty="0">
                <a:latin typeface="Calibri"/>
                <a:cs typeface="Calibri"/>
              </a:rPr>
              <a:t> use</a:t>
            </a:r>
            <a:r>
              <a:rPr sz="2200" dirty="0">
                <a:latin typeface="Calibri"/>
                <a:cs typeface="Calibri"/>
              </a:rPr>
              <a:t> </a:t>
            </a:r>
            <a:r>
              <a:rPr sz="2200" spc="-5" dirty="0">
                <a:latin typeface="Calibri"/>
                <a:cs typeface="Calibri"/>
              </a:rPr>
              <a:t>a</a:t>
            </a:r>
            <a:r>
              <a:rPr sz="2200" dirty="0">
                <a:latin typeface="Calibri"/>
                <a:cs typeface="Calibri"/>
              </a:rPr>
              <a:t> </a:t>
            </a:r>
            <a:r>
              <a:rPr sz="2200" spc="-10" dirty="0">
                <a:latin typeface="Calibri"/>
                <a:cs typeface="Calibri"/>
              </a:rPr>
              <a:t>variety</a:t>
            </a:r>
            <a:r>
              <a:rPr sz="2200" spc="-5" dirty="0">
                <a:latin typeface="Calibri"/>
                <a:cs typeface="Calibri"/>
              </a:rPr>
              <a:t> </a:t>
            </a:r>
            <a:r>
              <a:rPr sz="2200" spc="5" dirty="0">
                <a:latin typeface="Calibri"/>
                <a:cs typeface="Calibri"/>
              </a:rPr>
              <a:t>of</a:t>
            </a:r>
            <a:r>
              <a:rPr sz="2200" spc="10" dirty="0">
                <a:latin typeface="Calibri"/>
                <a:cs typeface="Calibri"/>
              </a:rPr>
              <a:t> </a:t>
            </a:r>
            <a:r>
              <a:rPr sz="2200" spc="-5" dirty="0">
                <a:latin typeface="Calibri"/>
                <a:cs typeface="Calibri"/>
              </a:rPr>
              <a:t>charts</a:t>
            </a:r>
            <a:r>
              <a:rPr sz="2200" dirty="0">
                <a:latin typeface="Calibri"/>
                <a:cs typeface="Calibri"/>
              </a:rPr>
              <a:t> </a:t>
            </a:r>
            <a:r>
              <a:rPr sz="2200" spc="-5" dirty="0">
                <a:latin typeface="Calibri"/>
                <a:cs typeface="Calibri"/>
              </a:rPr>
              <a:t>based</a:t>
            </a:r>
            <a:r>
              <a:rPr sz="2200" dirty="0">
                <a:latin typeface="Calibri"/>
                <a:cs typeface="Calibri"/>
              </a:rPr>
              <a:t> on</a:t>
            </a:r>
            <a:r>
              <a:rPr sz="2200" spc="5" dirty="0">
                <a:latin typeface="Calibri"/>
                <a:cs typeface="Calibri"/>
              </a:rPr>
              <a:t> </a:t>
            </a:r>
            <a:r>
              <a:rPr sz="2200" spc="-5" dirty="0">
                <a:latin typeface="Calibri"/>
                <a:cs typeface="Calibri"/>
              </a:rPr>
              <a:t>the </a:t>
            </a:r>
            <a:r>
              <a:rPr sz="2200" dirty="0">
                <a:latin typeface="Calibri"/>
                <a:cs typeface="Calibri"/>
              </a:rPr>
              <a:t> </a:t>
            </a:r>
            <a:r>
              <a:rPr sz="2200" spc="-15" dirty="0">
                <a:latin typeface="Calibri"/>
                <a:cs typeface="Calibri"/>
              </a:rPr>
              <a:t>information </a:t>
            </a:r>
            <a:r>
              <a:rPr sz="2200" spc="-10" dirty="0">
                <a:latin typeface="Calibri"/>
                <a:cs typeface="Calibri"/>
              </a:rPr>
              <a:t>they </a:t>
            </a:r>
            <a:r>
              <a:rPr sz="2200" spc="-5" dirty="0">
                <a:latin typeface="Calibri"/>
                <a:cs typeface="Calibri"/>
              </a:rPr>
              <a:t>seek. </a:t>
            </a:r>
            <a:r>
              <a:rPr sz="2200" spc="-35" dirty="0">
                <a:latin typeface="Calibri"/>
                <a:cs typeface="Calibri"/>
              </a:rPr>
              <a:t>However, </a:t>
            </a:r>
            <a:r>
              <a:rPr sz="2200" spc="-10" dirty="0">
                <a:latin typeface="Calibri"/>
                <a:cs typeface="Calibri"/>
              </a:rPr>
              <a:t>there </a:t>
            </a:r>
            <a:r>
              <a:rPr sz="2200" spc="-15" dirty="0">
                <a:latin typeface="Calibri"/>
                <a:cs typeface="Calibri"/>
              </a:rPr>
              <a:t>are </a:t>
            </a:r>
            <a:r>
              <a:rPr sz="2200" spc="-10" dirty="0">
                <a:latin typeface="Calibri"/>
                <a:cs typeface="Calibri"/>
              </a:rPr>
              <a:t>three </a:t>
            </a:r>
            <a:r>
              <a:rPr sz="2200" spc="-5" dirty="0">
                <a:latin typeface="Calibri"/>
                <a:cs typeface="Calibri"/>
              </a:rPr>
              <a:t>types </a:t>
            </a:r>
            <a:r>
              <a:rPr sz="2200" dirty="0">
                <a:latin typeface="Calibri"/>
                <a:cs typeface="Calibri"/>
              </a:rPr>
              <a:t>of </a:t>
            </a:r>
            <a:r>
              <a:rPr sz="2200" spc="-5" dirty="0">
                <a:latin typeface="Calibri"/>
                <a:cs typeface="Calibri"/>
              </a:rPr>
              <a:t>charts </a:t>
            </a:r>
            <a:r>
              <a:rPr sz="2200" dirty="0">
                <a:latin typeface="Calibri"/>
                <a:cs typeface="Calibri"/>
              </a:rPr>
              <a:t> </a:t>
            </a:r>
            <a:r>
              <a:rPr sz="2200" spc="-10" dirty="0">
                <a:latin typeface="Calibri"/>
                <a:cs typeface="Calibri"/>
              </a:rPr>
              <a:t>that</a:t>
            </a:r>
            <a:r>
              <a:rPr sz="2200" spc="-5" dirty="0">
                <a:latin typeface="Calibri"/>
                <a:cs typeface="Calibri"/>
              </a:rPr>
              <a:t> </a:t>
            </a:r>
            <a:r>
              <a:rPr sz="2200" spc="-15" dirty="0">
                <a:latin typeface="Calibri"/>
                <a:cs typeface="Calibri"/>
              </a:rPr>
              <a:t>are</a:t>
            </a:r>
            <a:r>
              <a:rPr sz="2200" spc="-10" dirty="0">
                <a:latin typeface="Calibri"/>
                <a:cs typeface="Calibri"/>
              </a:rPr>
              <a:t> most</a:t>
            </a:r>
            <a:r>
              <a:rPr sz="2200" spc="15" dirty="0">
                <a:latin typeface="Calibri"/>
                <a:cs typeface="Calibri"/>
              </a:rPr>
              <a:t> </a:t>
            </a:r>
            <a:r>
              <a:rPr sz="2200" spc="-10" dirty="0">
                <a:latin typeface="Calibri"/>
                <a:cs typeface="Calibri"/>
              </a:rPr>
              <a:t>commonly</a:t>
            </a:r>
            <a:r>
              <a:rPr sz="2200" spc="15" dirty="0">
                <a:latin typeface="Calibri"/>
                <a:cs typeface="Calibri"/>
              </a:rPr>
              <a:t> </a:t>
            </a:r>
            <a:r>
              <a:rPr sz="2200" spc="-5" dirty="0">
                <a:latin typeface="Calibri"/>
                <a:cs typeface="Calibri"/>
              </a:rPr>
              <a:t>used.</a:t>
            </a:r>
            <a:endParaRPr sz="2200">
              <a:latin typeface="Calibri"/>
              <a:cs typeface="Calibri"/>
            </a:endParaRPr>
          </a:p>
          <a:p>
            <a:pPr marL="213360">
              <a:lnSpc>
                <a:spcPct val="100000"/>
              </a:lnSpc>
              <a:spcBef>
                <a:spcPts val="810"/>
              </a:spcBef>
            </a:pPr>
            <a:r>
              <a:rPr sz="2000" dirty="0">
                <a:solidFill>
                  <a:srgbClr val="1CACE3"/>
                </a:solidFill>
                <a:latin typeface="Courier New"/>
                <a:cs typeface="Courier New"/>
              </a:rPr>
              <a:t>o</a:t>
            </a:r>
            <a:r>
              <a:rPr sz="2000" spc="-965" dirty="0">
                <a:solidFill>
                  <a:srgbClr val="1CACE3"/>
                </a:solidFill>
                <a:latin typeface="Courier New"/>
                <a:cs typeface="Courier New"/>
              </a:rPr>
              <a:t> </a:t>
            </a:r>
            <a:r>
              <a:rPr sz="2000" spc="-5" dirty="0">
                <a:latin typeface="Calibri"/>
                <a:cs typeface="Calibri"/>
              </a:rPr>
              <a:t>Li</a:t>
            </a:r>
            <a:r>
              <a:rPr sz="2000" dirty="0">
                <a:latin typeface="Calibri"/>
                <a:cs typeface="Calibri"/>
              </a:rPr>
              <a:t>ne</a:t>
            </a:r>
            <a:endParaRPr sz="2000">
              <a:latin typeface="Calibri"/>
              <a:cs typeface="Calibri"/>
            </a:endParaRPr>
          </a:p>
          <a:p>
            <a:pPr marL="213360">
              <a:lnSpc>
                <a:spcPct val="100000"/>
              </a:lnSpc>
              <a:spcBef>
                <a:spcPts val="195"/>
              </a:spcBef>
            </a:pPr>
            <a:r>
              <a:rPr sz="2000" dirty="0">
                <a:solidFill>
                  <a:srgbClr val="1CACE3"/>
                </a:solidFill>
                <a:latin typeface="Courier New"/>
                <a:cs typeface="Courier New"/>
              </a:rPr>
              <a:t>o</a:t>
            </a:r>
            <a:r>
              <a:rPr sz="2000" spc="-965" dirty="0">
                <a:solidFill>
                  <a:srgbClr val="1CACE3"/>
                </a:solidFill>
                <a:latin typeface="Courier New"/>
                <a:cs typeface="Courier New"/>
              </a:rPr>
              <a:t> </a:t>
            </a:r>
            <a:r>
              <a:rPr sz="2000" dirty="0">
                <a:latin typeface="Calibri"/>
                <a:cs typeface="Calibri"/>
              </a:rPr>
              <a:t>Bar</a:t>
            </a:r>
            <a:endParaRPr sz="2000">
              <a:latin typeface="Calibri"/>
              <a:cs typeface="Calibri"/>
            </a:endParaRPr>
          </a:p>
          <a:p>
            <a:pPr marL="213360">
              <a:lnSpc>
                <a:spcPct val="100000"/>
              </a:lnSpc>
              <a:spcBef>
                <a:spcPts val="200"/>
              </a:spcBef>
            </a:pPr>
            <a:r>
              <a:rPr sz="2000" dirty="0">
                <a:solidFill>
                  <a:srgbClr val="1CACE3"/>
                </a:solidFill>
                <a:latin typeface="Courier New"/>
                <a:cs typeface="Courier New"/>
              </a:rPr>
              <a:t>o</a:t>
            </a:r>
            <a:r>
              <a:rPr sz="2000" spc="-965" dirty="0">
                <a:solidFill>
                  <a:srgbClr val="1CACE3"/>
                </a:solidFill>
                <a:latin typeface="Courier New"/>
                <a:cs typeface="Courier New"/>
              </a:rPr>
              <a:t> </a:t>
            </a:r>
            <a:r>
              <a:rPr sz="2000" spc="-5" dirty="0">
                <a:latin typeface="Calibri"/>
                <a:cs typeface="Calibri"/>
              </a:rPr>
              <a:t>Ca</a:t>
            </a:r>
            <a:r>
              <a:rPr sz="2000" dirty="0">
                <a:latin typeface="Calibri"/>
                <a:cs typeface="Calibri"/>
              </a:rPr>
              <a:t>nd</a:t>
            </a:r>
            <a:r>
              <a:rPr sz="2000" spc="-5" dirty="0">
                <a:latin typeface="Calibri"/>
                <a:cs typeface="Calibri"/>
              </a:rPr>
              <a:t>le</a:t>
            </a:r>
            <a:r>
              <a:rPr sz="2000" spc="-30" dirty="0">
                <a:latin typeface="Calibri"/>
                <a:cs typeface="Calibri"/>
              </a:rPr>
              <a:t>s</a:t>
            </a:r>
            <a:r>
              <a:rPr sz="2000" dirty="0">
                <a:latin typeface="Calibri"/>
                <a:cs typeface="Calibri"/>
              </a:rPr>
              <a:t>t</a:t>
            </a:r>
            <a:r>
              <a:rPr sz="2000" spc="-5" dirty="0">
                <a:latin typeface="Calibri"/>
                <a:cs typeface="Calibri"/>
              </a:rPr>
              <a:t>i</a:t>
            </a:r>
            <a:r>
              <a:rPr sz="2000" dirty="0">
                <a:latin typeface="Calibri"/>
                <a:cs typeface="Calibri"/>
              </a:rPr>
              <a:t>ck</a:t>
            </a:r>
            <a:endParaRPr sz="2000">
              <a:latin typeface="Calibri"/>
              <a:cs typeface="Calibri"/>
            </a:endParaRPr>
          </a:p>
        </p:txBody>
      </p:sp>
      <p:pic>
        <p:nvPicPr>
          <p:cNvPr id="4" name="object 4"/>
          <p:cNvPicPr/>
          <p:nvPr/>
        </p:nvPicPr>
        <p:blipFill>
          <a:blip r:embed="rId3" cstate="print"/>
          <a:stretch>
            <a:fillRect/>
          </a:stretch>
        </p:blipFill>
        <p:spPr>
          <a:xfrm>
            <a:off x="2968751" y="4194513"/>
            <a:ext cx="5312091" cy="1565091"/>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5</a:t>
            </a:fld>
            <a:endParaRP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0323" y="931553"/>
            <a:ext cx="2737485" cy="635000"/>
          </a:xfrm>
          <a:prstGeom prst="rect">
            <a:avLst/>
          </a:prstGeom>
        </p:spPr>
        <p:txBody>
          <a:bodyPr vert="horz" wrap="square" lIns="0" tIns="12065" rIns="0" bIns="0" rtlCol="0">
            <a:spAutoFit/>
          </a:bodyPr>
          <a:lstStyle/>
          <a:p>
            <a:pPr marL="12700">
              <a:lnSpc>
                <a:spcPct val="100000"/>
              </a:lnSpc>
              <a:spcBef>
                <a:spcPts val="95"/>
              </a:spcBef>
            </a:pPr>
            <a:r>
              <a:rPr sz="4000" spc="-114" dirty="0"/>
              <a:t>P</a:t>
            </a:r>
            <a:r>
              <a:rPr sz="4000" spc="-65" dirty="0"/>
              <a:t>r</a:t>
            </a:r>
            <a:r>
              <a:rPr sz="4000" spc="-75" dirty="0"/>
              <a:t>i</a:t>
            </a:r>
            <a:r>
              <a:rPr sz="4000" spc="-90" dirty="0"/>
              <a:t>c</a:t>
            </a:r>
            <a:r>
              <a:rPr sz="4000" spc="-5" dirty="0"/>
              <a:t>e</a:t>
            </a:r>
            <a:r>
              <a:rPr sz="4000" spc="-185" dirty="0"/>
              <a:t> </a:t>
            </a:r>
            <a:r>
              <a:rPr sz="4000" spc="-75" dirty="0"/>
              <a:t>c</a:t>
            </a:r>
            <a:r>
              <a:rPr sz="4000" spc="-80" dirty="0"/>
              <a:t>h</a:t>
            </a:r>
            <a:r>
              <a:rPr sz="4000" spc="-90" dirty="0"/>
              <a:t>a</a:t>
            </a:r>
            <a:r>
              <a:rPr sz="4000" spc="-75" dirty="0"/>
              <a:t>r</a:t>
            </a:r>
            <a:r>
              <a:rPr sz="4000" spc="-85" dirty="0"/>
              <a:t>t</a:t>
            </a:r>
            <a:r>
              <a:rPr sz="4000" spc="-5" dirty="0"/>
              <a:t>s</a:t>
            </a:r>
            <a:r>
              <a:rPr sz="4000" spc="-165" dirty="0"/>
              <a:t> </a:t>
            </a:r>
            <a:r>
              <a:rPr sz="4000" spc="-5" dirty="0"/>
              <a:t>…</a:t>
            </a:r>
            <a:endParaRPr sz="4000"/>
          </a:p>
        </p:txBody>
      </p:sp>
      <p:sp>
        <p:nvSpPr>
          <p:cNvPr id="3" name="object 3"/>
          <p:cNvSpPr txBox="1"/>
          <p:nvPr/>
        </p:nvSpPr>
        <p:spPr>
          <a:xfrm>
            <a:off x="778883" y="2182619"/>
            <a:ext cx="4694555" cy="3593465"/>
          </a:xfrm>
          <a:prstGeom prst="rect">
            <a:avLst/>
          </a:prstGeom>
        </p:spPr>
        <p:txBody>
          <a:bodyPr vert="horz" wrap="square" lIns="0" tIns="13335" rIns="0" bIns="0" rtlCol="0">
            <a:spAutoFit/>
          </a:bodyPr>
          <a:lstStyle/>
          <a:p>
            <a:pPr marL="275590" indent="-263525">
              <a:lnSpc>
                <a:spcPct val="100000"/>
              </a:lnSpc>
              <a:spcBef>
                <a:spcPts val="105"/>
              </a:spcBef>
              <a:buClr>
                <a:srgbClr val="1CACE3"/>
              </a:buClr>
              <a:buSzPct val="96153"/>
              <a:buFont typeface="Wingdings"/>
              <a:buChar char=""/>
              <a:tabLst>
                <a:tab pos="276225" algn="l"/>
              </a:tabLst>
            </a:pPr>
            <a:r>
              <a:rPr sz="2600" spc="-5" dirty="0">
                <a:latin typeface="Calibri"/>
                <a:cs typeface="Calibri"/>
              </a:rPr>
              <a:t>Line</a:t>
            </a:r>
            <a:r>
              <a:rPr sz="2600" spc="-50" dirty="0">
                <a:latin typeface="Calibri"/>
                <a:cs typeface="Calibri"/>
              </a:rPr>
              <a:t> </a:t>
            </a:r>
            <a:r>
              <a:rPr sz="2600" spc="-5" dirty="0">
                <a:latin typeface="Calibri"/>
                <a:cs typeface="Calibri"/>
              </a:rPr>
              <a:t>Chart</a:t>
            </a:r>
            <a:endParaRPr sz="2600">
              <a:latin typeface="Calibri"/>
              <a:cs typeface="Calibri"/>
            </a:endParaRPr>
          </a:p>
          <a:p>
            <a:pPr marL="396240" marR="6350" indent="-182880" algn="just">
              <a:lnSpc>
                <a:spcPct val="100000"/>
              </a:lnSpc>
              <a:spcBef>
                <a:spcPts val="2405"/>
              </a:spcBef>
            </a:pPr>
            <a:r>
              <a:rPr sz="2400" spc="-5" dirty="0">
                <a:solidFill>
                  <a:srgbClr val="1CACE3"/>
                </a:solidFill>
                <a:latin typeface="Courier New"/>
                <a:cs typeface="Courier New"/>
              </a:rPr>
              <a:t>o</a:t>
            </a:r>
            <a:r>
              <a:rPr sz="2400" spc="-5" dirty="0">
                <a:latin typeface="Calibri"/>
                <a:cs typeface="Calibri"/>
              </a:rPr>
              <a:t>It plots </a:t>
            </a:r>
            <a:r>
              <a:rPr sz="2400" dirty="0">
                <a:latin typeface="Calibri"/>
                <a:cs typeface="Calibri"/>
              </a:rPr>
              <a:t>the </a:t>
            </a:r>
            <a:r>
              <a:rPr sz="2400" spc="-5" dirty="0">
                <a:solidFill>
                  <a:srgbClr val="FF0000"/>
                </a:solidFill>
                <a:latin typeface="Calibri"/>
                <a:cs typeface="Calibri"/>
              </a:rPr>
              <a:t>closing </a:t>
            </a:r>
            <a:r>
              <a:rPr sz="2400" spc="-5" dirty="0">
                <a:latin typeface="Calibri"/>
                <a:cs typeface="Calibri"/>
              </a:rPr>
              <a:t>(or </a:t>
            </a:r>
            <a:r>
              <a:rPr sz="2400" b="1" spc="-5" dirty="0">
                <a:latin typeface="Calibri"/>
                <a:cs typeface="Calibri"/>
              </a:rPr>
              <a:t>hlc3</a:t>
            </a:r>
            <a:r>
              <a:rPr sz="2400" spc="-5" dirty="0">
                <a:latin typeface="Calibri"/>
                <a:cs typeface="Calibri"/>
              </a:rPr>
              <a:t>) price </a:t>
            </a:r>
            <a:r>
              <a:rPr sz="2400" dirty="0">
                <a:latin typeface="Calibri"/>
                <a:cs typeface="Calibri"/>
              </a:rPr>
              <a:t> </a:t>
            </a:r>
            <a:r>
              <a:rPr sz="2400" spc="-5" dirty="0">
                <a:latin typeface="Calibri"/>
                <a:cs typeface="Calibri"/>
              </a:rPr>
              <a:t>of</a:t>
            </a:r>
            <a:r>
              <a:rPr sz="2400" dirty="0">
                <a:latin typeface="Calibri"/>
                <a:cs typeface="Calibri"/>
              </a:rPr>
              <a:t> a</a:t>
            </a:r>
            <a:r>
              <a:rPr sz="2400" spc="5" dirty="0">
                <a:latin typeface="Calibri"/>
                <a:cs typeface="Calibri"/>
              </a:rPr>
              <a:t> </a:t>
            </a:r>
            <a:r>
              <a:rPr sz="2400" spc="-10" dirty="0">
                <a:latin typeface="Calibri"/>
                <a:cs typeface="Calibri"/>
              </a:rPr>
              <a:t>share</a:t>
            </a:r>
            <a:r>
              <a:rPr sz="2400" spc="-5" dirty="0">
                <a:latin typeface="Calibri"/>
                <a:cs typeface="Calibri"/>
              </a:rPr>
              <a:t> </a:t>
            </a:r>
            <a:r>
              <a:rPr sz="2400" spc="-20" dirty="0">
                <a:latin typeface="Calibri"/>
                <a:cs typeface="Calibri"/>
              </a:rPr>
              <a:t>for</a:t>
            </a:r>
            <a:r>
              <a:rPr sz="2400" spc="-15" dirty="0">
                <a:latin typeface="Calibri"/>
                <a:cs typeface="Calibri"/>
              </a:rPr>
              <a:t> </a:t>
            </a:r>
            <a:r>
              <a:rPr sz="2400" dirty="0">
                <a:latin typeface="Calibri"/>
                <a:cs typeface="Calibri"/>
              </a:rPr>
              <a:t>each</a:t>
            </a:r>
            <a:r>
              <a:rPr sz="2400" spc="5" dirty="0">
                <a:latin typeface="Calibri"/>
                <a:cs typeface="Calibri"/>
              </a:rPr>
              <a:t> </a:t>
            </a:r>
            <a:r>
              <a:rPr sz="2400" spc="-10" dirty="0">
                <a:latin typeface="Calibri"/>
                <a:cs typeface="Calibri"/>
              </a:rPr>
              <a:t>trading</a:t>
            </a:r>
            <a:r>
              <a:rPr sz="2400" spc="-5" dirty="0">
                <a:latin typeface="Calibri"/>
                <a:cs typeface="Calibri"/>
              </a:rPr>
              <a:t> </a:t>
            </a:r>
            <a:r>
              <a:rPr sz="2400" spc="-35" dirty="0">
                <a:latin typeface="Calibri"/>
                <a:cs typeface="Calibri"/>
              </a:rPr>
              <a:t>day </a:t>
            </a:r>
            <a:r>
              <a:rPr sz="2400" spc="-30" dirty="0">
                <a:latin typeface="Calibri"/>
                <a:cs typeface="Calibri"/>
              </a:rPr>
              <a:t> </a:t>
            </a:r>
            <a:r>
              <a:rPr sz="2400" dirty="0">
                <a:latin typeface="Calibri"/>
                <a:cs typeface="Calibri"/>
              </a:rPr>
              <a:t>(time</a:t>
            </a:r>
            <a:r>
              <a:rPr sz="2400" spc="-25" dirty="0">
                <a:latin typeface="Calibri"/>
                <a:cs typeface="Calibri"/>
              </a:rPr>
              <a:t> </a:t>
            </a:r>
            <a:r>
              <a:rPr sz="2400" spc="-10" dirty="0">
                <a:latin typeface="Calibri"/>
                <a:cs typeface="Calibri"/>
              </a:rPr>
              <a:t>frame)</a:t>
            </a:r>
            <a:r>
              <a:rPr sz="2400" spc="-15" dirty="0">
                <a:latin typeface="Calibri"/>
                <a:cs typeface="Calibri"/>
              </a:rPr>
              <a:t> over</a:t>
            </a:r>
            <a:r>
              <a:rPr sz="2400" dirty="0">
                <a:latin typeface="Calibri"/>
                <a:cs typeface="Calibri"/>
              </a:rPr>
              <a:t> a</a:t>
            </a:r>
            <a:r>
              <a:rPr sz="2400" spc="-10" dirty="0">
                <a:latin typeface="Calibri"/>
                <a:cs typeface="Calibri"/>
              </a:rPr>
              <a:t> </a:t>
            </a:r>
            <a:r>
              <a:rPr sz="2400" spc="-5" dirty="0">
                <a:latin typeface="Calibri"/>
                <a:cs typeface="Calibri"/>
              </a:rPr>
              <a:t>period.</a:t>
            </a:r>
            <a:endParaRPr sz="2400">
              <a:latin typeface="Calibri"/>
              <a:cs typeface="Calibri"/>
            </a:endParaRPr>
          </a:p>
          <a:p>
            <a:pPr>
              <a:lnSpc>
                <a:spcPct val="100000"/>
              </a:lnSpc>
              <a:spcBef>
                <a:spcPts val="20"/>
              </a:spcBef>
            </a:pPr>
            <a:endParaRPr sz="1950">
              <a:latin typeface="Calibri"/>
              <a:cs typeface="Calibri"/>
            </a:endParaRPr>
          </a:p>
          <a:p>
            <a:pPr marL="396240" marR="5080" indent="-182880" algn="just">
              <a:lnSpc>
                <a:spcPct val="100000"/>
              </a:lnSpc>
            </a:pPr>
            <a:r>
              <a:rPr sz="2400" spc="-5" dirty="0">
                <a:solidFill>
                  <a:srgbClr val="1CACE3"/>
                </a:solidFill>
                <a:latin typeface="Courier New"/>
                <a:cs typeface="Courier New"/>
              </a:rPr>
              <a:t>o</a:t>
            </a:r>
            <a:r>
              <a:rPr sz="2400" spc="-5" dirty="0">
                <a:latin typeface="Calibri"/>
                <a:cs typeface="Calibri"/>
              </a:rPr>
              <a:t>The</a:t>
            </a:r>
            <a:r>
              <a:rPr sz="2400" dirty="0">
                <a:latin typeface="Calibri"/>
                <a:cs typeface="Calibri"/>
              </a:rPr>
              <a:t> </a:t>
            </a:r>
            <a:r>
              <a:rPr sz="2400" spc="-5" dirty="0">
                <a:latin typeface="Calibri"/>
                <a:cs typeface="Calibri"/>
              </a:rPr>
              <a:t>line</a:t>
            </a:r>
            <a:r>
              <a:rPr sz="2400" dirty="0">
                <a:latin typeface="Calibri"/>
                <a:cs typeface="Calibri"/>
              </a:rPr>
              <a:t> </a:t>
            </a:r>
            <a:r>
              <a:rPr sz="2400" spc="-10" dirty="0">
                <a:latin typeface="Calibri"/>
                <a:cs typeface="Calibri"/>
              </a:rPr>
              <a:t>formed</a:t>
            </a:r>
            <a:r>
              <a:rPr sz="2400" spc="-5" dirty="0">
                <a:latin typeface="Calibri"/>
                <a:cs typeface="Calibri"/>
              </a:rPr>
              <a:t> </a:t>
            </a:r>
            <a:r>
              <a:rPr sz="2400" spc="-10" dirty="0">
                <a:latin typeface="Calibri"/>
                <a:cs typeface="Calibri"/>
              </a:rPr>
              <a:t>by</a:t>
            </a:r>
            <a:r>
              <a:rPr sz="2400" spc="-5" dirty="0">
                <a:latin typeface="Calibri"/>
                <a:cs typeface="Calibri"/>
              </a:rPr>
              <a:t> joining</a:t>
            </a:r>
            <a:r>
              <a:rPr sz="2400" spc="530" dirty="0">
                <a:latin typeface="Calibri"/>
                <a:cs typeface="Calibri"/>
              </a:rPr>
              <a:t> </a:t>
            </a:r>
            <a:r>
              <a:rPr sz="2400" dirty="0">
                <a:latin typeface="Calibri"/>
                <a:cs typeface="Calibri"/>
              </a:rPr>
              <a:t>the </a:t>
            </a:r>
            <a:r>
              <a:rPr sz="2400" spc="5" dirty="0">
                <a:latin typeface="Calibri"/>
                <a:cs typeface="Calibri"/>
              </a:rPr>
              <a:t> </a:t>
            </a:r>
            <a:r>
              <a:rPr sz="2400" spc="-5" dirty="0">
                <a:latin typeface="Calibri"/>
                <a:cs typeface="Calibri"/>
              </a:rPr>
              <a:t>dots </a:t>
            </a:r>
            <a:r>
              <a:rPr sz="2400" spc="-15" dirty="0">
                <a:latin typeface="Calibri"/>
                <a:cs typeface="Calibri"/>
              </a:rPr>
              <a:t>plotted </a:t>
            </a:r>
            <a:r>
              <a:rPr sz="2400" spc="-5" dirty="0">
                <a:latin typeface="Calibri"/>
                <a:cs typeface="Calibri"/>
              </a:rPr>
              <a:t>on </a:t>
            </a:r>
            <a:r>
              <a:rPr sz="2400" dirty="0">
                <a:latin typeface="Calibri"/>
                <a:cs typeface="Calibri"/>
              </a:rPr>
              <a:t>the </a:t>
            </a:r>
            <a:r>
              <a:rPr sz="2400" spc="-15" dirty="0">
                <a:latin typeface="Calibri"/>
                <a:cs typeface="Calibri"/>
              </a:rPr>
              <a:t>graph </a:t>
            </a:r>
            <a:r>
              <a:rPr sz="2400" spc="-10" dirty="0">
                <a:latin typeface="Calibri"/>
                <a:cs typeface="Calibri"/>
              </a:rPr>
              <a:t>shows </a:t>
            </a:r>
            <a:r>
              <a:rPr sz="2400" spc="-5" dirty="0">
                <a:latin typeface="Calibri"/>
                <a:cs typeface="Calibri"/>
              </a:rPr>
              <a:t> </a:t>
            </a:r>
            <a:r>
              <a:rPr sz="2400" dirty="0">
                <a:latin typeface="Calibri"/>
                <a:cs typeface="Calibri"/>
              </a:rPr>
              <a:t>the</a:t>
            </a:r>
            <a:r>
              <a:rPr sz="2400" spc="5" dirty="0">
                <a:latin typeface="Calibri"/>
                <a:cs typeface="Calibri"/>
              </a:rPr>
              <a:t> </a:t>
            </a:r>
            <a:r>
              <a:rPr sz="2400" spc="-10" dirty="0">
                <a:latin typeface="Calibri"/>
                <a:cs typeface="Calibri"/>
              </a:rPr>
              <a:t>movements</a:t>
            </a:r>
            <a:r>
              <a:rPr sz="2400" spc="-5" dirty="0">
                <a:latin typeface="Calibri"/>
                <a:cs typeface="Calibri"/>
              </a:rPr>
              <a:t> </a:t>
            </a:r>
            <a:r>
              <a:rPr sz="2400" dirty="0">
                <a:latin typeface="Calibri"/>
                <a:cs typeface="Calibri"/>
              </a:rPr>
              <a:t>in</a:t>
            </a:r>
            <a:r>
              <a:rPr sz="2400" spc="5" dirty="0">
                <a:latin typeface="Calibri"/>
                <a:cs typeface="Calibri"/>
              </a:rPr>
              <a:t> </a:t>
            </a:r>
            <a:r>
              <a:rPr sz="2400" spc="-15" dirty="0">
                <a:latin typeface="Calibri"/>
                <a:cs typeface="Calibri"/>
              </a:rPr>
              <a:t>stock</a:t>
            </a:r>
            <a:r>
              <a:rPr sz="2400" spc="-10" dirty="0">
                <a:latin typeface="Calibri"/>
                <a:cs typeface="Calibri"/>
              </a:rPr>
              <a:t> </a:t>
            </a:r>
            <a:r>
              <a:rPr sz="2400" spc="-5" dirty="0">
                <a:latin typeface="Calibri"/>
                <a:cs typeface="Calibri"/>
              </a:rPr>
              <a:t>price </a:t>
            </a:r>
            <a:r>
              <a:rPr sz="2400" dirty="0">
                <a:latin typeface="Calibri"/>
                <a:cs typeface="Calibri"/>
              </a:rPr>
              <a:t> </a:t>
            </a:r>
            <a:r>
              <a:rPr sz="2400" spc="-5" dirty="0">
                <a:latin typeface="Calibri"/>
                <a:cs typeface="Calibri"/>
              </a:rPr>
              <a:t>during</a:t>
            </a:r>
            <a:r>
              <a:rPr sz="2400" spc="-10" dirty="0">
                <a:latin typeface="Calibri"/>
                <a:cs typeface="Calibri"/>
              </a:rPr>
              <a:t> </a:t>
            </a:r>
            <a:r>
              <a:rPr sz="2400" dirty="0">
                <a:latin typeface="Calibri"/>
                <a:cs typeface="Calibri"/>
              </a:rPr>
              <a:t>the</a:t>
            </a:r>
            <a:r>
              <a:rPr sz="2400" spc="-10" dirty="0">
                <a:latin typeface="Calibri"/>
                <a:cs typeface="Calibri"/>
              </a:rPr>
              <a:t> </a:t>
            </a:r>
            <a:r>
              <a:rPr sz="2400" spc="-5" dirty="0">
                <a:latin typeface="Calibri"/>
                <a:cs typeface="Calibri"/>
              </a:rPr>
              <a:t>period.</a:t>
            </a:r>
            <a:endParaRPr sz="2400">
              <a:latin typeface="Calibri"/>
              <a:cs typeface="Calibri"/>
            </a:endParaRPr>
          </a:p>
        </p:txBody>
      </p:sp>
      <p:grpSp>
        <p:nvGrpSpPr>
          <p:cNvPr id="4" name="object 4"/>
          <p:cNvGrpSpPr/>
          <p:nvPr/>
        </p:nvGrpSpPr>
        <p:grpSpPr>
          <a:xfrm>
            <a:off x="5627751" y="2918079"/>
            <a:ext cx="3420745" cy="2586990"/>
            <a:chOff x="5627751" y="2918079"/>
            <a:chExt cx="3420745" cy="2586990"/>
          </a:xfrm>
        </p:grpSpPr>
        <p:pic>
          <p:nvPicPr>
            <p:cNvPr id="5" name="object 5"/>
            <p:cNvPicPr/>
            <p:nvPr/>
          </p:nvPicPr>
          <p:blipFill>
            <a:blip r:embed="rId3" cstate="print"/>
            <a:stretch>
              <a:fillRect/>
            </a:stretch>
          </p:blipFill>
          <p:spPr>
            <a:xfrm>
              <a:off x="5833864" y="3123256"/>
              <a:ext cx="2901162" cy="2250004"/>
            </a:xfrm>
            <a:prstGeom prst="rect">
              <a:avLst/>
            </a:prstGeom>
          </p:spPr>
        </p:pic>
        <p:sp>
          <p:nvSpPr>
            <p:cNvPr id="6" name="object 6"/>
            <p:cNvSpPr/>
            <p:nvPr/>
          </p:nvSpPr>
          <p:spPr>
            <a:xfrm>
              <a:off x="5632513" y="2922841"/>
              <a:ext cx="3411220" cy="2577465"/>
            </a:xfrm>
            <a:custGeom>
              <a:avLst/>
              <a:gdLst/>
              <a:ahLst/>
              <a:cxnLst/>
              <a:rect l="l" t="t" r="r" b="b"/>
              <a:pathLst>
                <a:path w="3411220" h="2577465">
                  <a:moveTo>
                    <a:pt x="0" y="0"/>
                  </a:moveTo>
                  <a:lnTo>
                    <a:pt x="3411093" y="0"/>
                  </a:lnTo>
                  <a:lnTo>
                    <a:pt x="3411093" y="2577465"/>
                  </a:lnTo>
                  <a:lnTo>
                    <a:pt x="0" y="2577465"/>
                  </a:lnTo>
                  <a:lnTo>
                    <a:pt x="0" y="0"/>
                  </a:lnTo>
                  <a:close/>
                </a:path>
              </a:pathLst>
            </a:custGeom>
            <a:ln w="9525">
              <a:solidFill>
                <a:srgbClr val="7E7E7E"/>
              </a:solidFill>
            </a:ln>
          </p:spPr>
          <p:txBody>
            <a:bodyPr wrap="square" lIns="0" tIns="0" rIns="0" bIns="0" rtlCol="0"/>
            <a:lstStyle/>
            <a:p>
              <a:endParaRPr/>
            </a:p>
          </p:txBody>
        </p:sp>
      </p:gr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6</a:t>
            </a:fld>
            <a:endParaRP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0323" y="931553"/>
            <a:ext cx="2737485" cy="635000"/>
          </a:xfrm>
          <a:prstGeom prst="rect">
            <a:avLst/>
          </a:prstGeom>
        </p:spPr>
        <p:txBody>
          <a:bodyPr vert="horz" wrap="square" lIns="0" tIns="12065" rIns="0" bIns="0" rtlCol="0">
            <a:spAutoFit/>
          </a:bodyPr>
          <a:lstStyle/>
          <a:p>
            <a:pPr marL="12700">
              <a:lnSpc>
                <a:spcPct val="100000"/>
              </a:lnSpc>
              <a:spcBef>
                <a:spcPts val="95"/>
              </a:spcBef>
            </a:pPr>
            <a:r>
              <a:rPr sz="4000" spc="-114" dirty="0"/>
              <a:t>P</a:t>
            </a:r>
            <a:r>
              <a:rPr sz="4000" spc="-65" dirty="0"/>
              <a:t>r</a:t>
            </a:r>
            <a:r>
              <a:rPr sz="4000" spc="-75" dirty="0"/>
              <a:t>i</a:t>
            </a:r>
            <a:r>
              <a:rPr sz="4000" spc="-90" dirty="0"/>
              <a:t>c</a:t>
            </a:r>
            <a:r>
              <a:rPr sz="4000" spc="-5" dirty="0"/>
              <a:t>e</a:t>
            </a:r>
            <a:r>
              <a:rPr sz="4000" spc="-185" dirty="0"/>
              <a:t> </a:t>
            </a:r>
            <a:r>
              <a:rPr sz="4000" spc="-75" dirty="0"/>
              <a:t>c</a:t>
            </a:r>
            <a:r>
              <a:rPr sz="4000" spc="-80" dirty="0"/>
              <a:t>h</a:t>
            </a:r>
            <a:r>
              <a:rPr sz="4000" spc="-90" dirty="0"/>
              <a:t>a</a:t>
            </a:r>
            <a:r>
              <a:rPr sz="4000" spc="-75" dirty="0"/>
              <a:t>r</a:t>
            </a:r>
            <a:r>
              <a:rPr sz="4000" spc="-85" dirty="0"/>
              <a:t>t</a:t>
            </a:r>
            <a:r>
              <a:rPr sz="4000" spc="-5" dirty="0"/>
              <a:t>s</a:t>
            </a:r>
            <a:r>
              <a:rPr sz="4000" spc="-165" dirty="0"/>
              <a:t> </a:t>
            </a:r>
            <a:r>
              <a:rPr sz="4000" spc="-5" dirty="0"/>
              <a:t>…</a:t>
            </a:r>
            <a:endParaRPr sz="4000"/>
          </a:p>
        </p:txBody>
      </p:sp>
      <p:sp>
        <p:nvSpPr>
          <p:cNvPr id="3" name="object 3"/>
          <p:cNvSpPr txBox="1"/>
          <p:nvPr/>
        </p:nvSpPr>
        <p:spPr>
          <a:xfrm>
            <a:off x="778883" y="2188714"/>
            <a:ext cx="4695190" cy="3862070"/>
          </a:xfrm>
          <a:prstGeom prst="rect">
            <a:avLst/>
          </a:prstGeom>
        </p:spPr>
        <p:txBody>
          <a:bodyPr vert="horz" wrap="square" lIns="0" tIns="12700" rIns="0" bIns="0" rtlCol="0">
            <a:spAutoFit/>
          </a:bodyPr>
          <a:lstStyle/>
          <a:p>
            <a:pPr marL="194945" indent="-182245">
              <a:lnSpc>
                <a:spcPct val="100000"/>
              </a:lnSpc>
              <a:spcBef>
                <a:spcPts val="100"/>
              </a:spcBef>
              <a:buClr>
                <a:srgbClr val="1CACE3"/>
              </a:buClr>
              <a:buSzPct val="94444"/>
              <a:buFont typeface="Wingdings"/>
              <a:buChar char=""/>
              <a:tabLst>
                <a:tab pos="194945" algn="l"/>
              </a:tabLst>
            </a:pPr>
            <a:r>
              <a:rPr sz="1800" dirty="0">
                <a:solidFill>
                  <a:srgbClr val="404040"/>
                </a:solidFill>
                <a:latin typeface="Calibri"/>
                <a:cs typeface="Calibri"/>
              </a:rPr>
              <a:t>Bar</a:t>
            </a:r>
            <a:r>
              <a:rPr sz="1800" spc="-40" dirty="0">
                <a:solidFill>
                  <a:srgbClr val="404040"/>
                </a:solidFill>
                <a:latin typeface="Calibri"/>
                <a:cs typeface="Calibri"/>
              </a:rPr>
              <a:t> </a:t>
            </a:r>
            <a:r>
              <a:rPr sz="1800" spc="-5" dirty="0">
                <a:solidFill>
                  <a:srgbClr val="404040"/>
                </a:solidFill>
                <a:latin typeface="Calibri"/>
                <a:cs typeface="Calibri"/>
              </a:rPr>
              <a:t>Chart</a:t>
            </a:r>
            <a:endParaRPr sz="1800">
              <a:latin typeface="Calibri"/>
              <a:cs typeface="Calibri"/>
            </a:endParaRPr>
          </a:p>
          <a:p>
            <a:pPr marL="396240" marR="5080" lvl="1" indent="-182880" algn="just">
              <a:lnSpc>
                <a:spcPct val="100000"/>
              </a:lnSpc>
              <a:spcBef>
                <a:spcPts val="1405"/>
              </a:spcBef>
              <a:buClr>
                <a:srgbClr val="1CACE3"/>
              </a:buClr>
              <a:buFont typeface="Courier New"/>
              <a:buChar char="o"/>
              <a:tabLst>
                <a:tab pos="396875" algn="l"/>
              </a:tabLst>
            </a:pPr>
            <a:r>
              <a:rPr sz="1700" dirty="0">
                <a:solidFill>
                  <a:srgbClr val="404040"/>
                </a:solidFill>
                <a:latin typeface="Calibri"/>
                <a:cs typeface="Calibri"/>
              </a:rPr>
              <a:t>It </a:t>
            </a:r>
            <a:r>
              <a:rPr sz="1700" spc="-5" dirty="0">
                <a:solidFill>
                  <a:srgbClr val="404040"/>
                </a:solidFill>
                <a:latin typeface="Calibri"/>
                <a:cs typeface="Calibri"/>
              </a:rPr>
              <a:t>plots </a:t>
            </a:r>
            <a:r>
              <a:rPr sz="1700" spc="5" dirty="0">
                <a:solidFill>
                  <a:srgbClr val="404040"/>
                </a:solidFill>
                <a:latin typeface="Calibri"/>
                <a:cs typeface="Calibri"/>
              </a:rPr>
              <a:t>the </a:t>
            </a:r>
            <a:r>
              <a:rPr sz="1700" spc="-5" dirty="0">
                <a:solidFill>
                  <a:srgbClr val="FF0000"/>
                </a:solidFill>
                <a:latin typeface="Calibri"/>
                <a:cs typeface="Calibri"/>
              </a:rPr>
              <a:t>high </a:t>
            </a:r>
            <a:r>
              <a:rPr sz="1700" spc="-5" dirty="0">
                <a:solidFill>
                  <a:srgbClr val="404040"/>
                </a:solidFill>
                <a:latin typeface="Calibri"/>
                <a:cs typeface="Calibri"/>
              </a:rPr>
              <a:t>and </a:t>
            </a:r>
            <a:r>
              <a:rPr sz="1700" spc="-5" dirty="0">
                <a:solidFill>
                  <a:srgbClr val="FF0000"/>
                </a:solidFill>
                <a:latin typeface="Calibri"/>
                <a:cs typeface="Calibri"/>
              </a:rPr>
              <a:t>low </a:t>
            </a:r>
            <a:r>
              <a:rPr sz="1700" spc="-5" dirty="0">
                <a:solidFill>
                  <a:srgbClr val="404040"/>
                </a:solidFill>
                <a:latin typeface="Calibri"/>
                <a:cs typeface="Calibri"/>
              </a:rPr>
              <a:t>prices </a:t>
            </a:r>
            <a:r>
              <a:rPr sz="1700" dirty="0">
                <a:solidFill>
                  <a:srgbClr val="404040"/>
                </a:solidFill>
                <a:latin typeface="Calibri"/>
                <a:cs typeface="Calibri"/>
              </a:rPr>
              <a:t>of a </a:t>
            </a:r>
            <a:r>
              <a:rPr sz="1700" spc="-10" dirty="0">
                <a:solidFill>
                  <a:srgbClr val="404040"/>
                </a:solidFill>
                <a:latin typeface="Calibri"/>
                <a:cs typeface="Calibri"/>
              </a:rPr>
              <a:t>stock </a:t>
            </a:r>
            <a:r>
              <a:rPr sz="1700" spc="-5" dirty="0">
                <a:solidFill>
                  <a:srgbClr val="404040"/>
                </a:solidFill>
                <a:latin typeface="Calibri"/>
                <a:cs typeface="Calibri"/>
              </a:rPr>
              <a:t>using </a:t>
            </a:r>
            <a:r>
              <a:rPr sz="1700" dirty="0">
                <a:solidFill>
                  <a:srgbClr val="404040"/>
                </a:solidFill>
                <a:latin typeface="Calibri"/>
                <a:cs typeface="Calibri"/>
              </a:rPr>
              <a:t>a </a:t>
            </a:r>
            <a:r>
              <a:rPr sz="1700" spc="5" dirty="0">
                <a:solidFill>
                  <a:srgbClr val="404040"/>
                </a:solidFill>
                <a:latin typeface="Calibri"/>
                <a:cs typeface="Calibri"/>
              </a:rPr>
              <a:t> </a:t>
            </a:r>
            <a:r>
              <a:rPr sz="1700" spc="-5" dirty="0">
                <a:solidFill>
                  <a:srgbClr val="404040"/>
                </a:solidFill>
                <a:latin typeface="Calibri"/>
                <a:cs typeface="Calibri"/>
              </a:rPr>
              <a:t>bar</a:t>
            </a:r>
            <a:r>
              <a:rPr sz="1700" dirty="0">
                <a:solidFill>
                  <a:srgbClr val="404040"/>
                </a:solidFill>
                <a:latin typeface="Calibri"/>
                <a:cs typeface="Calibri"/>
              </a:rPr>
              <a:t> </a:t>
            </a:r>
            <a:r>
              <a:rPr sz="1700" spc="-20" dirty="0">
                <a:solidFill>
                  <a:srgbClr val="404040"/>
                </a:solidFill>
                <a:latin typeface="Calibri"/>
                <a:cs typeface="Calibri"/>
              </a:rPr>
              <a:t>for</a:t>
            </a:r>
            <a:r>
              <a:rPr sz="1700" spc="-15" dirty="0">
                <a:solidFill>
                  <a:srgbClr val="404040"/>
                </a:solidFill>
                <a:latin typeface="Calibri"/>
                <a:cs typeface="Calibri"/>
              </a:rPr>
              <a:t> </a:t>
            </a:r>
            <a:r>
              <a:rPr sz="1700" spc="-5" dirty="0">
                <a:solidFill>
                  <a:srgbClr val="404040"/>
                </a:solidFill>
                <a:latin typeface="Calibri"/>
                <a:cs typeface="Calibri"/>
              </a:rPr>
              <a:t>each</a:t>
            </a:r>
            <a:r>
              <a:rPr sz="1700" dirty="0">
                <a:solidFill>
                  <a:srgbClr val="404040"/>
                </a:solidFill>
                <a:latin typeface="Calibri"/>
                <a:cs typeface="Calibri"/>
              </a:rPr>
              <a:t> </a:t>
            </a:r>
            <a:r>
              <a:rPr sz="1700" spc="-10" dirty="0">
                <a:solidFill>
                  <a:srgbClr val="404040"/>
                </a:solidFill>
                <a:latin typeface="Calibri"/>
                <a:cs typeface="Calibri"/>
              </a:rPr>
              <a:t>trading</a:t>
            </a:r>
            <a:r>
              <a:rPr sz="1700" spc="-5" dirty="0">
                <a:solidFill>
                  <a:srgbClr val="404040"/>
                </a:solidFill>
                <a:latin typeface="Calibri"/>
                <a:cs typeface="Calibri"/>
              </a:rPr>
              <a:t> </a:t>
            </a:r>
            <a:r>
              <a:rPr sz="1700" spc="-15" dirty="0">
                <a:solidFill>
                  <a:srgbClr val="404040"/>
                </a:solidFill>
                <a:latin typeface="Calibri"/>
                <a:cs typeface="Calibri"/>
              </a:rPr>
              <a:t>day</a:t>
            </a:r>
            <a:r>
              <a:rPr sz="1700" spc="-10" dirty="0">
                <a:solidFill>
                  <a:srgbClr val="404040"/>
                </a:solidFill>
                <a:latin typeface="Calibri"/>
                <a:cs typeface="Calibri"/>
              </a:rPr>
              <a:t> </a:t>
            </a:r>
            <a:r>
              <a:rPr sz="1700" spc="-15" dirty="0">
                <a:solidFill>
                  <a:srgbClr val="404040"/>
                </a:solidFill>
                <a:latin typeface="Calibri"/>
                <a:cs typeface="Calibri"/>
              </a:rPr>
              <a:t>for</a:t>
            </a:r>
            <a:r>
              <a:rPr sz="1700" spc="-10" dirty="0">
                <a:solidFill>
                  <a:srgbClr val="404040"/>
                </a:solidFill>
                <a:latin typeface="Calibri"/>
                <a:cs typeface="Calibri"/>
              </a:rPr>
              <a:t> </a:t>
            </a:r>
            <a:r>
              <a:rPr sz="1700" dirty="0">
                <a:solidFill>
                  <a:srgbClr val="404040"/>
                </a:solidFill>
                <a:latin typeface="Calibri"/>
                <a:cs typeface="Calibri"/>
              </a:rPr>
              <a:t>a</a:t>
            </a:r>
            <a:r>
              <a:rPr sz="1700" spc="5" dirty="0">
                <a:solidFill>
                  <a:srgbClr val="404040"/>
                </a:solidFill>
                <a:latin typeface="Calibri"/>
                <a:cs typeface="Calibri"/>
              </a:rPr>
              <a:t> </a:t>
            </a:r>
            <a:r>
              <a:rPr sz="1700" spc="-5" dirty="0">
                <a:solidFill>
                  <a:srgbClr val="404040"/>
                </a:solidFill>
                <a:latin typeface="Calibri"/>
                <a:cs typeface="Calibri"/>
              </a:rPr>
              <a:t>specified</a:t>
            </a:r>
            <a:r>
              <a:rPr sz="1700" dirty="0">
                <a:solidFill>
                  <a:srgbClr val="404040"/>
                </a:solidFill>
                <a:latin typeface="Calibri"/>
                <a:cs typeface="Calibri"/>
              </a:rPr>
              <a:t> </a:t>
            </a:r>
            <a:r>
              <a:rPr sz="1700" spc="-5" dirty="0">
                <a:solidFill>
                  <a:srgbClr val="404040"/>
                </a:solidFill>
                <a:latin typeface="Calibri"/>
                <a:cs typeface="Calibri"/>
              </a:rPr>
              <a:t>time </a:t>
            </a:r>
            <a:r>
              <a:rPr sz="1700" dirty="0">
                <a:solidFill>
                  <a:srgbClr val="404040"/>
                </a:solidFill>
                <a:latin typeface="Calibri"/>
                <a:cs typeface="Calibri"/>
              </a:rPr>
              <a:t> period.</a:t>
            </a:r>
            <a:endParaRPr sz="1700">
              <a:latin typeface="Calibri"/>
              <a:cs typeface="Calibri"/>
            </a:endParaRPr>
          </a:p>
          <a:p>
            <a:pPr marL="396240" marR="6985" lvl="1" indent="-182880" algn="just">
              <a:lnSpc>
                <a:spcPct val="100000"/>
              </a:lnSpc>
              <a:spcBef>
                <a:spcPts val="1405"/>
              </a:spcBef>
              <a:buClr>
                <a:srgbClr val="1CACE3"/>
              </a:buClr>
              <a:buFont typeface="Courier New"/>
              <a:buChar char="o"/>
              <a:tabLst>
                <a:tab pos="396875" algn="l"/>
              </a:tabLst>
            </a:pPr>
            <a:r>
              <a:rPr sz="1700" dirty="0">
                <a:solidFill>
                  <a:srgbClr val="404040"/>
                </a:solidFill>
                <a:latin typeface="Calibri"/>
                <a:cs typeface="Calibri"/>
              </a:rPr>
              <a:t>The</a:t>
            </a:r>
            <a:r>
              <a:rPr sz="1700" spc="5" dirty="0">
                <a:solidFill>
                  <a:srgbClr val="404040"/>
                </a:solidFill>
                <a:latin typeface="Calibri"/>
                <a:cs typeface="Calibri"/>
              </a:rPr>
              <a:t> </a:t>
            </a:r>
            <a:r>
              <a:rPr sz="1700" spc="-10" dirty="0">
                <a:solidFill>
                  <a:srgbClr val="404040"/>
                </a:solidFill>
                <a:latin typeface="Calibri"/>
                <a:cs typeface="Calibri"/>
              </a:rPr>
              <a:t>top</a:t>
            </a:r>
            <a:r>
              <a:rPr sz="1700" spc="-5" dirty="0">
                <a:solidFill>
                  <a:srgbClr val="404040"/>
                </a:solidFill>
                <a:latin typeface="Calibri"/>
                <a:cs typeface="Calibri"/>
              </a:rPr>
              <a:t> </a:t>
            </a:r>
            <a:r>
              <a:rPr sz="1700" dirty="0">
                <a:solidFill>
                  <a:srgbClr val="404040"/>
                </a:solidFill>
                <a:latin typeface="Calibri"/>
                <a:cs typeface="Calibri"/>
              </a:rPr>
              <a:t>of</a:t>
            </a:r>
            <a:r>
              <a:rPr sz="1700" spc="5" dirty="0">
                <a:solidFill>
                  <a:srgbClr val="404040"/>
                </a:solidFill>
                <a:latin typeface="Calibri"/>
                <a:cs typeface="Calibri"/>
              </a:rPr>
              <a:t> the</a:t>
            </a:r>
            <a:r>
              <a:rPr sz="1700" spc="10" dirty="0">
                <a:solidFill>
                  <a:srgbClr val="404040"/>
                </a:solidFill>
                <a:latin typeface="Calibri"/>
                <a:cs typeface="Calibri"/>
              </a:rPr>
              <a:t> </a:t>
            </a:r>
            <a:r>
              <a:rPr sz="1700" spc="-5" dirty="0">
                <a:solidFill>
                  <a:srgbClr val="404040"/>
                </a:solidFill>
                <a:latin typeface="Calibri"/>
                <a:cs typeface="Calibri"/>
              </a:rPr>
              <a:t>bar</a:t>
            </a:r>
            <a:r>
              <a:rPr sz="1700" dirty="0">
                <a:solidFill>
                  <a:srgbClr val="404040"/>
                </a:solidFill>
                <a:latin typeface="Calibri"/>
                <a:cs typeface="Calibri"/>
              </a:rPr>
              <a:t> </a:t>
            </a:r>
            <a:r>
              <a:rPr sz="1700" spc="-10" dirty="0">
                <a:solidFill>
                  <a:srgbClr val="404040"/>
                </a:solidFill>
                <a:latin typeface="Calibri"/>
                <a:cs typeface="Calibri"/>
              </a:rPr>
              <a:t>corresponds</a:t>
            </a:r>
            <a:r>
              <a:rPr sz="1700" spc="-5" dirty="0">
                <a:solidFill>
                  <a:srgbClr val="404040"/>
                </a:solidFill>
                <a:latin typeface="Calibri"/>
                <a:cs typeface="Calibri"/>
              </a:rPr>
              <a:t> to</a:t>
            </a:r>
            <a:r>
              <a:rPr sz="1700" dirty="0">
                <a:solidFill>
                  <a:srgbClr val="404040"/>
                </a:solidFill>
                <a:latin typeface="Calibri"/>
                <a:cs typeface="Calibri"/>
              </a:rPr>
              <a:t> </a:t>
            </a:r>
            <a:r>
              <a:rPr sz="1700" spc="5" dirty="0">
                <a:solidFill>
                  <a:srgbClr val="404040"/>
                </a:solidFill>
                <a:latin typeface="Calibri"/>
                <a:cs typeface="Calibri"/>
              </a:rPr>
              <a:t>the  </a:t>
            </a:r>
            <a:r>
              <a:rPr sz="1700" b="1" spc="-25" dirty="0">
                <a:solidFill>
                  <a:srgbClr val="404040"/>
                </a:solidFill>
                <a:latin typeface="Calibri"/>
                <a:cs typeface="Calibri"/>
              </a:rPr>
              <a:t>day’s </a:t>
            </a:r>
            <a:r>
              <a:rPr sz="1700" b="1" spc="-20" dirty="0">
                <a:solidFill>
                  <a:srgbClr val="404040"/>
                </a:solidFill>
                <a:latin typeface="Calibri"/>
                <a:cs typeface="Calibri"/>
              </a:rPr>
              <a:t> </a:t>
            </a:r>
            <a:r>
              <a:rPr sz="1700" b="1" dirty="0">
                <a:solidFill>
                  <a:srgbClr val="404040"/>
                </a:solidFill>
                <a:latin typeface="Calibri"/>
                <a:cs typeface="Calibri"/>
              </a:rPr>
              <a:t>(time</a:t>
            </a:r>
            <a:r>
              <a:rPr sz="1700" b="1" spc="-20" dirty="0">
                <a:solidFill>
                  <a:srgbClr val="404040"/>
                </a:solidFill>
                <a:latin typeface="Calibri"/>
                <a:cs typeface="Calibri"/>
              </a:rPr>
              <a:t> frame’s)</a:t>
            </a:r>
            <a:r>
              <a:rPr sz="1700" b="1" spc="-30" dirty="0">
                <a:solidFill>
                  <a:srgbClr val="404040"/>
                </a:solidFill>
                <a:latin typeface="Calibri"/>
                <a:cs typeface="Calibri"/>
              </a:rPr>
              <a:t> </a:t>
            </a:r>
            <a:r>
              <a:rPr sz="1700" dirty="0">
                <a:solidFill>
                  <a:srgbClr val="404040"/>
                </a:solidFill>
                <a:latin typeface="Calibri"/>
                <a:cs typeface="Calibri"/>
              </a:rPr>
              <a:t>high</a:t>
            </a:r>
            <a:r>
              <a:rPr sz="1700" spc="-10" dirty="0">
                <a:solidFill>
                  <a:srgbClr val="404040"/>
                </a:solidFill>
                <a:latin typeface="Calibri"/>
                <a:cs typeface="Calibri"/>
              </a:rPr>
              <a:t> </a:t>
            </a:r>
            <a:r>
              <a:rPr sz="1700" spc="-5" dirty="0">
                <a:solidFill>
                  <a:srgbClr val="404040"/>
                </a:solidFill>
                <a:latin typeface="Calibri"/>
                <a:cs typeface="Calibri"/>
              </a:rPr>
              <a:t>and</a:t>
            </a:r>
            <a:r>
              <a:rPr sz="1700" spc="-10" dirty="0">
                <a:solidFill>
                  <a:srgbClr val="404040"/>
                </a:solidFill>
                <a:latin typeface="Calibri"/>
                <a:cs typeface="Calibri"/>
              </a:rPr>
              <a:t> </a:t>
            </a:r>
            <a:r>
              <a:rPr sz="1700" spc="5" dirty="0">
                <a:solidFill>
                  <a:srgbClr val="404040"/>
                </a:solidFill>
                <a:latin typeface="Calibri"/>
                <a:cs typeface="Calibri"/>
              </a:rPr>
              <a:t>the</a:t>
            </a:r>
            <a:r>
              <a:rPr sz="1700" spc="-10" dirty="0">
                <a:solidFill>
                  <a:srgbClr val="404040"/>
                </a:solidFill>
                <a:latin typeface="Calibri"/>
                <a:cs typeface="Calibri"/>
              </a:rPr>
              <a:t> bottom,</a:t>
            </a:r>
            <a:r>
              <a:rPr sz="1700" spc="-35" dirty="0">
                <a:solidFill>
                  <a:srgbClr val="404040"/>
                </a:solidFill>
                <a:latin typeface="Calibri"/>
                <a:cs typeface="Calibri"/>
              </a:rPr>
              <a:t> </a:t>
            </a:r>
            <a:r>
              <a:rPr sz="1700" spc="-25" dirty="0">
                <a:solidFill>
                  <a:srgbClr val="404040"/>
                </a:solidFill>
                <a:latin typeface="Calibri"/>
                <a:cs typeface="Calibri"/>
              </a:rPr>
              <a:t>day’s</a:t>
            </a:r>
            <a:r>
              <a:rPr sz="1700" spc="10" dirty="0">
                <a:solidFill>
                  <a:srgbClr val="404040"/>
                </a:solidFill>
                <a:latin typeface="Calibri"/>
                <a:cs typeface="Calibri"/>
              </a:rPr>
              <a:t> </a:t>
            </a:r>
            <a:r>
              <a:rPr sz="1700" spc="-30" dirty="0">
                <a:solidFill>
                  <a:srgbClr val="404040"/>
                </a:solidFill>
                <a:latin typeface="Calibri"/>
                <a:cs typeface="Calibri"/>
              </a:rPr>
              <a:t>low.</a:t>
            </a:r>
            <a:endParaRPr sz="1700">
              <a:latin typeface="Calibri"/>
              <a:cs typeface="Calibri"/>
            </a:endParaRPr>
          </a:p>
          <a:p>
            <a:pPr marL="396240" marR="7620" lvl="1" indent="-182880" algn="just">
              <a:lnSpc>
                <a:spcPct val="100000"/>
              </a:lnSpc>
              <a:spcBef>
                <a:spcPts val="1405"/>
              </a:spcBef>
              <a:buClr>
                <a:srgbClr val="1CACE3"/>
              </a:buClr>
              <a:buFont typeface="Courier New"/>
              <a:buChar char="o"/>
              <a:tabLst>
                <a:tab pos="396875" algn="l"/>
              </a:tabLst>
            </a:pPr>
            <a:r>
              <a:rPr sz="1700" spc="-35" dirty="0">
                <a:solidFill>
                  <a:srgbClr val="404040"/>
                </a:solidFill>
                <a:latin typeface="Calibri"/>
                <a:cs typeface="Calibri"/>
              </a:rPr>
              <a:t>Two</a:t>
            </a:r>
            <a:r>
              <a:rPr sz="1700" spc="-30" dirty="0">
                <a:solidFill>
                  <a:srgbClr val="404040"/>
                </a:solidFill>
                <a:latin typeface="Calibri"/>
                <a:cs typeface="Calibri"/>
              </a:rPr>
              <a:t> </a:t>
            </a:r>
            <a:r>
              <a:rPr sz="1700" spc="-5" dirty="0">
                <a:solidFill>
                  <a:srgbClr val="404040"/>
                </a:solidFill>
                <a:latin typeface="Calibri"/>
                <a:cs typeface="Calibri"/>
              </a:rPr>
              <a:t>additional</a:t>
            </a:r>
            <a:r>
              <a:rPr sz="1700" dirty="0">
                <a:solidFill>
                  <a:srgbClr val="404040"/>
                </a:solidFill>
                <a:latin typeface="Calibri"/>
                <a:cs typeface="Calibri"/>
              </a:rPr>
              <a:t> </a:t>
            </a:r>
            <a:r>
              <a:rPr sz="1700" spc="-15" dirty="0">
                <a:solidFill>
                  <a:srgbClr val="0000FF"/>
                </a:solidFill>
                <a:latin typeface="Calibri"/>
                <a:cs typeface="Calibri"/>
              </a:rPr>
              <a:t>horizontal</a:t>
            </a:r>
            <a:r>
              <a:rPr sz="1700" spc="-10" dirty="0">
                <a:solidFill>
                  <a:srgbClr val="0000FF"/>
                </a:solidFill>
                <a:latin typeface="Calibri"/>
                <a:cs typeface="Calibri"/>
              </a:rPr>
              <a:t> </a:t>
            </a:r>
            <a:r>
              <a:rPr sz="1700" spc="-5" dirty="0">
                <a:solidFill>
                  <a:srgbClr val="0000FF"/>
                </a:solidFill>
                <a:latin typeface="Calibri"/>
                <a:cs typeface="Calibri"/>
              </a:rPr>
              <a:t>lines</a:t>
            </a:r>
            <a:r>
              <a:rPr sz="1700" dirty="0">
                <a:solidFill>
                  <a:srgbClr val="0000FF"/>
                </a:solidFill>
                <a:latin typeface="Calibri"/>
                <a:cs typeface="Calibri"/>
              </a:rPr>
              <a:t> </a:t>
            </a:r>
            <a:r>
              <a:rPr sz="1700" spc="-10" dirty="0">
                <a:solidFill>
                  <a:srgbClr val="404040"/>
                </a:solidFill>
                <a:latin typeface="Calibri"/>
                <a:cs typeface="Calibri"/>
              </a:rPr>
              <a:t>indicate</a:t>
            </a:r>
            <a:r>
              <a:rPr sz="1700" spc="-5" dirty="0">
                <a:solidFill>
                  <a:srgbClr val="404040"/>
                </a:solidFill>
                <a:latin typeface="Calibri"/>
                <a:cs typeface="Calibri"/>
              </a:rPr>
              <a:t> the </a:t>
            </a:r>
            <a:r>
              <a:rPr sz="1700" dirty="0">
                <a:solidFill>
                  <a:srgbClr val="404040"/>
                </a:solidFill>
                <a:latin typeface="Calibri"/>
                <a:cs typeface="Calibri"/>
              </a:rPr>
              <a:t> </a:t>
            </a:r>
            <a:r>
              <a:rPr sz="1700" spc="-5" dirty="0">
                <a:solidFill>
                  <a:srgbClr val="0000FF"/>
                </a:solidFill>
                <a:latin typeface="Calibri"/>
                <a:cs typeface="Calibri"/>
              </a:rPr>
              <a:t>opening </a:t>
            </a:r>
            <a:r>
              <a:rPr sz="1700" spc="-10" dirty="0">
                <a:solidFill>
                  <a:srgbClr val="404040"/>
                </a:solidFill>
                <a:latin typeface="Calibri"/>
                <a:cs typeface="Calibri"/>
              </a:rPr>
              <a:t>and</a:t>
            </a:r>
            <a:r>
              <a:rPr sz="1700" spc="-5" dirty="0">
                <a:solidFill>
                  <a:srgbClr val="404040"/>
                </a:solidFill>
                <a:latin typeface="Calibri"/>
                <a:cs typeface="Calibri"/>
              </a:rPr>
              <a:t> </a:t>
            </a:r>
            <a:r>
              <a:rPr sz="1700" spc="-5" dirty="0">
                <a:solidFill>
                  <a:srgbClr val="0000FF"/>
                </a:solidFill>
                <a:latin typeface="Calibri"/>
                <a:cs typeface="Calibri"/>
              </a:rPr>
              <a:t>closing price</a:t>
            </a:r>
            <a:r>
              <a:rPr sz="1700" spc="-5" dirty="0">
                <a:solidFill>
                  <a:srgbClr val="404040"/>
                </a:solidFill>
                <a:latin typeface="Calibri"/>
                <a:cs typeface="Calibri"/>
              </a:rPr>
              <a:t>. The </a:t>
            </a:r>
            <a:r>
              <a:rPr sz="1700" spc="-10" dirty="0">
                <a:solidFill>
                  <a:srgbClr val="404040"/>
                </a:solidFill>
                <a:latin typeface="Calibri"/>
                <a:cs typeface="Calibri"/>
              </a:rPr>
              <a:t>length</a:t>
            </a:r>
            <a:r>
              <a:rPr sz="1700" spc="360" dirty="0">
                <a:solidFill>
                  <a:srgbClr val="404040"/>
                </a:solidFill>
                <a:latin typeface="Calibri"/>
                <a:cs typeface="Calibri"/>
              </a:rPr>
              <a:t> </a:t>
            </a:r>
            <a:r>
              <a:rPr sz="1700" dirty="0">
                <a:solidFill>
                  <a:srgbClr val="404040"/>
                </a:solidFill>
                <a:latin typeface="Calibri"/>
                <a:cs typeface="Calibri"/>
              </a:rPr>
              <a:t>of </a:t>
            </a:r>
            <a:r>
              <a:rPr sz="1700" spc="5" dirty="0">
                <a:solidFill>
                  <a:srgbClr val="404040"/>
                </a:solidFill>
                <a:latin typeface="Calibri"/>
                <a:cs typeface="Calibri"/>
              </a:rPr>
              <a:t>the </a:t>
            </a:r>
            <a:r>
              <a:rPr sz="1700" spc="-10" dirty="0">
                <a:solidFill>
                  <a:srgbClr val="404040"/>
                </a:solidFill>
                <a:latin typeface="Calibri"/>
                <a:cs typeface="Calibri"/>
              </a:rPr>
              <a:t>bar </a:t>
            </a:r>
            <a:r>
              <a:rPr sz="1700" spc="-370" dirty="0">
                <a:solidFill>
                  <a:srgbClr val="404040"/>
                </a:solidFill>
                <a:latin typeface="Calibri"/>
                <a:cs typeface="Calibri"/>
              </a:rPr>
              <a:t> </a:t>
            </a:r>
            <a:r>
              <a:rPr sz="1700" dirty="0">
                <a:solidFill>
                  <a:srgbClr val="404040"/>
                </a:solidFill>
                <a:latin typeface="Calibri"/>
                <a:cs typeface="Calibri"/>
              </a:rPr>
              <a:t>is</a:t>
            </a:r>
            <a:r>
              <a:rPr sz="1700" spc="-15" dirty="0">
                <a:solidFill>
                  <a:srgbClr val="404040"/>
                </a:solidFill>
                <a:latin typeface="Calibri"/>
                <a:cs typeface="Calibri"/>
              </a:rPr>
              <a:t> </a:t>
            </a:r>
            <a:r>
              <a:rPr sz="1700" spc="-5" dirty="0">
                <a:solidFill>
                  <a:srgbClr val="404040"/>
                </a:solidFill>
                <a:latin typeface="Calibri"/>
                <a:cs typeface="Calibri"/>
              </a:rPr>
              <a:t>proportional</a:t>
            </a:r>
            <a:r>
              <a:rPr sz="1700" spc="-10" dirty="0">
                <a:solidFill>
                  <a:srgbClr val="404040"/>
                </a:solidFill>
                <a:latin typeface="Calibri"/>
                <a:cs typeface="Calibri"/>
              </a:rPr>
              <a:t> </a:t>
            </a:r>
            <a:r>
              <a:rPr sz="1700" spc="-5" dirty="0">
                <a:solidFill>
                  <a:srgbClr val="404040"/>
                </a:solidFill>
                <a:latin typeface="Calibri"/>
                <a:cs typeface="Calibri"/>
              </a:rPr>
              <a:t>to</a:t>
            </a:r>
            <a:r>
              <a:rPr sz="1700" spc="-25" dirty="0">
                <a:solidFill>
                  <a:srgbClr val="404040"/>
                </a:solidFill>
                <a:latin typeface="Calibri"/>
                <a:cs typeface="Calibri"/>
              </a:rPr>
              <a:t> </a:t>
            </a:r>
            <a:r>
              <a:rPr sz="1700" spc="5" dirty="0">
                <a:solidFill>
                  <a:srgbClr val="404040"/>
                </a:solidFill>
                <a:latin typeface="Calibri"/>
                <a:cs typeface="Calibri"/>
              </a:rPr>
              <a:t>the</a:t>
            </a:r>
            <a:r>
              <a:rPr sz="1700" spc="-15" dirty="0">
                <a:solidFill>
                  <a:srgbClr val="404040"/>
                </a:solidFill>
                <a:latin typeface="Calibri"/>
                <a:cs typeface="Calibri"/>
              </a:rPr>
              <a:t> </a:t>
            </a:r>
            <a:r>
              <a:rPr sz="1700" spc="-5" dirty="0">
                <a:solidFill>
                  <a:srgbClr val="404040"/>
                </a:solidFill>
                <a:latin typeface="Calibri"/>
                <a:cs typeface="Calibri"/>
              </a:rPr>
              <a:t>volatility</a:t>
            </a:r>
            <a:r>
              <a:rPr sz="1700" spc="-30" dirty="0">
                <a:solidFill>
                  <a:srgbClr val="404040"/>
                </a:solidFill>
                <a:latin typeface="Calibri"/>
                <a:cs typeface="Calibri"/>
              </a:rPr>
              <a:t> </a:t>
            </a:r>
            <a:r>
              <a:rPr sz="1700" dirty="0">
                <a:solidFill>
                  <a:srgbClr val="404040"/>
                </a:solidFill>
                <a:latin typeface="Calibri"/>
                <a:cs typeface="Calibri"/>
              </a:rPr>
              <a:t>in</a:t>
            </a:r>
            <a:r>
              <a:rPr sz="1700" spc="-10" dirty="0">
                <a:solidFill>
                  <a:srgbClr val="404040"/>
                </a:solidFill>
                <a:latin typeface="Calibri"/>
                <a:cs typeface="Calibri"/>
              </a:rPr>
              <a:t> </a:t>
            </a:r>
            <a:r>
              <a:rPr sz="1700" dirty="0">
                <a:solidFill>
                  <a:srgbClr val="404040"/>
                </a:solidFill>
                <a:latin typeface="Calibri"/>
                <a:cs typeface="Calibri"/>
              </a:rPr>
              <a:t>a</a:t>
            </a:r>
            <a:r>
              <a:rPr sz="1700" spc="-5" dirty="0">
                <a:solidFill>
                  <a:srgbClr val="404040"/>
                </a:solidFill>
                <a:latin typeface="Calibri"/>
                <a:cs typeface="Calibri"/>
              </a:rPr>
              <a:t> stock.</a:t>
            </a:r>
            <a:endParaRPr sz="1700">
              <a:latin typeface="Calibri"/>
              <a:cs typeface="Calibri"/>
            </a:endParaRPr>
          </a:p>
          <a:p>
            <a:pPr marL="396240" marR="6350" lvl="1" indent="-182880" algn="just">
              <a:lnSpc>
                <a:spcPct val="100000"/>
              </a:lnSpc>
              <a:spcBef>
                <a:spcPts val="1390"/>
              </a:spcBef>
              <a:buClr>
                <a:srgbClr val="1CACE3"/>
              </a:buClr>
              <a:buFont typeface="Courier New"/>
              <a:buChar char="o"/>
              <a:tabLst>
                <a:tab pos="396875" algn="l"/>
              </a:tabLst>
            </a:pPr>
            <a:r>
              <a:rPr sz="1700" spc="-5" dirty="0">
                <a:solidFill>
                  <a:srgbClr val="404040"/>
                </a:solidFill>
                <a:latin typeface="Calibri"/>
                <a:cs typeface="Calibri"/>
              </a:rPr>
              <a:t>Colored coded </a:t>
            </a:r>
            <a:r>
              <a:rPr sz="1700" dirty="0">
                <a:solidFill>
                  <a:srgbClr val="404040"/>
                </a:solidFill>
                <a:latin typeface="Calibri"/>
                <a:cs typeface="Calibri"/>
              </a:rPr>
              <a:t>- If </a:t>
            </a:r>
            <a:r>
              <a:rPr sz="1700" spc="5" dirty="0">
                <a:solidFill>
                  <a:srgbClr val="404040"/>
                </a:solidFill>
                <a:latin typeface="Calibri"/>
                <a:cs typeface="Calibri"/>
              </a:rPr>
              <a:t>the </a:t>
            </a:r>
            <a:r>
              <a:rPr sz="1700" spc="-10" dirty="0">
                <a:solidFill>
                  <a:srgbClr val="404040"/>
                </a:solidFill>
                <a:latin typeface="Calibri"/>
                <a:cs typeface="Calibri"/>
              </a:rPr>
              <a:t>share </a:t>
            </a:r>
            <a:r>
              <a:rPr sz="1700" spc="-5" dirty="0">
                <a:solidFill>
                  <a:srgbClr val="404040"/>
                </a:solidFill>
                <a:latin typeface="Calibri"/>
                <a:cs typeface="Calibri"/>
              </a:rPr>
              <a:t>price </a:t>
            </a:r>
            <a:r>
              <a:rPr sz="1700" b="1" spc="-5" dirty="0">
                <a:solidFill>
                  <a:srgbClr val="404040"/>
                </a:solidFill>
                <a:latin typeface="Calibri"/>
                <a:cs typeface="Calibri"/>
              </a:rPr>
              <a:t>closes </a:t>
            </a:r>
            <a:r>
              <a:rPr sz="1700" b="1" spc="-10" dirty="0">
                <a:solidFill>
                  <a:srgbClr val="404040"/>
                </a:solidFill>
                <a:latin typeface="Calibri"/>
                <a:cs typeface="Calibri"/>
              </a:rPr>
              <a:t>above </a:t>
            </a:r>
            <a:r>
              <a:rPr sz="1700" b="1" spc="-5" dirty="0">
                <a:solidFill>
                  <a:srgbClr val="404040"/>
                </a:solidFill>
                <a:latin typeface="Calibri"/>
                <a:cs typeface="Calibri"/>
              </a:rPr>
              <a:t> the</a:t>
            </a:r>
            <a:r>
              <a:rPr sz="1700" b="1" dirty="0">
                <a:solidFill>
                  <a:srgbClr val="404040"/>
                </a:solidFill>
                <a:latin typeface="Calibri"/>
                <a:cs typeface="Calibri"/>
              </a:rPr>
              <a:t> </a:t>
            </a:r>
            <a:r>
              <a:rPr sz="1700" b="1" spc="-5" dirty="0">
                <a:solidFill>
                  <a:srgbClr val="404040"/>
                </a:solidFill>
                <a:latin typeface="Calibri"/>
                <a:cs typeface="Calibri"/>
              </a:rPr>
              <a:t>open</a:t>
            </a:r>
            <a:r>
              <a:rPr sz="1700" b="1" dirty="0">
                <a:solidFill>
                  <a:srgbClr val="404040"/>
                </a:solidFill>
                <a:latin typeface="Calibri"/>
                <a:cs typeface="Calibri"/>
              </a:rPr>
              <a:t> </a:t>
            </a:r>
            <a:r>
              <a:rPr sz="1700" spc="-5" dirty="0">
                <a:solidFill>
                  <a:srgbClr val="404040"/>
                </a:solidFill>
                <a:latin typeface="Calibri"/>
                <a:cs typeface="Calibri"/>
              </a:rPr>
              <a:t>price</a:t>
            </a:r>
            <a:r>
              <a:rPr sz="1700" dirty="0">
                <a:solidFill>
                  <a:srgbClr val="404040"/>
                </a:solidFill>
                <a:latin typeface="Calibri"/>
                <a:cs typeface="Calibri"/>
              </a:rPr>
              <a:t> </a:t>
            </a:r>
            <a:r>
              <a:rPr sz="1700" spc="-5" dirty="0">
                <a:solidFill>
                  <a:srgbClr val="404040"/>
                </a:solidFill>
                <a:latin typeface="Calibri"/>
                <a:cs typeface="Calibri"/>
              </a:rPr>
              <a:t>it</a:t>
            </a:r>
            <a:r>
              <a:rPr sz="1700" dirty="0">
                <a:solidFill>
                  <a:srgbClr val="404040"/>
                </a:solidFill>
                <a:latin typeface="Calibri"/>
                <a:cs typeface="Calibri"/>
              </a:rPr>
              <a:t> is</a:t>
            </a:r>
            <a:r>
              <a:rPr sz="1700" spc="5" dirty="0">
                <a:solidFill>
                  <a:srgbClr val="404040"/>
                </a:solidFill>
                <a:latin typeface="Calibri"/>
                <a:cs typeface="Calibri"/>
              </a:rPr>
              <a:t> </a:t>
            </a:r>
            <a:r>
              <a:rPr sz="1700" spc="-10" dirty="0">
                <a:solidFill>
                  <a:srgbClr val="404040"/>
                </a:solidFill>
                <a:latin typeface="Calibri"/>
                <a:cs typeface="Calibri"/>
              </a:rPr>
              <a:t>colored</a:t>
            </a:r>
            <a:r>
              <a:rPr sz="1700" spc="-5" dirty="0">
                <a:solidFill>
                  <a:srgbClr val="404040"/>
                </a:solidFill>
                <a:latin typeface="Calibri"/>
                <a:cs typeface="Calibri"/>
              </a:rPr>
              <a:t> </a:t>
            </a:r>
            <a:r>
              <a:rPr sz="1700" spc="-5" dirty="0">
                <a:solidFill>
                  <a:srgbClr val="00AF50"/>
                </a:solidFill>
                <a:latin typeface="Calibri"/>
                <a:cs typeface="Calibri"/>
              </a:rPr>
              <a:t>green</a:t>
            </a:r>
            <a:r>
              <a:rPr sz="1700" spc="-5" dirty="0">
                <a:solidFill>
                  <a:srgbClr val="404040"/>
                </a:solidFill>
                <a:latin typeface="Calibri"/>
                <a:cs typeface="Calibri"/>
              </a:rPr>
              <a:t>,</a:t>
            </a:r>
            <a:r>
              <a:rPr sz="1700" dirty="0">
                <a:solidFill>
                  <a:srgbClr val="404040"/>
                </a:solidFill>
                <a:latin typeface="Calibri"/>
                <a:cs typeface="Calibri"/>
              </a:rPr>
              <a:t> </a:t>
            </a:r>
            <a:r>
              <a:rPr sz="1700" spc="-10" dirty="0">
                <a:solidFill>
                  <a:srgbClr val="404040"/>
                </a:solidFill>
                <a:latin typeface="Calibri"/>
                <a:cs typeface="Calibri"/>
              </a:rPr>
              <a:t>and</a:t>
            </a:r>
            <a:r>
              <a:rPr sz="1700" spc="-5" dirty="0">
                <a:solidFill>
                  <a:srgbClr val="404040"/>
                </a:solidFill>
                <a:latin typeface="Calibri"/>
                <a:cs typeface="Calibri"/>
              </a:rPr>
              <a:t> </a:t>
            </a:r>
            <a:r>
              <a:rPr sz="1700" dirty="0">
                <a:solidFill>
                  <a:srgbClr val="404040"/>
                </a:solidFill>
                <a:latin typeface="Calibri"/>
                <a:cs typeface="Calibri"/>
              </a:rPr>
              <a:t>if</a:t>
            </a:r>
            <a:r>
              <a:rPr sz="1700" spc="380" dirty="0">
                <a:solidFill>
                  <a:srgbClr val="404040"/>
                </a:solidFill>
                <a:latin typeface="Calibri"/>
                <a:cs typeface="Calibri"/>
              </a:rPr>
              <a:t> </a:t>
            </a:r>
            <a:r>
              <a:rPr sz="1700" spc="5" dirty="0">
                <a:solidFill>
                  <a:srgbClr val="404040"/>
                </a:solidFill>
                <a:latin typeface="Calibri"/>
                <a:cs typeface="Calibri"/>
              </a:rPr>
              <a:t>the </a:t>
            </a:r>
            <a:r>
              <a:rPr sz="1700" spc="-370" dirty="0">
                <a:solidFill>
                  <a:srgbClr val="404040"/>
                </a:solidFill>
                <a:latin typeface="Calibri"/>
                <a:cs typeface="Calibri"/>
              </a:rPr>
              <a:t> </a:t>
            </a:r>
            <a:r>
              <a:rPr sz="1700" b="1" spc="-5" dirty="0">
                <a:solidFill>
                  <a:srgbClr val="404040"/>
                </a:solidFill>
                <a:latin typeface="Calibri"/>
                <a:cs typeface="Calibri"/>
              </a:rPr>
              <a:t>close</a:t>
            </a:r>
            <a:r>
              <a:rPr sz="1700" b="1" spc="-25" dirty="0">
                <a:solidFill>
                  <a:srgbClr val="404040"/>
                </a:solidFill>
                <a:latin typeface="Calibri"/>
                <a:cs typeface="Calibri"/>
              </a:rPr>
              <a:t> </a:t>
            </a:r>
            <a:r>
              <a:rPr sz="1700" b="1" dirty="0">
                <a:solidFill>
                  <a:srgbClr val="404040"/>
                </a:solidFill>
                <a:latin typeface="Calibri"/>
                <a:cs typeface="Calibri"/>
              </a:rPr>
              <a:t>is</a:t>
            </a:r>
            <a:r>
              <a:rPr sz="1700" b="1" spc="-10" dirty="0">
                <a:solidFill>
                  <a:srgbClr val="404040"/>
                </a:solidFill>
                <a:latin typeface="Calibri"/>
                <a:cs typeface="Calibri"/>
              </a:rPr>
              <a:t> </a:t>
            </a:r>
            <a:r>
              <a:rPr sz="1700" b="1" spc="-5" dirty="0">
                <a:solidFill>
                  <a:srgbClr val="404040"/>
                </a:solidFill>
                <a:latin typeface="Calibri"/>
                <a:cs typeface="Calibri"/>
              </a:rPr>
              <a:t>below</a:t>
            </a:r>
            <a:r>
              <a:rPr sz="1700" b="1" spc="-10" dirty="0">
                <a:solidFill>
                  <a:srgbClr val="404040"/>
                </a:solidFill>
                <a:latin typeface="Calibri"/>
                <a:cs typeface="Calibri"/>
              </a:rPr>
              <a:t> </a:t>
            </a:r>
            <a:r>
              <a:rPr sz="1700" b="1" spc="-5" dirty="0">
                <a:solidFill>
                  <a:srgbClr val="404040"/>
                </a:solidFill>
                <a:latin typeface="Calibri"/>
                <a:cs typeface="Calibri"/>
              </a:rPr>
              <a:t>the open </a:t>
            </a:r>
            <a:r>
              <a:rPr sz="1700" spc="5" dirty="0">
                <a:solidFill>
                  <a:srgbClr val="404040"/>
                </a:solidFill>
                <a:latin typeface="Calibri"/>
                <a:cs typeface="Calibri"/>
              </a:rPr>
              <a:t>the</a:t>
            </a:r>
            <a:r>
              <a:rPr sz="1700" spc="-15" dirty="0">
                <a:solidFill>
                  <a:srgbClr val="404040"/>
                </a:solidFill>
                <a:latin typeface="Calibri"/>
                <a:cs typeface="Calibri"/>
              </a:rPr>
              <a:t> </a:t>
            </a:r>
            <a:r>
              <a:rPr sz="1700" dirty="0">
                <a:solidFill>
                  <a:srgbClr val="404040"/>
                </a:solidFill>
                <a:latin typeface="Calibri"/>
                <a:cs typeface="Calibri"/>
              </a:rPr>
              <a:t>bar</a:t>
            </a:r>
            <a:r>
              <a:rPr sz="1700" spc="-20" dirty="0">
                <a:solidFill>
                  <a:srgbClr val="404040"/>
                </a:solidFill>
                <a:latin typeface="Calibri"/>
                <a:cs typeface="Calibri"/>
              </a:rPr>
              <a:t> </a:t>
            </a:r>
            <a:r>
              <a:rPr sz="1700" dirty="0">
                <a:solidFill>
                  <a:srgbClr val="404040"/>
                </a:solidFill>
                <a:latin typeface="Calibri"/>
                <a:cs typeface="Calibri"/>
              </a:rPr>
              <a:t>is</a:t>
            </a:r>
            <a:r>
              <a:rPr sz="1700" spc="-10" dirty="0">
                <a:solidFill>
                  <a:srgbClr val="404040"/>
                </a:solidFill>
                <a:latin typeface="Calibri"/>
                <a:cs typeface="Calibri"/>
              </a:rPr>
              <a:t> </a:t>
            </a:r>
            <a:r>
              <a:rPr sz="1700" spc="-5" dirty="0">
                <a:solidFill>
                  <a:srgbClr val="404040"/>
                </a:solidFill>
                <a:latin typeface="Calibri"/>
                <a:cs typeface="Calibri"/>
              </a:rPr>
              <a:t>colored</a:t>
            </a:r>
            <a:r>
              <a:rPr sz="1700" spc="-30" dirty="0">
                <a:solidFill>
                  <a:srgbClr val="404040"/>
                </a:solidFill>
                <a:latin typeface="Calibri"/>
                <a:cs typeface="Calibri"/>
              </a:rPr>
              <a:t> </a:t>
            </a:r>
            <a:r>
              <a:rPr sz="1700" spc="-5" dirty="0">
                <a:solidFill>
                  <a:srgbClr val="FF0000"/>
                </a:solidFill>
                <a:latin typeface="Calibri"/>
                <a:cs typeface="Calibri"/>
              </a:rPr>
              <a:t>red</a:t>
            </a:r>
            <a:r>
              <a:rPr sz="1700" spc="-5" dirty="0">
                <a:solidFill>
                  <a:srgbClr val="404040"/>
                </a:solidFill>
                <a:latin typeface="Calibri"/>
                <a:cs typeface="Calibri"/>
              </a:rPr>
              <a:t>.</a:t>
            </a:r>
            <a:endParaRPr sz="1700">
              <a:latin typeface="Calibri"/>
              <a:cs typeface="Calibri"/>
            </a:endParaRPr>
          </a:p>
        </p:txBody>
      </p:sp>
      <p:pic>
        <p:nvPicPr>
          <p:cNvPr id="4" name="object 4"/>
          <p:cNvPicPr/>
          <p:nvPr/>
        </p:nvPicPr>
        <p:blipFill>
          <a:blip r:embed="rId3" cstate="print"/>
          <a:stretch>
            <a:fillRect/>
          </a:stretch>
        </p:blipFill>
        <p:spPr>
          <a:xfrm>
            <a:off x="5515572" y="3014641"/>
            <a:ext cx="3497611" cy="2313432"/>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7</a:t>
            </a:fld>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0323" y="931553"/>
            <a:ext cx="2737485" cy="635000"/>
          </a:xfrm>
          <a:prstGeom prst="rect">
            <a:avLst/>
          </a:prstGeom>
        </p:spPr>
        <p:txBody>
          <a:bodyPr vert="horz" wrap="square" lIns="0" tIns="12065" rIns="0" bIns="0" rtlCol="0">
            <a:spAutoFit/>
          </a:bodyPr>
          <a:lstStyle/>
          <a:p>
            <a:pPr marL="12700">
              <a:lnSpc>
                <a:spcPct val="100000"/>
              </a:lnSpc>
              <a:spcBef>
                <a:spcPts val="95"/>
              </a:spcBef>
            </a:pPr>
            <a:r>
              <a:rPr sz="4000" spc="-114" dirty="0"/>
              <a:t>P</a:t>
            </a:r>
            <a:r>
              <a:rPr sz="4000" spc="-65" dirty="0"/>
              <a:t>r</a:t>
            </a:r>
            <a:r>
              <a:rPr sz="4000" spc="-75" dirty="0"/>
              <a:t>i</a:t>
            </a:r>
            <a:r>
              <a:rPr sz="4000" spc="-90" dirty="0"/>
              <a:t>c</a:t>
            </a:r>
            <a:r>
              <a:rPr sz="4000" spc="-5" dirty="0"/>
              <a:t>e</a:t>
            </a:r>
            <a:r>
              <a:rPr sz="4000" spc="-185" dirty="0"/>
              <a:t> </a:t>
            </a:r>
            <a:r>
              <a:rPr sz="4000" spc="-75" dirty="0"/>
              <a:t>c</a:t>
            </a:r>
            <a:r>
              <a:rPr sz="4000" spc="-80" dirty="0"/>
              <a:t>h</a:t>
            </a:r>
            <a:r>
              <a:rPr sz="4000" spc="-90" dirty="0"/>
              <a:t>a</a:t>
            </a:r>
            <a:r>
              <a:rPr sz="4000" spc="-75" dirty="0"/>
              <a:t>r</a:t>
            </a:r>
            <a:r>
              <a:rPr sz="4000" spc="-85" dirty="0"/>
              <a:t>t</a:t>
            </a:r>
            <a:r>
              <a:rPr sz="4000" spc="-5" dirty="0"/>
              <a:t>s</a:t>
            </a:r>
            <a:r>
              <a:rPr sz="4000" spc="-165" dirty="0"/>
              <a:t> </a:t>
            </a:r>
            <a:r>
              <a:rPr sz="4000" spc="-5" dirty="0"/>
              <a:t>…</a:t>
            </a:r>
            <a:endParaRPr sz="4000"/>
          </a:p>
        </p:txBody>
      </p:sp>
      <p:sp>
        <p:nvSpPr>
          <p:cNvPr id="3" name="object 3"/>
          <p:cNvSpPr txBox="1"/>
          <p:nvPr/>
        </p:nvSpPr>
        <p:spPr>
          <a:xfrm>
            <a:off x="778883" y="2188715"/>
            <a:ext cx="4695190" cy="3862070"/>
          </a:xfrm>
          <a:prstGeom prst="rect">
            <a:avLst/>
          </a:prstGeom>
        </p:spPr>
        <p:txBody>
          <a:bodyPr vert="horz" wrap="square" lIns="0" tIns="12700" rIns="0" bIns="0" rtlCol="0">
            <a:spAutoFit/>
          </a:bodyPr>
          <a:lstStyle/>
          <a:p>
            <a:pPr marL="194945" indent="-182245">
              <a:lnSpc>
                <a:spcPct val="100000"/>
              </a:lnSpc>
              <a:spcBef>
                <a:spcPts val="100"/>
              </a:spcBef>
              <a:buClr>
                <a:srgbClr val="1CACE3"/>
              </a:buClr>
              <a:buSzPct val="94444"/>
              <a:buFont typeface="Wingdings"/>
              <a:buChar char=""/>
              <a:tabLst>
                <a:tab pos="194945" algn="l"/>
              </a:tabLst>
            </a:pPr>
            <a:r>
              <a:rPr sz="1800" spc="-5" dirty="0">
                <a:solidFill>
                  <a:srgbClr val="404040"/>
                </a:solidFill>
                <a:latin typeface="Calibri"/>
                <a:cs typeface="Calibri"/>
              </a:rPr>
              <a:t>Candlestick</a:t>
            </a:r>
            <a:r>
              <a:rPr sz="1800" spc="-25" dirty="0">
                <a:solidFill>
                  <a:srgbClr val="404040"/>
                </a:solidFill>
                <a:latin typeface="Calibri"/>
                <a:cs typeface="Calibri"/>
              </a:rPr>
              <a:t> </a:t>
            </a:r>
            <a:r>
              <a:rPr sz="1800" spc="-5" dirty="0">
                <a:solidFill>
                  <a:srgbClr val="404040"/>
                </a:solidFill>
                <a:latin typeface="Calibri"/>
                <a:cs typeface="Calibri"/>
              </a:rPr>
              <a:t>chart</a:t>
            </a:r>
            <a:endParaRPr sz="1800" dirty="0">
              <a:latin typeface="Calibri"/>
              <a:cs typeface="Calibri"/>
            </a:endParaRPr>
          </a:p>
          <a:p>
            <a:pPr marL="396240" marR="5080" lvl="1" indent="-182880" algn="just">
              <a:lnSpc>
                <a:spcPct val="100000"/>
              </a:lnSpc>
              <a:spcBef>
                <a:spcPts val="1405"/>
              </a:spcBef>
              <a:buClr>
                <a:srgbClr val="1CACE3"/>
              </a:buClr>
              <a:buFont typeface="Courier New"/>
              <a:buChar char="o"/>
              <a:tabLst>
                <a:tab pos="396875" algn="l"/>
              </a:tabLst>
            </a:pPr>
            <a:r>
              <a:rPr sz="1700" dirty="0">
                <a:solidFill>
                  <a:srgbClr val="404040"/>
                </a:solidFill>
                <a:latin typeface="Calibri"/>
                <a:cs typeface="Calibri"/>
              </a:rPr>
              <a:t>It </a:t>
            </a:r>
            <a:r>
              <a:rPr sz="1700" spc="-10" dirty="0">
                <a:solidFill>
                  <a:srgbClr val="404040"/>
                </a:solidFill>
                <a:latin typeface="Calibri"/>
                <a:cs typeface="Calibri"/>
              </a:rPr>
              <a:t>displays </a:t>
            </a:r>
            <a:r>
              <a:rPr sz="1700" dirty="0">
                <a:solidFill>
                  <a:srgbClr val="404040"/>
                </a:solidFill>
                <a:latin typeface="Calibri"/>
                <a:cs typeface="Calibri"/>
              </a:rPr>
              <a:t>the </a:t>
            </a:r>
            <a:r>
              <a:rPr sz="1700" spc="-10" dirty="0">
                <a:solidFill>
                  <a:srgbClr val="404040"/>
                </a:solidFill>
                <a:latin typeface="Calibri"/>
                <a:cs typeface="Calibri"/>
              </a:rPr>
              <a:t>relationship </a:t>
            </a:r>
            <a:r>
              <a:rPr sz="1700" spc="-5" dirty="0">
                <a:solidFill>
                  <a:srgbClr val="404040"/>
                </a:solidFill>
                <a:latin typeface="Calibri"/>
                <a:cs typeface="Calibri"/>
              </a:rPr>
              <a:t>between </a:t>
            </a:r>
            <a:r>
              <a:rPr sz="1700" dirty="0">
                <a:solidFill>
                  <a:srgbClr val="404040"/>
                </a:solidFill>
                <a:latin typeface="Calibri"/>
                <a:cs typeface="Calibri"/>
              </a:rPr>
              <a:t>the </a:t>
            </a:r>
            <a:r>
              <a:rPr sz="1700" spc="-5" dirty="0">
                <a:solidFill>
                  <a:srgbClr val="FF0000"/>
                </a:solidFill>
                <a:latin typeface="Calibri"/>
                <a:cs typeface="Calibri"/>
              </a:rPr>
              <a:t>high </a:t>
            </a:r>
            <a:r>
              <a:rPr sz="1700" dirty="0">
                <a:solidFill>
                  <a:srgbClr val="404040"/>
                </a:solidFill>
                <a:latin typeface="Calibri"/>
                <a:cs typeface="Calibri"/>
              </a:rPr>
              <a:t>&amp; </a:t>
            </a:r>
            <a:r>
              <a:rPr sz="1700" spc="5" dirty="0">
                <a:solidFill>
                  <a:srgbClr val="404040"/>
                </a:solidFill>
                <a:latin typeface="Calibri"/>
                <a:cs typeface="Calibri"/>
              </a:rPr>
              <a:t> </a:t>
            </a:r>
            <a:r>
              <a:rPr sz="1700" spc="-5" dirty="0">
                <a:solidFill>
                  <a:srgbClr val="FF0000"/>
                </a:solidFill>
                <a:latin typeface="Calibri"/>
                <a:cs typeface="Calibri"/>
              </a:rPr>
              <a:t>low</a:t>
            </a:r>
            <a:r>
              <a:rPr sz="1700" spc="-15" dirty="0">
                <a:solidFill>
                  <a:srgbClr val="FF0000"/>
                </a:solidFill>
                <a:latin typeface="Calibri"/>
                <a:cs typeface="Calibri"/>
              </a:rPr>
              <a:t> </a:t>
            </a:r>
            <a:r>
              <a:rPr sz="1700" dirty="0">
                <a:solidFill>
                  <a:srgbClr val="404040"/>
                </a:solidFill>
                <a:latin typeface="Calibri"/>
                <a:cs typeface="Calibri"/>
              </a:rPr>
              <a:t>and</a:t>
            </a:r>
            <a:r>
              <a:rPr sz="1700" spc="-30" dirty="0">
                <a:solidFill>
                  <a:srgbClr val="404040"/>
                </a:solidFill>
                <a:latin typeface="Calibri"/>
                <a:cs typeface="Calibri"/>
              </a:rPr>
              <a:t> </a:t>
            </a:r>
            <a:r>
              <a:rPr sz="1700" dirty="0">
                <a:solidFill>
                  <a:srgbClr val="FF0000"/>
                </a:solidFill>
                <a:latin typeface="Calibri"/>
                <a:cs typeface="Calibri"/>
              </a:rPr>
              <a:t>opening</a:t>
            </a:r>
            <a:r>
              <a:rPr sz="1700" spc="-35" dirty="0">
                <a:solidFill>
                  <a:srgbClr val="FF0000"/>
                </a:solidFill>
                <a:latin typeface="Calibri"/>
                <a:cs typeface="Calibri"/>
              </a:rPr>
              <a:t> </a:t>
            </a:r>
            <a:r>
              <a:rPr sz="1700" dirty="0">
                <a:solidFill>
                  <a:srgbClr val="404040"/>
                </a:solidFill>
                <a:latin typeface="Calibri"/>
                <a:cs typeface="Calibri"/>
              </a:rPr>
              <a:t>&amp;</a:t>
            </a:r>
            <a:r>
              <a:rPr sz="1700" spc="-5" dirty="0">
                <a:solidFill>
                  <a:srgbClr val="404040"/>
                </a:solidFill>
                <a:latin typeface="Calibri"/>
                <a:cs typeface="Calibri"/>
              </a:rPr>
              <a:t> </a:t>
            </a:r>
            <a:r>
              <a:rPr sz="1700" dirty="0">
                <a:solidFill>
                  <a:srgbClr val="FF0000"/>
                </a:solidFill>
                <a:latin typeface="Calibri"/>
                <a:cs typeface="Calibri"/>
              </a:rPr>
              <a:t>closing</a:t>
            </a:r>
            <a:r>
              <a:rPr sz="1700" spc="-35" dirty="0">
                <a:solidFill>
                  <a:srgbClr val="FF0000"/>
                </a:solidFill>
                <a:latin typeface="Calibri"/>
                <a:cs typeface="Calibri"/>
              </a:rPr>
              <a:t> </a:t>
            </a:r>
            <a:r>
              <a:rPr sz="1700" dirty="0">
                <a:solidFill>
                  <a:srgbClr val="404040"/>
                </a:solidFill>
                <a:latin typeface="Calibri"/>
                <a:cs typeface="Calibri"/>
              </a:rPr>
              <a:t>prices</a:t>
            </a:r>
            <a:r>
              <a:rPr sz="1700" spc="-30" dirty="0">
                <a:solidFill>
                  <a:srgbClr val="404040"/>
                </a:solidFill>
                <a:latin typeface="Calibri"/>
                <a:cs typeface="Calibri"/>
              </a:rPr>
              <a:t> </a:t>
            </a:r>
            <a:r>
              <a:rPr sz="1700" dirty="0">
                <a:solidFill>
                  <a:srgbClr val="404040"/>
                </a:solidFill>
                <a:latin typeface="Calibri"/>
                <a:cs typeface="Calibri"/>
              </a:rPr>
              <a:t>of a</a:t>
            </a:r>
            <a:r>
              <a:rPr sz="1700" spc="-10" dirty="0">
                <a:solidFill>
                  <a:srgbClr val="404040"/>
                </a:solidFill>
                <a:latin typeface="Calibri"/>
                <a:cs typeface="Calibri"/>
              </a:rPr>
              <a:t> </a:t>
            </a:r>
            <a:r>
              <a:rPr sz="1700" spc="-5" dirty="0">
                <a:solidFill>
                  <a:srgbClr val="404040"/>
                </a:solidFill>
                <a:latin typeface="Calibri"/>
                <a:cs typeface="Calibri"/>
              </a:rPr>
              <a:t>stock.</a:t>
            </a:r>
            <a:endParaRPr sz="1700" dirty="0">
              <a:latin typeface="Calibri"/>
              <a:cs typeface="Calibri"/>
            </a:endParaRPr>
          </a:p>
          <a:p>
            <a:pPr marL="396240" marR="7620" lvl="1" indent="-182880" algn="just">
              <a:lnSpc>
                <a:spcPct val="100000"/>
              </a:lnSpc>
              <a:spcBef>
                <a:spcPts val="1405"/>
              </a:spcBef>
              <a:buClr>
                <a:srgbClr val="1CACE3"/>
              </a:buClr>
              <a:buFont typeface="Courier New"/>
              <a:buChar char="o"/>
              <a:tabLst>
                <a:tab pos="396875" algn="l"/>
              </a:tabLst>
            </a:pPr>
            <a:r>
              <a:rPr sz="1700" dirty="0">
                <a:solidFill>
                  <a:srgbClr val="404040"/>
                </a:solidFill>
                <a:latin typeface="Calibri"/>
                <a:cs typeface="Calibri"/>
              </a:rPr>
              <a:t>The </a:t>
            </a:r>
            <a:r>
              <a:rPr sz="1700" b="1" spc="-5" dirty="0">
                <a:solidFill>
                  <a:srgbClr val="0000FF"/>
                </a:solidFill>
                <a:latin typeface="Calibri"/>
                <a:cs typeface="Calibri"/>
              </a:rPr>
              <a:t>body </a:t>
            </a:r>
            <a:r>
              <a:rPr sz="1700" dirty="0">
                <a:solidFill>
                  <a:srgbClr val="404040"/>
                </a:solidFill>
                <a:latin typeface="Calibri"/>
                <a:cs typeface="Calibri"/>
              </a:rPr>
              <a:t>of </a:t>
            </a:r>
            <a:r>
              <a:rPr sz="1700" spc="5" dirty="0">
                <a:solidFill>
                  <a:srgbClr val="404040"/>
                </a:solidFill>
                <a:latin typeface="Calibri"/>
                <a:cs typeface="Calibri"/>
              </a:rPr>
              <a:t>the </a:t>
            </a:r>
            <a:r>
              <a:rPr sz="1700" spc="-5" dirty="0">
                <a:solidFill>
                  <a:srgbClr val="404040"/>
                </a:solidFill>
                <a:latin typeface="Calibri"/>
                <a:cs typeface="Calibri"/>
              </a:rPr>
              <a:t>candle </a:t>
            </a:r>
            <a:r>
              <a:rPr sz="1700" spc="-10" dirty="0">
                <a:solidFill>
                  <a:srgbClr val="404040"/>
                </a:solidFill>
                <a:latin typeface="Calibri"/>
                <a:cs typeface="Calibri"/>
              </a:rPr>
              <a:t>represents </a:t>
            </a:r>
            <a:r>
              <a:rPr sz="1700" dirty="0">
                <a:solidFill>
                  <a:srgbClr val="404040"/>
                </a:solidFill>
                <a:latin typeface="Calibri"/>
                <a:cs typeface="Calibri"/>
              </a:rPr>
              <a:t>the </a:t>
            </a:r>
            <a:r>
              <a:rPr sz="1700" spc="-10" dirty="0">
                <a:solidFill>
                  <a:srgbClr val="404040"/>
                </a:solidFill>
                <a:latin typeface="Calibri"/>
                <a:cs typeface="Calibri"/>
              </a:rPr>
              <a:t>opening </a:t>
            </a:r>
            <a:r>
              <a:rPr sz="1700" spc="-5" dirty="0">
                <a:solidFill>
                  <a:srgbClr val="404040"/>
                </a:solidFill>
                <a:latin typeface="Calibri"/>
                <a:cs typeface="Calibri"/>
              </a:rPr>
              <a:t> </a:t>
            </a:r>
            <a:r>
              <a:rPr sz="1700" dirty="0">
                <a:solidFill>
                  <a:srgbClr val="404040"/>
                </a:solidFill>
                <a:latin typeface="Calibri"/>
                <a:cs typeface="Calibri"/>
              </a:rPr>
              <a:t>and</a:t>
            </a:r>
            <a:r>
              <a:rPr sz="1700" spc="-30" dirty="0">
                <a:solidFill>
                  <a:srgbClr val="404040"/>
                </a:solidFill>
                <a:latin typeface="Calibri"/>
                <a:cs typeface="Calibri"/>
              </a:rPr>
              <a:t> </a:t>
            </a:r>
            <a:r>
              <a:rPr sz="1700" dirty="0">
                <a:solidFill>
                  <a:srgbClr val="404040"/>
                </a:solidFill>
                <a:latin typeface="Calibri"/>
                <a:cs typeface="Calibri"/>
              </a:rPr>
              <a:t>closing</a:t>
            </a:r>
            <a:r>
              <a:rPr sz="1700" spc="-35" dirty="0">
                <a:solidFill>
                  <a:srgbClr val="404040"/>
                </a:solidFill>
                <a:latin typeface="Calibri"/>
                <a:cs typeface="Calibri"/>
              </a:rPr>
              <a:t> </a:t>
            </a:r>
            <a:r>
              <a:rPr sz="1700" dirty="0">
                <a:solidFill>
                  <a:srgbClr val="404040"/>
                </a:solidFill>
                <a:latin typeface="Calibri"/>
                <a:cs typeface="Calibri"/>
              </a:rPr>
              <a:t>prices</a:t>
            </a:r>
            <a:r>
              <a:rPr sz="1700" spc="-30" dirty="0">
                <a:solidFill>
                  <a:srgbClr val="404040"/>
                </a:solidFill>
                <a:latin typeface="Calibri"/>
                <a:cs typeface="Calibri"/>
              </a:rPr>
              <a:t> </a:t>
            </a:r>
            <a:r>
              <a:rPr sz="1700" spc="-5" dirty="0">
                <a:solidFill>
                  <a:srgbClr val="404040"/>
                </a:solidFill>
                <a:latin typeface="Calibri"/>
                <a:cs typeface="Calibri"/>
              </a:rPr>
              <a:t>during</a:t>
            </a:r>
            <a:r>
              <a:rPr sz="1700" spc="-40" dirty="0">
                <a:solidFill>
                  <a:srgbClr val="404040"/>
                </a:solidFill>
                <a:latin typeface="Calibri"/>
                <a:cs typeface="Calibri"/>
              </a:rPr>
              <a:t> </a:t>
            </a:r>
            <a:r>
              <a:rPr sz="1700" spc="5" dirty="0">
                <a:solidFill>
                  <a:srgbClr val="404040"/>
                </a:solidFill>
                <a:latin typeface="Calibri"/>
                <a:cs typeface="Calibri"/>
              </a:rPr>
              <a:t>the</a:t>
            </a:r>
            <a:r>
              <a:rPr sz="1700" spc="-10" dirty="0">
                <a:solidFill>
                  <a:srgbClr val="404040"/>
                </a:solidFill>
                <a:latin typeface="Calibri"/>
                <a:cs typeface="Calibri"/>
              </a:rPr>
              <a:t> </a:t>
            </a:r>
            <a:r>
              <a:rPr sz="1700" dirty="0">
                <a:solidFill>
                  <a:srgbClr val="404040"/>
                </a:solidFill>
                <a:latin typeface="Calibri"/>
                <a:cs typeface="Calibri"/>
              </a:rPr>
              <a:t>period.</a:t>
            </a:r>
            <a:endParaRPr sz="1700" dirty="0">
              <a:latin typeface="Calibri"/>
              <a:cs typeface="Calibri"/>
            </a:endParaRPr>
          </a:p>
          <a:p>
            <a:pPr marL="396240" marR="5080" lvl="1" indent="-182880" algn="just">
              <a:lnSpc>
                <a:spcPct val="100000"/>
              </a:lnSpc>
              <a:spcBef>
                <a:spcPts val="1405"/>
              </a:spcBef>
              <a:buClr>
                <a:srgbClr val="1CACE3"/>
              </a:buClr>
              <a:buFont typeface="Courier New"/>
              <a:buChar char="o"/>
              <a:tabLst>
                <a:tab pos="396875" algn="l"/>
              </a:tabLst>
            </a:pPr>
            <a:r>
              <a:rPr sz="1700" spc="-5" dirty="0">
                <a:solidFill>
                  <a:srgbClr val="404040"/>
                </a:solidFill>
                <a:latin typeface="Calibri"/>
                <a:cs typeface="Calibri"/>
              </a:rPr>
              <a:t>Above</a:t>
            </a:r>
            <a:r>
              <a:rPr sz="1700" dirty="0">
                <a:solidFill>
                  <a:srgbClr val="404040"/>
                </a:solidFill>
                <a:latin typeface="Calibri"/>
                <a:cs typeface="Calibri"/>
              </a:rPr>
              <a:t> </a:t>
            </a:r>
            <a:r>
              <a:rPr sz="1700" spc="-10" dirty="0">
                <a:solidFill>
                  <a:srgbClr val="404040"/>
                </a:solidFill>
                <a:latin typeface="Calibri"/>
                <a:cs typeface="Calibri"/>
              </a:rPr>
              <a:t>and</a:t>
            </a:r>
            <a:r>
              <a:rPr sz="1700" spc="-5" dirty="0">
                <a:solidFill>
                  <a:srgbClr val="404040"/>
                </a:solidFill>
                <a:latin typeface="Calibri"/>
                <a:cs typeface="Calibri"/>
              </a:rPr>
              <a:t> below</a:t>
            </a:r>
            <a:r>
              <a:rPr sz="1700" dirty="0">
                <a:solidFill>
                  <a:srgbClr val="404040"/>
                </a:solidFill>
                <a:latin typeface="Calibri"/>
                <a:cs typeface="Calibri"/>
              </a:rPr>
              <a:t> the</a:t>
            </a:r>
            <a:r>
              <a:rPr sz="1700" spc="5" dirty="0">
                <a:solidFill>
                  <a:srgbClr val="404040"/>
                </a:solidFill>
                <a:latin typeface="Calibri"/>
                <a:cs typeface="Calibri"/>
              </a:rPr>
              <a:t> </a:t>
            </a:r>
            <a:r>
              <a:rPr sz="1700" spc="-5" dirty="0">
                <a:solidFill>
                  <a:srgbClr val="404040"/>
                </a:solidFill>
                <a:latin typeface="Calibri"/>
                <a:cs typeface="Calibri"/>
              </a:rPr>
              <a:t>body</a:t>
            </a:r>
            <a:r>
              <a:rPr sz="1700" dirty="0">
                <a:solidFill>
                  <a:srgbClr val="404040"/>
                </a:solidFill>
                <a:latin typeface="Calibri"/>
                <a:cs typeface="Calibri"/>
              </a:rPr>
              <a:t> </a:t>
            </a:r>
            <a:r>
              <a:rPr sz="1700" spc="-10" dirty="0">
                <a:solidFill>
                  <a:srgbClr val="404040"/>
                </a:solidFill>
                <a:latin typeface="Calibri"/>
                <a:cs typeface="Calibri"/>
              </a:rPr>
              <a:t>are</a:t>
            </a:r>
            <a:r>
              <a:rPr sz="1700" spc="-5" dirty="0">
                <a:solidFill>
                  <a:srgbClr val="404040"/>
                </a:solidFill>
                <a:latin typeface="Calibri"/>
                <a:cs typeface="Calibri"/>
              </a:rPr>
              <a:t> vertical</a:t>
            </a:r>
            <a:r>
              <a:rPr sz="1700" dirty="0">
                <a:solidFill>
                  <a:srgbClr val="404040"/>
                </a:solidFill>
                <a:latin typeface="Calibri"/>
                <a:cs typeface="Calibri"/>
              </a:rPr>
              <a:t> </a:t>
            </a:r>
            <a:r>
              <a:rPr sz="1700" spc="-5" dirty="0">
                <a:solidFill>
                  <a:srgbClr val="404040"/>
                </a:solidFill>
                <a:latin typeface="Calibri"/>
                <a:cs typeface="Calibri"/>
              </a:rPr>
              <a:t>lines </a:t>
            </a:r>
            <a:r>
              <a:rPr sz="1700" dirty="0">
                <a:solidFill>
                  <a:srgbClr val="404040"/>
                </a:solidFill>
                <a:latin typeface="Calibri"/>
                <a:cs typeface="Calibri"/>
              </a:rPr>
              <a:t> </a:t>
            </a:r>
            <a:r>
              <a:rPr sz="1700" spc="-5" dirty="0">
                <a:solidFill>
                  <a:srgbClr val="404040"/>
                </a:solidFill>
                <a:latin typeface="Calibri"/>
                <a:cs typeface="Calibri"/>
              </a:rPr>
              <a:t>called </a:t>
            </a:r>
            <a:r>
              <a:rPr sz="1700" b="1" spc="-10" dirty="0">
                <a:solidFill>
                  <a:srgbClr val="0000FF"/>
                </a:solidFill>
                <a:latin typeface="Calibri"/>
                <a:cs typeface="Calibri"/>
              </a:rPr>
              <a:t>wicks </a:t>
            </a:r>
            <a:r>
              <a:rPr sz="1700" spc="-10" dirty="0">
                <a:solidFill>
                  <a:srgbClr val="404040"/>
                </a:solidFill>
                <a:latin typeface="Calibri"/>
                <a:cs typeface="Calibri"/>
              </a:rPr>
              <a:t>or </a:t>
            </a:r>
            <a:r>
              <a:rPr sz="1700" b="1" spc="-10" dirty="0">
                <a:solidFill>
                  <a:srgbClr val="0000FF"/>
                </a:solidFill>
                <a:latin typeface="Calibri"/>
                <a:cs typeface="Calibri"/>
              </a:rPr>
              <a:t>shadows </a:t>
            </a:r>
            <a:r>
              <a:rPr sz="1700" spc="-10" dirty="0">
                <a:solidFill>
                  <a:srgbClr val="404040"/>
                </a:solidFill>
                <a:latin typeface="Calibri"/>
                <a:cs typeface="Calibri"/>
              </a:rPr>
              <a:t>that </a:t>
            </a:r>
            <a:r>
              <a:rPr sz="1700" spc="-5" dirty="0">
                <a:solidFill>
                  <a:srgbClr val="404040"/>
                </a:solidFill>
                <a:latin typeface="Calibri"/>
                <a:cs typeface="Calibri"/>
              </a:rPr>
              <a:t>show </a:t>
            </a:r>
            <a:r>
              <a:rPr sz="1700" dirty="0">
                <a:solidFill>
                  <a:srgbClr val="404040"/>
                </a:solidFill>
                <a:latin typeface="Calibri"/>
                <a:cs typeface="Calibri"/>
              </a:rPr>
              <a:t>the </a:t>
            </a:r>
            <a:r>
              <a:rPr sz="1700" spc="-10" dirty="0">
                <a:solidFill>
                  <a:srgbClr val="404040"/>
                </a:solidFill>
                <a:latin typeface="Calibri"/>
                <a:cs typeface="Calibri"/>
              </a:rPr>
              <a:t>lows and </a:t>
            </a:r>
            <a:r>
              <a:rPr sz="1700" spc="-5" dirty="0">
                <a:solidFill>
                  <a:srgbClr val="404040"/>
                </a:solidFill>
                <a:latin typeface="Calibri"/>
                <a:cs typeface="Calibri"/>
              </a:rPr>
              <a:t> </a:t>
            </a:r>
            <a:r>
              <a:rPr sz="1700" dirty="0">
                <a:solidFill>
                  <a:srgbClr val="404040"/>
                </a:solidFill>
                <a:latin typeface="Calibri"/>
                <a:cs typeface="Calibri"/>
              </a:rPr>
              <a:t>highs</a:t>
            </a:r>
            <a:r>
              <a:rPr sz="1700" spc="-50" dirty="0">
                <a:solidFill>
                  <a:srgbClr val="404040"/>
                </a:solidFill>
                <a:latin typeface="Calibri"/>
                <a:cs typeface="Calibri"/>
              </a:rPr>
              <a:t> </a:t>
            </a:r>
            <a:r>
              <a:rPr sz="1700" dirty="0">
                <a:solidFill>
                  <a:srgbClr val="404040"/>
                </a:solidFill>
                <a:latin typeface="Calibri"/>
                <a:cs typeface="Calibri"/>
              </a:rPr>
              <a:t>of</a:t>
            </a:r>
            <a:r>
              <a:rPr sz="1700" spc="5" dirty="0">
                <a:solidFill>
                  <a:srgbClr val="404040"/>
                </a:solidFill>
                <a:latin typeface="Calibri"/>
                <a:cs typeface="Calibri"/>
              </a:rPr>
              <a:t> the</a:t>
            </a:r>
            <a:r>
              <a:rPr sz="1700" spc="-10" dirty="0">
                <a:solidFill>
                  <a:srgbClr val="404040"/>
                </a:solidFill>
                <a:latin typeface="Calibri"/>
                <a:cs typeface="Calibri"/>
              </a:rPr>
              <a:t> </a:t>
            </a:r>
            <a:r>
              <a:rPr sz="1700" spc="-5" dirty="0">
                <a:solidFill>
                  <a:srgbClr val="404040"/>
                </a:solidFill>
                <a:latin typeface="Calibri"/>
                <a:cs typeface="Calibri"/>
              </a:rPr>
              <a:t>traded</a:t>
            </a:r>
            <a:r>
              <a:rPr sz="1700" spc="-40" dirty="0">
                <a:solidFill>
                  <a:srgbClr val="404040"/>
                </a:solidFill>
                <a:latin typeface="Calibri"/>
                <a:cs typeface="Calibri"/>
              </a:rPr>
              <a:t> </a:t>
            </a:r>
            <a:r>
              <a:rPr sz="1700" dirty="0">
                <a:solidFill>
                  <a:srgbClr val="404040"/>
                </a:solidFill>
                <a:latin typeface="Calibri"/>
                <a:cs typeface="Calibri"/>
              </a:rPr>
              <a:t>prices.</a:t>
            </a:r>
            <a:endParaRPr sz="1700" dirty="0">
              <a:latin typeface="Calibri"/>
              <a:cs typeface="Calibri"/>
            </a:endParaRPr>
          </a:p>
          <a:p>
            <a:pPr marL="396240" marR="5080" lvl="1" indent="-182880" algn="just">
              <a:lnSpc>
                <a:spcPct val="100000"/>
              </a:lnSpc>
              <a:spcBef>
                <a:spcPts val="1390"/>
              </a:spcBef>
              <a:buClr>
                <a:srgbClr val="1CACE3"/>
              </a:buClr>
              <a:buFont typeface="Courier New"/>
              <a:buChar char="o"/>
              <a:tabLst>
                <a:tab pos="396875" algn="l"/>
              </a:tabLst>
            </a:pPr>
            <a:r>
              <a:rPr sz="1700" spc="-5" dirty="0">
                <a:solidFill>
                  <a:srgbClr val="404040"/>
                </a:solidFill>
                <a:latin typeface="Calibri"/>
                <a:cs typeface="Calibri"/>
              </a:rPr>
              <a:t>While</a:t>
            </a:r>
            <a:r>
              <a:rPr sz="1700" dirty="0">
                <a:solidFill>
                  <a:srgbClr val="404040"/>
                </a:solidFill>
                <a:latin typeface="Calibri"/>
                <a:cs typeface="Calibri"/>
              </a:rPr>
              <a:t> </a:t>
            </a:r>
            <a:r>
              <a:rPr sz="1700" spc="-10" dirty="0">
                <a:solidFill>
                  <a:srgbClr val="404040"/>
                </a:solidFill>
                <a:latin typeface="Calibri"/>
                <a:cs typeface="Calibri"/>
              </a:rPr>
              <a:t>an</a:t>
            </a:r>
            <a:r>
              <a:rPr sz="1700" spc="-5" dirty="0">
                <a:solidFill>
                  <a:srgbClr val="404040"/>
                </a:solidFill>
                <a:latin typeface="Calibri"/>
                <a:cs typeface="Calibri"/>
              </a:rPr>
              <a:t> </a:t>
            </a:r>
            <a:r>
              <a:rPr sz="1700" spc="-10" dirty="0">
                <a:solidFill>
                  <a:srgbClr val="404040"/>
                </a:solidFill>
                <a:latin typeface="Calibri"/>
                <a:cs typeface="Calibri"/>
              </a:rPr>
              <a:t>individual</a:t>
            </a:r>
            <a:r>
              <a:rPr sz="1700" spc="-5" dirty="0">
                <a:solidFill>
                  <a:srgbClr val="404040"/>
                </a:solidFill>
                <a:latin typeface="Calibri"/>
                <a:cs typeface="Calibri"/>
              </a:rPr>
              <a:t> </a:t>
            </a:r>
            <a:r>
              <a:rPr sz="1700" spc="-10" dirty="0">
                <a:solidFill>
                  <a:srgbClr val="404040"/>
                </a:solidFill>
                <a:latin typeface="Calibri"/>
                <a:cs typeface="Calibri"/>
              </a:rPr>
              <a:t>candle</a:t>
            </a:r>
            <a:r>
              <a:rPr sz="1700" spc="-5" dirty="0">
                <a:solidFill>
                  <a:srgbClr val="404040"/>
                </a:solidFill>
                <a:latin typeface="Calibri"/>
                <a:cs typeface="Calibri"/>
              </a:rPr>
              <a:t> </a:t>
            </a:r>
            <a:r>
              <a:rPr sz="1700" spc="-10" dirty="0">
                <a:solidFill>
                  <a:srgbClr val="404040"/>
                </a:solidFill>
                <a:latin typeface="Calibri"/>
                <a:cs typeface="Calibri"/>
              </a:rPr>
              <a:t>provides</a:t>
            </a:r>
            <a:r>
              <a:rPr sz="1700" spc="-5" dirty="0">
                <a:solidFill>
                  <a:srgbClr val="404040"/>
                </a:solidFill>
                <a:latin typeface="Calibri"/>
                <a:cs typeface="Calibri"/>
              </a:rPr>
              <a:t> sufficient </a:t>
            </a:r>
            <a:r>
              <a:rPr sz="1700" dirty="0">
                <a:solidFill>
                  <a:srgbClr val="404040"/>
                </a:solidFill>
                <a:latin typeface="Calibri"/>
                <a:cs typeface="Calibri"/>
              </a:rPr>
              <a:t> </a:t>
            </a:r>
            <a:r>
              <a:rPr sz="1700" spc="-10" dirty="0">
                <a:solidFill>
                  <a:srgbClr val="404040"/>
                </a:solidFill>
                <a:latin typeface="Calibri"/>
                <a:cs typeface="Calibri"/>
              </a:rPr>
              <a:t>information, </a:t>
            </a:r>
            <a:r>
              <a:rPr sz="1700" spc="-15" dirty="0">
                <a:solidFill>
                  <a:srgbClr val="404040"/>
                </a:solidFill>
                <a:latin typeface="Calibri"/>
                <a:cs typeface="Calibri"/>
              </a:rPr>
              <a:t>patterns </a:t>
            </a:r>
            <a:r>
              <a:rPr sz="1700" spc="-10" dirty="0">
                <a:solidFill>
                  <a:srgbClr val="404040"/>
                </a:solidFill>
                <a:latin typeface="Calibri"/>
                <a:cs typeface="Calibri"/>
              </a:rPr>
              <a:t>can </a:t>
            </a:r>
            <a:r>
              <a:rPr sz="1700" dirty="0">
                <a:solidFill>
                  <a:srgbClr val="404040"/>
                </a:solidFill>
                <a:latin typeface="Calibri"/>
                <a:cs typeface="Calibri"/>
              </a:rPr>
              <a:t>be </a:t>
            </a:r>
            <a:r>
              <a:rPr sz="1700" spc="-5" dirty="0">
                <a:solidFill>
                  <a:srgbClr val="404040"/>
                </a:solidFill>
                <a:latin typeface="Calibri"/>
                <a:cs typeface="Calibri"/>
              </a:rPr>
              <a:t>determined only </a:t>
            </a:r>
            <a:r>
              <a:rPr sz="1700" spc="-10" dirty="0">
                <a:solidFill>
                  <a:srgbClr val="404040"/>
                </a:solidFill>
                <a:latin typeface="Calibri"/>
                <a:cs typeface="Calibri"/>
              </a:rPr>
              <a:t>by </a:t>
            </a:r>
            <a:r>
              <a:rPr sz="1700" spc="-5" dirty="0">
                <a:solidFill>
                  <a:srgbClr val="404040"/>
                </a:solidFill>
                <a:latin typeface="Calibri"/>
                <a:cs typeface="Calibri"/>
              </a:rPr>
              <a:t> comparing</a:t>
            </a:r>
            <a:r>
              <a:rPr sz="1700" dirty="0">
                <a:solidFill>
                  <a:srgbClr val="404040"/>
                </a:solidFill>
                <a:latin typeface="Calibri"/>
                <a:cs typeface="Calibri"/>
              </a:rPr>
              <a:t> </a:t>
            </a:r>
            <a:r>
              <a:rPr sz="1700" spc="-5" dirty="0">
                <a:solidFill>
                  <a:srgbClr val="404040"/>
                </a:solidFill>
                <a:latin typeface="Calibri"/>
                <a:cs typeface="Calibri"/>
              </a:rPr>
              <a:t>one</a:t>
            </a:r>
            <a:r>
              <a:rPr sz="1700" dirty="0">
                <a:solidFill>
                  <a:srgbClr val="404040"/>
                </a:solidFill>
                <a:latin typeface="Calibri"/>
                <a:cs typeface="Calibri"/>
              </a:rPr>
              <a:t> </a:t>
            </a:r>
            <a:r>
              <a:rPr sz="1700" spc="-5" dirty="0">
                <a:solidFill>
                  <a:srgbClr val="404040"/>
                </a:solidFill>
                <a:latin typeface="Calibri"/>
                <a:cs typeface="Calibri"/>
              </a:rPr>
              <a:t>candle</a:t>
            </a:r>
            <a:r>
              <a:rPr sz="1700" dirty="0">
                <a:solidFill>
                  <a:srgbClr val="404040"/>
                </a:solidFill>
                <a:latin typeface="Calibri"/>
                <a:cs typeface="Calibri"/>
              </a:rPr>
              <a:t> </a:t>
            </a:r>
            <a:r>
              <a:rPr sz="1700" spc="-5" dirty="0">
                <a:solidFill>
                  <a:srgbClr val="404040"/>
                </a:solidFill>
                <a:latin typeface="Calibri"/>
                <a:cs typeface="Calibri"/>
              </a:rPr>
              <a:t>with</a:t>
            </a:r>
            <a:r>
              <a:rPr sz="1700" dirty="0">
                <a:solidFill>
                  <a:srgbClr val="404040"/>
                </a:solidFill>
                <a:latin typeface="Calibri"/>
                <a:cs typeface="Calibri"/>
              </a:rPr>
              <a:t> </a:t>
            </a:r>
            <a:r>
              <a:rPr sz="1700" spc="-5" dirty="0">
                <a:solidFill>
                  <a:srgbClr val="404040"/>
                </a:solidFill>
                <a:latin typeface="Calibri"/>
                <a:cs typeface="Calibri"/>
              </a:rPr>
              <a:t>its</a:t>
            </a:r>
            <a:r>
              <a:rPr sz="1700" dirty="0">
                <a:solidFill>
                  <a:srgbClr val="404040"/>
                </a:solidFill>
                <a:latin typeface="Calibri"/>
                <a:cs typeface="Calibri"/>
              </a:rPr>
              <a:t> </a:t>
            </a:r>
            <a:r>
              <a:rPr sz="1700" spc="-10" dirty="0">
                <a:solidFill>
                  <a:srgbClr val="404040"/>
                </a:solidFill>
                <a:latin typeface="Calibri"/>
                <a:cs typeface="Calibri"/>
              </a:rPr>
              <a:t>preceding</a:t>
            </a:r>
            <a:r>
              <a:rPr sz="1700" spc="-5" dirty="0">
                <a:solidFill>
                  <a:srgbClr val="404040"/>
                </a:solidFill>
                <a:latin typeface="Calibri"/>
                <a:cs typeface="Calibri"/>
              </a:rPr>
              <a:t> </a:t>
            </a:r>
            <a:r>
              <a:rPr sz="1700" spc="-10" dirty="0">
                <a:solidFill>
                  <a:srgbClr val="404040"/>
                </a:solidFill>
                <a:latin typeface="Calibri"/>
                <a:cs typeface="Calibri"/>
              </a:rPr>
              <a:t>and </a:t>
            </a:r>
            <a:r>
              <a:rPr sz="1700" spc="-5" dirty="0">
                <a:solidFill>
                  <a:srgbClr val="404040"/>
                </a:solidFill>
                <a:latin typeface="Calibri"/>
                <a:cs typeface="Calibri"/>
              </a:rPr>
              <a:t> next</a:t>
            </a:r>
            <a:r>
              <a:rPr sz="1700" spc="-15" dirty="0">
                <a:solidFill>
                  <a:srgbClr val="404040"/>
                </a:solidFill>
                <a:latin typeface="Calibri"/>
                <a:cs typeface="Calibri"/>
              </a:rPr>
              <a:t> </a:t>
            </a:r>
            <a:r>
              <a:rPr sz="1700" spc="-5" dirty="0">
                <a:solidFill>
                  <a:srgbClr val="404040"/>
                </a:solidFill>
                <a:latin typeface="Calibri"/>
                <a:cs typeface="Calibri"/>
              </a:rPr>
              <a:t>candles.</a:t>
            </a:r>
            <a:endParaRPr sz="1700" dirty="0">
              <a:latin typeface="Calibri"/>
              <a:cs typeface="Calibri"/>
            </a:endParaRPr>
          </a:p>
        </p:txBody>
      </p:sp>
      <p:pic>
        <p:nvPicPr>
          <p:cNvPr id="4" name="object 4"/>
          <p:cNvPicPr/>
          <p:nvPr/>
        </p:nvPicPr>
        <p:blipFill>
          <a:blip r:embed="rId3" cstate="print"/>
          <a:stretch>
            <a:fillRect/>
          </a:stretch>
        </p:blipFill>
        <p:spPr>
          <a:xfrm>
            <a:off x="5570220" y="2863595"/>
            <a:ext cx="3505200" cy="2729484"/>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8</a:t>
            </a:fld>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0323" y="931553"/>
            <a:ext cx="3964940" cy="635000"/>
          </a:xfrm>
          <a:prstGeom prst="rect">
            <a:avLst/>
          </a:prstGeom>
        </p:spPr>
        <p:txBody>
          <a:bodyPr vert="horz" wrap="square" lIns="0" tIns="12065" rIns="0" bIns="0" rtlCol="0">
            <a:spAutoFit/>
          </a:bodyPr>
          <a:lstStyle/>
          <a:p>
            <a:pPr marL="12700">
              <a:lnSpc>
                <a:spcPct val="100000"/>
              </a:lnSpc>
              <a:spcBef>
                <a:spcPts val="95"/>
              </a:spcBef>
            </a:pPr>
            <a:r>
              <a:rPr sz="4000" spc="-80" dirty="0"/>
              <a:t>C</a:t>
            </a:r>
            <a:r>
              <a:rPr sz="4000" spc="-75" dirty="0"/>
              <a:t>a</a:t>
            </a:r>
            <a:r>
              <a:rPr sz="4000" spc="-90" dirty="0"/>
              <a:t>nd</a:t>
            </a:r>
            <a:r>
              <a:rPr sz="4000" spc="-75" dirty="0"/>
              <a:t>l</a:t>
            </a:r>
            <a:r>
              <a:rPr sz="4000" spc="-95" dirty="0"/>
              <a:t>e</a:t>
            </a:r>
            <a:r>
              <a:rPr sz="4000" spc="-125" dirty="0"/>
              <a:t>s</a:t>
            </a:r>
            <a:r>
              <a:rPr sz="4000" spc="-85" dirty="0"/>
              <a:t>t</a:t>
            </a:r>
            <a:r>
              <a:rPr sz="4000" spc="-75" dirty="0"/>
              <a:t>i</a:t>
            </a:r>
            <a:r>
              <a:rPr sz="4000" spc="-85" dirty="0"/>
              <a:t>c</a:t>
            </a:r>
            <a:r>
              <a:rPr sz="4000" spc="-5" dirty="0"/>
              <a:t>k</a:t>
            </a:r>
            <a:r>
              <a:rPr sz="4000" spc="-185" dirty="0"/>
              <a:t> </a:t>
            </a:r>
            <a:r>
              <a:rPr sz="4000" spc="-80" dirty="0"/>
              <a:t>p</a:t>
            </a:r>
            <a:r>
              <a:rPr sz="4000" spc="-110" dirty="0"/>
              <a:t>a</a:t>
            </a:r>
            <a:r>
              <a:rPr sz="4000" spc="-145" dirty="0"/>
              <a:t>t</a:t>
            </a:r>
            <a:r>
              <a:rPr sz="4000" spc="-120" dirty="0"/>
              <a:t>t</a:t>
            </a:r>
            <a:r>
              <a:rPr sz="4000" spc="-100" dirty="0"/>
              <a:t>e</a:t>
            </a:r>
            <a:r>
              <a:rPr sz="4000" spc="-75" dirty="0"/>
              <a:t>r</a:t>
            </a:r>
            <a:r>
              <a:rPr sz="4000" spc="-105" dirty="0"/>
              <a:t>n</a:t>
            </a:r>
            <a:r>
              <a:rPr sz="4000" spc="-5" dirty="0"/>
              <a:t>s</a:t>
            </a:r>
            <a:endParaRPr sz="400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9</a:t>
            </a:fld>
            <a:endParaRPr dirty="0"/>
          </a:p>
        </p:txBody>
      </p:sp>
      <p:sp>
        <p:nvSpPr>
          <p:cNvPr id="3" name="object 3"/>
          <p:cNvSpPr txBox="1"/>
          <p:nvPr/>
        </p:nvSpPr>
        <p:spPr>
          <a:xfrm>
            <a:off x="787398" y="1984528"/>
            <a:ext cx="7568565" cy="3972560"/>
          </a:xfrm>
          <a:prstGeom prst="rect">
            <a:avLst/>
          </a:prstGeom>
        </p:spPr>
        <p:txBody>
          <a:bodyPr vert="horz" wrap="square" lIns="0" tIns="12065" rIns="0" bIns="0" rtlCol="0">
            <a:spAutoFit/>
          </a:bodyPr>
          <a:lstStyle/>
          <a:p>
            <a:pPr marL="103505" marR="5080" indent="-91440">
              <a:lnSpc>
                <a:spcPct val="100000"/>
              </a:lnSpc>
              <a:spcBef>
                <a:spcPts val="95"/>
              </a:spcBef>
              <a:buClr>
                <a:srgbClr val="1CACE3"/>
              </a:buClr>
              <a:buSzPct val="94736"/>
              <a:buFont typeface="Wingdings"/>
              <a:buChar char=""/>
              <a:tabLst>
                <a:tab pos="205104" algn="l"/>
              </a:tabLst>
            </a:pPr>
            <a:r>
              <a:rPr sz="1900" b="1" spc="-5" dirty="0">
                <a:solidFill>
                  <a:srgbClr val="FF0000"/>
                </a:solidFill>
                <a:latin typeface="Calibri"/>
                <a:cs typeface="Calibri"/>
              </a:rPr>
              <a:t>Candlestick</a:t>
            </a:r>
            <a:r>
              <a:rPr sz="1900" b="1" spc="275" dirty="0">
                <a:solidFill>
                  <a:srgbClr val="FF0000"/>
                </a:solidFill>
                <a:latin typeface="Calibri"/>
                <a:cs typeface="Calibri"/>
              </a:rPr>
              <a:t> </a:t>
            </a:r>
            <a:r>
              <a:rPr sz="1900" spc="-5" dirty="0">
                <a:latin typeface="Calibri"/>
                <a:cs typeface="Calibri"/>
              </a:rPr>
              <a:t>charts</a:t>
            </a:r>
            <a:r>
              <a:rPr sz="1900" spc="285" dirty="0">
                <a:latin typeface="Calibri"/>
                <a:cs typeface="Calibri"/>
              </a:rPr>
              <a:t> </a:t>
            </a:r>
            <a:r>
              <a:rPr sz="1900" spc="-15" dirty="0">
                <a:latin typeface="Calibri"/>
                <a:cs typeface="Calibri"/>
              </a:rPr>
              <a:t>are</a:t>
            </a:r>
            <a:r>
              <a:rPr sz="1900" spc="285" dirty="0">
                <a:latin typeface="Calibri"/>
                <a:cs typeface="Calibri"/>
              </a:rPr>
              <a:t> </a:t>
            </a:r>
            <a:r>
              <a:rPr sz="1900" spc="-5" dirty="0">
                <a:latin typeface="Calibri"/>
                <a:cs typeface="Calibri"/>
              </a:rPr>
              <a:t>a</a:t>
            </a:r>
            <a:r>
              <a:rPr sz="1900" spc="275" dirty="0">
                <a:latin typeface="Calibri"/>
                <a:cs typeface="Calibri"/>
              </a:rPr>
              <a:t> </a:t>
            </a:r>
            <a:r>
              <a:rPr sz="1900" spc="-10" dirty="0">
                <a:latin typeface="Calibri"/>
                <a:cs typeface="Calibri"/>
              </a:rPr>
              <a:t>technical</a:t>
            </a:r>
            <a:r>
              <a:rPr sz="1900" spc="280" dirty="0">
                <a:latin typeface="Calibri"/>
                <a:cs typeface="Calibri"/>
              </a:rPr>
              <a:t> </a:t>
            </a:r>
            <a:r>
              <a:rPr sz="1900" spc="-10" dirty="0">
                <a:latin typeface="Calibri"/>
                <a:cs typeface="Calibri"/>
              </a:rPr>
              <a:t>tool</a:t>
            </a:r>
            <a:r>
              <a:rPr sz="1900" spc="275" dirty="0">
                <a:latin typeface="Calibri"/>
                <a:cs typeface="Calibri"/>
              </a:rPr>
              <a:t> </a:t>
            </a:r>
            <a:r>
              <a:rPr sz="1900" spc="-10" dirty="0">
                <a:latin typeface="Calibri"/>
                <a:cs typeface="Calibri"/>
              </a:rPr>
              <a:t>that</a:t>
            </a:r>
            <a:r>
              <a:rPr sz="1900" spc="280" dirty="0">
                <a:latin typeface="Calibri"/>
                <a:cs typeface="Calibri"/>
              </a:rPr>
              <a:t> </a:t>
            </a:r>
            <a:r>
              <a:rPr sz="1900" spc="-5" dirty="0">
                <a:latin typeface="Calibri"/>
                <a:cs typeface="Calibri"/>
              </a:rPr>
              <a:t>packs</a:t>
            </a:r>
            <a:r>
              <a:rPr sz="1900" spc="270" dirty="0">
                <a:latin typeface="Calibri"/>
                <a:cs typeface="Calibri"/>
              </a:rPr>
              <a:t> </a:t>
            </a:r>
            <a:r>
              <a:rPr sz="1900" spc="-15" dirty="0">
                <a:latin typeface="Calibri"/>
                <a:cs typeface="Calibri"/>
              </a:rPr>
              <a:t>data</a:t>
            </a:r>
            <a:r>
              <a:rPr sz="1900" spc="275" dirty="0">
                <a:latin typeface="Calibri"/>
                <a:cs typeface="Calibri"/>
              </a:rPr>
              <a:t> </a:t>
            </a:r>
            <a:r>
              <a:rPr sz="1900" spc="-20" dirty="0">
                <a:latin typeface="Calibri"/>
                <a:cs typeface="Calibri"/>
              </a:rPr>
              <a:t>for</a:t>
            </a:r>
            <a:r>
              <a:rPr sz="1900" spc="265" dirty="0">
                <a:latin typeface="Calibri"/>
                <a:cs typeface="Calibri"/>
              </a:rPr>
              <a:t> </a:t>
            </a:r>
            <a:r>
              <a:rPr sz="1900" spc="-5" dirty="0">
                <a:latin typeface="Calibri"/>
                <a:cs typeface="Calibri"/>
              </a:rPr>
              <a:t>multiple</a:t>
            </a:r>
            <a:r>
              <a:rPr sz="1900" spc="285" dirty="0">
                <a:latin typeface="Calibri"/>
                <a:cs typeface="Calibri"/>
              </a:rPr>
              <a:t> </a:t>
            </a:r>
            <a:r>
              <a:rPr sz="1900" spc="-5" dirty="0">
                <a:solidFill>
                  <a:srgbClr val="0000FF"/>
                </a:solidFill>
                <a:latin typeface="Calibri"/>
                <a:cs typeface="Calibri"/>
              </a:rPr>
              <a:t>time </a:t>
            </a:r>
            <a:r>
              <a:rPr sz="1900" spc="-415" dirty="0">
                <a:solidFill>
                  <a:srgbClr val="0000FF"/>
                </a:solidFill>
                <a:latin typeface="Calibri"/>
                <a:cs typeface="Calibri"/>
              </a:rPr>
              <a:t> </a:t>
            </a:r>
            <a:r>
              <a:rPr sz="1900" spc="-15" dirty="0">
                <a:solidFill>
                  <a:srgbClr val="0000FF"/>
                </a:solidFill>
                <a:latin typeface="Calibri"/>
                <a:cs typeface="Calibri"/>
              </a:rPr>
              <a:t>frames </a:t>
            </a:r>
            <a:r>
              <a:rPr sz="1900" spc="-15" dirty="0">
                <a:latin typeface="Calibri"/>
                <a:cs typeface="Calibri"/>
              </a:rPr>
              <a:t>into</a:t>
            </a:r>
            <a:r>
              <a:rPr sz="1900" spc="10" dirty="0">
                <a:latin typeface="Calibri"/>
                <a:cs typeface="Calibri"/>
              </a:rPr>
              <a:t> </a:t>
            </a:r>
            <a:r>
              <a:rPr sz="1900" b="1" spc="-5" dirty="0">
                <a:latin typeface="Calibri"/>
                <a:cs typeface="Calibri"/>
              </a:rPr>
              <a:t>single</a:t>
            </a:r>
            <a:r>
              <a:rPr sz="1900" b="1" spc="-10" dirty="0">
                <a:latin typeface="Calibri"/>
                <a:cs typeface="Calibri"/>
              </a:rPr>
              <a:t> </a:t>
            </a:r>
            <a:r>
              <a:rPr sz="1900" b="1" spc="-5" dirty="0">
                <a:latin typeface="Calibri"/>
                <a:cs typeface="Calibri"/>
              </a:rPr>
              <a:t>price</a:t>
            </a:r>
            <a:r>
              <a:rPr sz="1900" b="1" spc="20" dirty="0">
                <a:latin typeface="Calibri"/>
                <a:cs typeface="Calibri"/>
              </a:rPr>
              <a:t> </a:t>
            </a:r>
            <a:r>
              <a:rPr sz="1900" b="1" spc="-10" dirty="0">
                <a:latin typeface="Calibri"/>
                <a:cs typeface="Calibri"/>
              </a:rPr>
              <a:t>bars</a:t>
            </a:r>
            <a:r>
              <a:rPr sz="1900" spc="-10" dirty="0">
                <a:latin typeface="Calibri"/>
                <a:cs typeface="Calibri"/>
              </a:rPr>
              <a:t>.</a:t>
            </a:r>
            <a:endParaRPr sz="1900">
              <a:latin typeface="Calibri"/>
              <a:cs typeface="Calibri"/>
            </a:endParaRPr>
          </a:p>
          <a:p>
            <a:pPr marL="103505" marR="6350" indent="-91440">
              <a:lnSpc>
                <a:spcPct val="100000"/>
              </a:lnSpc>
              <a:spcBef>
                <a:spcPts val="1200"/>
              </a:spcBef>
              <a:buClr>
                <a:srgbClr val="1CACE3"/>
              </a:buClr>
              <a:buSzPct val="94736"/>
              <a:buFont typeface="Wingdings"/>
              <a:buChar char=""/>
              <a:tabLst>
                <a:tab pos="205104" algn="l"/>
              </a:tabLst>
            </a:pPr>
            <a:r>
              <a:rPr sz="1900" spc="-10" dirty="0">
                <a:latin typeface="Calibri"/>
                <a:cs typeface="Calibri"/>
              </a:rPr>
              <a:t>This</a:t>
            </a:r>
            <a:r>
              <a:rPr sz="1900" spc="10" dirty="0">
                <a:latin typeface="Calibri"/>
                <a:cs typeface="Calibri"/>
              </a:rPr>
              <a:t> </a:t>
            </a:r>
            <a:r>
              <a:rPr sz="1900" spc="-20" dirty="0">
                <a:latin typeface="Calibri"/>
                <a:cs typeface="Calibri"/>
              </a:rPr>
              <a:t>makes</a:t>
            </a:r>
            <a:r>
              <a:rPr sz="1900" spc="15" dirty="0">
                <a:latin typeface="Calibri"/>
                <a:cs typeface="Calibri"/>
              </a:rPr>
              <a:t> </a:t>
            </a:r>
            <a:r>
              <a:rPr sz="1900" spc="-5" dirty="0">
                <a:latin typeface="Calibri"/>
                <a:cs typeface="Calibri"/>
              </a:rPr>
              <a:t>them</a:t>
            </a:r>
            <a:r>
              <a:rPr sz="1900" spc="20" dirty="0">
                <a:latin typeface="Calibri"/>
                <a:cs typeface="Calibri"/>
              </a:rPr>
              <a:t> </a:t>
            </a:r>
            <a:r>
              <a:rPr sz="1900" spc="-15" dirty="0">
                <a:solidFill>
                  <a:srgbClr val="0000FF"/>
                </a:solidFill>
                <a:latin typeface="Calibri"/>
                <a:cs typeface="Calibri"/>
              </a:rPr>
              <a:t>more</a:t>
            </a:r>
            <a:r>
              <a:rPr sz="1900" spc="20" dirty="0">
                <a:solidFill>
                  <a:srgbClr val="0000FF"/>
                </a:solidFill>
                <a:latin typeface="Calibri"/>
                <a:cs typeface="Calibri"/>
              </a:rPr>
              <a:t> </a:t>
            </a:r>
            <a:r>
              <a:rPr sz="1900" spc="-10" dirty="0">
                <a:solidFill>
                  <a:srgbClr val="0000FF"/>
                </a:solidFill>
                <a:latin typeface="Calibri"/>
                <a:cs typeface="Calibri"/>
              </a:rPr>
              <a:t>useful</a:t>
            </a:r>
            <a:r>
              <a:rPr sz="1900" spc="20" dirty="0">
                <a:solidFill>
                  <a:srgbClr val="0000FF"/>
                </a:solidFill>
                <a:latin typeface="Calibri"/>
                <a:cs typeface="Calibri"/>
              </a:rPr>
              <a:t> </a:t>
            </a:r>
            <a:r>
              <a:rPr sz="1900" spc="-10" dirty="0">
                <a:latin typeface="Calibri"/>
                <a:cs typeface="Calibri"/>
              </a:rPr>
              <a:t>than</a:t>
            </a:r>
            <a:r>
              <a:rPr sz="1900" spc="20" dirty="0">
                <a:latin typeface="Calibri"/>
                <a:cs typeface="Calibri"/>
              </a:rPr>
              <a:t> </a:t>
            </a:r>
            <a:r>
              <a:rPr sz="1900" spc="-10" dirty="0">
                <a:latin typeface="Calibri"/>
                <a:cs typeface="Calibri"/>
              </a:rPr>
              <a:t>traditional</a:t>
            </a:r>
            <a:r>
              <a:rPr sz="1900" spc="15" dirty="0">
                <a:latin typeface="Calibri"/>
                <a:cs typeface="Calibri"/>
              </a:rPr>
              <a:t> </a:t>
            </a:r>
            <a:r>
              <a:rPr sz="1900" spc="-5" dirty="0">
                <a:latin typeface="Calibri"/>
                <a:cs typeface="Calibri"/>
              </a:rPr>
              <a:t>open,</a:t>
            </a:r>
            <a:r>
              <a:rPr sz="1900" spc="15" dirty="0">
                <a:latin typeface="Calibri"/>
                <a:cs typeface="Calibri"/>
              </a:rPr>
              <a:t> </a:t>
            </a:r>
            <a:r>
              <a:rPr sz="1900" spc="-5" dirty="0">
                <a:latin typeface="Calibri"/>
                <a:cs typeface="Calibri"/>
              </a:rPr>
              <a:t>high,</a:t>
            </a:r>
            <a:r>
              <a:rPr sz="1900" spc="15" dirty="0">
                <a:latin typeface="Calibri"/>
                <a:cs typeface="Calibri"/>
              </a:rPr>
              <a:t> </a:t>
            </a:r>
            <a:r>
              <a:rPr sz="1900" spc="-50" dirty="0">
                <a:latin typeface="Calibri"/>
                <a:cs typeface="Calibri"/>
              </a:rPr>
              <a:t>low,</a:t>
            </a:r>
            <a:r>
              <a:rPr sz="1900" spc="30" dirty="0">
                <a:latin typeface="Calibri"/>
                <a:cs typeface="Calibri"/>
              </a:rPr>
              <a:t> </a:t>
            </a:r>
            <a:r>
              <a:rPr sz="1900" spc="-5" dirty="0">
                <a:latin typeface="Calibri"/>
                <a:cs typeface="Calibri"/>
              </a:rPr>
              <a:t>close</a:t>
            </a:r>
            <a:r>
              <a:rPr sz="1900" spc="10" dirty="0">
                <a:latin typeface="Calibri"/>
                <a:cs typeface="Calibri"/>
              </a:rPr>
              <a:t> </a:t>
            </a:r>
            <a:r>
              <a:rPr sz="1900" spc="-10" dirty="0">
                <a:latin typeface="Calibri"/>
                <a:cs typeface="Calibri"/>
              </a:rPr>
              <a:t>(OHLC) </a:t>
            </a:r>
            <a:r>
              <a:rPr sz="1900" spc="-415" dirty="0">
                <a:latin typeface="Calibri"/>
                <a:cs typeface="Calibri"/>
              </a:rPr>
              <a:t> </a:t>
            </a:r>
            <a:r>
              <a:rPr sz="1900" spc="-15" dirty="0">
                <a:latin typeface="Calibri"/>
                <a:cs typeface="Calibri"/>
              </a:rPr>
              <a:t>bars</a:t>
            </a:r>
            <a:r>
              <a:rPr sz="1900" dirty="0">
                <a:latin typeface="Calibri"/>
                <a:cs typeface="Calibri"/>
              </a:rPr>
              <a:t> </a:t>
            </a:r>
            <a:r>
              <a:rPr sz="1900" spc="-5" dirty="0">
                <a:latin typeface="Calibri"/>
                <a:cs typeface="Calibri"/>
              </a:rPr>
              <a:t>or</a:t>
            </a:r>
            <a:r>
              <a:rPr sz="1900" dirty="0">
                <a:latin typeface="Calibri"/>
                <a:cs typeface="Calibri"/>
              </a:rPr>
              <a:t> </a:t>
            </a:r>
            <a:r>
              <a:rPr sz="1900" spc="-5" dirty="0">
                <a:latin typeface="Calibri"/>
                <a:cs typeface="Calibri"/>
              </a:rPr>
              <a:t>simple</a:t>
            </a:r>
            <a:r>
              <a:rPr sz="1900" spc="5" dirty="0">
                <a:latin typeface="Calibri"/>
                <a:cs typeface="Calibri"/>
              </a:rPr>
              <a:t> </a:t>
            </a:r>
            <a:r>
              <a:rPr sz="1900" spc="-5" dirty="0">
                <a:latin typeface="Calibri"/>
                <a:cs typeface="Calibri"/>
              </a:rPr>
              <a:t>lines</a:t>
            </a:r>
            <a:r>
              <a:rPr sz="1900" dirty="0">
                <a:latin typeface="Calibri"/>
                <a:cs typeface="Calibri"/>
              </a:rPr>
              <a:t> </a:t>
            </a:r>
            <a:r>
              <a:rPr sz="1900" spc="-5" dirty="0">
                <a:latin typeface="Calibri"/>
                <a:cs typeface="Calibri"/>
              </a:rPr>
              <a:t>that</a:t>
            </a:r>
            <a:r>
              <a:rPr sz="1900" dirty="0">
                <a:latin typeface="Calibri"/>
                <a:cs typeface="Calibri"/>
              </a:rPr>
              <a:t> </a:t>
            </a:r>
            <a:r>
              <a:rPr sz="1900" spc="-10" dirty="0">
                <a:latin typeface="Calibri"/>
                <a:cs typeface="Calibri"/>
              </a:rPr>
              <a:t>connect</a:t>
            </a:r>
            <a:r>
              <a:rPr sz="1900" spc="5" dirty="0">
                <a:latin typeface="Calibri"/>
                <a:cs typeface="Calibri"/>
              </a:rPr>
              <a:t> </a:t>
            </a:r>
            <a:r>
              <a:rPr sz="1900" spc="-5" dirty="0">
                <a:latin typeface="Calibri"/>
                <a:cs typeface="Calibri"/>
              </a:rPr>
              <a:t>the</a:t>
            </a:r>
            <a:r>
              <a:rPr sz="1900" spc="5" dirty="0">
                <a:latin typeface="Calibri"/>
                <a:cs typeface="Calibri"/>
              </a:rPr>
              <a:t> </a:t>
            </a:r>
            <a:r>
              <a:rPr sz="1900" spc="-5" dirty="0">
                <a:latin typeface="Calibri"/>
                <a:cs typeface="Calibri"/>
              </a:rPr>
              <a:t>dots</a:t>
            </a:r>
            <a:r>
              <a:rPr sz="1900" spc="-10" dirty="0">
                <a:latin typeface="Calibri"/>
                <a:cs typeface="Calibri"/>
              </a:rPr>
              <a:t> </a:t>
            </a:r>
            <a:r>
              <a:rPr sz="1900" spc="-5" dirty="0">
                <a:latin typeface="Calibri"/>
                <a:cs typeface="Calibri"/>
              </a:rPr>
              <a:t>of</a:t>
            </a:r>
            <a:r>
              <a:rPr sz="1900" dirty="0">
                <a:latin typeface="Calibri"/>
                <a:cs typeface="Calibri"/>
              </a:rPr>
              <a:t> </a:t>
            </a:r>
            <a:r>
              <a:rPr sz="1900" spc="-5" dirty="0">
                <a:latin typeface="Calibri"/>
                <a:cs typeface="Calibri"/>
              </a:rPr>
              <a:t>closing</a:t>
            </a:r>
            <a:r>
              <a:rPr sz="1900" spc="10" dirty="0">
                <a:latin typeface="Calibri"/>
                <a:cs typeface="Calibri"/>
              </a:rPr>
              <a:t> </a:t>
            </a:r>
            <a:r>
              <a:rPr sz="1900" spc="-5" dirty="0">
                <a:latin typeface="Calibri"/>
                <a:cs typeface="Calibri"/>
              </a:rPr>
              <a:t>prices.</a:t>
            </a:r>
            <a:endParaRPr sz="1900">
              <a:latin typeface="Calibri"/>
              <a:cs typeface="Calibri"/>
            </a:endParaRPr>
          </a:p>
          <a:p>
            <a:pPr marL="103505" marR="6350" indent="-91440">
              <a:lnSpc>
                <a:spcPct val="100000"/>
              </a:lnSpc>
              <a:spcBef>
                <a:spcPts val="1200"/>
              </a:spcBef>
              <a:buClr>
                <a:srgbClr val="1CACE3"/>
              </a:buClr>
              <a:buSzPct val="94736"/>
              <a:buFont typeface="Wingdings"/>
              <a:buChar char=""/>
              <a:tabLst>
                <a:tab pos="205104" algn="l"/>
                <a:tab pos="1595755" algn="l"/>
                <a:tab pos="2270760" algn="l"/>
                <a:tab pos="3278504" algn="l"/>
                <a:tab pos="3866515" algn="l"/>
                <a:tab pos="4465320" algn="l"/>
                <a:tab pos="5343525" algn="l"/>
                <a:tab pos="6016625" algn="l"/>
                <a:tab pos="7077709" algn="l"/>
              </a:tabLst>
            </a:pPr>
            <a:r>
              <a:rPr sz="1900" spc="-10" dirty="0">
                <a:latin typeface="Calibri"/>
                <a:cs typeface="Calibri"/>
              </a:rPr>
              <a:t>C</a:t>
            </a:r>
            <a:r>
              <a:rPr sz="1900" spc="-5" dirty="0">
                <a:latin typeface="Calibri"/>
                <a:cs typeface="Calibri"/>
              </a:rPr>
              <a:t>a</a:t>
            </a:r>
            <a:r>
              <a:rPr sz="1900" spc="-10" dirty="0">
                <a:latin typeface="Calibri"/>
                <a:cs typeface="Calibri"/>
              </a:rPr>
              <a:t>n</a:t>
            </a:r>
            <a:r>
              <a:rPr sz="1900" spc="5" dirty="0">
                <a:latin typeface="Calibri"/>
                <a:cs typeface="Calibri"/>
              </a:rPr>
              <a:t>d</a:t>
            </a:r>
            <a:r>
              <a:rPr sz="1900" spc="-10" dirty="0">
                <a:latin typeface="Calibri"/>
                <a:cs typeface="Calibri"/>
              </a:rPr>
              <a:t>l</a:t>
            </a:r>
            <a:r>
              <a:rPr sz="1900" spc="-5" dirty="0">
                <a:latin typeface="Calibri"/>
                <a:cs typeface="Calibri"/>
              </a:rPr>
              <a:t>e</a:t>
            </a:r>
            <a:r>
              <a:rPr sz="1900" spc="-30" dirty="0">
                <a:latin typeface="Calibri"/>
                <a:cs typeface="Calibri"/>
              </a:rPr>
              <a:t>s</a:t>
            </a:r>
            <a:r>
              <a:rPr sz="1900" spc="-5" dirty="0">
                <a:latin typeface="Calibri"/>
                <a:cs typeface="Calibri"/>
              </a:rPr>
              <a:t>t</a:t>
            </a:r>
            <a:r>
              <a:rPr sz="1900" spc="-10" dirty="0">
                <a:latin typeface="Calibri"/>
                <a:cs typeface="Calibri"/>
              </a:rPr>
              <a:t>i</a:t>
            </a:r>
            <a:r>
              <a:rPr sz="1900" spc="-5" dirty="0">
                <a:latin typeface="Calibri"/>
                <a:cs typeface="Calibri"/>
              </a:rPr>
              <a:t>c</a:t>
            </a:r>
            <a:r>
              <a:rPr sz="1900" spc="-15" dirty="0">
                <a:latin typeface="Calibri"/>
                <a:cs typeface="Calibri"/>
              </a:rPr>
              <a:t>k</a:t>
            </a:r>
            <a:r>
              <a:rPr sz="1900" spc="-5" dirty="0">
                <a:latin typeface="Calibri"/>
                <a:cs typeface="Calibri"/>
              </a:rPr>
              <a:t>s</a:t>
            </a:r>
            <a:r>
              <a:rPr sz="1900" dirty="0">
                <a:latin typeface="Calibri"/>
                <a:cs typeface="Calibri"/>
              </a:rPr>
              <a:t>	</a:t>
            </a:r>
            <a:r>
              <a:rPr sz="1900" spc="-20" dirty="0">
                <a:latin typeface="Calibri"/>
                <a:cs typeface="Calibri"/>
              </a:rPr>
              <a:t>b</a:t>
            </a:r>
            <a:r>
              <a:rPr sz="1900" spc="-10" dirty="0">
                <a:latin typeface="Calibri"/>
                <a:cs typeface="Calibri"/>
              </a:rPr>
              <a:t>ui</a:t>
            </a:r>
            <a:r>
              <a:rPr sz="1900" dirty="0">
                <a:latin typeface="Calibri"/>
                <a:cs typeface="Calibri"/>
              </a:rPr>
              <a:t>l</a:t>
            </a:r>
            <a:r>
              <a:rPr sz="1900" spc="-5" dirty="0">
                <a:latin typeface="Calibri"/>
                <a:cs typeface="Calibri"/>
              </a:rPr>
              <a:t>d</a:t>
            </a:r>
            <a:r>
              <a:rPr sz="1900" dirty="0">
                <a:latin typeface="Calibri"/>
                <a:cs typeface="Calibri"/>
              </a:rPr>
              <a:t>	</a:t>
            </a:r>
            <a:r>
              <a:rPr sz="1900" spc="-10" dirty="0">
                <a:latin typeface="Calibri"/>
                <a:cs typeface="Calibri"/>
              </a:rPr>
              <a:t>p</a:t>
            </a:r>
            <a:r>
              <a:rPr sz="1900" spc="-15" dirty="0">
                <a:latin typeface="Calibri"/>
                <a:cs typeface="Calibri"/>
              </a:rPr>
              <a:t>a</a:t>
            </a:r>
            <a:r>
              <a:rPr sz="1900" spc="-30" dirty="0">
                <a:latin typeface="Calibri"/>
                <a:cs typeface="Calibri"/>
              </a:rPr>
              <a:t>tt</a:t>
            </a:r>
            <a:r>
              <a:rPr sz="1900" spc="-5" dirty="0">
                <a:latin typeface="Calibri"/>
                <a:cs typeface="Calibri"/>
              </a:rPr>
              <a:t>e</a:t>
            </a:r>
            <a:r>
              <a:rPr sz="1900" spc="-10" dirty="0">
                <a:latin typeface="Calibri"/>
                <a:cs typeface="Calibri"/>
              </a:rPr>
              <a:t>rn</a:t>
            </a:r>
            <a:r>
              <a:rPr sz="1900" spc="-5" dirty="0">
                <a:latin typeface="Calibri"/>
                <a:cs typeface="Calibri"/>
              </a:rPr>
              <a:t>s</a:t>
            </a:r>
            <a:r>
              <a:rPr sz="1900" dirty="0">
                <a:latin typeface="Calibri"/>
                <a:cs typeface="Calibri"/>
              </a:rPr>
              <a:t>	</a:t>
            </a:r>
            <a:r>
              <a:rPr sz="1900" spc="-5" dirty="0">
                <a:latin typeface="Calibri"/>
                <a:cs typeface="Calibri"/>
              </a:rPr>
              <a:t>th</a:t>
            </a:r>
            <a:r>
              <a:rPr sz="1900" spc="-15" dirty="0">
                <a:latin typeface="Calibri"/>
                <a:cs typeface="Calibri"/>
              </a:rPr>
              <a:t>a</a:t>
            </a:r>
            <a:r>
              <a:rPr sz="1900" spc="-5" dirty="0">
                <a:latin typeface="Calibri"/>
                <a:cs typeface="Calibri"/>
              </a:rPr>
              <a:t>t</a:t>
            </a:r>
            <a:r>
              <a:rPr sz="1900" dirty="0">
                <a:latin typeface="Calibri"/>
                <a:cs typeface="Calibri"/>
              </a:rPr>
              <a:t>	</a:t>
            </a:r>
            <a:r>
              <a:rPr sz="1900" spc="-10" dirty="0">
                <a:latin typeface="Calibri"/>
                <a:cs typeface="Calibri"/>
              </a:rPr>
              <a:t>m</a:t>
            </a:r>
            <a:r>
              <a:rPr sz="1900" spc="-40" dirty="0">
                <a:latin typeface="Calibri"/>
                <a:cs typeface="Calibri"/>
              </a:rPr>
              <a:t>a</a:t>
            </a:r>
            <a:r>
              <a:rPr sz="1900" spc="-5" dirty="0">
                <a:latin typeface="Calibri"/>
                <a:cs typeface="Calibri"/>
              </a:rPr>
              <a:t>y</a:t>
            </a:r>
            <a:r>
              <a:rPr sz="1900" dirty="0">
                <a:latin typeface="Calibri"/>
                <a:cs typeface="Calibri"/>
              </a:rPr>
              <a:t>	</a:t>
            </a:r>
            <a:r>
              <a:rPr sz="1900" spc="-10" dirty="0">
                <a:latin typeface="Calibri"/>
                <a:cs typeface="Calibri"/>
              </a:rPr>
              <a:t>p</a:t>
            </a:r>
            <a:r>
              <a:rPr sz="1900" spc="-35" dirty="0">
                <a:latin typeface="Calibri"/>
                <a:cs typeface="Calibri"/>
              </a:rPr>
              <a:t>r</a:t>
            </a:r>
            <a:r>
              <a:rPr sz="1900" spc="-5" dirty="0">
                <a:latin typeface="Calibri"/>
                <a:cs typeface="Calibri"/>
              </a:rPr>
              <a:t>e</a:t>
            </a:r>
            <a:r>
              <a:rPr sz="1900" spc="-10" dirty="0">
                <a:latin typeface="Calibri"/>
                <a:cs typeface="Calibri"/>
              </a:rPr>
              <a:t>di</a:t>
            </a:r>
            <a:r>
              <a:rPr sz="1900" spc="-5" dirty="0">
                <a:latin typeface="Calibri"/>
                <a:cs typeface="Calibri"/>
              </a:rPr>
              <a:t>ct</a:t>
            </a:r>
            <a:r>
              <a:rPr sz="1900" dirty="0">
                <a:latin typeface="Calibri"/>
                <a:cs typeface="Calibri"/>
              </a:rPr>
              <a:t>	</a:t>
            </a:r>
            <a:r>
              <a:rPr sz="1900" spc="-10" dirty="0">
                <a:latin typeface="Calibri"/>
                <a:cs typeface="Calibri"/>
              </a:rPr>
              <a:t>pri</a:t>
            </a:r>
            <a:r>
              <a:rPr sz="1900" spc="-5" dirty="0">
                <a:latin typeface="Calibri"/>
                <a:cs typeface="Calibri"/>
              </a:rPr>
              <a:t>ce</a:t>
            </a:r>
            <a:r>
              <a:rPr sz="1900" dirty="0">
                <a:latin typeface="Calibri"/>
                <a:cs typeface="Calibri"/>
              </a:rPr>
              <a:t>	</a:t>
            </a:r>
            <a:r>
              <a:rPr sz="1900" spc="-10" dirty="0">
                <a:latin typeface="Calibri"/>
                <a:cs typeface="Calibri"/>
              </a:rPr>
              <a:t>di</a:t>
            </a:r>
            <a:r>
              <a:rPr sz="1900" spc="-20" dirty="0">
                <a:latin typeface="Calibri"/>
                <a:cs typeface="Calibri"/>
              </a:rPr>
              <a:t>r</a:t>
            </a:r>
            <a:r>
              <a:rPr sz="1900" spc="-5" dirty="0">
                <a:latin typeface="Calibri"/>
                <a:cs typeface="Calibri"/>
              </a:rPr>
              <a:t>ect</a:t>
            </a:r>
            <a:r>
              <a:rPr sz="1900" spc="-10" dirty="0">
                <a:latin typeface="Calibri"/>
                <a:cs typeface="Calibri"/>
              </a:rPr>
              <a:t>io</a:t>
            </a:r>
            <a:r>
              <a:rPr sz="1900" spc="-5" dirty="0">
                <a:latin typeface="Calibri"/>
                <a:cs typeface="Calibri"/>
              </a:rPr>
              <a:t>n</a:t>
            </a:r>
            <a:r>
              <a:rPr sz="1900" dirty="0">
                <a:latin typeface="Calibri"/>
                <a:cs typeface="Calibri"/>
              </a:rPr>
              <a:t>	</a:t>
            </a:r>
            <a:r>
              <a:rPr sz="1900" spc="-10" dirty="0">
                <a:latin typeface="Calibri"/>
                <a:cs typeface="Calibri"/>
              </a:rPr>
              <a:t>on</a:t>
            </a:r>
            <a:r>
              <a:rPr sz="1900" spc="5" dirty="0">
                <a:latin typeface="Calibri"/>
                <a:cs typeface="Calibri"/>
              </a:rPr>
              <a:t>c</a:t>
            </a:r>
            <a:r>
              <a:rPr sz="1900" spc="-5" dirty="0">
                <a:latin typeface="Calibri"/>
                <a:cs typeface="Calibri"/>
              </a:rPr>
              <a:t>e  </a:t>
            </a:r>
            <a:r>
              <a:rPr sz="1900" spc="-10" dirty="0">
                <a:latin typeface="Calibri"/>
                <a:cs typeface="Calibri"/>
              </a:rPr>
              <a:t>completed.</a:t>
            </a:r>
            <a:endParaRPr sz="1900">
              <a:latin typeface="Calibri"/>
              <a:cs typeface="Calibri"/>
            </a:endParaRPr>
          </a:p>
          <a:p>
            <a:pPr marL="103505" marR="5715" indent="-91440">
              <a:lnSpc>
                <a:spcPct val="100000"/>
              </a:lnSpc>
              <a:spcBef>
                <a:spcPts val="1200"/>
              </a:spcBef>
              <a:buClr>
                <a:srgbClr val="1CACE3"/>
              </a:buClr>
              <a:buSzPct val="94736"/>
              <a:buFont typeface="Wingdings"/>
              <a:buChar char=""/>
              <a:tabLst>
                <a:tab pos="205104" algn="l"/>
              </a:tabLst>
            </a:pPr>
            <a:r>
              <a:rPr sz="1900" spc="-10" dirty="0">
                <a:latin typeface="Calibri"/>
                <a:cs typeface="Calibri"/>
              </a:rPr>
              <a:t>Proper</a:t>
            </a:r>
            <a:r>
              <a:rPr sz="1900" spc="105" dirty="0">
                <a:latin typeface="Calibri"/>
                <a:cs typeface="Calibri"/>
              </a:rPr>
              <a:t> </a:t>
            </a:r>
            <a:r>
              <a:rPr sz="1900" spc="-10" dirty="0">
                <a:latin typeface="Calibri"/>
                <a:cs typeface="Calibri"/>
              </a:rPr>
              <a:t>color</a:t>
            </a:r>
            <a:r>
              <a:rPr sz="1900" spc="114" dirty="0">
                <a:latin typeface="Calibri"/>
                <a:cs typeface="Calibri"/>
              </a:rPr>
              <a:t> </a:t>
            </a:r>
            <a:r>
              <a:rPr sz="1900" spc="-10" dirty="0">
                <a:latin typeface="Calibri"/>
                <a:cs typeface="Calibri"/>
              </a:rPr>
              <a:t>coding</a:t>
            </a:r>
            <a:r>
              <a:rPr sz="1900" spc="110" dirty="0">
                <a:latin typeface="Calibri"/>
                <a:cs typeface="Calibri"/>
              </a:rPr>
              <a:t> </a:t>
            </a:r>
            <a:r>
              <a:rPr sz="1900" spc="-5" dirty="0">
                <a:latin typeface="Calibri"/>
                <a:cs typeface="Calibri"/>
              </a:rPr>
              <a:t>adds</a:t>
            </a:r>
            <a:r>
              <a:rPr sz="1900" spc="114" dirty="0">
                <a:latin typeface="Calibri"/>
                <a:cs typeface="Calibri"/>
              </a:rPr>
              <a:t> </a:t>
            </a:r>
            <a:r>
              <a:rPr sz="1900" spc="-5" dirty="0">
                <a:latin typeface="Calibri"/>
                <a:cs typeface="Calibri"/>
              </a:rPr>
              <a:t>depth</a:t>
            </a:r>
            <a:r>
              <a:rPr sz="1900" spc="114" dirty="0">
                <a:latin typeface="Calibri"/>
                <a:cs typeface="Calibri"/>
              </a:rPr>
              <a:t> </a:t>
            </a:r>
            <a:r>
              <a:rPr sz="1900" spc="-15" dirty="0">
                <a:latin typeface="Calibri"/>
                <a:cs typeface="Calibri"/>
              </a:rPr>
              <a:t>to</a:t>
            </a:r>
            <a:r>
              <a:rPr sz="1900" spc="110" dirty="0">
                <a:latin typeface="Calibri"/>
                <a:cs typeface="Calibri"/>
              </a:rPr>
              <a:t> </a:t>
            </a:r>
            <a:r>
              <a:rPr sz="1900" spc="-5" dirty="0">
                <a:latin typeface="Calibri"/>
                <a:cs typeface="Calibri"/>
              </a:rPr>
              <a:t>this</a:t>
            </a:r>
            <a:r>
              <a:rPr sz="1900" spc="105" dirty="0">
                <a:latin typeface="Calibri"/>
                <a:cs typeface="Calibri"/>
              </a:rPr>
              <a:t> </a:t>
            </a:r>
            <a:r>
              <a:rPr sz="1900" spc="-10" dirty="0">
                <a:latin typeface="Calibri"/>
                <a:cs typeface="Calibri"/>
              </a:rPr>
              <a:t>colorful</a:t>
            </a:r>
            <a:r>
              <a:rPr sz="1900" spc="110" dirty="0">
                <a:latin typeface="Calibri"/>
                <a:cs typeface="Calibri"/>
              </a:rPr>
              <a:t> </a:t>
            </a:r>
            <a:r>
              <a:rPr sz="1900" spc="-10" dirty="0">
                <a:latin typeface="Calibri"/>
                <a:cs typeface="Calibri"/>
              </a:rPr>
              <a:t>technical</a:t>
            </a:r>
            <a:r>
              <a:rPr sz="1900" spc="105" dirty="0">
                <a:latin typeface="Calibri"/>
                <a:cs typeface="Calibri"/>
              </a:rPr>
              <a:t> </a:t>
            </a:r>
            <a:r>
              <a:rPr sz="1900" spc="-10" dirty="0">
                <a:latin typeface="Calibri"/>
                <a:cs typeface="Calibri"/>
              </a:rPr>
              <a:t>tool,</a:t>
            </a:r>
            <a:r>
              <a:rPr sz="1900" spc="110" dirty="0">
                <a:latin typeface="Calibri"/>
                <a:cs typeface="Calibri"/>
              </a:rPr>
              <a:t> </a:t>
            </a:r>
            <a:r>
              <a:rPr sz="1900" spc="-5" dirty="0">
                <a:latin typeface="Calibri"/>
                <a:cs typeface="Calibri"/>
              </a:rPr>
              <a:t>which</a:t>
            </a:r>
            <a:r>
              <a:rPr sz="1900" spc="110" dirty="0">
                <a:latin typeface="Calibri"/>
                <a:cs typeface="Calibri"/>
              </a:rPr>
              <a:t> </a:t>
            </a:r>
            <a:r>
              <a:rPr sz="1900" spc="-10" dirty="0">
                <a:latin typeface="Calibri"/>
                <a:cs typeface="Calibri"/>
              </a:rPr>
              <a:t>dates </a:t>
            </a:r>
            <a:r>
              <a:rPr sz="1900" spc="-415" dirty="0">
                <a:latin typeface="Calibri"/>
                <a:cs typeface="Calibri"/>
              </a:rPr>
              <a:t> </a:t>
            </a:r>
            <a:r>
              <a:rPr sz="1900" spc="-5" dirty="0">
                <a:latin typeface="Calibri"/>
                <a:cs typeface="Calibri"/>
              </a:rPr>
              <a:t>back</a:t>
            </a:r>
            <a:r>
              <a:rPr sz="1900" spc="-15" dirty="0">
                <a:latin typeface="Calibri"/>
                <a:cs typeface="Calibri"/>
              </a:rPr>
              <a:t> to</a:t>
            </a:r>
            <a:r>
              <a:rPr sz="1900" spc="5" dirty="0">
                <a:latin typeface="Calibri"/>
                <a:cs typeface="Calibri"/>
              </a:rPr>
              <a:t> </a:t>
            </a:r>
            <a:r>
              <a:rPr sz="1900" spc="-5" dirty="0">
                <a:latin typeface="Calibri"/>
                <a:cs typeface="Calibri"/>
              </a:rPr>
              <a:t>18th</a:t>
            </a:r>
            <a:r>
              <a:rPr sz="1900" dirty="0">
                <a:latin typeface="Calibri"/>
                <a:cs typeface="Calibri"/>
              </a:rPr>
              <a:t> </a:t>
            </a:r>
            <a:r>
              <a:rPr sz="1900" spc="-5" dirty="0">
                <a:latin typeface="Calibri"/>
                <a:cs typeface="Calibri"/>
              </a:rPr>
              <a:t>century </a:t>
            </a:r>
            <a:r>
              <a:rPr sz="1900" b="1" spc="-5" dirty="0">
                <a:latin typeface="Calibri"/>
                <a:cs typeface="Calibri"/>
              </a:rPr>
              <a:t>Japanese</a:t>
            </a:r>
            <a:r>
              <a:rPr sz="1900" b="1" spc="25" dirty="0">
                <a:latin typeface="Calibri"/>
                <a:cs typeface="Calibri"/>
              </a:rPr>
              <a:t> </a:t>
            </a:r>
            <a:r>
              <a:rPr sz="1900" b="1" spc="-5" dirty="0">
                <a:latin typeface="Calibri"/>
                <a:cs typeface="Calibri"/>
              </a:rPr>
              <a:t>rice</a:t>
            </a:r>
            <a:r>
              <a:rPr sz="1900" b="1" spc="10" dirty="0">
                <a:latin typeface="Calibri"/>
                <a:cs typeface="Calibri"/>
              </a:rPr>
              <a:t> </a:t>
            </a:r>
            <a:r>
              <a:rPr sz="1900" spc="-15" dirty="0">
                <a:latin typeface="Calibri"/>
                <a:cs typeface="Calibri"/>
              </a:rPr>
              <a:t>traders.</a:t>
            </a:r>
            <a:endParaRPr sz="1900">
              <a:latin typeface="Calibri"/>
              <a:cs typeface="Calibri"/>
            </a:endParaRPr>
          </a:p>
          <a:p>
            <a:pPr marL="103505" marR="5080" indent="-91440">
              <a:lnSpc>
                <a:spcPct val="100000"/>
              </a:lnSpc>
              <a:spcBef>
                <a:spcPts val="1200"/>
              </a:spcBef>
              <a:buClr>
                <a:srgbClr val="1CACE3"/>
              </a:buClr>
              <a:buSzPct val="94736"/>
              <a:buFont typeface="Wingdings"/>
              <a:buChar char=""/>
              <a:tabLst>
                <a:tab pos="205104" algn="l"/>
              </a:tabLst>
            </a:pPr>
            <a:r>
              <a:rPr sz="1900" spc="-25" dirty="0">
                <a:latin typeface="Calibri"/>
                <a:cs typeface="Calibri"/>
              </a:rPr>
              <a:t>Traditionally,</a:t>
            </a:r>
            <a:r>
              <a:rPr sz="1900" spc="320" dirty="0">
                <a:latin typeface="Calibri"/>
                <a:cs typeface="Calibri"/>
              </a:rPr>
              <a:t> </a:t>
            </a:r>
            <a:r>
              <a:rPr sz="1900" spc="-10" dirty="0">
                <a:latin typeface="Calibri"/>
                <a:cs typeface="Calibri"/>
              </a:rPr>
              <a:t>candlesticks</a:t>
            </a:r>
            <a:r>
              <a:rPr sz="1900" spc="330" dirty="0">
                <a:latin typeface="Calibri"/>
                <a:cs typeface="Calibri"/>
              </a:rPr>
              <a:t> </a:t>
            </a:r>
            <a:r>
              <a:rPr sz="1900" spc="-15" dirty="0">
                <a:latin typeface="Calibri"/>
                <a:cs typeface="Calibri"/>
              </a:rPr>
              <a:t>are</a:t>
            </a:r>
            <a:r>
              <a:rPr sz="1900" spc="320" dirty="0">
                <a:latin typeface="Calibri"/>
                <a:cs typeface="Calibri"/>
              </a:rPr>
              <a:t> </a:t>
            </a:r>
            <a:r>
              <a:rPr sz="1900" spc="-10" dirty="0">
                <a:latin typeface="Calibri"/>
                <a:cs typeface="Calibri"/>
              </a:rPr>
              <a:t>best</a:t>
            </a:r>
            <a:r>
              <a:rPr sz="1900" spc="330" dirty="0">
                <a:latin typeface="Calibri"/>
                <a:cs typeface="Calibri"/>
              </a:rPr>
              <a:t> </a:t>
            </a:r>
            <a:r>
              <a:rPr sz="1900" spc="-5" dirty="0">
                <a:latin typeface="Calibri"/>
                <a:cs typeface="Calibri"/>
              </a:rPr>
              <a:t>used</a:t>
            </a:r>
            <a:r>
              <a:rPr sz="1900" spc="330" dirty="0">
                <a:latin typeface="Calibri"/>
                <a:cs typeface="Calibri"/>
              </a:rPr>
              <a:t> </a:t>
            </a:r>
            <a:r>
              <a:rPr sz="1900" spc="-5" dirty="0">
                <a:latin typeface="Calibri"/>
                <a:cs typeface="Calibri"/>
              </a:rPr>
              <a:t>on</a:t>
            </a:r>
            <a:r>
              <a:rPr sz="1900" spc="320" dirty="0">
                <a:latin typeface="Calibri"/>
                <a:cs typeface="Calibri"/>
              </a:rPr>
              <a:t> </a:t>
            </a:r>
            <a:r>
              <a:rPr sz="1900" spc="-5" dirty="0">
                <a:latin typeface="Calibri"/>
                <a:cs typeface="Calibri"/>
              </a:rPr>
              <a:t>a</a:t>
            </a:r>
            <a:r>
              <a:rPr sz="1900" spc="335" dirty="0">
                <a:latin typeface="Calibri"/>
                <a:cs typeface="Calibri"/>
              </a:rPr>
              <a:t> </a:t>
            </a:r>
            <a:r>
              <a:rPr sz="1900" spc="-5" dirty="0">
                <a:solidFill>
                  <a:srgbClr val="FF0000"/>
                </a:solidFill>
                <a:latin typeface="Calibri"/>
                <a:cs typeface="Calibri"/>
              </a:rPr>
              <a:t>daily</a:t>
            </a:r>
            <a:r>
              <a:rPr sz="1900" spc="335" dirty="0">
                <a:solidFill>
                  <a:srgbClr val="FF0000"/>
                </a:solidFill>
                <a:latin typeface="Calibri"/>
                <a:cs typeface="Calibri"/>
              </a:rPr>
              <a:t> </a:t>
            </a:r>
            <a:r>
              <a:rPr sz="1900" spc="-5" dirty="0">
                <a:solidFill>
                  <a:srgbClr val="FF0000"/>
                </a:solidFill>
                <a:latin typeface="Calibri"/>
                <a:cs typeface="Calibri"/>
              </a:rPr>
              <a:t>basis</a:t>
            </a:r>
            <a:r>
              <a:rPr sz="1900" spc="-5" dirty="0">
                <a:latin typeface="Calibri"/>
                <a:cs typeface="Calibri"/>
              </a:rPr>
              <a:t>,</a:t>
            </a:r>
            <a:r>
              <a:rPr sz="1900" spc="320" dirty="0">
                <a:latin typeface="Calibri"/>
                <a:cs typeface="Calibri"/>
              </a:rPr>
              <a:t> </a:t>
            </a:r>
            <a:r>
              <a:rPr sz="1900" spc="-5" dirty="0">
                <a:latin typeface="Calibri"/>
                <a:cs typeface="Calibri"/>
              </a:rPr>
              <a:t>the</a:t>
            </a:r>
            <a:r>
              <a:rPr sz="1900" spc="335" dirty="0">
                <a:latin typeface="Calibri"/>
                <a:cs typeface="Calibri"/>
              </a:rPr>
              <a:t> </a:t>
            </a:r>
            <a:r>
              <a:rPr sz="1900" spc="-5" dirty="0">
                <a:latin typeface="Calibri"/>
                <a:cs typeface="Calibri"/>
              </a:rPr>
              <a:t>idea</a:t>
            </a:r>
            <a:r>
              <a:rPr sz="1900" spc="335" dirty="0">
                <a:latin typeface="Calibri"/>
                <a:cs typeface="Calibri"/>
              </a:rPr>
              <a:t> </a:t>
            </a:r>
            <a:r>
              <a:rPr sz="1900" dirty="0">
                <a:latin typeface="Calibri"/>
                <a:cs typeface="Calibri"/>
              </a:rPr>
              <a:t>being </a:t>
            </a:r>
            <a:r>
              <a:rPr sz="1900" spc="-415" dirty="0">
                <a:latin typeface="Calibri"/>
                <a:cs typeface="Calibri"/>
              </a:rPr>
              <a:t> </a:t>
            </a:r>
            <a:r>
              <a:rPr sz="1900" spc="-5" dirty="0">
                <a:latin typeface="Calibri"/>
                <a:cs typeface="Calibri"/>
              </a:rPr>
              <a:t>that</a:t>
            </a:r>
            <a:r>
              <a:rPr sz="1900" dirty="0">
                <a:latin typeface="Calibri"/>
                <a:cs typeface="Calibri"/>
              </a:rPr>
              <a:t> </a:t>
            </a:r>
            <a:r>
              <a:rPr sz="1900" spc="-5" dirty="0">
                <a:latin typeface="Calibri"/>
                <a:cs typeface="Calibri"/>
              </a:rPr>
              <a:t>each</a:t>
            </a:r>
            <a:r>
              <a:rPr sz="1900" spc="-15" dirty="0">
                <a:latin typeface="Calibri"/>
                <a:cs typeface="Calibri"/>
              </a:rPr>
              <a:t> </a:t>
            </a:r>
            <a:r>
              <a:rPr sz="1900" spc="-10" dirty="0">
                <a:latin typeface="Calibri"/>
                <a:cs typeface="Calibri"/>
              </a:rPr>
              <a:t>candle</a:t>
            </a:r>
            <a:r>
              <a:rPr sz="1900" spc="5" dirty="0">
                <a:latin typeface="Calibri"/>
                <a:cs typeface="Calibri"/>
              </a:rPr>
              <a:t> </a:t>
            </a:r>
            <a:r>
              <a:rPr sz="1900" spc="-10" dirty="0">
                <a:latin typeface="Calibri"/>
                <a:cs typeface="Calibri"/>
              </a:rPr>
              <a:t>captures</a:t>
            </a:r>
            <a:r>
              <a:rPr sz="1900" dirty="0">
                <a:latin typeface="Calibri"/>
                <a:cs typeface="Calibri"/>
              </a:rPr>
              <a:t> </a:t>
            </a:r>
            <a:r>
              <a:rPr sz="1900" spc="-5" dirty="0">
                <a:latin typeface="Calibri"/>
                <a:cs typeface="Calibri"/>
              </a:rPr>
              <a:t>a full</a:t>
            </a:r>
            <a:r>
              <a:rPr sz="1900" spc="15" dirty="0">
                <a:latin typeface="Calibri"/>
                <a:cs typeface="Calibri"/>
              </a:rPr>
              <a:t> </a:t>
            </a:r>
            <a:r>
              <a:rPr sz="1900" spc="-25" dirty="0">
                <a:latin typeface="Calibri"/>
                <a:cs typeface="Calibri"/>
              </a:rPr>
              <a:t>day’s</a:t>
            </a:r>
            <a:r>
              <a:rPr sz="1900" dirty="0">
                <a:latin typeface="Calibri"/>
                <a:cs typeface="Calibri"/>
              </a:rPr>
              <a:t> </a:t>
            </a:r>
            <a:r>
              <a:rPr sz="1900" spc="-10" dirty="0">
                <a:latin typeface="Calibri"/>
                <a:cs typeface="Calibri"/>
              </a:rPr>
              <a:t>worth</a:t>
            </a:r>
            <a:r>
              <a:rPr sz="1900" dirty="0">
                <a:latin typeface="Calibri"/>
                <a:cs typeface="Calibri"/>
              </a:rPr>
              <a:t> </a:t>
            </a:r>
            <a:r>
              <a:rPr sz="1900" spc="-5" dirty="0">
                <a:latin typeface="Calibri"/>
                <a:cs typeface="Calibri"/>
              </a:rPr>
              <a:t>of</a:t>
            </a:r>
            <a:r>
              <a:rPr sz="1900" dirty="0">
                <a:latin typeface="Calibri"/>
                <a:cs typeface="Calibri"/>
              </a:rPr>
              <a:t> </a:t>
            </a:r>
            <a:r>
              <a:rPr sz="1900" spc="-10" dirty="0">
                <a:latin typeface="Calibri"/>
                <a:cs typeface="Calibri"/>
              </a:rPr>
              <a:t>news,</a:t>
            </a:r>
            <a:r>
              <a:rPr sz="1900" spc="-5" dirty="0">
                <a:latin typeface="Calibri"/>
                <a:cs typeface="Calibri"/>
              </a:rPr>
              <a:t> </a:t>
            </a:r>
            <a:r>
              <a:rPr sz="1900" spc="-10" dirty="0">
                <a:latin typeface="Calibri"/>
                <a:cs typeface="Calibri"/>
              </a:rPr>
              <a:t>data,</a:t>
            </a:r>
            <a:r>
              <a:rPr sz="1900" spc="10" dirty="0">
                <a:latin typeface="Calibri"/>
                <a:cs typeface="Calibri"/>
              </a:rPr>
              <a:t> </a:t>
            </a:r>
            <a:r>
              <a:rPr sz="1900" spc="-5" dirty="0">
                <a:latin typeface="Calibri"/>
                <a:cs typeface="Calibri"/>
              </a:rPr>
              <a:t>and</a:t>
            </a:r>
            <a:r>
              <a:rPr sz="1900" dirty="0">
                <a:latin typeface="Calibri"/>
                <a:cs typeface="Calibri"/>
              </a:rPr>
              <a:t> </a:t>
            </a:r>
            <a:r>
              <a:rPr sz="1900" spc="-5" dirty="0">
                <a:latin typeface="Calibri"/>
                <a:cs typeface="Calibri"/>
              </a:rPr>
              <a:t>price</a:t>
            </a:r>
            <a:r>
              <a:rPr sz="1900" spc="5" dirty="0">
                <a:latin typeface="Calibri"/>
                <a:cs typeface="Calibri"/>
              </a:rPr>
              <a:t> </a:t>
            </a:r>
            <a:r>
              <a:rPr sz="1900" spc="-5" dirty="0">
                <a:latin typeface="Calibri"/>
                <a:cs typeface="Calibri"/>
              </a:rPr>
              <a:t>action.</a:t>
            </a:r>
            <a:endParaRPr sz="1900">
              <a:latin typeface="Calibri"/>
              <a:cs typeface="Calibri"/>
            </a:endParaRPr>
          </a:p>
          <a:p>
            <a:pPr marL="204470" indent="-192405">
              <a:lnSpc>
                <a:spcPct val="100000"/>
              </a:lnSpc>
              <a:spcBef>
                <a:spcPts val="1200"/>
              </a:spcBef>
              <a:buClr>
                <a:srgbClr val="1CACE3"/>
              </a:buClr>
              <a:buSzPct val="94736"/>
              <a:buFont typeface="Wingdings"/>
              <a:buChar char=""/>
              <a:tabLst>
                <a:tab pos="205104" algn="l"/>
              </a:tabLst>
            </a:pPr>
            <a:r>
              <a:rPr sz="1900" spc="-10" dirty="0">
                <a:latin typeface="Calibri"/>
                <a:cs typeface="Calibri"/>
              </a:rPr>
              <a:t>This</a:t>
            </a:r>
            <a:r>
              <a:rPr sz="1900" spc="10" dirty="0">
                <a:latin typeface="Calibri"/>
                <a:cs typeface="Calibri"/>
              </a:rPr>
              <a:t> </a:t>
            </a:r>
            <a:r>
              <a:rPr sz="1900" spc="-10" dirty="0">
                <a:latin typeface="Calibri"/>
                <a:cs typeface="Calibri"/>
              </a:rPr>
              <a:t>suggests</a:t>
            </a:r>
            <a:r>
              <a:rPr sz="1900" spc="15" dirty="0">
                <a:latin typeface="Calibri"/>
                <a:cs typeface="Calibri"/>
              </a:rPr>
              <a:t> </a:t>
            </a:r>
            <a:r>
              <a:rPr sz="1900" spc="-10" dirty="0">
                <a:latin typeface="Calibri"/>
                <a:cs typeface="Calibri"/>
              </a:rPr>
              <a:t>that</a:t>
            </a:r>
            <a:r>
              <a:rPr sz="1900" spc="10" dirty="0">
                <a:latin typeface="Calibri"/>
                <a:cs typeface="Calibri"/>
              </a:rPr>
              <a:t> </a:t>
            </a:r>
            <a:r>
              <a:rPr sz="1900" spc="-10" dirty="0">
                <a:latin typeface="Calibri"/>
                <a:cs typeface="Calibri"/>
              </a:rPr>
              <a:t>candles</a:t>
            </a:r>
            <a:r>
              <a:rPr sz="1900" spc="15" dirty="0">
                <a:latin typeface="Calibri"/>
                <a:cs typeface="Calibri"/>
              </a:rPr>
              <a:t> </a:t>
            </a:r>
            <a:r>
              <a:rPr sz="1900" spc="-15" dirty="0">
                <a:latin typeface="Calibri"/>
                <a:cs typeface="Calibri"/>
              </a:rPr>
              <a:t>are</a:t>
            </a:r>
            <a:r>
              <a:rPr sz="1900" spc="5" dirty="0">
                <a:latin typeface="Calibri"/>
                <a:cs typeface="Calibri"/>
              </a:rPr>
              <a:t> </a:t>
            </a:r>
            <a:r>
              <a:rPr sz="1900" spc="-15" dirty="0">
                <a:latin typeface="Calibri"/>
                <a:cs typeface="Calibri"/>
              </a:rPr>
              <a:t>more</a:t>
            </a:r>
            <a:r>
              <a:rPr sz="1900" spc="10" dirty="0">
                <a:latin typeface="Calibri"/>
                <a:cs typeface="Calibri"/>
              </a:rPr>
              <a:t> </a:t>
            </a:r>
            <a:r>
              <a:rPr sz="1900" spc="-10" dirty="0">
                <a:latin typeface="Calibri"/>
                <a:cs typeface="Calibri"/>
              </a:rPr>
              <a:t>useful</a:t>
            </a:r>
            <a:r>
              <a:rPr sz="1900" spc="10" dirty="0">
                <a:latin typeface="Calibri"/>
                <a:cs typeface="Calibri"/>
              </a:rPr>
              <a:t> </a:t>
            </a:r>
            <a:r>
              <a:rPr sz="1900" spc="-15" dirty="0">
                <a:latin typeface="Calibri"/>
                <a:cs typeface="Calibri"/>
              </a:rPr>
              <a:t>to</a:t>
            </a:r>
            <a:r>
              <a:rPr sz="1900" spc="15" dirty="0">
                <a:latin typeface="Calibri"/>
                <a:cs typeface="Calibri"/>
              </a:rPr>
              <a:t> </a:t>
            </a:r>
            <a:r>
              <a:rPr sz="1900" spc="-10" dirty="0">
                <a:latin typeface="Calibri"/>
                <a:cs typeface="Calibri"/>
              </a:rPr>
              <a:t>longer-term</a:t>
            </a:r>
            <a:r>
              <a:rPr sz="1900" spc="45" dirty="0">
                <a:latin typeface="Calibri"/>
                <a:cs typeface="Calibri"/>
              </a:rPr>
              <a:t> </a:t>
            </a:r>
            <a:r>
              <a:rPr sz="1900" spc="-5" dirty="0">
                <a:latin typeface="Calibri"/>
                <a:cs typeface="Calibri"/>
              </a:rPr>
              <a:t>or</a:t>
            </a:r>
            <a:r>
              <a:rPr sz="1900" spc="10" dirty="0">
                <a:latin typeface="Calibri"/>
                <a:cs typeface="Calibri"/>
              </a:rPr>
              <a:t> </a:t>
            </a:r>
            <a:r>
              <a:rPr sz="1900" b="1" spc="-5" dirty="0">
                <a:latin typeface="Calibri"/>
                <a:cs typeface="Calibri"/>
              </a:rPr>
              <a:t>swing</a:t>
            </a:r>
            <a:r>
              <a:rPr sz="1900" b="1" spc="10" dirty="0">
                <a:latin typeface="Calibri"/>
                <a:cs typeface="Calibri"/>
              </a:rPr>
              <a:t> </a:t>
            </a:r>
            <a:r>
              <a:rPr sz="1900" b="1" spc="-15" dirty="0">
                <a:latin typeface="Calibri"/>
                <a:cs typeface="Calibri"/>
              </a:rPr>
              <a:t>traders</a:t>
            </a:r>
            <a:r>
              <a:rPr sz="1900" spc="-15" dirty="0">
                <a:latin typeface="Calibri"/>
                <a:cs typeface="Calibri"/>
              </a:rPr>
              <a:t>.</a:t>
            </a:r>
            <a:endParaRPr sz="1900">
              <a:latin typeface="Calibri"/>
              <a:cs typeface="Calibri"/>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399</TotalTime>
  <Words>4324</Words>
  <Application>Microsoft Office PowerPoint</Application>
  <PresentationFormat>On-screen Show (4:3)</PresentationFormat>
  <Paragraphs>381</Paragraphs>
  <Slides>45</Slides>
  <Notes>32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Arial</vt:lpstr>
      <vt:lpstr>B Nazanin</vt:lpstr>
      <vt:lpstr>Calibri</vt:lpstr>
      <vt:lpstr>Calibri Light</vt:lpstr>
      <vt:lpstr>Courier New</vt:lpstr>
      <vt:lpstr>Wingdings</vt:lpstr>
      <vt:lpstr>Office Theme</vt:lpstr>
      <vt:lpstr>Trading Algorithms</vt:lpstr>
      <vt:lpstr>Outlines</vt:lpstr>
      <vt:lpstr>Introduction</vt:lpstr>
      <vt:lpstr>Introduction …</vt:lpstr>
      <vt:lpstr>Price charts</vt:lpstr>
      <vt:lpstr>Price charts …</vt:lpstr>
      <vt:lpstr>Price charts …</vt:lpstr>
      <vt:lpstr>Price charts …</vt:lpstr>
      <vt:lpstr>Candlestick patterns</vt:lpstr>
      <vt:lpstr>Candlestick patterns …</vt:lpstr>
      <vt:lpstr>Candlestick patterns …</vt:lpstr>
      <vt:lpstr>Doji</vt:lpstr>
      <vt:lpstr>Doji …</vt:lpstr>
      <vt:lpstr>Engulfing</vt:lpstr>
      <vt:lpstr>Support and resistance</vt:lpstr>
      <vt:lpstr>Support and resistance …</vt:lpstr>
      <vt:lpstr>Support and resistance …</vt:lpstr>
      <vt:lpstr>Support and resistance …</vt:lpstr>
      <vt:lpstr>Trend Lines</vt:lpstr>
      <vt:lpstr>Pivot points</vt:lpstr>
      <vt:lpstr>Pivot points …</vt:lpstr>
      <vt:lpstr>Moving Average (MA)</vt:lpstr>
      <vt:lpstr>Moving Average (MA) …</vt:lpstr>
      <vt:lpstr>Moving Average (MA) …</vt:lpstr>
      <vt:lpstr>Moving Average (MA) …</vt:lpstr>
      <vt:lpstr>Moving Average (MA) …</vt:lpstr>
      <vt:lpstr>Volume</vt:lpstr>
      <vt:lpstr>Volume …</vt:lpstr>
      <vt:lpstr>Volume …</vt:lpstr>
      <vt:lpstr>Moving Average Convergence/Divergence  (MACD)</vt:lpstr>
      <vt:lpstr>Moving Average Convergence/Divergence  (MACD) …</vt:lpstr>
      <vt:lpstr>Moving Average Convergence/Divergence  (MACD) …</vt:lpstr>
      <vt:lpstr>Relative Strength Index (RSI)</vt:lpstr>
      <vt:lpstr>Relative Strength Index (RSI)</vt:lpstr>
      <vt:lpstr>Regular and Hidden Divergence</vt:lpstr>
      <vt:lpstr>Regular and Hidden Divergence …</vt:lpstr>
      <vt:lpstr>Regular and Hidden Divergence …</vt:lpstr>
      <vt:lpstr>Regular and Hidden Divergence …</vt:lpstr>
      <vt:lpstr>Regular and Hidden Divergence …</vt:lpstr>
      <vt:lpstr>Ichimoku Cloud</vt:lpstr>
      <vt:lpstr>Ichimoku Cloud …</vt:lpstr>
      <vt:lpstr>Ichimoku Cloud …</vt:lpstr>
      <vt:lpstr>Ichimoku Cloud …</vt:lpstr>
      <vt:lpstr>Ichimoku Cloud …</vt:lpstr>
      <vt:lpstr>How to work with TradingView (practical  part)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dc:title>
  <dc:creator>user</dc:creator>
  <cp:lastModifiedBy>Navid</cp:lastModifiedBy>
  <cp:revision>30</cp:revision>
  <dcterms:created xsi:type="dcterms:W3CDTF">2023-10-02T10:37:34Z</dcterms:created>
  <dcterms:modified xsi:type="dcterms:W3CDTF">2023-10-16T14:56:57Z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2023-02-15T00:00:00Z</vt:filetime>
  </property>
  <property fmtid="{D5CDD505-2E9C-101B-9397-08002B2CF9AE}" pid="3" name="Creator">
    <vt:lpwstr>Acrobat PDFMaker 21 for PowerPoint</vt:lpwstr>
  </property>
  <property fmtid="{D5CDD505-2E9C-101B-9397-08002B2CF9AE}" pid="4" name="LastSaved">
    <vt:filetime>2023-10-02T00:00:00Z</vt:filetime>
  </property>
</Properties>
</file>