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873" autoAdjust="0"/>
  </p:normalViewPr>
  <p:slideViewPr>
    <p:cSldViewPr>
      <p:cViewPr varScale="1">
        <p:scale>
          <a:sx n="61" d="100"/>
          <a:sy n="61" d="100"/>
        </p:scale>
        <p:origin x="200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8C02F-CB3D-4312-BAF0-DB414349192C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377EC-541E-4808-85F6-E544C300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3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یک</a:t>
            </a:r>
            <a:r>
              <a:rPr lang="fa-IR" baseline="0" dirty="0" smtClean="0"/>
              <a:t> روش کلی برای دیدن اینکه یک استراتژی یا مدل در آینده به چه شکل کار میکنه.</a:t>
            </a:r>
          </a:p>
          <a:p>
            <a:pPr algn="r" rtl="1"/>
            <a:r>
              <a:rPr lang="fa-IR" baseline="0" dirty="0" smtClean="0"/>
              <a:t>در بک تست در مورد استراتژی حرف میزنیم. یک الگوریتم و روش الزاما استراتژی نیست. </a:t>
            </a:r>
          </a:p>
          <a:p>
            <a:pPr algn="r" rtl="1"/>
            <a:r>
              <a:rPr lang="fa-IR" baseline="0" dirty="0" smtClean="0"/>
              <a:t>باید روشی برای درست بودن </a:t>
            </a:r>
            <a:r>
              <a:rPr lang="en-US" baseline="0" dirty="0" smtClean="0"/>
              <a:t>prediction model</a:t>
            </a:r>
            <a:r>
              <a:rPr lang="fa-IR" baseline="0" dirty="0" smtClean="0"/>
              <a:t> داشته باشیم که معمولا معیارهای ارور هستن مثلا </a:t>
            </a:r>
            <a:r>
              <a:rPr lang="en-US" baseline="0" dirty="0" smtClean="0"/>
              <a:t>MSE</a:t>
            </a:r>
            <a:r>
              <a:rPr lang="fa-IR" baseline="0" dirty="0" smtClean="0"/>
              <a:t> هست که ببینیم </a:t>
            </a:r>
            <a:r>
              <a:rPr lang="en-US" baseline="0" dirty="0" smtClean="0"/>
              <a:t>prediction</a:t>
            </a:r>
            <a:r>
              <a:rPr lang="fa-IR" baseline="0" dirty="0" smtClean="0"/>
              <a:t> چقدر با مقدار واقعی فاصله داره. </a:t>
            </a:r>
          </a:p>
          <a:p>
            <a:pPr algn="r" rtl="1"/>
            <a:r>
              <a:rPr lang="fa-IR" baseline="0" dirty="0" smtClean="0"/>
              <a:t>اگه براساس یک مدل، یک استراتژی خرید و فروشی ارائه بدم، مدل تبدیل به استراتژی میشه. </a:t>
            </a:r>
          </a:p>
          <a:p>
            <a:pPr algn="r" rtl="1"/>
            <a:r>
              <a:rPr lang="fa-IR" dirty="0" smtClean="0"/>
              <a:t>در استراتژی نقطه خرید</a:t>
            </a:r>
            <a:r>
              <a:rPr lang="fa-IR" baseline="0" dirty="0" smtClean="0"/>
              <a:t> و فروش باید مشخص باشه.</a:t>
            </a:r>
          </a:p>
          <a:p>
            <a:pPr marL="171450" indent="-171450" algn="r" rtl="1">
              <a:buFontTx/>
              <a:buChar char="-"/>
            </a:pPr>
            <a:r>
              <a:rPr lang="fa-IR" dirty="0" smtClean="0"/>
              <a:t>استراتژی</a:t>
            </a:r>
            <a:r>
              <a:rPr lang="fa-IR" baseline="0" dirty="0" smtClean="0"/>
              <a:t> را در یک </a:t>
            </a:r>
            <a:r>
              <a:rPr lang="en-US" baseline="0" dirty="0" smtClean="0"/>
              <a:t>historical data</a:t>
            </a:r>
            <a:r>
              <a:rPr lang="fa-IR" baseline="0" dirty="0" smtClean="0"/>
              <a:t> حساب و دقت را به دست می‌آوریم.</a:t>
            </a:r>
          </a:p>
          <a:p>
            <a:pPr marL="171450" indent="-171450" algn="r" rtl="1">
              <a:buFontTx/>
              <a:buChar char="-"/>
            </a:pPr>
            <a:r>
              <a:rPr lang="fa-IR" baseline="0" dirty="0" smtClean="0"/>
              <a:t>یک سری متریک را اندازه میگیریم که نشون بدن استراتژی زنده‌ست یا نه.</a:t>
            </a:r>
          </a:p>
          <a:p>
            <a:pPr marL="171450" indent="-171450" algn="r" rtl="1">
              <a:buFontTx/>
              <a:buChar char="-"/>
            </a:pPr>
            <a:r>
              <a:rPr lang="fa-IR" baseline="0" dirty="0" smtClean="0"/>
              <a:t>تئوری پشت این روش: هر استراتژی که در گذشته خوب عمل کرده امید داریم در آینده نیز خوب عمل کند و بالعکس.</a:t>
            </a:r>
          </a:p>
          <a:p>
            <a:pPr marL="171450" indent="-171450" algn="r" rtl="1">
              <a:buFontTx/>
              <a:buChar char="-"/>
            </a:pPr>
            <a:endParaRPr lang="fa-I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377EC-541E-4808-85F6-E544C3003A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Net</a:t>
            </a:r>
            <a:r>
              <a:rPr lang="en-US" baseline="0" dirty="0" smtClean="0"/>
              <a:t> profit</a:t>
            </a:r>
            <a:r>
              <a:rPr lang="fa-IR" baseline="0" dirty="0" smtClean="0"/>
              <a:t>: مقدار خالص دارایی</a:t>
            </a:r>
          </a:p>
          <a:p>
            <a:pPr algn="r" rtl="1"/>
            <a:r>
              <a:rPr lang="en-US" baseline="0" dirty="0" smtClean="0"/>
              <a:t>Gross profit</a:t>
            </a:r>
            <a:r>
              <a:rPr lang="fa-IR" baseline="0" dirty="0" smtClean="0"/>
              <a:t>: مقداری که بدست اوردید منهای مقداری که هزینه کردید.</a:t>
            </a:r>
          </a:p>
          <a:p>
            <a:pPr algn="r" rtl="1"/>
            <a:r>
              <a:rPr lang="en-US" baseline="0" dirty="0" smtClean="0"/>
              <a:t>Number of sales</a:t>
            </a:r>
            <a:r>
              <a:rPr lang="fa-IR" baseline="0" dirty="0" smtClean="0"/>
              <a:t>: تعداد معاملات</a:t>
            </a:r>
          </a:p>
          <a:p>
            <a:pPr algn="r" rtl="1"/>
            <a:endParaRPr lang="fa-I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377EC-541E-4808-85F6-E544C3003A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1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Drawdown</a:t>
            </a:r>
            <a:r>
              <a:rPr lang="fa-IR" dirty="0" smtClean="0"/>
              <a:t>: وقتی</a:t>
            </a:r>
            <a:r>
              <a:rPr lang="fa-IR" baseline="0" dirty="0" smtClean="0"/>
              <a:t> یک پوزیشن رو باز میکنیم که یا داخل سود یا ضرر میره، مثلا اگه </a:t>
            </a:r>
            <a:r>
              <a:rPr lang="en-US" baseline="0" dirty="0" smtClean="0"/>
              <a:t>buy</a:t>
            </a:r>
            <a:r>
              <a:rPr lang="fa-IR" baseline="0" dirty="0" smtClean="0"/>
              <a:t> باشه انتظار بالا رفتن داریم و پوزیشن لانگ داریم. وقتی بالا میاد در سودیم و وقتی پایین اومدیم از سود ما کم میشود. اون پیکی که میگیره و بعدش افت پیدا میکنه، اون فاصله تا کف‌ش رو بهش </a:t>
            </a:r>
            <a:r>
              <a:rPr lang="en-US" baseline="0" dirty="0" smtClean="0"/>
              <a:t>drawdown</a:t>
            </a:r>
            <a:r>
              <a:rPr lang="fa-IR" baseline="0" dirty="0" smtClean="0"/>
              <a:t> میگن.</a:t>
            </a:r>
          </a:p>
          <a:p>
            <a:pPr algn="r" rtl="1"/>
            <a:r>
              <a:rPr lang="fa-IR" baseline="0" dirty="0" smtClean="0"/>
              <a:t>مقدارش باید یک عدد منفی باشد. </a:t>
            </a:r>
          </a:p>
          <a:p>
            <a:pPr algn="r" rtl="1"/>
            <a:r>
              <a:rPr lang="fa-IR" baseline="0" dirty="0" smtClean="0"/>
              <a:t>برای استراتژی‌هایی که سود زیادی دارن، </a:t>
            </a:r>
            <a:r>
              <a:rPr lang="en-US" baseline="0" dirty="0" smtClean="0"/>
              <a:t>drawdown</a:t>
            </a:r>
            <a:r>
              <a:rPr lang="fa-IR" baseline="0" dirty="0" smtClean="0"/>
              <a:t> بیشتری دارن.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377EC-541E-4808-85F6-E544C3003A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92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مدت</a:t>
            </a:r>
            <a:r>
              <a:rPr lang="fa-IR" baseline="0" dirty="0" smtClean="0"/>
              <a:t> زمانی که از یه پیکی که افتاد، دوباره به همون پیک برسه.</a:t>
            </a:r>
          </a:p>
          <a:p>
            <a:pPr algn="r" rtl="1"/>
            <a:r>
              <a:rPr lang="fa-IR" baseline="0" dirty="0" smtClean="0"/>
              <a:t>هر </a:t>
            </a:r>
            <a:r>
              <a:rPr lang="en-US" baseline="0" dirty="0" err="1" smtClean="0"/>
              <a:t>drawdoun</a:t>
            </a:r>
            <a:r>
              <a:rPr lang="fa-IR" baseline="0" dirty="0" smtClean="0"/>
              <a:t>یی، </a:t>
            </a:r>
            <a:r>
              <a:rPr lang="en-US" baseline="0" dirty="0" smtClean="0"/>
              <a:t>duration</a:t>
            </a:r>
            <a:r>
              <a:rPr lang="fa-IR" baseline="0" dirty="0" smtClean="0"/>
              <a:t>ش بیشتر بود، اون میشه </a:t>
            </a:r>
            <a:r>
              <a:rPr lang="en-US" baseline="0" dirty="0" smtClean="0"/>
              <a:t>MDD</a:t>
            </a:r>
            <a:r>
              <a:rPr lang="fa-I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377EC-541E-4808-85F6-E544C3003A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6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از اینجا به بعد در</a:t>
            </a:r>
            <a:r>
              <a:rPr lang="fa-IR" baseline="0" dirty="0" smtClean="0"/>
              <a:t> مورد ریسک صحبت میکنیم. </a:t>
            </a:r>
            <a:endParaRPr lang="en-US" baseline="0" dirty="0" smtClean="0"/>
          </a:p>
          <a:p>
            <a:pPr algn="r" rtl="1"/>
            <a:r>
              <a:rPr lang="fa-IR" baseline="0" dirty="0" smtClean="0"/>
              <a:t>هرچقدر </a:t>
            </a:r>
            <a:r>
              <a:rPr lang="en-US" baseline="0" dirty="0" smtClean="0"/>
              <a:t>STD</a:t>
            </a:r>
            <a:r>
              <a:rPr lang="fa-IR" baseline="0" dirty="0" smtClean="0"/>
              <a:t> بالاتر باشه، ریسک بالاتره و بالعکس. </a:t>
            </a:r>
          </a:p>
          <a:p>
            <a:pPr algn="r" rtl="1"/>
            <a:r>
              <a:rPr lang="fa-IR" baseline="0" dirty="0" smtClean="0"/>
              <a:t>ریدیکال 365 برای کریپتو هست که همیشه بازه. اگر </a:t>
            </a:r>
            <a:r>
              <a:rPr lang="en-US" baseline="0" dirty="0" smtClean="0"/>
              <a:t>stock market</a:t>
            </a:r>
            <a:r>
              <a:rPr lang="fa-IR" baseline="0" dirty="0" smtClean="0"/>
              <a:t> باشه میشه 252 روز که میشه رادیکال 252.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377EC-541E-4808-85F6-E544C3003A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96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بتا:</a:t>
            </a:r>
            <a:r>
              <a:rPr lang="fa-IR" baseline="0" dirty="0" smtClean="0"/>
              <a:t> بهش میگن </a:t>
            </a:r>
            <a:r>
              <a:rPr lang="en-US" baseline="0" dirty="0" smtClean="0"/>
              <a:t>systematic risk</a:t>
            </a:r>
            <a:r>
              <a:rPr lang="fa-IR" baseline="0" dirty="0" smtClean="0"/>
              <a:t>. معیار ریسکی هست. تو </a:t>
            </a:r>
            <a:r>
              <a:rPr lang="en-US" baseline="0" dirty="0" smtClean="0"/>
              <a:t>STD</a:t>
            </a:r>
            <a:r>
              <a:rPr lang="fa-IR" baseline="0" dirty="0" smtClean="0"/>
              <a:t> و </a:t>
            </a:r>
            <a:r>
              <a:rPr lang="en-US" baseline="0" dirty="0" smtClean="0"/>
              <a:t>Volatility</a:t>
            </a:r>
            <a:r>
              <a:rPr lang="fa-IR" baseline="0" dirty="0" smtClean="0"/>
              <a:t>، نوسانات سهم رو نسبت به خودش میسنجیم. در </a:t>
            </a:r>
            <a:r>
              <a:rPr lang="en-US" baseline="0" dirty="0" smtClean="0"/>
              <a:t>systematic risk</a:t>
            </a:r>
            <a:r>
              <a:rPr lang="fa-IR" baseline="0" dirty="0" smtClean="0"/>
              <a:t>، میخواد نوسانات یک سهم رو نسبت به یک </a:t>
            </a:r>
            <a:r>
              <a:rPr lang="en-US" baseline="0" dirty="0" smtClean="0"/>
              <a:t>benchmark</a:t>
            </a:r>
            <a:r>
              <a:rPr lang="fa-IR" baseline="0" dirty="0" smtClean="0"/>
              <a:t> بسنجه که اون </a:t>
            </a:r>
            <a:r>
              <a:rPr lang="en-US" baseline="0" dirty="0" smtClean="0"/>
              <a:t>index</a:t>
            </a:r>
            <a:r>
              <a:rPr lang="fa-IR" baseline="0" dirty="0" smtClean="0"/>
              <a:t> مارکته. مثلا در بورس ایران میگیم شاخص کل یا شاخص هم‌وزن.</a:t>
            </a:r>
          </a:p>
          <a:p>
            <a:pPr algn="r" rtl="1"/>
            <a:r>
              <a:rPr lang="fa-IR" baseline="0" dirty="0" smtClean="0"/>
              <a:t>شاخص کل: بزرگی هر سهم * هزینه هر سهم که میشه کف اون سهم. این درصدی از بازاره که اگه 2 درصد بازار باشه 5 درصد مثبت بخوره خیلی تاثیر.</a:t>
            </a:r>
          </a:p>
          <a:p>
            <a:pPr algn="r" rtl="1"/>
            <a:r>
              <a:rPr lang="fa-IR" baseline="0" dirty="0" smtClean="0"/>
              <a:t>در بازار آمریکا 500 شرکت برتر معیارن چون تاثیر بیشتری روی بازار دارن.</a:t>
            </a:r>
          </a:p>
          <a:p>
            <a:pPr algn="r" rtl="1"/>
            <a:endParaRPr lang="fa-IR" baseline="0" dirty="0" smtClean="0"/>
          </a:p>
          <a:p>
            <a:pPr algn="r" rtl="1"/>
            <a:r>
              <a:rPr lang="fa-IR" baseline="0" dirty="0" smtClean="0"/>
              <a:t>تفاوت </a:t>
            </a:r>
            <a:r>
              <a:rPr lang="en-US" baseline="0" dirty="0" smtClean="0"/>
              <a:t>Beta vs Volatility</a:t>
            </a:r>
            <a:r>
              <a:rPr lang="fa-IR" baseline="0" dirty="0" smtClean="0"/>
              <a:t>:</a:t>
            </a:r>
          </a:p>
          <a:p>
            <a:pPr algn="r" rtl="1"/>
            <a:r>
              <a:rPr lang="en-US" baseline="0" dirty="0" smtClean="0"/>
              <a:t>Volatility</a:t>
            </a:r>
            <a:r>
              <a:rPr lang="fa-IR" baseline="0" dirty="0" smtClean="0"/>
              <a:t>: </a:t>
            </a:r>
            <a:r>
              <a:rPr lang="fa-IR" baseline="0" dirty="0" smtClean="0"/>
              <a:t>آینده نوسان یا ریسک رو براساس خودش به دست میارم.</a:t>
            </a:r>
          </a:p>
          <a:p>
            <a:pPr algn="r" rtl="1"/>
            <a:r>
              <a:rPr lang="en-US" baseline="0" dirty="0" smtClean="0"/>
              <a:t>Beta</a:t>
            </a:r>
            <a:r>
              <a:rPr lang="fa-IR" baseline="0" dirty="0" smtClean="0"/>
              <a:t>: براساس یک </a:t>
            </a:r>
            <a:r>
              <a:rPr lang="en-US" baseline="0" dirty="0" smtClean="0"/>
              <a:t>benchmark</a:t>
            </a:r>
            <a:r>
              <a:rPr lang="fa-IR" baseline="0" dirty="0" smtClean="0"/>
              <a:t>یی آینده سهم رو به دست میارم.</a:t>
            </a:r>
          </a:p>
          <a:p>
            <a:pPr algn="r" rtl="1"/>
            <a:endParaRPr lang="fa-I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377EC-541E-4808-85F6-E544C3003A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26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Re</a:t>
            </a:r>
            <a:r>
              <a:rPr lang="fa-IR" dirty="0" smtClean="0"/>
              <a:t>:</a:t>
            </a:r>
            <a:r>
              <a:rPr lang="fa-IR" baseline="0" dirty="0" smtClean="0"/>
              <a:t> ریترن </a:t>
            </a:r>
            <a:r>
              <a:rPr lang="en-US" baseline="0" dirty="0" smtClean="0"/>
              <a:t>portfolio</a:t>
            </a:r>
            <a:r>
              <a:rPr lang="fa-IR" baseline="0" dirty="0" smtClean="0"/>
              <a:t> یا تک سهم هست.</a:t>
            </a:r>
          </a:p>
          <a:p>
            <a:pPr algn="r" rtl="1"/>
            <a:r>
              <a:rPr lang="fa-IR" baseline="0" dirty="0" smtClean="0"/>
              <a:t>بتا وقتی بزرگتر از 1 باشه یعنی ریسک بالاتری نسبت به شاخص داشته.</a:t>
            </a:r>
          </a:p>
          <a:p>
            <a:pPr algn="r" rtl="1"/>
            <a:r>
              <a:rPr lang="fa-IR" baseline="0" dirty="0" smtClean="0"/>
              <a:t>نارنجی </a:t>
            </a:r>
            <a:r>
              <a:rPr lang="en-US" baseline="0" dirty="0" smtClean="0"/>
              <a:t>s&amp;5</a:t>
            </a:r>
            <a:r>
              <a:rPr lang="fa-IR" baseline="0" dirty="0" smtClean="0"/>
              <a:t> هست و آبی سهم بخصوص هست.</a:t>
            </a:r>
            <a:endParaRPr lang="en-US" baseline="0" dirty="0" smtClean="0"/>
          </a:p>
          <a:p>
            <a:pPr algn="r" rtl="1"/>
            <a:r>
              <a:rPr lang="fa-IR" baseline="0" dirty="0" smtClean="0"/>
              <a:t>اگه بتا منفی باشه خلاف جهت هم حرکت میکنن. یعنی افزایش شاخص باعث کاهش اون سهم میشه.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377EC-541E-4808-85F6-E544C3003A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7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ماکسیمم</a:t>
            </a:r>
            <a:r>
              <a:rPr lang="fa-IR" baseline="0" dirty="0" smtClean="0"/>
              <a:t> </a:t>
            </a:r>
            <a:r>
              <a:rPr lang="en-US" baseline="0" dirty="0" smtClean="0"/>
              <a:t>loss</a:t>
            </a:r>
            <a:r>
              <a:rPr lang="fa-IR" baseline="0" dirty="0" smtClean="0"/>
              <a:t>یی که در یک مدت زمانی که برای یک </a:t>
            </a:r>
            <a:r>
              <a:rPr lang="en-US" baseline="0" dirty="0" smtClean="0"/>
              <a:t>confidence level</a:t>
            </a:r>
            <a:r>
              <a:rPr lang="fa-IR" baseline="0" dirty="0" smtClean="0"/>
              <a:t> مدنظر ماست. مثلا با اطمینان 95% یک اتفاق میفته که 5% اتفاق نمیفته. </a:t>
            </a:r>
          </a:p>
          <a:p>
            <a:pPr algn="r" rtl="1"/>
            <a:r>
              <a:rPr lang="fa-IR" baseline="0" dirty="0" smtClean="0"/>
              <a:t>در </a:t>
            </a:r>
            <a:r>
              <a:rPr lang="en-US" baseline="0" dirty="0" smtClean="0"/>
              <a:t>VAT</a:t>
            </a:r>
            <a:r>
              <a:rPr lang="fa-IR" baseline="0" dirty="0" smtClean="0"/>
              <a:t> بیشترین </a:t>
            </a:r>
            <a:r>
              <a:rPr lang="en-US" baseline="0" dirty="0" smtClean="0"/>
              <a:t>loss</a:t>
            </a:r>
            <a:r>
              <a:rPr lang="fa-IR" baseline="0" dirty="0" smtClean="0"/>
              <a:t>یی که در مدت زمان 5% احتمال داره اتفاق بیفته.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377EC-541E-4808-85F6-E544C3003A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05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این </a:t>
            </a:r>
            <a:r>
              <a:rPr lang="en-US" dirty="0" smtClean="0"/>
              <a:t>Expected</a:t>
            </a:r>
            <a:r>
              <a:rPr lang="en-US" baseline="0" dirty="0" smtClean="0"/>
              <a:t> value</a:t>
            </a:r>
            <a:r>
              <a:rPr lang="fa-IR" baseline="0" dirty="0" smtClean="0"/>
              <a:t> هست. قبلی یک </a:t>
            </a:r>
            <a:r>
              <a:rPr lang="en-US" baseline="0" dirty="0" smtClean="0"/>
              <a:t>value</a:t>
            </a:r>
            <a:r>
              <a:rPr lang="fa-IR" baseline="0" dirty="0" smtClean="0"/>
              <a:t> هست ولی این امید ریاضی هست.</a:t>
            </a:r>
          </a:p>
          <a:p>
            <a:pPr algn="r" rtl="1"/>
            <a:r>
              <a:rPr lang="fa-IR" baseline="0" dirty="0" smtClean="0"/>
              <a:t>داریم میانگین همه رو در یک دوره به من نشون میده. قبلی یک ریجی نشون میده و اونورش بازه.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377EC-541E-4808-85F6-E544C3003A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40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اولی:</a:t>
            </a:r>
            <a:r>
              <a:rPr lang="fa-IR" baseline="0" dirty="0" smtClean="0"/>
              <a:t> 5% احتمال داره من 3% یا بیشتر ضرر کنم. یا به احتمال 95% بیشتر از 3% ضرر نمیکنم.</a:t>
            </a:r>
          </a:p>
          <a:p>
            <a:pPr algn="r" rtl="1"/>
            <a:r>
              <a:rPr lang="fa-IR" baseline="0" dirty="0" smtClean="0"/>
              <a:t>دومی: 5% احتمال داره من به طور متوسط 4.5% از دست بدم.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377EC-541E-4808-85F6-E544C3003A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8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Tx/>
              <a:buChar char="-"/>
            </a:pPr>
            <a:r>
              <a:rPr lang="fa-IR" baseline="0" dirty="0" smtClean="0"/>
              <a:t>اینکه </a:t>
            </a:r>
            <a:r>
              <a:rPr lang="en-US" baseline="0" dirty="0" smtClean="0"/>
              <a:t>in of sample</a:t>
            </a:r>
            <a:r>
              <a:rPr lang="fa-IR" baseline="0" dirty="0" smtClean="0"/>
              <a:t> داده گذشته‌ای هست که </a:t>
            </a:r>
            <a:r>
              <a:rPr lang="en-US" baseline="0" dirty="0" smtClean="0"/>
              <a:t>train</a:t>
            </a:r>
            <a:r>
              <a:rPr lang="fa-IR" baseline="0" dirty="0" smtClean="0"/>
              <a:t> رو روش انجام میدیم. </a:t>
            </a:r>
          </a:p>
          <a:p>
            <a:pPr marL="171450" indent="-171450" algn="r" rtl="1">
              <a:buFontTx/>
              <a:buChar char="-"/>
            </a:pPr>
            <a:r>
              <a:rPr lang="en-US" baseline="0" dirty="0" smtClean="0"/>
              <a:t>Out of sample data</a:t>
            </a:r>
            <a:r>
              <a:rPr lang="fa-IR" baseline="0" dirty="0" smtClean="0"/>
              <a:t> یا پیپر تریدنگ هست یا لایو تریدینگ. در </a:t>
            </a:r>
            <a:r>
              <a:rPr lang="en-US" baseline="0" dirty="0" smtClean="0"/>
              <a:t>ML</a:t>
            </a:r>
            <a:r>
              <a:rPr lang="fa-IR" baseline="0" dirty="0" smtClean="0"/>
              <a:t> تست ست </a:t>
            </a:r>
            <a:r>
              <a:rPr lang="en-US" baseline="0" dirty="0" smtClean="0"/>
              <a:t>OSD</a:t>
            </a:r>
            <a:r>
              <a:rPr lang="fa-IR" baseline="0" dirty="0" smtClean="0"/>
              <a:t> هست. باید به </a:t>
            </a:r>
            <a:r>
              <a:rPr lang="en-US" baseline="0" dirty="0" smtClean="0"/>
              <a:t>OOS</a:t>
            </a:r>
            <a:r>
              <a:rPr lang="fa-IR" baseline="0" dirty="0" smtClean="0"/>
              <a:t>، </a:t>
            </a:r>
            <a:r>
              <a:rPr lang="en-US" baseline="0" dirty="0" smtClean="0"/>
              <a:t>IOS</a:t>
            </a:r>
            <a:r>
              <a:rPr lang="fa-IR" baseline="0" dirty="0" smtClean="0"/>
              <a:t> رو بدیم. </a:t>
            </a:r>
          </a:p>
          <a:p>
            <a:pPr marL="171450" indent="-171450" algn="r" rtl="1">
              <a:buFontTx/>
              <a:buChar char="-"/>
            </a:pPr>
            <a:r>
              <a:rPr lang="fa-IR" baseline="0" dirty="0" smtClean="0"/>
              <a:t>همه کاست‌ها رو باید درنظر بگیریم. مثل کارمزد، مالیات و ...</a:t>
            </a:r>
          </a:p>
          <a:p>
            <a:pPr marL="171450" indent="-171450" algn="r" rtl="1">
              <a:buFontTx/>
              <a:buChar char="-"/>
            </a:pPr>
            <a:endParaRPr lang="fa-I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377EC-541E-4808-85F6-E544C3003A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8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Tx/>
              <a:buChar char="-"/>
            </a:pPr>
            <a:r>
              <a:rPr lang="fa-IR" dirty="0" smtClean="0"/>
              <a:t>میشه</a:t>
            </a:r>
            <a:r>
              <a:rPr lang="fa-IR" baseline="0" dirty="0" smtClean="0"/>
              <a:t> استراتژی رو از ابتدا زد یا اینکه از یه کتابی پیدا و پیاده‌سازی کرد.</a:t>
            </a:r>
          </a:p>
          <a:p>
            <a:pPr marL="171450" indent="-171450" algn="r" rtl="1">
              <a:buFontTx/>
              <a:buChar char="-"/>
            </a:pPr>
            <a:r>
              <a:rPr lang="fa-IR" baseline="0" dirty="0" smtClean="0"/>
              <a:t>وقتی از پیپر استفاده میکنیم، علاوه بر </a:t>
            </a:r>
            <a:r>
              <a:rPr lang="en-US" baseline="0" dirty="0" smtClean="0"/>
              <a:t>result</a:t>
            </a:r>
            <a:r>
              <a:rPr lang="fa-IR" baseline="0" dirty="0" smtClean="0"/>
              <a:t> باید به </a:t>
            </a:r>
            <a:r>
              <a:rPr lang="en-US" baseline="0" dirty="0" smtClean="0"/>
              <a:t>OOSD</a:t>
            </a:r>
            <a:r>
              <a:rPr lang="fa-IR" baseline="0" dirty="0" smtClean="0"/>
              <a:t> هم توجه کنیم. اگر خوب جواب نداد باید شک بکنیم.</a:t>
            </a:r>
          </a:p>
          <a:p>
            <a:pPr marL="171450" indent="-171450" algn="r" rtl="1">
              <a:buFontTx/>
              <a:buChar char="-"/>
            </a:pPr>
            <a:r>
              <a:rPr lang="fa-IR" baseline="0" dirty="0" smtClean="0"/>
              <a:t>تعدادی از نویسنده‌ها فقط روی یک ارز و کوین خاص تست میکنن که باعث میشه </a:t>
            </a:r>
            <a:r>
              <a:rPr lang="en-US" baseline="0" dirty="0" smtClean="0"/>
              <a:t>paper</a:t>
            </a:r>
            <a:r>
              <a:rPr lang="fa-IR" baseline="0" dirty="0" smtClean="0"/>
              <a:t> اکی باشه ولی خروجی برای همه ارزها جواب نده.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377EC-541E-4808-85F6-E544C3003A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8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استراتژی خیلی وابسته به</a:t>
            </a:r>
            <a:r>
              <a:rPr lang="fa-IR" baseline="0" dirty="0" smtClean="0"/>
              <a:t> جزئیات</a:t>
            </a:r>
            <a:r>
              <a:rPr lang="fa-IR" dirty="0" smtClean="0"/>
              <a:t> پیاده‌سازیه.</a:t>
            </a:r>
          </a:p>
          <a:p>
            <a:pPr algn="r" rtl="1"/>
            <a:r>
              <a:rPr lang="fa-IR" dirty="0" smtClean="0"/>
              <a:t>اینکه اردر روی </a:t>
            </a:r>
            <a:r>
              <a:rPr lang="en-US" dirty="0" smtClean="0"/>
              <a:t>open</a:t>
            </a:r>
            <a:r>
              <a:rPr lang="fa-IR" dirty="0" smtClean="0"/>
              <a:t> باشه یا یک لحظه</a:t>
            </a:r>
            <a:r>
              <a:rPr lang="fa-IR" baseline="0" dirty="0" smtClean="0"/>
              <a:t> بعد از </a:t>
            </a:r>
            <a:r>
              <a:rPr lang="en-US" baseline="0" dirty="0" smtClean="0"/>
              <a:t>open</a:t>
            </a:r>
            <a:r>
              <a:rPr lang="fa-IR" baseline="0" dirty="0" smtClean="0"/>
              <a:t> باشه در لایو خیلی تفاوت ایجاد میکنه. اینکه </a:t>
            </a:r>
            <a:r>
              <a:rPr lang="en-US" baseline="0" dirty="0" smtClean="0"/>
              <a:t>taken or maker</a:t>
            </a:r>
            <a:r>
              <a:rPr lang="fa-IR" baseline="0" dirty="0" smtClean="0"/>
              <a:t> باشیم خیلی مهمه.</a:t>
            </a:r>
          </a:p>
          <a:p>
            <a:pPr algn="r" rtl="1"/>
            <a:r>
              <a:rPr lang="fa-IR" baseline="0" dirty="0" smtClean="0"/>
              <a:t>در بک تست قوانین بازار رو هم باید چک کرد.</a:t>
            </a:r>
          </a:p>
          <a:p>
            <a:pPr algn="r" rtl="1"/>
            <a:r>
              <a:rPr lang="fa-IR" baseline="0" dirty="0" smtClean="0"/>
              <a:t>اینتر نارکت. ممکنه یه سهم داخل دو مارکت باشه که ممکنه </a:t>
            </a:r>
            <a:r>
              <a:rPr lang="en-US" baseline="0" dirty="0" smtClean="0"/>
              <a:t>closing price</a:t>
            </a:r>
            <a:r>
              <a:rPr lang="fa-IR" baseline="0" dirty="0" smtClean="0"/>
              <a:t> متفاوت باشه.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377EC-541E-4808-85F6-E544C3003A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4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وقتی</a:t>
            </a:r>
            <a:r>
              <a:rPr lang="fa-IR" baseline="0" dirty="0" smtClean="0"/>
              <a:t> که یک استراتژی را </a:t>
            </a:r>
            <a:r>
              <a:rPr lang="en-US" baseline="0" dirty="0" smtClean="0"/>
              <a:t>develop</a:t>
            </a:r>
            <a:r>
              <a:rPr lang="fa-IR" baseline="0" dirty="0" smtClean="0"/>
              <a:t> کردیم، بک تست کردیم و </a:t>
            </a:r>
            <a:r>
              <a:rPr lang="en-US" baseline="0" dirty="0" smtClean="0"/>
              <a:t>result</a:t>
            </a:r>
            <a:r>
              <a:rPr lang="fa-IR" baseline="0" dirty="0" smtClean="0"/>
              <a:t> را دیدیم، اگه بد بود دو اتفاق میفته: یا تسلیم یا بهبودش میدیم.</a:t>
            </a:r>
          </a:p>
          <a:p>
            <a:pPr algn="r" rtl="1"/>
            <a:r>
              <a:rPr lang="fa-IR" baseline="0" dirty="0" smtClean="0"/>
              <a:t>وقتی میخوایم درستش کنیم، نریم </a:t>
            </a:r>
            <a:r>
              <a:rPr lang="en-US" baseline="0" dirty="0" smtClean="0"/>
              <a:t>OOSD</a:t>
            </a:r>
            <a:r>
              <a:rPr lang="fa-IR" baseline="0" dirty="0" smtClean="0"/>
              <a:t> رو </a:t>
            </a:r>
            <a:r>
              <a:rPr lang="en-US" baseline="0" dirty="0" smtClean="0"/>
              <a:t>IOSD</a:t>
            </a:r>
            <a:r>
              <a:rPr lang="fa-IR" baseline="0" dirty="0" smtClean="0"/>
              <a:t> بکنیم.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377EC-541E-4808-85F6-E544C3003A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95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دو دسته معیار داریم که براساس اون میتونیم</a:t>
            </a:r>
            <a:r>
              <a:rPr lang="fa-IR" baseline="0" dirty="0" smtClean="0"/>
              <a:t> الگوریتم‌ها رو با هم مقایسه کنیم</a:t>
            </a:r>
            <a:r>
              <a:rPr lang="fa-IR" dirty="0" smtClean="0"/>
              <a:t>:</a:t>
            </a:r>
          </a:p>
          <a:p>
            <a:pPr marL="171450" indent="-171450" algn="r" rtl="1">
              <a:buFontTx/>
              <a:buChar char="-"/>
            </a:pPr>
            <a:r>
              <a:rPr lang="fa-IR" baseline="0" dirty="0" smtClean="0"/>
              <a:t>معیارهای پرفورمنسی (</a:t>
            </a:r>
            <a:r>
              <a:rPr lang="en-US" baseline="0" dirty="0" smtClean="0"/>
              <a:t>P and L</a:t>
            </a:r>
            <a:r>
              <a:rPr lang="fa-IR" baseline="0" dirty="0" smtClean="0"/>
              <a:t>): میگن این پروتفولیو چقدر سود و ضرر داشته. چقدر </a:t>
            </a:r>
            <a:r>
              <a:rPr lang="en-US" baseline="0" dirty="0" smtClean="0"/>
              <a:t>loss</a:t>
            </a:r>
            <a:r>
              <a:rPr lang="fa-IR" baseline="0" dirty="0" smtClean="0"/>
              <a:t>‌مون و چقدر </a:t>
            </a:r>
            <a:r>
              <a:rPr lang="en-US" baseline="0" dirty="0" smtClean="0"/>
              <a:t>profit</a:t>
            </a:r>
            <a:r>
              <a:rPr lang="fa-IR" baseline="0" dirty="0" smtClean="0"/>
              <a:t>مون بوده. کلا براساس اینکه پول اضافه/کم کردم صحبت میکنه.</a:t>
            </a:r>
          </a:p>
          <a:p>
            <a:pPr marL="171450" indent="-171450" algn="r" rtl="1">
              <a:buFontTx/>
              <a:buChar char="-"/>
            </a:pPr>
            <a:r>
              <a:rPr lang="fa-IR" baseline="0" dirty="0" smtClean="0"/>
              <a:t>معیارهای ریسکی: کلا امکان نداره بدون تحمل ریسک بالاتر، سود بهتری ببری. </a:t>
            </a:r>
          </a:p>
          <a:p>
            <a:pPr marL="171450" indent="-171450" algn="r" rtl="1">
              <a:buFontTx/>
              <a:buChar char="-"/>
            </a:pPr>
            <a:r>
              <a:rPr lang="fa-IR" baseline="0" dirty="0" smtClean="0"/>
              <a:t>یه دسته از معیارها ترکیب دو معیار بالا هستن مثل </a:t>
            </a:r>
            <a:r>
              <a:rPr lang="en-US" baseline="0" dirty="0" err="1" smtClean="0"/>
              <a:t>sharpe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377EC-541E-4808-85F6-E544C3003A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0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یک</a:t>
            </a:r>
            <a:r>
              <a:rPr lang="fa-IR" baseline="0" dirty="0" smtClean="0"/>
              <a:t> ریترن تجمعی هست. بازدهی </a:t>
            </a:r>
            <a:r>
              <a:rPr lang="en-US" baseline="0" dirty="0" smtClean="0"/>
              <a:t>portfolio</a:t>
            </a:r>
            <a:r>
              <a:rPr lang="fa-IR" baseline="0" dirty="0" smtClean="0"/>
              <a:t> هست. </a:t>
            </a:r>
          </a:p>
          <a:p>
            <a:pPr marL="171450" indent="-171450" algn="r" rtl="1">
              <a:buFontTx/>
              <a:buChar char="-"/>
            </a:pPr>
            <a:r>
              <a:rPr lang="fa-IR" baseline="0" dirty="0" smtClean="0"/>
              <a:t>براساس درصد حساب میشه.</a:t>
            </a:r>
          </a:p>
          <a:p>
            <a:pPr marL="171450" indent="-171450" algn="r" rtl="1">
              <a:buFontTx/>
              <a:buChar char="-"/>
            </a:pPr>
            <a:r>
              <a:rPr lang="fa-IR" baseline="0" dirty="0" smtClean="0"/>
              <a:t>فرمول در اسلاید رو بخون!</a:t>
            </a:r>
          </a:p>
          <a:p>
            <a:pPr marL="171450" indent="-171450" algn="r" rtl="1">
              <a:buFontTx/>
              <a:buChar char="-"/>
            </a:pPr>
            <a:r>
              <a:rPr lang="en-US" baseline="0" dirty="0" smtClean="0"/>
              <a:t>Cost of </a:t>
            </a:r>
            <a:r>
              <a:rPr lang="en-US" baseline="0" dirty="0" err="1" smtClean="0"/>
              <a:t>investument</a:t>
            </a:r>
            <a:r>
              <a:rPr lang="fa-IR" baseline="0" dirty="0" smtClean="0"/>
              <a:t>: مقداری که در ابتدا دادیم. </a:t>
            </a:r>
            <a:r>
              <a:rPr lang="en-US" baseline="0" dirty="0" smtClean="0"/>
              <a:t>IVI</a:t>
            </a:r>
            <a:r>
              <a:rPr lang="fa-IR" baseline="0" dirty="0" smtClean="0"/>
              <a:t> با این مقدار یکی هست.</a:t>
            </a:r>
            <a:endParaRPr lang="en-US" baseline="0" dirty="0" smtClean="0"/>
          </a:p>
          <a:p>
            <a:pPr marL="171450" indent="-171450" algn="r" rtl="1">
              <a:buFontTx/>
              <a:buChar char="-"/>
            </a:pPr>
            <a:r>
              <a:rPr lang="en-US" baseline="0" dirty="0" smtClean="0"/>
              <a:t>Dividend yield</a:t>
            </a:r>
            <a:r>
              <a:rPr lang="fa-IR" baseline="0" dirty="0" smtClean="0"/>
              <a:t>: سود سهام</a:t>
            </a:r>
          </a:p>
          <a:p>
            <a:pPr marL="171450" indent="-171450" algn="r" rtl="1">
              <a:buFontTx/>
              <a:buChar char="-"/>
            </a:pPr>
            <a:endParaRPr lang="fa-I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377EC-541E-4808-85F6-E544C3003A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35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377EC-541E-4808-85F6-E544C3003A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20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ما</a:t>
            </a:r>
            <a:r>
              <a:rPr lang="fa-IR" baseline="0" dirty="0" smtClean="0"/>
              <a:t> سالانه همه معیارها را درنظر میگیریم.</a:t>
            </a:r>
          </a:p>
          <a:p>
            <a:pPr marL="171450" indent="-171450" algn="r" rtl="1">
              <a:buFontTx/>
              <a:buChar char="-"/>
            </a:pPr>
            <a:r>
              <a:rPr lang="fa-IR" baseline="0" dirty="0" smtClean="0"/>
              <a:t>مدل ترکیبیه.</a:t>
            </a:r>
          </a:p>
          <a:p>
            <a:pPr marL="171450" indent="-171450" algn="r" rtl="1">
              <a:buFontTx/>
              <a:buChar char="-"/>
            </a:pPr>
            <a:r>
              <a:rPr lang="en-US" baseline="0" dirty="0" smtClean="0"/>
              <a:t>T</a:t>
            </a:r>
            <a:r>
              <a:rPr lang="fa-IR" baseline="0" dirty="0" smtClean="0"/>
              <a:t> براساس سال‌ست. مثلا 6 ماه میشه ½.</a:t>
            </a:r>
          </a:p>
          <a:p>
            <a:pPr marL="171450" indent="-171450" algn="r" rtl="1">
              <a:buFontTx/>
              <a:buChar char="-"/>
            </a:pPr>
            <a:r>
              <a:rPr lang="fa-IR" baseline="0" dirty="0" smtClean="0"/>
              <a:t>کاربرد این معیار در </a:t>
            </a:r>
            <a:r>
              <a:rPr lang="en-US" baseline="0" dirty="0" err="1" smtClean="0"/>
              <a:t>sharpe</a:t>
            </a:r>
            <a:r>
              <a:rPr lang="fa-IR" baseline="0" dirty="0" smtClean="0"/>
              <a:t> است.</a:t>
            </a:r>
          </a:p>
          <a:p>
            <a:pPr marL="171450" indent="-171450" algn="r" rtl="1">
              <a:buFontTx/>
              <a:buChar char="-"/>
            </a:pPr>
            <a:r>
              <a:rPr lang="en-US" baseline="0" dirty="0" smtClean="0"/>
              <a:t>CAGR</a:t>
            </a:r>
            <a:r>
              <a:rPr lang="fa-IR" baseline="0" dirty="0" smtClean="0"/>
              <a:t>: نرخ رشد سالانه مرکب</a:t>
            </a:r>
          </a:p>
          <a:p>
            <a:pPr marL="171450" indent="-171450" algn="r" rtl="1">
              <a:buFontTx/>
              <a:buChar char="-"/>
            </a:pPr>
            <a:endParaRPr lang="fa-I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377EC-541E-4808-85F6-E544C3003A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6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0323" y="931553"/>
            <a:ext cx="740335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9144000" y="0"/>
                </a:moveTo>
                <a:lnTo>
                  <a:pt x="0" y="0"/>
                </a:lnTo>
                <a:lnTo>
                  <a:pt x="0" y="67055"/>
                </a:lnTo>
                <a:lnTo>
                  <a:pt x="9144000" y="67055"/>
                </a:lnTo>
                <a:lnTo>
                  <a:pt x="914400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34" y="1028264"/>
            <a:ext cx="8027730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3266" y="1966942"/>
            <a:ext cx="7697467" cy="3895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1624" y="6574022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ntezari@iust.ac.i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800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0952" y="457200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1460" cy="64135"/>
            </a:xfrm>
            <a:custGeom>
              <a:avLst/>
              <a:gdLst/>
              <a:ahLst/>
              <a:cxnLst/>
              <a:rect l="l" t="t" r="r" b="b"/>
              <a:pathLst>
                <a:path w="9141460" h="64135">
                  <a:moveTo>
                    <a:pt x="9140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9140952" y="64007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05255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31580" y="1433385"/>
            <a:ext cx="49930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455" dirty="0"/>
              <a:t>T</a:t>
            </a:r>
            <a:r>
              <a:rPr sz="5400" spc="-185" dirty="0"/>
              <a:t>r</a:t>
            </a:r>
            <a:r>
              <a:rPr sz="5400" spc="-95" dirty="0"/>
              <a:t>ad</a:t>
            </a:r>
            <a:r>
              <a:rPr sz="5400" spc="-65" dirty="0"/>
              <a:t>i</a:t>
            </a:r>
            <a:r>
              <a:rPr sz="5400" spc="-105" dirty="0"/>
              <a:t>n</a:t>
            </a:r>
            <a:r>
              <a:rPr sz="5400" dirty="0"/>
              <a:t>g</a:t>
            </a:r>
            <a:r>
              <a:rPr sz="5400" spc="-200" dirty="0"/>
              <a:t> </a:t>
            </a:r>
            <a:r>
              <a:rPr sz="5400" spc="-95" dirty="0"/>
              <a:t>A</a:t>
            </a:r>
            <a:r>
              <a:rPr sz="5400" spc="-55" dirty="0"/>
              <a:t>l</a:t>
            </a:r>
            <a:r>
              <a:rPr sz="5400" spc="-120" dirty="0"/>
              <a:t>g</a:t>
            </a:r>
            <a:r>
              <a:rPr sz="5400" spc="-105" dirty="0"/>
              <a:t>o</a:t>
            </a:r>
            <a:r>
              <a:rPr sz="5400" spc="-90" dirty="0"/>
              <a:t>r</a:t>
            </a:r>
            <a:r>
              <a:rPr sz="5400" spc="-65" dirty="0"/>
              <a:t>i</a:t>
            </a:r>
            <a:r>
              <a:rPr sz="5400" spc="-95" dirty="0"/>
              <a:t>t</a:t>
            </a:r>
            <a:r>
              <a:rPr sz="5400" spc="-110" dirty="0"/>
              <a:t>h</a:t>
            </a:r>
            <a:r>
              <a:rPr sz="5400" spc="-135" dirty="0"/>
              <a:t>m</a:t>
            </a:r>
            <a:r>
              <a:rPr sz="5400" dirty="0"/>
              <a:t>s</a:t>
            </a:r>
            <a:endParaRPr sz="54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447496" y="3079103"/>
            <a:ext cx="2217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0" dirty="0">
                <a:latin typeface="Calibri Light"/>
                <a:cs typeface="Calibri Light"/>
              </a:rPr>
              <a:t>BACKTESTING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1514" y="4312538"/>
            <a:ext cx="3899535" cy="198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 marR="44450" algn="ctr">
              <a:lnSpc>
                <a:spcPct val="1546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Lecturer: </a:t>
            </a:r>
            <a:r>
              <a:rPr sz="2400" dirty="0">
                <a:latin typeface="Calibri"/>
                <a:cs typeface="Calibri"/>
              </a:rPr>
              <a:t>Reza </a:t>
            </a:r>
            <a:r>
              <a:rPr sz="2400" spc="-5" dirty="0">
                <a:latin typeface="Calibri"/>
                <a:cs typeface="Calibri"/>
              </a:rPr>
              <a:t>Entezari-Maleki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entezari@iust.ac.ir</a:t>
            </a:r>
            <a:endParaRPr sz="24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1775"/>
              </a:spcBef>
            </a:pPr>
            <a:r>
              <a:rPr sz="1800" spc="-5" dirty="0">
                <a:latin typeface="Calibri"/>
                <a:cs typeface="Calibri"/>
              </a:rPr>
              <a:t>School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Computer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Engineering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Iran University of Science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4968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P</a:t>
            </a:r>
            <a:r>
              <a:rPr sz="4000" spc="-75" dirty="0"/>
              <a:t>er</a:t>
            </a:r>
            <a:r>
              <a:rPr sz="4000" spc="-180" dirty="0"/>
              <a:t>f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10" dirty="0"/>
              <a:t>m</a:t>
            </a:r>
            <a:r>
              <a:rPr sz="4000" spc="-90" dirty="0"/>
              <a:t>a</a:t>
            </a:r>
            <a:r>
              <a:rPr sz="4000" spc="-105" dirty="0"/>
              <a:t>n</a:t>
            </a:r>
            <a:r>
              <a:rPr sz="4000" spc="-90" dirty="0"/>
              <a:t>c</a:t>
            </a:r>
            <a:r>
              <a:rPr sz="4000" spc="-5" dirty="0"/>
              <a:t>e</a:t>
            </a:r>
            <a:r>
              <a:rPr sz="4000" spc="-185" dirty="0"/>
              <a:t> </a:t>
            </a:r>
            <a:r>
              <a:rPr sz="4000" spc="-95" dirty="0"/>
              <a:t>m</a:t>
            </a:r>
            <a:r>
              <a:rPr sz="4000" spc="-90" dirty="0"/>
              <a:t>ea</a:t>
            </a:r>
            <a:r>
              <a:rPr sz="4000" spc="-75" dirty="0"/>
              <a:t>s</a:t>
            </a:r>
            <a:r>
              <a:rPr sz="4000" spc="-90" dirty="0"/>
              <a:t>u</a:t>
            </a:r>
            <a:r>
              <a:rPr sz="4000" spc="-150" dirty="0"/>
              <a:t>r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09801" y="1963192"/>
            <a:ext cx="7611109" cy="392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marR="5080" indent="-91440" algn="just">
              <a:lnSpc>
                <a:spcPct val="120000"/>
              </a:lnSpc>
              <a:spcBef>
                <a:spcPts val="1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b="1" spc="-10" dirty="0">
                <a:latin typeface="Calibri"/>
                <a:cs typeface="Calibri"/>
              </a:rPr>
              <a:t>Example </a:t>
            </a:r>
            <a:r>
              <a:rPr sz="1800" b="1" spc="-5" dirty="0">
                <a:latin typeface="Calibri"/>
                <a:cs typeface="Calibri"/>
              </a:rPr>
              <a:t>(ROI):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5" dirty="0">
                <a:latin typeface="Calibri"/>
                <a:cs typeface="Calibri"/>
              </a:rPr>
              <a:t>investor </a:t>
            </a:r>
            <a:r>
              <a:rPr sz="1800" spc="-5" dirty="0">
                <a:latin typeface="Calibri"/>
                <a:cs typeface="Calibri"/>
              </a:rPr>
              <a:t>purchases </a:t>
            </a:r>
            <a:r>
              <a:rPr sz="1800" spc="-10" dirty="0">
                <a:latin typeface="Calibri"/>
                <a:cs typeface="Calibri"/>
              </a:rPr>
              <a:t>property </a:t>
            </a:r>
            <a:r>
              <a:rPr sz="1800" spc="5" dirty="0">
                <a:latin typeface="Calibri"/>
                <a:cs typeface="Calibri"/>
              </a:rPr>
              <a:t>A, </a:t>
            </a:r>
            <a:r>
              <a:rPr sz="1800" spc="-5" dirty="0">
                <a:latin typeface="Calibri"/>
                <a:cs typeface="Calibri"/>
              </a:rPr>
              <a:t>which is valued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dirty="0">
                <a:latin typeface="Calibri"/>
                <a:cs typeface="Calibri"/>
              </a:rPr>
              <a:t>$500,000.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 </a:t>
            </a:r>
            <a:r>
              <a:rPr sz="1800" spc="-10" dirty="0">
                <a:latin typeface="Calibri"/>
                <a:cs typeface="Calibri"/>
              </a:rPr>
              <a:t>year </a:t>
            </a:r>
            <a:r>
              <a:rPr sz="1800" spc="-35" dirty="0">
                <a:latin typeface="Calibri"/>
                <a:cs typeface="Calibri"/>
              </a:rPr>
              <a:t>later,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investor </a:t>
            </a:r>
            <a:r>
              <a:rPr sz="1800" spc="-5" dirty="0">
                <a:latin typeface="Calibri"/>
                <a:cs typeface="Calibri"/>
              </a:rPr>
              <a:t>sells the </a:t>
            </a:r>
            <a:r>
              <a:rPr sz="1800" spc="-10" dirty="0">
                <a:latin typeface="Calibri"/>
                <a:cs typeface="Calibri"/>
              </a:rPr>
              <a:t>property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$1,000,000. Compute the </a:t>
            </a:r>
            <a:r>
              <a:rPr sz="1800" spc="-10" dirty="0">
                <a:latin typeface="Calibri"/>
                <a:cs typeface="Calibri"/>
              </a:rPr>
              <a:t>ROI </a:t>
            </a:r>
            <a:r>
              <a:rPr sz="1800" spc="-5" dirty="0">
                <a:latin typeface="Calibri"/>
                <a:cs typeface="Calibri"/>
              </a:rPr>
              <a:t> metric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investment.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CACE3"/>
              </a:buClr>
              <a:buFont typeface="Wingdings"/>
              <a:buChar char=""/>
            </a:pPr>
            <a:endParaRPr sz="1300">
              <a:latin typeface="Calibri"/>
              <a:cs typeface="Calibri"/>
            </a:endParaRPr>
          </a:p>
          <a:p>
            <a:pPr marL="213360" algn="just">
              <a:lnSpc>
                <a:spcPct val="100000"/>
              </a:lnSpc>
            </a:pPr>
            <a:r>
              <a:rPr sz="18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1800" spc="-725" dirty="0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Solution:</a:t>
            </a:r>
            <a:r>
              <a:rPr sz="18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(1,000,000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500,000)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 </a:t>
            </a:r>
            <a:r>
              <a:rPr sz="1800" spc="-5" dirty="0">
                <a:latin typeface="Calibri"/>
                <a:cs typeface="Calibri"/>
              </a:rPr>
              <a:t>(500,000)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dirty="0">
                <a:latin typeface="Calibri"/>
                <a:cs typeface="Calibri"/>
              </a:rPr>
              <a:t>100%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03505" marR="5080" indent="-91440" algn="just">
              <a:lnSpc>
                <a:spcPct val="120000"/>
              </a:lnSpc>
              <a:spcBef>
                <a:spcPts val="5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b="1" spc="-10" dirty="0">
                <a:latin typeface="Calibri"/>
                <a:cs typeface="Calibri"/>
              </a:rPr>
              <a:t>Example </a:t>
            </a:r>
            <a:r>
              <a:rPr sz="1800" b="1" spc="-5" dirty="0">
                <a:latin typeface="Calibri"/>
                <a:cs typeface="Calibri"/>
              </a:rPr>
              <a:t>(ROI): </a:t>
            </a:r>
            <a:r>
              <a:rPr sz="1800" spc="-5" dirty="0">
                <a:latin typeface="Calibri"/>
                <a:cs typeface="Calibri"/>
              </a:rPr>
              <a:t>Assume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5" dirty="0">
                <a:latin typeface="Calibri"/>
                <a:cs typeface="Calibri"/>
              </a:rPr>
              <a:t>investor </a:t>
            </a:r>
            <a:r>
              <a:rPr sz="1800" spc="-5" dirty="0">
                <a:latin typeface="Calibri"/>
                <a:cs typeface="Calibri"/>
              </a:rPr>
              <a:t>bought </a:t>
            </a:r>
            <a:r>
              <a:rPr sz="1800" dirty="0">
                <a:latin typeface="Calibri"/>
                <a:cs typeface="Calibri"/>
              </a:rPr>
              <a:t>1,000 </a:t>
            </a:r>
            <a:r>
              <a:rPr sz="1800" spc="-5" dirty="0">
                <a:latin typeface="Calibri"/>
                <a:cs typeface="Calibri"/>
              </a:rPr>
              <a:t>shares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hypothetical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company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$10</a:t>
            </a:r>
            <a:r>
              <a:rPr sz="1800" spc="2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share.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year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later,</a:t>
            </a:r>
            <a:r>
              <a:rPr sz="1800" spc="2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investor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sold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shares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102870" marR="5715" algn="just">
              <a:lnSpc>
                <a:spcPct val="120000"/>
              </a:lnSpc>
            </a:pPr>
            <a:r>
              <a:rPr sz="1800" spc="-5" dirty="0">
                <a:latin typeface="Calibri"/>
                <a:cs typeface="Calibri"/>
              </a:rPr>
              <a:t>$12.50. The </a:t>
            </a:r>
            <a:r>
              <a:rPr sz="1800" spc="-15" dirty="0">
                <a:latin typeface="Calibri"/>
                <a:cs typeface="Calibri"/>
              </a:rPr>
              <a:t>investor </a:t>
            </a:r>
            <a:r>
              <a:rPr sz="1800" spc="-5" dirty="0">
                <a:latin typeface="Calibri"/>
                <a:cs typeface="Calibri"/>
              </a:rPr>
              <a:t>earned dividends of </a:t>
            </a:r>
            <a:r>
              <a:rPr sz="1800" dirty="0">
                <a:latin typeface="Calibri"/>
                <a:cs typeface="Calibri"/>
              </a:rPr>
              <a:t>$500 </a:t>
            </a:r>
            <a:r>
              <a:rPr sz="1800" spc="-5" dirty="0">
                <a:latin typeface="Calibri"/>
                <a:cs typeface="Calibri"/>
              </a:rPr>
              <a:t>over the one-year holding </a:t>
            </a:r>
            <a:r>
              <a:rPr sz="1800" dirty="0">
                <a:latin typeface="Calibri"/>
                <a:cs typeface="Calibri"/>
              </a:rPr>
              <a:t>period.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investor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spent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total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$125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trading</a:t>
            </a:r>
            <a:r>
              <a:rPr sz="1800" spc="-5" dirty="0">
                <a:latin typeface="Calibri"/>
                <a:cs typeface="Calibri"/>
              </a:rPr>
              <a:t> commissions 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 to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buy 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sell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shares.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ROI </a:t>
            </a:r>
            <a:r>
              <a:rPr sz="1800" spc="-5" dirty="0">
                <a:latin typeface="Calibri"/>
                <a:cs typeface="Calibri"/>
              </a:rPr>
              <a:t>metric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investment.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Calibri"/>
              <a:cs typeface="Calibri"/>
            </a:endParaRPr>
          </a:p>
          <a:p>
            <a:pPr marL="212725" algn="just">
              <a:lnSpc>
                <a:spcPct val="100000"/>
              </a:lnSpc>
            </a:pPr>
            <a:r>
              <a:rPr sz="18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1800" spc="-725" dirty="0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Sol</a:t>
            </a:r>
            <a:r>
              <a:rPr sz="1800" b="1" spc="5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3176" y="5591703"/>
            <a:ext cx="4238699" cy="6526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4968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P</a:t>
            </a:r>
            <a:r>
              <a:rPr sz="4000" spc="-75" dirty="0"/>
              <a:t>er</a:t>
            </a:r>
            <a:r>
              <a:rPr sz="4000" spc="-180" dirty="0"/>
              <a:t>f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10" dirty="0"/>
              <a:t>m</a:t>
            </a:r>
            <a:r>
              <a:rPr sz="4000" spc="-90" dirty="0"/>
              <a:t>a</a:t>
            </a:r>
            <a:r>
              <a:rPr sz="4000" spc="-105" dirty="0"/>
              <a:t>n</a:t>
            </a:r>
            <a:r>
              <a:rPr sz="4000" spc="-90" dirty="0"/>
              <a:t>c</a:t>
            </a:r>
            <a:r>
              <a:rPr sz="4000" spc="-5" dirty="0"/>
              <a:t>e</a:t>
            </a:r>
            <a:r>
              <a:rPr sz="4000" spc="-185" dirty="0"/>
              <a:t> </a:t>
            </a:r>
            <a:r>
              <a:rPr sz="4000" spc="-95" dirty="0"/>
              <a:t>m</a:t>
            </a:r>
            <a:r>
              <a:rPr sz="4000" spc="-90" dirty="0"/>
              <a:t>ea</a:t>
            </a:r>
            <a:r>
              <a:rPr sz="4000" spc="-75" dirty="0"/>
              <a:t>s</a:t>
            </a:r>
            <a:r>
              <a:rPr sz="4000" spc="-90" dirty="0"/>
              <a:t>u</a:t>
            </a:r>
            <a:r>
              <a:rPr sz="4000" spc="-150" dirty="0"/>
              <a:t>r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10258" y="1937897"/>
            <a:ext cx="7609840" cy="18859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04139" marR="5080" indent="-92075" algn="just">
              <a:lnSpc>
                <a:spcPct val="118200"/>
              </a:lnSpc>
              <a:spcBef>
                <a:spcPts val="280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b="1" spc="-5" dirty="0">
                <a:latin typeface="Calibri"/>
                <a:cs typeface="Calibri"/>
              </a:rPr>
              <a:t>Compound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Annual</a:t>
            </a:r>
            <a:r>
              <a:rPr sz="2200" b="1" spc="-5" dirty="0">
                <a:latin typeface="Calibri"/>
                <a:cs typeface="Calibri"/>
              </a:rPr>
              <a:t> Growth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Rate</a:t>
            </a:r>
            <a:r>
              <a:rPr sz="2200" b="1" spc="-10" dirty="0">
                <a:latin typeface="Calibri"/>
                <a:cs typeface="Calibri"/>
              </a:rPr>
              <a:t> (CAGR),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also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known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Compound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Annual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Return</a:t>
            </a:r>
            <a:endParaRPr sz="1600">
              <a:latin typeface="Calibri"/>
              <a:cs typeface="Calibri"/>
            </a:endParaRPr>
          </a:p>
          <a:p>
            <a:pPr marL="396240" marR="5080" indent="-182880" algn="just">
              <a:lnSpc>
                <a:spcPct val="120000"/>
              </a:lnSpc>
              <a:spcBef>
                <a:spcPts val="1170"/>
              </a:spcBef>
            </a:pPr>
            <a:r>
              <a:rPr sz="1800" dirty="0">
                <a:solidFill>
                  <a:srgbClr val="1CACE3"/>
                </a:solidFill>
                <a:latin typeface="Courier New"/>
                <a:cs typeface="Courier New"/>
              </a:rPr>
              <a:t>o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compound </a:t>
            </a:r>
            <a:r>
              <a:rPr sz="1800" dirty="0">
                <a:latin typeface="Calibri"/>
                <a:cs typeface="Calibri"/>
              </a:rPr>
              <a:t>annual </a:t>
            </a:r>
            <a:r>
              <a:rPr sz="1800" spc="-10" dirty="0">
                <a:latin typeface="Calibri"/>
                <a:cs typeface="Calibri"/>
              </a:rPr>
              <a:t>growth </a:t>
            </a:r>
            <a:r>
              <a:rPr sz="1800" spc="-20" dirty="0">
                <a:latin typeface="Calibri"/>
                <a:cs typeface="Calibri"/>
              </a:rPr>
              <a:t>rate </a:t>
            </a:r>
            <a:r>
              <a:rPr sz="1800" spc="-5" dirty="0">
                <a:latin typeface="Calibri"/>
                <a:cs typeface="Calibri"/>
              </a:rPr>
              <a:t>(CAGR) measures the </a:t>
            </a:r>
            <a:r>
              <a:rPr sz="1800" spc="-20" dirty="0">
                <a:latin typeface="Calibri"/>
                <a:cs typeface="Calibri"/>
              </a:rPr>
              <a:t>rate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return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investment </a:t>
            </a:r>
            <a:r>
              <a:rPr sz="1800" dirty="0">
                <a:latin typeface="Calibri"/>
                <a:cs typeface="Calibri"/>
              </a:rPr>
              <a:t>— </a:t>
            </a:r>
            <a:r>
              <a:rPr sz="1800" spc="-5" dirty="0">
                <a:latin typeface="Calibri"/>
                <a:cs typeface="Calibri"/>
              </a:rPr>
              <a:t>such </a:t>
            </a:r>
            <a:r>
              <a:rPr sz="1800" dirty="0">
                <a:latin typeface="Calibri"/>
                <a:cs typeface="Calibri"/>
              </a:rPr>
              <a:t>as a </a:t>
            </a:r>
            <a:r>
              <a:rPr sz="1800" spc="-5" dirty="0">
                <a:latin typeface="Calibri"/>
                <a:cs typeface="Calibri"/>
              </a:rPr>
              <a:t>mutual </a:t>
            </a:r>
            <a:r>
              <a:rPr sz="1800" dirty="0">
                <a:latin typeface="Calibri"/>
                <a:cs typeface="Calibri"/>
              </a:rPr>
              <a:t>fund </a:t>
            </a:r>
            <a:r>
              <a:rPr sz="1800" spc="-5" dirty="0">
                <a:latin typeface="Calibri"/>
                <a:cs typeface="Calibri"/>
              </a:rPr>
              <a:t>or bond </a:t>
            </a:r>
            <a:r>
              <a:rPr sz="1800" dirty="0">
                <a:latin typeface="Calibri"/>
                <a:cs typeface="Calibri"/>
              </a:rPr>
              <a:t>— </a:t>
            </a:r>
            <a:r>
              <a:rPr sz="1800" spc="-10" dirty="0">
                <a:latin typeface="Calibri"/>
                <a:cs typeface="Calibri"/>
              </a:rPr>
              <a:t>over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investment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period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dirty="0">
                <a:latin typeface="Calibri"/>
                <a:cs typeface="Calibri"/>
              </a:rPr>
              <a:t>10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1414" y="4208984"/>
            <a:ext cx="4147034" cy="18279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4968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P</a:t>
            </a:r>
            <a:r>
              <a:rPr sz="4000" spc="-75" dirty="0"/>
              <a:t>er</a:t>
            </a:r>
            <a:r>
              <a:rPr sz="4000" spc="-180" dirty="0"/>
              <a:t>f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10" dirty="0"/>
              <a:t>m</a:t>
            </a:r>
            <a:r>
              <a:rPr sz="4000" spc="-90" dirty="0"/>
              <a:t>a</a:t>
            </a:r>
            <a:r>
              <a:rPr sz="4000" spc="-105" dirty="0"/>
              <a:t>n</a:t>
            </a:r>
            <a:r>
              <a:rPr sz="4000" spc="-90" dirty="0"/>
              <a:t>c</a:t>
            </a:r>
            <a:r>
              <a:rPr sz="4000" spc="-5" dirty="0"/>
              <a:t>e</a:t>
            </a:r>
            <a:r>
              <a:rPr sz="4000" spc="-185" dirty="0"/>
              <a:t> </a:t>
            </a:r>
            <a:r>
              <a:rPr sz="4000" spc="-95" dirty="0"/>
              <a:t>m</a:t>
            </a:r>
            <a:r>
              <a:rPr sz="4000" spc="-90" dirty="0"/>
              <a:t>ea</a:t>
            </a:r>
            <a:r>
              <a:rPr sz="4000" spc="-75" dirty="0"/>
              <a:t>s</a:t>
            </a:r>
            <a:r>
              <a:rPr sz="4000" spc="-90" dirty="0"/>
              <a:t>u</a:t>
            </a:r>
            <a:r>
              <a:rPr sz="4000" spc="-150" dirty="0"/>
              <a:t>r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marR="5080" indent="-91440">
              <a:lnSpc>
                <a:spcPct val="120000"/>
              </a:lnSpc>
              <a:spcBef>
                <a:spcPts val="1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281940" algn="l"/>
              </a:tabLst>
            </a:pPr>
            <a:r>
              <a:rPr sz="1800" b="1" spc="-10" dirty="0">
                <a:latin typeface="Calibri"/>
                <a:cs typeface="Calibri"/>
              </a:rPr>
              <a:t>Example</a:t>
            </a:r>
            <a:r>
              <a:rPr sz="1800" b="1" spc="1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(CAGR):</a:t>
            </a:r>
            <a:r>
              <a:rPr sz="1800" b="1" spc="130" dirty="0">
                <a:latin typeface="Calibri"/>
                <a:cs typeface="Calibri"/>
              </a:rPr>
              <a:t> </a:t>
            </a:r>
            <a:r>
              <a:rPr sz="1800" spc="-5" dirty="0"/>
              <a:t>Imagine</a:t>
            </a:r>
            <a:r>
              <a:rPr sz="1800" spc="140" dirty="0"/>
              <a:t> </a:t>
            </a:r>
            <a:r>
              <a:rPr sz="1800" spc="-10" dirty="0"/>
              <a:t>you</a:t>
            </a:r>
            <a:r>
              <a:rPr sz="1800" spc="135" dirty="0"/>
              <a:t> </a:t>
            </a:r>
            <a:r>
              <a:rPr sz="1800" spc="-10" dirty="0"/>
              <a:t>invested</a:t>
            </a:r>
            <a:r>
              <a:rPr sz="1800" spc="140" dirty="0"/>
              <a:t> </a:t>
            </a:r>
            <a:r>
              <a:rPr sz="1800" spc="-5" dirty="0"/>
              <a:t>$10,000</a:t>
            </a:r>
            <a:r>
              <a:rPr sz="1800" spc="135" dirty="0"/>
              <a:t> </a:t>
            </a:r>
            <a:r>
              <a:rPr sz="1800" dirty="0"/>
              <a:t>in</a:t>
            </a:r>
            <a:r>
              <a:rPr sz="1800" spc="145" dirty="0"/>
              <a:t> </a:t>
            </a:r>
            <a:r>
              <a:rPr sz="1800" dirty="0"/>
              <a:t>a</a:t>
            </a:r>
            <a:r>
              <a:rPr sz="1800" spc="135" dirty="0"/>
              <a:t> </a:t>
            </a:r>
            <a:r>
              <a:rPr sz="1800" spc="-10" dirty="0"/>
              <a:t>portfolio</a:t>
            </a:r>
            <a:r>
              <a:rPr sz="1800" spc="145" dirty="0"/>
              <a:t> </a:t>
            </a:r>
            <a:r>
              <a:rPr sz="1800" spc="-5" dirty="0"/>
              <a:t>with</a:t>
            </a:r>
            <a:r>
              <a:rPr sz="1800" spc="140" dirty="0"/>
              <a:t> </a:t>
            </a:r>
            <a:r>
              <a:rPr sz="1800" spc="-5" dirty="0"/>
              <a:t>the</a:t>
            </a:r>
            <a:r>
              <a:rPr sz="1800" spc="140" dirty="0"/>
              <a:t> </a:t>
            </a:r>
            <a:r>
              <a:rPr sz="1800" spc="-10" dirty="0"/>
              <a:t>returns </a:t>
            </a:r>
            <a:r>
              <a:rPr sz="1800" spc="-390" dirty="0"/>
              <a:t> </a:t>
            </a:r>
            <a:r>
              <a:rPr sz="1800" spc="-5" dirty="0"/>
              <a:t>outlined</a:t>
            </a:r>
            <a:r>
              <a:rPr sz="1800" spc="20" dirty="0"/>
              <a:t> </a:t>
            </a:r>
            <a:r>
              <a:rPr sz="1800" spc="-5" dirty="0"/>
              <a:t>below:</a:t>
            </a:r>
            <a:endParaRPr sz="1800">
              <a:latin typeface="Calibri"/>
              <a:cs typeface="Calibri"/>
            </a:endParaRPr>
          </a:p>
          <a:p>
            <a:pPr marL="482600" lvl="1" indent="-183515">
              <a:lnSpc>
                <a:spcPct val="100000"/>
              </a:lnSpc>
              <a:spcBef>
                <a:spcPts val="1614"/>
              </a:spcBef>
              <a:buClr>
                <a:srgbClr val="1CACE3"/>
              </a:buClr>
              <a:buFont typeface="Courier New"/>
              <a:buChar char="o"/>
              <a:tabLst>
                <a:tab pos="483870" algn="l"/>
              </a:tabLst>
            </a:pPr>
            <a:r>
              <a:rPr sz="1600" spc="-15" dirty="0">
                <a:latin typeface="Calibri"/>
                <a:cs typeface="Calibri"/>
              </a:rPr>
              <a:t>From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Jan.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2018,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Jan.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2019,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portfolio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grew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$13,000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(or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30%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year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one).</a:t>
            </a:r>
            <a:endParaRPr sz="1600">
              <a:latin typeface="Calibri"/>
              <a:cs typeface="Calibri"/>
            </a:endParaRPr>
          </a:p>
          <a:p>
            <a:pPr marL="483234" marR="5715" lvl="1" indent="-183515">
              <a:lnSpc>
                <a:spcPct val="12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483870" algn="l"/>
              </a:tabLst>
            </a:pP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Jan.</a:t>
            </a:r>
            <a:r>
              <a:rPr sz="1600" spc="2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1,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2020,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portfolio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was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$14,000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(or</a:t>
            </a:r>
            <a:r>
              <a:rPr sz="1600" spc="2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7.69%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from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January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2019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January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2020).</a:t>
            </a:r>
            <a:endParaRPr sz="1600">
              <a:latin typeface="Calibri"/>
              <a:cs typeface="Calibri"/>
            </a:endParaRPr>
          </a:p>
          <a:p>
            <a:pPr marL="482600" marR="8255" lvl="1" indent="-182880">
              <a:lnSpc>
                <a:spcPct val="12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484505" algn="l"/>
              </a:tabLst>
            </a:pP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Jan.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1,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2021,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portfolio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ended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$19,000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(or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35.71%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from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January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2020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to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January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2021).</a:t>
            </a:r>
            <a:endParaRPr sz="1600">
              <a:latin typeface="Calibri"/>
              <a:cs typeface="Calibri"/>
            </a:endParaRPr>
          </a:p>
          <a:p>
            <a:pPr marL="86360" lvl="1"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Courier New"/>
              <a:buChar char="o"/>
            </a:pPr>
            <a:endParaRPr sz="1300"/>
          </a:p>
          <a:p>
            <a:pPr marL="301625" indent="-203200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302895" algn="l"/>
              </a:tabLst>
            </a:pPr>
            <a:r>
              <a:rPr b="1" dirty="0">
                <a:solidFill>
                  <a:srgbClr val="0000FF"/>
                </a:solidFill>
                <a:latin typeface="Calibri"/>
                <a:cs typeface="Calibri"/>
              </a:rPr>
              <a:t>Solution:</a:t>
            </a:r>
          </a:p>
          <a:p>
            <a:pPr marL="441325">
              <a:lnSpc>
                <a:spcPct val="100000"/>
              </a:lnSpc>
              <a:spcBef>
                <a:spcPts val="1680"/>
              </a:spcBef>
            </a:pPr>
            <a:r>
              <a:rPr spc="-5" dirty="0"/>
              <a:t>CAGR </a:t>
            </a:r>
            <a:r>
              <a:rPr dirty="0"/>
              <a:t>=</a:t>
            </a:r>
            <a:r>
              <a:rPr spc="-5" dirty="0"/>
              <a:t> (($19,000/$10,000)^(1/3)</a:t>
            </a:r>
            <a:r>
              <a:rPr spc="-35" dirty="0"/>
              <a:t> </a:t>
            </a:r>
            <a:r>
              <a:rPr dirty="0"/>
              <a:t>–</a:t>
            </a:r>
            <a:r>
              <a:rPr spc="5" dirty="0"/>
              <a:t> </a:t>
            </a:r>
            <a:r>
              <a:rPr dirty="0"/>
              <a:t>1 ) * 100</a:t>
            </a:r>
            <a:r>
              <a:rPr spc="-10" dirty="0"/>
              <a:t> </a:t>
            </a:r>
            <a:r>
              <a:rPr dirty="0"/>
              <a:t>=</a:t>
            </a:r>
            <a:r>
              <a:rPr spc="5" dirty="0"/>
              <a:t> </a:t>
            </a:r>
            <a:r>
              <a:rPr dirty="0"/>
              <a:t>23.86%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4968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P</a:t>
            </a:r>
            <a:r>
              <a:rPr sz="4000" spc="-75" dirty="0"/>
              <a:t>er</a:t>
            </a:r>
            <a:r>
              <a:rPr sz="4000" spc="-180" dirty="0"/>
              <a:t>f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10" dirty="0"/>
              <a:t>m</a:t>
            </a:r>
            <a:r>
              <a:rPr sz="4000" spc="-90" dirty="0"/>
              <a:t>a</a:t>
            </a:r>
            <a:r>
              <a:rPr sz="4000" spc="-105" dirty="0"/>
              <a:t>n</a:t>
            </a:r>
            <a:r>
              <a:rPr sz="4000" spc="-90" dirty="0"/>
              <a:t>c</a:t>
            </a:r>
            <a:r>
              <a:rPr sz="4000" spc="-5" dirty="0"/>
              <a:t>e</a:t>
            </a:r>
            <a:r>
              <a:rPr sz="4000" spc="-185" dirty="0"/>
              <a:t> </a:t>
            </a:r>
            <a:r>
              <a:rPr sz="4000" spc="-95" dirty="0"/>
              <a:t>m</a:t>
            </a:r>
            <a:r>
              <a:rPr sz="4000" spc="-90" dirty="0"/>
              <a:t>ea</a:t>
            </a:r>
            <a:r>
              <a:rPr sz="4000" spc="-75" dirty="0"/>
              <a:t>s</a:t>
            </a:r>
            <a:r>
              <a:rPr sz="4000" spc="-90" dirty="0"/>
              <a:t>u</a:t>
            </a:r>
            <a:r>
              <a:rPr sz="4000" spc="-150" dirty="0"/>
              <a:t>r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2022628"/>
            <a:ext cx="7611745" cy="386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b="1" spc="-10" dirty="0">
                <a:latin typeface="Calibri"/>
                <a:cs typeface="Calibri"/>
              </a:rPr>
              <a:t>Profitability</a:t>
            </a:r>
            <a:endParaRPr sz="2200">
              <a:latin typeface="Calibri"/>
              <a:cs typeface="Calibri"/>
            </a:endParaRPr>
          </a:p>
          <a:p>
            <a:pPr marL="396240" marR="5080" indent="-183515" algn="just">
              <a:lnSpc>
                <a:spcPct val="120000"/>
              </a:lnSpc>
              <a:spcBef>
                <a:spcPts val="1830"/>
              </a:spcBef>
            </a:pPr>
            <a:r>
              <a:rPr sz="2000" dirty="0">
                <a:solidFill>
                  <a:srgbClr val="1CACE3"/>
                </a:solidFill>
                <a:latin typeface="Courier New"/>
                <a:cs typeface="Courier New"/>
              </a:rPr>
              <a:t>o </a:t>
            </a:r>
            <a:r>
              <a:rPr sz="2000" spc="-40" dirty="0">
                <a:latin typeface="Calibri"/>
                <a:cs typeface="Calibri"/>
              </a:rPr>
              <a:t>Two </a:t>
            </a:r>
            <a:r>
              <a:rPr sz="2000" spc="-5" dirty="0">
                <a:latin typeface="Calibri"/>
                <a:cs typeface="Calibri"/>
              </a:rPr>
              <a:t>metrics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Gross Profit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Net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Profit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defined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show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profitability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30" dirty="0">
                <a:latin typeface="Calibri"/>
                <a:cs typeface="Calibri"/>
              </a:rPr>
              <a:t>strategy. </a:t>
            </a:r>
            <a:r>
              <a:rPr sz="2000" spc="-10" dirty="0">
                <a:latin typeface="Calibri"/>
                <a:cs typeface="Calibri"/>
              </a:rPr>
              <a:t>Also, we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10" dirty="0">
                <a:latin typeface="Calibri"/>
                <a:cs typeface="Calibri"/>
              </a:rPr>
              <a:t>compute </a:t>
            </a:r>
            <a:r>
              <a:rPr sz="2000" spc="-5" dirty="0">
                <a:latin typeface="Calibri"/>
                <a:cs typeface="Calibri"/>
              </a:rPr>
              <a:t>their corresponding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ratios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named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Gross</a:t>
            </a:r>
            <a:r>
              <a:rPr sz="20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Profit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Margin Ratio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Net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Profit</a:t>
            </a:r>
            <a:r>
              <a:rPr sz="20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Margin Ration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274320" marR="2851785">
              <a:lnSpc>
                <a:spcPct val="175600"/>
              </a:lnSpc>
            </a:pPr>
            <a:r>
              <a:rPr sz="1800" spc="-10" dirty="0">
                <a:latin typeface="Calibri"/>
                <a:cs typeface="Calibri"/>
              </a:rPr>
              <a:t>Gross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Total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revenue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Cost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goods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Net</a:t>
            </a:r>
            <a:r>
              <a:rPr sz="1800" spc="-10" dirty="0">
                <a:latin typeface="Calibri"/>
                <a:cs typeface="Calibri"/>
              </a:rPr>
              <a:t> profit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Gross profit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Expenses</a:t>
            </a:r>
            <a:endParaRPr sz="1800">
              <a:latin typeface="Calibri"/>
              <a:cs typeface="Calibri"/>
            </a:endParaRPr>
          </a:p>
          <a:p>
            <a:pPr marL="274955" marR="1370330">
              <a:lnSpc>
                <a:spcPct val="175600"/>
              </a:lnSpc>
            </a:pPr>
            <a:r>
              <a:rPr sz="1800" spc="-10" dirty="0">
                <a:solidFill>
                  <a:srgbClr val="111111"/>
                </a:solidFill>
                <a:latin typeface="Calibri"/>
                <a:cs typeface="Calibri"/>
              </a:rPr>
              <a:t>Gross Profit</a:t>
            </a:r>
            <a:r>
              <a:rPr sz="1800" spc="-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Calibri"/>
                <a:cs typeface="Calibri"/>
              </a:rPr>
              <a:t>Margin</a:t>
            </a:r>
            <a:r>
              <a:rPr sz="1800" spc="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Calibri"/>
                <a:cs typeface="Calibri"/>
              </a:rPr>
              <a:t>Ratio</a:t>
            </a:r>
            <a:r>
              <a:rPr sz="1800" spc="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= </a:t>
            </a:r>
            <a:r>
              <a:rPr sz="1800" spc="-10" dirty="0">
                <a:solidFill>
                  <a:srgbClr val="111111"/>
                </a:solidFill>
                <a:latin typeface="Calibri"/>
                <a:cs typeface="Calibri"/>
              </a:rPr>
              <a:t>(Gross</a:t>
            </a:r>
            <a:r>
              <a:rPr sz="1800" spc="-5" dirty="0">
                <a:solidFill>
                  <a:srgbClr val="111111"/>
                </a:solidFill>
                <a:latin typeface="Calibri"/>
                <a:cs typeface="Calibri"/>
              </a:rPr>
              <a:t> Profit/Number</a:t>
            </a:r>
            <a:r>
              <a:rPr sz="1800" spc="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11111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11111"/>
                </a:solidFill>
                <a:latin typeface="Calibri"/>
                <a:cs typeface="Calibri"/>
              </a:rPr>
              <a:t>Sales)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*</a:t>
            </a:r>
            <a:r>
              <a:rPr sz="1800" spc="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100 </a:t>
            </a:r>
            <a:r>
              <a:rPr sz="1800" spc="-39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11111"/>
                </a:solidFill>
                <a:latin typeface="Calibri"/>
                <a:cs typeface="Calibri"/>
              </a:rPr>
              <a:t>Net </a:t>
            </a:r>
            <a:r>
              <a:rPr sz="1800" spc="-10" dirty="0">
                <a:solidFill>
                  <a:srgbClr val="111111"/>
                </a:solidFill>
                <a:latin typeface="Calibri"/>
                <a:cs typeface="Calibri"/>
              </a:rPr>
              <a:t>Profit</a:t>
            </a:r>
            <a:r>
              <a:rPr sz="1800" spc="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Calibri"/>
                <a:cs typeface="Calibri"/>
              </a:rPr>
              <a:t>Margin</a:t>
            </a:r>
            <a:r>
              <a:rPr sz="1800" spc="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Calibri"/>
                <a:cs typeface="Calibri"/>
              </a:rPr>
              <a:t>Ration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 =</a:t>
            </a:r>
            <a:r>
              <a:rPr sz="1800" spc="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11111"/>
                </a:solidFill>
                <a:latin typeface="Calibri"/>
                <a:cs typeface="Calibri"/>
              </a:rPr>
              <a:t>(Net</a:t>
            </a:r>
            <a:r>
              <a:rPr sz="1800" spc="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11111"/>
                </a:solidFill>
                <a:latin typeface="Calibri"/>
                <a:cs typeface="Calibri"/>
              </a:rPr>
              <a:t>Income/Number</a:t>
            </a:r>
            <a:r>
              <a:rPr sz="1800" spc="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11111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11111"/>
                </a:solidFill>
                <a:latin typeface="Calibri"/>
                <a:cs typeface="Calibri"/>
              </a:rPr>
              <a:t>Sales)</a:t>
            </a:r>
            <a:r>
              <a:rPr sz="1800" spc="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*</a:t>
            </a:r>
            <a:r>
              <a:rPr sz="1800" spc="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4968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P</a:t>
            </a:r>
            <a:r>
              <a:rPr sz="4000" spc="-75" dirty="0"/>
              <a:t>er</a:t>
            </a:r>
            <a:r>
              <a:rPr sz="4000" spc="-180" dirty="0"/>
              <a:t>f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10" dirty="0"/>
              <a:t>m</a:t>
            </a:r>
            <a:r>
              <a:rPr sz="4000" spc="-90" dirty="0"/>
              <a:t>a</a:t>
            </a:r>
            <a:r>
              <a:rPr sz="4000" spc="-105" dirty="0"/>
              <a:t>n</a:t>
            </a:r>
            <a:r>
              <a:rPr sz="4000" spc="-90" dirty="0"/>
              <a:t>c</a:t>
            </a:r>
            <a:r>
              <a:rPr sz="4000" spc="-5" dirty="0"/>
              <a:t>e</a:t>
            </a:r>
            <a:r>
              <a:rPr sz="4000" spc="-185" dirty="0"/>
              <a:t> </a:t>
            </a:r>
            <a:r>
              <a:rPr sz="4000" spc="-95" dirty="0"/>
              <a:t>m</a:t>
            </a:r>
            <a:r>
              <a:rPr sz="4000" spc="-90" dirty="0"/>
              <a:t>ea</a:t>
            </a:r>
            <a:r>
              <a:rPr sz="4000" spc="-75" dirty="0"/>
              <a:t>s</a:t>
            </a:r>
            <a:r>
              <a:rPr sz="4000" spc="-90" dirty="0"/>
              <a:t>u</a:t>
            </a:r>
            <a:r>
              <a:rPr sz="4000" spc="-150" dirty="0"/>
              <a:t>r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10258" y="2022628"/>
            <a:ext cx="7611745" cy="3510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b="1" spc="-10" dirty="0">
                <a:latin typeface="Calibri"/>
                <a:cs typeface="Calibri"/>
              </a:rPr>
              <a:t>Maximum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Drawdown</a:t>
            </a:r>
            <a:endParaRPr sz="2200">
              <a:latin typeface="Calibri"/>
              <a:cs typeface="Calibri"/>
            </a:endParaRPr>
          </a:p>
          <a:p>
            <a:pPr marL="396240" marR="5080" indent="-182880" algn="just">
              <a:lnSpc>
                <a:spcPct val="120000"/>
              </a:lnSpc>
              <a:spcBef>
                <a:spcPts val="1865"/>
              </a:spcBef>
            </a:pPr>
            <a:r>
              <a:rPr sz="1800" dirty="0">
                <a:solidFill>
                  <a:srgbClr val="1CACE3"/>
                </a:solidFill>
                <a:latin typeface="Courier New"/>
                <a:cs typeface="Courier New"/>
              </a:rPr>
              <a:t>o </a:t>
            </a:r>
            <a:r>
              <a:rPr sz="1800" spc="-5" dirty="0">
                <a:latin typeface="Calibri"/>
                <a:cs typeface="Calibri"/>
              </a:rPr>
              <a:t>The maximum </a:t>
            </a:r>
            <a:r>
              <a:rPr sz="1800" spc="-10" dirty="0">
                <a:latin typeface="Calibri"/>
                <a:cs typeface="Calibri"/>
              </a:rPr>
              <a:t>drawdown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financial </a:t>
            </a:r>
            <a:r>
              <a:rPr sz="1800" spc="-10" dirty="0">
                <a:latin typeface="Calibri"/>
                <a:cs typeface="Calibri"/>
              </a:rPr>
              <a:t>indicator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shows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how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much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value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an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investment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has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lost from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its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last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peak </a:t>
            </a:r>
            <a:r>
              <a:rPr sz="1800" spc="-5" dirty="0">
                <a:latin typeface="Calibri"/>
                <a:cs typeface="Calibri"/>
              </a:rPr>
              <a:t>or maximum value.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expressed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percentage.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alibri"/>
              <a:cs typeface="Calibri"/>
            </a:endParaRPr>
          </a:p>
          <a:p>
            <a:pPr marL="58039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MD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5" dirty="0">
                <a:latin typeface="Calibri"/>
                <a:cs typeface="Calibri"/>
              </a:rPr>
              <a:t> (LP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PV)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-5" dirty="0">
                <a:latin typeface="Calibri"/>
                <a:cs typeface="Calibri"/>
              </a:rPr>
              <a:t> PV </a:t>
            </a:r>
            <a:r>
              <a:rPr sz="1800" b="1" dirty="0">
                <a:latin typeface="Calibri"/>
                <a:cs typeface="Calibri"/>
              </a:rPr>
              <a:t>×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100%</a:t>
            </a:r>
            <a:endParaRPr sz="1800">
              <a:latin typeface="Calibri"/>
              <a:cs typeface="Calibri"/>
            </a:endParaRPr>
          </a:p>
          <a:p>
            <a:pPr marL="580390" marR="3374390">
              <a:lnSpc>
                <a:spcPct val="147800"/>
              </a:lnSpc>
              <a:spcBef>
                <a:spcPts val="1200"/>
              </a:spcBef>
              <a:tabLst>
                <a:tab pos="1013460" algn="l"/>
                <a:tab pos="1037590" algn="l"/>
              </a:tabLst>
            </a:pPr>
            <a:r>
              <a:rPr sz="1800" spc="-5" dirty="0">
                <a:latin typeface="Calibri"/>
                <a:cs typeface="Calibri"/>
              </a:rPr>
              <a:t>MD: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Maximum</a:t>
            </a:r>
            <a:r>
              <a:rPr sz="1800" spc="-10" dirty="0">
                <a:latin typeface="Calibri"/>
                <a:cs typeface="Calibri"/>
              </a:rPr>
              <a:t> drawdown,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percent; </a:t>
            </a:r>
            <a:r>
              <a:rPr sz="1800" spc="-5" dirty="0">
                <a:latin typeface="Calibri"/>
                <a:cs typeface="Calibri"/>
              </a:rPr>
              <a:t> LP:	</a:t>
            </a:r>
            <a:r>
              <a:rPr sz="1800" spc="-10" dirty="0">
                <a:latin typeface="Calibri"/>
                <a:cs typeface="Calibri"/>
              </a:rPr>
              <a:t>Lowest value after </a:t>
            </a:r>
            <a:r>
              <a:rPr sz="1800" dirty="0">
                <a:latin typeface="Calibri"/>
                <a:cs typeface="Calibri"/>
              </a:rPr>
              <a:t>peak </a:t>
            </a:r>
            <a:r>
              <a:rPr sz="1800" spc="-5" dirty="0">
                <a:latin typeface="Calibri"/>
                <a:cs typeface="Calibri"/>
              </a:rPr>
              <a:t>value;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PV:		</a:t>
            </a:r>
            <a:r>
              <a:rPr sz="1800" spc="-15" dirty="0">
                <a:latin typeface="Calibri"/>
                <a:cs typeface="Calibri"/>
              </a:rPr>
              <a:t>Peak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8900" y="3675366"/>
            <a:ext cx="3651249" cy="21648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4968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P</a:t>
            </a:r>
            <a:r>
              <a:rPr sz="4000" spc="-75" dirty="0"/>
              <a:t>er</a:t>
            </a:r>
            <a:r>
              <a:rPr sz="4000" spc="-180" dirty="0"/>
              <a:t>f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10" dirty="0"/>
              <a:t>m</a:t>
            </a:r>
            <a:r>
              <a:rPr sz="4000" spc="-90" dirty="0"/>
              <a:t>a</a:t>
            </a:r>
            <a:r>
              <a:rPr sz="4000" spc="-105" dirty="0"/>
              <a:t>n</a:t>
            </a:r>
            <a:r>
              <a:rPr sz="4000" spc="-90" dirty="0"/>
              <a:t>c</a:t>
            </a:r>
            <a:r>
              <a:rPr sz="4000" spc="-5" dirty="0"/>
              <a:t>e</a:t>
            </a:r>
            <a:r>
              <a:rPr sz="4000" spc="-185" dirty="0"/>
              <a:t> </a:t>
            </a:r>
            <a:r>
              <a:rPr sz="4000" spc="-95" dirty="0"/>
              <a:t>m</a:t>
            </a:r>
            <a:r>
              <a:rPr sz="4000" spc="-90" dirty="0"/>
              <a:t>ea</a:t>
            </a:r>
            <a:r>
              <a:rPr sz="4000" spc="-75" dirty="0"/>
              <a:t>s</a:t>
            </a:r>
            <a:r>
              <a:rPr sz="4000" spc="-90" dirty="0"/>
              <a:t>u</a:t>
            </a:r>
            <a:r>
              <a:rPr sz="4000" spc="-150" dirty="0"/>
              <a:t>r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10258" y="2050060"/>
            <a:ext cx="7611109" cy="1922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b="1" spc="-10" dirty="0">
                <a:latin typeface="Calibri"/>
                <a:cs typeface="Calibri"/>
              </a:rPr>
              <a:t>Maximum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Drawdown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Duration,</a:t>
            </a:r>
            <a:r>
              <a:rPr sz="2200" b="1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 known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Drawdown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Period</a:t>
            </a:r>
            <a:endParaRPr sz="1800">
              <a:latin typeface="Calibri"/>
              <a:cs typeface="Calibri"/>
            </a:endParaRPr>
          </a:p>
          <a:p>
            <a:pPr marL="396240" marR="5080" indent="-182880" algn="just">
              <a:lnSpc>
                <a:spcPct val="120000"/>
              </a:lnSpc>
              <a:spcBef>
                <a:spcPts val="1935"/>
              </a:spcBef>
            </a:pPr>
            <a:r>
              <a:rPr sz="18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1800" spc="-725" dirty="0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aw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1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ak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peak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</a:t>
            </a:r>
            <a:r>
              <a:rPr sz="1800" spc="-5" dirty="0">
                <a:latin typeface="Calibri"/>
                <a:cs typeface="Calibri"/>
              </a:rPr>
              <a:t>ri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d,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me  </a:t>
            </a:r>
            <a:r>
              <a:rPr sz="1800" spc="-5" dirty="0">
                <a:latin typeface="Calibri"/>
                <a:cs typeface="Calibri"/>
              </a:rPr>
              <a:t>between new </a:t>
            </a:r>
            <a:r>
              <a:rPr sz="1800" dirty="0">
                <a:latin typeface="Calibri"/>
                <a:cs typeface="Calibri"/>
              </a:rPr>
              <a:t>equity </a:t>
            </a:r>
            <a:r>
              <a:rPr sz="1800" spc="-5" dirty="0">
                <a:latin typeface="Calibri"/>
                <a:cs typeface="Calibri"/>
              </a:rPr>
              <a:t>highs. The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max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drawdown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duration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worst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(the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maximum/longest) </a:t>
            </a:r>
            <a:r>
              <a:rPr sz="1800" spc="-5" dirty="0">
                <a:latin typeface="Calibri"/>
                <a:cs typeface="Calibri"/>
              </a:rPr>
              <a:t>amount of </a:t>
            </a:r>
            <a:r>
              <a:rPr sz="1800" dirty="0">
                <a:latin typeface="Calibri"/>
                <a:cs typeface="Calibri"/>
              </a:rPr>
              <a:t>time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account </a:t>
            </a:r>
            <a:r>
              <a:rPr sz="1800" spc="-10" dirty="0">
                <a:latin typeface="Calibri"/>
                <a:cs typeface="Calibri"/>
              </a:rPr>
              <a:t>to raise </a:t>
            </a:r>
            <a:r>
              <a:rPr sz="1800" dirty="0">
                <a:latin typeface="Calibri"/>
                <a:cs typeface="Calibri"/>
              </a:rPr>
              <a:t>back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its </a:t>
            </a:r>
            <a:r>
              <a:rPr sz="1800" dirty="0">
                <a:latin typeface="Calibri"/>
                <a:cs typeface="Calibri"/>
              </a:rPr>
              <a:t>peak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level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6600" y="3637788"/>
            <a:ext cx="4679568" cy="26837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4968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P</a:t>
            </a:r>
            <a:r>
              <a:rPr sz="4000" spc="-75" dirty="0"/>
              <a:t>er</a:t>
            </a:r>
            <a:r>
              <a:rPr sz="4000" spc="-180" dirty="0"/>
              <a:t>f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10" dirty="0"/>
              <a:t>m</a:t>
            </a:r>
            <a:r>
              <a:rPr sz="4000" spc="-90" dirty="0"/>
              <a:t>a</a:t>
            </a:r>
            <a:r>
              <a:rPr sz="4000" spc="-105" dirty="0"/>
              <a:t>n</a:t>
            </a:r>
            <a:r>
              <a:rPr sz="4000" spc="-90" dirty="0"/>
              <a:t>c</a:t>
            </a:r>
            <a:r>
              <a:rPr sz="4000" spc="-5" dirty="0"/>
              <a:t>e</a:t>
            </a:r>
            <a:r>
              <a:rPr sz="4000" spc="-185" dirty="0"/>
              <a:t> </a:t>
            </a:r>
            <a:r>
              <a:rPr sz="4000" spc="-95" dirty="0"/>
              <a:t>m</a:t>
            </a:r>
            <a:r>
              <a:rPr sz="4000" spc="-90" dirty="0"/>
              <a:t>ea</a:t>
            </a:r>
            <a:r>
              <a:rPr sz="4000" spc="-75" dirty="0"/>
              <a:t>s</a:t>
            </a:r>
            <a:r>
              <a:rPr sz="4000" spc="-90" dirty="0"/>
              <a:t>u</a:t>
            </a:r>
            <a:r>
              <a:rPr sz="4000" spc="-150" dirty="0"/>
              <a:t>r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97558" y="2022628"/>
            <a:ext cx="7633970" cy="38404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0" indent="-22288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248285" algn="l"/>
              </a:tabLst>
            </a:pPr>
            <a:r>
              <a:rPr sz="2200" b="1" spc="-10" dirty="0">
                <a:latin typeface="Calibri"/>
                <a:cs typeface="Calibri"/>
              </a:rPr>
              <a:t>Annualized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Actual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Volatility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30" dirty="0">
                <a:latin typeface="Calibri"/>
                <a:cs typeface="Calibri"/>
              </a:rPr>
              <a:t>(AAV)</a:t>
            </a:r>
            <a:endParaRPr sz="2200" dirty="0">
              <a:latin typeface="Calibri"/>
              <a:cs typeface="Calibri"/>
            </a:endParaRPr>
          </a:p>
          <a:p>
            <a:pPr marL="408940" marR="17780" indent="-182880" algn="just">
              <a:lnSpc>
                <a:spcPct val="120000"/>
              </a:lnSpc>
              <a:spcBef>
                <a:spcPts val="1865"/>
              </a:spcBef>
            </a:pPr>
            <a:r>
              <a:rPr sz="18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1800" spc="-725" dirty="0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Annua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40" dirty="0">
                <a:latin typeface="Calibri"/>
                <a:cs typeface="Calibri"/>
              </a:rPr>
              <a:t>z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ct</a:t>
            </a:r>
            <a:r>
              <a:rPr sz="1800" spc="10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75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ol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lit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measu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annua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40" dirty="0">
                <a:latin typeface="Calibri"/>
                <a:cs typeface="Calibri"/>
              </a:rPr>
              <a:t>z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anda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spc="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tio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spc="1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 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continuously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compounded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daily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returns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of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asset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 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often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referred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realized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historical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actual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asset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volatility.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Calibri"/>
              <a:cs typeface="Calibri"/>
            </a:endParaRPr>
          </a:p>
          <a:p>
            <a:pPr marL="593725" marR="3427729" indent="-635">
              <a:lnSpc>
                <a:spcPct val="147800"/>
              </a:lnSpc>
            </a:pP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-7" baseline="-20833" dirty="0">
                <a:latin typeface="Calibri"/>
                <a:cs typeface="Calibri"/>
              </a:rPr>
              <a:t>i</a:t>
            </a:r>
            <a:r>
              <a:rPr sz="1800" spc="195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Daily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portfolio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baseline="25462" dirty="0">
                <a:latin typeface="Calibri"/>
                <a:cs typeface="Calibri"/>
              </a:rPr>
              <a:t>th</a:t>
            </a:r>
            <a:r>
              <a:rPr sz="1800" spc="187" baseline="25462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15" baseline="-20833" dirty="0">
                <a:latin typeface="Calibri"/>
                <a:cs typeface="Calibri"/>
              </a:rPr>
              <a:t>av</a:t>
            </a:r>
            <a:r>
              <a:rPr sz="1800" spc="-7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 </a:t>
            </a:r>
            <a:r>
              <a:rPr sz="1800" spc="-15" dirty="0">
                <a:latin typeface="Calibri"/>
                <a:cs typeface="Calibri"/>
              </a:rPr>
              <a:t>days</a:t>
            </a:r>
            <a:endParaRPr sz="1800" dirty="0">
              <a:latin typeface="Calibri"/>
              <a:cs typeface="Calibri"/>
            </a:endParaRPr>
          </a:p>
          <a:p>
            <a:pPr marL="593725">
              <a:lnSpc>
                <a:spcPct val="100000"/>
              </a:lnSpc>
              <a:spcBef>
                <a:spcPts val="1035"/>
              </a:spcBef>
            </a:pPr>
            <a:r>
              <a:rPr sz="1800" spc="-20" dirty="0">
                <a:latin typeface="Calibri"/>
                <a:cs typeface="Calibri"/>
              </a:rPr>
              <a:t>Variance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∑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(R</a:t>
            </a:r>
            <a:r>
              <a:rPr sz="1800" spc="-22" baseline="-20833" dirty="0">
                <a:latin typeface="Calibri"/>
                <a:cs typeface="Calibri"/>
              </a:rPr>
              <a:t>av</a:t>
            </a:r>
            <a:r>
              <a:rPr sz="1800" spc="225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-7" baseline="-20833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)</a:t>
            </a:r>
            <a:r>
              <a:rPr sz="1800" spc="-7" baseline="25462" dirty="0">
                <a:latin typeface="Calibri"/>
                <a:cs typeface="Calibri"/>
              </a:rPr>
              <a:t>2</a:t>
            </a:r>
            <a:r>
              <a:rPr sz="1800" spc="217" baseline="25462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</a:p>
          <a:p>
            <a:pPr marL="593725" marR="1951989" indent="-635">
              <a:lnSpc>
                <a:spcPct val="147800"/>
              </a:lnSpc>
            </a:pPr>
            <a:r>
              <a:rPr sz="1800" spc="-5" dirty="0">
                <a:latin typeface="Calibri"/>
                <a:cs typeface="Calibri"/>
              </a:rPr>
              <a:t>Daily </a:t>
            </a:r>
            <a:r>
              <a:rPr sz="1800" spc="-10" dirty="0">
                <a:latin typeface="Calibri"/>
                <a:cs typeface="Calibri"/>
              </a:rPr>
              <a:t>volatility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standard deviation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√(∑ </a:t>
            </a:r>
            <a:r>
              <a:rPr sz="1800" spc="-15" dirty="0">
                <a:latin typeface="Calibri"/>
                <a:cs typeface="Calibri"/>
              </a:rPr>
              <a:t>(R</a:t>
            </a:r>
            <a:r>
              <a:rPr sz="1800" spc="-22" baseline="-20833" dirty="0">
                <a:latin typeface="Calibri"/>
                <a:cs typeface="Calibri"/>
              </a:rPr>
              <a:t>av</a:t>
            </a:r>
            <a:r>
              <a:rPr sz="1800" spc="-15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-7" baseline="-20833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)</a:t>
            </a:r>
            <a:r>
              <a:rPr sz="1800" spc="-7" baseline="25462" dirty="0">
                <a:latin typeface="Calibri"/>
                <a:cs typeface="Calibri"/>
              </a:rPr>
              <a:t>2</a:t>
            </a:r>
            <a:r>
              <a:rPr sz="1800" baseline="25462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 n)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Annualized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volatility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√252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√(∑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(R</a:t>
            </a:r>
            <a:r>
              <a:rPr sz="1800" spc="-22" baseline="-20833" dirty="0">
                <a:latin typeface="Calibri"/>
                <a:cs typeface="Calibri"/>
              </a:rPr>
              <a:t>av</a:t>
            </a:r>
            <a:r>
              <a:rPr sz="1800" spc="225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-7" baseline="-20833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)</a:t>
            </a:r>
            <a:r>
              <a:rPr sz="1800" spc="-7" baseline="25462" dirty="0">
                <a:latin typeface="Calibri"/>
                <a:cs typeface="Calibri"/>
              </a:rPr>
              <a:t>2</a:t>
            </a:r>
            <a:r>
              <a:rPr sz="1800" spc="240" baseline="25462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4968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P</a:t>
            </a:r>
            <a:r>
              <a:rPr sz="4000" spc="-75" dirty="0"/>
              <a:t>er</a:t>
            </a:r>
            <a:r>
              <a:rPr sz="4000" spc="-180" dirty="0"/>
              <a:t>f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10" dirty="0"/>
              <a:t>m</a:t>
            </a:r>
            <a:r>
              <a:rPr sz="4000" spc="-90" dirty="0"/>
              <a:t>a</a:t>
            </a:r>
            <a:r>
              <a:rPr sz="4000" spc="-105" dirty="0"/>
              <a:t>n</a:t>
            </a:r>
            <a:r>
              <a:rPr sz="4000" spc="-90" dirty="0"/>
              <a:t>c</a:t>
            </a:r>
            <a:r>
              <a:rPr sz="4000" spc="-5" dirty="0"/>
              <a:t>e</a:t>
            </a:r>
            <a:r>
              <a:rPr sz="4000" spc="-185" dirty="0"/>
              <a:t> </a:t>
            </a:r>
            <a:r>
              <a:rPr sz="4000" spc="-95" dirty="0"/>
              <a:t>m</a:t>
            </a:r>
            <a:r>
              <a:rPr sz="4000" spc="-90" dirty="0"/>
              <a:t>ea</a:t>
            </a:r>
            <a:r>
              <a:rPr sz="4000" spc="-75" dirty="0"/>
              <a:t>s</a:t>
            </a:r>
            <a:r>
              <a:rPr sz="4000" spc="-90" dirty="0"/>
              <a:t>u</a:t>
            </a:r>
            <a:r>
              <a:rPr sz="4000" spc="-150" dirty="0"/>
              <a:t>r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998244"/>
            <a:ext cx="7611745" cy="4189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b="1" spc="-15" dirty="0">
                <a:latin typeface="Calibri"/>
                <a:cs typeface="Calibri"/>
              </a:rPr>
              <a:t>Beta </a:t>
            </a:r>
            <a:r>
              <a:rPr sz="2200" b="1" spc="-5" dirty="0">
                <a:latin typeface="Calibri"/>
                <a:cs typeface="Calibri"/>
              </a:rPr>
              <a:t>(β)</a:t>
            </a:r>
            <a:endParaRPr sz="2200" dirty="0">
              <a:latin typeface="Calibri"/>
              <a:cs typeface="Calibri"/>
            </a:endParaRPr>
          </a:p>
          <a:p>
            <a:pPr marL="396875" marR="5080" lvl="1" indent="-183515" algn="just">
              <a:lnSpc>
                <a:spcPct val="110000"/>
              </a:lnSpc>
              <a:spcBef>
                <a:spcPts val="125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Annualized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Beta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(β)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measure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of the volatility</a:t>
            </a:r>
            <a:r>
              <a:rPr sz="1800" spc="-5" dirty="0">
                <a:latin typeface="Calibri"/>
                <a:cs typeface="Calibri"/>
              </a:rPr>
              <a:t>—or </a:t>
            </a:r>
            <a:r>
              <a:rPr sz="1800" spc="-15" dirty="0">
                <a:latin typeface="Calibri"/>
                <a:cs typeface="Calibri"/>
              </a:rPr>
              <a:t>systematic </a:t>
            </a:r>
            <a:r>
              <a:rPr sz="1800" spc="-5" dirty="0">
                <a:latin typeface="Calibri"/>
                <a:cs typeface="Calibri"/>
              </a:rPr>
              <a:t>risk—of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security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portfolio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compared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market</a:t>
            </a:r>
            <a:r>
              <a:rPr sz="1800" spc="3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as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whole (usually the S&amp;P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500).</a:t>
            </a:r>
            <a:endParaRPr sz="1800" dirty="0">
              <a:latin typeface="Calibri"/>
              <a:cs typeface="Calibri"/>
            </a:endParaRPr>
          </a:p>
          <a:p>
            <a:pPr marL="397510" marR="6350" lvl="1" indent="-183515" algn="just">
              <a:lnSpc>
                <a:spcPct val="11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8145" algn="l"/>
              </a:tabLst>
            </a:pPr>
            <a:r>
              <a:rPr sz="1800" spc="-10" dirty="0">
                <a:latin typeface="Calibri"/>
                <a:cs typeface="Calibri"/>
              </a:rPr>
              <a:t>Beta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about </a:t>
            </a:r>
            <a:r>
              <a:rPr sz="1800" dirty="0">
                <a:latin typeface="Calibri"/>
                <a:cs typeface="Calibri"/>
              </a:rPr>
              <a:t>an individual </a:t>
            </a:r>
            <a:r>
              <a:rPr sz="1800" spc="-15" dirty="0">
                <a:latin typeface="Calibri"/>
                <a:cs typeface="Calibri"/>
              </a:rPr>
              <a:t>stock</a:t>
            </a:r>
            <a:r>
              <a:rPr sz="1800" spc="-10" dirty="0">
                <a:latin typeface="Calibri"/>
                <a:cs typeface="Calibri"/>
              </a:rPr>
              <a:t> can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5" dirty="0">
                <a:latin typeface="Calibri"/>
                <a:cs typeface="Calibri"/>
              </a:rPr>
              <a:t>investor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approximation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risk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stock</a:t>
            </a:r>
            <a:r>
              <a:rPr sz="1800" spc="-5" dirty="0">
                <a:latin typeface="Calibri"/>
                <a:cs typeface="Calibri"/>
              </a:rPr>
              <a:t> 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diversified </a:t>
            </a:r>
            <a:r>
              <a:rPr sz="1800" b="1" spc="-10" dirty="0">
                <a:latin typeface="Calibri"/>
                <a:cs typeface="Calibri"/>
              </a:rPr>
              <a:t>portfolio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397510" marR="7620" lvl="1" indent="-182880" algn="just">
              <a:lnSpc>
                <a:spcPct val="110000"/>
              </a:lnSpc>
              <a:spcBef>
                <a:spcPts val="1205"/>
              </a:spcBef>
              <a:buClr>
                <a:srgbClr val="1CACE3"/>
              </a:buClr>
              <a:buFont typeface="Courier New"/>
              <a:buChar char="o"/>
              <a:tabLst>
                <a:tab pos="398145" algn="l"/>
              </a:tabLst>
            </a:pPr>
            <a:r>
              <a:rPr sz="1800" spc="-10" dirty="0">
                <a:latin typeface="Calibri"/>
                <a:cs typeface="Calibri"/>
              </a:rPr>
              <a:t>For beta to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meaningful, the </a:t>
            </a:r>
            <a:r>
              <a:rPr sz="1800" spc="-10" dirty="0">
                <a:latin typeface="Calibri"/>
                <a:cs typeface="Calibri"/>
              </a:rPr>
              <a:t>stock </a:t>
            </a:r>
            <a:r>
              <a:rPr sz="1800" spc="-5" dirty="0">
                <a:latin typeface="Calibri"/>
                <a:cs typeface="Calibri"/>
              </a:rPr>
              <a:t>should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related to </a:t>
            </a:r>
            <a:r>
              <a:rPr sz="1800" spc="-5" dirty="0">
                <a:latin typeface="Calibri"/>
                <a:cs typeface="Calibri"/>
              </a:rPr>
              <a:t>the benchmark </a:t>
            </a:r>
            <a:r>
              <a:rPr sz="1800" spc="-10" dirty="0">
                <a:latin typeface="Calibri"/>
                <a:cs typeface="Calibri"/>
              </a:rPr>
              <a:t>that 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dirty="0">
                <a:latin typeface="Calibri"/>
                <a:cs typeface="Calibri"/>
              </a:rPr>
              <a:t> used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calculation.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S&amp;P500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beta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1.0.</a:t>
            </a:r>
          </a:p>
          <a:p>
            <a:pPr lvl="1">
              <a:lnSpc>
                <a:spcPct val="100000"/>
              </a:lnSpc>
              <a:buClr>
                <a:srgbClr val="1CACE3"/>
              </a:buClr>
              <a:buFont typeface="Courier New"/>
              <a:buChar char="o"/>
            </a:pPr>
            <a:endParaRPr sz="1650" dirty="0">
              <a:latin typeface="Calibri"/>
              <a:cs typeface="Calibri"/>
            </a:endParaRPr>
          </a:p>
          <a:p>
            <a:pPr marL="397510" lvl="1" indent="-183515">
              <a:lnSpc>
                <a:spcPct val="100000"/>
              </a:lnSpc>
              <a:buClr>
                <a:srgbClr val="1CACE3"/>
              </a:buClr>
              <a:buFont typeface="Courier New"/>
              <a:buChar char="o"/>
              <a:tabLst>
                <a:tab pos="398145" algn="l"/>
              </a:tabLst>
            </a:pPr>
            <a:r>
              <a:rPr sz="1800" b="1" spc="-10" dirty="0">
                <a:latin typeface="Calibri"/>
                <a:cs typeface="Calibri"/>
              </a:rPr>
              <a:t>Beta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Volatility</a:t>
            </a:r>
            <a:endParaRPr sz="1800" dirty="0">
              <a:latin typeface="Calibri"/>
              <a:cs typeface="Calibri"/>
            </a:endParaRPr>
          </a:p>
          <a:p>
            <a:pPr marL="579755" marR="5715" lvl="2" indent="-183515">
              <a:lnSpc>
                <a:spcPct val="110000"/>
              </a:lnSpc>
              <a:spcBef>
                <a:spcPts val="1200"/>
              </a:spcBef>
              <a:buClr>
                <a:srgbClr val="1CACE3"/>
              </a:buClr>
              <a:buFont typeface="Arial MT"/>
              <a:buChar char="•"/>
              <a:tabLst>
                <a:tab pos="579755" algn="l"/>
              </a:tabLst>
            </a:pP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Beta</a:t>
            </a:r>
            <a:r>
              <a:rPr sz="1700" spc="3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compares</a:t>
            </a:r>
            <a:r>
              <a:rPr sz="1700" spc="3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320" dirty="0"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change</a:t>
            </a:r>
            <a:r>
              <a:rPr sz="1700" spc="3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700" spc="3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700" spc="3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stock's</a:t>
            </a:r>
            <a:r>
              <a:rPr sz="1700" spc="3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price</a:t>
            </a:r>
            <a:r>
              <a:rPr sz="1700" spc="3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1700" spc="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700" spc="3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0000"/>
                </a:solidFill>
                <a:latin typeface="Calibri"/>
                <a:cs typeface="Calibri"/>
              </a:rPr>
              <a:t>market</a:t>
            </a:r>
            <a:r>
              <a:rPr sz="1700" spc="-15" dirty="0">
                <a:latin typeface="Calibri"/>
                <a:cs typeface="Calibri"/>
              </a:rPr>
              <a:t>,</a:t>
            </a:r>
            <a:r>
              <a:rPr sz="1700" spc="3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while</a:t>
            </a:r>
            <a:r>
              <a:rPr sz="1700" spc="3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implied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volatility</a:t>
            </a:r>
            <a:r>
              <a:rPr sz="17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forecasts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future</a:t>
            </a:r>
            <a:r>
              <a:rPr sz="17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performance</a:t>
            </a:r>
            <a:r>
              <a:rPr sz="17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7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stock</a:t>
            </a:r>
            <a:r>
              <a:rPr sz="17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price</a:t>
            </a:r>
            <a:r>
              <a:rPr sz="17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4968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P</a:t>
            </a:r>
            <a:r>
              <a:rPr sz="4000" spc="-75" dirty="0"/>
              <a:t>er</a:t>
            </a:r>
            <a:r>
              <a:rPr sz="4000" spc="-180" dirty="0"/>
              <a:t>f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10" dirty="0"/>
              <a:t>m</a:t>
            </a:r>
            <a:r>
              <a:rPr sz="4000" spc="-90" dirty="0"/>
              <a:t>a</a:t>
            </a:r>
            <a:r>
              <a:rPr sz="4000" spc="-105" dirty="0"/>
              <a:t>n</a:t>
            </a:r>
            <a:r>
              <a:rPr sz="4000" spc="-90" dirty="0"/>
              <a:t>c</a:t>
            </a:r>
            <a:r>
              <a:rPr sz="4000" spc="-5" dirty="0"/>
              <a:t>e</a:t>
            </a:r>
            <a:r>
              <a:rPr sz="4000" spc="-185" dirty="0"/>
              <a:t> </a:t>
            </a:r>
            <a:r>
              <a:rPr sz="4000" spc="-95" dirty="0"/>
              <a:t>m</a:t>
            </a:r>
            <a:r>
              <a:rPr sz="4000" spc="-90" dirty="0"/>
              <a:t>ea</a:t>
            </a:r>
            <a:r>
              <a:rPr sz="4000" spc="-75" dirty="0"/>
              <a:t>s</a:t>
            </a:r>
            <a:r>
              <a:rPr sz="4000" spc="-90" dirty="0"/>
              <a:t>u</a:t>
            </a:r>
            <a:r>
              <a:rPr sz="4000" spc="-150" dirty="0"/>
              <a:t>r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10258" y="2022628"/>
            <a:ext cx="1167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b="1" spc="-15" dirty="0">
                <a:latin typeface="Calibri"/>
                <a:cs typeface="Calibri"/>
              </a:rPr>
              <a:t>Beta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(β)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4859" y="3758184"/>
            <a:ext cx="4474463" cy="25328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5431" y="2262325"/>
            <a:ext cx="3437092" cy="1251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056" y="3779520"/>
            <a:ext cx="4465319" cy="251155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4968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P</a:t>
            </a:r>
            <a:r>
              <a:rPr sz="4000" spc="-75" dirty="0"/>
              <a:t>er</a:t>
            </a:r>
            <a:r>
              <a:rPr sz="4000" spc="-180" dirty="0"/>
              <a:t>f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10" dirty="0"/>
              <a:t>m</a:t>
            </a:r>
            <a:r>
              <a:rPr sz="4000" spc="-90" dirty="0"/>
              <a:t>a</a:t>
            </a:r>
            <a:r>
              <a:rPr sz="4000" spc="-105" dirty="0"/>
              <a:t>n</a:t>
            </a:r>
            <a:r>
              <a:rPr sz="4000" spc="-90" dirty="0"/>
              <a:t>c</a:t>
            </a:r>
            <a:r>
              <a:rPr sz="4000" spc="-5" dirty="0"/>
              <a:t>e</a:t>
            </a:r>
            <a:r>
              <a:rPr sz="4000" spc="-185" dirty="0"/>
              <a:t> </a:t>
            </a:r>
            <a:r>
              <a:rPr sz="4000" spc="-95" dirty="0"/>
              <a:t>m</a:t>
            </a:r>
            <a:r>
              <a:rPr sz="4000" spc="-90" dirty="0"/>
              <a:t>ea</a:t>
            </a:r>
            <a:r>
              <a:rPr sz="4000" spc="-75" dirty="0"/>
              <a:t>s</a:t>
            </a:r>
            <a:r>
              <a:rPr sz="4000" spc="-90" dirty="0"/>
              <a:t>u</a:t>
            </a:r>
            <a:r>
              <a:rPr sz="4000" spc="-150" dirty="0"/>
              <a:t>r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998244"/>
            <a:ext cx="7613015" cy="40817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b="1" spc="-30" dirty="0">
                <a:latin typeface="Calibri"/>
                <a:cs typeface="Calibri"/>
              </a:rPr>
              <a:t>Value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at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Risk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30" dirty="0">
                <a:latin typeface="Calibri"/>
                <a:cs typeface="Calibri"/>
              </a:rPr>
              <a:t>(VaR)</a:t>
            </a:r>
            <a:endParaRPr sz="2200" dirty="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maximum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loss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 in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given</a:t>
            </a:r>
            <a:r>
              <a:rPr sz="1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holding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period</a:t>
            </a:r>
            <a:r>
              <a:rPr sz="16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6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certain</a:t>
            </a:r>
            <a:r>
              <a:rPr sz="1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confidence</a:t>
            </a:r>
            <a:r>
              <a:rPr sz="16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level.</a:t>
            </a:r>
            <a:endParaRPr sz="1600" dirty="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108300"/>
              </a:lnSpc>
              <a:spcBef>
                <a:spcPts val="1230"/>
              </a:spcBef>
              <a:buClr>
                <a:srgbClr val="1CACE3"/>
              </a:buClr>
              <a:buFont typeface="Courier New"/>
              <a:buChar char="o"/>
              <a:tabLst>
                <a:tab pos="397510" algn="l"/>
              </a:tabLst>
            </a:pPr>
            <a:r>
              <a:rPr sz="1600" dirty="0">
                <a:latin typeface="Calibri"/>
                <a:cs typeface="Calibri"/>
              </a:rPr>
              <a:t>It is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measure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of the risk of loss for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investments</a:t>
            </a:r>
            <a:r>
              <a:rPr sz="1600" spc="-10" dirty="0">
                <a:latin typeface="Calibri"/>
                <a:cs typeface="Calibri"/>
              </a:rPr>
              <a:t>. </a:t>
            </a:r>
            <a:r>
              <a:rPr sz="1600" dirty="0">
                <a:latin typeface="Calibri"/>
                <a:cs typeface="Calibri"/>
              </a:rPr>
              <a:t>It </a:t>
            </a:r>
            <a:r>
              <a:rPr sz="1600" spc="-10" dirty="0">
                <a:latin typeface="Calibri"/>
                <a:cs typeface="Calibri"/>
              </a:rPr>
              <a:t>estimates </a:t>
            </a:r>
            <a:r>
              <a:rPr sz="1600" b="1" spc="-5" dirty="0">
                <a:latin typeface="Calibri"/>
                <a:cs typeface="Calibri"/>
              </a:rPr>
              <a:t>how much a </a:t>
            </a:r>
            <a:r>
              <a:rPr sz="1600" b="1" spc="-10" dirty="0">
                <a:latin typeface="Calibri"/>
                <a:cs typeface="Calibri"/>
              </a:rPr>
              <a:t>set </a:t>
            </a:r>
            <a:r>
              <a:rPr sz="1600" b="1" dirty="0">
                <a:latin typeface="Calibri"/>
                <a:cs typeface="Calibri"/>
              </a:rPr>
              <a:t>of 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investments</a:t>
            </a:r>
            <a:r>
              <a:rPr sz="1600" b="1" spc="10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might</a:t>
            </a:r>
            <a:r>
              <a:rPr sz="1600" b="1" spc="10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lose</a:t>
            </a:r>
            <a:r>
              <a:rPr sz="1600" b="1" spc="10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(with</a:t>
            </a:r>
            <a:r>
              <a:rPr sz="1600" b="1" spc="10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10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given</a:t>
            </a:r>
            <a:r>
              <a:rPr sz="1600" b="1" spc="1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probability)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50" i="1" spc="-35" dirty="0">
                <a:latin typeface="Calibri"/>
                <a:cs typeface="Calibri"/>
              </a:rPr>
              <a:t>given</a:t>
            </a:r>
            <a:r>
              <a:rPr sz="1650" i="1" spc="90" dirty="0">
                <a:latin typeface="Calibri"/>
                <a:cs typeface="Calibri"/>
              </a:rPr>
              <a:t> </a:t>
            </a:r>
            <a:r>
              <a:rPr sz="1650" i="1" spc="-30" dirty="0">
                <a:latin typeface="Calibri"/>
                <a:cs typeface="Calibri"/>
              </a:rPr>
              <a:t>normal</a:t>
            </a:r>
            <a:r>
              <a:rPr sz="1650" i="1" spc="95" dirty="0">
                <a:latin typeface="Calibri"/>
                <a:cs typeface="Calibri"/>
              </a:rPr>
              <a:t> </a:t>
            </a:r>
            <a:r>
              <a:rPr sz="1650" i="1" spc="-40" dirty="0">
                <a:latin typeface="Calibri"/>
                <a:cs typeface="Calibri"/>
              </a:rPr>
              <a:t>market</a:t>
            </a:r>
            <a:r>
              <a:rPr sz="1650" i="1" spc="95" dirty="0">
                <a:latin typeface="Calibri"/>
                <a:cs typeface="Calibri"/>
              </a:rPr>
              <a:t> </a:t>
            </a:r>
            <a:r>
              <a:rPr sz="1650" i="1" spc="-15" dirty="0">
                <a:latin typeface="Calibri"/>
                <a:cs typeface="Calibri"/>
              </a:rPr>
              <a:t>conditions</a:t>
            </a:r>
            <a:r>
              <a:rPr sz="1600" spc="-15" dirty="0">
                <a:latin typeface="Calibri"/>
                <a:cs typeface="Calibri"/>
              </a:rPr>
              <a:t>,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set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time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period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such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as a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day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  <a:p>
            <a:pPr marL="396240" marR="8255" lvl="1" indent="-182880" algn="just">
              <a:lnSpc>
                <a:spcPct val="11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spc="-35" dirty="0">
                <a:latin typeface="Calibri"/>
                <a:cs typeface="Calibri"/>
              </a:rPr>
              <a:t>VaR </a:t>
            </a:r>
            <a:r>
              <a:rPr sz="1600" spc="-5" dirty="0">
                <a:latin typeface="Calibri"/>
                <a:cs typeface="Calibri"/>
              </a:rPr>
              <a:t>modeling </a:t>
            </a:r>
            <a:r>
              <a:rPr sz="1600" spc="-10" dirty="0">
                <a:latin typeface="Calibri"/>
                <a:cs typeface="Calibri"/>
              </a:rPr>
              <a:t>determines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potential 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loss </a:t>
            </a:r>
            <a:r>
              <a:rPr sz="1600" dirty="0">
                <a:latin typeface="Calibri"/>
                <a:cs typeface="Calibri"/>
              </a:rPr>
              <a:t>in </a:t>
            </a:r>
            <a:r>
              <a:rPr sz="1600" spc="-5" dirty="0">
                <a:latin typeface="Calibri"/>
                <a:cs typeface="Calibri"/>
              </a:rPr>
              <a:t>the entity being </a:t>
            </a:r>
            <a:r>
              <a:rPr sz="1600" spc="-10" dirty="0">
                <a:latin typeface="Calibri"/>
                <a:cs typeface="Calibri"/>
              </a:rPr>
              <a:t>assessed </a:t>
            </a:r>
            <a:r>
              <a:rPr sz="1600" spc="-5" dirty="0">
                <a:latin typeface="Calibri"/>
                <a:cs typeface="Calibri"/>
              </a:rPr>
              <a:t>and the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probability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defined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occur.</a:t>
            </a:r>
            <a:endParaRPr sz="1600" dirty="0">
              <a:latin typeface="Calibri"/>
              <a:cs typeface="Calibri"/>
            </a:endParaRPr>
          </a:p>
          <a:p>
            <a:pPr marL="396240" marR="8890" lvl="1" indent="-182880" algn="just">
              <a:lnSpc>
                <a:spcPct val="11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metric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-5" dirty="0">
                <a:latin typeface="Calibri"/>
                <a:cs typeface="Calibri"/>
              </a:rPr>
              <a:t> 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computed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several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ways</a:t>
            </a:r>
            <a:r>
              <a:rPr sz="1600" spc="-15" dirty="0">
                <a:latin typeface="Calibri"/>
                <a:cs typeface="Calibri"/>
              </a:rPr>
              <a:t>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historical,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variance-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covariance,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Monte</a:t>
            </a:r>
            <a:r>
              <a:rPr sz="1600" spc="-5" dirty="0">
                <a:latin typeface="Calibri"/>
                <a:cs typeface="Calibri"/>
              </a:rPr>
              <a:t> Carlo methods.</a:t>
            </a:r>
            <a:endParaRPr sz="1600" dirty="0">
              <a:latin typeface="Calibri"/>
              <a:cs typeface="Calibri"/>
            </a:endParaRPr>
          </a:p>
          <a:p>
            <a:pPr marL="396875" marR="5715" lvl="1" indent="-183515" algn="just">
              <a:lnSpc>
                <a:spcPct val="11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Investment banks </a:t>
            </a:r>
            <a:r>
              <a:rPr sz="1600" spc="-5" dirty="0">
                <a:latin typeface="Calibri"/>
                <a:cs typeface="Calibri"/>
              </a:rPr>
              <a:t>commonly apply </a:t>
            </a:r>
            <a:r>
              <a:rPr sz="1600" spc="-35" dirty="0">
                <a:latin typeface="Calibri"/>
                <a:cs typeface="Calibri"/>
              </a:rPr>
              <a:t>VaR </a:t>
            </a:r>
            <a:r>
              <a:rPr sz="1600" spc="-5" dirty="0">
                <a:latin typeface="Calibri"/>
                <a:cs typeface="Calibri"/>
              </a:rPr>
              <a:t>modeling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firm-wide risk due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potential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independent </a:t>
            </a:r>
            <a:r>
              <a:rPr sz="1600" spc="-10" dirty="0">
                <a:latin typeface="Calibri"/>
                <a:cs typeface="Calibri"/>
              </a:rPr>
              <a:t>trading desks to </a:t>
            </a:r>
            <a:r>
              <a:rPr sz="1600" spc="-5" dirty="0">
                <a:latin typeface="Calibri"/>
                <a:cs typeface="Calibri"/>
              </a:rPr>
              <a:t>unintentionally </a:t>
            </a:r>
            <a:r>
              <a:rPr sz="1600" spc="-10" dirty="0">
                <a:latin typeface="Calibri"/>
                <a:cs typeface="Calibri"/>
              </a:rPr>
              <a:t>expose </a:t>
            </a:r>
            <a:r>
              <a:rPr sz="1600" spc="-5" dirty="0">
                <a:latin typeface="Calibri"/>
                <a:cs typeface="Calibri"/>
              </a:rPr>
              <a:t>the firm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highly </a:t>
            </a:r>
            <a:r>
              <a:rPr sz="1600" spc="-10" dirty="0">
                <a:latin typeface="Calibri"/>
                <a:cs typeface="Calibri"/>
              </a:rPr>
              <a:t>correlated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assets.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867101"/>
            <a:ext cx="18224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0" dirty="0"/>
              <a:t>O</a:t>
            </a:r>
            <a:r>
              <a:rPr sz="4400" spc="-85" dirty="0"/>
              <a:t>u</a:t>
            </a:r>
            <a:r>
              <a:rPr sz="4400" spc="-80" dirty="0"/>
              <a:t>t</a:t>
            </a:r>
            <a:r>
              <a:rPr sz="4400" spc="-75" dirty="0"/>
              <a:t>li</a:t>
            </a:r>
            <a:r>
              <a:rPr sz="4400" spc="-105" dirty="0"/>
              <a:t>n</a:t>
            </a:r>
            <a:r>
              <a:rPr sz="4400" spc="-90" dirty="0"/>
              <a:t>e</a:t>
            </a:r>
            <a:r>
              <a:rPr sz="4400" dirty="0"/>
              <a:t>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938810"/>
            <a:ext cx="6644640" cy="3018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5590" indent="-26352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6153"/>
              <a:buFont typeface="Wingdings"/>
              <a:buChar char=""/>
              <a:tabLst>
                <a:tab pos="276225" algn="l"/>
              </a:tabLst>
            </a:pPr>
            <a:r>
              <a:rPr sz="2600" spc="-5" dirty="0">
                <a:latin typeface="Calibri"/>
                <a:cs typeface="Calibri"/>
              </a:rPr>
              <a:t>Definition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importance</a:t>
            </a:r>
            <a:endParaRPr sz="2600">
              <a:latin typeface="Calibri"/>
              <a:cs typeface="Calibri"/>
            </a:endParaRPr>
          </a:p>
          <a:p>
            <a:pPr marL="275590" indent="-263525">
              <a:lnSpc>
                <a:spcPct val="100000"/>
              </a:lnSpc>
              <a:spcBef>
                <a:spcPts val="1989"/>
              </a:spcBef>
              <a:buClr>
                <a:srgbClr val="1CACE3"/>
              </a:buClr>
              <a:buSzPct val="96153"/>
              <a:buFont typeface="Wingdings"/>
              <a:buChar char=""/>
              <a:tabLst>
                <a:tab pos="276225" algn="l"/>
              </a:tabLst>
            </a:pPr>
            <a:r>
              <a:rPr sz="2600" spc="-10" dirty="0">
                <a:latin typeface="Calibri"/>
                <a:cs typeface="Calibri"/>
              </a:rPr>
              <a:t>Performance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measures</a:t>
            </a:r>
            <a:endParaRPr sz="2600">
              <a:latin typeface="Calibri"/>
              <a:cs typeface="Calibri"/>
            </a:endParaRPr>
          </a:p>
          <a:p>
            <a:pPr marL="275590" indent="-263525">
              <a:lnSpc>
                <a:spcPct val="100000"/>
              </a:lnSpc>
              <a:spcBef>
                <a:spcPts val="1980"/>
              </a:spcBef>
              <a:buClr>
                <a:srgbClr val="1CACE3"/>
              </a:buClr>
              <a:buSzPct val="96153"/>
              <a:buFont typeface="Wingdings"/>
              <a:buChar char=""/>
              <a:tabLst>
                <a:tab pos="276225" algn="l"/>
              </a:tabLst>
            </a:pPr>
            <a:r>
              <a:rPr sz="2600" spc="-5" dirty="0">
                <a:latin typeface="Calibri"/>
                <a:cs typeface="Calibri"/>
              </a:rPr>
              <a:t>Backtesting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biases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challenges</a:t>
            </a:r>
            <a:endParaRPr sz="2600">
              <a:latin typeface="Calibri"/>
              <a:cs typeface="Calibri"/>
            </a:endParaRPr>
          </a:p>
          <a:p>
            <a:pPr marL="275590" indent="-263525">
              <a:lnSpc>
                <a:spcPct val="100000"/>
              </a:lnSpc>
              <a:spcBef>
                <a:spcPts val="1989"/>
              </a:spcBef>
              <a:buClr>
                <a:srgbClr val="1CACE3"/>
              </a:buClr>
              <a:buSzPct val="96153"/>
              <a:buFont typeface="Wingdings"/>
              <a:buChar char=""/>
              <a:tabLst>
                <a:tab pos="276225" algn="l"/>
              </a:tabLst>
            </a:pPr>
            <a:r>
              <a:rPr sz="2600" spc="-5" dirty="0">
                <a:latin typeface="Calibri"/>
                <a:cs typeface="Calibri"/>
              </a:rPr>
              <a:t>When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Backtest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Strategy</a:t>
            </a:r>
            <a:endParaRPr sz="2600">
              <a:latin typeface="Calibri"/>
              <a:cs typeface="Calibri"/>
            </a:endParaRPr>
          </a:p>
          <a:p>
            <a:pPr marL="275590" indent="-263525">
              <a:lnSpc>
                <a:spcPct val="100000"/>
              </a:lnSpc>
              <a:spcBef>
                <a:spcPts val="1995"/>
              </a:spcBef>
              <a:buClr>
                <a:srgbClr val="1CACE3"/>
              </a:buClr>
              <a:buSzPct val="96153"/>
              <a:buFont typeface="Wingdings"/>
              <a:buChar char=""/>
              <a:tabLst>
                <a:tab pos="276225" algn="l"/>
              </a:tabLst>
            </a:pPr>
            <a:r>
              <a:rPr sz="2600" dirty="0">
                <a:latin typeface="Calibri"/>
                <a:cs typeface="Calibri"/>
              </a:rPr>
              <a:t>Will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Backtest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Predictive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Future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Returns?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4968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P</a:t>
            </a:r>
            <a:r>
              <a:rPr sz="4000" spc="-75" dirty="0"/>
              <a:t>er</a:t>
            </a:r>
            <a:r>
              <a:rPr sz="4000" spc="-180" dirty="0"/>
              <a:t>f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10" dirty="0"/>
              <a:t>m</a:t>
            </a:r>
            <a:r>
              <a:rPr sz="4000" spc="-90" dirty="0"/>
              <a:t>a</a:t>
            </a:r>
            <a:r>
              <a:rPr sz="4000" spc="-105" dirty="0"/>
              <a:t>n</a:t>
            </a:r>
            <a:r>
              <a:rPr sz="4000" spc="-90" dirty="0"/>
              <a:t>c</a:t>
            </a:r>
            <a:r>
              <a:rPr sz="4000" spc="-5" dirty="0"/>
              <a:t>e</a:t>
            </a:r>
            <a:r>
              <a:rPr sz="4000" spc="-185" dirty="0"/>
              <a:t> </a:t>
            </a:r>
            <a:r>
              <a:rPr sz="4000" spc="-95" dirty="0"/>
              <a:t>m</a:t>
            </a:r>
            <a:r>
              <a:rPr sz="4000" spc="-90" dirty="0"/>
              <a:t>ea</a:t>
            </a:r>
            <a:r>
              <a:rPr sz="4000" spc="-75" dirty="0"/>
              <a:t>s</a:t>
            </a:r>
            <a:r>
              <a:rPr sz="4000" spc="-90" dirty="0"/>
              <a:t>u</a:t>
            </a:r>
            <a:r>
              <a:rPr sz="4000" spc="-150" dirty="0"/>
              <a:t>r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752" rIns="0" bIns="0" rtlCol="0">
            <a:spAutoFit/>
          </a:bodyPr>
          <a:lstStyle/>
          <a:p>
            <a:pPr marL="321310" indent="-22288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322580" algn="l"/>
              </a:tabLst>
            </a:pPr>
            <a:r>
              <a:rPr sz="2200" b="1" spc="-10" dirty="0">
                <a:latin typeface="Calibri"/>
                <a:cs typeface="Calibri"/>
              </a:rPr>
              <a:t>Conditional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30" dirty="0">
                <a:latin typeface="Calibri"/>
                <a:cs typeface="Calibri"/>
              </a:rPr>
              <a:t>Value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at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Risk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(CVaR),</a:t>
            </a:r>
            <a:r>
              <a:rPr sz="2200" b="1" spc="-80" dirty="0">
                <a:latin typeface="Calibri"/>
                <a:cs typeface="Calibri"/>
              </a:rPr>
              <a:t> </a:t>
            </a:r>
            <a:r>
              <a:rPr sz="1800" spc="-5" dirty="0"/>
              <a:t>also</a:t>
            </a:r>
            <a:r>
              <a:rPr sz="1800" spc="15" dirty="0"/>
              <a:t> </a:t>
            </a:r>
            <a:r>
              <a:rPr sz="1800" spc="-5" dirty="0"/>
              <a:t>known</a:t>
            </a:r>
            <a:r>
              <a:rPr sz="1800" spc="10" dirty="0"/>
              <a:t> </a:t>
            </a:r>
            <a:r>
              <a:rPr sz="1800" dirty="0"/>
              <a:t>as</a:t>
            </a:r>
            <a:r>
              <a:rPr sz="1800" spc="-5" dirty="0"/>
              <a:t> </a:t>
            </a:r>
            <a:r>
              <a:rPr sz="1800" b="1" spc="-5" dirty="0">
                <a:latin typeface="Calibri"/>
                <a:cs typeface="Calibri"/>
              </a:rPr>
              <a:t>Expected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Shortfall</a:t>
            </a:r>
            <a:endParaRPr sz="1800">
              <a:latin typeface="Calibri"/>
              <a:cs typeface="Calibri"/>
            </a:endParaRPr>
          </a:p>
          <a:p>
            <a:pPr marL="482600" marR="5715" lvl="1" indent="-182880">
              <a:lnSpc>
                <a:spcPct val="120000"/>
              </a:lnSpc>
              <a:spcBef>
                <a:spcPts val="1295"/>
              </a:spcBef>
              <a:buClr>
                <a:srgbClr val="1CACE3"/>
              </a:buClr>
              <a:buFont typeface="Courier New"/>
              <a:buChar char="o"/>
              <a:tabLst>
                <a:tab pos="483870" algn="l"/>
              </a:tabLst>
            </a:pPr>
            <a:r>
              <a:rPr sz="1600" dirty="0">
                <a:latin typeface="Calibri"/>
                <a:cs typeface="Calibri"/>
              </a:rPr>
              <a:t>It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risk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assessment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measure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quantifies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amount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tail</a:t>
            </a:r>
            <a:r>
              <a:rPr sz="1600" spc="20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risk</a:t>
            </a:r>
            <a:r>
              <a:rPr sz="1600" spc="1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investment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portfolio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has.</a:t>
            </a:r>
            <a:endParaRPr sz="1600">
              <a:latin typeface="Calibri"/>
              <a:cs typeface="Calibri"/>
            </a:endParaRPr>
          </a:p>
          <a:p>
            <a:pPr marL="482600" marR="5080" lvl="1" indent="-182880">
              <a:lnSpc>
                <a:spcPct val="12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483870" algn="l"/>
              </a:tabLst>
            </a:pPr>
            <a:r>
              <a:rPr sz="1600" spc="-25" dirty="0">
                <a:latin typeface="Calibri"/>
                <a:cs typeface="Calibri"/>
              </a:rPr>
              <a:t>CVaR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1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derived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by</a:t>
            </a:r>
            <a:r>
              <a:rPr sz="1600" spc="1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taking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14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weighted</a:t>
            </a:r>
            <a:r>
              <a:rPr sz="1600" b="1" spc="14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average</a:t>
            </a:r>
            <a:r>
              <a:rPr sz="1600" b="1" spc="1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extreme</a:t>
            </a:r>
            <a:r>
              <a:rPr sz="1600" spc="1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losses</a:t>
            </a:r>
            <a:r>
              <a:rPr sz="1600" spc="1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1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tail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distribution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possible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returns,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beyond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Value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 </a:t>
            </a:r>
            <a:r>
              <a:rPr sz="1600" spc="-5" dirty="0">
                <a:latin typeface="Calibri"/>
                <a:cs typeface="Calibri"/>
              </a:rPr>
              <a:t>Risk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(VaR)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cutoff</a:t>
            </a:r>
            <a:r>
              <a:rPr sz="1600" spc="-5" dirty="0">
                <a:latin typeface="Calibri"/>
                <a:cs typeface="Calibri"/>
              </a:rPr>
              <a:t> point.</a:t>
            </a:r>
            <a:endParaRPr sz="1600">
              <a:latin typeface="Calibri"/>
              <a:cs typeface="Calibri"/>
            </a:endParaRPr>
          </a:p>
          <a:p>
            <a:pPr marL="86360" lvl="1">
              <a:lnSpc>
                <a:spcPct val="100000"/>
              </a:lnSpc>
              <a:spcBef>
                <a:spcPts val="55"/>
              </a:spcBef>
              <a:buClr>
                <a:srgbClr val="1CACE3"/>
              </a:buClr>
              <a:buFont typeface="Courier New"/>
              <a:buChar char="o"/>
            </a:pPr>
            <a:endParaRPr sz="1250"/>
          </a:p>
          <a:p>
            <a:pPr marL="483234" lvl="1" indent="-183515">
              <a:lnSpc>
                <a:spcPct val="100000"/>
              </a:lnSpc>
              <a:buClr>
                <a:srgbClr val="1CACE3"/>
              </a:buClr>
              <a:buFont typeface="Courier New"/>
              <a:buChar char="o"/>
              <a:tabLst>
                <a:tab pos="484505" algn="l"/>
              </a:tabLst>
            </a:pPr>
            <a:r>
              <a:rPr sz="1600" spc="-5" dirty="0">
                <a:latin typeface="Calibri"/>
                <a:cs typeface="Calibri"/>
              </a:rPr>
              <a:t>Conditional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</a:t>
            </a:r>
            <a:r>
              <a:rPr sz="1600" spc="-5" dirty="0">
                <a:latin typeface="Calibri"/>
                <a:cs typeface="Calibri"/>
              </a:rPr>
              <a:t> risk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 </a:t>
            </a:r>
            <a:r>
              <a:rPr sz="1600" spc="-5" dirty="0">
                <a:latin typeface="Calibri"/>
                <a:cs typeface="Calibri"/>
              </a:rPr>
              <a:t>used</a:t>
            </a:r>
            <a:r>
              <a:rPr sz="1600" dirty="0">
                <a:latin typeface="Calibri"/>
                <a:cs typeface="Calibri"/>
              </a:rPr>
              <a:t> in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portfolio</a:t>
            </a:r>
            <a:r>
              <a:rPr sz="16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optimization</a:t>
            </a:r>
            <a:r>
              <a:rPr sz="16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16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effective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risk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management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482600" marR="6985" lvl="1" indent="-182880">
              <a:lnSpc>
                <a:spcPct val="12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48387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0000"/>
                </a:solidFill>
                <a:latin typeface="Calibri"/>
                <a:cs typeface="Calibri"/>
              </a:rPr>
              <a:t>CVaR</a:t>
            </a:r>
            <a:r>
              <a:rPr sz="16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16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opposed</a:t>
            </a:r>
            <a:r>
              <a:rPr sz="16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6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just</a:t>
            </a:r>
            <a:r>
              <a:rPr sz="16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16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tends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lead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more</a:t>
            </a:r>
            <a:r>
              <a:rPr sz="16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conservative</a:t>
            </a:r>
            <a:r>
              <a:rPr sz="16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approach </a:t>
            </a:r>
            <a:r>
              <a:rPr sz="1600" spc="-3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terms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risk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exposure.</a:t>
            </a:r>
            <a:endParaRPr sz="1600">
              <a:latin typeface="Calibri"/>
              <a:cs typeface="Calibri"/>
            </a:endParaRPr>
          </a:p>
          <a:p>
            <a:pPr marL="482600" marR="6350" lvl="1" indent="-182880">
              <a:lnSpc>
                <a:spcPct val="12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48387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2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choice</a:t>
            </a:r>
            <a:r>
              <a:rPr sz="1600" spc="25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between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VaR</a:t>
            </a:r>
            <a:r>
              <a:rPr sz="1600" spc="2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26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CVaR</a:t>
            </a:r>
            <a:r>
              <a:rPr sz="1600" spc="2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25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not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always</a:t>
            </a:r>
            <a:r>
              <a:rPr sz="1600" spc="254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clear,</a:t>
            </a:r>
            <a:r>
              <a:rPr sz="1600" spc="25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but</a:t>
            </a:r>
            <a:r>
              <a:rPr sz="1600" spc="26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volatile</a:t>
            </a:r>
            <a:r>
              <a:rPr sz="1600" b="1" spc="2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and</a:t>
            </a:r>
            <a:r>
              <a:rPr sz="1600" b="1" spc="26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engineered </a:t>
            </a:r>
            <a:r>
              <a:rPr sz="1600" b="1" spc="-34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investments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can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benefit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from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CVaR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check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assumptions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imposed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VaR.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4968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P</a:t>
            </a:r>
            <a:r>
              <a:rPr sz="4000" spc="-75" dirty="0"/>
              <a:t>er</a:t>
            </a:r>
            <a:r>
              <a:rPr sz="4000" spc="-180" dirty="0"/>
              <a:t>f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10" dirty="0"/>
              <a:t>m</a:t>
            </a:r>
            <a:r>
              <a:rPr sz="4000" spc="-90" dirty="0"/>
              <a:t>a</a:t>
            </a:r>
            <a:r>
              <a:rPr sz="4000" spc="-105" dirty="0"/>
              <a:t>n</a:t>
            </a:r>
            <a:r>
              <a:rPr sz="4000" spc="-90" dirty="0"/>
              <a:t>c</a:t>
            </a:r>
            <a:r>
              <a:rPr sz="4000" spc="-5" dirty="0"/>
              <a:t>e</a:t>
            </a:r>
            <a:r>
              <a:rPr sz="4000" spc="-185" dirty="0"/>
              <a:t> </a:t>
            </a:r>
            <a:r>
              <a:rPr sz="4000" spc="-95" dirty="0"/>
              <a:t>m</a:t>
            </a:r>
            <a:r>
              <a:rPr sz="4000" spc="-90" dirty="0"/>
              <a:t>ea</a:t>
            </a:r>
            <a:r>
              <a:rPr sz="4000" spc="-75" dirty="0"/>
              <a:t>s</a:t>
            </a:r>
            <a:r>
              <a:rPr sz="4000" spc="-90" dirty="0"/>
              <a:t>u</a:t>
            </a:r>
            <a:r>
              <a:rPr sz="4000" spc="-150" dirty="0"/>
              <a:t>r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752" rIns="0" bIns="0" rtlCol="0">
            <a:spAutoFit/>
          </a:bodyPr>
          <a:lstStyle/>
          <a:p>
            <a:pPr marL="321310" indent="-22288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322580" algn="l"/>
              </a:tabLst>
            </a:pPr>
            <a:r>
              <a:rPr sz="2200" b="1" spc="-50" dirty="0">
                <a:latin typeface="Calibri"/>
                <a:cs typeface="Calibri"/>
              </a:rPr>
              <a:t>VaR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vs.</a:t>
            </a:r>
            <a:r>
              <a:rPr sz="2200" b="1" spc="-40" dirty="0">
                <a:latin typeface="Calibri"/>
                <a:cs typeface="Calibri"/>
              </a:rPr>
              <a:t> CVaR</a:t>
            </a:r>
            <a:endParaRPr sz="22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  <a:spcBef>
                <a:spcPts val="1710"/>
              </a:spcBef>
            </a:pPr>
            <a:r>
              <a:rPr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pc="-965" dirty="0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i</a:t>
            </a:r>
            <a:r>
              <a:rPr dirty="0"/>
              <a:t>f </a:t>
            </a:r>
            <a:r>
              <a:rPr spc="-105" dirty="0"/>
              <a:t>V</a:t>
            </a:r>
            <a:r>
              <a:rPr spc="-5" dirty="0"/>
              <a:t>a</a:t>
            </a:r>
            <a:r>
              <a:rPr dirty="0"/>
              <a:t>R(</a:t>
            </a:r>
            <a:r>
              <a:rPr dirty="0">
                <a:solidFill>
                  <a:srgbClr val="0000FF"/>
                </a:solidFill>
              </a:rPr>
              <a:t>95</a:t>
            </a:r>
            <a:r>
              <a:rPr dirty="0"/>
              <a:t>)</a:t>
            </a:r>
            <a:r>
              <a:rPr spc="-20" dirty="0"/>
              <a:t> </a:t>
            </a:r>
            <a:r>
              <a:rPr dirty="0"/>
              <a:t>= </a:t>
            </a:r>
            <a:r>
              <a:rPr dirty="0">
                <a:solidFill>
                  <a:srgbClr val="FF0000"/>
                </a:solidFill>
              </a:rPr>
              <a:t>3%</a:t>
            </a:r>
          </a:p>
          <a:p>
            <a:pPr marL="665480" lvl="1" indent="-183515">
              <a:lnSpc>
                <a:spcPct val="100000"/>
              </a:lnSpc>
              <a:spcBef>
                <a:spcPts val="1650"/>
              </a:spcBef>
              <a:buClr>
                <a:srgbClr val="1CACE3"/>
              </a:buClr>
              <a:buFont typeface="Arial MT"/>
              <a:buChar char="•"/>
              <a:tabLst>
                <a:tab pos="666750" algn="l"/>
              </a:tabLst>
            </a:pPr>
            <a:r>
              <a:rPr sz="1600" b="1" spc="-5" dirty="0">
                <a:latin typeface="Calibri"/>
                <a:cs typeface="Calibri"/>
              </a:rPr>
              <a:t>5%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chance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5" dirty="0">
                <a:latin typeface="Calibri"/>
                <a:cs typeface="Calibri"/>
              </a:rPr>
              <a:t>lose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3%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or </a:t>
            </a:r>
            <a:r>
              <a:rPr sz="1600" b="1" spc="-10" dirty="0">
                <a:latin typeface="Calibri"/>
                <a:cs typeface="Calibri"/>
              </a:rPr>
              <a:t>more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on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 given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day</a:t>
            </a:r>
            <a:endParaRPr sz="1600">
              <a:latin typeface="Calibri"/>
              <a:cs typeface="Calibri"/>
            </a:endParaRPr>
          </a:p>
          <a:p>
            <a:pPr marL="86360" lvl="1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pc="-965" dirty="0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i</a:t>
            </a:r>
            <a:r>
              <a:rPr dirty="0"/>
              <a:t>f </a:t>
            </a:r>
            <a:r>
              <a:rPr spc="-5" dirty="0"/>
              <a:t>C</a:t>
            </a:r>
            <a:r>
              <a:rPr spc="-105" dirty="0"/>
              <a:t>V</a:t>
            </a:r>
            <a:r>
              <a:rPr dirty="0"/>
              <a:t>aR(</a:t>
            </a:r>
            <a:r>
              <a:rPr dirty="0">
                <a:solidFill>
                  <a:srgbClr val="0000FF"/>
                </a:solidFill>
              </a:rPr>
              <a:t>95</a:t>
            </a:r>
            <a:r>
              <a:rPr dirty="0"/>
              <a:t>)</a:t>
            </a:r>
            <a:r>
              <a:rPr spc="-30" dirty="0"/>
              <a:t> </a:t>
            </a:r>
            <a:r>
              <a:rPr dirty="0"/>
              <a:t>=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5" dirty="0">
                <a:solidFill>
                  <a:srgbClr val="FF0000"/>
                </a:solidFill>
              </a:rPr>
              <a:t>.</a:t>
            </a:r>
            <a:r>
              <a:rPr dirty="0">
                <a:solidFill>
                  <a:srgbClr val="FF0000"/>
                </a:solidFill>
              </a:rPr>
              <a:t>5%</a:t>
            </a:r>
          </a:p>
          <a:p>
            <a:pPr marL="665480" lvl="1" indent="-183515">
              <a:lnSpc>
                <a:spcPct val="100000"/>
              </a:lnSpc>
              <a:spcBef>
                <a:spcPts val="1645"/>
              </a:spcBef>
              <a:buClr>
                <a:srgbClr val="1CACE3"/>
              </a:buClr>
              <a:buFont typeface="Arial MT"/>
              <a:buChar char="•"/>
              <a:tabLst>
                <a:tab pos="666750" algn="l"/>
              </a:tabLst>
            </a:pPr>
            <a:r>
              <a:rPr sz="1600" spc="-5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%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chance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lose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average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4.5%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0" dirty="0">
                <a:latin typeface="Calibri"/>
                <a:cs typeface="Calibri"/>
              </a:rPr>
              <a:t>given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day</a:t>
            </a:r>
            <a:endParaRPr sz="16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  <a:spcBef>
                <a:spcPts val="15"/>
              </a:spcBef>
            </a:pPr>
            <a:endParaRPr sz="1900">
              <a:latin typeface="Calibri"/>
              <a:cs typeface="Calibri"/>
            </a:endParaRPr>
          </a:p>
          <a:p>
            <a:pPr marL="482600" marR="5080" indent="-182880">
              <a:lnSpc>
                <a:spcPct val="120000"/>
              </a:lnSpc>
              <a:spcBef>
                <a:spcPts val="5"/>
              </a:spcBef>
            </a:pPr>
            <a:r>
              <a:rPr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pc="-965" dirty="0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spc="-30" dirty="0">
                <a:solidFill>
                  <a:srgbClr val="0000FF"/>
                </a:solidFill>
              </a:rPr>
              <a:t>CVaR</a:t>
            </a:r>
            <a:r>
              <a:rPr spc="55" dirty="0">
                <a:solidFill>
                  <a:srgbClr val="0000FF"/>
                </a:solidFill>
              </a:rPr>
              <a:t> </a:t>
            </a:r>
            <a:r>
              <a:rPr spc="-10" dirty="0"/>
              <a:t>gives</a:t>
            </a:r>
            <a:r>
              <a:rPr spc="60" dirty="0"/>
              <a:t> </a:t>
            </a:r>
            <a:r>
              <a:rPr dirty="0"/>
              <a:t>us</a:t>
            </a:r>
            <a:r>
              <a:rPr spc="65" dirty="0"/>
              <a:t> </a:t>
            </a:r>
            <a:r>
              <a:rPr dirty="0"/>
              <a:t>an</a:t>
            </a:r>
            <a:r>
              <a:rPr spc="70" dirty="0"/>
              <a:t> </a:t>
            </a:r>
            <a:r>
              <a:rPr spc="-20" dirty="0">
                <a:solidFill>
                  <a:srgbClr val="0000FF"/>
                </a:solidFill>
              </a:rPr>
              <a:t>average</a:t>
            </a:r>
            <a:r>
              <a:rPr spc="65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expected</a:t>
            </a:r>
            <a:r>
              <a:rPr spc="65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loss</a:t>
            </a:r>
            <a:r>
              <a:rPr spc="-5" dirty="0"/>
              <a:t>,</a:t>
            </a:r>
            <a:r>
              <a:rPr spc="75" dirty="0"/>
              <a:t> </a:t>
            </a:r>
            <a:r>
              <a:rPr dirty="0"/>
              <a:t>while</a:t>
            </a:r>
            <a:r>
              <a:rPr spc="65" dirty="0"/>
              <a:t> </a:t>
            </a:r>
            <a:r>
              <a:rPr spc="-35" dirty="0">
                <a:solidFill>
                  <a:srgbClr val="FF0000"/>
                </a:solidFill>
              </a:rPr>
              <a:t>VaR</a:t>
            </a:r>
            <a:r>
              <a:rPr spc="70" dirty="0">
                <a:solidFill>
                  <a:srgbClr val="FF0000"/>
                </a:solidFill>
              </a:rPr>
              <a:t> </a:t>
            </a:r>
            <a:r>
              <a:rPr spc="-10" dirty="0"/>
              <a:t>gives</a:t>
            </a:r>
            <a:r>
              <a:rPr spc="60" dirty="0"/>
              <a:t> </a:t>
            </a:r>
            <a:r>
              <a:rPr dirty="0"/>
              <a:t>us</a:t>
            </a:r>
            <a:r>
              <a:rPr spc="75" dirty="0"/>
              <a:t> </a:t>
            </a:r>
            <a:r>
              <a:rPr dirty="0">
                <a:solidFill>
                  <a:srgbClr val="FF0000"/>
                </a:solidFill>
              </a:rPr>
              <a:t>a</a:t>
            </a:r>
            <a:r>
              <a:rPr spc="65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range</a:t>
            </a:r>
            <a:r>
              <a:rPr spc="65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of </a:t>
            </a:r>
            <a:r>
              <a:rPr spc="-44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potential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losses</a:t>
            </a:r>
            <a:r>
              <a:rPr spc="-5" dirty="0"/>
              <a:t>,</a:t>
            </a:r>
            <a:r>
              <a:rPr spc="20" dirty="0"/>
              <a:t> </a:t>
            </a:r>
            <a:r>
              <a:rPr spc="-5" dirty="0"/>
              <a:t>Loss</a:t>
            </a:r>
            <a:r>
              <a:rPr spc="5" dirty="0"/>
              <a:t> </a:t>
            </a:r>
            <a:r>
              <a:rPr spc="-10" dirty="0"/>
              <a:t>accurate</a:t>
            </a:r>
            <a:r>
              <a:rPr spc="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b="1" spc="-5" dirty="0">
                <a:latin typeface="Calibri"/>
                <a:cs typeface="Calibri"/>
              </a:rPr>
              <a:t>lower</a:t>
            </a:r>
            <a:r>
              <a:rPr b="1" spc="-10" dirty="0">
                <a:latin typeface="Calibri"/>
                <a:cs typeface="Calibri"/>
              </a:rPr>
              <a:t> approximation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risk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4968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P</a:t>
            </a:r>
            <a:r>
              <a:rPr sz="4000" spc="-75" dirty="0"/>
              <a:t>er</a:t>
            </a:r>
            <a:r>
              <a:rPr sz="4000" spc="-180" dirty="0"/>
              <a:t>f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10" dirty="0"/>
              <a:t>m</a:t>
            </a:r>
            <a:r>
              <a:rPr sz="4000" spc="-90" dirty="0"/>
              <a:t>a</a:t>
            </a:r>
            <a:r>
              <a:rPr sz="4000" spc="-105" dirty="0"/>
              <a:t>n</a:t>
            </a:r>
            <a:r>
              <a:rPr sz="4000" spc="-90" dirty="0"/>
              <a:t>c</a:t>
            </a:r>
            <a:r>
              <a:rPr sz="4000" spc="-5" dirty="0"/>
              <a:t>e</a:t>
            </a:r>
            <a:r>
              <a:rPr sz="4000" spc="-185" dirty="0"/>
              <a:t> </a:t>
            </a:r>
            <a:r>
              <a:rPr sz="4000" spc="-95" dirty="0"/>
              <a:t>m</a:t>
            </a:r>
            <a:r>
              <a:rPr sz="4000" spc="-90" dirty="0"/>
              <a:t>ea</a:t>
            </a:r>
            <a:r>
              <a:rPr sz="4000" spc="-75" dirty="0"/>
              <a:t>s</a:t>
            </a:r>
            <a:r>
              <a:rPr sz="4000" spc="-90" dirty="0"/>
              <a:t>u</a:t>
            </a:r>
            <a:r>
              <a:rPr sz="4000" spc="-150" dirty="0"/>
              <a:t>r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10258" y="1998244"/>
            <a:ext cx="7611745" cy="285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b="1" spc="-15" dirty="0">
                <a:latin typeface="Calibri"/>
                <a:cs typeface="Calibri"/>
              </a:rPr>
              <a:t>Information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Ratio</a:t>
            </a:r>
            <a:endParaRPr sz="220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spc="-10" dirty="0">
                <a:latin typeface="Calibri"/>
                <a:cs typeface="Calibri"/>
              </a:rPr>
              <a:t>Information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ratio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measure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when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want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assess</a:t>
            </a:r>
            <a:r>
              <a:rPr sz="16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long-only</a:t>
            </a:r>
            <a:r>
              <a:rPr sz="16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0000"/>
                </a:solidFill>
                <a:latin typeface="Calibri"/>
                <a:cs typeface="Calibri"/>
              </a:rPr>
              <a:t>strategy</a:t>
            </a:r>
            <a:r>
              <a:rPr sz="1600" spc="-2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396875" marR="5080" lvl="1" indent="-183515">
              <a:lnSpc>
                <a:spcPct val="11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benchmark</a:t>
            </a:r>
            <a:r>
              <a:rPr sz="1600" spc="2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usually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</a:rPr>
              <a:t>market</a:t>
            </a:r>
            <a:r>
              <a:rPr sz="1600" spc="2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index</a:t>
            </a:r>
            <a:r>
              <a:rPr sz="1600" spc="3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which</a:t>
            </a:r>
            <a:r>
              <a:rPr sz="1600" spc="29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securities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you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are</a:t>
            </a:r>
            <a:r>
              <a:rPr sz="1600" spc="2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trading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belong.</a:t>
            </a:r>
            <a:endParaRPr sz="1600">
              <a:latin typeface="Calibri"/>
              <a:cs typeface="Calibri"/>
            </a:endParaRPr>
          </a:p>
          <a:p>
            <a:pPr marL="396875" marR="6985" lvl="1" indent="-182880">
              <a:lnSpc>
                <a:spcPct val="11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7510" algn="l"/>
              </a:tabLst>
            </a:pPr>
            <a:r>
              <a:rPr sz="1600" spc="-10" dirty="0">
                <a:latin typeface="Calibri"/>
                <a:cs typeface="Calibri"/>
              </a:rPr>
              <a:t>For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example,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you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trade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only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small-cap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stocks,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market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index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Standard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&amp;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Poor’s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small-cap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(S&amp;P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600)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index </a:t>
            </a:r>
            <a:r>
              <a:rPr sz="1600" spc="-15" dirty="0">
                <a:latin typeface="Calibri"/>
                <a:cs typeface="Calibri"/>
              </a:rPr>
              <a:t>rather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S&amp;P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500.</a:t>
            </a:r>
            <a:endParaRPr sz="1600">
              <a:latin typeface="Calibri"/>
              <a:cs typeface="Calibri"/>
            </a:endParaRPr>
          </a:p>
          <a:p>
            <a:pPr marL="396875" marR="6985" lvl="1" indent="-183515">
              <a:lnSpc>
                <a:spcPct val="11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b="1" spc="-10" dirty="0">
                <a:latin typeface="Calibri"/>
                <a:cs typeface="Calibri"/>
              </a:rPr>
              <a:t>If</a:t>
            </a:r>
            <a:r>
              <a:rPr sz="1600" b="1" spc="8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you</a:t>
            </a:r>
            <a:r>
              <a:rPr sz="1600" b="1" spc="8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are</a:t>
            </a:r>
            <a:r>
              <a:rPr sz="1600" b="1" spc="8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trading</a:t>
            </a:r>
            <a:r>
              <a:rPr sz="1600" b="1" spc="9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just</a:t>
            </a:r>
            <a:r>
              <a:rPr sz="1600" b="1" spc="8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gold</a:t>
            </a:r>
            <a:r>
              <a:rPr sz="1600" b="1" spc="8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futures,</a:t>
            </a:r>
            <a:r>
              <a:rPr sz="1600" b="1" spc="9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then</a:t>
            </a:r>
            <a:r>
              <a:rPr sz="1600" b="1" spc="8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the</a:t>
            </a:r>
            <a:r>
              <a:rPr sz="1600" b="1" spc="8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market</a:t>
            </a:r>
            <a:r>
              <a:rPr sz="1600" b="1" spc="8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index</a:t>
            </a:r>
            <a:r>
              <a:rPr sz="1600" b="1" spc="8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should</a:t>
            </a:r>
            <a:r>
              <a:rPr sz="1600" b="1" spc="8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be</a:t>
            </a:r>
            <a:r>
              <a:rPr sz="1600" b="1" spc="8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gold</a:t>
            </a:r>
            <a:r>
              <a:rPr sz="1600" b="1" spc="8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spot</a:t>
            </a:r>
            <a:r>
              <a:rPr sz="1600" b="1" spc="8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price, </a:t>
            </a:r>
            <a:r>
              <a:rPr sz="1600" b="1" spc="-34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rather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than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stock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index.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1566" y="5180356"/>
            <a:ext cx="21151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90" dirty="0">
                <a:solidFill>
                  <a:srgbClr val="404040"/>
                </a:solidFill>
                <a:latin typeface="Cambria Math"/>
                <a:cs typeface="Cambria Math"/>
              </a:rPr>
              <a:t>𝐼𝑛𝐼𝐼𝑜𝑟𝑚𝑎𝑡𝐼𝐼𝑜𝑛</a:t>
            </a:r>
            <a:r>
              <a:rPr sz="1700" spc="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-130" dirty="0">
                <a:solidFill>
                  <a:srgbClr val="404040"/>
                </a:solidFill>
                <a:latin typeface="Cambria Math"/>
                <a:cs typeface="Cambria Math"/>
              </a:rPr>
              <a:t>𝑅𝑎𝑡𝐼𝐼𝑜</a:t>
            </a:r>
            <a:r>
              <a:rPr sz="1700" spc="50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1874" y="5340884"/>
            <a:ext cx="2836545" cy="13970"/>
          </a:xfrm>
          <a:custGeom>
            <a:avLst/>
            <a:gdLst/>
            <a:ahLst/>
            <a:cxnLst/>
            <a:rect l="l" t="t" r="r" b="b"/>
            <a:pathLst>
              <a:path w="2836545" h="13970">
                <a:moveTo>
                  <a:pt x="2836164" y="0"/>
                </a:moveTo>
                <a:lnTo>
                  <a:pt x="0" y="0"/>
                </a:lnTo>
                <a:lnTo>
                  <a:pt x="0" y="13716"/>
                </a:lnTo>
                <a:lnTo>
                  <a:pt x="2836164" y="13716"/>
                </a:lnTo>
                <a:lnTo>
                  <a:pt x="283616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9798" y="5111776"/>
            <a:ext cx="201803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90" dirty="0">
                <a:solidFill>
                  <a:srgbClr val="404040"/>
                </a:solidFill>
                <a:latin typeface="Cambria Math"/>
                <a:cs typeface="Cambria Math"/>
              </a:rPr>
              <a:t>A</a:t>
            </a:r>
            <a:r>
              <a:rPr sz="1250" spc="70" dirty="0">
                <a:solidFill>
                  <a:srgbClr val="404040"/>
                </a:solidFill>
                <a:latin typeface="Cambria Math"/>
                <a:cs typeface="Cambria Math"/>
              </a:rPr>
              <a:t>ve</a:t>
            </a:r>
            <a:r>
              <a:rPr sz="1250" spc="60" dirty="0">
                <a:solidFill>
                  <a:srgbClr val="404040"/>
                </a:solidFill>
                <a:latin typeface="Cambria Math"/>
                <a:cs typeface="Cambria Math"/>
              </a:rPr>
              <a:t>r</a:t>
            </a:r>
            <a:r>
              <a:rPr sz="1250" spc="65" dirty="0">
                <a:solidFill>
                  <a:srgbClr val="404040"/>
                </a:solidFill>
                <a:latin typeface="Cambria Math"/>
                <a:cs typeface="Cambria Math"/>
              </a:rPr>
              <a:t>a</a:t>
            </a:r>
            <a:r>
              <a:rPr sz="1250" spc="70" dirty="0">
                <a:solidFill>
                  <a:srgbClr val="404040"/>
                </a:solidFill>
                <a:latin typeface="Cambria Math"/>
                <a:cs typeface="Cambria Math"/>
              </a:rPr>
              <a:t>g</a:t>
            </a:r>
            <a:r>
              <a:rPr sz="1250" spc="75" dirty="0">
                <a:solidFill>
                  <a:srgbClr val="404040"/>
                </a:solidFill>
                <a:latin typeface="Cambria Math"/>
                <a:cs typeface="Cambria Math"/>
              </a:rPr>
              <a:t>e</a:t>
            </a:r>
            <a:r>
              <a:rPr sz="1250" spc="-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250" spc="75" dirty="0">
                <a:solidFill>
                  <a:srgbClr val="404040"/>
                </a:solidFill>
                <a:latin typeface="Cambria Math"/>
                <a:cs typeface="Cambria Math"/>
              </a:rPr>
              <a:t>o</a:t>
            </a:r>
            <a:r>
              <a:rPr sz="1250" spc="60" dirty="0">
                <a:solidFill>
                  <a:srgbClr val="404040"/>
                </a:solidFill>
                <a:latin typeface="Cambria Math"/>
                <a:cs typeface="Cambria Math"/>
              </a:rPr>
              <a:t>f</a:t>
            </a:r>
            <a:r>
              <a:rPr sz="1250" spc="-1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250" spc="80" dirty="0">
                <a:solidFill>
                  <a:srgbClr val="404040"/>
                </a:solidFill>
                <a:latin typeface="Cambria Math"/>
                <a:cs typeface="Cambria Math"/>
              </a:rPr>
              <a:t>E</a:t>
            </a:r>
            <a:r>
              <a:rPr sz="1250" cap="small" spc="95" dirty="0">
                <a:solidFill>
                  <a:srgbClr val="404040"/>
                </a:solidFill>
                <a:latin typeface="Cambria Math"/>
                <a:cs typeface="Cambria Math"/>
              </a:rPr>
              <a:t>x</a:t>
            </a:r>
            <a:r>
              <a:rPr sz="1250" spc="65" dirty="0">
                <a:solidFill>
                  <a:srgbClr val="404040"/>
                </a:solidFill>
                <a:latin typeface="Cambria Math"/>
                <a:cs typeface="Cambria Math"/>
              </a:rPr>
              <a:t>ce</a:t>
            </a:r>
            <a:r>
              <a:rPr sz="1250" spc="70" dirty="0">
                <a:solidFill>
                  <a:srgbClr val="404040"/>
                </a:solidFill>
                <a:latin typeface="Cambria Math"/>
                <a:cs typeface="Cambria Math"/>
              </a:rPr>
              <a:t>ss</a:t>
            </a:r>
            <a:r>
              <a:rPr sz="125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250" spc="70" dirty="0">
                <a:solidFill>
                  <a:srgbClr val="404040"/>
                </a:solidFill>
                <a:latin typeface="Cambria Math"/>
                <a:cs typeface="Cambria Math"/>
              </a:rPr>
              <a:t>R</a:t>
            </a:r>
            <a:r>
              <a:rPr sz="1250" spc="65" dirty="0">
                <a:solidFill>
                  <a:srgbClr val="404040"/>
                </a:solidFill>
                <a:latin typeface="Cambria Math"/>
                <a:cs typeface="Cambria Math"/>
              </a:rPr>
              <a:t>et</a:t>
            </a:r>
            <a:r>
              <a:rPr sz="1250" spc="85" dirty="0">
                <a:solidFill>
                  <a:srgbClr val="404040"/>
                </a:solidFill>
                <a:latin typeface="Cambria Math"/>
                <a:cs typeface="Cambria Math"/>
              </a:rPr>
              <a:t>u</a:t>
            </a:r>
            <a:r>
              <a:rPr sz="1250" spc="65" dirty="0">
                <a:solidFill>
                  <a:srgbClr val="404040"/>
                </a:solidFill>
                <a:latin typeface="Cambria Math"/>
                <a:cs typeface="Cambria Math"/>
              </a:rPr>
              <a:t>r</a:t>
            </a:r>
            <a:r>
              <a:rPr sz="1250" spc="55" dirty="0">
                <a:solidFill>
                  <a:srgbClr val="404040"/>
                </a:solidFill>
                <a:latin typeface="Cambria Math"/>
                <a:cs typeface="Cambria Math"/>
              </a:rPr>
              <a:t>ns</a:t>
            </a:r>
            <a:endParaRPr sz="12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329150" y="5346509"/>
            <a:ext cx="286321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70" dirty="0">
                <a:solidFill>
                  <a:srgbClr val="404040"/>
                </a:solidFill>
                <a:latin typeface="Cambria Math"/>
                <a:cs typeface="Cambria Math"/>
              </a:rPr>
              <a:t>S</a:t>
            </a:r>
            <a:r>
              <a:rPr sz="1250" spc="65" dirty="0">
                <a:solidFill>
                  <a:srgbClr val="404040"/>
                </a:solidFill>
                <a:latin typeface="Cambria Math"/>
                <a:cs typeface="Cambria Math"/>
              </a:rPr>
              <a:t>ta</a:t>
            </a:r>
            <a:r>
              <a:rPr sz="1250" spc="80" dirty="0">
                <a:solidFill>
                  <a:srgbClr val="404040"/>
                </a:solidFill>
                <a:latin typeface="Cambria Math"/>
                <a:cs typeface="Cambria Math"/>
              </a:rPr>
              <a:t>nd</a:t>
            </a:r>
            <a:r>
              <a:rPr sz="1250" spc="70" dirty="0">
                <a:solidFill>
                  <a:srgbClr val="404040"/>
                </a:solidFill>
                <a:latin typeface="Cambria Math"/>
                <a:cs typeface="Cambria Math"/>
              </a:rPr>
              <a:t>a</a:t>
            </a:r>
            <a:r>
              <a:rPr sz="1250" spc="60" dirty="0">
                <a:solidFill>
                  <a:srgbClr val="404040"/>
                </a:solidFill>
                <a:latin typeface="Cambria Math"/>
                <a:cs typeface="Cambria Math"/>
              </a:rPr>
              <a:t>r</a:t>
            </a:r>
            <a:r>
              <a:rPr sz="1250" spc="85" dirty="0">
                <a:solidFill>
                  <a:srgbClr val="404040"/>
                </a:solidFill>
                <a:latin typeface="Cambria Math"/>
                <a:cs typeface="Cambria Math"/>
              </a:rPr>
              <a:t>d</a:t>
            </a:r>
            <a:r>
              <a:rPr sz="125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250" spc="75" dirty="0">
                <a:solidFill>
                  <a:srgbClr val="404040"/>
                </a:solidFill>
                <a:latin typeface="Cambria Math"/>
                <a:cs typeface="Cambria Math"/>
              </a:rPr>
              <a:t>De</a:t>
            </a:r>
            <a:r>
              <a:rPr sz="1250" spc="60" dirty="0">
                <a:solidFill>
                  <a:srgbClr val="404040"/>
                </a:solidFill>
                <a:latin typeface="Cambria Math"/>
                <a:cs typeface="Cambria Math"/>
              </a:rPr>
              <a:t>v</a:t>
            </a:r>
            <a:r>
              <a:rPr sz="1250" spc="55" dirty="0">
                <a:solidFill>
                  <a:srgbClr val="404040"/>
                </a:solidFill>
                <a:latin typeface="Cambria Math"/>
                <a:cs typeface="Cambria Math"/>
              </a:rPr>
              <a:t>i</a:t>
            </a:r>
            <a:r>
              <a:rPr sz="1250" spc="75" dirty="0">
                <a:solidFill>
                  <a:srgbClr val="404040"/>
                </a:solidFill>
                <a:latin typeface="Cambria Math"/>
                <a:cs typeface="Cambria Math"/>
              </a:rPr>
              <a:t>a</a:t>
            </a:r>
            <a:r>
              <a:rPr sz="1250" spc="55" dirty="0">
                <a:solidFill>
                  <a:srgbClr val="404040"/>
                </a:solidFill>
                <a:latin typeface="Cambria Math"/>
                <a:cs typeface="Cambria Math"/>
              </a:rPr>
              <a:t>t</a:t>
            </a:r>
            <a:r>
              <a:rPr sz="1250" spc="45" dirty="0">
                <a:solidFill>
                  <a:srgbClr val="404040"/>
                </a:solidFill>
                <a:latin typeface="Cambria Math"/>
                <a:cs typeface="Cambria Math"/>
              </a:rPr>
              <a:t>i</a:t>
            </a:r>
            <a:r>
              <a:rPr sz="1250" spc="60" dirty="0">
                <a:solidFill>
                  <a:srgbClr val="404040"/>
                </a:solidFill>
                <a:latin typeface="Cambria Math"/>
                <a:cs typeface="Cambria Math"/>
              </a:rPr>
              <a:t>o</a:t>
            </a:r>
            <a:r>
              <a:rPr sz="1250" spc="85" dirty="0">
                <a:solidFill>
                  <a:srgbClr val="404040"/>
                </a:solidFill>
                <a:latin typeface="Cambria Math"/>
                <a:cs typeface="Cambria Math"/>
              </a:rPr>
              <a:t>n</a:t>
            </a:r>
            <a:r>
              <a:rPr sz="1250" spc="-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250" spc="60" dirty="0">
                <a:solidFill>
                  <a:srgbClr val="404040"/>
                </a:solidFill>
                <a:latin typeface="Cambria Math"/>
                <a:cs typeface="Cambria Math"/>
              </a:rPr>
              <a:t>of</a:t>
            </a:r>
            <a:r>
              <a:rPr sz="125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250" spc="65" dirty="0">
                <a:solidFill>
                  <a:srgbClr val="404040"/>
                </a:solidFill>
                <a:latin typeface="Cambria Math"/>
                <a:cs typeface="Cambria Math"/>
              </a:rPr>
              <a:t>E</a:t>
            </a:r>
            <a:r>
              <a:rPr sz="1250" cap="small" spc="110" dirty="0">
                <a:solidFill>
                  <a:srgbClr val="404040"/>
                </a:solidFill>
                <a:latin typeface="Cambria Math"/>
                <a:cs typeface="Cambria Math"/>
              </a:rPr>
              <a:t>x</a:t>
            </a:r>
            <a:r>
              <a:rPr sz="1250" spc="65" dirty="0">
                <a:solidFill>
                  <a:srgbClr val="404040"/>
                </a:solidFill>
                <a:latin typeface="Cambria Math"/>
                <a:cs typeface="Cambria Math"/>
              </a:rPr>
              <a:t>ce</a:t>
            </a:r>
            <a:r>
              <a:rPr sz="1250" spc="70" dirty="0">
                <a:solidFill>
                  <a:srgbClr val="404040"/>
                </a:solidFill>
                <a:latin typeface="Cambria Math"/>
                <a:cs typeface="Cambria Math"/>
              </a:rPr>
              <a:t>ss</a:t>
            </a:r>
            <a:r>
              <a:rPr sz="125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250" spc="70" dirty="0">
                <a:solidFill>
                  <a:srgbClr val="404040"/>
                </a:solidFill>
                <a:latin typeface="Cambria Math"/>
                <a:cs typeface="Cambria Math"/>
              </a:rPr>
              <a:t>R</a:t>
            </a:r>
            <a:r>
              <a:rPr sz="1250" spc="65" dirty="0">
                <a:solidFill>
                  <a:srgbClr val="404040"/>
                </a:solidFill>
                <a:latin typeface="Cambria Math"/>
                <a:cs typeface="Cambria Math"/>
              </a:rPr>
              <a:t>et</a:t>
            </a:r>
            <a:r>
              <a:rPr sz="1250" spc="75" dirty="0">
                <a:solidFill>
                  <a:srgbClr val="404040"/>
                </a:solidFill>
                <a:latin typeface="Cambria Math"/>
                <a:cs typeface="Cambria Math"/>
              </a:rPr>
              <a:t>u</a:t>
            </a:r>
            <a:r>
              <a:rPr sz="1250" spc="65" dirty="0">
                <a:solidFill>
                  <a:srgbClr val="404040"/>
                </a:solidFill>
                <a:latin typeface="Cambria Math"/>
                <a:cs typeface="Cambria Math"/>
              </a:rPr>
              <a:t>r</a:t>
            </a:r>
            <a:r>
              <a:rPr sz="1250" spc="80" dirty="0">
                <a:solidFill>
                  <a:srgbClr val="404040"/>
                </a:solidFill>
                <a:latin typeface="Cambria Math"/>
                <a:cs typeface="Cambria Math"/>
              </a:rPr>
              <a:t>n</a:t>
            </a:r>
            <a:r>
              <a:rPr sz="1250" spc="70" dirty="0">
                <a:solidFill>
                  <a:srgbClr val="404040"/>
                </a:solidFill>
                <a:latin typeface="Cambria Math"/>
                <a:cs typeface="Cambria Math"/>
              </a:rPr>
              <a:t>s</a:t>
            </a:r>
            <a:endParaRPr sz="12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4114" y="5820436"/>
            <a:ext cx="54343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404040"/>
                </a:solidFill>
                <a:latin typeface="Cambria Math"/>
                <a:cs typeface="Cambria Math"/>
              </a:rPr>
              <a:t>Excess</a:t>
            </a:r>
            <a:r>
              <a:rPr sz="1700" spc="-1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mbria Math"/>
                <a:cs typeface="Cambria Math"/>
              </a:rPr>
              <a:t>Returns</a:t>
            </a:r>
            <a:r>
              <a:rPr sz="1700" spc="8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700" spc="10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mbria Math"/>
                <a:cs typeface="Cambria Math"/>
              </a:rPr>
              <a:t>Portfolio Returns</a:t>
            </a:r>
            <a:r>
              <a:rPr sz="1700" spc="-1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404040"/>
                </a:solidFill>
                <a:latin typeface="Cambria Math"/>
                <a:cs typeface="Cambria Math"/>
              </a:rPr>
              <a:t>−</a:t>
            </a:r>
            <a:r>
              <a:rPr sz="1700" spc="39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mbria Math"/>
                <a:cs typeface="Cambria Math"/>
              </a:rPr>
              <a:t>Benchmark</a:t>
            </a:r>
            <a:r>
              <a:rPr sz="1700" spc="-1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mbria Math"/>
                <a:cs typeface="Cambria Math"/>
              </a:rPr>
              <a:t>Returns</a:t>
            </a:r>
            <a:endParaRPr sz="17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4968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P</a:t>
            </a:r>
            <a:r>
              <a:rPr sz="4000" spc="-75" dirty="0"/>
              <a:t>er</a:t>
            </a:r>
            <a:r>
              <a:rPr sz="4000" spc="-180" dirty="0"/>
              <a:t>f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10" dirty="0"/>
              <a:t>m</a:t>
            </a:r>
            <a:r>
              <a:rPr sz="4000" spc="-90" dirty="0"/>
              <a:t>a</a:t>
            </a:r>
            <a:r>
              <a:rPr sz="4000" spc="-105" dirty="0"/>
              <a:t>n</a:t>
            </a:r>
            <a:r>
              <a:rPr sz="4000" spc="-90" dirty="0"/>
              <a:t>c</a:t>
            </a:r>
            <a:r>
              <a:rPr sz="4000" spc="-5" dirty="0"/>
              <a:t>e</a:t>
            </a:r>
            <a:r>
              <a:rPr sz="4000" spc="-185" dirty="0"/>
              <a:t> </a:t>
            </a:r>
            <a:r>
              <a:rPr sz="4000" spc="-95" dirty="0"/>
              <a:t>m</a:t>
            </a:r>
            <a:r>
              <a:rPr sz="4000" spc="-90" dirty="0"/>
              <a:t>ea</a:t>
            </a:r>
            <a:r>
              <a:rPr sz="4000" spc="-75" dirty="0"/>
              <a:t>s</a:t>
            </a:r>
            <a:r>
              <a:rPr sz="4000" spc="-90" dirty="0"/>
              <a:t>u</a:t>
            </a:r>
            <a:r>
              <a:rPr sz="4000" spc="-150" dirty="0"/>
              <a:t>r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0" dirty="0"/>
              <a:t> </a:t>
            </a:r>
            <a:r>
              <a:rPr sz="4000" spc="-5" dirty="0"/>
              <a:t>…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19" y="4655820"/>
            <a:ext cx="4166615" cy="16824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0258" y="1833066"/>
            <a:ext cx="8134984" cy="4248785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1585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b="1" spc="-5" dirty="0">
                <a:latin typeface="Calibri"/>
                <a:cs typeface="Calibri"/>
              </a:rPr>
              <a:t>Sharpe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Ratio</a:t>
            </a:r>
            <a:endParaRPr sz="2200">
              <a:latin typeface="Calibri"/>
              <a:cs typeface="Calibri"/>
            </a:endParaRPr>
          </a:p>
          <a:p>
            <a:pPr marL="396240" marR="528955" lvl="1" indent="-182880" algn="just">
              <a:lnSpc>
                <a:spcPct val="120000"/>
              </a:lnSpc>
              <a:spcBef>
                <a:spcPts val="7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spc="-5" dirty="0">
                <a:latin typeface="Calibri"/>
                <a:cs typeface="Calibri"/>
              </a:rPr>
              <a:t>The Sharpe </a:t>
            </a:r>
            <a:r>
              <a:rPr sz="1600" spc="-15" dirty="0">
                <a:latin typeface="Calibri"/>
                <a:cs typeface="Calibri"/>
              </a:rPr>
              <a:t>ratio </a:t>
            </a:r>
            <a:r>
              <a:rPr sz="1600" dirty="0">
                <a:latin typeface="Calibri"/>
                <a:cs typeface="Calibri"/>
              </a:rPr>
              <a:t>is </a:t>
            </a:r>
            <a:r>
              <a:rPr sz="1600" spc="-5" dirty="0">
                <a:latin typeface="Calibri"/>
                <a:cs typeface="Calibri"/>
              </a:rPr>
              <a:t>one of the </a:t>
            </a:r>
            <a:r>
              <a:rPr sz="1600" spc="-10" dirty="0">
                <a:latin typeface="Calibri"/>
                <a:cs typeface="Calibri"/>
              </a:rPr>
              <a:t>most famous ratios </a:t>
            </a:r>
            <a:r>
              <a:rPr sz="1600" spc="-5" dirty="0">
                <a:latin typeface="Calibri"/>
                <a:cs typeface="Calibri"/>
              </a:rPr>
              <a:t>out </a:t>
            </a:r>
            <a:r>
              <a:rPr sz="1600" spc="-10" dirty="0">
                <a:latin typeface="Calibri"/>
                <a:cs typeface="Calibri"/>
              </a:rPr>
              <a:t>there </a:t>
            </a:r>
            <a:r>
              <a:rPr sz="1600" spc="-5" dirty="0">
                <a:latin typeface="Calibri"/>
                <a:cs typeface="Calibri"/>
              </a:rPr>
              <a:t>because </a:t>
            </a:r>
            <a:r>
              <a:rPr sz="1600" dirty="0">
                <a:latin typeface="Calibri"/>
                <a:cs typeface="Calibri"/>
              </a:rPr>
              <a:t>it </a:t>
            </a:r>
            <a:r>
              <a:rPr sz="1600" spc="-10" dirty="0">
                <a:latin typeface="Calibri"/>
                <a:cs typeface="Calibri"/>
              </a:rPr>
              <a:t>captures </a:t>
            </a:r>
            <a:r>
              <a:rPr sz="1600" spc="-5" dirty="0">
                <a:latin typeface="Calibri"/>
                <a:cs typeface="Calibri"/>
              </a:rPr>
              <a:t>two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things: (1) The amount of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reward </a:t>
            </a:r>
            <a:r>
              <a:rPr sz="1600" spc="-5" dirty="0">
                <a:latin typeface="Calibri"/>
                <a:cs typeface="Calibri"/>
              </a:rPr>
              <a:t>you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5" dirty="0">
                <a:latin typeface="Calibri"/>
                <a:cs typeface="Calibri"/>
              </a:rPr>
              <a:t>getting, i.e. </a:t>
            </a:r>
            <a:r>
              <a:rPr sz="1600" spc="-10" dirty="0">
                <a:latin typeface="Calibri"/>
                <a:cs typeface="Calibri"/>
              </a:rPr>
              <a:t>your returns, </a:t>
            </a:r>
            <a:r>
              <a:rPr sz="1600" spc="-5" dirty="0">
                <a:latin typeface="Calibri"/>
                <a:cs typeface="Calibri"/>
              </a:rPr>
              <a:t>and (2) how </a:t>
            </a:r>
            <a:r>
              <a:rPr sz="1600" spc="-10" dirty="0">
                <a:latin typeface="Calibri"/>
                <a:cs typeface="Calibri"/>
              </a:rPr>
              <a:t>much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risk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taking </a:t>
            </a:r>
            <a:r>
              <a:rPr sz="1600" spc="-5" dirty="0">
                <a:latin typeface="Calibri"/>
                <a:cs typeface="Calibri"/>
              </a:rPr>
              <a:t>on.</a:t>
            </a:r>
            <a:endParaRPr sz="1600">
              <a:latin typeface="Calibri"/>
              <a:cs typeface="Calibri"/>
            </a:endParaRPr>
          </a:p>
          <a:p>
            <a:pPr marL="396240" marR="528955" lvl="1" indent="-183515" algn="just">
              <a:lnSpc>
                <a:spcPct val="120000"/>
              </a:lnSpc>
              <a:spcBef>
                <a:spcPts val="6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Sharpe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ratio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actually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special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case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of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information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</a:rPr>
              <a:t>ratio</a:t>
            </a:r>
            <a:r>
              <a:rPr sz="1600" spc="-15" dirty="0">
                <a:latin typeface="Calibri"/>
                <a:cs typeface="Calibri"/>
              </a:rPr>
              <a:t>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benchmark</a:t>
            </a:r>
            <a:r>
              <a:rPr sz="16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use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</a:rPr>
              <a:t> always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risk-free</a:t>
            </a:r>
            <a:r>
              <a:rPr sz="1600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Calibri"/>
                <a:cs typeface="Calibri"/>
              </a:rPr>
              <a:t>rate</a:t>
            </a:r>
            <a:r>
              <a:rPr sz="1600" spc="-2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396240" marR="530225" lvl="1" indent="-182880" algn="just">
              <a:lnSpc>
                <a:spcPct val="120000"/>
              </a:lnSpc>
              <a:spcBef>
                <a:spcPts val="6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dirty="0">
                <a:latin typeface="Calibri"/>
                <a:cs typeface="Calibri"/>
              </a:rPr>
              <a:t>It </a:t>
            </a:r>
            <a:r>
              <a:rPr sz="1600" spc="-5" dirty="0">
                <a:latin typeface="Calibri"/>
                <a:cs typeface="Calibri"/>
              </a:rPr>
              <a:t>then </a:t>
            </a:r>
            <a:r>
              <a:rPr sz="1600" spc="-20" dirty="0">
                <a:latin typeface="Calibri"/>
                <a:cs typeface="Calibri"/>
              </a:rPr>
              <a:t>takes </a:t>
            </a:r>
            <a:r>
              <a:rPr sz="1600" dirty="0">
                <a:latin typeface="Calibri"/>
                <a:cs typeface="Calibri"/>
              </a:rPr>
              <a:t>this </a:t>
            </a:r>
            <a:r>
              <a:rPr sz="1600" spc="-10" dirty="0">
                <a:latin typeface="Calibri"/>
                <a:cs typeface="Calibri"/>
              </a:rPr>
              <a:t>and </a:t>
            </a:r>
            <a:r>
              <a:rPr sz="1600" spc="-20" dirty="0">
                <a:latin typeface="Calibri"/>
                <a:cs typeface="Calibri"/>
              </a:rPr>
              <a:t>makes </a:t>
            </a:r>
            <a:r>
              <a:rPr sz="1600" dirty="0">
                <a:latin typeface="Calibri"/>
                <a:cs typeface="Calibri"/>
              </a:rPr>
              <a:t>it </a:t>
            </a:r>
            <a:r>
              <a:rPr sz="1600" spc="-10" dirty="0">
                <a:latin typeface="Calibri"/>
                <a:cs typeface="Calibri"/>
              </a:rPr>
              <a:t>into </a:t>
            </a:r>
            <a:r>
              <a:rPr sz="1600" spc="-5" dirty="0">
                <a:latin typeface="Calibri"/>
                <a:cs typeface="Calibri"/>
              </a:rPr>
              <a:t>a metric that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spc="-10" dirty="0">
                <a:latin typeface="Calibri"/>
                <a:cs typeface="Calibri"/>
              </a:rPr>
              <a:t>verbalized </a:t>
            </a:r>
            <a:r>
              <a:rPr sz="1600" spc="-5" dirty="0">
                <a:latin typeface="Calibri"/>
                <a:cs typeface="Calibri"/>
              </a:rPr>
              <a:t>as </a:t>
            </a:r>
            <a:r>
              <a:rPr sz="1600" b="1" spc="-10" dirty="0">
                <a:latin typeface="Calibri"/>
                <a:cs typeface="Calibri"/>
              </a:rPr>
              <a:t>for every </a:t>
            </a:r>
            <a:r>
              <a:rPr sz="1600" b="1" spc="-5" dirty="0">
                <a:latin typeface="Calibri"/>
                <a:cs typeface="Calibri"/>
              </a:rPr>
              <a:t>unit </a:t>
            </a:r>
            <a:r>
              <a:rPr sz="1600" b="1" dirty="0">
                <a:latin typeface="Calibri"/>
                <a:cs typeface="Calibri"/>
              </a:rPr>
              <a:t>of 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reward,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how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much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risk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am I</a:t>
            </a:r>
            <a:r>
              <a:rPr sz="1600" b="1" spc="-10" dirty="0">
                <a:latin typeface="Calibri"/>
                <a:cs typeface="Calibri"/>
              </a:rPr>
              <a:t> taking</a:t>
            </a:r>
            <a:r>
              <a:rPr sz="1600" b="1" spc="-5" dirty="0">
                <a:latin typeface="Calibri"/>
                <a:cs typeface="Calibri"/>
              </a:rPr>
              <a:t> on?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Calibri"/>
              <a:cs typeface="Calibri"/>
            </a:endParaRPr>
          </a:p>
          <a:p>
            <a:pPr marL="4159250" marR="5080" algn="just">
              <a:lnSpc>
                <a:spcPts val="1920"/>
              </a:lnSpc>
            </a:pPr>
            <a:r>
              <a:rPr sz="1650" i="1" spc="-10" dirty="0">
                <a:latin typeface="Calibri"/>
                <a:cs typeface="Calibri"/>
              </a:rPr>
              <a:t>The </a:t>
            </a:r>
            <a:r>
              <a:rPr sz="1650" i="1" spc="-20" dirty="0">
                <a:latin typeface="Calibri"/>
                <a:cs typeface="Calibri"/>
              </a:rPr>
              <a:t>Sharpe </a:t>
            </a:r>
            <a:r>
              <a:rPr sz="1650" i="1" spc="-35" dirty="0">
                <a:latin typeface="Calibri"/>
                <a:cs typeface="Calibri"/>
              </a:rPr>
              <a:t>ratio </a:t>
            </a:r>
            <a:r>
              <a:rPr sz="1650" i="1" spc="-15" dirty="0">
                <a:latin typeface="Calibri"/>
                <a:cs typeface="Calibri"/>
              </a:rPr>
              <a:t>is </a:t>
            </a:r>
            <a:r>
              <a:rPr sz="1650" i="1" spc="-85" dirty="0">
                <a:latin typeface="Calibri"/>
                <a:cs typeface="Calibri"/>
              </a:rPr>
              <a:t>a </a:t>
            </a:r>
            <a:r>
              <a:rPr sz="1650" i="1" spc="-35" dirty="0">
                <a:latin typeface="Calibri"/>
                <a:cs typeface="Calibri"/>
              </a:rPr>
              <a:t>ratio </a:t>
            </a:r>
            <a:r>
              <a:rPr sz="1650" i="1" spc="-15" dirty="0">
                <a:latin typeface="Calibri"/>
                <a:cs typeface="Calibri"/>
              </a:rPr>
              <a:t>of </a:t>
            </a:r>
            <a:r>
              <a:rPr sz="1650" i="1" spc="-35" dirty="0">
                <a:latin typeface="Calibri"/>
                <a:cs typeface="Calibri"/>
              </a:rPr>
              <a:t>reward </a:t>
            </a:r>
            <a:r>
              <a:rPr sz="1650" i="1" spc="-25" dirty="0">
                <a:latin typeface="Calibri"/>
                <a:cs typeface="Calibri"/>
              </a:rPr>
              <a:t>vs </a:t>
            </a:r>
            <a:r>
              <a:rPr sz="1650" i="1" spc="-20" dirty="0">
                <a:latin typeface="Calibri"/>
                <a:cs typeface="Calibri"/>
              </a:rPr>
              <a:t>risk, </a:t>
            </a:r>
            <a:r>
              <a:rPr sz="1650" i="1" spc="-5" dirty="0">
                <a:latin typeface="Calibri"/>
                <a:cs typeface="Calibri"/>
              </a:rPr>
              <a:t>so </a:t>
            </a:r>
            <a:r>
              <a:rPr sz="1650" i="1" dirty="0">
                <a:latin typeface="Calibri"/>
                <a:cs typeface="Calibri"/>
              </a:rPr>
              <a:t> </a:t>
            </a:r>
            <a:r>
              <a:rPr sz="1650" i="1" spc="-40" dirty="0">
                <a:latin typeface="Calibri"/>
                <a:cs typeface="Calibri"/>
              </a:rPr>
              <a:t>anything greater </a:t>
            </a:r>
            <a:r>
              <a:rPr sz="1650" i="1" spc="-30" dirty="0">
                <a:latin typeface="Calibri"/>
                <a:cs typeface="Calibri"/>
              </a:rPr>
              <a:t>than </a:t>
            </a:r>
            <a:r>
              <a:rPr sz="1650" i="1" spc="-5" dirty="0">
                <a:latin typeface="Calibri"/>
                <a:cs typeface="Calibri"/>
              </a:rPr>
              <a:t>one </a:t>
            </a:r>
            <a:r>
              <a:rPr sz="1650" i="1" spc="-15" dirty="0">
                <a:latin typeface="Calibri"/>
                <a:cs typeface="Calibri"/>
              </a:rPr>
              <a:t>is </a:t>
            </a:r>
            <a:r>
              <a:rPr sz="1650" i="1" spc="-20" dirty="0">
                <a:latin typeface="Calibri"/>
                <a:cs typeface="Calibri"/>
              </a:rPr>
              <a:t>phenomenal. This </a:t>
            </a:r>
            <a:r>
              <a:rPr sz="1650" i="1" spc="-15" dirty="0">
                <a:latin typeface="Calibri"/>
                <a:cs typeface="Calibri"/>
              </a:rPr>
              <a:t> </a:t>
            </a:r>
            <a:r>
              <a:rPr sz="1650" i="1" spc="-30" dirty="0">
                <a:latin typeface="Calibri"/>
                <a:cs typeface="Calibri"/>
              </a:rPr>
              <a:t>means</a:t>
            </a:r>
            <a:r>
              <a:rPr sz="1650" i="1" spc="-25" dirty="0">
                <a:latin typeface="Calibri"/>
                <a:cs typeface="Calibri"/>
              </a:rPr>
              <a:t> </a:t>
            </a:r>
            <a:r>
              <a:rPr sz="1650" i="1" spc="-35" dirty="0">
                <a:latin typeface="Calibri"/>
                <a:cs typeface="Calibri"/>
              </a:rPr>
              <a:t>that</a:t>
            </a:r>
            <a:r>
              <a:rPr sz="1650" i="1" spc="-30" dirty="0">
                <a:latin typeface="Calibri"/>
                <a:cs typeface="Calibri"/>
              </a:rPr>
              <a:t> </a:t>
            </a:r>
            <a:r>
              <a:rPr sz="1650" i="1" spc="-25" dirty="0">
                <a:latin typeface="Calibri"/>
                <a:cs typeface="Calibri"/>
              </a:rPr>
              <a:t>for</a:t>
            </a:r>
            <a:r>
              <a:rPr sz="1650" i="1" spc="-20" dirty="0">
                <a:latin typeface="Calibri"/>
                <a:cs typeface="Calibri"/>
              </a:rPr>
              <a:t> </a:t>
            </a:r>
            <a:r>
              <a:rPr sz="1650" i="1" spc="-10" dirty="0">
                <a:latin typeface="Calibri"/>
                <a:cs typeface="Calibri"/>
              </a:rPr>
              <a:t>every</a:t>
            </a:r>
            <a:r>
              <a:rPr sz="1650" i="1" spc="-5" dirty="0">
                <a:latin typeface="Calibri"/>
                <a:cs typeface="Calibri"/>
              </a:rPr>
              <a:t> </a:t>
            </a:r>
            <a:r>
              <a:rPr sz="1650" i="1" spc="-15" dirty="0">
                <a:latin typeface="Calibri"/>
                <a:cs typeface="Calibri"/>
              </a:rPr>
              <a:t>unit</a:t>
            </a:r>
            <a:r>
              <a:rPr sz="1650" i="1" spc="-10" dirty="0">
                <a:latin typeface="Calibri"/>
                <a:cs typeface="Calibri"/>
              </a:rPr>
              <a:t> </a:t>
            </a:r>
            <a:r>
              <a:rPr sz="1650" i="1" spc="-15" dirty="0">
                <a:latin typeface="Calibri"/>
                <a:cs typeface="Calibri"/>
              </a:rPr>
              <a:t>of</a:t>
            </a:r>
            <a:r>
              <a:rPr sz="1650" i="1" spc="-10" dirty="0">
                <a:latin typeface="Calibri"/>
                <a:cs typeface="Calibri"/>
              </a:rPr>
              <a:t> </a:t>
            </a:r>
            <a:r>
              <a:rPr sz="1650" i="1" spc="-20" dirty="0">
                <a:latin typeface="Calibri"/>
                <a:cs typeface="Calibri"/>
              </a:rPr>
              <a:t>risk,</a:t>
            </a:r>
            <a:r>
              <a:rPr sz="1650" i="1" spc="330" dirty="0">
                <a:latin typeface="Calibri"/>
                <a:cs typeface="Calibri"/>
              </a:rPr>
              <a:t> </a:t>
            </a:r>
            <a:r>
              <a:rPr sz="1650" i="1" spc="-25" dirty="0">
                <a:latin typeface="Calibri"/>
                <a:cs typeface="Calibri"/>
              </a:rPr>
              <a:t>you</a:t>
            </a:r>
            <a:r>
              <a:rPr sz="1650" i="1" spc="325" dirty="0">
                <a:latin typeface="Calibri"/>
                <a:cs typeface="Calibri"/>
              </a:rPr>
              <a:t> </a:t>
            </a:r>
            <a:r>
              <a:rPr sz="1650" i="1" spc="-45" dirty="0">
                <a:latin typeface="Calibri"/>
                <a:cs typeface="Calibri"/>
              </a:rPr>
              <a:t>are </a:t>
            </a:r>
            <a:r>
              <a:rPr sz="1650" i="1" spc="-40" dirty="0">
                <a:latin typeface="Calibri"/>
                <a:cs typeface="Calibri"/>
              </a:rPr>
              <a:t> </a:t>
            </a:r>
            <a:r>
              <a:rPr sz="1650" i="1" spc="-45" dirty="0">
                <a:latin typeface="Calibri"/>
                <a:cs typeface="Calibri"/>
              </a:rPr>
              <a:t>getting</a:t>
            </a:r>
            <a:r>
              <a:rPr sz="1650" i="1" spc="-25" dirty="0">
                <a:latin typeface="Calibri"/>
                <a:cs typeface="Calibri"/>
              </a:rPr>
              <a:t> </a:t>
            </a:r>
            <a:r>
              <a:rPr sz="1650" i="1" spc="-20" dirty="0">
                <a:latin typeface="Calibri"/>
                <a:cs typeface="Calibri"/>
              </a:rPr>
              <a:t>more</a:t>
            </a:r>
            <a:r>
              <a:rPr sz="1650" i="1" spc="15" dirty="0">
                <a:latin typeface="Calibri"/>
                <a:cs typeface="Calibri"/>
              </a:rPr>
              <a:t> </a:t>
            </a:r>
            <a:r>
              <a:rPr sz="1650" i="1" spc="-40" dirty="0">
                <a:latin typeface="Calibri"/>
                <a:cs typeface="Calibri"/>
              </a:rPr>
              <a:t>reward.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4968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P</a:t>
            </a:r>
            <a:r>
              <a:rPr sz="4000" spc="-75" dirty="0"/>
              <a:t>er</a:t>
            </a:r>
            <a:r>
              <a:rPr sz="4000" spc="-180" dirty="0"/>
              <a:t>f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10" dirty="0"/>
              <a:t>m</a:t>
            </a:r>
            <a:r>
              <a:rPr sz="4000" spc="-90" dirty="0"/>
              <a:t>a</a:t>
            </a:r>
            <a:r>
              <a:rPr sz="4000" spc="-105" dirty="0"/>
              <a:t>n</a:t>
            </a:r>
            <a:r>
              <a:rPr sz="4000" spc="-90" dirty="0"/>
              <a:t>c</a:t>
            </a:r>
            <a:r>
              <a:rPr sz="4000" spc="-5" dirty="0"/>
              <a:t>e</a:t>
            </a:r>
            <a:r>
              <a:rPr sz="4000" spc="-185" dirty="0"/>
              <a:t> </a:t>
            </a:r>
            <a:r>
              <a:rPr sz="4000" spc="-95" dirty="0"/>
              <a:t>m</a:t>
            </a:r>
            <a:r>
              <a:rPr sz="4000" spc="-90" dirty="0"/>
              <a:t>ea</a:t>
            </a:r>
            <a:r>
              <a:rPr sz="4000" spc="-75" dirty="0"/>
              <a:t>s</a:t>
            </a:r>
            <a:r>
              <a:rPr sz="4000" spc="-90" dirty="0"/>
              <a:t>u</a:t>
            </a:r>
            <a:r>
              <a:rPr sz="4000" spc="-150" dirty="0"/>
              <a:t>r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11426" y="1971400"/>
            <a:ext cx="7411720" cy="413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6350" indent="-182880" algn="just">
              <a:lnSpc>
                <a:spcPct val="110000"/>
              </a:lnSpc>
              <a:spcBef>
                <a:spcPts val="100"/>
              </a:spcBef>
              <a:buClr>
                <a:srgbClr val="1CACE3"/>
              </a:buClr>
              <a:buFont typeface="Courier New"/>
              <a:buChar char="o"/>
              <a:tabLst>
                <a:tab pos="195580" algn="l"/>
              </a:tabLst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ratios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use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something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very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different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from</a:t>
            </a:r>
            <a:r>
              <a:rPr sz="1700" dirty="0">
                <a:latin typeface="Calibri"/>
                <a:cs typeface="Calibri"/>
              </a:rPr>
              <a:t> CAGR.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Instead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using</a:t>
            </a:r>
            <a:r>
              <a:rPr sz="1700" spc="37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account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values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(your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total</a:t>
            </a:r>
            <a:r>
              <a:rPr sz="1700" spc="-5" dirty="0">
                <a:latin typeface="Calibri"/>
                <a:cs typeface="Calibri"/>
              </a:rPr>
              <a:t> asset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value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at</a:t>
            </a:r>
            <a:r>
              <a:rPr sz="1700" spc="-5" dirty="0">
                <a:latin typeface="Calibri"/>
                <a:cs typeface="Calibri"/>
              </a:rPr>
              <a:t> specific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times),</a:t>
            </a:r>
            <a:r>
              <a:rPr sz="1700" dirty="0">
                <a:latin typeface="Calibri"/>
                <a:cs typeface="Calibri"/>
              </a:rPr>
              <a:t> it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uses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returns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ultimately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calculate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risk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(the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standard</a:t>
            </a:r>
            <a:r>
              <a:rPr sz="17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7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deviation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7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7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returns</a:t>
            </a:r>
            <a:r>
              <a:rPr sz="1700" spc="-10" dirty="0">
                <a:latin typeface="Calibri"/>
                <a:cs typeface="Calibri"/>
              </a:rPr>
              <a:t>)</a:t>
            </a:r>
            <a:r>
              <a:rPr sz="1700" spc="-5" dirty="0">
                <a:latin typeface="Calibri"/>
                <a:cs typeface="Calibri"/>
              </a:rPr>
              <a:t> and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0000FF"/>
                </a:solidFill>
                <a:latin typeface="Calibri"/>
                <a:cs typeface="Calibri"/>
              </a:rPr>
              <a:t>reward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(</a:t>
            </a:r>
            <a:r>
              <a:rPr sz="17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7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average</a:t>
            </a:r>
            <a:r>
              <a:rPr sz="17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in 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returns</a:t>
            </a:r>
            <a:r>
              <a:rPr sz="1700" spc="-5" dirty="0">
                <a:latin typeface="Calibri"/>
                <a:cs typeface="Calibri"/>
              </a:rPr>
              <a:t>).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Courier New"/>
              <a:buChar char="o"/>
            </a:pPr>
            <a:endParaRPr sz="1450">
              <a:latin typeface="Calibri"/>
              <a:cs typeface="Calibri"/>
            </a:endParaRPr>
          </a:p>
          <a:p>
            <a:pPr marL="194945" marR="7620" indent="-182880" algn="just">
              <a:lnSpc>
                <a:spcPct val="110000"/>
              </a:lnSpc>
              <a:spcBef>
                <a:spcPts val="5"/>
              </a:spcBef>
              <a:buClr>
                <a:srgbClr val="1CACE3"/>
              </a:buClr>
              <a:buFont typeface="Courier New"/>
              <a:buChar char="o"/>
              <a:tabLst>
                <a:tab pos="195580" algn="l"/>
              </a:tabLst>
            </a:pPr>
            <a:r>
              <a:rPr sz="1700" b="1" spc="-10" dirty="0">
                <a:latin typeface="Calibri"/>
                <a:cs typeface="Calibri"/>
              </a:rPr>
              <a:t>Standard deviation </a:t>
            </a:r>
            <a:r>
              <a:rPr sz="1700" dirty="0">
                <a:latin typeface="Calibri"/>
                <a:cs typeface="Calibri"/>
              </a:rPr>
              <a:t>is a </a:t>
            </a:r>
            <a:r>
              <a:rPr sz="1700" spc="-5" dirty="0">
                <a:latin typeface="Calibri"/>
                <a:cs typeface="Calibri"/>
              </a:rPr>
              <a:t>measure </a:t>
            </a:r>
            <a:r>
              <a:rPr sz="1700" dirty="0">
                <a:latin typeface="Calibri"/>
                <a:cs typeface="Calibri"/>
              </a:rPr>
              <a:t>of </a:t>
            </a:r>
            <a:r>
              <a:rPr sz="1700" b="1" spc="-5" dirty="0">
                <a:latin typeface="Calibri"/>
                <a:cs typeface="Calibri"/>
              </a:rPr>
              <a:t>how </a:t>
            </a:r>
            <a:r>
              <a:rPr sz="1700" b="1" spc="-10" dirty="0">
                <a:latin typeface="Calibri"/>
                <a:cs typeface="Calibri"/>
              </a:rPr>
              <a:t>spread </a:t>
            </a:r>
            <a:r>
              <a:rPr sz="1700" b="1" spc="-5" dirty="0">
                <a:latin typeface="Calibri"/>
                <a:cs typeface="Calibri"/>
              </a:rPr>
              <a:t>out </a:t>
            </a:r>
            <a:r>
              <a:rPr sz="1700" b="1" spc="-10" dirty="0">
                <a:latin typeface="Calibri"/>
                <a:cs typeface="Calibri"/>
              </a:rPr>
              <a:t>your data </a:t>
            </a:r>
            <a:r>
              <a:rPr sz="1700" b="1" spc="-5" dirty="0">
                <a:latin typeface="Calibri"/>
                <a:cs typeface="Calibri"/>
              </a:rPr>
              <a:t>is</a:t>
            </a:r>
            <a:r>
              <a:rPr sz="1700" spc="-5" dirty="0">
                <a:latin typeface="Calibri"/>
                <a:cs typeface="Calibri"/>
              </a:rPr>
              <a:t>.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In the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case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17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returns</a:t>
            </a:r>
            <a:r>
              <a:rPr sz="1700" spc="-5" dirty="0">
                <a:latin typeface="Calibri"/>
                <a:cs typeface="Calibri"/>
              </a:rPr>
              <a:t>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how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spread </a:t>
            </a:r>
            <a:r>
              <a:rPr sz="1700" dirty="0">
                <a:latin typeface="Calibri"/>
                <a:cs typeface="Calibri"/>
              </a:rPr>
              <a:t>out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your</a:t>
            </a:r>
            <a:r>
              <a:rPr sz="1700" spc="-5" dirty="0">
                <a:latin typeface="Calibri"/>
                <a:cs typeface="Calibri"/>
              </a:rPr>
              <a:t> returns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is, means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how volatile</a:t>
            </a:r>
            <a:r>
              <a:rPr sz="17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your</a:t>
            </a:r>
            <a:r>
              <a:rPr sz="17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account</a:t>
            </a:r>
            <a:r>
              <a:rPr sz="17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sz="17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70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Courier New"/>
              <a:buChar char="o"/>
            </a:pPr>
            <a:endParaRPr sz="1450">
              <a:latin typeface="Calibri"/>
              <a:cs typeface="Calibri"/>
            </a:endParaRPr>
          </a:p>
          <a:p>
            <a:pPr marL="195580" marR="8255" indent="-183515" algn="just">
              <a:lnSpc>
                <a:spcPct val="110000"/>
              </a:lnSpc>
              <a:buClr>
                <a:srgbClr val="1CACE3"/>
              </a:buClr>
              <a:buFont typeface="Courier New"/>
              <a:buChar char="o"/>
              <a:tabLst>
                <a:tab pos="195580" algn="l"/>
              </a:tabLst>
            </a:pPr>
            <a:r>
              <a:rPr sz="1700" b="1" spc="-5" dirty="0">
                <a:latin typeface="Calibri"/>
                <a:cs typeface="Calibri"/>
              </a:rPr>
              <a:t>The </a:t>
            </a:r>
            <a:r>
              <a:rPr sz="1700" b="1" spc="-10" dirty="0">
                <a:latin typeface="Calibri"/>
                <a:cs typeface="Calibri"/>
              </a:rPr>
              <a:t>more spread </a:t>
            </a:r>
            <a:r>
              <a:rPr sz="1700" b="1" spc="-5" dirty="0">
                <a:latin typeface="Calibri"/>
                <a:cs typeface="Calibri"/>
              </a:rPr>
              <a:t>out </a:t>
            </a:r>
            <a:r>
              <a:rPr sz="1700" b="1" spc="-10" dirty="0">
                <a:latin typeface="Calibri"/>
                <a:cs typeface="Calibri"/>
              </a:rPr>
              <a:t>your returns are, </a:t>
            </a:r>
            <a:r>
              <a:rPr sz="1700" b="1" spc="-5" dirty="0">
                <a:latin typeface="Calibri"/>
                <a:cs typeface="Calibri"/>
              </a:rPr>
              <a:t>the </a:t>
            </a:r>
            <a:r>
              <a:rPr sz="1700" b="1" spc="-10" dirty="0">
                <a:latin typeface="Calibri"/>
                <a:cs typeface="Calibri"/>
              </a:rPr>
              <a:t>more likely you are to </a:t>
            </a:r>
            <a:r>
              <a:rPr sz="1700" b="1" dirty="0">
                <a:latin typeface="Calibri"/>
                <a:cs typeface="Calibri"/>
              </a:rPr>
              <a:t>run </a:t>
            </a:r>
            <a:r>
              <a:rPr sz="1700" b="1" spc="-10" dirty="0">
                <a:latin typeface="Calibri"/>
                <a:cs typeface="Calibri"/>
              </a:rPr>
              <a:t>into losses, </a:t>
            </a:r>
            <a:r>
              <a:rPr sz="1700" b="1" spc="-5" dirty="0">
                <a:latin typeface="Calibri"/>
                <a:cs typeface="Calibri"/>
              </a:rPr>
              <a:t> and </a:t>
            </a:r>
            <a:r>
              <a:rPr sz="1700" b="1" spc="-15" dirty="0">
                <a:latin typeface="Calibri"/>
                <a:cs typeface="Calibri"/>
              </a:rPr>
              <a:t>therefore</a:t>
            </a:r>
            <a:r>
              <a:rPr sz="1700" b="1" spc="-10" dirty="0">
                <a:latin typeface="Calibri"/>
                <a:cs typeface="Calibri"/>
              </a:rPr>
              <a:t> more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0000FF"/>
                </a:solidFill>
                <a:latin typeface="Calibri"/>
                <a:cs typeface="Calibri"/>
              </a:rPr>
              <a:t>emotion</a:t>
            </a:r>
            <a:r>
              <a:rPr sz="17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and </a:t>
            </a:r>
            <a:r>
              <a:rPr sz="1700" b="1" spc="-15" dirty="0">
                <a:latin typeface="Calibri"/>
                <a:cs typeface="Calibri"/>
              </a:rPr>
              <a:t>therefore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0000FF"/>
                </a:solidFill>
                <a:latin typeface="Calibri"/>
                <a:cs typeface="Calibri"/>
              </a:rPr>
              <a:t>more</a:t>
            </a:r>
            <a:r>
              <a:rPr sz="17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b="1" spc="-15" dirty="0">
                <a:solidFill>
                  <a:srgbClr val="0000FF"/>
                </a:solidFill>
                <a:latin typeface="Calibri"/>
                <a:cs typeface="Calibri"/>
              </a:rPr>
              <a:t>volatility</a:t>
            </a:r>
            <a:r>
              <a:rPr sz="1700" b="1" spc="-1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Courier New"/>
              <a:buChar char="o"/>
            </a:pPr>
            <a:endParaRPr sz="1450">
              <a:latin typeface="Calibri"/>
              <a:cs typeface="Calibri"/>
            </a:endParaRPr>
          </a:p>
          <a:p>
            <a:pPr marL="195580" marR="5080" indent="-182880" algn="just">
              <a:lnSpc>
                <a:spcPct val="110000"/>
              </a:lnSpc>
              <a:buClr>
                <a:srgbClr val="1CACE3"/>
              </a:buClr>
              <a:buFont typeface="Courier New"/>
              <a:buChar char="o"/>
              <a:tabLst>
                <a:tab pos="196215" algn="l"/>
              </a:tabLst>
            </a:pPr>
            <a:r>
              <a:rPr sz="1700" spc="-5" dirty="0">
                <a:latin typeface="Calibri"/>
                <a:cs typeface="Calibri"/>
              </a:rPr>
              <a:t>Our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Risk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Free 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Rate </a:t>
            </a:r>
            <a:r>
              <a:rPr sz="1700" spc="-5" dirty="0">
                <a:latin typeface="Calibri"/>
                <a:cs typeface="Calibri"/>
              </a:rPr>
              <a:t>is </a:t>
            </a:r>
            <a:r>
              <a:rPr sz="1700" spc="-10" dirty="0">
                <a:latin typeface="Calibri"/>
                <a:cs typeface="Calibri"/>
              </a:rPr>
              <a:t>our </a:t>
            </a:r>
            <a:r>
              <a:rPr sz="1700" spc="-5" dirty="0">
                <a:latin typeface="Calibri"/>
                <a:cs typeface="Calibri"/>
              </a:rPr>
              <a:t>benchmark </a:t>
            </a:r>
            <a:r>
              <a:rPr sz="1700" spc="-20" dirty="0">
                <a:latin typeface="Calibri"/>
                <a:cs typeface="Calibri"/>
              </a:rPr>
              <a:t>for </a:t>
            </a:r>
            <a:r>
              <a:rPr sz="1700" spc="-5" dirty="0">
                <a:latin typeface="Calibri"/>
                <a:cs typeface="Calibri"/>
              </a:rPr>
              <a:t>how much we </a:t>
            </a:r>
            <a:r>
              <a:rPr sz="1700" spc="-10" dirty="0">
                <a:latin typeface="Calibri"/>
                <a:cs typeface="Calibri"/>
              </a:rPr>
              <a:t>would </a:t>
            </a:r>
            <a:r>
              <a:rPr sz="1700" spc="-20" dirty="0">
                <a:latin typeface="Calibri"/>
                <a:cs typeface="Calibri"/>
              </a:rPr>
              <a:t>make </a:t>
            </a:r>
            <a:r>
              <a:rPr sz="1700" spc="-5" dirty="0">
                <a:latin typeface="Calibri"/>
                <a:cs typeface="Calibri"/>
              </a:rPr>
              <a:t>if we chose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"</a:t>
            </a:r>
            <a:r>
              <a:rPr sz="1700" b="1" spc="-5" dirty="0">
                <a:latin typeface="Calibri"/>
                <a:cs typeface="Calibri"/>
              </a:rPr>
              <a:t>risk </a:t>
            </a:r>
            <a:r>
              <a:rPr sz="1700" b="1" spc="-10" dirty="0">
                <a:latin typeface="Calibri"/>
                <a:cs typeface="Calibri"/>
              </a:rPr>
              <a:t>free investment</a:t>
            </a:r>
            <a:r>
              <a:rPr sz="1700" spc="-10" dirty="0">
                <a:latin typeface="Calibri"/>
                <a:cs typeface="Calibri"/>
              </a:rPr>
              <a:t>," </a:t>
            </a:r>
            <a:r>
              <a:rPr sz="1700" dirty="0">
                <a:latin typeface="Calibri"/>
                <a:cs typeface="Calibri"/>
              </a:rPr>
              <a:t>as </a:t>
            </a:r>
            <a:r>
              <a:rPr sz="1700" spc="-5" dirty="0">
                <a:latin typeface="Calibri"/>
                <a:cs typeface="Calibri"/>
              </a:rPr>
              <a:t>typically </a:t>
            </a:r>
            <a:r>
              <a:rPr sz="1700" dirty="0">
                <a:latin typeface="Calibri"/>
                <a:cs typeface="Calibri"/>
              </a:rPr>
              <a:t>this </a:t>
            </a:r>
            <a:r>
              <a:rPr sz="1700" spc="-5" dirty="0">
                <a:latin typeface="Calibri"/>
                <a:cs typeface="Calibri"/>
              </a:rPr>
              <a:t>is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treasury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yield</a:t>
            </a:r>
            <a:r>
              <a:rPr sz="1700" dirty="0">
                <a:latin typeface="Calibri"/>
                <a:cs typeface="Calibri"/>
              </a:rPr>
              <a:t>, or </a:t>
            </a:r>
            <a:r>
              <a:rPr sz="1700" spc="-10" dirty="0">
                <a:latin typeface="Calibri"/>
                <a:cs typeface="Calibri"/>
              </a:rPr>
              <a:t>can </a:t>
            </a:r>
            <a:r>
              <a:rPr sz="1700" spc="-5" dirty="0">
                <a:latin typeface="Calibri"/>
                <a:cs typeface="Calibri"/>
              </a:rPr>
              <a:t>also </a:t>
            </a:r>
            <a:r>
              <a:rPr sz="1700" dirty="0">
                <a:latin typeface="Calibri"/>
                <a:cs typeface="Calibri"/>
              </a:rPr>
              <a:t>be the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estimated percentage </a:t>
            </a:r>
            <a:r>
              <a:rPr sz="1700" spc="-5" dirty="0">
                <a:latin typeface="Calibri"/>
                <a:cs typeface="Calibri"/>
              </a:rPr>
              <a:t>that </a:t>
            </a:r>
            <a:r>
              <a:rPr sz="1700" spc="-10" dirty="0">
                <a:latin typeface="Calibri"/>
                <a:cs typeface="Calibri"/>
              </a:rPr>
              <a:t>you would </a:t>
            </a:r>
            <a:r>
              <a:rPr sz="1700" spc="-20" dirty="0">
                <a:latin typeface="Calibri"/>
                <a:cs typeface="Calibri"/>
              </a:rPr>
              <a:t>make </a:t>
            </a:r>
            <a:r>
              <a:rPr sz="1700" dirty="0">
                <a:latin typeface="Calibri"/>
                <a:cs typeface="Calibri"/>
              </a:rPr>
              <a:t>if </a:t>
            </a:r>
            <a:r>
              <a:rPr sz="1700" spc="-10" dirty="0">
                <a:latin typeface="Calibri"/>
                <a:cs typeface="Calibri"/>
              </a:rPr>
              <a:t>you </a:t>
            </a:r>
            <a:r>
              <a:rPr sz="1700" spc="-5" dirty="0">
                <a:latin typeface="Calibri"/>
                <a:cs typeface="Calibri"/>
              </a:rPr>
              <a:t>did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buy and hold</a:t>
            </a:r>
            <a:r>
              <a:rPr sz="1700" spc="-5" dirty="0">
                <a:latin typeface="Calibri"/>
                <a:cs typeface="Calibri"/>
              </a:rPr>
              <a:t>, </a:t>
            </a:r>
            <a:r>
              <a:rPr sz="1700" dirty="0">
                <a:latin typeface="Calibri"/>
                <a:cs typeface="Calibri"/>
              </a:rPr>
              <a:t>or </a:t>
            </a:r>
            <a:r>
              <a:rPr sz="1700" spc="-15" dirty="0">
                <a:latin typeface="Calibri"/>
                <a:cs typeface="Calibri"/>
              </a:rPr>
              <a:t>whatever </a:t>
            </a:r>
            <a:r>
              <a:rPr sz="1700" spc="-10" dirty="0">
                <a:latin typeface="Calibri"/>
                <a:cs typeface="Calibri"/>
              </a:rPr>
              <a:t> you</a:t>
            </a:r>
            <a:r>
              <a:rPr sz="1700" spc="-5" dirty="0">
                <a:latin typeface="Calibri"/>
                <a:cs typeface="Calibri"/>
              </a:rPr>
              <a:t> define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"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risk</a:t>
            </a:r>
            <a:r>
              <a:rPr sz="17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free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".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4968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P</a:t>
            </a:r>
            <a:r>
              <a:rPr sz="4000" spc="-75" dirty="0"/>
              <a:t>er</a:t>
            </a:r>
            <a:r>
              <a:rPr sz="4000" spc="-180" dirty="0"/>
              <a:t>f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10" dirty="0"/>
              <a:t>m</a:t>
            </a:r>
            <a:r>
              <a:rPr sz="4000" spc="-90" dirty="0"/>
              <a:t>a</a:t>
            </a:r>
            <a:r>
              <a:rPr sz="4000" spc="-105" dirty="0"/>
              <a:t>n</a:t>
            </a:r>
            <a:r>
              <a:rPr sz="4000" spc="-90" dirty="0"/>
              <a:t>c</a:t>
            </a:r>
            <a:r>
              <a:rPr sz="4000" spc="-5" dirty="0"/>
              <a:t>e</a:t>
            </a:r>
            <a:r>
              <a:rPr sz="4000" spc="-185" dirty="0"/>
              <a:t> </a:t>
            </a:r>
            <a:r>
              <a:rPr sz="4000" spc="-95" dirty="0"/>
              <a:t>m</a:t>
            </a:r>
            <a:r>
              <a:rPr sz="4000" spc="-90" dirty="0"/>
              <a:t>ea</a:t>
            </a:r>
            <a:r>
              <a:rPr sz="4000" spc="-75" dirty="0"/>
              <a:t>s</a:t>
            </a:r>
            <a:r>
              <a:rPr sz="4000" spc="-90" dirty="0"/>
              <a:t>u</a:t>
            </a:r>
            <a:r>
              <a:rPr sz="4000" spc="-150" dirty="0"/>
              <a:t>r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10512" y="1970812"/>
            <a:ext cx="7410450" cy="4030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 marR="6985" indent="-182880" algn="just">
              <a:lnSpc>
                <a:spcPct val="110000"/>
              </a:lnSpc>
              <a:spcBef>
                <a:spcPts val="100"/>
              </a:spcBef>
              <a:buClr>
                <a:srgbClr val="1CACE3"/>
              </a:buClr>
              <a:buFont typeface="Courier New"/>
              <a:buChar char="o"/>
              <a:tabLst>
                <a:tab pos="19685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various </a:t>
            </a:r>
            <a:r>
              <a:rPr sz="1800" spc="-5" dirty="0">
                <a:latin typeface="Calibri"/>
                <a:cs typeface="Calibri"/>
              </a:rPr>
              <a:t>Sharpe </a:t>
            </a:r>
            <a:r>
              <a:rPr sz="1800" spc="-15" dirty="0">
                <a:latin typeface="Calibri"/>
                <a:cs typeface="Calibri"/>
              </a:rPr>
              <a:t>ratios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going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5" dirty="0">
                <a:latin typeface="Calibri"/>
                <a:cs typeface="Calibri"/>
              </a:rPr>
              <a:t>different </a:t>
            </a:r>
            <a:r>
              <a:rPr sz="1800" spc="-5" dirty="0">
                <a:latin typeface="Calibri"/>
                <a:cs typeface="Calibri"/>
              </a:rPr>
              <a:t>depending on the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sample 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time</a:t>
            </a:r>
            <a:r>
              <a:rPr sz="1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sample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size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Courier New"/>
              <a:buChar char="o"/>
            </a:pPr>
            <a:endParaRPr sz="1450">
              <a:latin typeface="Calibri"/>
              <a:cs typeface="Calibri"/>
            </a:endParaRPr>
          </a:p>
          <a:p>
            <a:pPr marL="196215" marR="5080" indent="-183515" algn="just">
              <a:lnSpc>
                <a:spcPct val="110000"/>
              </a:lnSpc>
              <a:buClr>
                <a:srgbClr val="1CACE3"/>
              </a:buClr>
              <a:buFont typeface="Courier New"/>
              <a:buChar char="o"/>
              <a:tabLst>
                <a:tab pos="196215" algn="l"/>
              </a:tabLst>
            </a:pPr>
            <a:r>
              <a:rPr sz="1800" spc="-15" dirty="0">
                <a:latin typeface="Calibri"/>
                <a:cs typeface="Calibri"/>
              </a:rPr>
              <a:t>Every </a:t>
            </a:r>
            <a:r>
              <a:rPr sz="1800" spc="-5" dirty="0">
                <a:latin typeface="Calibri"/>
                <a:cs typeface="Calibri"/>
              </a:rPr>
              <a:t>minute,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stock </a:t>
            </a:r>
            <a:r>
              <a:rPr sz="1800" spc="-5" dirty="0">
                <a:latin typeface="Calibri"/>
                <a:cs typeface="Calibri"/>
              </a:rPr>
              <a:t>might </a:t>
            </a:r>
            <a:r>
              <a:rPr sz="1800" spc="-10" dirty="0">
                <a:latin typeface="Calibri"/>
                <a:cs typeface="Calibri"/>
              </a:rPr>
              <a:t>move </a:t>
            </a:r>
            <a:r>
              <a:rPr sz="1800" dirty="0">
                <a:latin typeface="Calibri"/>
                <a:cs typeface="Calibri"/>
              </a:rPr>
              <a:t>0.01% but </a:t>
            </a:r>
            <a:r>
              <a:rPr sz="1800" spc="-5" dirty="0">
                <a:latin typeface="Calibri"/>
                <a:cs typeface="Calibri"/>
              </a:rPr>
              <a:t>every </a:t>
            </a:r>
            <a:r>
              <a:rPr sz="1800" spc="-45" dirty="0">
                <a:latin typeface="Calibri"/>
                <a:cs typeface="Calibri"/>
              </a:rPr>
              <a:t>day, </a:t>
            </a:r>
            <a:r>
              <a:rPr sz="1800" spc="-15" dirty="0">
                <a:latin typeface="Calibri"/>
                <a:cs typeface="Calibri"/>
              </a:rPr>
              <a:t>stocks </a:t>
            </a:r>
            <a:r>
              <a:rPr sz="1800" spc="-5" dirty="0">
                <a:latin typeface="Calibri"/>
                <a:cs typeface="Calibri"/>
              </a:rPr>
              <a:t>might </a:t>
            </a:r>
            <a:r>
              <a:rPr sz="1800" spc="-10" dirty="0">
                <a:latin typeface="Calibri"/>
                <a:cs typeface="Calibri"/>
              </a:rPr>
              <a:t>move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2%.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Well,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clearly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Sharpe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ratios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Courier New"/>
              <a:buChar char="o"/>
            </a:pPr>
            <a:endParaRPr sz="1450">
              <a:latin typeface="Calibri"/>
              <a:cs typeface="Calibri"/>
            </a:endParaRPr>
          </a:p>
          <a:p>
            <a:pPr marL="195580" marR="5080" indent="-182245" algn="just">
              <a:lnSpc>
                <a:spcPct val="110000"/>
              </a:lnSpc>
              <a:buClr>
                <a:srgbClr val="1CACE3"/>
              </a:buClr>
              <a:buFont typeface="Courier New"/>
              <a:buChar char="o"/>
              <a:tabLst>
                <a:tab pos="196850" algn="l"/>
              </a:tabLst>
            </a:pPr>
            <a:r>
              <a:rPr sz="1800" spc="-5" dirty="0">
                <a:latin typeface="Calibri"/>
                <a:cs typeface="Calibri"/>
              </a:rPr>
              <a:t>That's </a:t>
            </a:r>
            <a:r>
              <a:rPr sz="1800" spc="-15" dirty="0">
                <a:latin typeface="Calibri"/>
                <a:cs typeface="Calibri"/>
              </a:rPr>
              <a:t>why </a:t>
            </a:r>
            <a:r>
              <a:rPr sz="1800" spc="-10" dirty="0">
                <a:latin typeface="Calibri"/>
                <a:cs typeface="Calibri"/>
              </a:rPr>
              <a:t>we have to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annualize </a:t>
            </a:r>
            <a:r>
              <a:rPr sz="1800" spc="-5" dirty="0">
                <a:latin typeface="Calibri"/>
                <a:cs typeface="Calibri"/>
              </a:rPr>
              <a:t>them all </a:t>
            </a:r>
            <a:r>
              <a:rPr sz="1800" dirty="0">
                <a:latin typeface="Calibri"/>
                <a:cs typeface="Calibri"/>
              </a:rPr>
              <a:t>so </a:t>
            </a:r>
            <a:r>
              <a:rPr sz="1800" spc="-5" dirty="0">
                <a:latin typeface="Calibri"/>
                <a:cs typeface="Calibri"/>
              </a:rPr>
              <a:t>that they </a:t>
            </a:r>
            <a:r>
              <a:rPr sz="1800" spc="-10" dirty="0">
                <a:latin typeface="Calibri"/>
                <a:cs typeface="Calibri"/>
              </a:rPr>
              <a:t>are consistent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easily </a:t>
            </a:r>
            <a:r>
              <a:rPr sz="1800" spc="-10" dirty="0">
                <a:latin typeface="Calibri"/>
                <a:cs typeface="Calibri"/>
              </a:rPr>
              <a:t>comparable.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5" dirty="0">
                <a:latin typeface="Calibri"/>
                <a:cs typeface="Calibri"/>
              </a:rPr>
              <a:t>makes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possible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us </a:t>
            </a:r>
            <a:r>
              <a:rPr sz="1800" spc="-10" dirty="0">
                <a:latin typeface="Calibri"/>
                <a:cs typeface="Calibri"/>
              </a:rPr>
              <a:t>to compare </a:t>
            </a:r>
            <a:r>
              <a:rPr sz="1800" spc="-15" dirty="0">
                <a:latin typeface="Calibri"/>
                <a:cs typeface="Calibri"/>
              </a:rPr>
              <a:t>strategies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running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minute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data,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run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every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hour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every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(it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really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doesn't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matter).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Courier New"/>
              <a:buChar char="o"/>
            </a:pPr>
            <a:endParaRPr sz="1450">
              <a:latin typeface="Calibri"/>
              <a:cs typeface="Calibri"/>
            </a:endParaRPr>
          </a:p>
          <a:p>
            <a:pPr marL="195580" marR="7620" indent="-183515" algn="just">
              <a:lnSpc>
                <a:spcPct val="110000"/>
              </a:lnSpc>
              <a:spcBef>
                <a:spcPts val="5"/>
              </a:spcBef>
              <a:buClr>
                <a:srgbClr val="1CACE3"/>
              </a:buClr>
              <a:buFont typeface="Courier New"/>
              <a:buChar char="o"/>
              <a:tabLst>
                <a:tab pos="195580" algn="l"/>
              </a:tabLst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calculating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Sharpe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Ratio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using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monthly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data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 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Sharpe </a:t>
            </a:r>
            <a:r>
              <a:rPr sz="1800" spc="-10" dirty="0">
                <a:latin typeface="Calibri"/>
                <a:cs typeface="Calibri"/>
              </a:rPr>
              <a:t>Ratio </a:t>
            </a:r>
            <a:r>
              <a:rPr sz="1800" b="1" dirty="0">
                <a:latin typeface="Calibri"/>
                <a:cs typeface="Calibri"/>
              </a:rPr>
              <a:t>is </a:t>
            </a:r>
            <a:r>
              <a:rPr sz="1800" b="1" spc="-10" dirty="0">
                <a:latin typeface="Calibri"/>
                <a:cs typeface="Calibri"/>
              </a:rPr>
              <a:t>annualized</a:t>
            </a:r>
            <a:r>
              <a:rPr sz="1800" b="1" spc="3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by multiplying the </a:t>
            </a:r>
            <a:r>
              <a:rPr sz="1800" b="1" spc="-10" dirty="0">
                <a:latin typeface="Calibri"/>
                <a:cs typeface="Calibri"/>
              </a:rPr>
              <a:t>entire</a:t>
            </a:r>
            <a:r>
              <a:rPr sz="1800" b="1" spc="3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result by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20" dirty="0">
                <a:latin typeface="Calibri"/>
                <a:cs typeface="Calibri"/>
              </a:rPr>
              <a:t>square 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root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12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4968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P</a:t>
            </a:r>
            <a:r>
              <a:rPr sz="4000" spc="-75" dirty="0"/>
              <a:t>er</a:t>
            </a:r>
            <a:r>
              <a:rPr sz="4000" spc="-180" dirty="0"/>
              <a:t>f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10" dirty="0"/>
              <a:t>m</a:t>
            </a:r>
            <a:r>
              <a:rPr sz="4000" spc="-90" dirty="0"/>
              <a:t>a</a:t>
            </a:r>
            <a:r>
              <a:rPr sz="4000" spc="-105" dirty="0"/>
              <a:t>n</a:t>
            </a:r>
            <a:r>
              <a:rPr sz="4000" spc="-90" dirty="0"/>
              <a:t>c</a:t>
            </a:r>
            <a:r>
              <a:rPr sz="4000" spc="-5" dirty="0"/>
              <a:t>e</a:t>
            </a:r>
            <a:r>
              <a:rPr sz="4000" spc="-185" dirty="0"/>
              <a:t> </a:t>
            </a:r>
            <a:r>
              <a:rPr sz="4000" spc="-95" dirty="0"/>
              <a:t>m</a:t>
            </a:r>
            <a:r>
              <a:rPr sz="4000" spc="-90" dirty="0"/>
              <a:t>ea</a:t>
            </a:r>
            <a:r>
              <a:rPr sz="4000" spc="-75" dirty="0"/>
              <a:t>s</a:t>
            </a:r>
            <a:r>
              <a:rPr sz="4000" spc="-90" dirty="0"/>
              <a:t>u</a:t>
            </a:r>
            <a:r>
              <a:rPr sz="4000" spc="-150" dirty="0"/>
              <a:t>r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10258" y="2022628"/>
            <a:ext cx="7609205" cy="2726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b="1" spc="-5" dirty="0">
                <a:latin typeface="Calibri"/>
                <a:cs typeface="Calibri"/>
              </a:rPr>
              <a:t>Sortino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Ratio</a:t>
            </a:r>
            <a:endParaRPr sz="220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120000"/>
              </a:lnSpc>
              <a:spcBef>
                <a:spcPts val="1295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Sortino </a:t>
            </a:r>
            <a:r>
              <a:rPr sz="1600" spc="-15" dirty="0">
                <a:latin typeface="Calibri"/>
                <a:cs typeface="Calibri"/>
              </a:rPr>
              <a:t>ratio </a:t>
            </a:r>
            <a:r>
              <a:rPr sz="1600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almost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exact </a:t>
            </a:r>
            <a:r>
              <a:rPr sz="1600" spc="-5" dirty="0">
                <a:latin typeface="Calibri"/>
                <a:cs typeface="Calibri"/>
              </a:rPr>
              <a:t>same as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Sharpe </a:t>
            </a:r>
            <a:r>
              <a:rPr sz="1600" spc="-15" dirty="0">
                <a:latin typeface="Calibri"/>
                <a:cs typeface="Calibri"/>
              </a:rPr>
              <a:t>ratio, </a:t>
            </a:r>
            <a:r>
              <a:rPr sz="1600" spc="-20" dirty="0">
                <a:latin typeface="Calibri"/>
                <a:cs typeface="Calibri"/>
              </a:rPr>
              <a:t>except </a:t>
            </a:r>
            <a:r>
              <a:rPr sz="1600" dirty="0">
                <a:latin typeface="Calibri"/>
                <a:cs typeface="Calibri"/>
              </a:rPr>
              <a:t>one </a:t>
            </a:r>
            <a:r>
              <a:rPr sz="1600" spc="-10" dirty="0">
                <a:latin typeface="Calibri"/>
                <a:cs typeface="Calibri"/>
              </a:rPr>
              <a:t>difference: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instead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of analyzing ALL the 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</a:rPr>
              <a:t>standard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deviations of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returns,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we only 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</a:rPr>
              <a:t>care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about the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negative</a:t>
            </a:r>
            <a:r>
              <a:rPr sz="16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returns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395605" marR="5715" lvl="1" indent="-182880" algn="just">
              <a:lnSpc>
                <a:spcPct val="12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spc="-15" dirty="0">
                <a:latin typeface="Calibri"/>
                <a:cs typeface="Calibri"/>
              </a:rPr>
              <a:t>Why </a:t>
            </a:r>
            <a:r>
              <a:rPr sz="1600" dirty="0">
                <a:latin typeface="Calibri"/>
                <a:cs typeface="Calibri"/>
              </a:rPr>
              <a:t>do </a:t>
            </a:r>
            <a:r>
              <a:rPr sz="1600" spc="-5" dirty="0">
                <a:latin typeface="Calibri"/>
                <a:cs typeface="Calibri"/>
              </a:rPr>
              <a:t>we </a:t>
            </a:r>
            <a:r>
              <a:rPr sz="1600" dirty="0">
                <a:latin typeface="Calibri"/>
                <a:cs typeface="Calibri"/>
              </a:rPr>
              <a:t>do </a:t>
            </a:r>
            <a:r>
              <a:rPr sz="1600" spc="-5" dirty="0">
                <a:latin typeface="Calibri"/>
                <a:cs typeface="Calibri"/>
              </a:rPr>
              <a:t>this? </a:t>
            </a:r>
            <a:r>
              <a:rPr sz="1600" spc="-20" dirty="0">
                <a:latin typeface="Calibri"/>
                <a:cs typeface="Calibri"/>
              </a:rPr>
              <a:t>Well </a:t>
            </a:r>
            <a:r>
              <a:rPr sz="1600" spc="-5" dirty="0">
                <a:latin typeface="Calibri"/>
                <a:cs typeface="Calibri"/>
              </a:rPr>
              <a:t>I don't </a:t>
            </a:r>
            <a:r>
              <a:rPr sz="1600" spc="-15" dirty="0">
                <a:latin typeface="Calibri"/>
                <a:cs typeface="Calibri"/>
              </a:rPr>
              <a:t>care </a:t>
            </a:r>
            <a:r>
              <a:rPr sz="1600" dirty="0">
                <a:latin typeface="Calibri"/>
                <a:cs typeface="Calibri"/>
              </a:rPr>
              <a:t>if </a:t>
            </a:r>
            <a:r>
              <a:rPr sz="1600" spc="-20" dirty="0">
                <a:latin typeface="Calibri"/>
                <a:cs typeface="Calibri"/>
              </a:rPr>
              <a:t>my </a:t>
            </a:r>
            <a:r>
              <a:rPr sz="1600" spc="-5" dirty="0">
                <a:latin typeface="Calibri"/>
                <a:cs typeface="Calibri"/>
              </a:rPr>
              <a:t>model necessarily </a:t>
            </a:r>
            <a:r>
              <a:rPr sz="1600" spc="-20" dirty="0">
                <a:latin typeface="Calibri"/>
                <a:cs typeface="Calibri"/>
              </a:rPr>
              <a:t>makes </a:t>
            </a:r>
            <a:r>
              <a:rPr sz="1600" spc="-5" dirty="0">
                <a:latin typeface="Calibri"/>
                <a:cs typeface="Calibri"/>
              </a:rPr>
              <a:t>25% and then </a:t>
            </a:r>
            <a:r>
              <a:rPr sz="1600" spc="5" dirty="0">
                <a:latin typeface="Calibri"/>
                <a:cs typeface="Calibri"/>
              </a:rPr>
              <a:t>2% 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next </a:t>
            </a:r>
            <a:r>
              <a:rPr sz="1600" spc="-40" dirty="0">
                <a:latin typeface="Calibri"/>
                <a:cs typeface="Calibri"/>
              </a:rPr>
              <a:t>day, </a:t>
            </a:r>
            <a:r>
              <a:rPr sz="1600" spc="-5" dirty="0">
                <a:latin typeface="Calibri"/>
                <a:cs typeface="Calibri"/>
              </a:rPr>
              <a:t>they're </a:t>
            </a:r>
            <a:r>
              <a:rPr sz="1600" dirty="0">
                <a:latin typeface="Calibri"/>
                <a:cs typeface="Calibri"/>
              </a:rPr>
              <a:t>all </a:t>
            </a:r>
            <a:r>
              <a:rPr sz="1600" spc="-5" dirty="0">
                <a:latin typeface="Calibri"/>
                <a:cs typeface="Calibri"/>
              </a:rPr>
              <a:t>wins </a:t>
            </a:r>
            <a:r>
              <a:rPr sz="1600" dirty="0">
                <a:latin typeface="Calibri"/>
                <a:cs typeface="Calibri"/>
              </a:rPr>
              <a:t>in </a:t>
            </a:r>
            <a:r>
              <a:rPr sz="1600" spc="-20" dirty="0">
                <a:latin typeface="Calibri"/>
                <a:cs typeface="Calibri"/>
              </a:rPr>
              <a:t>my </a:t>
            </a:r>
            <a:r>
              <a:rPr sz="1600" spc="-5" dirty="0">
                <a:latin typeface="Calibri"/>
                <a:cs typeface="Calibri"/>
              </a:rPr>
              <a:t>book, </a:t>
            </a:r>
            <a:r>
              <a:rPr sz="1600" spc="-10" dirty="0">
                <a:latin typeface="Calibri"/>
                <a:cs typeface="Calibri"/>
              </a:rPr>
              <a:t>what </a:t>
            </a:r>
            <a:r>
              <a:rPr sz="1600" spc="-5" dirty="0">
                <a:latin typeface="Calibri"/>
                <a:cs typeface="Calibri"/>
              </a:rPr>
              <a:t>I </a:t>
            </a:r>
            <a:r>
              <a:rPr sz="1600" spc="-15" dirty="0">
                <a:latin typeface="Calibri"/>
                <a:cs typeface="Calibri"/>
              </a:rPr>
              <a:t>care </a:t>
            </a:r>
            <a:r>
              <a:rPr sz="1600" spc="-5" dirty="0">
                <a:latin typeface="Calibri"/>
                <a:cs typeface="Calibri"/>
              </a:rPr>
              <a:t>more about </a:t>
            </a:r>
            <a:r>
              <a:rPr sz="1600" dirty="0">
                <a:latin typeface="Calibri"/>
                <a:cs typeface="Calibri"/>
              </a:rPr>
              <a:t>is </a:t>
            </a:r>
            <a:r>
              <a:rPr sz="1600" spc="-5" dirty="0">
                <a:latin typeface="Calibri"/>
                <a:cs typeface="Calibri"/>
              </a:rPr>
              <a:t>that I don't </a:t>
            </a:r>
            <a:r>
              <a:rPr sz="1600" spc="-10" dirty="0">
                <a:latin typeface="Calibri"/>
                <a:cs typeface="Calibri"/>
              </a:rPr>
              <a:t>want </a:t>
            </a:r>
            <a:r>
              <a:rPr sz="1600" spc="-15" dirty="0">
                <a:latin typeface="Calibri"/>
                <a:cs typeface="Calibri"/>
              </a:rPr>
              <a:t>to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25%</a:t>
            </a:r>
            <a:r>
              <a:rPr sz="1600" spc="-5" dirty="0">
                <a:latin typeface="Calibri"/>
                <a:cs typeface="Calibri"/>
              </a:rPr>
              <a:t> one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then</a:t>
            </a:r>
            <a:r>
              <a:rPr sz="1600" dirty="0">
                <a:latin typeface="Calibri"/>
                <a:cs typeface="Calibri"/>
              </a:rPr>
              <a:t> 2%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next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day,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I'd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much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rather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only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lose</a:t>
            </a:r>
            <a:r>
              <a:rPr sz="1600" dirty="0">
                <a:latin typeface="Calibri"/>
                <a:cs typeface="Calibri"/>
              </a:rPr>
              <a:t> 2%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maximum.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3441" y="4740248"/>
            <a:ext cx="3227633" cy="146018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4968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P</a:t>
            </a:r>
            <a:r>
              <a:rPr sz="4000" spc="-75" dirty="0"/>
              <a:t>er</a:t>
            </a:r>
            <a:r>
              <a:rPr sz="4000" spc="-180" dirty="0"/>
              <a:t>f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10" dirty="0"/>
              <a:t>m</a:t>
            </a:r>
            <a:r>
              <a:rPr sz="4000" spc="-90" dirty="0"/>
              <a:t>a</a:t>
            </a:r>
            <a:r>
              <a:rPr sz="4000" spc="-105" dirty="0"/>
              <a:t>n</a:t>
            </a:r>
            <a:r>
              <a:rPr sz="4000" spc="-90" dirty="0"/>
              <a:t>c</a:t>
            </a:r>
            <a:r>
              <a:rPr sz="4000" spc="-5" dirty="0"/>
              <a:t>e</a:t>
            </a:r>
            <a:r>
              <a:rPr sz="4000" spc="-185" dirty="0"/>
              <a:t> </a:t>
            </a:r>
            <a:r>
              <a:rPr sz="4000" spc="-95" dirty="0"/>
              <a:t>m</a:t>
            </a:r>
            <a:r>
              <a:rPr sz="4000" spc="-90" dirty="0"/>
              <a:t>ea</a:t>
            </a:r>
            <a:r>
              <a:rPr sz="4000" spc="-75" dirty="0"/>
              <a:t>s</a:t>
            </a:r>
            <a:r>
              <a:rPr sz="4000" spc="-90" dirty="0"/>
              <a:t>u</a:t>
            </a:r>
            <a:r>
              <a:rPr sz="4000" spc="-150" dirty="0"/>
              <a:t>r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2022628"/>
            <a:ext cx="7611109" cy="3920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b="1" spc="-5" dirty="0">
                <a:latin typeface="Calibri"/>
                <a:cs typeface="Calibri"/>
              </a:rPr>
              <a:t>When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would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 </a:t>
            </a:r>
            <a:r>
              <a:rPr sz="2200" b="1" spc="-10" dirty="0">
                <a:latin typeface="Calibri"/>
                <a:cs typeface="Calibri"/>
              </a:rPr>
              <a:t>use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Sharpe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vs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Sortino?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Wingdings"/>
              <a:buChar char=""/>
            </a:pPr>
            <a:endParaRPr sz="185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r>
              <a:rPr sz="16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ratio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 or</a:t>
            </a:r>
            <a:r>
              <a:rPr sz="16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metric</a:t>
            </a:r>
            <a:r>
              <a:rPr sz="16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tells</a:t>
            </a:r>
            <a:r>
              <a:rPr sz="16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whole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story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Courier New"/>
              <a:buChar char="o"/>
            </a:pPr>
            <a:endParaRPr sz="145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120000"/>
              </a:lnSpc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spc="-15" dirty="0">
                <a:latin typeface="Calibri"/>
                <a:cs typeface="Calibri"/>
              </a:rPr>
              <a:t>By </a:t>
            </a:r>
            <a:r>
              <a:rPr sz="1600" spc="-5" dirty="0">
                <a:latin typeface="Calibri"/>
                <a:cs typeface="Calibri"/>
              </a:rPr>
              <a:t>comparison,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Sharpe </a:t>
            </a:r>
            <a:r>
              <a:rPr sz="1600" spc="-15" dirty="0">
                <a:latin typeface="Calibri"/>
                <a:cs typeface="Calibri"/>
              </a:rPr>
              <a:t>ratio </a:t>
            </a:r>
            <a:r>
              <a:rPr sz="1600" spc="-5" dirty="0">
                <a:latin typeface="Calibri"/>
                <a:cs typeface="Calibri"/>
              </a:rPr>
              <a:t>treats upside and downside </a:t>
            </a:r>
            <a:r>
              <a:rPr sz="1600" spc="-10" dirty="0">
                <a:latin typeface="Calibri"/>
                <a:cs typeface="Calibri"/>
              </a:rPr>
              <a:t>risks </a:t>
            </a:r>
            <a:r>
              <a:rPr sz="1600" dirty="0">
                <a:latin typeface="Calibri"/>
                <a:cs typeface="Calibri"/>
              </a:rPr>
              <a:t>in </a:t>
            </a:r>
            <a:r>
              <a:rPr sz="1600" spc="-5" dirty="0">
                <a:latin typeface="Calibri"/>
                <a:cs typeface="Calibri"/>
              </a:rPr>
              <a:t>the same </a:t>
            </a:r>
            <a:r>
              <a:rPr sz="1600" spc="-45" dirty="0">
                <a:latin typeface="Calibri"/>
                <a:cs typeface="Calibri"/>
              </a:rPr>
              <a:t>way. </a:t>
            </a:r>
            <a:r>
              <a:rPr sz="1600" dirty="0">
                <a:latin typeface="Calibri"/>
                <a:cs typeface="Calibri"/>
              </a:rPr>
              <a:t>It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means that </a:t>
            </a:r>
            <a:r>
              <a:rPr sz="1600" spc="-15" dirty="0">
                <a:latin typeface="Calibri"/>
                <a:cs typeface="Calibri"/>
              </a:rPr>
              <a:t>even </a:t>
            </a:r>
            <a:r>
              <a:rPr sz="1600" spc="-5" dirty="0">
                <a:latin typeface="Calibri"/>
                <a:cs typeface="Calibri"/>
              </a:rPr>
              <a:t>those </a:t>
            </a:r>
            <a:r>
              <a:rPr sz="1600" spc="-10" dirty="0">
                <a:latin typeface="Calibri"/>
                <a:cs typeface="Calibri"/>
              </a:rPr>
              <a:t>investments </a:t>
            </a:r>
            <a:r>
              <a:rPr sz="1600" spc="-5" dirty="0">
                <a:latin typeface="Calibri"/>
                <a:cs typeface="Calibri"/>
              </a:rPr>
              <a:t>that </a:t>
            </a:r>
            <a:r>
              <a:rPr sz="1600" spc="-10" dirty="0">
                <a:latin typeface="Calibri"/>
                <a:cs typeface="Calibri"/>
              </a:rPr>
              <a:t>produce </a:t>
            </a:r>
            <a:r>
              <a:rPr sz="1600" spc="-5" dirty="0">
                <a:latin typeface="Calibri"/>
                <a:cs typeface="Calibri"/>
              </a:rPr>
              <a:t>gains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10" dirty="0">
                <a:latin typeface="Calibri"/>
                <a:cs typeface="Calibri"/>
              </a:rPr>
              <a:t>penalized, </a:t>
            </a:r>
            <a:r>
              <a:rPr sz="1600" spc="-5" dirty="0">
                <a:latin typeface="Calibri"/>
                <a:cs typeface="Calibri"/>
              </a:rPr>
              <a:t>which should </a:t>
            </a:r>
            <a:r>
              <a:rPr sz="1600" spc="-10" dirty="0">
                <a:latin typeface="Calibri"/>
                <a:cs typeface="Calibri"/>
              </a:rPr>
              <a:t>not </a:t>
            </a:r>
            <a:r>
              <a:rPr sz="1600" spc="-5" dirty="0">
                <a:latin typeface="Calibri"/>
                <a:cs typeface="Calibri"/>
              </a:rPr>
              <a:t> 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case.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Courier New"/>
              <a:buChar char="o"/>
            </a:pPr>
            <a:endParaRPr sz="145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120000"/>
              </a:lnSpc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spc="-15" dirty="0">
                <a:latin typeface="Calibri"/>
                <a:cs typeface="Calibri"/>
              </a:rPr>
              <a:t>Therefore,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Sortino 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</a:rPr>
              <a:t>ratio </a:t>
            </a:r>
            <a:r>
              <a:rPr sz="1600" spc="-5" dirty="0">
                <a:latin typeface="Calibri"/>
                <a:cs typeface="Calibri"/>
              </a:rPr>
              <a:t>should be used to assess the performance of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high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volatility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assets</a:t>
            </a:r>
            <a:r>
              <a:rPr sz="1600" spc="-10" dirty="0">
                <a:latin typeface="Calibri"/>
                <a:cs typeface="Calibri"/>
              </a:rPr>
              <a:t>, </a:t>
            </a:r>
            <a:r>
              <a:rPr sz="1600" spc="-5" dirty="0">
                <a:latin typeface="Calibri"/>
                <a:cs typeface="Calibri"/>
              </a:rPr>
              <a:t>such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</a:t>
            </a:r>
            <a:r>
              <a:rPr sz="1600" spc="-10" dirty="0">
                <a:latin typeface="Calibri"/>
                <a:cs typeface="Calibri"/>
              </a:rPr>
              <a:t>shares.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 </a:t>
            </a:r>
            <a:r>
              <a:rPr sz="1600" spc="-5" dirty="0">
                <a:latin typeface="Calibri"/>
                <a:cs typeface="Calibri"/>
              </a:rPr>
              <a:t>comparison,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Sharpe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ratio</a:t>
            </a:r>
            <a:r>
              <a:rPr sz="1600" spc="3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 </a:t>
            </a:r>
            <a:r>
              <a:rPr sz="1600" spc="-5" dirty="0">
                <a:latin typeface="Calibri"/>
                <a:cs typeface="Calibri"/>
              </a:rPr>
              <a:t>more suitable </a:t>
            </a:r>
            <a:r>
              <a:rPr sz="1600" spc="-10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analyzing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low</a:t>
            </a:r>
            <a:r>
              <a:rPr sz="16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volatility</a:t>
            </a:r>
            <a:r>
              <a:rPr sz="16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assets</a:t>
            </a:r>
            <a:r>
              <a:rPr sz="1600" spc="-10" dirty="0">
                <a:latin typeface="Calibri"/>
                <a:cs typeface="Calibri"/>
              </a:rPr>
              <a:t>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such as bonds.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Courier New"/>
              <a:buChar char="o"/>
            </a:pPr>
            <a:endParaRPr sz="1450">
              <a:latin typeface="Calibri"/>
              <a:cs typeface="Calibri"/>
            </a:endParaRPr>
          </a:p>
          <a:p>
            <a:pPr marL="396240" marR="6350" lvl="1" indent="-183515" algn="just">
              <a:lnSpc>
                <a:spcPct val="120000"/>
              </a:lnSpc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dirty="0">
                <a:latin typeface="Calibri"/>
                <a:cs typeface="Calibri"/>
              </a:rPr>
              <a:t>If </a:t>
            </a:r>
            <a:r>
              <a:rPr sz="1600" spc="-15" dirty="0">
                <a:latin typeface="Calibri"/>
                <a:cs typeface="Calibri"/>
              </a:rPr>
              <a:t>you care </a:t>
            </a:r>
            <a:r>
              <a:rPr sz="1600" spc="-5" dirty="0">
                <a:latin typeface="Calibri"/>
                <a:cs typeface="Calibri"/>
              </a:rPr>
              <a:t>about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overall </a:t>
            </a:r>
            <a:r>
              <a:rPr sz="1600" spc="-20" dirty="0">
                <a:solidFill>
                  <a:srgbClr val="FF0000"/>
                </a:solidFill>
                <a:latin typeface="Calibri"/>
                <a:cs typeface="Calibri"/>
              </a:rPr>
              <a:t>volatility</a:t>
            </a:r>
            <a:r>
              <a:rPr sz="1600" spc="-20" dirty="0">
                <a:latin typeface="Calibri"/>
                <a:cs typeface="Calibri"/>
              </a:rPr>
              <a:t>, </a:t>
            </a:r>
            <a:r>
              <a:rPr sz="1600" spc="-10" dirty="0">
                <a:latin typeface="Calibri"/>
                <a:cs typeface="Calibri"/>
              </a:rPr>
              <a:t>use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Sharpe</a:t>
            </a:r>
            <a:r>
              <a:rPr sz="1600" spc="-5" dirty="0">
                <a:latin typeface="Calibri"/>
                <a:cs typeface="Calibri"/>
              </a:rPr>
              <a:t>, </a:t>
            </a:r>
            <a:r>
              <a:rPr sz="1600" dirty="0">
                <a:latin typeface="Calibri"/>
                <a:cs typeface="Calibri"/>
              </a:rPr>
              <a:t>if </a:t>
            </a:r>
            <a:r>
              <a:rPr sz="1600" spc="-15" dirty="0">
                <a:latin typeface="Calibri"/>
                <a:cs typeface="Calibri"/>
              </a:rPr>
              <a:t>you care </a:t>
            </a:r>
            <a:r>
              <a:rPr sz="1600" spc="-5" dirty="0">
                <a:latin typeface="Calibri"/>
                <a:cs typeface="Calibri"/>
              </a:rPr>
              <a:t>about making </a:t>
            </a:r>
            <a:r>
              <a:rPr sz="1600" spc="-10" dirty="0">
                <a:latin typeface="Calibri"/>
                <a:cs typeface="Calibri"/>
              </a:rPr>
              <a:t>sure </a:t>
            </a:r>
            <a:r>
              <a:rPr sz="1600" spc="-5" dirty="0">
                <a:latin typeface="Calibri"/>
                <a:cs typeface="Calibri"/>
              </a:rPr>
              <a:t>that </a:t>
            </a:r>
            <a:r>
              <a:rPr sz="1600" spc="-15" dirty="0">
                <a:latin typeface="Calibri"/>
                <a:cs typeface="Calibri"/>
              </a:rPr>
              <a:t>your </a:t>
            </a:r>
            <a:r>
              <a:rPr sz="1600" spc="-10" dirty="0">
                <a:latin typeface="Calibri"/>
                <a:cs typeface="Calibri"/>
              </a:rPr>
              <a:t> model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reducing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negative</a:t>
            </a:r>
            <a:r>
              <a:rPr sz="16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downside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Sortino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4968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P</a:t>
            </a:r>
            <a:r>
              <a:rPr sz="4000" spc="-75" dirty="0"/>
              <a:t>er</a:t>
            </a:r>
            <a:r>
              <a:rPr sz="4000" spc="-180" dirty="0"/>
              <a:t>f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10" dirty="0"/>
              <a:t>m</a:t>
            </a:r>
            <a:r>
              <a:rPr sz="4000" spc="-90" dirty="0"/>
              <a:t>a</a:t>
            </a:r>
            <a:r>
              <a:rPr sz="4000" spc="-105" dirty="0"/>
              <a:t>n</a:t>
            </a:r>
            <a:r>
              <a:rPr sz="4000" spc="-90" dirty="0"/>
              <a:t>c</a:t>
            </a:r>
            <a:r>
              <a:rPr sz="4000" spc="-5" dirty="0"/>
              <a:t>e</a:t>
            </a:r>
            <a:r>
              <a:rPr sz="4000" spc="-185" dirty="0"/>
              <a:t> </a:t>
            </a:r>
            <a:r>
              <a:rPr sz="4000" spc="-95" dirty="0"/>
              <a:t>m</a:t>
            </a:r>
            <a:r>
              <a:rPr sz="4000" spc="-90" dirty="0"/>
              <a:t>ea</a:t>
            </a:r>
            <a:r>
              <a:rPr sz="4000" spc="-75" dirty="0"/>
              <a:t>s</a:t>
            </a:r>
            <a:r>
              <a:rPr sz="4000" spc="-90" dirty="0"/>
              <a:t>u</a:t>
            </a:r>
            <a:r>
              <a:rPr sz="4000" spc="-150" dirty="0"/>
              <a:t>r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998244"/>
            <a:ext cx="7611745" cy="4194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b="1" spc="-5" dirty="0">
                <a:latin typeface="Calibri"/>
                <a:cs typeface="Calibri"/>
              </a:rPr>
              <a:t>Alpha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(α)</a:t>
            </a:r>
            <a:endParaRPr sz="2200">
              <a:latin typeface="Calibri"/>
              <a:cs typeface="Calibri"/>
            </a:endParaRPr>
          </a:p>
          <a:p>
            <a:pPr marL="396875" marR="5080" lvl="1" indent="-183515">
              <a:lnSpc>
                <a:spcPct val="110000"/>
              </a:lnSpc>
              <a:spcBef>
                <a:spcPts val="187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spc="-5" dirty="0">
                <a:latin typeface="Calibri"/>
                <a:cs typeface="Calibri"/>
              </a:rPr>
              <a:t>Alpha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measure</a:t>
            </a:r>
            <a:r>
              <a:rPr sz="1600" spc="2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2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performance</a:t>
            </a:r>
            <a:r>
              <a:rPr sz="1600" spc="2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600" spc="2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an</a:t>
            </a:r>
            <a:r>
              <a:rPr sz="1600" spc="22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</a:rPr>
              <a:t>investment</a:t>
            </a:r>
            <a:r>
              <a:rPr sz="1600" spc="2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as</a:t>
            </a:r>
            <a:r>
              <a:rPr sz="1600" spc="22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compared</a:t>
            </a:r>
            <a:r>
              <a:rPr sz="1600" spc="2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600" spc="22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600" spc="22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suitable </a:t>
            </a:r>
            <a:r>
              <a:rPr sz="1600" spc="-3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benchmark</a:t>
            </a:r>
            <a:r>
              <a:rPr sz="16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index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such as the S&amp;P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500.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Courier New"/>
              <a:buChar char="o"/>
            </a:pPr>
            <a:endParaRPr sz="1450">
              <a:latin typeface="Calibri"/>
              <a:cs typeface="Calibri"/>
            </a:endParaRPr>
          </a:p>
          <a:p>
            <a:pPr marL="396240" marR="5080" lvl="1" indent="-182880">
              <a:lnSpc>
                <a:spcPct val="110000"/>
              </a:lnSpc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dirty="0">
                <a:latin typeface="Calibri"/>
                <a:cs typeface="Calibri"/>
              </a:rPr>
              <a:t>It</a:t>
            </a:r>
            <a:r>
              <a:rPr sz="1600" spc="3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3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actually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0000"/>
                </a:solidFill>
                <a:latin typeface="Calibri"/>
                <a:cs typeface="Calibri"/>
              </a:rPr>
              <a:t>excess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return</a:t>
            </a:r>
            <a:r>
              <a:rPr sz="1600" spc="3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1600" spc="3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1600" spc="3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investment</a:t>
            </a:r>
            <a:r>
              <a:rPr sz="1600" spc="3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after</a:t>
            </a:r>
            <a:r>
              <a:rPr sz="1600" spc="3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adjusting</a:t>
            </a:r>
            <a:r>
              <a:rPr sz="1600" spc="3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600" spc="3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market-related </a:t>
            </a:r>
            <a:r>
              <a:rPr sz="1600" spc="-3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volatility</a:t>
            </a:r>
            <a:r>
              <a:rPr sz="16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random</a:t>
            </a:r>
            <a:r>
              <a:rPr sz="1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fluctuations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Courier New"/>
              <a:buChar char="o"/>
            </a:pPr>
            <a:endParaRPr sz="1450">
              <a:latin typeface="Calibri"/>
              <a:cs typeface="Calibri"/>
            </a:endParaRPr>
          </a:p>
          <a:p>
            <a:pPr marL="396240" marR="8255" lvl="1" indent="-182880">
              <a:lnSpc>
                <a:spcPct val="110000"/>
              </a:lnSpc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alpha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one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600" spc="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baseline</a:t>
            </a:r>
            <a:r>
              <a:rPr sz="1600" spc="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value</a:t>
            </a:r>
            <a:r>
              <a:rPr sz="1600" spc="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1600" spc="1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</a:rPr>
              <a:t>zero</a:t>
            </a:r>
            <a:r>
              <a:rPr sz="1600" spc="-15" dirty="0">
                <a:latin typeface="Calibri"/>
                <a:cs typeface="Calibri"/>
              </a:rPr>
              <a:t>)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shows</a:t>
            </a:r>
            <a:r>
              <a:rPr sz="1600" spc="1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return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1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investment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during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specified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time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frame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outperformed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overall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market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average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1%.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Courier New"/>
              <a:buChar char="o"/>
            </a:pPr>
            <a:endParaRPr sz="1450">
              <a:latin typeface="Calibri"/>
              <a:cs typeface="Calibri"/>
            </a:endParaRPr>
          </a:p>
          <a:p>
            <a:pPr marL="396240" marR="8255" lvl="1" indent="-182880">
              <a:lnSpc>
                <a:spcPct val="110000"/>
              </a:lnSpc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negative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alpha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reflects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investment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underperforming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compared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20" dirty="0">
                <a:latin typeface="Calibri"/>
                <a:cs typeface="Calibri"/>
              </a:rPr>
              <a:t>market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average.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Courier New"/>
              <a:buChar char="o"/>
            </a:pPr>
            <a:endParaRPr sz="1450">
              <a:latin typeface="Calibri"/>
              <a:cs typeface="Calibri"/>
            </a:endParaRPr>
          </a:p>
          <a:p>
            <a:pPr marL="396240" marR="7620" lvl="1" indent="-183515">
              <a:lnSpc>
                <a:spcPct val="110000"/>
              </a:lnSpc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spc="-5" dirty="0">
                <a:latin typeface="Calibri"/>
                <a:cs typeface="Calibri"/>
              </a:rPr>
              <a:t>Active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portfolio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managers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seek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generate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alpha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diversified</a:t>
            </a:r>
            <a:r>
              <a:rPr sz="1600" b="1" spc="20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portfolios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diversification</a:t>
            </a:r>
            <a:r>
              <a:rPr sz="16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intended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 eliminate</a:t>
            </a:r>
            <a:r>
              <a:rPr sz="16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unsystematic</a:t>
            </a:r>
            <a:r>
              <a:rPr sz="16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risk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4968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P</a:t>
            </a:r>
            <a:r>
              <a:rPr sz="4000" spc="-75" dirty="0"/>
              <a:t>er</a:t>
            </a:r>
            <a:r>
              <a:rPr sz="4000" spc="-180" dirty="0"/>
              <a:t>f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10" dirty="0"/>
              <a:t>m</a:t>
            </a:r>
            <a:r>
              <a:rPr sz="4000" spc="-90" dirty="0"/>
              <a:t>a</a:t>
            </a:r>
            <a:r>
              <a:rPr sz="4000" spc="-105" dirty="0"/>
              <a:t>n</a:t>
            </a:r>
            <a:r>
              <a:rPr sz="4000" spc="-90" dirty="0"/>
              <a:t>c</a:t>
            </a:r>
            <a:r>
              <a:rPr sz="4000" spc="-5" dirty="0"/>
              <a:t>e</a:t>
            </a:r>
            <a:r>
              <a:rPr sz="4000" spc="-185" dirty="0"/>
              <a:t> </a:t>
            </a:r>
            <a:r>
              <a:rPr sz="4000" spc="-95" dirty="0"/>
              <a:t>m</a:t>
            </a:r>
            <a:r>
              <a:rPr sz="4000" spc="-90" dirty="0"/>
              <a:t>ea</a:t>
            </a:r>
            <a:r>
              <a:rPr sz="4000" spc="-75" dirty="0"/>
              <a:t>s</a:t>
            </a:r>
            <a:r>
              <a:rPr sz="4000" spc="-90" dirty="0"/>
              <a:t>u</a:t>
            </a:r>
            <a:r>
              <a:rPr sz="4000" spc="-150" dirty="0"/>
              <a:t>r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998244"/>
            <a:ext cx="1323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b="1" spc="-5" dirty="0">
                <a:latin typeface="Calibri"/>
                <a:cs typeface="Calibri"/>
              </a:rPr>
              <a:t>Alpha</a:t>
            </a:r>
            <a:r>
              <a:rPr sz="2200" b="1" spc="-8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(α)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6534" y="2301520"/>
            <a:ext cx="227012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Calibri"/>
                <a:cs typeface="Calibri"/>
              </a:rPr>
              <a:t>α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=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R –</a:t>
            </a:r>
            <a:r>
              <a:rPr sz="1900" b="1" spc="-1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R</a:t>
            </a:r>
            <a:r>
              <a:rPr sz="1875" b="1" baseline="-20000" dirty="0">
                <a:latin typeface="Calibri"/>
                <a:cs typeface="Calibri"/>
              </a:rPr>
              <a:t>f</a:t>
            </a:r>
            <a:r>
              <a:rPr sz="1875" b="1" spc="217" baseline="-2000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–</a:t>
            </a:r>
            <a:r>
              <a:rPr sz="1900" b="1" spc="-1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β * </a:t>
            </a:r>
            <a:r>
              <a:rPr sz="1900" b="1" dirty="0">
                <a:latin typeface="Calibri"/>
                <a:cs typeface="Calibri"/>
              </a:rPr>
              <a:t>(R</a:t>
            </a:r>
            <a:r>
              <a:rPr sz="1875" b="1" baseline="-20000" dirty="0">
                <a:latin typeface="Calibri"/>
                <a:cs typeface="Calibri"/>
              </a:rPr>
              <a:t>m</a:t>
            </a:r>
            <a:r>
              <a:rPr sz="1900" b="1" dirty="0">
                <a:latin typeface="Calibri"/>
                <a:cs typeface="Calibri"/>
              </a:rPr>
              <a:t>-R</a:t>
            </a:r>
            <a:r>
              <a:rPr sz="1875" b="1" baseline="-20000" dirty="0">
                <a:latin typeface="Calibri"/>
                <a:cs typeface="Calibri"/>
              </a:rPr>
              <a:t>f</a:t>
            </a:r>
            <a:r>
              <a:rPr sz="1900" b="1" dirty="0">
                <a:latin typeface="Calibri"/>
                <a:cs typeface="Calibri"/>
              </a:rPr>
              <a:t>)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158" y="2728240"/>
            <a:ext cx="7687309" cy="355854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34340" indent="-183515">
              <a:lnSpc>
                <a:spcPct val="100000"/>
              </a:lnSpc>
              <a:spcBef>
                <a:spcPts val="880"/>
              </a:spcBef>
              <a:buClr>
                <a:srgbClr val="1CACE3"/>
              </a:buClr>
              <a:buFont typeface="Courier New"/>
              <a:buChar char="o"/>
              <a:tabLst>
                <a:tab pos="434975" algn="l"/>
              </a:tabLst>
            </a:pPr>
            <a:r>
              <a:rPr sz="1500" spc="-5" dirty="0">
                <a:latin typeface="Calibri"/>
                <a:cs typeface="Calibri"/>
              </a:rPr>
              <a:t>Where:</a:t>
            </a:r>
            <a:endParaRPr sz="1500">
              <a:latin typeface="Calibri"/>
              <a:cs typeface="Calibri"/>
            </a:endParaRPr>
          </a:p>
          <a:p>
            <a:pPr marL="788035" lvl="1" indent="-354330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Font typeface="Arial MT"/>
              <a:buChar char="•"/>
              <a:tabLst>
                <a:tab pos="788035" algn="l"/>
                <a:tab pos="788670" algn="l"/>
              </a:tabLst>
            </a:pPr>
            <a:r>
              <a:rPr sz="1500" b="1" dirty="0">
                <a:latin typeface="Calibri"/>
                <a:cs typeface="Calibri"/>
              </a:rPr>
              <a:t>R</a:t>
            </a:r>
            <a:r>
              <a:rPr sz="1500" b="1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represents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portfolio</a:t>
            </a:r>
            <a:r>
              <a:rPr sz="15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return</a:t>
            </a:r>
            <a:endParaRPr sz="1500">
              <a:latin typeface="Calibri"/>
              <a:cs typeface="Calibri"/>
            </a:endParaRPr>
          </a:p>
          <a:p>
            <a:pPr marL="788035" lvl="1" indent="-354330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Font typeface="Arial MT"/>
              <a:buChar char="•"/>
              <a:tabLst>
                <a:tab pos="788035" algn="l"/>
                <a:tab pos="788670" algn="l"/>
              </a:tabLst>
            </a:pPr>
            <a:r>
              <a:rPr sz="1500" b="1" spc="-5" dirty="0">
                <a:latin typeface="Calibri"/>
                <a:cs typeface="Calibri"/>
              </a:rPr>
              <a:t>R</a:t>
            </a:r>
            <a:r>
              <a:rPr sz="1500" b="1" spc="-7" baseline="-19444" dirty="0">
                <a:latin typeface="Calibri"/>
                <a:cs typeface="Calibri"/>
              </a:rPr>
              <a:t>f</a:t>
            </a:r>
            <a:r>
              <a:rPr sz="1500" b="1" spc="172" baseline="-19444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represents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risk-free</a:t>
            </a:r>
            <a:r>
              <a:rPr sz="15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FF0000"/>
                </a:solidFill>
                <a:latin typeface="Calibri"/>
                <a:cs typeface="Calibri"/>
              </a:rPr>
              <a:t>rate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return</a:t>
            </a:r>
            <a:endParaRPr sz="1500">
              <a:latin typeface="Calibri"/>
              <a:cs typeface="Calibri"/>
            </a:endParaRPr>
          </a:p>
          <a:p>
            <a:pPr marL="788035" lvl="1" indent="-354330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Font typeface="Arial MT"/>
              <a:buChar char="•"/>
              <a:tabLst>
                <a:tab pos="788035" algn="l"/>
                <a:tab pos="788670" algn="l"/>
              </a:tabLst>
            </a:pPr>
            <a:r>
              <a:rPr sz="1500" b="1" dirty="0">
                <a:latin typeface="Calibri"/>
                <a:cs typeface="Calibri"/>
              </a:rPr>
              <a:t>β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represents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-10" dirty="0">
                <a:latin typeface="Calibri"/>
                <a:cs typeface="Calibri"/>
              </a:rPr>
              <a:t> systematic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risk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 a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portfolio</a:t>
            </a:r>
            <a:endParaRPr sz="1500">
              <a:latin typeface="Calibri"/>
              <a:cs typeface="Calibri"/>
            </a:endParaRPr>
          </a:p>
          <a:p>
            <a:pPr marL="788035" lvl="1" indent="-354330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Font typeface="Arial MT"/>
              <a:buChar char="•"/>
              <a:tabLst>
                <a:tab pos="788035" algn="l"/>
                <a:tab pos="788670" algn="l"/>
              </a:tabLst>
            </a:pPr>
            <a:r>
              <a:rPr sz="1500" b="1" spc="-5" dirty="0">
                <a:latin typeface="Calibri"/>
                <a:cs typeface="Calibri"/>
              </a:rPr>
              <a:t>R</a:t>
            </a:r>
            <a:r>
              <a:rPr sz="1500" b="1" spc="-7" baseline="-19444" dirty="0">
                <a:latin typeface="Calibri"/>
                <a:cs typeface="Calibri"/>
              </a:rPr>
              <a:t>m</a:t>
            </a:r>
            <a:r>
              <a:rPr sz="1500" b="1" spc="179" baseline="-19444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represents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market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 return, per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benchmark</a:t>
            </a:r>
            <a:endParaRPr sz="1500">
              <a:latin typeface="Calibri"/>
              <a:cs typeface="Calibri"/>
            </a:endParaRPr>
          </a:p>
          <a:p>
            <a:pPr marL="141605" marR="43180" indent="-91440">
              <a:lnSpc>
                <a:spcPct val="110000"/>
              </a:lnSpc>
              <a:spcBef>
                <a:spcPts val="118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212725" algn="l"/>
              </a:tabLst>
            </a:pPr>
            <a:r>
              <a:rPr sz="1600" b="1" spc="-10" dirty="0">
                <a:latin typeface="Calibri"/>
                <a:cs typeface="Calibri"/>
              </a:rPr>
              <a:t>Example</a:t>
            </a:r>
            <a:r>
              <a:rPr sz="1600" b="1" spc="16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(Alpha):</a:t>
            </a:r>
            <a:r>
              <a:rPr sz="1600" b="1" spc="1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Assume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actual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return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fund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30%,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risk-free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rate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8%,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beta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1.1,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benchmark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index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return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20%.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Now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compute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alpha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metric.</a:t>
            </a:r>
            <a:endParaRPr sz="1600">
              <a:latin typeface="Calibri"/>
              <a:cs typeface="Calibri"/>
            </a:endParaRPr>
          </a:p>
          <a:p>
            <a:pPr marL="233045" indent="-182245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233045" algn="l"/>
              </a:tabLst>
            </a:pP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Solution:</a:t>
            </a:r>
            <a:endParaRPr sz="1800">
              <a:latin typeface="Calibri"/>
              <a:cs typeface="Calibri"/>
            </a:endParaRPr>
          </a:p>
          <a:p>
            <a:pPr marL="1150620">
              <a:lnSpc>
                <a:spcPct val="100000"/>
              </a:lnSpc>
              <a:spcBef>
                <a:spcPts val="1415"/>
              </a:spcBef>
            </a:pPr>
            <a:r>
              <a:rPr sz="1800" spc="-5" dirty="0">
                <a:latin typeface="Calibri"/>
                <a:cs typeface="Calibri"/>
              </a:rPr>
              <a:t>Alpha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(0.30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0.08) – 1.1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(0.20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0.08)</a:t>
            </a:r>
            <a:endParaRPr sz="1800">
              <a:latin typeface="Calibri"/>
              <a:cs typeface="Calibri"/>
            </a:endParaRPr>
          </a:p>
          <a:p>
            <a:pPr marL="1778635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0.088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8.8%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5125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D</a:t>
            </a:r>
            <a:r>
              <a:rPr sz="4000" spc="-110" dirty="0"/>
              <a:t>e</a:t>
            </a:r>
            <a:r>
              <a:rPr sz="4000" spc="-75" dirty="0"/>
              <a:t>fi</a:t>
            </a:r>
            <a:r>
              <a:rPr sz="4000" spc="-90" dirty="0"/>
              <a:t>n</a:t>
            </a:r>
            <a:r>
              <a:rPr sz="4000" spc="-75" dirty="0"/>
              <a:t>i</a:t>
            </a:r>
            <a:r>
              <a:rPr sz="4000" spc="-85" dirty="0"/>
              <a:t>tio</a:t>
            </a:r>
            <a:r>
              <a:rPr sz="4000" spc="-5" dirty="0"/>
              <a:t>n</a:t>
            </a:r>
            <a:r>
              <a:rPr sz="4000" spc="-190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60" dirty="0"/>
              <a:t>i</a:t>
            </a:r>
            <a:r>
              <a:rPr sz="4000" spc="-110" dirty="0"/>
              <a:t>m</a:t>
            </a:r>
            <a:r>
              <a:rPr sz="4000" spc="-90" dirty="0"/>
              <a:t>p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45" dirty="0"/>
              <a:t>t</a:t>
            </a:r>
            <a:r>
              <a:rPr sz="4000" spc="-90" dirty="0"/>
              <a:t>an</a:t>
            </a:r>
            <a:r>
              <a:rPr sz="4000" spc="-85" dirty="0"/>
              <a:t>c</a:t>
            </a:r>
            <a:r>
              <a:rPr sz="4000" spc="-5" dirty="0"/>
              <a:t>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983005"/>
            <a:ext cx="7570470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 marR="5080" indent="-92075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spc="-10" dirty="0">
                <a:latin typeface="Calibri"/>
                <a:cs typeface="Calibri"/>
              </a:rPr>
              <a:t>Backtesting </a:t>
            </a:r>
            <a:r>
              <a:rPr sz="2000" b="1" spc="-5" dirty="0">
                <a:latin typeface="Calibri"/>
                <a:cs typeface="Calibri"/>
              </a:rPr>
              <a:t>is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15" dirty="0">
                <a:latin typeface="Calibri"/>
                <a:cs typeface="Calibri"/>
              </a:rPr>
              <a:t>general </a:t>
            </a:r>
            <a:r>
              <a:rPr sz="2000" b="1" spc="-5" dirty="0">
                <a:latin typeface="Calibri"/>
                <a:cs typeface="Calibri"/>
              </a:rPr>
              <a:t>method </a:t>
            </a:r>
            <a:r>
              <a:rPr sz="2000" b="1" spc="-15" dirty="0">
                <a:latin typeface="Calibri"/>
                <a:cs typeface="Calibri"/>
              </a:rPr>
              <a:t>for </a:t>
            </a:r>
            <a:r>
              <a:rPr sz="2000" b="1" spc="-5" dirty="0">
                <a:latin typeface="Calibri"/>
                <a:cs typeface="Calibri"/>
              </a:rPr>
              <a:t>seeing how </a:t>
            </a:r>
            <a:r>
              <a:rPr sz="2000" b="1" spc="-10" dirty="0">
                <a:latin typeface="Calibri"/>
                <a:cs typeface="Calibri"/>
              </a:rPr>
              <a:t>well 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20" dirty="0">
                <a:latin typeface="Calibri"/>
                <a:cs typeface="Calibri"/>
              </a:rPr>
              <a:t>strategy </a:t>
            </a:r>
            <a:r>
              <a:rPr sz="2000" b="1" dirty="0">
                <a:latin typeface="Calibri"/>
                <a:cs typeface="Calibri"/>
              </a:rPr>
              <a:t>or 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model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would</a:t>
            </a:r>
            <a:r>
              <a:rPr sz="2000" b="1" spc="-15" dirty="0">
                <a:latin typeface="Calibri"/>
                <a:cs typeface="Calibri"/>
              </a:rPr>
              <a:t> have</a:t>
            </a:r>
            <a:r>
              <a:rPr sz="2000" b="1" dirty="0">
                <a:latin typeface="Calibri"/>
                <a:cs typeface="Calibri"/>
              </a:rPr>
              <a:t> done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ex-post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04139" marR="10795" indent="-92075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spc="-15" dirty="0">
                <a:latin typeface="Calibri"/>
                <a:cs typeface="Calibri"/>
              </a:rPr>
              <a:t>involves </a:t>
            </a:r>
            <a:r>
              <a:rPr sz="2000" spc="-5" dirty="0">
                <a:latin typeface="Calibri"/>
                <a:cs typeface="Calibri"/>
              </a:rPr>
              <a:t>applying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strategy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predictive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model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historical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accuracy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04139" marR="5080" indent="-92075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5" dirty="0">
                <a:latin typeface="Calibri"/>
                <a:cs typeface="Calibri"/>
              </a:rPr>
              <a:t>Backtesting </a:t>
            </a:r>
            <a:r>
              <a:rPr sz="2000" dirty="0">
                <a:latin typeface="Calibri"/>
                <a:cs typeface="Calibri"/>
              </a:rPr>
              <a:t>assesses the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viability of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trading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strategy </a:t>
            </a:r>
            <a:r>
              <a:rPr sz="2000" spc="-15" dirty="0">
                <a:latin typeface="Calibri"/>
                <a:cs typeface="Calibri"/>
              </a:rPr>
              <a:t>by </a:t>
            </a:r>
            <a:r>
              <a:rPr sz="2000" spc="-10" dirty="0">
                <a:latin typeface="Calibri"/>
                <a:cs typeface="Calibri"/>
              </a:rPr>
              <a:t>discovering </a:t>
            </a:r>
            <a:r>
              <a:rPr sz="2000" spc="-5" dirty="0">
                <a:latin typeface="Calibri"/>
                <a:cs typeface="Calibri"/>
              </a:rPr>
              <a:t> how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would</a:t>
            </a:r>
            <a:r>
              <a:rPr sz="2000" spc="-10" dirty="0">
                <a:latin typeface="Calibri"/>
                <a:cs typeface="Calibri"/>
              </a:rPr>
              <a:t> play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spc="-10" dirty="0">
                <a:latin typeface="Calibri"/>
                <a:cs typeface="Calibri"/>
              </a:rPr>
              <a:t>historical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103505" marR="9525" indent="-9144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5" dirty="0">
                <a:latin typeface="Calibri"/>
                <a:cs typeface="Calibri"/>
              </a:rPr>
              <a:t>If Backtesting </a:t>
            </a:r>
            <a:r>
              <a:rPr sz="2000" spc="-10" dirty="0">
                <a:latin typeface="Calibri"/>
                <a:cs typeface="Calibri"/>
              </a:rPr>
              <a:t>works, traders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analysts </a:t>
            </a:r>
            <a:r>
              <a:rPr sz="2000" b="1" spc="-15" dirty="0">
                <a:latin typeface="Calibri"/>
                <a:cs typeface="Calibri"/>
              </a:rPr>
              <a:t>may have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confidence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employ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forward.</a:t>
            </a:r>
            <a:endParaRPr sz="2000">
              <a:latin typeface="Calibri"/>
              <a:cs typeface="Calibri"/>
            </a:endParaRPr>
          </a:p>
          <a:p>
            <a:pPr marL="103505" marR="9525" indent="-9144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underlying theory </a:t>
            </a:r>
            <a:r>
              <a:rPr sz="2000" spc="-5" dirty="0">
                <a:latin typeface="Calibri"/>
                <a:cs typeface="Calibri"/>
              </a:rPr>
              <a:t>is that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any strategy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that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worked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well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past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likely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 work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well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future</a:t>
            </a:r>
            <a:r>
              <a:rPr sz="2000" spc="-5" dirty="0">
                <a:latin typeface="Calibri"/>
                <a:cs typeface="Calibri"/>
              </a:rPr>
              <a:t>, and </a:t>
            </a:r>
            <a:r>
              <a:rPr sz="2000" spc="-25" dirty="0">
                <a:latin typeface="Calibri"/>
                <a:cs typeface="Calibri"/>
              </a:rPr>
              <a:t>conversely,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any strategy that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performed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poorly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past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likely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perform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poorly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future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5443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</a:t>
            </a:r>
            <a:r>
              <a:rPr sz="4000" spc="-80" dirty="0"/>
              <a:t>a</a:t>
            </a:r>
            <a:r>
              <a:rPr sz="4000" spc="-75" dirty="0"/>
              <a:t>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85" dirty="0"/>
              <a:t>t</a:t>
            </a:r>
            <a:r>
              <a:rPr sz="4000" spc="-75" dirty="0"/>
              <a:t>i</a:t>
            </a:r>
            <a:r>
              <a:rPr sz="4000" spc="-90" dirty="0"/>
              <a:t>n</a:t>
            </a:r>
            <a:r>
              <a:rPr sz="4000" spc="-5" dirty="0"/>
              <a:t>g</a:t>
            </a:r>
            <a:r>
              <a:rPr sz="4000" spc="-195" dirty="0"/>
              <a:t> </a:t>
            </a:r>
            <a:r>
              <a:rPr sz="4000" spc="-80" dirty="0"/>
              <a:t>b</a:t>
            </a:r>
            <a:r>
              <a:rPr sz="4000" spc="-60" dirty="0"/>
              <a:t>i</a:t>
            </a:r>
            <a:r>
              <a:rPr sz="4000" spc="-75" dirty="0"/>
              <a:t>a</a:t>
            </a:r>
            <a:r>
              <a:rPr sz="4000" spc="-90" dirty="0"/>
              <a:t>s</a:t>
            </a:r>
            <a:r>
              <a:rPr sz="4000" spc="-85" dirty="0"/>
              <a:t>e</a:t>
            </a:r>
            <a:r>
              <a:rPr sz="4000" spc="-5" dirty="0"/>
              <a:t>s</a:t>
            </a:r>
            <a:r>
              <a:rPr sz="4000" spc="-175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75" dirty="0"/>
              <a:t>c</a:t>
            </a:r>
            <a:r>
              <a:rPr sz="4000" spc="-85" dirty="0"/>
              <a:t>h</a:t>
            </a:r>
            <a:r>
              <a:rPr sz="4000" spc="-90" dirty="0"/>
              <a:t>a</a:t>
            </a:r>
            <a:r>
              <a:rPr sz="4000" spc="-75" dirty="0"/>
              <a:t>ll</a:t>
            </a:r>
            <a:r>
              <a:rPr sz="4000" spc="-95" dirty="0"/>
              <a:t>e</a:t>
            </a:r>
            <a:r>
              <a:rPr sz="4000" spc="-90" dirty="0"/>
              <a:t>n</a:t>
            </a:r>
            <a:r>
              <a:rPr sz="4000" spc="-114" dirty="0"/>
              <a:t>g</a:t>
            </a:r>
            <a:r>
              <a:rPr sz="4000" spc="-100" dirty="0"/>
              <a:t>e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983004"/>
            <a:ext cx="7571105" cy="402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505" marR="5080" indent="-9144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5" dirty="0">
                <a:latin typeface="Calibri"/>
                <a:cs typeface="Calibri"/>
              </a:rPr>
              <a:t>Although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Backtesting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almost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every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strategy</a:t>
            </a:r>
            <a:r>
              <a:rPr sz="2000" spc="-10" dirty="0">
                <a:latin typeface="Calibri"/>
                <a:cs typeface="Calibri"/>
              </a:rPr>
              <a:t> allows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unique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opportunities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committing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errors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Backtesting,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number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 common themes</a:t>
            </a:r>
            <a:r>
              <a:rPr sz="2000" spc="-5" dirty="0">
                <a:latin typeface="Calibri"/>
                <a:cs typeface="Calibri"/>
              </a:rPr>
              <a:t>, some </a:t>
            </a:r>
            <a:r>
              <a:rPr sz="2000" spc="-10" dirty="0">
                <a:latin typeface="Calibri"/>
                <a:cs typeface="Calibri"/>
              </a:rPr>
              <a:t>generally </a:t>
            </a:r>
            <a:r>
              <a:rPr sz="2000" spc="-5" dirty="0">
                <a:latin typeface="Calibri"/>
                <a:cs typeface="Calibri"/>
              </a:rPr>
              <a:t>applicable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all </a:t>
            </a:r>
            <a:r>
              <a:rPr sz="2000" spc="-10" dirty="0">
                <a:latin typeface="Calibri"/>
                <a:cs typeface="Calibri"/>
              </a:rPr>
              <a:t>markets, others </a:t>
            </a:r>
            <a:r>
              <a:rPr sz="2000" spc="-5" dirty="0">
                <a:latin typeface="Calibri"/>
                <a:cs typeface="Calibri"/>
              </a:rPr>
              <a:t> pertain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ones.</a:t>
            </a:r>
            <a:endParaRPr sz="2000">
              <a:latin typeface="Calibri"/>
              <a:cs typeface="Calibri"/>
            </a:endParaRPr>
          </a:p>
          <a:p>
            <a:pPr marL="104139" marR="5080" indent="-91440" algn="just">
              <a:lnSpc>
                <a:spcPct val="100000"/>
              </a:lnSpc>
              <a:spcBef>
                <a:spcPts val="9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spc="-10" dirty="0">
                <a:latin typeface="Calibri"/>
                <a:cs typeface="Calibri"/>
              </a:rPr>
              <a:t>Backtesting</a:t>
            </a:r>
            <a:r>
              <a:rPr sz="2000" b="1" spc="-5" dirty="0">
                <a:latin typeface="Calibri"/>
                <a:cs typeface="Calibri"/>
              </a:rPr>
              <a:t> seems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easy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spc="-5" dirty="0">
                <a:latin typeface="Calibri"/>
                <a:cs typeface="Calibri"/>
              </a:rPr>
              <a:t> that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trades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computer algorithm in </a:t>
            </a:r>
            <a:r>
              <a:rPr sz="2000" dirty="0">
                <a:latin typeface="Calibri"/>
                <a:cs typeface="Calibri"/>
              </a:rPr>
              <a:t>our </a:t>
            </a:r>
            <a:r>
              <a:rPr sz="2000" spc="-5" dirty="0">
                <a:latin typeface="Calibri"/>
                <a:cs typeface="Calibri"/>
              </a:rPr>
              <a:t>case, </a:t>
            </a:r>
            <a:r>
              <a:rPr sz="2000" b="1" dirty="0">
                <a:latin typeface="Calibri"/>
                <a:cs typeface="Calibri"/>
              </a:rPr>
              <a:t>but </a:t>
            </a:r>
            <a:r>
              <a:rPr sz="2000" b="1" spc="-10" dirty="0">
                <a:latin typeface="Calibri"/>
                <a:cs typeface="Calibri"/>
              </a:rPr>
              <a:t>there </a:t>
            </a:r>
            <a:r>
              <a:rPr sz="2000" b="1" spc="-15" dirty="0">
                <a:latin typeface="Calibri"/>
                <a:cs typeface="Calibri"/>
              </a:rPr>
              <a:t>are </a:t>
            </a:r>
            <a:r>
              <a:rPr sz="2000" b="1" spc="-5" dirty="0">
                <a:latin typeface="Calibri"/>
                <a:cs typeface="Calibri"/>
              </a:rPr>
              <a:t>numerous </a:t>
            </a:r>
            <a:r>
              <a:rPr sz="2000" b="1" spc="-25" dirty="0">
                <a:latin typeface="Calibri"/>
                <a:cs typeface="Calibri"/>
              </a:rPr>
              <a:t>ways </a:t>
            </a:r>
            <a:r>
              <a:rPr sz="2000" b="1" spc="-5" dirty="0">
                <a:latin typeface="Calibri"/>
                <a:cs typeface="Calibri"/>
              </a:rPr>
              <a:t>in which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can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go</a:t>
            </a:r>
            <a:r>
              <a:rPr sz="2000" b="1" spc="-5" dirty="0">
                <a:latin typeface="Calibri"/>
                <a:cs typeface="Calibri"/>
              </a:rPr>
              <a:t> wrong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04775" marR="5080" indent="-92075" algn="just">
              <a:lnSpc>
                <a:spcPct val="100000"/>
              </a:lnSpc>
              <a:spcBef>
                <a:spcPts val="9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6535" algn="l"/>
              </a:tabLst>
            </a:pPr>
            <a:r>
              <a:rPr sz="2000" spc="-20" dirty="0">
                <a:latin typeface="Calibri"/>
                <a:cs typeface="Calibri"/>
              </a:rPr>
              <a:t>Usually,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erroneous Backtest </a:t>
            </a:r>
            <a:r>
              <a:rPr sz="2000" spc="-5" dirty="0">
                <a:latin typeface="Calibri"/>
                <a:cs typeface="Calibri"/>
              </a:rPr>
              <a:t>would </a:t>
            </a:r>
            <a:r>
              <a:rPr sz="2000" spc="-10" dirty="0">
                <a:latin typeface="Calibri"/>
                <a:cs typeface="Calibri"/>
              </a:rPr>
              <a:t>produce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historical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performance </a:t>
            </a:r>
            <a:r>
              <a:rPr sz="2000" spc="-4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better</a:t>
            </a:r>
            <a:r>
              <a:rPr sz="2000" dirty="0">
                <a:latin typeface="Calibri"/>
                <a:cs typeface="Calibri"/>
              </a:rPr>
              <a:t> than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would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obtained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actual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trading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04139" marR="5715" indent="-91440" algn="just">
              <a:lnSpc>
                <a:spcPct val="100000"/>
              </a:lnSpc>
              <a:spcBef>
                <a:spcPts val="9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6535" algn="l"/>
              </a:tabLst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libri"/>
                <a:cs typeface="Calibri"/>
              </a:rPr>
              <a:t>one </a:t>
            </a:r>
            <a:r>
              <a:rPr sz="2000" spc="-5" dirty="0">
                <a:latin typeface="Calibri"/>
                <a:cs typeface="Calibri"/>
              </a:rPr>
              <a:t>blithely goes </a:t>
            </a:r>
            <a:r>
              <a:rPr sz="2000" dirty="0">
                <a:latin typeface="Calibri"/>
                <a:cs typeface="Calibri"/>
              </a:rPr>
              <a:t>ahead and </a:t>
            </a:r>
            <a:r>
              <a:rPr sz="2000" spc="-10" dirty="0">
                <a:latin typeface="Calibri"/>
                <a:cs typeface="Calibri"/>
              </a:rPr>
              <a:t>Backtests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strategy </a:t>
            </a:r>
            <a:r>
              <a:rPr sz="2000" spc="-5" dirty="0">
                <a:latin typeface="Calibri"/>
                <a:cs typeface="Calibri"/>
              </a:rPr>
              <a:t>without taking </a:t>
            </a:r>
            <a:r>
              <a:rPr sz="2000" spc="-10" dirty="0">
                <a:latin typeface="Calibri"/>
                <a:cs typeface="Calibri"/>
              </a:rPr>
              <a:t>care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avoid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these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pitfalls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Backtesting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useless,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worse,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misleading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may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cause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significant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financial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losses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98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</a:t>
            </a:r>
            <a:r>
              <a:rPr sz="4000" spc="-80" dirty="0"/>
              <a:t>a</a:t>
            </a:r>
            <a:r>
              <a:rPr sz="4000" spc="-75" dirty="0"/>
              <a:t>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85" dirty="0"/>
              <a:t>t</a:t>
            </a:r>
            <a:r>
              <a:rPr sz="4000" spc="-75" dirty="0"/>
              <a:t>i</a:t>
            </a:r>
            <a:r>
              <a:rPr sz="4000" spc="-90" dirty="0"/>
              <a:t>n</a:t>
            </a:r>
            <a:r>
              <a:rPr sz="4000" spc="-5" dirty="0"/>
              <a:t>g</a:t>
            </a:r>
            <a:r>
              <a:rPr sz="4000" spc="-195" dirty="0"/>
              <a:t> </a:t>
            </a:r>
            <a:r>
              <a:rPr sz="4000" spc="-80" dirty="0"/>
              <a:t>b</a:t>
            </a:r>
            <a:r>
              <a:rPr sz="4000" spc="-60" dirty="0"/>
              <a:t>i</a:t>
            </a:r>
            <a:r>
              <a:rPr sz="4000" spc="-75" dirty="0"/>
              <a:t>a</a:t>
            </a:r>
            <a:r>
              <a:rPr sz="4000" spc="-90" dirty="0"/>
              <a:t>s</a:t>
            </a:r>
            <a:r>
              <a:rPr sz="4000" spc="-85" dirty="0"/>
              <a:t>e</a:t>
            </a:r>
            <a:r>
              <a:rPr sz="4000" spc="-5" dirty="0"/>
              <a:t>s</a:t>
            </a:r>
            <a:r>
              <a:rPr sz="4000" spc="-175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75" dirty="0"/>
              <a:t>c</a:t>
            </a:r>
            <a:r>
              <a:rPr sz="4000" spc="-85" dirty="0"/>
              <a:t>h</a:t>
            </a:r>
            <a:r>
              <a:rPr sz="4000" spc="-90" dirty="0"/>
              <a:t>a</a:t>
            </a:r>
            <a:r>
              <a:rPr sz="4000" spc="-75" dirty="0"/>
              <a:t>ll</a:t>
            </a:r>
            <a:r>
              <a:rPr sz="4000" spc="-95" dirty="0"/>
              <a:t>e</a:t>
            </a:r>
            <a:r>
              <a:rPr sz="4000" spc="-90" dirty="0"/>
              <a:t>n</a:t>
            </a:r>
            <a:r>
              <a:rPr sz="4000" spc="-114" dirty="0"/>
              <a:t>g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09749" y="1983004"/>
            <a:ext cx="7571105" cy="434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505" marR="5080" indent="-9144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6535" algn="l"/>
              </a:tabLst>
            </a:pPr>
            <a:r>
              <a:rPr sz="2000" dirty="0">
                <a:latin typeface="Calibri"/>
                <a:cs typeface="Calibri"/>
              </a:rPr>
              <a:t>But </a:t>
            </a:r>
            <a:r>
              <a:rPr sz="2000" spc="-15" dirty="0">
                <a:latin typeface="Calibri"/>
                <a:cs typeface="Calibri"/>
              </a:rPr>
              <a:t>even </a:t>
            </a: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Backtest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done correctly without </a:t>
            </a:r>
            <a:r>
              <a:rPr sz="2000" spc="-10" dirty="0">
                <a:latin typeface="Calibri"/>
                <a:cs typeface="Calibri"/>
              </a:rPr>
              <a:t>pitfalls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high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statistical </a:t>
            </a:r>
            <a:r>
              <a:rPr sz="2000" spc="-5" dirty="0">
                <a:latin typeface="Calibri"/>
                <a:cs typeface="Calibri"/>
              </a:rPr>
              <a:t>significance,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it doesn’t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necessarily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mean that it is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predictive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future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returns.</a:t>
            </a:r>
            <a:endParaRPr sz="2000">
              <a:latin typeface="Calibri"/>
              <a:cs typeface="Calibri"/>
            </a:endParaRPr>
          </a:p>
          <a:p>
            <a:pPr marL="104139" marR="8255" indent="-92075" algn="just">
              <a:lnSpc>
                <a:spcPct val="100000"/>
              </a:lnSpc>
              <a:spcBef>
                <a:spcPts val="69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trading </a:t>
            </a:r>
            <a:r>
              <a:rPr sz="2000" spc="-5" dirty="0">
                <a:latin typeface="Calibri"/>
                <a:cs typeface="Calibri"/>
              </a:rPr>
              <a:t>model, </a:t>
            </a:r>
            <a:r>
              <a:rPr sz="2000" spc="-15" dirty="0">
                <a:latin typeface="Calibri"/>
                <a:cs typeface="Calibri"/>
              </a:rPr>
              <a:t>traders </a:t>
            </a:r>
            <a:r>
              <a:rPr sz="2000" spc="-5" dirty="0">
                <a:latin typeface="Calibri"/>
                <a:cs typeface="Calibri"/>
              </a:rPr>
              <a:t>must </a:t>
            </a:r>
            <a:r>
              <a:rPr sz="2000" spc="-15" dirty="0">
                <a:latin typeface="Calibri"/>
                <a:cs typeface="Calibri"/>
              </a:rPr>
              <a:t>avoid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bias</a:t>
            </a:r>
            <a:r>
              <a:rPr sz="2000" spc="-5" dirty="0">
                <a:latin typeface="Calibri"/>
                <a:cs typeface="Calibri"/>
              </a:rPr>
              <a:t>. </a:t>
            </a:r>
            <a:r>
              <a:rPr sz="2000" b="1" spc="-10" dirty="0">
                <a:latin typeface="Calibri"/>
                <a:cs typeface="Calibri"/>
              </a:rPr>
              <a:t>Backtesting </a:t>
            </a:r>
            <a:r>
              <a:rPr sz="2000" b="1" spc="-5" dirty="0">
                <a:latin typeface="Calibri"/>
                <a:cs typeface="Calibri"/>
              </a:rPr>
              <a:t>biases </a:t>
            </a:r>
            <a:r>
              <a:rPr sz="2000" b="1" spc="-20" dirty="0">
                <a:latin typeface="Calibri"/>
                <a:cs typeface="Calibri"/>
              </a:rPr>
              <a:t>refer </a:t>
            </a:r>
            <a:r>
              <a:rPr sz="2000" b="1" spc="-15" dirty="0">
                <a:latin typeface="Calibri"/>
                <a:cs typeface="Calibri"/>
              </a:rPr>
              <a:t>to 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how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results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trading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strategy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Backtest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can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misleading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04139" marR="5080" indent="-91440" algn="just">
              <a:lnSpc>
                <a:spcPct val="100000"/>
              </a:lnSpc>
              <a:spcBef>
                <a:spcPts val="71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6535" algn="l"/>
              </a:tabLst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strategy </a:t>
            </a:r>
            <a:r>
              <a:rPr sz="2000" spc="-10" dirty="0">
                <a:latin typeface="Calibri"/>
                <a:cs typeface="Calibri"/>
              </a:rPr>
              <a:t>must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tested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several different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time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periods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unbiased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representative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stocks.</a:t>
            </a:r>
            <a:endParaRPr sz="2000">
              <a:latin typeface="Calibri"/>
              <a:cs typeface="Calibri"/>
            </a:endParaRPr>
          </a:p>
          <a:p>
            <a:pPr marL="104139" marR="5080" indent="-91440" algn="just">
              <a:lnSpc>
                <a:spcPct val="100000"/>
              </a:lnSpc>
              <a:spcBef>
                <a:spcPts val="69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trader </a:t>
            </a:r>
            <a:r>
              <a:rPr sz="2000" spc="-15" dirty="0">
                <a:latin typeface="Calibri"/>
                <a:cs typeface="Calibri"/>
              </a:rPr>
              <a:t>were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pick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and choose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stocks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time period </a:t>
            </a:r>
            <a:r>
              <a:rPr sz="2000" spc="-5" dirty="0">
                <a:latin typeface="Calibri"/>
                <a:cs typeface="Calibri"/>
              </a:rPr>
              <a:t>in which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their </a:t>
            </a:r>
            <a:r>
              <a:rPr sz="2000" spc="-15" dirty="0">
                <a:latin typeface="Calibri"/>
                <a:cs typeface="Calibri"/>
              </a:rPr>
              <a:t>strategy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Backtested against,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model would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fundamentally </a:t>
            </a:r>
            <a:r>
              <a:rPr sz="2000" spc="-5" dirty="0">
                <a:latin typeface="Calibri"/>
                <a:cs typeface="Calibri"/>
              </a:rPr>
              <a:t> flawed.</a:t>
            </a:r>
            <a:endParaRPr sz="2000">
              <a:latin typeface="Calibri"/>
              <a:cs typeface="Calibri"/>
            </a:endParaRPr>
          </a:p>
          <a:p>
            <a:pPr marL="103505" marR="6985" indent="-91440" algn="just">
              <a:lnSpc>
                <a:spcPct val="100000"/>
              </a:lnSpc>
              <a:spcBef>
                <a:spcPts val="7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5" dirty="0">
                <a:latin typeface="Calibri"/>
                <a:cs typeface="Calibri"/>
              </a:rPr>
              <a:t>While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yield </a:t>
            </a:r>
            <a:r>
              <a:rPr sz="2000" spc="-10" dirty="0">
                <a:latin typeface="Calibri"/>
                <a:cs typeface="Calibri"/>
              </a:rPr>
              <a:t>positive </a:t>
            </a:r>
            <a:r>
              <a:rPr sz="2000" spc="-5" dirty="0">
                <a:latin typeface="Calibri"/>
                <a:cs typeface="Calibri"/>
              </a:rPr>
              <a:t>results,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would only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because 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model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was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created to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fit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this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perfectly</a:t>
            </a:r>
            <a:r>
              <a:rPr sz="2000" spc="-20" dirty="0">
                <a:latin typeface="Calibri"/>
                <a:cs typeface="Calibri"/>
              </a:rPr>
              <a:t>. </a:t>
            </a:r>
            <a:r>
              <a:rPr sz="2000" spc="-15" dirty="0">
                <a:latin typeface="Calibri"/>
                <a:cs typeface="Calibri"/>
              </a:rPr>
              <a:t>Therefore, </a:t>
            </a:r>
            <a:r>
              <a:rPr sz="2000" spc="-5" dirty="0">
                <a:latin typeface="Calibri"/>
                <a:cs typeface="Calibri"/>
              </a:rPr>
              <a:t>it is </a:t>
            </a:r>
            <a:r>
              <a:rPr sz="2000" dirty="0">
                <a:latin typeface="Calibri"/>
                <a:cs typeface="Calibri"/>
              </a:rPr>
              <a:t>essential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datasets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throughout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98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</a:t>
            </a:r>
            <a:r>
              <a:rPr sz="4000" spc="-80" dirty="0"/>
              <a:t>a</a:t>
            </a:r>
            <a:r>
              <a:rPr sz="4000" spc="-75" dirty="0"/>
              <a:t>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85" dirty="0"/>
              <a:t>t</a:t>
            </a:r>
            <a:r>
              <a:rPr sz="4000" spc="-75" dirty="0"/>
              <a:t>i</a:t>
            </a:r>
            <a:r>
              <a:rPr sz="4000" spc="-90" dirty="0"/>
              <a:t>n</a:t>
            </a:r>
            <a:r>
              <a:rPr sz="4000" spc="-5" dirty="0"/>
              <a:t>g</a:t>
            </a:r>
            <a:r>
              <a:rPr sz="4000" spc="-195" dirty="0"/>
              <a:t> </a:t>
            </a:r>
            <a:r>
              <a:rPr sz="4000" spc="-80" dirty="0"/>
              <a:t>b</a:t>
            </a:r>
            <a:r>
              <a:rPr sz="4000" spc="-60" dirty="0"/>
              <a:t>i</a:t>
            </a:r>
            <a:r>
              <a:rPr sz="4000" spc="-75" dirty="0"/>
              <a:t>a</a:t>
            </a:r>
            <a:r>
              <a:rPr sz="4000" spc="-90" dirty="0"/>
              <a:t>s</a:t>
            </a:r>
            <a:r>
              <a:rPr sz="4000" spc="-85" dirty="0"/>
              <a:t>e</a:t>
            </a:r>
            <a:r>
              <a:rPr sz="4000" spc="-5" dirty="0"/>
              <a:t>s</a:t>
            </a:r>
            <a:r>
              <a:rPr sz="4000" spc="-175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75" dirty="0"/>
              <a:t>c</a:t>
            </a:r>
            <a:r>
              <a:rPr sz="4000" spc="-85" dirty="0"/>
              <a:t>h</a:t>
            </a:r>
            <a:r>
              <a:rPr sz="4000" spc="-90" dirty="0"/>
              <a:t>a</a:t>
            </a:r>
            <a:r>
              <a:rPr sz="4000" spc="-75" dirty="0"/>
              <a:t>ll</a:t>
            </a:r>
            <a:r>
              <a:rPr sz="4000" spc="-95" dirty="0"/>
              <a:t>e</a:t>
            </a:r>
            <a:r>
              <a:rPr sz="4000" spc="-90" dirty="0"/>
              <a:t>n</a:t>
            </a:r>
            <a:r>
              <a:rPr sz="4000" spc="-114" dirty="0"/>
              <a:t>g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781257"/>
            <a:ext cx="7569200" cy="4541520"/>
          </a:xfrm>
          <a:prstGeom prst="rect">
            <a:avLst/>
          </a:prstGeom>
        </p:spPr>
        <p:txBody>
          <a:bodyPr vert="horz" wrap="square" lIns="0" tIns="211455" rIns="0" bIns="0" rtlCol="0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1665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dirty="0">
                <a:latin typeface="Calibri"/>
                <a:cs typeface="Calibri"/>
              </a:rPr>
              <a:t>Look-Ahead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Bias</a:t>
            </a:r>
            <a:endParaRPr sz="2400">
              <a:latin typeface="Calibri"/>
              <a:cs typeface="Calibri"/>
            </a:endParaRPr>
          </a:p>
          <a:p>
            <a:pPr marL="396240" marR="5715" lvl="1" indent="-183515" algn="just">
              <a:lnSpc>
                <a:spcPct val="100000"/>
              </a:lnSpc>
              <a:spcBef>
                <a:spcPts val="123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900" spc="-5" dirty="0">
                <a:latin typeface="Calibri"/>
                <a:cs typeface="Calibri"/>
              </a:rPr>
              <a:t>As</a:t>
            </a:r>
            <a:r>
              <a:rPr sz="1900" spc="1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its</a:t>
            </a:r>
            <a:r>
              <a:rPr sz="1900" spc="1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name</a:t>
            </a:r>
            <a:r>
              <a:rPr sz="1900" spc="1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implies,</a:t>
            </a:r>
            <a:r>
              <a:rPr sz="1900" spc="1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look-ahead</a:t>
            </a:r>
            <a:r>
              <a:rPr sz="1900" spc="1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bias</a:t>
            </a:r>
            <a:r>
              <a:rPr sz="1900" spc="1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means</a:t>
            </a:r>
            <a:r>
              <a:rPr sz="1900" spc="1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that</a:t>
            </a:r>
            <a:r>
              <a:rPr sz="1900" spc="1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your</a:t>
            </a:r>
            <a:r>
              <a:rPr sz="1900" spc="1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Backtest</a:t>
            </a:r>
            <a:r>
              <a:rPr sz="1900" spc="14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program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sz="19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Calibri"/>
                <a:cs typeface="Calibri"/>
              </a:rPr>
              <a:t>tomorrow’s</a:t>
            </a:r>
            <a:r>
              <a:rPr sz="19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prices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determine</a:t>
            </a:r>
            <a:r>
              <a:rPr sz="19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FF0000"/>
                </a:solidFill>
                <a:latin typeface="Calibri"/>
                <a:cs typeface="Calibri"/>
              </a:rPr>
              <a:t>today’s</a:t>
            </a:r>
            <a:r>
              <a:rPr sz="19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trading</a:t>
            </a:r>
            <a:r>
              <a:rPr sz="19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signals</a:t>
            </a:r>
            <a:r>
              <a:rPr sz="1900" spc="-5" dirty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 marL="396875" marR="5715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7510" algn="l"/>
              </a:tabLst>
            </a:pPr>
            <a:r>
              <a:rPr sz="1900" spc="-60" dirty="0">
                <a:latin typeface="Calibri"/>
                <a:cs typeface="Calibri"/>
              </a:rPr>
              <a:t>Or, </a:t>
            </a:r>
            <a:r>
              <a:rPr sz="1900" spc="-10" dirty="0">
                <a:latin typeface="Calibri"/>
                <a:cs typeface="Calibri"/>
              </a:rPr>
              <a:t>more </a:t>
            </a:r>
            <a:r>
              <a:rPr sz="1900" spc="-20" dirty="0">
                <a:latin typeface="Calibri"/>
                <a:cs typeface="Calibri"/>
              </a:rPr>
              <a:t>generally, </a:t>
            </a:r>
            <a:r>
              <a:rPr sz="1900" spc="-5" dirty="0">
                <a:latin typeface="Calibri"/>
                <a:cs typeface="Calibri"/>
              </a:rPr>
              <a:t>it is using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future information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20" dirty="0">
                <a:latin typeface="Calibri"/>
                <a:cs typeface="Calibri"/>
              </a:rPr>
              <a:t>make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b="1" spc="-5" dirty="0">
                <a:latin typeface="Calibri"/>
                <a:cs typeface="Calibri"/>
              </a:rPr>
              <a:t>prediction </a:t>
            </a:r>
            <a:r>
              <a:rPr sz="1900" b="1" spc="-10" dirty="0">
                <a:latin typeface="Calibri"/>
                <a:cs typeface="Calibri"/>
              </a:rPr>
              <a:t>at </a:t>
            </a:r>
            <a:r>
              <a:rPr sz="1900" b="1" spc="-5" dirty="0">
                <a:latin typeface="Calibri"/>
                <a:cs typeface="Calibri"/>
              </a:rPr>
              <a:t> the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current</a:t>
            </a:r>
            <a:r>
              <a:rPr sz="1900" b="1" spc="2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time.</a:t>
            </a:r>
            <a:endParaRPr sz="1900">
              <a:latin typeface="Calibri"/>
              <a:cs typeface="Calibri"/>
            </a:endParaRPr>
          </a:p>
          <a:p>
            <a:pPr marL="396875" marR="6350" lvl="1" indent="-183515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common </a:t>
            </a:r>
            <a:r>
              <a:rPr sz="1900" spc="-15" dirty="0">
                <a:latin typeface="Calibri"/>
                <a:cs typeface="Calibri"/>
              </a:rPr>
              <a:t>example </a:t>
            </a:r>
            <a:r>
              <a:rPr sz="1900" spc="-5" dirty="0">
                <a:latin typeface="Calibri"/>
                <a:cs typeface="Calibri"/>
              </a:rPr>
              <a:t>of look-ahead bias is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dirty="0">
                <a:latin typeface="Calibri"/>
                <a:cs typeface="Calibri"/>
              </a:rPr>
              <a:t>use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25" dirty="0">
                <a:solidFill>
                  <a:srgbClr val="0000FF"/>
                </a:solidFill>
                <a:latin typeface="Calibri"/>
                <a:cs typeface="Calibri"/>
              </a:rPr>
              <a:t>day’s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high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low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price </a:t>
            </a:r>
            <a:r>
              <a:rPr sz="19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determine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entry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signal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during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same </a:t>
            </a:r>
            <a:r>
              <a:rPr sz="1900" spc="-20" dirty="0">
                <a:latin typeface="Calibri"/>
                <a:cs typeface="Calibri"/>
              </a:rPr>
              <a:t>day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during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Backtesting.</a:t>
            </a:r>
            <a:endParaRPr sz="1900">
              <a:latin typeface="Calibri"/>
              <a:cs typeface="Calibri"/>
            </a:endParaRPr>
          </a:p>
          <a:p>
            <a:pPr marL="396875" marR="5715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7510" algn="l"/>
              </a:tabLst>
            </a:pPr>
            <a:r>
              <a:rPr sz="1900" b="1" spc="-15" dirty="0">
                <a:latin typeface="Calibri"/>
                <a:cs typeface="Calibri"/>
              </a:rPr>
              <a:t>Before </a:t>
            </a:r>
            <a:r>
              <a:rPr sz="1900" b="1" spc="-5" dirty="0">
                <a:latin typeface="Calibri"/>
                <a:cs typeface="Calibri"/>
              </a:rPr>
              <a:t>the close of a </a:t>
            </a:r>
            <a:r>
              <a:rPr sz="1900" b="1" spc="-10" dirty="0">
                <a:latin typeface="Calibri"/>
                <a:cs typeface="Calibri"/>
              </a:rPr>
              <a:t>trading </a:t>
            </a:r>
            <a:r>
              <a:rPr sz="1900" b="1" spc="-45" dirty="0">
                <a:latin typeface="Calibri"/>
                <a:cs typeface="Calibri"/>
              </a:rPr>
              <a:t>day, </a:t>
            </a:r>
            <a:r>
              <a:rPr sz="1900" b="1" spc="-10" dirty="0">
                <a:latin typeface="Calibri"/>
                <a:cs typeface="Calibri"/>
              </a:rPr>
              <a:t>we can’t </a:t>
            </a:r>
            <a:r>
              <a:rPr sz="1900" b="1" spc="-5" dirty="0">
                <a:latin typeface="Calibri"/>
                <a:cs typeface="Calibri"/>
              </a:rPr>
              <a:t>know </a:t>
            </a:r>
            <a:r>
              <a:rPr sz="1900" b="1" spc="-10" dirty="0">
                <a:latin typeface="Calibri"/>
                <a:cs typeface="Calibri"/>
              </a:rPr>
              <a:t>what </a:t>
            </a:r>
            <a:r>
              <a:rPr sz="1900" b="1" spc="-5" dirty="0">
                <a:latin typeface="Calibri"/>
                <a:cs typeface="Calibri"/>
              </a:rPr>
              <a:t>the high and low 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price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of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the</a:t>
            </a:r>
            <a:r>
              <a:rPr sz="1900" b="1" spc="20" dirty="0">
                <a:latin typeface="Calibri"/>
                <a:cs typeface="Calibri"/>
              </a:rPr>
              <a:t> </a:t>
            </a:r>
            <a:r>
              <a:rPr sz="1900" b="1" spc="-20" dirty="0">
                <a:latin typeface="Calibri"/>
                <a:cs typeface="Calibri"/>
              </a:rPr>
              <a:t>day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are.</a:t>
            </a:r>
            <a:endParaRPr sz="190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7510" algn="l"/>
              </a:tabLst>
            </a:pPr>
            <a:r>
              <a:rPr sz="1900" spc="-5" dirty="0">
                <a:latin typeface="Calibri"/>
                <a:cs typeface="Calibri"/>
              </a:rPr>
              <a:t>Look-ahead bias is </a:t>
            </a:r>
            <a:r>
              <a:rPr sz="1900" spc="-10" dirty="0">
                <a:latin typeface="Calibri"/>
                <a:cs typeface="Calibri"/>
              </a:rPr>
              <a:t>essentially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programming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error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15" dirty="0">
                <a:latin typeface="Calibri"/>
                <a:cs typeface="Calibri"/>
              </a:rPr>
              <a:t>infect </a:t>
            </a:r>
            <a:r>
              <a:rPr sz="1900" spc="-10" dirty="0">
                <a:latin typeface="Calibri"/>
                <a:cs typeface="Calibri"/>
              </a:rPr>
              <a:t>only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Backtest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program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but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not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live</a:t>
            </a:r>
            <a:r>
              <a:rPr sz="1900" spc="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trading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program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because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there</a:t>
            </a:r>
            <a:r>
              <a:rPr sz="19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9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19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35" dirty="0">
                <a:solidFill>
                  <a:srgbClr val="FF0000"/>
                </a:solidFill>
                <a:latin typeface="Calibri"/>
                <a:cs typeface="Calibri"/>
              </a:rPr>
              <a:t>way </a:t>
            </a:r>
            <a:r>
              <a:rPr sz="1900" spc="-4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live</a:t>
            </a:r>
            <a:r>
              <a:rPr sz="19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trading</a:t>
            </a:r>
            <a:r>
              <a:rPr sz="19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Calibri"/>
                <a:cs typeface="Calibri"/>
              </a:rPr>
              <a:t>program</a:t>
            </a:r>
            <a:r>
              <a:rPr sz="19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can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obtain</a:t>
            </a:r>
            <a:r>
              <a:rPr sz="19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future</a:t>
            </a:r>
            <a:r>
              <a:rPr sz="19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information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98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</a:t>
            </a:r>
            <a:r>
              <a:rPr sz="4000" spc="-80" dirty="0"/>
              <a:t>a</a:t>
            </a:r>
            <a:r>
              <a:rPr sz="4000" spc="-75" dirty="0"/>
              <a:t>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85" dirty="0"/>
              <a:t>t</a:t>
            </a:r>
            <a:r>
              <a:rPr sz="4000" spc="-75" dirty="0"/>
              <a:t>i</a:t>
            </a:r>
            <a:r>
              <a:rPr sz="4000" spc="-90" dirty="0"/>
              <a:t>n</a:t>
            </a:r>
            <a:r>
              <a:rPr sz="4000" spc="-5" dirty="0"/>
              <a:t>g</a:t>
            </a:r>
            <a:r>
              <a:rPr sz="4000" spc="-195" dirty="0"/>
              <a:t> </a:t>
            </a:r>
            <a:r>
              <a:rPr sz="4000" spc="-80" dirty="0"/>
              <a:t>b</a:t>
            </a:r>
            <a:r>
              <a:rPr sz="4000" spc="-60" dirty="0"/>
              <a:t>i</a:t>
            </a:r>
            <a:r>
              <a:rPr sz="4000" spc="-75" dirty="0"/>
              <a:t>a</a:t>
            </a:r>
            <a:r>
              <a:rPr sz="4000" spc="-90" dirty="0"/>
              <a:t>s</a:t>
            </a:r>
            <a:r>
              <a:rPr sz="4000" spc="-85" dirty="0"/>
              <a:t>e</a:t>
            </a:r>
            <a:r>
              <a:rPr sz="4000" spc="-5" dirty="0"/>
              <a:t>s</a:t>
            </a:r>
            <a:r>
              <a:rPr sz="4000" spc="-175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75" dirty="0"/>
              <a:t>c</a:t>
            </a:r>
            <a:r>
              <a:rPr sz="4000" spc="-85" dirty="0"/>
              <a:t>h</a:t>
            </a:r>
            <a:r>
              <a:rPr sz="4000" spc="-90" dirty="0"/>
              <a:t>a</a:t>
            </a:r>
            <a:r>
              <a:rPr sz="4000" spc="-75" dirty="0"/>
              <a:t>ll</a:t>
            </a:r>
            <a:r>
              <a:rPr sz="4000" spc="-95" dirty="0"/>
              <a:t>e</a:t>
            </a:r>
            <a:r>
              <a:rPr sz="4000" spc="-90" dirty="0"/>
              <a:t>n</a:t>
            </a:r>
            <a:r>
              <a:rPr sz="4000" spc="-114" dirty="0"/>
              <a:t>g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781257"/>
            <a:ext cx="7569834" cy="4251960"/>
          </a:xfrm>
          <a:prstGeom prst="rect">
            <a:avLst/>
          </a:prstGeom>
        </p:spPr>
        <p:txBody>
          <a:bodyPr vert="horz" wrap="square" lIns="0" tIns="211455" rIns="0" bIns="0" rtlCol="0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1665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dirty="0">
                <a:latin typeface="Calibri"/>
                <a:cs typeface="Calibri"/>
              </a:rPr>
              <a:t>Look-Ahead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Bias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123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900" spc="-15" dirty="0">
                <a:latin typeface="Calibri"/>
                <a:cs typeface="Calibri"/>
              </a:rPr>
              <a:t>How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do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avoid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look-ahead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bias?</a:t>
            </a:r>
            <a:endParaRPr sz="190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900" spc="-5" dirty="0">
                <a:latin typeface="Calibri"/>
                <a:cs typeface="Calibri"/>
              </a:rPr>
              <a:t>Use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000FF"/>
                </a:solidFill>
                <a:latin typeface="Calibri"/>
                <a:cs typeface="Calibri"/>
              </a:rPr>
              <a:t>lagged</a:t>
            </a:r>
            <a:r>
              <a:rPr sz="19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0000FF"/>
                </a:solidFill>
                <a:latin typeface="Calibri"/>
                <a:cs typeface="Calibri"/>
              </a:rPr>
              <a:t>historical</a:t>
            </a:r>
            <a:r>
              <a:rPr sz="1900" b="1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b="1" spc="-15" dirty="0">
                <a:solidFill>
                  <a:srgbClr val="0000FF"/>
                </a:solidFill>
                <a:latin typeface="Calibri"/>
                <a:cs typeface="Calibri"/>
              </a:rPr>
              <a:t>data</a:t>
            </a:r>
            <a:r>
              <a:rPr sz="19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for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calculating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signals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at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every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opportunity.</a:t>
            </a:r>
            <a:endParaRPr sz="1900">
              <a:latin typeface="Calibri"/>
              <a:cs typeface="Calibri"/>
            </a:endParaRPr>
          </a:p>
          <a:p>
            <a:pPr marL="395605" marR="6350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Lagging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a series of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1900" spc="-10" dirty="0">
                <a:latin typeface="Calibri"/>
                <a:cs typeface="Calibri"/>
              </a:rPr>
              <a:t>means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calculate </a:t>
            </a:r>
            <a:r>
              <a:rPr sz="1900" dirty="0">
                <a:latin typeface="Calibri"/>
                <a:cs typeface="Calibri"/>
              </a:rPr>
              <a:t>all </a:t>
            </a:r>
            <a:r>
              <a:rPr sz="1900" spc="-5" dirty="0">
                <a:latin typeface="Calibri"/>
                <a:cs typeface="Calibri"/>
              </a:rPr>
              <a:t>the quantities </a:t>
            </a:r>
            <a:r>
              <a:rPr sz="1900" spc="-20" dirty="0">
                <a:latin typeface="Calibri"/>
                <a:cs typeface="Calibri"/>
              </a:rPr>
              <a:t>like 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moving </a:t>
            </a:r>
            <a:r>
              <a:rPr sz="1900" spc="-15" dirty="0">
                <a:latin typeface="Calibri"/>
                <a:cs typeface="Calibri"/>
              </a:rPr>
              <a:t>averages, </a:t>
            </a:r>
            <a:r>
              <a:rPr sz="1900" spc="-5" dirty="0">
                <a:latin typeface="Calibri"/>
                <a:cs typeface="Calibri"/>
              </a:rPr>
              <a:t>highs and </a:t>
            </a:r>
            <a:r>
              <a:rPr sz="1900" spc="-10" dirty="0">
                <a:latin typeface="Calibri"/>
                <a:cs typeface="Calibri"/>
              </a:rPr>
              <a:t>lows,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0" dirty="0">
                <a:latin typeface="Calibri"/>
                <a:cs typeface="Calibri"/>
              </a:rPr>
              <a:t>even </a:t>
            </a:r>
            <a:r>
              <a:rPr sz="1900" spc="-5" dirty="0">
                <a:latin typeface="Calibri"/>
                <a:cs typeface="Calibri"/>
              </a:rPr>
              <a:t>volume,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based 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on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up </a:t>
            </a:r>
            <a:r>
              <a:rPr sz="1900" spc="-2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the close of the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previous trading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period </a:t>
            </a:r>
            <a:r>
              <a:rPr sz="1900" spc="-30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sz="1900" spc="-30" dirty="0">
                <a:latin typeface="Calibri"/>
                <a:cs typeface="Calibri"/>
              </a:rPr>
              <a:t>. </a:t>
            </a:r>
            <a:r>
              <a:rPr sz="1900" spc="-10" dirty="0">
                <a:latin typeface="Calibri"/>
                <a:cs typeface="Calibri"/>
              </a:rPr>
              <a:t>(Of </a:t>
            </a:r>
            <a:r>
              <a:rPr sz="1900" spc="-15" dirty="0">
                <a:latin typeface="Calibri"/>
                <a:cs typeface="Calibri"/>
              </a:rPr>
              <a:t>course, you </a:t>
            </a:r>
            <a:r>
              <a:rPr sz="1900" spc="-5" dirty="0">
                <a:latin typeface="Calibri"/>
                <a:cs typeface="Calibri"/>
              </a:rPr>
              <a:t>needn’t </a:t>
            </a:r>
            <a:r>
              <a:rPr sz="1900" dirty="0">
                <a:latin typeface="Calibri"/>
                <a:cs typeface="Calibri"/>
              </a:rPr>
              <a:t>lag 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data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if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your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strategy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enters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only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at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close of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period.)</a:t>
            </a:r>
            <a:endParaRPr sz="1900">
              <a:latin typeface="Calibri"/>
              <a:cs typeface="Calibri"/>
            </a:endParaRPr>
          </a:p>
          <a:p>
            <a:pPr marL="396240" marR="5080" lvl="1" indent="-183515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900" spc="-20" dirty="0">
                <a:latin typeface="Calibri"/>
                <a:cs typeface="Calibri"/>
              </a:rPr>
              <a:t>Even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with </a:t>
            </a:r>
            <a:r>
              <a:rPr sz="1900" dirty="0">
                <a:latin typeface="Calibri"/>
                <a:cs typeface="Calibri"/>
              </a:rPr>
              <a:t>all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care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caution </a:t>
            </a:r>
            <a:r>
              <a:rPr sz="1900" spc="-5" dirty="0">
                <a:latin typeface="Calibri"/>
                <a:cs typeface="Calibri"/>
              </a:rPr>
              <a:t>that goes </a:t>
            </a:r>
            <a:r>
              <a:rPr sz="1900" spc="-15" dirty="0">
                <a:latin typeface="Calibri"/>
                <a:cs typeface="Calibri"/>
              </a:rPr>
              <a:t>into </a:t>
            </a:r>
            <a:r>
              <a:rPr sz="1900" spc="-10" dirty="0">
                <a:latin typeface="Calibri"/>
                <a:cs typeface="Calibri"/>
              </a:rPr>
              <a:t>creating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Backtest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program </a:t>
            </a:r>
            <a:r>
              <a:rPr sz="1900" spc="-5" dirty="0">
                <a:latin typeface="Calibri"/>
                <a:cs typeface="Calibri"/>
              </a:rPr>
              <a:t>without look-ahead bias, sometimes </a:t>
            </a:r>
            <a:r>
              <a:rPr sz="1900" spc="-10" dirty="0">
                <a:latin typeface="Calibri"/>
                <a:cs typeface="Calibri"/>
              </a:rPr>
              <a:t>we </a:t>
            </a:r>
            <a:r>
              <a:rPr sz="1900" spc="-20" dirty="0">
                <a:latin typeface="Calibri"/>
                <a:cs typeface="Calibri"/>
              </a:rPr>
              <a:t>may </a:t>
            </a:r>
            <a:r>
              <a:rPr sz="1900" spc="-10" dirty="0">
                <a:latin typeface="Calibri"/>
                <a:cs typeface="Calibri"/>
              </a:rPr>
              <a:t>still let </a:t>
            </a:r>
            <a:r>
              <a:rPr sz="1900" spc="-5" dirty="0">
                <a:latin typeface="Calibri"/>
                <a:cs typeface="Calibri"/>
              </a:rPr>
              <a:t>some of it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slip in.</a:t>
            </a:r>
            <a:endParaRPr sz="190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900" b="1" spc="-5" dirty="0">
                <a:latin typeface="Calibri"/>
                <a:cs typeface="Calibri"/>
              </a:rPr>
              <a:t>Some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look-ahead</a:t>
            </a:r>
            <a:r>
              <a:rPr sz="1900" b="1" spc="3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bias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is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quite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subtle</a:t>
            </a:r>
            <a:r>
              <a:rPr sz="1900" b="1" spc="2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in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nature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and</a:t>
            </a:r>
            <a:r>
              <a:rPr sz="1900" b="1" spc="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not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easy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to</a:t>
            </a:r>
            <a:r>
              <a:rPr sz="1900" b="1" spc="2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avoid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98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</a:t>
            </a:r>
            <a:r>
              <a:rPr sz="4000" spc="-80" dirty="0"/>
              <a:t>a</a:t>
            </a:r>
            <a:r>
              <a:rPr sz="4000" spc="-75" dirty="0"/>
              <a:t>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85" dirty="0"/>
              <a:t>t</a:t>
            </a:r>
            <a:r>
              <a:rPr sz="4000" spc="-75" dirty="0"/>
              <a:t>i</a:t>
            </a:r>
            <a:r>
              <a:rPr sz="4000" spc="-90" dirty="0"/>
              <a:t>n</a:t>
            </a:r>
            <a:r>
              <a:rPr sz="4000" spc="-5" dirty="0"/>
              <a:t>g</a:t>
            </a:r>
            <a:r>
              <a:rPr sz="4000" spc="-195" dirty="0"/>
              <a:t> </a:t>
            </a:r>
            <a:r>
              <a:rPr sz="4000" spc="-80" dirty="0"/>
              <a:t>b</a:t>
            </a:r>
            <a:r>
              <a:rPr sz="4000" spc="-60" dirty="0"/>
              <a:t>i</a:t>
            </a:r>
            <a:r>
              <a:rPr sz="4000" spc="-75" dirty="0"/>
              <a:t>a</a:t>
            </a:r>
            <a:r>
              <a:rPr sz="4000" spc="-90" dirty="0"/>
              <a:t>s</a:t>
            </a:r>
            <a:r>
              <a:rPr sz="4000" spc="-85" dirty="0"/>
              <a:t>e</a:t>
            </a:r>
            <a:r>
              <a:rPr sz="4000" spc="-5" dirty="0"/>
              <a:t>s</a:t>
            </a:r>
            <a:r>
              <a:rPr sz="4000" spc="-175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75" dirty="0"/>
              <a:t>c</a:t>
            </a:r>
            <a:r>
              <a:rPr sz="4000" spc="-85" dirty="0"/>
              <a:t>h</a:t>
            </a:r>
            <a:r>
              <a:rPr sz="4000" spc="-90" dirty="0"/>
              <a:t>a</a:t>
            </a:r>
            <a:r>
              <a:rPr sz="4000" spc="-75" dirty="0"/>
              <a:t>ll</a:t>
            </a:r>
            <a:r>
              <a:rPr sz="4000" spc="-95" dirty="0"/>
              <a:t>e</a:t>
            </a:r>
            <a:r>
              <a:rPr sz="4000" spc="-90" dirty="0"/>
              <a:t>n</a:t>
            </a:r>
            <a:r>
              <a:rPr sz="4000" spc="-114" dirty="0"/>
              <a:t>g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986052"/>
            <a:ext cx="7568565" cy="4128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b="1" spc="-5" dirty="0">
                <a:latin typeface="Calibri"/>
                <a:cs typeface="Calibri"/>
              </a:rPr>
              <a:t>Look-Ahead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Bias</a:t>
            </a:r>
            <a:r>
              <a:rPr sz="1700" b="1" spc="-5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…</a:t>
            </a:r>
            <a:endParaRPr sz="170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1215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300" spc="-5" dirty="0">
                <a:latin typeface="Calibri"/>
                <a:cs typeface="Calibri"/>
              </a:rPr>
              <a:t>It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is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best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do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final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checkup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of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your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Backtest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program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using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this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method:</a:t>
            </a:r>
            <a:endParaRPr sz="130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300" spc="-5" dirty="0">
                <a:latin typeface="Calibri"/>
                <a:cs typeface="Calibri"/>
              </a:rPr>
              <a:t>Run the </a:t>
            </a:r>
            <a:r>
              <a:rPr sz="1300" spc="-10" dirty="0">
                <a:latin typeface="Calibri"/>
                <a:cs typeface="Calibri"/>
              </a:rPr>
              <a:t>program</a:t>
            </a:r>
            <a:r>
              <a:rPr sz="1300" spc="-5" dirty="0">
                <a:latin typeface="Calibri"/>
                <a:cs typeface="Calibri"/>
              </a:rPr>
              <a:t> using all your historical data; </a:t>
            </a:r>
            <a:r>
              <a:rPr sz="1300" spc="-10" dirty="0">
                <a:latin typeface="Calibri"/>
                <a:cs typeface="Calibri"/>
              </a:rPr>
              <a:t>generate </a:t>
            </a:r>
            <a:r>
              <a:rPr sz="1300" dirty="0">
                <a:latin typeface="Calibri"/>
                <a:cs typeface="Calibri"/>
              </a:rPr>
              <a:t>and </a:t>
            </a:r>
            <a:r>
              <a:rPr sz="1300" spc="-10" dirty="0">
                <a:latin typeface="Calibri"/>
                <a:cs typeface="Calibri"/>
              </a:rPr>
              <a:t>save </a:t>
            </a:r>
            <a:r>
              <a:rPr sz="1300" spc="5" dirty="0">
                <a:latin typeface="Calibri"/>
                <a:cs typeface="Calibri"/>
              </a:rPr>
              <a:t>the </a:t>
            </a:r>
            <a:r>
              <a:rPr sz="1300" spc="-5" dirty="0">
                <a:latin typeface="Calibri"/>
                <a:cs typeface="Calibri"/>
              </a:rPr>
              <a:t>resulting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position to</a:t>
            </a:r>
            <a:r>
              <a:rPr sz="1300" spc="28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file A (position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file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file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that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contains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all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recommended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positions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generated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by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program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on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each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day).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Courier New"/>
              <a:buChar char="o"/>
            </a:pPr>
            <a:endParaRPr sz="95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300" spc="-5" dirty="0">
                <a:latin typeface="Calibri"/>
                <a:cs typeface="Calibri"/>
              </a:rPr>
              <a:t>Now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alibri"/>
                <a:cs typeface="Calibri"/>
              </a:rPr>
              <a:t>truncate</a:t>
            </a:r>
            <a:r>
              <a:rPr sz="13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alibri"/>
                <a:cs typeface="Calibri"/>
              </a:rPr>
              <a:t>your</a:t>
            </a:r>
            <a:r>
              <a:rPr sz="13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alibri"/>
                <a:cs typeface="Calibri"/>
              </a:rPr>
              <a:t>historical</a:t>
            </a:r>
            <a:r>
              <a:rPr sz="13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13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so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that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most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recent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portion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(say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days)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removed.</a:t>
            </a:r>
            <a:endParaRPr sz="1300">
              <a:latin typeface="Calibri"/>
              <a:cs typeface="Calibri"/>
            </a:endParaRPr>
          </a:p>
          <a:p>
            <a:pPr marL="395605" marR="6350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240" algn="l"/>
              </a:tabLst>
            </a:pPr>
            <a:r>
              <a:rPr sz="1300" spc="-5" dirty="0">
                <a:latin typeface="Calibri"/>
                <a:cs typeface="Calibri"/>
              </a:rPr>
              <a:t>So if the last </a:t>
            </a:r>
            <a:r>
              <a:rPr sz="1300" spc="-15" dirty="0">
                <a:latin typeface="Calibri"/>
                <a:cs typeface="Calibri"/>
              </a:rPr>
              <a:t>day </a:t>
            </a:r>
            <a:r>
              <a:rPr sz="1300" spc="-5" dirty="0">
                <a:latin typeface="Calibri"/>
                <a:cs typeface="Calibri"/>
              </a:rPr>
              <a:t>in the original </a:t>
            </a:r>
            <a:r>
              <a:rPr sz="1300" spc="-10" dirty="0">
                <a:latin typeface="Calibri"/>
                <a:cs typeface="Calibri"/>
              </a:rPr>
              <a:t>data </a:t>
            </a:r>
            <a:r>
              <a:rPr sz="1300" dirty="0">
                <a:latin typeface="Calibri"/>
                <a:cs typeface="Calibri"/>
              </a:rPr>
              <a:t>is </a:t>
            </a:r>
            <a:r>
              <a:rPr sz="1300" spc="-70" dirty="0">
                <a:latin typeface="Calibri"/>
                <a:cs typeface="Calibri"/>
              </a:rPr>
              <a:t>T,</a:t>
            </a:r>
            <a:r>
              <a:rPr sz="1300" spc="1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then </a:t>
            </a:r>
            <a:r>
              <a:rPr sz="1300" spc="-5" dirty="0">
                <a:latin typeface="Calibri"/>
                <a:cs typeface="Calibri"/>
              </a:rPr>
              <a:t>the last </a:t>
            </a:r>
            <a:r>
              <a:rPr sz="1300" spc="-15" dirty="0">
                <a:latin typeface="Calibri"/>
                <a:cs typeface="Calibri"/>
              </a:rPr>
              <a:t>day </a:t>
            </a:r>
            <a:r>
              <a:rPr sz="1300" spc="-5" dirty="0">
                <a:latin typeface="Calibri"/>
                <a:cs typeface="Calibri"/>
              </a:rPr>
              <a:t>in </a:t>
            </a:r>
            <a:r>
              <a:rPr sz="1300" dirty="0">
                <a:latin typeface="Calibri"/>
                <a:cs typeface="Calibri"/>
              </a:rPr>
              <a:t>the </a:t>
            </a:r>
            <a:r>
              <a:rPr sz="1300" spc="-5" dirty="0">
                <a:latin typeface="Calibri"/>
                <a:cs typeface="Calibri"/>
              </a:rPr>
              <a:t>truncated </a:t>
            </a:r>
            <a:r>
              <a:rPr sz="1300" spc="-10" dirty="0">
                <a:latin typeface="Calibri"/>
                <a:cs typeface="Calibri"/>
              </a:rPr>
              <a:t>data </a:t>
            </a:r>
            <a:r>
              <a:rPr sz="1300" spc="-5" dirty="0">
                <a:latin typeface="Calibri"/>
                <a:cs typeface="Calibri"/>
              </a:rPr>
              <a:t>should be T-N. N could be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10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days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100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days.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Courier New"/>
              <a:buChar char="o"/>
            </a:pPr>
            <a:endParaRPr sz="950">
              <a:latin typeface="Calibri"/>
              <a:cs typeface="Calibri"/>
            </a:endParaRPr>
          </a:p>
          <a:p>
            <a:pPr marL="395605" marR="6985" lvl="1" indent="-182880" algn="just">
              <a:lnSpc>
                <a:spcPct val="100000"/>
              </a:lnSpc>
              <a:buClr>
                <a:srgbClr val="1CACE3"/>
              </a:buClr>
              <a:buFont typeface="Courier New"/>
              <a:buChar char="o"/>
              <a:tabLst>
                <a:tab pos="396240" algn="l"/>
              </a:tabLst>
            </a:pPr>
            <a:r>
              <a:rPr sz="1300" spc="-5" dirty="0">
                <a:latin typeface="Calibri"/>
                <a:cs typeface="Calibri"/>
              </a:rPr>
              <a:t>Now run </a:t>
            </a:r>
            <a:r>
              <a:rPr sz="1300" dirty="0">
                <a:latin typeface="Calibri"/>
                <a:cs typeface="Calibri"/>
              </a:rPr>
              <a:t>the </a:t>
            </a:r>
            <a:r>
              <a:rPr sz="1300" spc="-5" dirty="0">
                <a:latin typeface="Calibri"/>
                <a:cs typeface="Calibri"/>
              </a:rPr>
              <a:t>Backtest </a:t>
            </a:r>
            <a:r>
              <a:rPr sz="1300" spc="-10" dirty="0">
                <a:latin typeface="Calibri"/>
                <a:cs typeface="Calibri"/>
              </a:rPr>
              <a:t>program </a:t>
            </a:r>
            <a:r>
              <a:rPr sz="1300" spc="-5" dirty="0">
                <a:latin typeface="Calibri"/>
                <a:cs typeface="Calibri"/>
              </a:rPr>
              <a:t>again </a:t>
            </a:r>
            <a:r>
              <a:rPr sz="1300" dirty="0">
                <a:latin typeface="Calibri"/>
                <a:cs typeface="Calibri"/>
              </a:rPr>
              <a:t>using </a:t>
            </a:r>
            <a:r>
              <a:rPr sz="1300" spc="-5" dirty="0">
                <a:latin typeface="Calibri"/>
                <a:cs typeface="Calibri"/>
              </a:rPr>
              <a:t>the truncated </a:t>
            </a:r>
            <a:r>
              <a:rPr sz="1300" spc="-10" dirty="0">
                <a:latin typeface="Calibri"/>
                <a:cs typeface="Calibri"/>
              </a:rPr>
              <a:t>data </a:t>
            </a:r>
            <a:r>
              <a:rPr sz="1300" dirty="0">
                <a:latin typeface="Calibri"/>
                <a:cs typeface="Calibri"/>
              </a:rPr>
              <a:t>and </a:t>
            </a:r>
            <a:r>
              <a:rPr sz="1300" spc="-15" dirty="0">
                <a:latin typeface="Calibri"/>
                <a:cs typeface="Calibri"/>
              </a:rPr>
              <a:t>save </a:t>
            </a:r>
            <a:r>
              <a:rPr sz="1300" spc="-5" dirty="0">
                <a:latin typeface="Calibri"/>
                <a:cs typeface="Calibri"/>
              </a:rPr>
              <a:t>the resulting </a:t>
            </a:r>
            <a:r>
              <a:rPr sz="1300" dirty="0">
                <a:latin typeface="Calibri"/>
                <a:cs typeface="Calibri"/>
              </a:rPr>
              <a:t>positions </a:t>
            </a:r>
            <a:r>
              <a:rPr sz="1300" spc="-10" dirty="0">
                <a:latin typeface="Calibri"/>
                <a:cs typeface="Calibri"/>
              </a:rPr>
              <a:t>into </a:t>
            </a:r>
            <a:r>
              <a:rPr sz="1300" spc="-5" dirty="0">
                <a:latin typeface="Calibri"/>
                <a:cs typeface="Calibri"/>
              </a:rPr>
              <a:t>a new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file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B.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Courier New"/>
              <a:buChar char="o"/>
            </a:pPr>
            <a:endParaRPr sz="950">
              <a:latin typeface="Calibri"/>
              <a:cs typeface="Calibri"/>
            </a:endParaRPr>
          </a:p>
          <a:p>
            <a:pPr marL="395605" marR="6350" lvl="1" indent="-183515" algn="just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Courier New"/>
              <a:buChar char="o"/>
              <a:tabLst>
                <a:tab pos="396240" algn="l"/>
              </a:tabLst>
            </a:pPr>
            <a:r>
              <a:rPr sz="1300" spc="-20" dirty="0">
                <a:latin typeface="Calibri"/>
                <a:cs typeface="Calibri"/>
              </a:rPr>
              <a:t>Truncate</a:t>
            </a:r>
            <a:r>
              <a:rPr sz="1300" spc="25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most recent N </a:t>
            </a:r>
            <a:r>
              <a:rPr sz="1300" spc="-10" dirty="0">
                <a:latin typeface="Calibri"/>
                <a:cs typeface="Calibri"/>
              </a:rPr>
              <a:t>rows </a:t>
            </a:r>
            <a:r>
              <a:rPr sz="1300" spc="-5" dirty="0">
                <a:latin typeface="Calibri"/>
                <a:cs typeface="Calibri"/>
              </a:rPr>
              <a:t>of the </a:t>
            </a:r>
            <a:r>
              <a:rPr sz="1300" dirty="0">
                <a:latin typeface="Calibri"/>
                <a:cs typeface="Calibri"/>
              </a:rPr>
              <a:t>positions file A, so </a:t>
            </a:r>
            <a:r>
              <a:rPr sz="1300" spc="-10" dirty="0">
                <a:latin typeface="Calibri"/>
                <a:cs typeface="Calibri"/>
              </a:rPr>
              <a:t>that </a:t>
            </a:r>
            <a:r>
              <a:rPr sz="1300" spc="-5" dirty="0">
                <a:latin typeface="Calibri"/>
                <a:cs typeface="Calibri"/>
              </a:rPr>
              <a:t>both A </a:t>
            </a:r>
            <a:r>
              <a:rPr sz="1300" dirty="0">
                <a:latin typeface="Calibri"/>
                <a:cs typeface="Calibri"/>
              </a:rPr>
              <a:t>and </a:t>
            </a:r>
            <a:r>
              <a:rPr sz="1300" spc="-5" dirty="0">
                <a:latin typeface="Calibri"/>
                <a:cs typeface="Calibri"/>
              </a:rPr>
              <a:t>B </a:t>
            </a:r>
            <a:r>
              <a:rPr sz="1300" spc="-15" dirty="0">
                <a:latin typeface="Calibri"/>
                <a:cs typeface="Calibri"/>
              </a:rPr>
              <a:t>have </a:t>
            </a:r>
            <a:r>
              <a:rPr sz="1300" spc="-5" dirty="0">
                <a:latin typeface="Calibri"/>
                <a:cs typeface="Calibri"/>
              </a:rPr>
              <a:t>the same </a:t>
            </a:r>
            <a:r>
              <a:rPr sz="1300" dirty="0">
                <a:latin typeface="Calibri"/>
                <a:cs typeface="Calibri"/>
              </a:rPr>
              <a:t>number </a:t>
            </a:r>
            <a:r>
              <a:rPr sz="1300" spc="-5" dirty="0">
                <a:latin typeface="Calibri"/>
                <a:cs typeface="Calibri"/>
              </a:rPr>
              <a:t>of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rows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(days)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them,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and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last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day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both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file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and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should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T-N.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Courier New"/>
              <a:buChar char="o"/>
            </a:pPr>
            <a:endParaRPr sz="95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100000"/>
              </a:lnSpc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300" spc="-15" dirty="0">
                <a:latin typeface="Calibri"/>
                <a:cs typeface="Calibri"/>
              </a:rPr>
              <a:t>Finally, </a:t>
            </a:r>
            <a:r>
              <a:rPr sz="1300" spc="-5" dirty="0">
                <a:latin typeface="Calibri"/>
                <a:cs typeface="Calibri"/>
              </a:rPr>
              <a:t>check </a:t>
            </a:r>
            <a:r>
              <a:rPr sz="1300" dirty="0">
                <a:latin typeface="Calibri"/>
                <a:cs typeface="Calibri"/>
              </a:rPr>
              <a:t>if </a:t>
            </a:r>
            <a:r>
              <a:rPr sz="1300" spc="-5" dirty="0">
                <a:latin typeface="Calibri"/>
                <a:cs typeface="Calibri"/>
              </a:rPr>
              <a:t>A </a:t>
            </a:r>
            <a:r>
              <a:rPr sz="1300" dirty="0">
                <a:latin typeface="Calibri"/>
                <a:cs typeface="Calibri"/>
              </a:rPr>
              <a:t>and </a:t>
            </a:r>
            <a:r>
              <a:rPr sz="1300" spc="-5" dirty="0">
                <a:latin typeface="Calibri"/>
                <a:cs typeface="Calibri"/>
              </a:rPr>
              <a:t>B </a:t>
            </a:r>
            <a:r>
              <a:rPr sz="1300" spc="-10" dirty="0">
                <a:latin typeface="Calibri"/>
                <a:cs typeface="Calibri"/>
              </a:rPr>
              <a:t>are </a:t>
            </a:r>
            <a:r>
              <a:rPr sz="1300" spc="-5" dirty="0">
                <a:latin typeface="Calibri"/>
                <a:cs typeface="Calibri"/>
              </a:rPr>
              <a:t>identical in </a:t>
            </a:r>
            <a:r>
              <a:rPr sz="1300" dirty="0">
                <a:latin typeface="Calibri"/>
                <a:cs typeface="Calibri"/>
              </a:rPr>
              <a:t>their </a:t>
            </a:r>
            <a:r>
              <a:rPr sz="1300" spc="-5" dirty="0">
                <a:latin typeface="Calibri"/>
                <a:cs typeface="Calibri"/>
              </a:rPr>
              <a:t>positions. If not, you </a:t>
            </a:r>
            <a:r>
              <a:rPr sz="1300" spc="-10" dirty="0">
                <a:latin typeface="Calibri"/>
                <a:cs typeface="Calibri"/>
              </a:rPr>
              <a:t>have </a:t>
            </a:r>
            <a:r>
              <a:rPr sz="1300" spc="-5" dirty="0">
                <a:latin typeface="Calibri"/>
                <a:cs typeface="Calibri"/>
              </a:rPr>
              <a:t>a look-ahead bias </a:t>
            </a:r>
            <a:r>
              <a:rPr sz="1300" dirty="0">
                <a:latin typeface="Calibri"/>
                <a:cs typeface="Calibri"/>
              </a:rPr>
              <a:t>in </a:t>
            </a:r>
            <a:r>
              <a:rPr sz="1300" spc="-10" dirty="0">
                <a:latin typeface="Calibri"/>
                <a:cs typeface="Calibri"/>
              </a:rPr>
              <a:t>your </a:t>
            </a:r>
            <a:r>
              <a:rPr sz="1300" spc="-5" dirty="0">
                <a:latin typeface="Calibri"/>
                <a:cs typeface="Calibri"/>
              </a:rPr>
              <a:t>Backtest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program</a:t>
            </a:r>
            <a:r>
              <a:rPr sz="1300" spc="-5" dirty="0">
                <a:latin typeface="Calibri"/>
                <a:cs typeface="Calibri"/>
              </a:rPr>
              <a:t> that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you</a:t>
            </a:r>
            <a:r>
              <a:rPr sz="1300" spc="-5" dirty="0">
                <a:latin typeface="Calibri"/>
                <a:cs typeface="Calibri"/>
              </a:rPr>
              <a:t> must</a:t>
            </a:r>
            <a:r>
              <a:rPr sz="1300" dirty="0">
                <a:latin typeface="Calibri"/>
                <a:cs typeface="Calibri"/>
              </a:rPr>
              <a:t> find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correct,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because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discrepancies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positions</a:t>
            </a:r>
            <a:r>
              <a:rPr sz="1300" dirty="0">
                <a:latin typeface="Calibri"/>
                <a:cs typeface="Calibri"/>
              </a:rPr>
              <a:t> mean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that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you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are </a:t>
            </a:r>
            <a:r>
              <a:rPr sz="1300" spc="-5" dirty="0">
                <a:latin typeface="Calibri"/>
                <a:cs typeface="Calibri"/>
              </a:rPr>
              <a:t> inadvertently</a:t>
            </a:r>
            <a:r>
              <a:rPr sz="1300" dirty="0">
                <a:latin typeface="Calibri"/>
                <a:cs typeface="Calibri"/>
              </a:rPr>
              <a:t> using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truncated</a:t>
            </a:r>
            <a:r>
              <a:rPr sz="1300" spc="-5" dirty="0">
                <a:latin typeface="Calibri"/>
                <a:cs typeface="Calibri"/>
              </a:rPr>
              <a:t> part</a:t>
            </a:r>
            <a:r>
              <a:rPr sz="1300" dirty="0">
                <a:latin typeface="Calibri"/>
                <a:cs typeface="Calibri"/>
              </a:rPr>
              <a:t> of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historical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data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(the </a:t>
            </a:r>
            <a:r>
              <a:rPr sz="1300" spc="-5" dirty="0">
                <a:latin typeface="Calibri"/>
                <a:cs typeface="Calibri"/>
              </a:rPr>
              <a:t>part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that</a:t>
            </a:r>
            <a:r>
              <a:rPr sz="1300" dirty="0">
                <a:latin typeface="Calibri"/>
                <a:cs typeface="Calibri"/>
              </a:rPr>
              <a:t> lies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ahead of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day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T-N)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determining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positions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file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98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</a:t>
            </a:r>
            <a:r>
              <a:rPr sz="4000" spc="-80" dirty="0"/>
              <a:t>a</a:t>
            </a:r>
            <a:r>
              <a:rPr sz="4000" spc="-75" dirty="0"/>
              <a:t>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85" dirty="0"/>
              <a:t>t</a:t>
            </a:r>
            <a:r>
              <a:rPr sz="4000" spc="-75" dirty="0"/>
              <a:t>i</a:t>
            </a:r>
            <a:r>
              <a:rPr sz="4000" spc="-90" dirty="0"/>
              <a:t>n</a:t>
            </a:r>
            <a:r>
              <a:rPr sz="4000" spc="-5" dirty="0"/>
              <a:t>g</a:t>
            </a:r>
            <a:r>
              <a:rPr sz="4000" spc="-195" dirty="0"/>
              <a:t> </a:t>
            </a:r>
            <a:r>
              <a:rPr sz="4000" spc="-80" dirty="0"/>
              <a:t>b</a:t>
            </a:r>
            <a:r>
              <a:rPr sz="4000" spc="-60" dirty="0"/>
              <a:t>i</a:t>
            </a:r>
            <a:r>
              <a:rPr sz="4000" spc="-75" dirty="0"/>
              <a:t>a</a:t>
            </a:r>
            <a:r>
              <a:rPr sz="4000" spc="-90" dirty="0"/>
              <a:t>s</a:t>
            </a:r>
            <a:r>
              <a:rPr sz="4000" spc="-85" dirty="0"/>
              <a:t>e</a:t>
            </a:r>
            <a:r>
              <a:rPr sz="4000" spc="-5" dirty="0"/>
              <a:t>s</a:t>
            </a:r>
            <a:r>
              <a:rPr sz="4000" spc="-175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75" dirty="0"/>
              <a:t>c</a:t>
            </a:r>
            <a:r>
              <a:rPr sz="4000" spc="-85" dirty="0"/>
              <a:t>h</a:t>
            </a:r>
            <a:r>
              <a:rPr sz="4000" spc="-90" dirty="0"/>
              <a:t>a</a:t>
            </a:r>
            <a:r>
              <a:rPr sz="4000" spc="-75" dirty="0"/>
              <a:t>ll</a:t>
            </a:r>
            <a:r>
              <a:rPr sz="4000" spc="-95" dirty="0"/>
              <a:t>e</a:t>
            </a:r>
            <a:r>
              <a:rPr sz="4000" spc="-90" dirty="0"/>
              <a:t>n</a:t>
            </a:r>
            <a:r>
              <a:rPr sz="4000" spc="-114" dirty="0"/>
              <a:t>g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996722"/>
            <a:ext cx="7571105" cy="2230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5590" indent="-26352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6153"/>
              <a:buFont typeface="Wingdings"/>
              <a:buChar char=""/>
              <a:tabLst>
                <a:tab pos="276225" algn="l"/>
              </a:tabLst>
            </a:pPr>
            <a:r>
              <a:rPr sz="2600" b="1" spc="-5" dirty="0">
                <a:latin typeface="Calibri"/>
                <a:cs typeface="Calibri"/>
              </a:rPr>
              <a:t>Insufficient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Sample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Bias</a:t>
            </a:r>
            <a:endParaRPr sz="2600">
              <a:latin typeface="Calibri"/>
              <a:cs typeface="Calibri"/>
            </a:endParaRPr>
          </a:p>
          <a:p>
            <a:pPr marL="396240" marR="5080" indent="-182880">
              <a:lnSpc>
                <a:spcPct val="110000"/>
              </a:lnSpc>
              <a:spcBef>
                <a:spcPts val="1870"/>
              </a:spcBef>
              <a:tabLst>
                <a:tab pos="1178560" algn="l"/>
                <a:tab pos="2573020" algn="l"/>
                <a:tab pos="3594100" algn="l"/>
                <a:tab pos="3913504" algn="l"/>
                <a:tab pos="4707890" algn="l"/>
                <a:tab pos="6132830" algn="l"/>
                <a:tab pos="6717665" algn="l"/>
                <a:tab pos="7435850" algn="l"/>
              </a:tabLst>
            </a:pPr>
            <a:r>
              <a:rPr sz="20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000" spc="-965" dirty="0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Ma</a:t>
            </a:r>
            <a:r>
              <a:rPr sz="2000" spc="-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y	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ese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	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20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	a	</a:t>
            </a:r>
            <a:r>
              <a:rPr sz="2000" spc="-5" dirty="0">
                <a:latin typeface="Calibri"/>
                <a:cs typeface="Calibri"/>
              </a:rPr>
              <a:t>si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el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p	a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	d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w	a  </a:t>
            </a:r>
            <a:r>
              <a:rPr sz="2000" spc="-5" dirty="0">
                <a:latin typeface="Calibri"/>
                <a:cs typeface="Calibri"/>
              </a:rPr>
              <a:t>conclusion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statistically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unacceptable, of</a:t>
            </a:r>
            <a:r>
              <a:rPr sz="2000" spc="-10" dirty="0">
                <a:latin typeface="Calibri"/>
                <a:cs typeface="Calibri"/>
              </a:rPr>
              <a:t> course.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396240" marR="6350" indent="-182880">
              <a:lnSpc>
                <a:spcPct val="110000"/>
              </a:lnSpc>
            </a:pPr>
            <a:r>
              <a:rPr sz="20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000" spc="-965" dirty="0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conclusion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about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observation,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quite</a:t>
            </a:r>
            <a:r>
              <a:rPr sz="2000" spc="3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3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large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observations </a:t>
            </a:r>
            <a:r>
              <a:rPr sz="2000" spc="-5" dirty="0">
                <a:latin typeface="Calibri"/>
                <a:cs typeface="Calibri"/>
              </a:rPr>
              <a:t>need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10" dirty="0">
                <a:latin typeface="Calibri"/>
                <a:cs typeface="Calibri"/>
              </a:rPr>
              <a:t> present.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98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</a:t>
            </a:r>
            <a:r>
              <a:rPr sz="4000" spc="-80" dirty="0"/>
              <a:t>a</a:t>
            </a:r>
            <a:r>
              <a:rPr sz="4000" spc="-75" dirty="0"/>
              <a:t>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85" dirty="0"/>
              <a:t>t</a:t>
            </a:r>
            <a:r>
              <a:rPr sz="4000" spc="-75" dirty="0"/>
              <a:t>i</a:t>
            </a:r>
            <a:r>
              <a:rPr sz="4000" spc="-90" dirty="0"/>
              <a:t>n</a:t>
            </a:r>
            <a:r>
              <a:rPr sz="4000" spc="-5" dirty="0"/>
              <a:t>g</a:t>
            </a:r>
            <a:r>
              <a:rPr sz="4000" spc="-195" dirty="0"/>
              <a:t> </a:t>
            </a:r>
            <a:r>
              <a:rPr sz="4000" spc="-80" dirty="0"/>
              <a:t>b</a:t>
            </a:r>
            <a:r>
              <a:rPr sz="4000" spc="-60" dirty="0"/>
              <a:t>i</a:t>
            </a:r>
            <a:r>
              <a:rPr sz="4000" spc="-75" dirty="0"/>
              <a:t>a</a:t>
            </a:r>
            <a:r>
              <a:rPr sz="4000" spc="-90" dirty="0"/>
              <a:t>s</a:t>
            </a:r>
            <a:r>
              <a:rPr sz="4000" spc="-85" dirty="0"/>
              <a:t>e</a:t>
            </a:r>
            <a:r>
              <a:rPr sz="4000" spc="-5" dirty="0"/>
              <a:t>s</a:t>
            </a:r>
            <a:r>
              <a:rPr sz="4000" spc="-175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75" dirty="0"/>
              <a:t>c</a:t>
            </a:r>
            <a:r>
              <a:rPr sz="4000" spc="-85" dirty="0"/>
              <a:t>h</a:t>
            </a:r>
            <a:r>
              <a:rPr sz="4000" spc="-90" dirty="0"/>
              <a:t>a</a:t>
            </a:r>
            <a:r>
              <a:rPr sz="4000" spc="-75" dirty="0"/>
              <a:t>ll</a:t>
            </a:r>
            <a:r>
              <a:rPr sz="4000" spc="-95" dirty="0"/>
              <a:t>e</a:t>
            </a:r>
            <a:r>
              <a:rPr sz="4000" spc="-90" dirty="0"/>
              <a:t>n</a:t>
            </a:r>
            <a:r>
              <a:rPr sz="4000" spc="-114" dirty="0"/>
              <a:t>g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984528"/>
            <a:ext cx="7571105" cy="397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470" indent="-19240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104" algn="l"/>
              </a:tabLst>
            </a:pPr>
            <a:r>
              <a:rPr sz="1900" b="1" spc="-10" dirty="0">
                <a:latin typeface="Calibri"/>
                <a:cs typeface="Calibri"/>
              </a:rPr>
              <a:t>Data-Snooping</a:t>
            </a:r>
            <a:r>
              <a:rPr sz="1900" b="1" spc="3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Bias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(or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over-fitting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bias)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and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the</a:t>
            </a:r>
            <a:r>
              <a:rPr sz="1900" b="1" spc="3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Beauty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of Linearity</a:t>
            </a:r>
            <a:endParaRPr sz="190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100000"/>
              </a:lnSpc>
              <a:spcBef>
                <a:spcPts val="1225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500" spc="-10" dirty="0">
                <a:latin typeface="Calibri"/>
                <a:cs typeface="Calibri"/>
              </a:rPr>
              <a:t>Data-snooping </a:t>
            </a:r>
            <a:r>
              <a:rPr sz="1500" dirty="0">
                <a:latin typeface="Calibri"/>
                <a:cs typeface="Calibri"/>
              </a:rPr>
              <a:t>bias is </a:t>
            </a:r>
            <a:r>
              <a:rPr sz="1500" spc="-5" dirty="0">
                <a:latin typeface="Calibri"/>
                <a:cs typeface="Calibri"/>
              </a:rPr>
              <a:t>caused by 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having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too 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many free parameters </a:t>
            </a:r>
            <a:r>
              <a:rPr sz="1500" spc="-5" dirty="0">
                <a:latin typeface="Calibri"/>
                <a:cs typeface="Calibri"/>
              </a:rPr>
              <a:t>that </a:t>
            </a:r>
            <a:r>
              <a:rPr sz="1500" spc="-10" dirty="0">
                <a:latin typeface="Calibri"/>
                <a:cs typeface="Calibri"/>
              </a:rPr>
              <a:t>are 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fitted to random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ethereal</a:t>
            </a:r>
            <a:r>
              <a:rPr sz="15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market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patterns</a:t>
            </a:r>
            <a:r>
              <a:rPr sz="15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past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 make</a:t>
            </a:r>
            <a:r>
              <a:rPr sz="15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historical</a:t>
            </a:r>
            <a:r>
              <a:rPr sz="15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performance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look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good</a:t>
            </a:r>
            <a:r>
              <a:rPr sz="1500" spc="-5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396240" marR="9525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500" b="1" spc="-5" dirty="0">
                <a:latin typeface="Calibri"/>
                <a:cs typeface="Calibri"/>
              </a:rPr>
              <a:t>These</a:t>
            </a:r>
            <a:r>
              <a:rPr sz="1500" b="1" spc="23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random</a:t>
            </a:r>
            <a:r>
              <a:rPr sz="1500" b="1" spc="24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market</a:t>
            </a:r>
            <a:r>
              <a:rPr sz="1500" b="1" spc="229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patterns</a:t>
            </a:r>
            <a:r>
              <a:rPr sz="1500" b="1" spc="23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are</a:t>
            </a:r>
            <a:r>
              <a:rPr sz="1500" b="1" spc="229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unlikely</a:t>
            </a:r>
            <a:r>
              <a:rPr sz="1500" b="1" spc="229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to</a:t>
            </a:r>
            <a:r>
              <a:rPr sz="1500" b="1" spc="2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recur</a:t>
            </a:r>
            <a:r>
              <a:rPr sz="1500" b="1" spc="2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in</a:t>
            </a:r>
            <a:r>
              <a:rPr sz="1500" b="1" spc="229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the</a:t>
            </a:r>
            <a:r>
              <a:rPr sz="1500" b="1" spc="23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future</a:t>
            </a:r>
            <a:r>
              <a:rPr sz="1500" spc="-5" dirty="0">
                <a:latin typeface="Calibri"/>
                <a:cs typeface="Calibri"/>
              </a:rPr>
              <a:t>,</a:t>
            </a:r>
            <a:r>
              <a:rPr sz="1500" spc="2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</a:t>
            </a:r>
            <a:r>
              <a:rPr sz="1500" spc="2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229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model</a:t>
            </a:r>
            <a:r>
              <a:rPr sz="1500" spc="2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fitted</a:t>
            </a:r>
            <a:r>
              <a:rPr sz="1500" spc="25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to </a:t>
            </a:r>
            <a:r>
              <a:rPr sz="1500" spc="-3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these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patterns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unlikely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have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much </a:t>
            </a:r>
            <a:r>
              <a:rPr sz="1500" spc="-5" dirty="0">
                <a:latin typeface="Calibri"/>
                <a:cs typeface="Calibri"/>
              </a:rPr>
              <a:t>predictive </a:t>
            </a:r>
            <a:r>
              <a:rPr sz="1500" spc="-30" dirty="0">
                <a:latin typeface="Calibri"/>
                <a:cs typeface="Calibri"/>
              </a:rPr>
              <a:t>power.</a:t>
            </a:r>
            <a:endParaRPr sz="1500">
              <a:latin typeface="Calibri"/>
              <a:cs typeface="Calibri"/>
            </a:endParaRPr>
          </a:p>
          <a:p>
            <a:pPr marL="396240" marR="5715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500" dirty="0">
                <a:latin typeface="Calibri"/>
                <a:cs typeface="Calibri"/>
              </a:rPr>
              <a:t>The </a:t>
            </a:r>
            <a:r>
              <a:rPr sz="1500" spc="-20" dirty="0">
                <a:latin typeface="Calibri"/>
                <a:cs typeface="Calibri"/>
              </a:rPr>
              <a:t>way </a:t>
            </a:r>
            <a:r>
              <a:rPr sz="1500" spc="-15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detect </a:t>
            </a:r>
            <a:r>
              <a:rPr sz="1500" spc="-10" dirty="0">
                <a:latin typeface="Calibri"/>
                <a:cs typeface="Calibri"/>
              </a:rPr>
              <a:t>data-snooping </a:t>
            </a:r>
            <a:r>
              <a:rPr sz="1500" dirty="0">
                <a:latin typeface="Calibri"/>
                <a:cs typeface="Calibri"/>
              </a:rPr>
              <a:t>bias is </a:t>
            </a:r>
            <a:r>
              <a:rPr sz="1500" spc="-5" dirty="0">
                <a:latin typeface="Calibri"/>
                <a:cs typeface="Calibri"/>
              </a:rPr>
              <a:t>well </a:t>
            </a:r>
            <a:r>
              <a:rPr sz="1500" dirty="0">
                <a:latin typeface="Calibri"/>
                <a:cs typeface="Calibri"/>
              </a:rPr>
              <a:t>known: </a:t>
            </a:r>
            <a:r>
              <a:rPr sz="1500" spc="-35" dirty="0">
                <a:latin typeface="Calibri"/>
                <a:cs typeface="Calibri"/>
              </a:rPr>
              <a:t>We </a:t>
            </a:r>
            <a:r>
              <a:rPr sz="1500" dirty="0">
                <a:latin typeface="Calibri"/>
                <a:cs typeface="Calibri"/>
              </a:rPr>
              <a:t>should </a:t>
            </a:r>
            <a:r>
              <a:rPr sz="1500" spc="-10" dirty="0">
                <a:latin typeface="Calibri"/>
                <a:cs typeface="Calibri"/>
              </a:rPr>
              <a:t>test </a:t>
            </a:r>
            <a:r>
              <a:rPr sz="1500" spc="-5" dirty="0">
                <a:latin typeface="Calibri"/>
                <a:cs typeface="Calibri"/>
              </a:rPr>
              <a:t>the model </a:t>
            </a:r>
            <a:r>
              <a:rPr sz="1500" dirty="0">
                <a:latin typeface="Calibri"/>
                <a:cs typeface="Calibri"/>
              </a:rPr>
              <a:t>on </a:t>
            </a:r>
            <a:r>
              <a:rPr sz="1500" spc="-5" dirty="0">
                <a:latin typeface="Calibri"/>
                <a:cs typeface="Calibri"/>
              </a:rPr>
              <a:t>out-of- </a:t>
            </a:r>
            <a:r>
              <a:rPr sz="1500" dirty="0">
                <a:latin typeface="Calibri"/>
                <a:cs typeface="Calibri"/>
              </a:rPr>
              <a:t> sample</a:t>
            </a:r>
            <a:r>
              <a:rPr sz="1500" spc="-10" dirty="0">
                <a:latin typeface="Calibri"/>
                <a:cs typeface="Calibri"/>
              </a:rPr>
              <a:t> data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reject</a:t>
            </a:r>
            <a:r>
              <a:rPr sz="15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 model that</a:t>
            </a:r>
            <a:r>
              <a:rPr sz="15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doesn’t</a:t>
            </a:r>
            <a:r>
              <a:rPr sz="15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pass</a:t>
            </a:r>
            <a:r>
              <a:rPr sz="15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alibri"/>
                <a:cs typeface="Calibri"/>
              </a:rPr>
              <a:t>out-of-sample</a:t>
            </a:r>
            <a:r>
              <a:rPr sz="15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b="1" spc="-15" dirty="0">
                <a:solidFill>
                  <a:srgbClr val="0000FF"/>
                </a:solidFill>
                <a:latin typeface="Calibri"/>
                <a:cs typeface="Calibri"/>
              </a:rPr>
              <a:t>test</a:t>
            </a:r>
            <a:r>
              <a:rPr sz="1500" spc="-15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396240" marR="8255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500" dirty="0">
                <a:latin typeface="Calibri"/>
                <a:cs typeface="Calibri"/>
              </a:rPr>
              <a:t>But </a:t>
            </a:r>
            <a:r>
              <a:rPr sz="1500" spc="-5" dirty="0">
                <a:latin typeface="Calibri"/>
                <a:cs typeface="Calibri"/>
              </a:rPr>
              <a:t>this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5" dirty="0">
                <a:latin typeface="Calibri"/>
                <a:cs typeface="Calibri"/>
              </a:rPr>
              <a:t>easier said than done. </a:t>
            </a:r>
            <a:r>
              <a:rPr sz="1500" spc="-10" dirty="0">
                <a:latin typeface="Calibri"/>
                <a:cs typeface="Calibri"/>
              </a:rPr>
              <a:t>Are we </a:t>
            </a:r>
            <a:r>
              <a:rPr sz="1500" spc="-5" dirty="0">
                <a:latin typeface="Calibri"/>
                <a:cs typeface="Calibri"/>
              </a:rPr>
              <a:t>really willing </a:t>
            </a:r>
            <a:r>
              <a:rPr sz="1500" spc="-10" dirty="0">
                <a:latin typeface="Calibri"/>
                <a:cs typeface="Calibri"/>
              </a:rPr>
              <a:t>to give </a:t>
            </a:r>
            <a:r>
              <a:rPr sz="1500" dirty="0">
                <a:latin typeface="Calibri"/>
                <a:cs typeface="Calibri"/>
              </a:rPr>
              <a:t>up on </a:t>
            </a:r>
            <a:r>
              <a:rPr sz="1500" spc="-5" dirty="0">
                <a:latin typeface="Calibri"/>
                <a:cs typeface="Calibri"/>
              </a:rPr>
              <a:t>possibly </a:t>
            </a:r>
            <a:r>
              <a:rPr sz="1500" spc="-10" dirty="0">
                <a:latin typeface="Calibri"/>
                <a:cs typeface="Calibri"/>
              </a:rPr>
              <a:t>weeks </a:t>
            </a:r>
            <a:r>
              <a:rPr sz="1500" dirty="0">
                <a:latin typeface="Calibri"/>
                <a:cs typeface="Calibri"/>
              </a:rPr>
              <a:t>of </a:t>
            </a:r>
            <a:r>
              <a:rPr sz="1500" spc="-5" dirty="0">
                <a:latin typeface="Calibri"/>
                <a:cs typeface="Calibri"/>
              </a:rPr>
              <a:t>work </a:t>
            </a:r>
            <a:r>
              <a:rPr sz="1500" dirty="0">
                <a:latin typeface="Calibri"/>
                <a:cs typeface="Calibri"/>
              </a:rPr>
              <a:t> and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toss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model completely?</a:t>
            </a:r>
            <a:endParaRPr sz="1500">
              <a:latin typeface="Calibri"/>
              <a:cs typeface="Calibri"/>
            </a:endParaRPr>
          </a:p>
          <a:p>
            <a:pPr marL="396240" marR="5715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500" spc="-15" dirty="0">
                <a:latin typeface="Calibri"/>
                <a:cs typeface="Calibri"/>
              </a:rPr>
              <a:t>Few </a:t>
            </a:r>
            <a:r>
              <a:rPr sz="1500" dirty="0">
                <a:latin typeface="Calibri"/>
                <a:cs typeface="Calibri"/>
              </a:rPr>
              <a:t>of us </a:t>
            </a:r>
            <a:r>
              <a:rPr sz="1500" spc="-10" dirty="0">
                <a:latin typeface="Calibri"/>
                <a:cs typeface="Calibri"/>
              </a:rPr>
              <a:t>are </a:t>
            </a:r>
            <a:r>
              <a:rPr sz="1500" dirty="0">
                <a:latin typeface="Calibri"/>
                <a:cs typeface="Calibri"/>
              </a:rPr>
              <a:t>blessed </a:t>
            </a:r>
            <a:r>
              <a:rPr sz="1500" spc="-5" dirty="0">
                <a:latin typeface="Calibri"/>
                <a:cs typeface="Calibri"/>
              </a:rPr>
              <a:t>with </a:t>
            </a:r>
            <a:r>
              <a:rPr sz="1500" dirty="0">
                <a:latin typeface="Calibri"/>
                <a:cs typeface="Calibri"/>
              </a:rPr>
              <a:t>such </a:t>
            </a:r>
            <a:r>
              <a:rPr sz="1500" spc="-5" dirty="0">
                <a:latin typeface="Calibri"/>
                <a:cs typeface="Calibri"/>
              </a:rPr>
              <a:t>decisiveness. </a:t>
            </a:r>
            <a:r>
              <a:rPr sz="1500" spc="-10" dirty="0">
                <a:latin typeface="Calibri"/>
                <a:cs typeface="Calibri"/>
              </a:rPr>
              <a:t>Many </a:t>
            </a:r>
            <a:r>
              <a:rPr sz="1500" dirty="0">
                <a:latin typeface="Calibri"/>
                <a:cs typeface="Calibri"/>
              </a:rPr>
              <a:t>of us </a:t>
            </a:r>
            <a:r>
              <a:rPr sz="1500" spc="-5" dirty="0">
                <a:latin typeface="Calibri"/>
                <a:cs typeface="Calibri"/>
              </a:rPr>
              <a:t>will instead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tweak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model </a:t>
            </a:r>
            <a:r>
              <a:rPr sz="1500" dirty="0">
                <a:latin typeface="Calibri"/>
                <a:cs typeface="Calibri"/>
              </a:rPr>
              <a:t>this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way </a:t>
            </a:r>
            <a:r>
              <a:rPr sz="1500" dirty="0">
                <a:latin typeface="Calibri"/>
                <a:cs typeface="Calibri"/>
              </a:rPr>
              <a:t>or </a:t>
            </a:r>
            <a:r>
              <a:rPr sz="1500" spc="-10" dirty="0">
                <a:latin typeface="Calibri"/>
                <a:cs typeface="Calibri"/>
              </a:rPr>
              <a:t>that </a:t>
            </a:r>
            <a:r>
              <a:rPr sz="1500" dirty="0">
                <a:latin typeface="Calibri"/>
                <a:cs typeface="Calibri"/>
              </a:rPr>
              <a:t>so </a:t>
            </a:r>
            <a:r>
              <a:rPr sz="1500" spc="-10" dirty="0">
                <a:latin typeface="Calibri"/>
                <a:cs typeface="Calibri"/>
              </a:rPr>
              <a:t>that </a:t>
            </a:r>
            <a:r>
              <a:rPr sz="1500" dirty="0">
                <a:latin typeface="Calibri"/>
                <a:cs typeface="Calibri"/>
              </a:rPr>
              <a:t>it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finally performs 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reasonably well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on both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the in-sample and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out-of-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 sample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result</a:t>
            </a:r>
            <a:r>
              <a:rPr sz="1500" spc="-5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500" dirty="0">
                <a:latin typeface="Calibri"/>
                <a:cs typeface="Calibri"/>
              </a:rPr>
              <a:t>But,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</a:t>
            </a:r>
            <a:r>
              <a:rPr sz="1500" dirty="0">
                <a:latin typeface="Calibri"/>
                <a:cs typeface="Calibri"/>
              </a:rPr>
              <a:t> doing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we </a:t>
            </a:r>
            <a:r>
              <a:rPr sz="1500" b="1" spc="-15" dirty="0">
                <a:latin typeface="Calibri"/>
                <a:cs typeface="Calibri"/>
              </a:rPr>
              <a:t>have </a:t>
            </a:r>
            <a:r>
              <a:rPr sz="1500" b="1" spc="-5" dirty="0">
                <a:latin typeface="Calibri"/>
                <a:cs typeface="Calibri"/>
              </a:rPr>
              <a:t>just</a:t>
            </a:r>
            <a:r>
              <a:rPr sz="1500" b="1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turned</a:t>
            </a:r>
            <a:r>
              <a:rPr sz="1500" b="1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the out-of-sample</a:t>
            </a:r>
            <a:r>
              <a:rPr sz="1500" b="1" spc="1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data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into</a:t>
            </a:r>
            <a:r>
              <a:rPr sz="1500" b="1" spc="-5" dirty="0">
                <a:latin typeface="Calibri"/>
                <a:cs typeface="Calibri"/>
              </a:rPr>
              <a:t> in-sample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data!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98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</a:t>
            </a:r>
            <a:r>
              <a:rPr sz="4000" spc="-80" dirty="0"/>
              <a:t>a</a:t>
            </a:r>
            <a:r>
              <a:rPr sz="4000" spc="-75" dirty="0"/>
              <a:t>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85" dirty="0"/>
              <a:t>t</a:t>
            </a:r>
            <a:r>
              <a:rPr sz="4000" spc="-75" dirty="0"/>
              <a:t>i</a:t>
            </a:r>
            <a:r>
              <a:rPr sz="4000" spc="-90" dirty="0"/>
              <a:t>n</a:t>
            </a:r>
            <a:r>
              <a:rPr sz="4000" spc="-5" dirty="0"/>
              <a:t>g</a:t>
            </a:r>
            <a:r>
              <a:rPr sz="4000" spc="-195" dirty="0"/>
              <a:t> </a:t>
            </a:r>
            <a:r>
              <a:rPr sz="4000" spc="-80" dirty="0"/>
              <a:t>b</a:t>
            </a:r>
            <a:r>
              <a:rPr sz="4000" spc="-60" dirty="0"/>
              <a:t>i</a:t>
            </a:r>
            <a:r>
              <a:rPr sz="4000" spc="-75" dirty="0"/>
              <a:t>a</a:t>
            </a:r>
            <a:r>
              <a:rPr sz="4000" spc="-90" dirty="0"/>
              <a:t>s</a:t>
            </a:r>
            <a:r>
              <a:rPr sz="4000" spc="-85" dirty="0"/>
              <a:t>e</a:t>
            </a:r>
            <a:r>
              <a:rPr sz="4000" spc="-5" dirty="0"/>
              <a:t>s</a:t>
            </a:r>
            <a:r>
              <a:rPr sz="4000" spc="-175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75" dirty="0"/>
              <a:t>c</a:t>
            </a:r>
            <a:r>
              <a:rPr sz="4000" spc="-85" dirty="0"/>
              <a:t>h</a:t>
            </a:r>
            <a:r>
              <a:rPr sz="4000" spc="-90" dirty="0"/>
              <a:t>a</a:t>
            </a:r>
            <a:r>
              <a:rPr sz="4000" spc="-75" dirty="0"/>
              <a:t>ll</a:t>
            </a:r>
            <a:r>
              <a:rPr sz="4000" spc="-95" dirty="0"/>
              <a:t>e</a:t>
            </a:r>
            <a:r>
              <a:rPr sz="4000" spc="-90" dirty="0"/>
              <a:t>n</a:t>
            </a:r>
            <a:r>
              <a:rPr sz="4000" spc="-114" dirty="0"/>
              <a:t>g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9248" y="1962091"/>
            <a:ext cx="8148955" cy="414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 indent="-21272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238"/>
              <a:buFont typeface="Wingdings"/>
              <a:buChar char=""/>
              <a:tabLst>
                <a:tab pos="225425" algn="l"/>
              </a:tabLst>
            </a:pPr>
            <a:r>
              <a:rPr sz="2100" b="1" spc="-10" dirty="0">
                <a:latin typeface="Calibri"/>
                <a:cs typeface="Calibri"/>
              </a:rPr>
              <a:t>Data-Snooping</a:t>
            </a:r>
            <a:r>
              <a:rPr sz="2100" b="1" spc="-2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Bias</a:t>
            </a:r>
            <a:r>
              <a:rPr sz="2100" b="1" spc="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(or</a:t>
            </a:r>
            <a:r>
              <a:rPr sz="2100" b="1" spc="-5" dirty="0">
                <a:latin typeface="Calibri"/>
                <a:cs typeface="Calibri"/>
              </a:rPr>
              <a:t> over-fitting</a:t>
            </a:r>
            <a:r>
              <a:rPr sz="2100" b="1" spc="-3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bias)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and</a:t>
            </a:r>
            <a:r>
              <a:rPr sz="2100" b="1" spc="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the</a:t>
            </a:r>
            <a:r>
              <a:rPr sz="2100" b="1" spc="-5" dirty="0">
                <a:latin typeface="Calibri"/>
                <a:cs typeface="Calibri"/>
              </a:rPr>
              <a:t> Beauty</a:t>
            </a:r>
            <a:r>
              <a:rPr sz="2100" b="1" spc="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of</a:t>
            </a:r>
            <a:r>
              <a:rPr sz="2100" b="1" spc="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Linearity</a:t>
            </a:r>
            <a:r>
              <a:rPr sz="2100" b="1" spc="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…</a:t>
            </a:r>
            <a:endParaRPr sz="210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100000"/>
              </a:lnSpc>
              <a:spcBef>
                <a:spcPts val="1825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dirty="0">
                <a:latin typeface="Calibri"/>
                <a:cs typeface="Calibri"/>
              </a:rPr>
              <a:t>One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way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overcome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using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idea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cross-validation</a:t>
            </a:r>
            <a:r>
              <a:rPr sz="1700" spc="-10" dirty="0">
                <a:latin typeface="Calibri"/>
                <a:cs typeface="Calibri"/>
              </a:rPr>
              <a:t>,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that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is,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you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should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select </a:t>
            </a:r>
            <a:r>
              <a:rPr sz="1700" spc="-3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-5" dirty="0">
                <a:latin typeface="Calibri"/>
                <a:cs typeface="Calibri"/>
              </a:rPr>
              <a:t>number </a:t>
            </a:r>
            <a:r>
              <a:rPr sz="1700" dirty="0">
                <a:latin typeface="Calibri"/>
                <a:cs typeface="Calibri"/>
              </a:rPr>
              <a:t>of </a:t>
            </a:r>
            <a:r>
              <a:rPr sz="1700" spc="-15" dirty="0">
                <a:latin typeface="Calibri"/>
                <a:cs typeface="Calibri"/>
              </a:rPr>
              <a:t>different </a:t>
            </a:r>
            <a:r>
              <a:rPr sz="1700" spc="-10" dirty="0">
                <a:latin typeface="Calibri"/>
                <a:cs typeface="Calibri"/>
              </a:rPr>
              <a:t>subsets </a:t>
            </a:r>
            <a:r>
              <a:rPr sz="1700" dirty="0">
                <a:latin typeface="Calibri"/>
                <a:cs typeface="Calibri"/>
              </a:rPr>
              <a:t>of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spc="-10" dirty="0">
                <a:latin typeface="Calibri"/>
                <a:cs typeface="Calibri"/>
              </a:rPr>
              <a:t>data </a:t>
            </a:r>
            <a:r>
              <a:rPr sz="1700" spc="-15" dirty="0">
                <a:latin typeface="Calibri"/>
                <a:cs typeface="Calibri"/>
              </a:rPr>
              <a:t>for </a:t>
            </a:r>
            <a:r>
              <a:rPr sz="1700" spc="-10" dirty="0">
                <a:latin typeface="Calibri"/>
                <a:cs typeface="Calibri"/>
              </a:rPr>
              <a:t>training and tweaking your </a:t>
            </a:r>
            <a:r>
              <a:rPr sz="1700" spc="-5" dirty="0">
                <a:latin typeface="Calibri"/>
                <a:cs typeface="Calibri"/>
              </a:rPr>
              <a:t>model and,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more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important,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making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sure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that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model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performs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well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these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different</a:t>
            </a:r>
            <a:r>
              <a:rPr sz="17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subsets</a:t>
            </a:r>
            <a:r>
              <a:rPr sz="1700" spc="-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396240" marR="5080" lvl="1" indent="-183515" algn="just">
              <a:lnSpc>
                <a:spcPct val="96500"/>
              </a:lnSpc>
              <a:spcBef>
                <a:spcPts val="127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dirty="0">
                <a:latin typeface="Calibri"/>
                <a:cs typeface="Calibri"/>
              </a:rPr>
              <a:t>One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reason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why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prefer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models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with</a:t>
            </a:r>
            <a:r>
              <a:rPr sz="1700" dirty="0">
                <a:latin typeface="Calibri"/>
                <a:cs typeface="Calibri"/>
              </a:rPr>
              <a:t> 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high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Sharpe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ratio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short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maximum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0000"/>
                </a:solidFill>
                <a:latin typeface="Calibri"/>
                <a:cs typeface="Calibri"/>
              </a:rPr>
              <a:t>drawdown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duration </a:t>
            </a:r>
            <a:r>
              <a:rPr sz="1700" spc="-5" dirty="0">
                <a:latin typeface="Calibri"/>
                <a:cs typeface="Calibri"/>
              </a:rPr>
              <a:t>is </a:t>
            </a:r>
            <a:r>
              <a:rPr sz="1700" spc="-10" dirty="0">
                <a:latin typeface="Calibri"/>
                <a:cs typeface="Calibri"/>
              </a:rPr>
              <a:t>that </a:t>
            </a:r>
            <a:r>
              <a:rPr sz="1700" spc="-5" dirty="0">
                <a:latin typeface="Calibri"/>
                <a:cs typeface="Calibri"/>
              </a:rPr>
              <a:t>this </a:t>
            </a:r>
            <a:r>
              <a:rPr sz="1700" spc="-10" dirty="0">
                <a:latin typeface="Calibri"/>
                <a:cs typeface="Calibri"/>
              </a:rPr>
              <a:t>almost </a:t>
            </a:r>
            <a:r>
              <a:rPr sz="1700" b="1" spc="-10" dirty="0">
                <a:latin typeface="Calibri"/>
                <a:cs typeface="Calibri"/>
              </a:rPr>
              <a:t>automatically ensures that </a:t>
            </a:r>
            <a:r>
              <a:rPr sz="1700" b="1" spc="-5" dirty="0">
                <a:latin typeface="Calibri"/>
                <a:cs typeface="Calibri"/>
              </a:rPr>
              <a:t>the model </a:t>
            </a:r>
            <a:r>
              <a:rPr sz="1700" b="1" spc="-10" dirty="0">
                <a:latin typeface="Calibri"/>
                <a:cs typeface="Calibri"/>
              </a:rPr>
              <a:t>will pass </a:t>
            </a:r>
            <a:r>
              <a:rPr sz="1700" b="1" spc="-5" dirty="0">
                <a:latin typeface="Calibri"/>
                <a:cs typeface="Calibri"/>
              </a:rPr>
              <a:t> the </a:t>
            </a:r>
            <a:r>
              <a:rPr sz="1700" b="1" spc="-10" dirty="0">
                <a:latin typeface="Calibri"/>
                <a:cs typeface="Calibri"/>
              </a:rPr>
              <a:t>cross-validation </a:t>
            </a:r>
            <a:r>
              <a:rPr sz="1700" b="1" spc="-15" dirty="0">
                <a:latin typeface="Calibri"/>
                <a:cs typeface="Calibri"/>
              </a:rPr>
              <a:t>test</a:t>
            </a:r>
            <a:r>
              <a:rPr sz="1700" spc="-15" dirty="0">
                <a:latin typeface="Calibri"/>
                <a:cs typeface="Calibri"/>
              </a:rPr>
              <a:t>: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800" i="1" spc="-35" dirty="0">
                <a:latin typeface="Calibri"/>
                <a:cs typeface="Calibri"/>
              </a:rPr>
              <a:t>only </a:t>
            </a:r>
            <a:r>
              <a:rPr sz="1800" i="1" spc="-40" dirty="0">
                <a:latin typeface="Calibri"/>
                <a:cs typeface="Calibri"/>
              </a:rPr>
              <a:t>subsets where </a:t>
            </a:r>
            <a:r>
              <a:rPr sz="1800" i="1" spc="-30" dirty="0">
                <a:latin typeface="Calibri"/>
                <a:cs typeface="Calibri"/>
              </a:rPr>
              <a:t>the </a:t>
            </a:r>
            <a:r>
              <a:rPr sz="1800" i="1" spc="-40" dirty="0">
                <a:latin typeface="Calibri"/>
                <a:cs typeface="Calibri"/>
              </a:rPr>
              <a:t>model </a:t>
            </a:r>
            <a:r>
              <a:rPr sz="1800" i="1" spc="-45" dirty="0">
                <a:latin typeface="Calibri"/>
                <a:cs typeface="Calibri"/>
              </a:rPr>
              <a:t>will </a:t>
            </a:r>
            <a:r>
              <a:rPr sz="1800" i="1" spc="-60" dirty="0">
                <a:latin typeface="Calibri"/>
                <a:cs typeface="Calibri"/>
              </a:rPr>
              <a:t>fail </a:t>
            </a:r>
            <a:r>
              <a:rPr sz="1800" i="1" spc="-25" dirty="0">
                <a:latin typeface="Calibri"/>
                <a:cs typeface="Calibri"/>
              </a:rPr>
              <a:t>the </a:t>
            </a:r>
            <a:r>
              <a:rPr sz="1800" i="1" spc="-40" dirty="0">
                <a:latin typeface="Calibri"/>
                <a:cs typeface="Calibri"/>
              </a:rPr>
              <a:t>test </a:t>
            </a:r>
            <a:r>
              <a:rPr sz="1800" i="1" spc="-60" dirty="0">
                <a:latin typeface="Calibri"/>
                <a:cs typeface="Calibri"/>
              </a:rPr>
              <a:t>are </a:t>
            </a:r>
            <a:r>
              <a:rPr sz="1800" i="1" spc="-35" dirty="0">
                <a:latin typeface="Calibri"/>
                <a:cs typeface="Calibri"/>
              </a:rPr>
              <a:t>those 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spc="-55" dirty="0">
                <a:latin typeface="Calibri"/>
                <a:cs typeface="Calibri"/>
              </a:rPr>
              <a:t>rare</a:t>
            </a:r>
            <a:r>
              <a:rPr sz="1800" i="1" spc="-50" dirty="0">
                <a:latin typeface="Calibri"/>
                <a:cs typeface="Calibri"/>
              </a:rPr>
              <a:t> </a:t>
            </a:r>
            <a:r>
              <a:rPr sz="1800" i="1" spc="-60" dirty="0">
                <a:latin typeface="Calibri"/>
                <a:cs typeface="Calibri"/>
              </a:rPr>
              <a:t>drawdown</a:t>
            </a:r>
            <a:r>
              <a:rPr sz="1800" i="1" spc="-70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periods</a:t>
            </a:r>
            <a:r>
              <a:rPr sz="1700" spc="-2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396240" marR="5715" lvl="1" indent="-182880" algn="just">
              <a:lnSpc>
                <a:spcPct val="100000"/>
              </a:lnSpc>
              <a:spcBef>
                <a:spcPts val="118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spc="-10" dirty="0">
                <a:latin typeface="Calibri"/>
                <a:cs typeface="Calibri"/>
              </a:rPr>
              <a:t>There </a:t>
            </a:r>
            <a:r>
              <a:rPr sz="1700" dirty="0">
                <a:latin typeface="Calibri"/>
                <a:cs typeface="Calibri"/>
              </a:rPr>
              <a:t>is a </a:t>
            </a:r>
            <a:r>
              <a:rPr sz="1700" spc="-10" dirty="0">
                <a:latin typeface="Calibri"/>
                <a:cs typeface="Calibri"/>
              </a:rPr>
              <a:t>general approach </a:t>
            </a:r>
            <a:r>
              <a:rPr sz="1700" spc="-5" dirty="0">
                <a:latin typeface="Calibri"/>
                <a:cs typeface="Calibri"/>
              </a:rPr>
              <a:t>to </a:t>
            </a:r>
            <a:r>
              <a:rPr sz="1700" spc="-10" dirty="0">
                <a:latin typeface="Calibri"/>
                <a:cs typeface="Calibri"/>
              </a:rPr>
              <a:t>trading </a:t>
            </a:r>
            <a:r>
              <a:rPr sz="1700" spc="-15" dirty="0">
                <a:latin typeface="Calibri"/>
                <a:cs typeface="Calibri"/>
              </a:rPr>
              <a:t>strategy </a:t>
            </a:r>
            <a:r>
              <a:rPr sz="1700" spc="-5" dirty="0">
                <a:latin typeface="Calibri"/>
                <a:cs typeface="Calibri"/>
              </a:rPr>
              <a:t>construction that can </a:t>
            </a:r>
            <a:r>
              <a:rPr sz="1700" b="1" spc="-10" dirty="0">
                <a:latin typeface="Calibri"/>
                <a:cs typeface="Calibri"/>
              </a:rPr>
              <a:t>minimize data- </a:t>
            </a:r>
            <a:r>
              <a:rPr sz="1700" b="1" spc="-5" dirty="0">
                <a:latin typeface="Calibri"/>
                <a:cs typeface="Calibri"/>
              </a:rPr>
              <a:t> snooping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bias</a:t>
            </a:r>
            <a:r>
              <a:rPr sz="1700" spc="-5" dirty="0">
                <a:latin typeface="Calibri"/>
                <a:cs typeface="Calibri"/>
              </a:rPr>
              <a:t>: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b="1" spc="-15" dirty="0">
                <a:solidFill>
                  <a:srgbClr val="FF0000"/>
                </a:solidFill>
                <a:latin typeface="Calibri"/>
                <a:cs typeface="Calibri"/>
              </a:rPr>
              <a:t>make</a:t>
            </a:r>
            <a:r>
              <a:rPr sz="17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 simple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possible,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15" dirty="0">
                <a:solidFill>
                  <a:srgbClr val="FF0000"/>
                </a:solidFill>
                <a:latin typeface="Calibri"/>
                <a:cs typeface="Calibri"/>
              </a:rPr>
              <a:t>few</a:t>
            </a:r>
            <a:r>
              <a:rPr sz="17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15" dirty="0">
                <a:solidFill>
                  <a:srgbClr val="FF0000"/>
                </a:solidFill>
                <a:latin typeface="Calibri"/>
                <a:cs typeface="Calibri"/>
              </a:rPr>
              <a:t>parameters</a:t>
            </a:r>
            <a:r>
              <a:rPr sz="17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as 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possible.</a:t>
            </a:r>
            <a:endParaRPr sz="1700">
              <a:latin typeface="Calibri"/>
              <a:cs typeface="Calibri"/>
            </a:endParaRPr>
          </a:p>
          <a:p>
            <a:pPr marL="396240" marR="7620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dirty="0">
                <a:latin typeface="Calibri"/>
                <a:cs typeface="Calibri"/>
              </a:rPr>
              <a:t>It </a:t>
            </a:r>
            <a:r>
              <a:rPr sz="1700" spc="-5" dirty="0">
                <a:latin typeface="Calibri"/>
                <a:cs typeface="Calibri"/>
              </a:rPr>
              <a:t>should </a:t>
            </a:r>
            <a:r>
              <a:rPr sz="1700" dirty="0">
                <a:latin typeface="Calibri"/>
                <a:cs typeface="Calibri"/>
              </a:rPr>
              <a:t>be </a:t>
            </a:r>
            <a:r>
              <a:rPr sz="1700" spc="-10" dirty="0">
                <a:latin typeface="Calibri"/>
                <a:cs typeface="Calibri"/>
              </a:rPr>
              <a:t>noted that </a:t>
            </a:r>
            <a:r>
              <a:rPr sz="1700" dirty="0">
                <a:latin typeface="Calibri"/>
                <a:cs typeface="Calibri"/>
              </a:rPr>
              <a:t>a model </a:t>
            </a:r>
            <a:r>
              <a:rPr sz="1700" spc="-5" dirty="0">
                <a:latin typeface="Calibri"/>
                <a:cs typeface="Calibri"/>
              </a:rPr>
              <a:t>with </a:t>
            </a:r>
            <a:r>
              <a:rPr sz="1700" spc="-20" dirty="0">
                <a:solidFill>
                  <a:srgbClr val="0000FF"/>
                </a:solidFill>
                <a:latin typeface="Calibri"/>
                <a:cs typeface="Calibri"/>
              </a:rPr>
              <a:t>few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parameters </a:t>
            </a:r>
            <a:r>
              <a:rPr sz="1700" spc="-5" dirty="0">
                <a:latin typeface="Calibri"/>
                <a:cs typeface="Calibri"/>
              </a:rPr>
              <a:t>but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lots of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complicated trading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rules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just</a:t>
            </a:r>
            <a:r>
              <a:rPr sz="1700" dirty="0">
                <a:latin typeface="Calibri"/>
                <a:cs typeface="Calibri"/>
              </a:rPr>
              <a:t> as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susceptible</a:t>
            </a:r>
            <a:r>
              <a:rPr sz="17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data-snooping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bias</a:t>
            </a:r>
            <a:r>
              <a:rPr sz="1700" spc="-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98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</a:t>
            </a:r>
            <a:r>
              <a:rPr sz="4000" spc="-80" dirty="0"/>
              <a:t>a</a:t>
            </a:r>
            <a:r>
              <a:rPr sz="4000" spc="-75" dirty="0"/>
              <a:t>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85" dirty="0"/>
              <a:t>t</a:t>
            </a:r>
            <a:r>
              <a:rPr sz="4000" spc="-75" dirty="0"/>
              <a:t>i</a:t>
            </a:r>
            <a:r>
              <a:rPr sz="4000" spc="-90" dirty="0"/>
              <a:t>n</a:t>
            </a:r>
            <a:r>
              <a:rPr sz="4000" spc="-5" dirty="0"/>
              <a:t>g</a:t>
            </a:r>
            <a:r>
              <a:rPr sz="4000" spc="-195" dirty="0"/>
              <a:t> </a:t>
            </a:r>
            <a:r>
              <a:rPr sz="4000" spc="-80" dirty="0"/>
              <a:t>b</a:t>
            </a:r>
            <a:r>
              <a:rPr sz="4000" spc="-60" dirty="0"/>
              <a:t>i</a:t>
            </a:r>
            <a:r>
              <a:rPr sz="4000" spc="-75" dirty="0"/>
              <a:t>a</a:t>
            </a:r>
            <a:r>
              <a:rPr sz="4000" spc="-90" dirty="0"/>
              <a:t>s</a:t>
            </a:r>
            <a:r>
              <a:rPr sz="4000" spc="-85" dirty="0"/>
              <a:t>e</a:t>
            </a:r>
            <a:r>
              <a:rPr sz="4000" spc="-5" dirty="0"/>
              <a:t>s</a:t>
            </a:r>
            <a:r>
              <a:rPr sz="4000" spc="-175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75" dirty="0"/>
              <a:t>c</a:t>
            </a:r>
            <a:r>
              <a:rPr sz="4000" spc="-85" dirty="0"/>
              <a:t>h</a:t>
            </a:r>
            <a:r>
              <a:rPr sz="4000" spc="-90" dirty="0"/>
              <a:t>a</a:t>
            </a:r>
            <a:r>
              <a:rPr sz="4000" spc="-75" dirty="0"/>
              <a:t>ll</a:t>
            </a:r>
            <a:r>
              <a:rPr sz="4000" spc="-95" dirty="0"/>
              <a:t>e</a:t>
            </a:r>
            <a:r>
              <a:rPr sz="4000" spc="-90" dirty="0"/>
              <a:t>n</a:t>
            </a:r>
            <a:r>
              <a:rPr sz="4000" spc="-114" dirty="0"/>
              <a:t>g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1936" y="1894227"/>
            <a:ext cx="7935595" cy="4174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spc="-5" dirty="0">
                <a:latin typeface="Calibri"/>
                <a:cs typeface="Calibri"/>
              </a:rPr>
              <a:t>Data-Snooping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Bias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(or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over-fitting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bias)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and</a:t>
            </a:r>
            <a:r>
              <a:rPr sz="2000" b="1" dirty="0">
                <a:latin typeface="Calibri"/>
                <a:cs typeface="Calibri"/>
              </a:rPr>
              <a:t> the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Beauty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" dirty="0">
                <a:latin typeface="Calibri"/>
                <a:cs typeface="Calibri"/>
              </a:rPr>
              <a:t> Linearity </a:t>
            </a:r>
            <a:r>
              <a:rPr sz="2000" b="1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396875" marR="5080" lvl="1" indent="-183515" algn="just">
              <a:lnSpc>
                <a:spcPct val="100000"/>
              </a:lnSpc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dirty="0">
                <a:latin typeface="Calibri"/>
                <a:cs typeface="Calibri"/>
              </a:rPr>
              <a:t>The </a:t>
            </a:r>
            <a:r>
              <a:rPr sz="1700" spc="-10" dirty="0">
                <a:latin typeface="Calibri"/>
                <a:cs typeface="Calibri"/>
              </a:rPr>
              <a:t>conclusion </a:t>
            </a:r>
            <a:r>
              <a:rPr sz="1700" spc="-5" dirty="0">
                <a:latin typeface="Calibri"/>
                <a:cs typeface="Calibri"/>
              </a:rPr>
              <a:t>is that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nonlinear models </a:t>
            </a:r>
            <a:r>
              <a:rPr sz="1700" spc="-15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more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susceptible to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data-snooping bias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than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linear models </a:t>
            </a:r>
            <a:r>
              <a:rPr sz="1700" spc="-5" dirty="0">
                <a:latin typeface="Calibri"/>
                <a:cs typeface="Calibri"/>
              </a:rPr>
              <a:t>because </a:t>
            </a:r>
            <a:r>
              <a:rPr sz="1700" spc="-10" dirty="0">
                <a:latin typeface="Calibri"/>
                <a:cs typeface="Calibri"/>
              </a:rPr>
              <a:t>nonlinear </a:t>
            </a:r>
            <a:r>
              <a:rPr sz="1700" spc="-5" dirty="0">
                <a:latin typeface="Calibri"/>
                <a:cs typeface="Calibri"/>
              </a:rPr>
              <a:t>models </a:t>
            </a:r>
            <a:r>
              <a:rPr sz="1700" dirty="0">
                <a:latin typeface="Calibri"/>
                <a:cs typeface="Calibri"/>
              </a:rPr>
              <a:t>not </a:t>
            </a:r>
            <a:r>
              <a:rPr sz="1700" spc="-5" dirty="0">
                <a:latin typeface="Calibri"/>
                <a:cs typeface="Calibri"/>
              </a:rPr>
              <a:t>only </a:t>
            </a:r>
            <a:r>
              <a:rPr sz="1700" spc="-10" dirty="0">
                <a:latin typeface="Calibri"/>
                <a:cs typeface="Calibri"/>
              </a:rPr>
              <a:t>are more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complicated </a:t>
            </a:r>
            <a:r>
              <a:rPr sz="1700" spc="-5" dirty="0">
                <a:latin typeface="Calibri"/>
                <a:cs typeface="Calibri"/>
              </a:rPr>
              <a:t>but </a:t>
            </a:r>
            <a:r>
              <a:rPr sz="1700" spc="-10" dirty="0">
                <a:latin typeface="Calibri"/>
                <a:cs typeface="Calibri"/>
              </a:rPr>
              <a:t>they </a:t>
            </a:r>
            <a:r>
              <a:rPr sz="1700" spc="-5" dirty="0">
                <a:latin typeface="Calibri"/>
                <a:cs typeface="Calibri"/>
              </a:rPr>
              <a:t> usually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have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more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free</a:t>
            </a:r>
            <a:r>
              <a:rPr sz="1700" spc="-10" dirty="0">
                <a:latin typeface="Calibri"/>
                <a:cs typeface="Calibri"/>
              </a:rPr>
              <a:t> parameters </a:t>
            </a:r>
            <a:r>
              <a:rPr sz="1700" dirty="0">
                <a:latin typeface="Calibri"/>
                <a:cs typeface="Calibri"/>
              </a:rPr>
              <a:t>than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linear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models.</a:t>
            </a:r>
            <a:endParaRPr sz="1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Courier New"/>
              <a:buChar char="o"/>
            </a:pPr>
            <a:endParaRPr sz="145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100000"/>
              </a:lnSpc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dirty="0">
                <a:latin typeface="Calibri"/>
                <a:cs typeface="Calibri"/>
              </a:rPr>
              <a:t>The </a:t>
            </a:r>
            <a:r>
              <a:rPr sz="1700" spc="-10" dirty="0">
                <a:latin typeface="Calibri"/>
                <a:cs typeface="Calibri"/>
              </a:rPr>
              <a:t>most </a:t>
            </a:r>
            <a:r>
              <a:rPr sz="1700" spc="-5" dirty="0">
                <a:latin typeface="Calibri"/>
                <a:cs typeface="Calibri"/>
              </a:rPr>
              <a:t>basic </a:t>
            </a:r>
            <a:r>
              <a:rPr sz="1700" spc="-15" dirty="0">
                <a:latin typeface="Calibri"/>
                <a:cs typeface="Calibri"/>
              </a:rPr>
              <a:t>safeguard against </a:t>
            </a:r>
            <a:r>
              <a:rPr sz="1700" spc="-10" dirty="0">
                <a:latin typeface="Calibri"/>
                <a:cs typeface="Calibri"/>
              </a:rPr>
              <a:t>data-snooping </a:t>
            </a:r>
            <a:r>
              <a:rPr sz="1700" spc="-5" dirty="0">
                <a:latin typeface="Calibri"/>
                <a:cs typeface="Calibri"/>
              </a:rPr>
              <a:t>bias is to </a:t>
            </a:r>
            <a:r>
              <a:rPr sz="1700" spc="-10" dirty="0">
                <a:latin typeface="Calibri"/>
                <a:cs typeface="Calibri"/>
              </a:rPr>
              <a:t>ensure </a:t>
            </a:r>
            <a:r>
              <a:rPr sz="1700" spc="-5" dirty="0">
                <a:latin typeface="Calibri"/>
                <a:cs typeface="Calibri"/>
              </a:rPr>
              <a:t>that </a:t>
            </a:r>
            <a:r>
              <a:rPr sz="1700" spc="-10" dirty="0">
                <a:latin typeface="Calibri"/>
                <a:cs typeface="Calibri"/>
              </a:rPr>
              <a:t>you </a:t>
            </a:r>
            <a:r>
              <a:rPr sz="1700" spc="-15" dirty="0">
                <a:latin typeface="Calibri"/>
                <a:cs typeface="Calibri"/>
              </a:rPr>
              <a:t>have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sufficient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amount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Backtest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data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 relative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number</a:t>
            </a:r>
            <a:r>
              <a:rPr sz="1700" spc="3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free 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parameters</a:t>
            </a:r>
            <a:r>
              <a:rPr sz="1700" spc="3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you 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want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optimize.</a:t>
            </a:r>
            <a:endParaRPr sz="1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Courier New"/>
              <a:buChar char="o"/>
            </a:pPr>
            <a:endParaRPr sz="1450">
              <a:latin typeface="Calibri"/>
              <a:cs typeface="Calibri"/>
            </a:endParaRPr>
          </a:p>
          <a:p>
            <a:pPr marL="396240" marR="5715" lvl="1" indent="-182245" algn="just">
              <a:lnSpc>
                <a:spcPct val="100000"/>
              </a:lnSpc>
              <a:buClr>
                <a:srgbClr val="1CACE3"/>
              </a:buClr>
              <a:buFont typeface="Courier New"/>
              <a:buChar char="o"/>
              <a:tabLst>
                <a:tab pos="397510" algn="l"/>
              </a:tabLst>
            </a:pPr>
            <a:r>
              <a:rPr sz="1700" b="1" dirty="0">
                <a:latin typeface="Calibri"/>
                <a:cs typeface="Calibri"/>
              </a:rPr>
              <a:t>As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a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rule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thumb,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20" dirty="0">
                <a:latin typeface="Calibri"/>
                <a:cs typeface="Calibri"/>
              </a:rPr>
              <a:t>let’s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assume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that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the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number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data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points</a:t>
            </a:r>
            <a:r>
              <a:rPr sz="1700" b="1" spc="-5" dirty="0">
                <a:latin typeface="Calibri"/>
                <a:cs typeface="Calibri"/>
              </a:rPr>
              <a:t> needed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15" dirty="0">
                <a:latin typeface="Calibri"/>
                <a:cs typeface="Calibri"/>
              </a:rPr>
              <a:t>for 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optimizing </a:t>
            </a:r>
            <a:r>
              <a:rPr sz="1700" b="1" spc="-10" dirty="0">
                <a:latin typeface="Calibri"/>
                <a:cs typeface="Calibri"/>
              </a:rPr>
              <a:t>your </a:t>
            </a:r>
            <a:r>
              <a:rPr sz="1700" b="1" spc="-15" dirty="0">
                <a:latin typeface="Calibri"/>
                <a:cs typeface="Calibri"/>
              </a:rPr>
              <a:t>parameters </a:t>
            </a:r>
            <a:r>
              <a:rPr sz="1700" b="1" spc="-10" dirty="0">
                <a:latin typeface="Calibri"/>
                <a:cs typeface="Calibri"/>
              </a:rPr>
              <a:t>is equal to </a:t>
            </a:r>
            <a:r>
              <a:rPr sz="1700" b="1" spc="-5" dirty="0">
                <a:latin typeface="Calibri"/>
                <a:cs typeface="Calibri"/>
              </a:rPr>
              <a:t>252 </a:t>
            </a:r>
            <a:r>
              <a:rPr sz="1700" b="1" spc="-10" dirty="0">
                <a:latin typeface="Calibri"/>
                <a:cs typeface="Calibri"/>
              </a:rPr>
              <a:t>times </a:t>
            </a:r>
            <a:r>
              <a:rPr sz="1700" b="1" spc="-5" dirty="0">
                <a:latin typeface="Calibri"/>
                <a:cs typeface="Calibri"/>
              </a:rPr>
              <a:t>the number of </a:t>
            </a:r>
            <a:r>
              <a:rPr sz="1700" b="1" spc="-10" dirty="0">
                <a:latin typeface="Calibri"/>
                <a:cs typeface="Calibri"/>
              </a:rPr>
              <a:t>free </a:t>
            </a:r>
            <a:r>
              <a:rPr sz="1700" b="1" spc="-15" dirty="0">
                <a:latin typeface="Calibri"/>
                <a:cs typeface="Calibri"/>
              </a:rPr>
              <a:t>parameters </a:t>
            </a:r>
            <a:r>
              <a:rPr sz="1700" b="1" spc="-10" dirty="0">
                <a:latin typeface="Calibri"/>
                <a:cs typeface="Calibri"/>
              </a:rPr>
              <a:t> your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model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has.</a:t>
            </a:r>
            <a:endParaRPr sz="1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Courier New"/>
              <a:buChar char="o"/>
            </a:pPr>
            <a:endParaRPr sz="1450">
              <a:latin typeface="Calibri"/>
              <a:cs typeface="Calibri"/>
            </a:endParaRPr>
          </a:p>
          <a:p>
            <a:pPr marL="396240" marR="6350" lvl="1" indent="-182880" algn="just">
              <a:lnSpc>
                <a:spcPct val="100000"/>
              </a:lnSpc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spc="-5" dirty="0">
                <a:latin typeface="Calibri"/>
                <a:cs typeface="Calibri"/>
              </a:rPr>
              <a:t>This assumption </a:t>
            </a:r>
            <a:r>
              <a:rPr sz="1700" dirty="0">
                <a:latin typeface="Calibri"/>
                <a:cs typeface="Calibri"/>
              </a:rPr>
              <a:t>of </a:t>
            </a:r>
            <a:r>
              <a:rPr sz="1700" spc="-10" dirty="0">
                <a:latin typeface="Calibri"/>
                <a:cs typeface="Calibri"/>
              </a:rPr>
              <a:t>proportionality </a:t>
            </a:r>
            <a:r>
              <a:rPr sz="1700" dirty="0">
                <a:latin typeface="Calibri"/>
                <a:cs typeface="Calibri"/>
              </a:rPr>
              <a:t>is not </a:t>
            </a:r>
            <a:r>
              <a:rPr sz="1700" spc="-5" dirty="0">
                <a:latin typeface="Calibri"/>
                <a:cs typeface="Calibri"/>
              </a:rPr>
              <a:t>based </a:t>
            </a:r>
            <a:r>
              <a:rPr sz="1700" spc="-10" dirty="0">
                <a:latin typeface="Calibri"/>
                <a:cs typeface="Calibri"/>
              </a:rPr>
              <a:t>on </a:t>
            </a:r>
            <a:r>
              <a:rPr sz="1700" spc="-15" dirty="0">
                <a:latin typeface="Calibri"/>
                <a:cs typeface="Calibri"/>
              </a:rPr>
              <a:t>any </a:t>
            </a:r>
            <a:r>
              <a:rPr sz="1700" spc="-5" dirty="0">
                <a:latin typeface="Calibri"/>
                <a:cs typeface="Calibri"/>
              </a:rPr>
              <a:t>survey </a:t>
            </a:r>
            <a:r>
              <a:rPr sz="1700" dirty="0">
                <a:latin typeface="Calibri"/>
                <a:cs typeface="Calibri"/>
              </a:rPr>
              <a:t>of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spc="-15" dirty="0">
                <a:latin typeface="Calibri"/>
                <a:cs typeface="Calibri"/>
              </a:rPr>
              <a:t>vast </a:t>
            </a:r>
            <a:r>
              <a:rPr sz="1700" spc="-10" dirty="0">
                <a:latin typeface="Calibri"/>
                <a:cs typeface="Calibri"/>
              </a:rPr>
              <a:t>statistical 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literature,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but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purely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on </a:t>
            </a:r>
            <a:r>
              <a:rPr sz="1700" b="1" spc="-10" dirty="0">
                <a:latin typeface="Calibri"/>
                <a:cs typeface="Calibri"/>
              </a:rPr>
              <a:t>experience</a:t>
            </a:r>
            <a:r>
              <a:rPr sz="1700" spc="-1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98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</a:t>
            </a:r>
            <a:r>
              <a:rPr sz="4000" spc="-80" dirty="0"/>
              <a:t>a</a:t>
            </a:r>
            <a:r>
              <a:rPr sz="4000" spc="-75" dirty="0"/>
              <a:t>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85" dirty="0"/>
              <a:t>t</a:t>
            </a:r>
            <a:r>
              <a:rPr sz="4000" spc="-75" dirty="0"/>
              <a:t>i</a:t>
            </a:r>
            <a:r>
              <a:rPr sz="4000" spc="-90" dirty="0"/>
              <a:t>n</a:t>
            </a:r>
            <a:r>
              <a:rPr sz="4000" spc="-5" dirty="0"/>
              <a:t>g</a:t>
            </a:r>
            <a:r>
              <a:rPr sz="4000" spc="-195" dirty="0"/>
              <a:t> </a:t>
            </a:r>
            <a:r>
              <a:rPr sz="4000" spc="-80" dirty="0"/>
              <a:t>b</a:t>
            </a:r>
            <a:r>
              <a:rPr sz="4000" spc="-60" dirty="0"/>
              <a:t>i</a:t>
            </a:r>
            <a:r>
              <a:rPr sz="4000" spc="-75" dirty="0"/>
              <a:t>a</a:t>
            </a:r>
            <a:r>
              <a:rPr sz="4000" spc="-90" dirty="0"/>
              <a:t>s</a:t>
            </a:r>
            <a:r>
              <a:rPr sz="4000" spc="-85" dirty="0"/>
              <a:t>e</a:t>
            </a:r>
            <a:r>
              <a:rPr sz="4000" spc="-5" dirty="0"/>
              <a:t>s</a:t>
            </a:r>
            <a:r>
              <a:rPr sz="4000" spc="-175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75" dirty="0"/>
              <a:t>c</a:t>
            </a:r>
            <a:r>
              <a:rPr sz="4000" spc="-85" dirty="0"/>
              <a:t>h</a:t>
            </a:r>
            <a:r>
              <a:rPr sz="4000" spc="-90" dirty="0"/>
              <a:t>a</a:t>
            </a:r>
            <a:r>
              <a:rPr sz="4000" spc="-75" dirty="0"/>
              <a:t>ll</a:t>
            </a:r>
            <a:r>
              <a:rPr sz="4000" spc="-95" dirty="0"/>
              <a:t>e</a:t>
            </a:r>
            <a:r>
              <a:rPr sz="4000" spc="-90" dirty="0"/>
              <a:t>n</a:t>
            </a:r>
            <a:r>
              <a:rPr sz="4000" spc="-114" dirty="0"/>
              <a:t>g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984528"/>
            <a:ext cx="7571740" cy="412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470" indent="-19240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104" algn="l"/>
              </a:tabLst>
            </a:pPr>
            <a:r>
              <a:rPr sz="1900" b="1" spc="-10" dirty="0">
                <a:latin typeface="Calibri"/>
                <a:cs typeface="Calibri"/>
              </a:rPr>
              <a:t>Data-Snooping</a:t>
            </a:r>
            <a:r>
              <a:rPr sz="1900" b="1" spc="3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Bias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(or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over-fitting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bias)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and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the</a:t>
            </a:r>
            <a:r>
              <a:rPr sz="1900" b="1" spc="2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Beauty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of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Linearity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…</a:t>
            </a:r>
            <a:endParaRPr sz="190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100000"/>
              </a:lnSpc>
              <a:spcBef>
                <a:spcPts val="1825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500" dirty="0">
                <a:latin typeface="Calibri"/>
                <a:cs typeface="Calibri"/>
              </a:rPr>
              <a:t>A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more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rigorous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method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(albeit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more</a:t>
            </a:r>
            <a:r>
              <a:rPr sz="1500" b="1" spc="-5" dirty="0">
                <a:latin typeface="Calibri"/>
                <a:cs typeface="Calibri"/>
              </a:rPr>
              <a:t> computationally</a:t>
            </a:r>
            <a:r>
              <a:rPr sz="1500" b="1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intensive</a:t>
            </a:r>
            <a:r>
              <a:rPr sz="1500" spc="-10" dirty="0">
                <a:latin typeface="Calibri"/>
                <a:cs typeface="Calibri"/>
              </a:rPr>
              <a:t>)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to</a:t>
            </a:r>
            <a:r>
              <a:rPr sz="1500" spc="-10" dirty="0">
                <a:latin typeface="Calibri"/>
                <a:cs typeface="Calibri"/>
              </a:rPr>
              <a:t> overcome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data-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snooping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bias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use</a:t>
            </a:r>
            <a:r>
              <a:rPr sz="15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moving</a:t>
            </a:r>
            <a:r>
              <a:rPr sz="15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optimization</a:t>
            </a:r>
            <a:r>
              <a:rPr sz="15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5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5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parameters</a:t>
            </a:r>
            <a:r>
              <a:rPr sz="1500" spc="-1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396240" marR="6350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500" dirty="0">
                <a:latin typeface="Calibri"/>
                <a:cs typeface="Calibri"/>
              </a:rPr>
              <a:t>In this </a:t>
            </a:r>
            <a:r>
              <a:rPr sz="1500" spc="-5" dirty="0">
                <a:latin typeface="Calibri"/>
                <a:cs typeface="Calibri"/>
              </a:rPr>
              <a:t>case,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5" dirty="0">
                <a:latin typeface="Calibri"/>
                <a:cs typeface="Calibri"/>
              </a:rPr>
              <a:t>parameters </a:t>
            </a:r>
            <a:r>
              <a:rPr sz="1500" spc="-5" dirty="0">
                <a:latin typeface="Calibri"/>
                <a:cs typeface="Calibri"/>
              </a:rPr>
              <a:t>themselves </a:t>
            </a:r>
            <a:r>
              <a:rPr sz="1500" spc="-10" dirty="0">
                <a:latin typeface="Calibri"/>
                <a:cs typeface="Calibri"/>
              </a:rPr>
              <a:t>are constantly </a:t>
            </a:r>
            <a:r>
              <a:rPr sz="1500" spc="-5" dirty="0">
                <a:latin typeface="Calibri"/>
                <a:cs typeface="Calibri"/>
              </a:rPr>
              <a:t>adapting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the changing </a:t>
            </a:r>
            <a:r>
              <a:rPr sz="1500" spc="-10" dirty="0">
                <a:latin typeface="Calibri"/>
                <a:cs typeface="Calibri"/>
              </a:rPr>
              <a:t>historical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data, </a:t>
            </a:r>
            <a:r>
              <a:rPr sz="1500" spc="-5" dirty="0">
                <a:latin typeface="Calibri"/>
                <a:cs typeface="Calibri"/>
              </a:rPr>
              <a:t>and </a:t>
            </a:r>
            <a:r>
              <a:rPr sz="1500" spc="-10" dirty="0">
                <a:latin typeface="Calibri"/>
                <a:cs typeface="Calibri"/>
              </a:rPr>
              <a:t>data-snooping </a:t>
            </a:r>
            <a:r>
              <a:rPr sz="1500" dirty="0">
                <a:latin typeface="Calibri"/>
                <a:cs typeface="Calibri"/>
              </a:rPr>
              <a:t>bias </a:t>
            </a:r>
            <a:r>
              <a:rPr sz="1500" spc="-5" dirty="0">
                <a:latin typeface="Calibri"/>
                <a:cs typeface="Calibri"/>
              </a:rPr>
              <a:t>with </a:t>
            </a:r>
            <a:r>
              <a:rPr sz="1500" spc="-10" dirty="0">
                <a:latin typeface="Calibri"/>
                <a:cs typeface="Calibri"/>
              </a:rPr>
              <a:t>respect to parameters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5" dirty="0">
                <a:latin typeface="Calibri"/>
                <a:cs typeface="Calibri"/>
              </a:rPr>
              <a:t>eliminated. These </a:t>
            </a:r>
            <a:r>
              <a:rPr sz="1500" dirty="0">
                <a:latin typeface="Calibri"/>
                <a:cs typeface="Calibri"/>
              </a:rPr>
              <a:t>kind of </a:t>
            </a:r>
            <a:r>
              <a:rPr sz="1500" spc="-5" dirty="0">
                <a:latin typeface="Calibri"/>
                <a:cs typeface="Calibri"/>
              </a:rPr>
              <a:t>models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 </a:t>
            </a:r>
            <a:r>
              <a:rPr sz="1500" spc="-5" dirty="0">
                <a:latin typeface="Calibri"/>
                <a:cs typeface="Calibri"/>
              </a:rPr>
              <a:t>named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parameterless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 trading</a:t>
            </a:r>
            <a:r>
              <a:rPr sz="15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models</a:t>
            </a:r>
            <a:r>
              <a:rPr sz="1500" spc="-5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396240" marR="6985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500" dirty="0">
                <a:latin typeface="Calibri"/>
                <a:cs typeface="Calibri"/>
              </a:rPr>
              <a:t>A </a:t>
            </a:r>
            <a:r>
              <a:rPr sz="1500" spc="-10" dirty="0">
                <a:latin typeface="Calibri"/>
                <a:cs typeface="Calibri"/>
              </a:rPr>
              <a:t>parameterless </a:t>
            </a:r>
            <a:r>
              <a:rPr sz="1500" spc="-5" dirty="0">
                <a:latin typeface="Calibri"/>
                <a:cs typeface="Calibri"/>
              </a:rPr>
              <a:t>model, </a:t>
            </a:r>
            <a:r>
              <a:rPr sz="1500" dirty="0">
                <a:latin typeface="Calibri"/>
                <a:cs typeface="Calibri"/>
              </a:rPr>
              <a:t>or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model with no 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free parameters</a:t>
            </a:r>
            <a:r>
              <a:rPr sz="1500" spc="-10" dirty="0">
                <a:latin typeface="Calibri"/>
                <a:cs typeface="Calibri"/>
              </a:rPr>
              <a:t>, </a:t>
            </a:r>
            <a:r>
              <a:rPr sz="1500" spc="-5" dirty="0">
                <a:latin typeface="Calibri"/>
                <a:cs typeface="Calibri"/>
              </a:rPr>
              <a:t>does </a:t>
            </a:r>
            <a:r>
              <a:rPr sz="1500" dirty="0">
                <a:latin typeface="Calibri"/>
                <a:cs typeface="Calibri"/>
              </a:rPr>
              <a:t>not </a:t>
            </a:r>
            <a:r>
              <a:rPr sz="1500" spc="-5" dirty="0">
                <a:latin typeface="Calibri"/>
                <a:cs typeface="Calibri"/>
              </a:rPr>
              <a:t>mean </a:t>
            </a:r>
            <a:r>
              <a:rPr sz="1500" spc="-10" dirty="0">
                <a:latin typeface="Calibri"/>
                <a:cs typeface="Calibri"/>
              </a:rPr>
              <a:t>that </a:t>
            </a:r>
            <a:r>
              <a:rPr sz="1500" spc="-5" dirty="0">
                <a:latin typeface="Calibri"/>
                <a:cs typeface="Calibri"/>
              </a:rPr>
              <a:t>the model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does </a:t>
            </a:r>
            <a:r>
              <a:rPr sz="1500" dirty="0">
                <a:latin typeface="Calibri"/>
                <a:cs typeface="Calibri"/>
              </a:rPr>
              <a:t>not </a:t>
            </a:r>
            <a:r>
              <a:rPr sz="1500" spc="-10" dirty="0">
                <a:latin typeface="Calibri"/>
                <a:cs typeface="Calibri"/>
              </a:rPr>
              <a:t>contain,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spc="-10" dirty="0">
                <a:latin typeface="Calibri"/>
                <a:cs typeface="Calibri"/>
              </a:rPr>
              <a:t>example, </a:t>
            </a:r>
            <a:r>
              <a:rPr sz="1500" spc="-15" dirty="0">
                <a:latin typeface="Calibri"/>
                <a:cs typeface="Calibri"/>
              </a:rPr>
              <a:t>any </a:t>
            </a:r>
            <a:r>
              <a:rPr sz="1500" spc="-5" dirty="0">
                <a:latin typeface="Calibri"/>
                <a:cs typeface="Calibri"/>
              </a:rPr>
              <a:t>lookback </a:t>
            </a:r>
            <a:r>
              <a:rPr sz="1500" dirty="0">
                <a:latin typeface="Calibri"/>
                <a:cs typeface="Calibri"/>
              </a:rPr>
              <a:t>period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spc="-5" dirty="0">
                <a:latin typeface="Calibri"/>
                <a:cs typeface="Calibri"/>
              </a:rPr>
              <a:t>calculating trends, </a:t>
            </a:r>
            <a:r>
              <a:rPr sz="1500" dirty="0">
                <a:latin typeface="Calibri"/>
                <a:cs typeface="Calibri"/>
              </a:rPr>
              <a:t>or </a:t>
            </a:r>
            <a:r>
              <a:rPr sz="1500" spc="-5" dirty="0">
                <a:latin typeface="Calibri"/>
                <a:cs typeface="Calibri"/>
              </a:rPr>
              <a:t>thresholds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entry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</a:t>
            </a:r>
            <a:r>
              <a:rPr sz="1500" spc="-10" dirty="0">
                <a:latin typeface="Calibri"/>
                <a:cs typeface="Calibri"/>
              </a:rPr>
              <a:t>exit,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because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5" dirty="0">
                <a:latin typeface="Calibri"/>
                <a:cs typeface="Calibri"/>
              </a:rPr>
              <a:t> would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impossible.</a:t>
            </a:r>
            <a:endParaRPr sz="1500">
              <a:latin typeface="Calibri"/>
              <a:cs typeface="Calibri"/>
            </a:endParaRPr>
          </a:p>
          <a:p>
            <a:pPr marL="396240" marR="6985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500" dirty="0">
                <a:latin typeface="Calibri"/>
                <a:cs typeface="Calibri"/>
              </a:rPr>
              <a:t>It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just</a:t>
            </a:r>
            <a:r>
              <a:rPr sz="1500" spc="-5" dirty="0">
                <a:latin typeface="Calibri"/>
                <a:cs typeface="Calibri"/>
              </a:rPr>
              <a:t> means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that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such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0000FF"/>
                </a:solidFill>
                <a:latin typeface="Calibri"/>
                <a:cs typeface="Calibri"/>
              </a:rPr>
              <a:t>parameters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 are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 dynamically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optimized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15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5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moving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 lookback </a:t>
            </a:r>
            <a:r>
              <a:rPr sz="1500" spc="-3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0000FF"/>
                </a:solidFill>
                <a:latin typeface="Calibri"/>
                <a:cs typeface="Calibri"/>
              </a:rPr>
              <a:t>window</a:t>
            </a:r>
            <a:r>
              <a:rPr sz="1500" spc="-15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396240" marR="7620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advantage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parameterless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trading</a:t>
            </a:r>
            <a:r>
              <a:rPr sz="1500" spc="-5" dirty="0">
                <a:latin typeface="Calibri"/>
                <a:cs typeface="Calibri"/>
              </a:rPr>
              <a:t> model</a:t>
            </a:r>
            <a:r>
              <a:rPr sz="1500" dirty="0">
                <a:latin typeface="Calibri"/>
                <a:cs typeface="Calibri"/>
              </a:rPr>
              <a:t> 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that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minimizes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33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danger</a:t>
            </a:r>
            <a:r>
              <a:rPr sz="1500" b="1" spc="33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of </a:t>
            </a:r>
            <a:r>
              <a:rPr sz="1500" b="1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overfitting</a:t>
            </a:r>
            <a:r>
              <a:rPr sz="1500" b="1" spc="19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the</a:t>
            </a:r>
            <a:r>
              <a:rPr sz="1500" b="1" spc="20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model</a:t>
            </a:r>
            <a:r>
              <a:rPr sz="1500" b="1" spc="2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to</a:t>
            </a:r>
            <a:r>
              <a:rPr sz="1500" spc="2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multiple</a:t>
            </a:r>
            <a:r>
              <a:rPr sz="1500" spc="19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input</a:t>
            </a:r>
            <a:r>
              <a:rPr sz="1500" spc="204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parameters</a:t>
            </a:r>
            <a:r>
              <a:rPr sz="1500" spc="1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(the</a:t>
            </a:r>
            <a:r>
              <a:rPr sz="1500" spc="18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so-called</a:t>
            </a:r>
            <a:r>
              <a:rPr sz="1500" spc="2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data-snooping</a:t>
            </a:r>
            <a:r>
              <a:rPr sz="1500" spc="2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bias).</a:t>
            </a:r>
            <a:r>
              <a:rPr sz="1500" spc="204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So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Backtest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performance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should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much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closer</a:t>
            </a:r>
            <a:r>
              <a:rPr sz="15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5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actual</a:t>
            </a:r>
            <a:r>
              <a:rPr sz="15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forward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performance</a:t>
            </a:r>
            <a:r>
              <a:rPr sz="1500" spc="-5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5561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D</a:t>
            </a:r>
            <a:r>
              <a:rPr sz="4000" spc="-110" dirty="0"/>
              <a:t>e</a:t>
            </a:r>
            <a:r>
              <a:rPr sz="4000" spc="-75" dirty="0"/>
              <a:t>fi</a:t>
            </a:r>
            <a:r>
              <a:rPr sz="4000" spc="-90" dirty="0"/>
              <a:t>n</a:t>
            </a:r>
            <a:r>
              <a:rPr sz="4000" spc="-75" dirty="0"/>
              <a:t>i</a:t>
            </a:r>
            <a:r>
              <a:rPr sz="4000" spc="-85" dirty="0"/>
              <a:t>tio</a:t>
            </a:r>
            <a:r>
              <a:rPr sz="4000" spc="-5" dirty="0"/>
              <a:t>n</a:t>
            </a:r>
            <a:r>
              <a:rPr sz="4000" spc="-190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60" dirty="0"/>
              <a:t>i</a:t>
            </a:r>
            <a:r>
              <a:rPr sz="4000" spc="-110" dirty="0"/>
              <a:t>m</a:t>
            </a:r>
            <a:r>
              <a:rPr sz="4000" spc="-90" dirty="0"/>
              <a:t>p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45" dirty="0"/>
              <a:t>t</a:t>
            </a:r>
            <a:r>
              <a:rPr sz="4000" spc="-90" dirty="0"/>
              <a:t>an</a:t>
            </a:r>
            <a:r>
              <a:rPr sz="4000" spc="-85" dirty="0"/>
              <a:t>c</a:t>
            </a:r>
            <a:r>
              <a:rPr sz="4000" spc="-5" dirty="0"/>
              <a:t>e</a:t>
            </a:r>
            <a:r>
              <a:rPr sz="4000" spc="-19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983005"/>
            <a:ext cx="7569200" cy="200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 marR="5080" indent="-92075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testing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idea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on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historical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data,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beneficial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reserve</a:t>
            </a:r>
            <a:r>
              <a:rPr sz="2000" b="1" spc="3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time period </a:t>
            </a:r>
            <a:r>
              <a:rPr sz="2000" spc="-10" dirty="0">
                <a:latin typeface="Calibri"/>
                <a:cs typeface="Calibri"/>
              </a:rPr>
              <a:t>of historical data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testing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purposes</a:t>
            </a:r>
            <a:r>
              <a:rPr sz="2000" spc="-5" dirty="0">
                <a:latin typeface="Calibri"/>
                <a:cs typeface="Calibri"/>
              </a:rPr>
              <a:t>. If it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successful,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testing</a:t>
            </a:r>
            <a:r>
              <a:rPr sz="2000" spc="-5" dirty="0">
                <a:latin typeface="Calibri"/>
                <a:cs typeface="Calibri"/>
              </a:rPr>
              <a:t> 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alternate</a:t>
            </a:r>
            <a:r>
              <a:rPr sz="2000" spc="-5" dirty="0">
                <a:latin typeface="Calibri"/>
                <a:cs typeface="Calibri"/>
              </a:rPr>
              <a:t> time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periods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out-of-sample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data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confirm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potential</a:t>
            </a:r>
            <a:r>
              <a:rPr sz="20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viability</a:t>
            </a:r>
            <a:r>
              <a:rPr sz="2000" spc="-1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04139" marR="5080" indent="-92075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5" dirty="0">
                <a:latin typeface="Calibri"/>
                <a:cs typeface="Calibri"/>
              </a:rPr>
              <a:t>Backtesting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compare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different</a:t>
            </a:r>
            <a:r>
              <a:rPr sz="2000" spc="4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trading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strategies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without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need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risk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capital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8" y="4116606"/>
            <a:ext cx="7569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  <a:tab pos="1141730" algn="l"/>
                <a:tab pos="1701164" algn="l"/>
                <a:tab pos="3092450" algn="l"/>
                <a:tab pos="4175760" algn="l"/>
                <a:tab pos="4741545" algn="l"/>
                <a:tab pos="5206365" algn="l"/>
                <a:tab pos="6690359" algn="l"/>
                <a:tab pos="7299959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ll</a:t>
            </a:r>
            <a:r>
              <a:rPr sz="2000" spc="-14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,	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ur	Bac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ng	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am	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	be	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orme</a:t>
            </a:r>
            <a:r>
              <a:rPr sz="2000" dirty="0">
                <a:latin typeface="Calibri"/>
                <a:cs typeface="Calibri"/>
              </a:rPr>
              <a:t>d	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o	an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8" y="4269816"/>
            <a:ext cx="7571105" cy="15494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295"/>
              </a:spcBef>
            </a:pPr>
            <a:r>
              <a:rPr sz="2000" b="1" spc="-10" dirty="0">
                <a:latin typeface="Calibri"/>
                <a:cs typeface="Calibri"/>
              </a:rPr>
              <a:t>automated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execution</a:t>
            </a:r>
            <a:r>
              <a:rPr sz="2000" b="1" spc="-15" dirty="0">
                <a:latin typeface="Calibri"/>
                <a:cs typeface="Calibri"/>
              </a:rPr>
              <a:t> program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push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button.</a:t>
            </a:r>
            <a:endParaRPr sz="2000">
              <a:latin typeface="Calibri"/>
              <a:cs typeface="Calibri"/>
            </a:endParaRPr>
          </a:p>
          <a:p>
            <a:pPr marL="103505" marR="5080" indent="-9144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Backtest </a:t>
            </a:r>
            <a:r>
              <a:rPr sz="2000" spc="-5" dirty="0">
                <a:latin typeface="Calibri"/>
                <a:cs typeface="Calibri"/>
              </a:rPr>
              <a:t>should consider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all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trading costs</a:t>
            </a:r>
            <a:r>
              <a:rPr sz="2000" spc="-10" dirty="0">
                <a:latin typeface="Calibri"/>
                <a:cs typeface="Calibri"/>
              </a:rPr>
              <a:t>, </a:t>
            </a:r>
            <a:r>
              <a:rPr sz="2000" spc="-15" dirty="0">
                <a:latin typeface="Calibri"/>
                <a:cs typeface="Calibri"/>
              </a:rPr>
              <a:t>however </a:t>
            </a:r>
            <a:r>
              <a:rPr sz="2000" spc="-5" dirty="0">
                <a:latin typeface="Calibri"/>
                <a:cs typeface="Calibri"/>
              </a:rPr>
              <a:t>insignificant,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</a:t>
            </a:r>
            <a:r>
              <a:rPr sz="2000" dirty="0">
                <a:latin typeface="Calibri"/>
                <a:cs typeface="Calibri"/>
              </a:rPr>
              <a:t> up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over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course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Backtesting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period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drastically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affect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10" dirty="0">
                <a:latin typeface="Calibri"/>
                <a:cs typeface="Calibri"/>
              </a:rPr>
              <a:t> appearance</a:t>
            </a:r>
            <a:r>
              <a:rPr sz="2000" b="1" dirty="0">
                <a:latin typeface="Calibri"/>
                <a:cs typeface="Calibri"/>
              </a:rPr>
              <a:t> of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strategy’s</a:t>
            </a:r>
            <a:r>
              <a:rPr sz="2000" b="1" spc="-5" dirty="0">
                <a:latin typeface="Calibri"/>
                <a:cs typeface="Calibri"/>
              </a:rPr>
              <a:t> profitability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98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</a:t>
            </a:r>
            <a:r>
              <a:rPr sz="4000" spc="-80" dirty="0"/>
              <a:t>a</a:t>
            </a:r>
            <a:r>
              <a:rPr sz="4000" spc="-75" dirty="0"/>
              <a:t>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85" dirty="0"/>
              <a:t>t</a:t>
            </a:r>
            <a:r>
              <a:rPr sz="4000" spc="-75" dirty="0"/>
              <a:t>i</a:t>
            </a:r>
            <a:r>
              <a:rPr sz="4000" spc="-90" dirty="0"/>
              <a:t>n</a:t>
            </a:r>
            <a:r>
              <a:rPr sz="4000" spc="-5" dirty="0"/>
              <a:t>g</a:t>
            </a:r>
            <a:r>
              <a:rPr sz="4000" spc="-195" dirty="0"/>
              <a:t> </a:t>
            </a:r>
            <a:r>
              <a:rPr sz="4000" spc="-80" dirty="0"/>
              <a:t>b</a:t>
            </a:r>
            <a:r>
              <a:rPr sz="4000" spc="-60" dirty="0"/>
              <a:t>i</a:t>
            </a:r>
            <a:r>
              <a:rPr sz="4000" spc="-75" dirty="0"/>
              <a:t>a</a:t>
            </a:r>
            <a:r>
              <a:rPr sz="4000" spc="-90" dirty="0"/>
              <a:t>s</a:t>
            </a:r>
            <a:r>
              <a:rPr sz="4000" spc="-85" dirty="0"/>
              <a:t>e</a:t>
            </a:r>
            <a:r>
              <a:rPr sz="4000" spc="-5" dirty="0"/>
              <a:t>s</a:t>
            </a:r>
            <a:r>
              <a:rPr sz="4000" spc="-175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75" dirty="0"/>
              <a:t>c</a:t>
            </a:r>
            <a:r>
              <a:rPr sz="4000" spc="-85" dirty="0"/>
              <a:t>h</a:t>
            </a:r>
            <a:r>
              <a:rPr sz="4000" spc="-90" dirty="0"/>
              <a:t>a</a:t>
            </a:r>
            <a:r>
              <a:rPr sz="4000" spc="-75" dirty="0"/>
              <a:t>ll</a:t>
            </a:r>
            <a:r>
              <a:rPr sz="4000" spc="-95" dirty="0"/>
              <a:t>e</a:t>
            </a:r>
            <a:r>
              <a:rPr sz="4000" spc="-90" dirty="0"/>
              <a:t>n</a:t>
            </a:r>
            <a:r>
              <a:rPr sz="4000" spc="-114" dirty="0"/>
              <a:t>g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830989"/>
            <a:ext cx="7571740" cy="445579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b="1" spc="-5" dirty="0">
                <a:latin typeface="Calibri"/>
                <a:cs typeface="Calibri"/>
              </a:rPr>
              <a:t>Survivorship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Bias</a:t>
            </a:r>
            <a:endParaRPr sz="2200">
              <a:latin typeface="Calibri"/>
              <a:cs typeface="Calibri"/>
            </a:endParaRPr>
          </a:p>
          <a:p>
            <a:pPr marL="396875" marR="5080" lvl="1" indent="-183515" algn="just">
              <a:lnSpc>
                <a:spcPct val="100000"/>
              </a:lnSpc>
              <a:spcBef>
                <a:spcPts val="935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dirty="0">
                <a:latin typeface="Calibri"/>
                <a:cs typeface="Calibri"/>
              </a:rPr>
              <a:t>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historical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database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stock</a:t>
            </a:r>
            <a:r>
              <a:rPr sz="1700" spc="-5" dirty="0">
                <a:latin typeface="Calibri"/>
                <a:cs typeface="Calibri"/>
              </a:rPr>
              <a:t> prices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that</a:t>
            </a:r>
            <a:r>
              <a:rPr sz="1700" spc="-5" dirty="0">
                <a:latin typeface="Calibri"/>
                <a:cs typeface="Calibri"/>
              </a:rPr>
              <a:t> does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not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include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stocks</a:t>
            </a:r>
            <a:r>
              <a:rPr sz="1700" spc="-5" dirty="0">
                <a:latin typeface="Calibri"/>
                <a:cs typeface="Calibri"/>
              </a:rPr>
              <a:t> that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have </a:t>
            </a:r>
            <a:r>
              <a:rPr sz="1700" spc="-10" dirty="0">
                <a:latin typeface="Calibri"/>
                <a:cs typeface="Calibri"/>
              </a:rPr>
              <a:t> disappeared </a:t>
            </a:r>
            <a:r>
              <a:rPr sz="1700" spc="-5" dirty="0">
                <a:latin typeface="Calibri"/>
                <a:cs typeface="Calibri"/>
              </a:rPr>
              <a:t>due to </a:t>
            </a:r>
            <a:r>
              <a:rPr sz="1700" spc="-10" dirty="0">
                <a:latin typeface="Calibri"/>
                <a:cs typeface="Calibri"/>
              </a:rPr>
              <a:t>bankruptcies, </a:t>
            </a:r>
            <a:r>
              <a:rPr sz="1700" spc="-5" dirty="0">
                <a:latin typeface="Calibri"/>
                <a:cs typeface="Calibri"/>
              </a:rPr>
              <a:t>delistings, </a:t>
            </a:r>
            <a:r>
              <a:rPr sz="1700" spc="-10" dirty="0">
                <a:latin typeface="Calibri"/>
                <a:cs typeface="Calibri"/>
              </a:rPr>
              <a:t>mergers, or </a:t>
            </a:r>
            <a:r>
              <a:rPr sz="1700" spc="-5" dirty="0">
                <a:latin typeface="Calibri"/>
                <a:cs typeface="Calibri"/>
              </a:rPr>
              <a:t>acquisitions </a:t>
            </a:r>
            <a:r>
              <a:rPr sz="1700" spc="-15" dirty="0">
                <a:latin typeface="Calibri"/>
                <a:cs typeface="Calibri"/>
              </a:rPr>
              <a:t>suffer </a:t>
            </a:r>
            <a:r>
              <a:rPr sz="1700" spc="-10" dirty="0">
                <a:latin typeface="Calibri"/>
                <a:cs typeface="Calibri"/>
              </a:rPr>
              <a:t>from 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so-called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survivorship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bias</a:t>
            </a:r>
            <a:r>
              <a:rPr sz="1700" spc="-5" dirty="0">
                <a:latin typeface="Calibri"/>
                <a:cs typeface="Calibri"/>
              </a:rPr>
              <a:t>, because </a:t>
            </a:r>
            <a:r>
              <a:rPr sz="1700" b="1" spc="-5" dirty="0">
                <a:latin typeface="Calibri"/>
                <a:cs typeface="Calibri"/>
              </a:rPr>
              <a:t>only </a:t>
            </a:r>
            <a:r>
              <a:rPr sz="1700" b="1" spc="-10" dirty="0">
                <a:latin typeface="Calibri"/>
                <a:cs typeface="Calibri"/>
              </a:rPr>
              <a:t>survivors </a:t>
            </a:r>
            <a:r>
              <a:rPr sz="1700" b="1" spc="-5" dirty="0">
                <a:latin typeface="Calibri"/>
                <a:cs typeface="Calibri"/>
              </a:rPr>
              <a:t>of those </a:t>
            </a:r>
            <a:r>
              <a:rPr sz="1700" b="1" spc="-10" dirty="0">
                <a:latin typeface="Calibri"/>
                <a:cs typeface="Calibri"/>
              </a:rPr>
              <a:t>often unpleasant 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events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remain </a:t>
            </a:r>
            <a:r>
              <a:rPr sz="1700" b="1" dirty="0">
                <a:latin typeface="Calibri"/>
                <a:cs typeface="Calibri"/>
              </a:rPr>
              <a:t>in</a:t>
            </a:r>
            <a:r>
              <a:rPr sz="1700" b="1" spc="-5" dirty="0">
                <a:latin typeface="Calibri"/>
                <a:cs typeface="Calibri"/>
              </a:rPr>
              <a:t> the database</a:t>
            </a:r>
            <a:r>
              <a:rPr sz="1700" spc="-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396875" marR="5715" lvl="1" indent="-182880" algn="just">
              <a:lnSpc>
                <a:spcPct val="100000"/>
              </a:lnSpc>
              <a:spcBef>
                <a:spcPts val="894"/>
              </a:spcBef>
              <a:buClr>
                <a:srgbClr val="1CACE3"/>
              </a:buClr>
              <a:buFont typeface="Courier New"/>
              <a:buChar char="o"/>
              <a:tabLst>
                <a:tab pos="398145" algn="l"/>
              </a:tabLst>
            </a:pP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Backtesting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7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strategy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using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data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with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survivorship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 bias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can</a:t>
            </a:r>
            <a:r>
              <a:rPr sz="1700" spc="3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38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dangerous </a:t>
            </a:r>
            <a:r>
              <a:rPr sz="1700" spc="-5" dirty="0">
                <a:latin typeface="Calibri"/>
                <a:cs typeface="Calibri"/>
              </a:rPr>
              <a:t> because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may</a:t>
            </a:r>
            <a:r>
              <a:rPr sz="17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inflate</a:t>
            </a:r>
            <a:r>
              <a:rPr sz="17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historical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 performance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700" spc="5" dirty="0">
                <a:solidFill>
                  <a:srgbClr val="0000FF"/>
                </a:solidFill>
                <a:latin typeface="Calibri"/>
                <a:cs typeface="Calibri"/>
              </a:rPr>
              <a:t> the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0000FF"/>
                </a:solidFill>
                <a:latin typeface="Calibri"/>
                <a:cs typeface="Calibri"/>
              </a:rPr>
              <a:t>strategy</a:t>
            </a:r>
            <a:r>
              <a:rPr sz="1700" spc="-2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396875" marR="6350" lvl="1" indent="-182880" algn="just">
              <a:lnSpc>
                <a:spcPts val="2039"/>
              </a:lnSpc>
              <a:spcBef>
                <a:spcPts val="969"/>
              </a:spcBef>
              <a:buClr>
                <a:srgbClr val="1CACE3"/>
              </a:buClr>
              <a:buFont typeface="Courier New"/>
              <a:buChar char="o"/>
              <a:tabLst>
                <a:tab pos="397510" algn="l"/>
              </a:tabLst>
            </a:pPr>
            <a:r>
              <a:rPr sz="1700" spc="-5" dirty="0">
                <a:latin typeface="Calibri"/>
                <a:cs typeface="Calibri"/>
              </a:rPr>
              <a:t>Imagine </a:t>
            </a:r>
            <a:r>
              <a:rPr sz="1700" spc="-10" dirty="0">
                <a:latin typeface="Calibri"/>
                <a:cs typeface="Calibri"/>
              </a:rPr>
              <a:t>an extreme </a:t>
            </a:r>
            <a:r>
              <a:rPr sz="1700" spc="-5" dirty="0">
                <a:latin typeface="Calibri"/>
                <a:cs typeface="Calibri"/>
              </a:rPr>
              <a:t>case: </a:t>
            </a:r>
            <a:r>
              <a:rPr sz="1800" i="1" spc="-40" dirty="0">
                <a:latin typeface="Calibri"/>
                <a:cs typeface="Calibri"/>
              </a:rPr>
              <a:t>suppose your </a:t>
            </a:r>
            <a:r>
              <a:rPr sz="1800" i="1" spc="-35" dirty="0">
                <a:latin typeface="Calibri"/>
                <a:cs typeface="Calibri"/>
              </a:rPr>
              <a:t>model </a:t>
            </a:r>
            <a:r>
              <a:rPr sz="1800" i="1" spc="-65" dirty="0">
                <a:latin typeface="Calibri"/>
                <a:cs typeface="Calibri"/>
              </a:rPr>
              <a:t>asks </a:t>
            </a:r>
            <a:r>
              <a:rPr sz="1800" i="1" spc="-40" dirty="0">
                <a:latin typeface="Calibri"/>
                <a:cs typeface="Calibri"/>
              </a:rPr>
              <a:t>you </a:t>
            </a:r>
            <a:r>
              <a:rPr sz="1800" i="1" spc="-35" dirty="0">
                <a:latin typeface="Calibri"/>
                <a:cs typeface="Calibri"/>
              </a:rPr>
              <a:t>to just buy </a:t>
            </a:r>
            <a:r>
              <a:rPr sz="1800" i="1" spc="-25" dirty="0">
                <a:latin typeface="Calibri"/>
                <a:cs typeface="Calibri"/>
              </a:rPr>
              <a:t>the </a:t>
            </a:r>
            <a:r>
              <a:rPr sz="1800" i="1" spc="-30" dirty="0">
                <a:latin typeface="Calibri"/>
                <a:cs typeface="Calibri"/>
              </a:rPr>
              <a:t>one </a:t>
            </a:r>
            <a:r>
              <a:rPr sz="1800" i="1" spc="-40" dirty="0">
                <a:latin typeface="Calibri"/>
                <a:cs typeface="Calibri"/>
              </a:rPr>
              <a:t>stock 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sz="1800" i="1" spc="-55" dirty="0">
                <a:latin typeface="Calibri"/>
                <a:cs typeface="Calibri"/>
              </a:rPr>
              <a:t>that</a:t>
            </a:r>
            <a:r>
              <a:rPr sz="1800" i="1" spc="-45" dirty="0">
                <a:latin typeface="Calibri"/>
                <a:cs typeface="Calibri"/>
              </a:rPr>
              <a:t> </a:t>
            </a:r>
            <a:r>
              <a:rPr sz="1800" i="1" spc="-35" dirty="0">
                <a:latin typeface="Calibri"/>
                <a:cs typeface="Calibri"/>
              </a:rPr>
              <a:t>dropped</a:t>
            </a:r>
            <a:r>
              <a:rPr sz="1800" i="1" spc="-65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the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spc="-50" dirty="0">
                <a:latin typeface="Calibri"/>
                <a:cs typeface="Calibri"/>
              </a:rPr>
              <a:t>most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30" dirty="0">
                <a:latin typeface="Calibri"/>
                <a:cs typeface="Calibri"/>
              </a:rPr>
              <a:t>in </a:t>
            </a:r>
            <a:r>
              <a:rPr sz="1800" i="1" spc="-25" dirty="0">
                <a:latin typeface="Calibri"/>
                <a:cs typeface="Calibri"/>
              </a:rPr>
              <a:t>the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spc="-35" dirty="0">
                <a:latin typeface="Calibri"/>
                <a:cs typeface="Calibri"/>
              </a:rPr>
              <a:t>previous</a:t>
            </a:r>
            <a:r>
              <a:rPr sz="1800" i="1" spc="-65" dirty="0">
                <a:latin typeface="Calibri"/>
                <a:cs typeface="Calibri"/>
              </a:rPr>
              <a:t> </a:t>
            </a:r>
            <a:r>
              <a:rPr sz="1800" i="1" spc="-75" dirty="0">
                <a:latin typeface="Calibri"/>
                <a:cs typeface="Calibri"/>
              </a:rPr>
              <a:t>day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spc="-55" dirty="0">
                <a:latin typeface="Calibri"/>
                <a:cs typeface="Calibri"/>
              </a:rPr>
              <a:t>and</a:t>
            </a:r>
            <a:r>
              <a:rPr sz="1800" i="1" spc="-40" dirty="0">
                <a:latin typeface="Calibri"/>
                <a:cs typeface="Calibri"/>
              </a:rPr>
              <a:t> </a:t>
            </a:r>
            <a:r>
              <a:rPr sz="1800" i="1" spc="-30" dirty="0">
                <a:latin typeface="Calibri"/>
                <a:cs typeface="Calibri"/>
              </a:rPr>
              <a:t>hold</a:t>
            </a:r>
            <a:r>
              <a:rPr sz="1800" i="1" spc="-45" dirty="0">
                <a:latin typeface="Calibri"/>
                <a:cs typeface="Calibri"/>
              </a:rPr>
              <a:t> </a:t>
            </a:r>
            <a:r>
              <a:rPr sz="1800" i="1" spc="-30" dirty="0">
                <a:latin typeface="Calibri"/>
                <a:cs typeface="Calibri"/>
              </a:rPr>
              <a:t>it </a:t>
            </a:r>
            <a:r>
              <a:rPr sz="1800" i="1" spc="-35" dirty="0">
                <a:latin typeface="Calibri"/>
                <a:cs typeface="Calibri"/>
              </a:rPr>
              <a:t>forever</a:t>
            </a:r>
            <a:r>
              <a:rPr sz="1700" spc="-3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396875" marR="7620" lvl="1" indent="-183515" algn="just">
              <a:lnSpc>
                <a:spcPct val="100000"/>
              </a:lnSpc>
              <a:spcBef>
                <a:spcPts val="835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spc="-5" dirty="0">
                <a:latin typeface="Calibri"/>
                <a:cs typeface="Calibri"/>
              </a:rPr>
              <a:t>In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actuality,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this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strategy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will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most</a:t>
            </a:r>
            <a:r>
              <a:rPr sz="1700" spc="-5" dirty="0">
                <a:latin typeface="Calibri"/>
                <a:cs typeface="Calibri"/>
              </a:rPr>
              <a:t> certainly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perform poorly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because</a:t>
            </a:r>
            <a:r>
              <a:rPr sz="1700" spc="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</a:t>
            </a:r>
            <a:r>
              <a:rPr sz="1700" spc="37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many 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cases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spc="-10" dirty="0">
                <a:latin typeface="Calibri"/>
                <a:cs typeface="Calibri"/>
              </a:rPr>
              <a:t>company </a:t>
            </a:r>
            <a:r>
              <a:rPr sz="1700" dirty="0">
                <a:latin typeface="Calibri"/>
                <a:cs typeface="Calibri"/>
              </a:rPr>
              <a:t>whose </a:t>
            </a:r>
            <a:r>
              <a:rPr sz="1700" spc="-10" dirty="0">
                <a:latin typeface="Calibri"/>
                <a:cs typeface="Calibri"/>
              </a:rPr>
              <a:t>stock dropped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spc="-10" dirty="0">
                <a:latin typeface="Calibri"/>
                <a:cs typeface="Calibri"/>
              </a:rPr>
              <a:t>most </a:t>
            </a:r>
            <a:r>
              <a:rPr sz="1700" spc="-5" dirty="0">
                <a:latin typeface="Calibri"/>
                <a:cs typeface="Calibri"/>
              </a:rPr>
              <a:t>in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spc="-10" dirty="0">
                <a:latin typeface="Calibri"/>
                <a:cs typeface="Calibri"/>
              </a:rPr>
              <a:t>previous </a:t>
            </a:r>
            <a:r>
              <a:rPr sz="1700" spc="-15" dirty="0">
                <a:latin typeface="Calibri"/>
                <a:cs typeface="Calibri"/>
              </a:rPr>
              <a:t>day </a:t>
            </a:r>
            <a:r>
              <a:rPr sz="1700" dirty="0">
                <a:latin typeface="Calibri"/>
                <a:cs typeface="Calibri"/>
              </a:rPr>
              <a:t>will </a:t>
            </a:r>
            <a:r>
              <a:rPr sz="1700" spc="-5" dirty="0">
                <a:latin typeface="Calibri"/>
                <a:cs typeface="Calibri"/>
              </a:rPr>
              <a:t>go </a:t>
            </a:r>
            <a:r>
              <a:rPr sz="1700" dirty="0">
                <a:latin typeface="Calibri"/>
                <a:cs typeface="Calibri"/>
              </a:rPr>
              <a:t>on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bankruptcy,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resulting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100</a:t>
            </a:r>
            <a:r>
              <a:rPr sz="1700" spc="-5" dirty="0">
                <a:latin typeface="Calibri"/>
                <a:cs typeface="Calibri"/>
              </a:rPr>
              <a:t> percent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loss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the</a:t>
            </a:r>
            <a:r>
              <a:rPr sz="1700" spc="-10" dirty="0">
                <a:latin typeface="Calibri"/>
                <a:cs typeface="Calibri"/>
              </a:rPr>
              <a:t> stock </a:t>
            </a:r>
            <a:r>
              <a:rPr sz="1700" dirty="0">
                <a:latin typeface="Calibri"/>
                <a:cs typeface="Calibri"/>
              </a:rPr>
              <a:t>position.</a:t>
            </a:r>
            <a:endParaRPr sz="1700">
              <a:latin typeface="Calibri"/>
              <a:cs typeface="Calibri"/>
            </a:endParaRPr>
          </a:p>
          <a:p>
            <a:pPr marL="396875" marR="7620" lvl="1" indent="-182880" algn="just">
              <a:lnSpc>
                <a:spcPct val="100000"/>
              </a:lnSpc>
              <a:spcBef>
                <a:spcPts val="894"/>
              </a:spcBef>
              <a:buClr>
                <a:srgbClr val="1CACE3"/>
              </a:buClr>
              <a:buFont typeface="Courier New"/>
              <a:buChar char="o"/>
              <a:tabLst>
                <a:tab pos="397510" algn="l"/>
              </a:tabLst>
            </a:pPr>
            <a:r>
              <a:rPr sz="1700" dirty="0">
                <a:latin typeface="Calibri"/>
                <a:cs typeface="Calibri"/>
              </a:rPr>
              <a:t>But if </a:t>
            </a:r>
            <a:r>
              <a:rPr sz="1700" spc="-10" dirty="0">
                <a:latin typeface="Calibri"/>
                <a:cs typeface="Calibri"/>
              </a:rPr>
              <a:t>your</a:t>
            </a:r>
            <a:r>
              <a:rPr sz="1700" spc="3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historical data </a:t>
            </a:r>
            <a:r>
              <a:rPr sz="1700" dirty="0">
                <a:latin typeface="Calibri"/>
                <a:cs typeface="Calibri"/>
              </a:rPr>
              <a:t>do not </a:t>
            </a:r>
            <a:r>
              <a:rPr sz="1700" spc="-5" dirty="0">
                <a:latin typeface="Calibri"/>
                <a:cs typeface="Calibri"/>
              </a:rPr>
              <a:t>include </a:t>
            </a:r>
            <a:r>
              <a:rPr sz="1700" spc="-10" dirty="0">
                <a:latin typeface="Calibri"/>
                <a:cs typeface="Calibri"/>
              </a:rPr>
              <a:t>delisted stocks—that</a:t>
            </a:r>
            <a:r>
              <a:rPr sz="1700" spc="36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is, </a:t>
            </a:r>
            <a:r>
              <a:rPr sz="1700" dirty="0">
                <a:latin typeface="Calibri"/>
                <a:cs typeface="Calibri"/>
              </a:rPr>
              <a:t>they </a:t>
            </a:r>
            <a:r>
              <a:rPr sz="1700" spc="-10" dirty="0">
                <a:latin typeface="Calibri"/>
                <a:cs typeface="Calibri"/>
              </a:rPr>
              <a:t>contain 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only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stocks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that</a:t>
            </a:r>
            <a:r>
              <a:rPr sz="1700" spc="-5" dirty="0">
                <a:latin typeface="Calibri"/>
                <a:cs typeface="Calibri"/>
              </a:rPr>
              <a:t> survive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until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today—then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Backtest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result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may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look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excellent.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98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</a:t>
            </a:r>
            <a:r>
              <a:rPr sz="4000" spc="-80" dirty="0"/>
              <a:t>a</a:t>
            </a:r>
            <a:r>
              <a:rPr sz="4000" spc="-75" dirty="0"/>
              <a:t>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85" dirty="0"/>
              <a:t>t</a:t>
            </a:r>
            <a:r>
              <a:rPr sz="4000" spc="-75" dirty="0"/>
              <a:t>i</a:t>
            </a:r>
            <a:r>
              <a:rPr sz="4000" spc="-90" dirty="0"/>
              <a:t>n</a:t>
            </a:r>
            <a:r>
              <a:rPr sz="4000" spc="-5" dirty="0"/>
              <a:t>g</a:t>
            </a:r>
            <a:r>
              <a:rPr sz="4000" spc="-195" dirty="0"/>
              <a:t> </a:t>
            </a:r>
            <a:r>
              <a:rPr sz="4000" spc="-80" dirty="0"/>
              <a:t>b</a:t>
            </a:r>
            <a:r>
              <a:rPr sz="4000" spc="-60" dirty="0"/>
              <a:t>i</a:t>
            </a:r>
            <a:r>
              <a:rPr sz="4000" spc="-75" dirty="0"/>
              <a:t>a</a:t>
            </a:r>
            <a:r>
              <a:rPr sz="4000" spc="-90" dirty="0"/>
              <a:t>s</a:t>
            </a:r>
            <a:r>
              <a:rPr sz="4000" spc="-85" dirty="0"/>
              <a:t>e</a:t>
            </a:r>
            <a:r>
              <a:rPr sz="4000" spc="-5" dirty="0"/>
              <a:t>s</a:t>
            </a:r>
            <a:r>
              <a:rPr sz="4000" spc="-175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75" dirty="0"/>
              <a:t>c</a:t>
            </a:r>
            <a:r>
              <a:rPr sz="4000" spc="-85" dirty="0"/>
              <a:t>h</a:t>
            </a:r>
            <a:r>
              <a:rPr sz="4000" spc="-90" dirty="0"/>
              <a:t>a</a:t>
            </a:r>
            <a:r>
              <a:rPr sz="4000" spc="-75" dirty="0"/>
              <a:t>ll</a:t>
            </a:r>
            <a:r>
              <a:rPr sz="4000" spc="-95" dirty="0"/>
              <a:t>e</a:t>
            </a:r>
            <a:r>
              <a:rPr sz="4000" spc="-90" dirty="0"/>
              <a:t>n</a:t>
            </a:r>
            <a:r>
              <a:rPr sz="4000" spc="-114" dirty="0"/>
              <a:t>g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781257"/>
            <a:ext cx="7570470" cy="4389120"/>
          </a:xfrm>
          <a:prstGeom prst="rect">
            <a:avLst/>
          </a:prstGeom>
        </p:spPr>
        <p:txBody>
          <a:bodyPr vert="horz" wrap="square" lIns="0" tIns="211455" rIns="0" bIns="0" rtlCol="0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1665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spc="-5" dirty="0">
                <a:latin typeface="Calibri"/>
                <a:cs typeface="Calibri"/>
              </a:rPr>
              <a:t>Survivorship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Bias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396240" marR="5715" lvl="1" indent="-183515" algn="just">
              <a:lnSpc>
                <a:spcPct val="100000"/>
              </a:lnSpc>
              <a:spcBef>
                <a:spcPts val="123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900" spc="-10" dirty="0">
                <a:latin typeface="Calibri"/>
                <a:cs typeface="Calibri"/>
              </a:rPr>
              <a:t>Survivorship </a:t>
            </a:r>
            <a:r>
              <a:rPr sz="1900" spc="-5" dirty="0">
                <a:latin typeface="Calibri"/>
                <a:cs typeface="Calibri"/>
              </a:rPr>
              <a:t>bias </a:t>
            </a:r>
            <a:r>
              <a:rPr sz="1900" spc="-15" dirty="0">
                <a:latin typeface="Calibri"/>
                <a:cs typeface="Calibri"/>
              </a:rPr>
              <a:t>is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more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dangerous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mean-reverting long-only </a:t>
            </a:r>
            <a:r>
              <a:rPr sz="1900" spc="-15" dirty="0">
                <a:latin typeface="Calibri"/>
                <a:cs typeface="Calibri"/>
              </a:rPr>
              <a:t>stock 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strategies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than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mean-reverting</a:t>
            </a:r>
            <a:r>
              <a:rPr sz="19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long-short</a:t>
            </a:r>
            <a:r>
              <a:rPr sz="19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or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short-only</a:t>
            </a:r>
            <a:r>
              <a:rPr sz="19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strategies.</a:t>
            </a:r>
            <a:endParaRPr sz="190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900" spc="-10" dirty="0">
                <a:latin typeface="Calibri"/>
                <a:cs typeface="Calibri"/>
              </a:rPr>
              <a:t>This </a:t>
            </a:r>
            <a:r>
              <a:rPr sz="1900" spc="-5" dirty="0">
                <a:latin typeface="Calibri"/>
                <a:cs typeface="Calibri"/>
              </a:rPr>
              <a:t>is because, this bias </a:t>
            </a:r>
            <a:r>
              <a:rPr sz="1900" spc="-10" dirty="0">
                <a:latin typeface="Calibri"/>
                <a:cs typeface="Calibri"/>
              </a:rPr>
              <a:t>tends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5" dirty="0">
                <a:solidFill>
                  <a:srgbClr val="0000FF"/>
                </a:solidFill>
                <a:latin typeface="Calibri"/>
                <a:cs typeface="Calibri"/>
              </a:rPr>
              <a:t>inflate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Backtest performance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of a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long-only </a:t>
            </a:r>
            <a:r>
              <a:rPr sz="1900" spc="-15" dirty="0">
                <a:solidFill>
                  <a:srgbClr val="0000FF"/>
                </a:solidFill>
                <a:latin typeface="Calibri"/>
                <a:cs typeface="Calibri"/>
              </a:rPr>
              <a:t>strategy </a:t>
            </a:r>
            <a:r>
              <a:rPr sz="1900" spc="-10" dirty="0">
                <a:latin typeface="Calibri"/>
                <a:cs typeface="Calibri"/>
              </a:rPr>
              <a:t>that </a:t>
            </a:r>
            <a:r>
              <a:rPr sz="1900" spc="-20" dirty="0">
                <a:latin typeface="Calibri"/>
                <a:cs typeface="Calibri"/>
              </a:rPr>
              <a:t>first </a:t>
            </a:r>
            <a:r>
              <a:rPr sz="1900" spc="-10" dirty="0">
                <a:latin typeface="Calibri"/>
                <a:cs typeface="Calibri"/>
              </a:rPr>
              <a:t>buys </a:t>
            </a:r>
            <a:r>
              <a:rPr sz="1900" spc="-15" dirty="0">
                <a:latin typeface="Calibri"/>
                <a:cs typeface="Calibri"/>
              </a:rPr>
              <a:t>low </a:t>
            </a:r>
            <a:r>
              <a:rPr sz="1900" spc="-5" dirty="0">
                <a:latin typeface="Calibri"/>
                <a:cs typeface="Calibri"/>
              </a:rPr>
              <a:t>and then sells </a:t>
            </a:r>
            <a:r>
              <a:rPr sz="1900" spc="-10" dirty="0">
                <a:latin typeface="Calibri"/>
                <a:cs typeface="Calibri"/>
              </a:rPr>
              <a:t>high, </a:t>
            </a:r>
            <a:r>
              <a:rPr sz="1900" spc="-5" dirty="0">
                <a:latin typeface="Calibri"/>
                <a:cs typeface="Calibri"/>
              </a:rPr>
              <a:t>whereas it will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00FF"/>
                </a:solidFill>
                <a:latin typeface="Calibri"/>
                <a:cs typeface="Calibri"/>
              </a:rPr>
              <a:t>deflate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Backtest performance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of a short-only </a:t>
            </a:r>
            <a:r>
              <a:rPr sz="1900" spc="-15" dirty="0">
                <a:solidFill>
                  <a:srgbClr val="0000FF"/>
                </a:solidFill>
                <a:latin typeface="Calibri"/>
                <a:cs typeface="Calibri"/>
              </a:rPr>
              <a:t>strategy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20" dirty="0">
                <a:latin typeface="Calibri"/>
                <a:cs typeface="Calibri"/>
              </a:rPr>
              <a:t>first </a:t>
            </a:r>
            <a:r>
              <a:rPr sz="1900" spc="-5" dirty="0">
                <a:latin typeface="Calibri"/>
                <a:cs typeface="Calibri"/>
              </a:rPr>
              <a:t>sells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high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buys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40" dirty="0">
                <a:latin typeface="Calibri"/>
                <a:cs typeface="Calibri"/>
              </a:rPr>
              <a:t>low.</a:t>
            </a:r>
            <a:endParaRPr sz="1900">
              <a:latin typeface="Calibri"/>
              <a:cs typeface="Calibri"/>
            </a:endParaRPr>
          </a:p>
          <a:p>
            <a:pPr marL="395605" marR="7620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240" algn="l"/>
              </a:tabLst>
            </a:pPr>
            <a:r>
              <a:rPr sz="1900" spc="-5" dirty="0">
                <a:latin typeface="Calibri"/>
                <a:cs typeface="Calibri"/>
              </a:rPr>
              <a:t>Those </a:t>
            </a:r>
            <a:r>
              <a:rPr sz="1900" spc="-15" dirty="0">
                <a:latin typeface="Calibri"/>
                <a:cs typeface="Calibri"/>
              </a:rPr>
              <a:t>stocks </a:t>
            </a:r>
            <a:r>
              <a:rPr sz="1900" spc="-10" dirty="0">
                <a:latin typeface="Calibri"/>
                <a:cs typeface="Calibri"/>
              </a:rPr>
              <a:t>that went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30" dirty="0">
                <a:latin typeface="Calibri"/>
                <a:cs typeface="Calibri"/>
              </a:rPr>
              <a:t>zero </a:t>
            </a:r>
            <a:r>
              <a:rPr sz="1900" spc="-10" dirty="0">
                <a:latin typeface="Calibri"/>
                <a:cs typeface="Calibri"/>
              </a:rPr>
              <a:t>would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10" dirty="0">
                <a:latin typeface="Calibri"/>
                <a:cs typeface="Calibri"/>
              </a:rPr>
              <a:t>done very well </a:t>
            </a:r>
            <a:r>
              <a:rPr sz="1900" dirty="0">
                <a:latin typeface="Calibri"/>
                <a:cs typeface="Calibri"/>
              </a:rPr>
              <a:t>with </a:t>
            </a:r>
            <a:r>
              <a:rPr sz="1900" spc="-5" dirty="0">
                <a:latin typeface="Calibri"/>
                <a:cs typeface="Calibri"/>
              </a:rPr>
              <a:t>a short-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only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strategy,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but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they</a:t>
            </a:r>
            <a:r>
              <a:rPr sz="1900" spc="-5" dirty="0">
                <a:latin typeface="Calibri"/>
                <a:cs typeface="Calibri"/>
              </a:rPr>
              <a:t> would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not</a:t>
            </a:r>
            <a:r>
              <a:rPr sz="1900" spc="-5" dirty="0">
                <a:latin typeface="Calibri"/>
                <a:cs typeface="Calibri"/>
              </a:rPr>
              <a:t> be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present</a:t>
            </a:r>
            <a:r>
              <a:rPr sz="1900" spc="-5" dirty="0">
                <a:latin typeface="Calibri"/>
                <a:cs typeface="Calibri"/>
              </a:rPr>
              <a:t> in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Backtest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data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with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survivorship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bias.</a:t>
            </a:r>
            <a:endParaRPr sz="1900">
              <a:latin typeface="Calibri"/>
              <a:cs typeface="Calibri"/>
            </a:endParaRPr>
          </a:p>
          <a:p>
            <a:pPr marL="395605" marR="11430" lvl="1" indent="-182880" algn="just">
              <a:lnSpc>
                <a:spcPct val="100000"/>
              </a:lnSpc>
              <a:spcBef>
                <a:spcPts val="1205"/>
              </a:spcBef>
              <a:buClr>
                <a:srgbClr val="1CACE3"/>
              </a:buClr>
              <a:buFont typeface="Courier New"/>
              <a:buChar char="o"/>
              <a:tabLst>
                <a:tab pos="396240" algn="l"/>
              </a:tabLst>
            </a:pP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profitable</a:t>
            </a:r>
            <a:r>
              <a:rPr sz="1900" spc="-5" dirty="0">
                <a:latin typeface="Calibri"/>
                <a:cs typeface="Calibri"/>
              </a:rPr>
              <a:t> short </a:t>
            </a:r>
            <a:r>
              <a:rPr sz="1900" spc="-10" dirty="0">
                <a:latin typeface="Calibri"/>
                <a:cs typeface="Calibri"/>
              </a:rPr>
              <a:t>momentum </a:t>
            </a:r>
            <a:r>
              <a:rPr sz="1900" spc="-15" dirty="0">
                <a:latin typeface="Calibri"/>
                <a:cs typeface="Calibri"/>
              </a:rPr>
              <a:t>trade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will </a:t>
            </a:r>
            <a:r>
              <a:rPr sz="1900" spc="-10" dirty="0">
                <a:latin typeface="Calibri"/>
                <a:cs typeface="Calibri"/>
              </a:rPr>
              <a:t>tend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be </a:t>
            </a:r>
            <a:r>
              <a:rPr sz="1900" spc="-10" dirty="0">
                <a:latin typeface="Calibri"/>
                <a:cs typeface="Calibri"/>
              </a:rPr>
              <a:t>omitted</a:t>
            </a:r>
            <a:r>
              <a:rPr sz="1900" spc="40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20" dirty="0">
                <a:latin typeface="Calibri"/>
                <a:cs typeface="Calibri"/>
              </a:rPr>
              <a:t>data 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with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survivorship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bias, 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thus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Backtest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return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will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deflated.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98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</a:t>
            </a:r>
            <a:r>
              <a:rPr sz="4000" spc="-80" dirty="0"/>
              <a:t>a</a:t>
            </a:r>
            <a:r>
              <a:rPr sz="4000" spc="-75" dirty="0"/>
              <a:t>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85" dirty="0"/>
              <a:t>t</a:t>
            </a:r>
            <a:r>
              <a:rPr sz="4000" spc="-75" dirty="0"/>
              <a:t>i</a:t>
            </a:r>
            <a:r>
              <a:rPr sz="4000" spc="-90" dirty="0"/>
              <a:t>n</a:t>
            </a:r>
            <a:r>
              <a:rPr sz="4000" spc="-5" dirty="0"/>
              <a:t>g</a:t>
            </a:r>
            <a:r>
              <a:rPr sz="4000" spc="-195" dirty="0"/>
              <a:t> </a:t>
            </a:r>
            <a:r>
              <a:rPr sz="4000" spc="-80" dirty="0"/>
              <a:t>b</a:t>
            </a:r>
            <a:r>
              <a:rPr sz="4000" spc="-60" dirty="0"/>
              <a:t>i</a:t>
            </a:r>
            <a:r>
              <a:rPr sz="4000" spc="-75" dirty="0"/>
              <a:t>a</a:t>
            </a:r>
            <a:r>
              <a:rPr sz="4000" spc="-90" dirty="0"/>
              <a:t>s</a:t>
            </a:r>
            <a:r>
              <a:rPr sz="4000" spc="-85" dirty="0"/>
              <a:t>e</a:t>
            </a:r>
            <a:r>
              <a:rPr sz="4000" spc="-5" dirty="0"/>
              <a:t>s</a:t>
            </a:r>
            <a:r>
              <a:rPr sz="4000" spc="-175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75" dirty="0"/>
              <a:t>c</a:t>
            </a:r>
            <a:r>
              <a:rPr sz="4000" spc="-85" dirty="0"/>
              <a:t>h</a:t>
            </a:r>
            <a:r>
              <a:rPr sz="4000" spc="-90" dirty="0"/>
              <a:t>a</a:t>
            </a:r>
            <a:r>
              <a:rPr sz="4000" spc="-75" dirty="0"/>
              <a:t>ll</a:t>
            </a:r>
            <a:r>
              <a:rPr sz="4000" spc="-95" dirty="0"/>
              <a:t>e</a:t>
            </a:r>
            <a:r>
              <a:rPr sz="4000" spc="-90" dirty="0"/>
              <a:t>n</a:t>
            </a:r>
            <a:r>
              <a:rPr sz="4000" spc="-114" dirty="0"/>
              <a:t>g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5" dirty="0"/>
              <a:t> </a:t>
            </a:r>
            <a:r>
              <a:rPr sz="4000" spc="-5" dirty="0"/>
              <a:t>…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1652" y="3357372"/>
            <a:ext cx="5814059" cy="29778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1887" y="1853583"/>
            <a:ext cx="7569200" cy="2753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3505" marR="5080" indent="-9144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104" algn="l"/>
              </a:tabLst>
            </a:pPr>
            <a:r>
              <a:rPr sz="1900" b="1" spc="-5" dirty="0">
                <a:latin typeface="Calibri"/>
                <a:cs typeface="Calibri"/>
              </a:rPr>
              <a:t>An</a:t>
            </a:r>
            <a:r>
              <a:rPr sz="1900" b="1" spc="16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Example</a:t>
            </a:r>
            <a:r>
              <a:rPr sz="1900" b="1" spc="17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of</a:t>
            </a:r>
            <a:r>
              <a:rPr sz="1900" b="1" spc="17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How</a:t>
            </a:r>
            <a:r>
              <a:rPr sz="1900" b="1" spc="17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Survivorship</a:t>
            </a:r>
            <a:r>
              <a:rPr sz="1900" b="1" spc="16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Bias</a:t>
            </a:r>
            <a:r>
              <a:rPr sz="1900" b="1" spc="15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Can</a:t>
            </a:r>
            <a:r>
              <a:rPr sz="1900" b="1" spc="17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Artificially</a:t>
            </a:r>
            <a:r>
              <a:rPr sz="1900" b="1" spc="15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Inflate</a:t>
            </a:r>
            <a:r>
              <a:rPr sz="1900" b="1" spc="17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</a:t>
            </a:r>
            <a:r>
              <a:rPr sz="1900" b="1" spc="170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Strategy’s </a:t>
            </a:r>
            <a:r>
              <a:rPr sz="1900" b="1" spc="-41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Performance</a:t>
            </a:r>
            <a:endParaRPr sz="190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100000"/>
              </a:lnSpc>
              <a:spcBef>
                <a:spcPts val="123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500" spc="-15" dirty="0">
                <a:latin typeface="Calibri"/>
                <a:cs typeface="Calibri"/>
              </a:rPr>
              <a:t>Let’s </a:t>
            </a:r>
            <a:r>
              <a:rPr sz="1500" spc="-10" dirty="0">
                <a:latin typeface="Calibri"/>
                <a:cs typeface="Calibri"/>
              </a:rPr>
              <a:t>say from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10" dirty="0">
                <a:latin typeface="Calibri"/>
                <a:cs typeface="Calibri"/>
              </a:rPr>
              <a:t>universe </a:t>
            </a:r>
            <a:r>
              <a:rPr sz="1500" dirty="0">
                <a:latin typeface="Calibri"/>
                <a:cs typeface="Calibri"/>
              </a:rPr>
              <a:t>of the 1,000 </a:t>
            </a:r>
            <a:r>
              <a:rPr sz="1500" spc="-10" dirty="0">
                <a:latin typeface="Calibri"/>
                <a:cs typeface="Calibri"/>
              </a:rPr>
              <a:t>largest stocks </a:t>
            </a:r>
            <a:r>
              <a:rPr sz="1500" spc="-5" dirty="0">
                <a:latin typeface="Calibri"/>
                <a:cs typeface="Calibri"/>
              </a:rPr>
              <a:t>(based </a:t>
            </a:r>
            <a:r>
              <a:rPr sz="1500" dirty="0">
                <a:latin typeface="Calibri"/>
                <a:cs typeface="Calibri"/>
              </a:rPr>
              <a:t>on </a:t>
            </a:r>
            <a:r>
              <a:rPr sz="1500" spc="-15" dirty="0">
                <a:latin typeface="Calibri"/>
                <a:cs typeface="Calibri"/>
              </a:rPr>
              <a:t>market </a:t>
            </a:r>
            <a:r>
              <a:rPr sz="1500" spc="-10" dirty="0">
                <a:latin typeface="Calibri"/>
                <a:cs typeface="Calibri"/>
              </a:rPr>
              <a:t>capitalization), 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we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pick </a:t>
            </a:r>
            <a:r>
              <a:rPr sz="15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10 that </a:t>
            </a:r>
            <a:r>
              <a:rPr sz="1500" spc="-15" dirty="0">
                <a:solidFill>
                  <a:srgbClr val="0000FF"/>
                </a:solidFill>
                <a:latin typeface="Calibri"/>
                <a:cs typeface="Calibri"/>
              </a:rPr>
              <a:t>have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lowest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 closing prices 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at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beginning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of the 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year</a:t>
            </a:r>
            <a:r>
              <a:rPr sz="1500" spc="3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and 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hold</a:t>
            </a:r>
            <a:r>
              <a:rPr sz="1500" spc="3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them (with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equal</a:t>
            </a:r>
            <a:r>
              <a:rPr sz="15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initial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capital)</a:t>
            </a:r>
            <a:r>
              <a:rPr sz="15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15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one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40" dirty="0">
                <a:solidFill>
                  <a:srgbClr val="0000FF"/>
                </a:solidFill>
                <a:latin typeface="Calibri"/>
                <a:cs typeface="Calibri"/>
              </a:rPr>
              <a:t>year</a:t>
            </a:r>
            <a:r>
              <a:rPr sz="1500" spc="-4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366395" marR="5067935" lvl="1" indent="-182880" algn="just">
              <a:lnSpc>
                <a:spcPct val="100000"/>
              </a:lnSpc>
              <a:spcBef>
                <a:spcPts val="695"/>
              </a:spcBef>
              <a:buClr>
                <a:srgbClr val="1CACE3"/>
              </a:buClr>
              <a:buFont typeface="Courier New"/>
              <a:buChar char="o"/>
              <a:tabLst>
                <a:tab pos="367030" algn="l"/>
              </a:tabLst>
            </a:pPr>
            <a:r>
              <a:rPr sz="1500" spc="-15" dirty="0">
                <a:latin typeface="Calibri"/>
                <a:cs typeface="Calibri"/>
              </a:rPr>
              <a:t>Let’s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look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at</a:t>
            </a:r>
            <a:r>
              <a:rPr sz="1500" spc="-10" dirty="0">
                <a:latin typeface="Calibri"/>
                <a:cs typeface="Calibri"/>
              </a:rPr>
              <a:t> what</a:t>
            </a:r>
            <a:r>
              <a:rPr sz="1500" spc="32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we 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would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have</a:t>
            </a:r>
            <a:r>
              <a:rPr sz="1500" spc="-10" dirty="0">
                <a:latin typeface="Calibri"/>
                <a:cs typeface="Calibri"/>
              </a:rPr>
              <a:t> picked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we 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a</a:t>
            </a:r>
            <a:r>
              <a:rPr sz="1500" b="1" spc="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good,</a:t>
            </a:r>
            <a:r>
              <a:rPr sz="1500" b="1" spc="-5" dirty="0">
                <a:latin typeface="Calibri"/>
                <a:cs typeface="Calibri"/>
              </a:rPr>
              <a:t> survivorship- </a:t>
            </a:r>
            <a:r>
              <a:rPr sz="1500" b="1" spc="-32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bias-free</a:t>
            </a:r>
            <a:r>
              <a:rPr sz="1500" b="1" spc="-3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database</a:t>
            </a:r>
            <a:r>
              <a:rPr sz="1500" spc="-5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366395" lvl="1" indent="-183515" algn="just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Font typeface="Courier New"/>
              <a:buChar char="o"/>
              <a:tabLst>
                <a:tab pos="367030" algn="l"/>
              </a:tabLst>
            </a:pPr>
            <a:r>
              <a:rPr sz="1500" dirty="0">
                <a:latin typeface="Calibri"/>
                <a:cs typeface="Calibri"/>
              </a:rPr>
              <a:t>The</a:t>
            </a:r>
            <a:r>
              <a:rPr sz="1500" spc="290" dirty="0"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NaNs</a:t>
            </a:r>
            <a:r>
              <a:rPr sz="1500" spc="6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indicate</a:t>
            </a:r>
            <a:r>
              <a:rPr sz="1500" spc="6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those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105984" y="4581640"/>
            <a:ext cx="21532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5780" algn="l"/>
                <a:tab pos="1604645" algn="l"/>
              </a:tabLst>
            </a:pPr>
            <a:r>
              <a:rPr sz="1500" spc="-5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ith	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non</a:t>
            </a:r>
            <a:r>
              <a:rPr sz="1500" spc="-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2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t	closing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104" y="4734040"/>
            <a:ext cx="2336165" cy="863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700"/>
              </a:spcBef>
            </a:pPr>
            <a:r>
              <a:rPr sz="1500" spc="-5" dirty="0">
                <a:latin typeface="Calibri"/>
                <a:cs typeface="Calibri"/>
              </a:rPr>
              <a:t>prices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1/2/2002.</a:t>
            </a:r>
            <a:endParaRPr sz="1500">
              <a:latin typeface="Calibri"/>
              <a:cs typeface="Calibri"/>
            </a:endParaRPr>
          </a:p>
          <a:p>
            <a:pPr marL="194945" marR="5080" indent="-182880">
              <a:lnSpc>
                <a:spcPct val="100000"/>
              </a:lnSpc>
              <a:spcBef>
                <a:spcPts val="600"/>
              </a:spcBef>
            </a:pPr>
            <a:r>
              <a:rPr sz="15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1500" spc="-365" dirty="0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45" dirty="0">
                <a:latin typeface="Calibri"/>
                <a:cs typeface="Calibri"/>
              </a:rPr>
              <a:t> </a:t>
            </a:r>
            <a:r>
              <a:rPr sz="1500" spc="-135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e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minal </a:t>
            </a:r>
            <a:r>
              <a:rPr sz="1500" spc="-1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</a:t>
            </a:r>
            <a:r>
              <a:rPr sz="1500" spc="5" dirty="0">
                <a:latin typeface="Calibri"/>
                <a:cs typeface="Calibri"/>
              </a:rPr>
              <a:t>ri</a:t>
            </a:r>
            <a:r>
              <a:rPr sz="1500" dirty="0">
                <a:latin typeface="Calibri"/>
                <a:cs typeface="Calibri"/>
              </a:rPr>
              <a:t>ce </a:t>
            </a:r>
            <a:r>
              <a:rPr sz="1500" spc="-13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olumn  </a:t>
            </a:r>
            <a:r>
              <a:rPr sz="1500" spc="-10" dirty="0">
                <a:latin typeface="Calibri"/>
                <a:cs typeface="Calibri"/>
              </a:rPr>
              <a:t>indicates</a:t>
            </a:r>
            <a:r>
              <a:rPr sz="1500" spc="229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2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last</a:t>
            </a:r>
            <a:r>
              <a:rPr sz="1500" spc="229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prices</a:t>
            </a:r>
            <a:r>
              <a:rPr sz="1500" spc="2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at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5984" y="5572240"/>
            <a:ext cx="15817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4050" algn="l"/>
                <a:tab pos="1092835" algn="l"/>
              </a:tabLst>
            </a:pPr>
            <a:r>
              <a:rPr sz="1500" spc="-5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hich	the	</a:t>
            </a:r>
            <a:r>
              <a:rPr sz="1500" spc="-15" dirty="0">
                <a:latin typeface="Calibri"/>
                <a:cs typeface="Calibri"/>
              </a:rPr>
              <a:t>st</a:t>
            </a:r>
            <a:r>
              <a:rPr sz="1500" dirty="0">
                <a:latin typeface="Calibri"/>
                <a:cs typeface="Calibri"/>
              </a:rPr>
              <a:t>oc</a:t>
            </a:r>
            <a:r>
              <a:rPr sz="1500" spc="-10" dirty="0">
                <a:latin typeface="Calibri"/>
                <a:cs typeface="Calibri"/>
              </a:rPr>
              <a:t>ks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5984" y="5572240"/>
            <a:ext cx="2150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35455">
              <a:lnSpc>
                <a:spcPct val="100000"/>
              </a:lnSpc>
              <a:spcBef>
                <a:spcPts val="100"/>
              </a:spcBef>
              <a:tabLst>
                <a:tab pos="771525" algn="l"/>
                <a:tab pos="1217930" algn="l"/>
                <a:tab pos="1630680" algn="l"/>
              </a:tabLst>
            </a:pPr>
            <a:r>
              <a:rPr sz="1500" spc="-20" dirty="0">
                <a:latin typeface="Calibri"/>
                <a:cs typeface="Calibri"/>
              </a:rPr>
              <a:t>w</a:t>
            </a:r>
            <a:r>
              <a:rPr sz="1500" spc="-5" dirty="0">
                <a:latin typeface="Calibri"/>
                <a:cs typeface="Calibri"/>
              </a:rPr>
              <a:t>e</a:t>
            </a:r>
            <a:r>
              <a:rPr sz="1500" spc="-1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  t</a:t>
            </a:r>
            <a:r>
              <a:rPr sz="1500" spc="-3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ad</a:t>
            </a:r>
            <a:r>
              <a:rPr sz="1500" spc="-5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d	on	or	b</a:t>
            </a:r>
            <a:r>
              <a:rPr sz="1500" spc="-15" dirty="0">
                <a:latin typeface="Calibri"/>
                <a:cs typeface="Calibri"/>
              </a:rPr>
              <a:t>e</a:t>
            </a:r>
            <a:r>
              <a:rPr sz="1500" spc="-40" dirty="0">
                <a:latin typeface="Calibri"/>
                <a:cs typeface="Calibri"/>
              </a:rPr>
              <a:t>f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5984" y="6029440"/>
            <a:ext cx="7962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1/2/2002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98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</a:t>
            </a:r>
            <a:r>
              <a:rPr sz="4000" spc="-80" dirty="0"/>
              <a:t>a</a:t>
            </a:r>
            <a:r>
              <a:rPr sz="4000" spc="-75" dirty="0"/>
              <a:t>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85" dirty="0"/>
              <a:t>t</a:t>
            </a:r>
            <a:r>
              <a:rPr sz="4000" spc="-75" dirty="0"/>
              <a:t>i</a:t>
            </a:r>
            <a:r>
              <a:rPr sz="4000" spc="-90" dirty="0"/>
              <a:t>n</a:t>
            </a:r>
            <a:r>
              <a:rPr sz="4000" spc="-5" dirty="0"/>
              <a:t>g</a:t>
            </a:r>
            <a:r>
              <a:rPr sz="4000" spc="-195" dirty="0"/>
              <a:t> </a:t>
            </a:r>
            <a:r>
              <a:rPr sz="4000" spc="-80" dirty="0"/>
              <a:t>b</a:t>
            </a:r>
            <a:r>
              <a:rPr sz="4000" spc="-60" dirty="0"/>
              <a:t>i</a:t>
            </a:r>
            <a:r>
              <a:rPr sz="4000" spc="-75" dirty="0"/>
              <a:t>a</a:t>
            </a:r>
            <a:r>
              <a:rPr sz="4000" spc="-90" dirty="0"/>
              <a:t>s</a:t>
            </a:r>
            <a:r>
              <a:rPr sz="4000" spc="-85" dirty="0"/>
              <a:t>e</a:t>
            </a:r>
            <a:r>
              <a:rPr sz="4000" spc="-5" dirty="0"/>
              <a:t>s</a:t>
            </a:r>
            <a:r>
              <a:rPr sz="4000" spc="-175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75" dirty="0"/>
              <a:t>c</a:t>
            </a:r>
            <a:r>
              <a:rPr sz="4000" spc="-85" dirty="0"/>
              <a:t>h</a:t>
            </a:r>
            <a:r>
              <a:rPr sz="4000" spc="-90" dirty="0"/>
              <a:t>a</a:t>
            </a:r>
            <a:r>
              <a:rPr sz="4000" spc="-75" dirty="0"/>
              <a:t>ll</a:t>
            </a:r>
            <a:r>
              <a:rPr sz="4000" spc="-95" dirty="0"/>
              <a:t>e</a:t>
            </a:r>
            <a:r>
              <a:rPr sz="4000" spc="-90" dirty="0"/>
              <a:t>n</a:t>
            </a:r>
            <a:r>
              <a:rPr sz="4000" spc="-114" dirty="0"/>
              <a:t>g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5" dirty="0"/>
              <a:t> </a:t>
            </a:r>
            <a:r>
              <a:rPr sz="4000" spc="-5" dirty="0"/>
              <a:t>…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7391" y="3429000"/>
            <a:ext cx="5603500" cy="28909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8" y="1852061"/>
            <a:ext cx="7568565" cy="2196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3505" marR="5080" indent="-9144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b="1" spc="-5" dirty="0">
                <a:latin typeface="Calibri"/>
                <a:cs typeface="Calibri"/>
              </a:rPr>
              <a:t>An</a:t>
            </a:r>
            <a:r>
              <a:rPr sz="2200" b="1" spc="2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Example</a:t>
            </a:r>
            <a:r>
              <a:rPr sz="2200" b="1" spc="2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of</a:t>
            </a:r>
            <a:r>
              <a:rPr sz="2200" b="1" spc="24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How</a:t>
            </a:r>
            <a:r>
              <a:rPr sz="2200" b="1" spc="2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Survivorship</a:t>
            </a:r>
            <a:r>
              <a:rPr sz="2200" b="1" spc="2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Bias</a:t>
            </a:r>
            <a:r>
              <a:rPr sz="2200" b="1" spc="229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Can</a:t>
            </a:r>
            <a:r>
              <a:rPr sz="2200" b="1" spc="2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Artificially</a:t>
            </a:r>
            <a:r>
              <a:rPr sz="2200" b="1" spc="21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Inflate</a:t>
            </a:r>
            <a:r>
              <a:rPr sz="2200" b="1" spc="2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 </a:t>
            </a:r>
            <a:r>
              <a:rPr sz="2200" b="1" spc="-484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Strategy’s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Performance</a:t>
            </a:r>
            <a:r>
              <a:rPr sz="2200" b="1" spc="6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…</a:t>
            </a:r>
            <a:endParaRPr sz="220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123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dirty="0">
                <a:latin typeface="Calibri"/>
                <a:cs typeface="Calibri"/>
              </a:rPr>
              <a:t>All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but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MDM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were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delisted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sometime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between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1/2/2001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1/2/2002.</a:t>
            </a:r>
            <a:endParaRPr sz="170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total </a:t>
            </a:r>
            <a:r>
              <a:rPr sz="1700" spc="-5" dirty="0">
                <a:latin typeface="Calibri"/>
                <a:cs typeface="Calibri"/>
              </a:rPr>
              <a:t>return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this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portfolio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that</a:t>
            </a:r>
            <a:r>
              <a:rPr sz="1700" spc="-10" dirty="0">
                <a:latin typeface="Calibri"/>
                <a:cs typeface="Calibri"/>
              </a:rPr>
              <a:t> year </a:t>
            </a:r>
            <a:r>
              <a:rPr sz="1700" spc="-5" dirty="0">
                <a:latin typeface="Calibri"/>
                <a:cs typeface="Calibri"/>
              </a:rPr>
              <a:t>was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–42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FF0000"/>
                </a:solidFill>
                <a:latin typeface="Calibri"/>
                <a:cs typeface="Calibri"/>
              </a:rPr>
              <a:t>percent</a:t>
            </a:r>
            <a:r>
              <a:rPr sz="1700" spc="-1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396240" marR="4955540" lvl="1" indent="-182880">
              <a:lnSpc>
                <a:spcPct val="100000"/>
              </a:lnSpc>
              <a:spcBef>
                <a:spcPts val="1225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spc="-40" dirty="0">
                <a:latin typeface="Calibri"/>
                <a:cs typeface="Calibri"/>
              </a:rPr>
              <a:t>Now,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let’s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look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at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what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we</a:t>
            </a:r>
            <a:r>
              <a:rPr sz="1700" spc="19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would</a:t>
            </a:r>
            <a:r>
              <a:rPr sz="1700" spc="2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have</a:t>
            </a:r>
            <a:r>
              <a:rPr sz="1700" spc="2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picked</a:t>
            </a:r>
            <a:r>
              <a:rPr sz="1700" spc="204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if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171446" y="4281449"/>
            <a:ext cx="16681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6195" algn="l"/>
              </a:tabLst>
            </a:pP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su</a:t>
            </a:r>
            <a:r>
              <a:rPr sz="1700" spc="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700" spc="-1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700" spc="-15" dirty="0">
                <a:solidFill>
                  <a:srgbClr val="FF0000"/>
                </a:solidFill>
                <a:latin typeface="Calibri"/>
                <a:cs typeface="Calibri"/>
              </a:rPr>
              <a:t>vo</a:t>
            </a:r>
            <a:r>
              <a:rPr sz="17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shi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p	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700" spc="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700" spc="-15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446" y="4022409"/>
            <a:ext cx="223329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  <a:tabLst>
                <a:tab pos="691515" algn="l"/>
                <a:tab pos="1877060" algn="l"/>
              </a:tabLst>
            </a:pP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r	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7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700" spc="-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7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700" spc="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7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700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e	h</a:t>
            </a:r>
            <a:r>
              <a:rPr sz="1700" spc="-15" dirty="0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endParaRPr sz="17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700" spc="-10" dirty="0">
                <a:latin typeface="Calibri"/>
                <a:cs typeface="Calibri"/>
              </a:rPr>
              <a:t>and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8566" y="4540490"/>
            <a:ext cx="2417445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Calibri"/>
                <a:cs typeface="Calibri"/>
              </a:rPr>
              <a:t>actually </a:t>
            </a:r>
            <a:r>
              <a:rPr sz="1700" b="1" spc="-5" dirty="0">
                <a:latin typeface="Calibri"/>
                <a:cs typeface="Calibri"/>
              </a:rPr>
              <a:t>missed all those </a:t>
            </a:r>
            <a:r>
              <a:rPr sz="1700" b="1" spc="-370" dirty="0">
                <a:latin typeface="Calibri"/>
                <a:cs typeface="Calibri"/>
              </a:rPr>
              <a:t> </a:t>
            </a:r>
            <a:r>
              <a:rPr sz="1700" b="1" spc="-15" dirty="0">
                <a:latin typeface="Calibri"/>
                <a:cs typeface="Calibri"/>
              </a:rPr>
              <a:t>stocks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that</a:t>
            </a:r>
            <a:r>
              <a:rPr sz="1700" b="1" spc="375" dirty="0">
                <a:latin typeface="Calibri"/>
                <a:cs typeface="Calibri"/>
              </a:rPr>
              <a:t> </a:t>
            </a:r>
            <a:r>
              <a:rPr sz="1700" b="1" spc="-20" dirty="0">
                <a:latin typeface="Calibri"/>
                <a:cs typeface="Calibri"/>
              </a:rPr>
              <a:t>were 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delisted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that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year</a:t>
            </a:r>
            <a:r>
              <a:rPr sz="1700" spc="-1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194945" marR="6350" indent="-182880" algn="just">
              <a:lnSpc>
                <a:spcPct val="100000"/>
              </a:lnSpc>
              <a:spcBef>
                <a:spcPts val="1205"/>
              </a:spcBef>
            </a:pPr>
            <a:r>
              <a:rPr sz="17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1700" spc="-605" dirty="0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sz="1700" spc="-65" dirty="0">
                <a:latin typeface="Calibri"/>
                <a:cs typeface="Calibri"/>
              </a:rPr>
              <a:t>W</a:t>
            </a:r>
            <a:r>
              <a:rPr sz="1700" dirty="0">
                <a:latin typeface="Calibri"/>
                <a:cs typeface="Calibri"/>
              </a:rPr>
              <a:t>e   </a:t>
            </a:r>
            <a:r>
              <a:rPr sz="1700" spc="-9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woul</a:t>
            </a:r>
            <a:r>
              <a:rPr sz="1700" dirty="0">
                <a:latin typeface="Calibri"/>
                <a:cs typeface="Calibri"/>
              </a:rPr>
              <a:t>d   </a:t>
            </a:r>
            <a:r>
              <a:rPr sz="1700" spc="-9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n   </a:t>
            </a:r>
            <a:r>
              <a:rPr sz="1700" spc="-9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</a:t>
            </a:r>
            <a:r>
              <a:rPr sz="1700" spc="-40" dirty="0">
                <a:latin typeface="Calibri"/>
                <a:cs typeface="Calibri"/>
              </a:rPr>
              <a:t>a</a:t>
            </a:r>
            <a:r>
              <a:rPr sz="1700" spc="-15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e  </a:t>
            </a:r>
            <a:r>
              <a:rPr sz="1700" spc="-15" dirty="0">
                <a:latin typeface="Calibri"/>
                <a:cs typeface="Calibri"/>
              </a:rPr>
              <a:t>picked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following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list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instead: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98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</a:t>
            </a:r>
            <a:r>
              <a:rPr sz="4000" spc="-80" dirty="0"/>
              <a:t>a</a:t>
            </a:r>
            <a:r>
              <a:rPr sz="4000" spc="-75" dirty="0"/>
              <a:t>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85" dirty="0"/>
              <a:t>t</a:t>
            </a:r>
            <a:r>
              <a:rPr sz="4000" spc="-75" dirty="0"/>
              <a:t>i</a:t>
            </a:r>
            <a:r>
              <a:rPr sz="4000" spc="-90" dirty="0"/>
              <a:t>n</a:t>
            </a:r>
            <a:r>
              <a:rPr sz="4000" spc="-5" dirty="0"/>
              <a:t>g</a:t>
            </a:r>
            <a:r>
              <a:rPr sz="4000" spc="-195" dirty="0"/>
              <a:t> </a:t>
            </a:r>
            <a:r>
              <a:rPr sz="4000" spc="-80" dirty="0"/>
              <a:t>b</a:t>
            </a:r>
            <a:r>
              <a:rPr sz="4000" spc="-60" dirty="0"/>
              <a:t>i</a:t>
            </a:r>
            <a:r>
              <a:rPr sz="4000" spc="-75" dirty="0"/>
              <a:t>a</a:t>
            </a:r>
            <a:r>
              <a:rPr sz="4000" spc="-90" dirty="0"/>
              <a:t>s</a:t>
            </a:r>
            <a:r>
              <a:rPr sz="4000" spc="-85" dirty="0"/>
              <a:t>e</a:t>
            </a:r>
            <a:r>
              <a:rPr sz="4000" spc="-5" dirty="0"/>
              <a:t>s</a:t>
            </a:r>
            <a:r>
              <a:rPr sz="4000" spc="-175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75" dirty="0"/>
              <a:t>c</a:t>
            </a:r>
            <a:r>
              <a:rPr sz="4000" spc="-85" dirty="0"/>
              <a:t>h</a:t>
            </a:r>
            <a:r>
              <a:rPr sz="4000" spc="-90" dirty="0"/>
              <a:t>a</a:t>
            </a:r>
            <a:r>
              <a:rPr sz="4000" spc="-75" dirty="0"/>
              <a:t>ll</a:t>
            </a:r>
            <a:r>
              <a:rPr sz="4000" spc="-95" dirty="0"/>
              <a:t>e</a:t>
            </a:r>
            <a:r>
              <a:rPr sz="4000" spc="-90" dirty="0"/>
              <a:t>n</a:t>
            </a:r>
            <a:r>
              <a:rPr sz="4000" spc="-114" dirty="0"/>
              <a:t>g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400" y="1937787"/>
            <a:ext cx="7568565" cy="318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marR="5080" indent="-914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5904" algn="l"/>
                <a:tab pos="771525" algn="l"/>
                <a:tab pos="2014855" algn="l"/>
                <a:tab pos="2444750" algn="l"/>
                <a:tab pos="3192780" algn="l"/>
                <a:tab pos="4932045" algn="l"/>
                <a:tab pos="5619115" algn="l"/>
                <a:tab pos="6263640" algn="l"/>
              </a:tabLst>
            </a:pPr>
            <a:r>
              <a:rPr sz="2400" b="1" spc="-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n	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spc="-35" dirty="0">
                <a:latin typeface="Calibri"/>
                <a:cs typeface="Calibri"/>
              </a:rPr>
              <a:t>x</a:t>
            </a:r>
            <a:r>
              <a:rPr sz="2400" b="1" dirty="0">
                <a:latin typeface="Calibri"/>
                <a:cs typeface="Calibri"/>
              </a:rPr>
              <a:t>am</a:t>
            </a:r>
            <a:r>
              <a:rPr sz="2400" b="1" spc="-10" dirty="0">
                <a:latin typeface="Calibri"/>
                <a:cs typeface="Calibri"/>
              </a:rPr>
              <a:t>p</a:t>
            </a:r>
            <a:r>
              <a:rPr sz="2400" b="1" spc="-15" dirty="0">
                <a:latin typeface="Calibri"/>
                <a:cs typeface="Calibri"/>
              </a:rPr>
              <a:t>l</a:t>
            </a:r>
            <a:r>
              <a:rPr sz="2400" b="1" dirty="0">
                <a:latin typeface="Calibri"/>
                <a:cs typeface="Calibri"/>
              </a:rPr>
              <a:t>e	</a:t>
            </a:r>
            <a:r>
              <a:rPr sz="2400" b="1" spc="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f	</a:t>
            </a:r>
            <a:r>
              <a:rPr sz="2400" b="1" spc="-15" dirty="0">
                <a:latin typeface="Calibri"/>
                <a:cs typeface="Calibri"/>
              </a:rPr>
              <a:t>H</a:t>
            </a:r>
            <a:r>
              <a:rPr sz="2400" b="1" spc="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w	</a:t>
            </a:r>
            <a:r>
              <a:rPr sz="2400" b="1" spc="5" dirty="0">
                <a:latin typeface="Calibri"/>
                <a:cs typeface="Calibri"/>
              </a:rPr>
              <a:t>S</a:t>
            </a:r>
            <a:r>
              <a:rPr sz="2400" b="1" spc="-5" dirty="0">
                <a:latin typeface="Calibri"/>
                <a:cs typeface="Calibri"/>
              </a:rPr>
              <a:t>u</a:t>
            </a:r>
            <a:r>
              <a:rPr sz="2400" b="1" spc="2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v</a:t>
            </a:r>
            <a:r>
              <a:rPr sz="2400" b="1" spc="-5" dirty="0">
                <a:latin typeface="Calibri"/>
                <a:cs typeface="Calibri"/>
              </a:rPr>
              <a:t>i</a:t>
            </a:r>
            <a:r>
              <a:rPr sz="2400" b="1" spc="-20" dirty="0">
                <a:latin typeface="Calibri"/>
                <a:cs typeface="Calibri"/>
              </a:rPr>
              <a:t>v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s</a:t>
            </a:r>
            <a:r>
              <a:rPr sz="2400" b="1" spc="-5" dirty="0">
                <a:latin typeface="Calibri"/>
                <a:cs typeface="Calibri"/>
              </a:rPr>
              <a:t>h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p	</a:t>
            </a:r>
            <a:r>
              <a:rPr sz="2400" b="1" spc="-5" dirty="0">
                <a:latin typeface="Calibri"/>
                <a:cs typeface="Calibri"/>
              </a:rPr>
              <a:t>Bi</a:t>
            </a:r>
            <a:r>
              <a:rPr sz="2400" b="1" dirty="0">
                <a:latin typeface="Calibri"/>
                <a:cs typeface="Calibri"/>
              </a:rPr>
              <a:t>as	Can	</a:t>
            </a:r>
            <a:r>
              <a:rPr sz="2400" b="1" spc="-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tifi</a:t>
            </a:r>
            <a:r>
              <a:rPr sz="2400" b="1" spc="5" dirty="0">
                <a:latin typeface="Calibri"/>
                <a:cs typeface="Calibri"/>
              </a:rPr>
              <a:t>c</a:t>
            </a:r>
            <a:r>
              <a:rPr sz="2400" b="1" spc="-5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lly  </a:t>
            </a:r>
            <a:r>
              <a:rPr sz="2400" b="1" spc="-15" dirty="0">
                <a:latin typeface="Calibri"/>
                <a:cs typeface="Calibri"/>
              </a:rPr>
              <a:t>Inflate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20" dirty="0">
                <a:latin typeface="Calibri"/>
                <a:cs typeface="Calibri"/>
              </a:rPr>
              <a:t>Strategy’s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Performance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100000"/>
              </a:lnSpc>
              <a:spcBef>
                <a:spcPts val="183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900" spc="-5" dirty="0">
                <a:latin typeface="Calibri"/>
                <a:cs typeface="Calibri"/>
              </a:rPr>
              <a:t>Notice that since </a:t>
            </a:r>
            <a:r>
              <a:rPr sz="1900" spc="-10" dirty="0">
                <a:latin typeface="Calibri"/>
                <a:cs typeface="Calibri"/>
              </a:rPr>
              <a:t>we </a:t>
            </a:r>
            <a:r>
              <a:rPr sz="1900" spc="-5" dirty="0">
                <a:latin typeface="Calibri"/>
                <a:cs typeface="Calibri"/>
              </a:rPr>
              <a:t>select only those </a:t>
            </a:r>
            <a:r>
              <a:rPr sz="1900" spc="-15" dirty="0">
                <a:latin typeface="Calibri"/>
                <a:cs typeface="Calibri"/>
              </a:rPr>
              <a:t>stocks </a:t>
            </a:r>
            <a:r>
              <a:rPr sz="1900" spc="-10" dirty="0">
                <a:latin typeface="Calibri"/>
                <a:cs typeface="Calibri"/>
              </a:rPr>
              <a:t>that “survived” until at least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1/2/2002,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they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all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have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closing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prices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that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45" dirty="0">
                <a:latin typeface="Calibri"/>
                <a:cs typeface="Calibri"/>
              </a:rPr>
              <a:t>day.</a:t>
            </a:r>
            <a:endParaRPr sz="19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Courier New"/>
              <a:buChar char="o"/>
            </a:pPr>
            <a:endParaRPr sz="145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total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return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this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portfolio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was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388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percent</a:t>
            </a:r>
            <a:r>
              <a:rPr sz="1900" spc="-10" dirty="0">
                <a:latin typeface="Calibri"/>
                <a:cs typeface="Calibri"/>
              </a:rPr>
              <a:t>!</a:t>
            </a:r>
            <a:endParaRPr sz="1900">
              <a:latin typeface="Calibri"/>
              <a:cs typeface="Calibri"/>
            </a:endParaRPr>
          </a:p>
          <a:p>
            <a:pPr marL="395605" marR="5080" lvl="1" indent="-182880" algn="just">
              <a:lnSpc>
                <a:spcPct val="100000"/>
              </a:lnSpc>
              <a:spcBef>
                <a:spcPts val="1800"/>
              </a:spcBef>
              <a:buClr>
                <a:srgbClr val="1CACE3"/>
              </a:buClr>
              <a:buFont typeface="Courier New"/>
              <a:buChar char="o"/>
              <a:tabLst>
                <a:tab pos="396240" algn="l"/>
              </a:tabLst>
            </a:pP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this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example,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–42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percent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was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actual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return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trader</a:t>
            </a:r>
            <a:r>
              <a:rPr sz="1900" spc="-5" dirty="0">
                <a:latin typeface="Calibri"/>
                <a:cs typeface="Calibri"/>
              </a:rPr>
              <a:t> would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experience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following</a:t>
            </a:r>
            <a:r>
              <a:rPr sz="1900" spc="-5" dirty="0">
                <a:latin typeface="Calibri"/>
                <a:cs typeface="Calibri"/>
              </a:rPr>
              <a:t> this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strategy,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whereas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388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percent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 a fictitious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return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that</a:t>
            </a:r>
            <a:r>
              <a:rPr sz="1900" spc="-15" dirty="0">
                <a:latin typeface="Calibri"/>
                <a:cs typeface="Calibri"/>
              </a:rPr>
              <a:t> was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due</a:t>
            </a:r>
            <a:r>
              <a:rPr sz="19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9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survivorship</a:t>
            </a:r>
            <a:r>
              <a:rPr sz="1900" spc="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bias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our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database.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98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</a:t>
            </a:r>
            <a:r>
              <a:rPr sz="4000" spc="-80" dirty="0"/>
              <a:t>a</a:t>
            </a:r>
            <a:r>
              <a:rPr sz="4000" spc="-75" dirty="0"/>
              <a:t>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85" dirty="0"/>
              <a:t>t</a:t>
            </a:r>
            <a:r>
              <a:rPr sz="4000" spc="-75" dirty="0"/>
              <a:t>i</a:t>
            </a:r>
            <a:r>
              <a:rPr sz="4000" spc="-90" dirty="0"/>
              <a:t>n</a:t>
            </a:r>
            <a:r>
              <a:rPr sz="4000" spc="-5" dirty="0"/>
              <a:t>g</a:t>
            </a:r>
            <a:r>
              <a:rPr sz="4000" spc="-195" dirty="0"/>
              <a:t> </a:t>
            </a:r>
            <a:r>
              <a:rPr sz="4000" spc="-80" dirty="0"/>
              <a:t>b</a:t>
            </a:r>
            <a:r>
              <a:rPr sz="4000" spc="-60" dirty="0"/>
              <a:t>i</a:t>
            </a:r>
            <a:r>
              <a:rPr sz="4000" spc="-75" dirty="0"/>
              <a:t>a</a:t>
            </a:r>
            <a:r>
              <a:rPr sz="4000" spc="-90" dirty="0"/>
              <a:t>s</a:t>
            </a:r>
            <a:r>
              <a:rPr sz="4000" spc="-85" dirty="0"/>
              <a:t>e</a:t>
            </a:r>
            <a:r>
              <a:rPr sz="4000" spc="-5" dirty="0"/>
              <a:t>s</a:t>
            </a:r>
            <a:r>
              <a:rPr sz="4000" spc="-175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75" dirty="0"/>
              <a:t>c</a:t>
            </a:r>
            <a:r>
              <a:rPr sz="4000" spc="-85" dirty="0"/>
              <a:t>h</a:t>
            </a:r>
            <a:r>
              <a:rPr sz="4000" spc="-90" dirty="0"/>
              <a:t>a</a:t>
            </a:r>
            <a:r>
              <a:rPr sz="4000" spc="-75" dirty="0"/>
              <a:t>ll</a:t>
            </a:r>
            <a:r>
              <a:rPr sz="4000" spc="-95" dirty="0"/>
              <a:t>e</a:t>
            </a:r>
            <a:r>
              <a:rPr sz="4000" spc="-90" dirty="0"/>
              <a:t>n</a:t>
            </a:r>
            <a:r>
              <a:rPr sz="4000" spc="-114" dirty="0"/>
              <a:t>g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88318" y="1860241"/>
            <a:ext cx="4095115" cy="4356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470" indent="-19240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104" algn="l"/>
              </a:tabLst>
            </a:pPr>
            <a:r>
              <a:rPr sz="1900" b="1" spc="-10" dirty="0">
                <a:latin typeface="Calibri"/>
                <a:cs typeface="Calibri"/>
              </a:rPr>
              <a:t>Stock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Splits and Dividend Adjustments</a:t>
            </a:r>
            <a:endParaRPr sz="1900">
              <a:latin typeface="Calibri"/>
              <a:cs typeface="Calibri"/>
            </a:endParaRPr>
          </a:p>
          <a:p>
            <a:pPr marL="396240" marR="6985" lvl="1" indent="-182880" algn="just">
              <a:lnSpc>
                <a:spcPct val="100000"/>
              </a:lnSpc>
              <a:spcBef>
                <a:spcPts val="1225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500" spc="-5" dirty="0">
                <a:latin typeface="Calibri"/>
                <a:cs typeface="Calibri"/>
              </a:rPr>
              <a:t>Whenever</a:t>
            </a:r>
            <a:r>
              <a:rPr sz="1500" dirty="0">
                <a:latin typeface="Calibri"/>
                <a:cs typeface="Calibri"/>
              </a:rPr>
              <a:t> a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company’s</a:t>
            </a:r>
            <a:r>
              <a:rPr sz="1500" spc="-10" dirty="0">
                <a:latin typeface="Calibri"/>
                <a:cs typeface="Calibri"/>
              </a:rPr>
              <a:t> stock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N-to-1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 split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stock</a:t>
            </a:r>
            <a:r>
              <a:rPr sz="15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price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 will</a:t>
            </a:r>
            <a:r>
              <a:rPr sz="15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divided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 times</a:t>
            </a:r>
            <a:r>
              <a:rPr sz="1500" spc="-5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396240" marR="6350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500" spc="-25" dirty="0">
                <a:latin typeface="Calibri"/>
                <a:cs typeface="Calibri"/>
              </a:rPr>
              <a:t>However, </a:t>
            </a:r>
            <a:r>
              <a:rPr sz="1500" dirty="0">
                <a:latin typeface="Calibri"/>
                <a:cs typeface="Calibri"/>
              </a:rPr>
              <a:t>if </a:t>
            </a:r>
            <a:r>
              <a:rPr sz="1500" spc="-5" dirty="0">
                <a:latin typeface="Calibri"/>
                <a:cs typeface="Calibri"/>
              </a:rPr>
              <a:t>you own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number </a:t>
            </a:r>
            <a:r>
              <a:rPr sz="1500" dirty="0">
                <a:latin typeface="Calibri"/>
                <a:cs typeface="Calibri"/>
              </a:rPr>
              <a:t>of </a:t>
            </a:r>
            <a:r>
              <a:rPr sz="1500" spc="-10" dirty="0">
                <a:latin typeface="Calibri"/>
                <a:cs typeface="Calibri"/>
              </a:rPr>
              <a:t>shares </a:t>
            </a:r>
            <a:r>
              <a:rPr sz="1500" dirty="0">
                <a:latin typeface="Calibri"/>
                <a:cs typeface="Calibri"/>
              </a:rPr>
              <a:t>of </a:t>
            </a:r>
            <a:r>
              <a:rPr sz="1500" spc="-10" dirty="0">
                <a:latin typeface="Calibri"/>
                <a:cs typeface="Calibri"/>
              </a:rPr>
              <a:t>that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company’s</a:t>
            </a:r>
            <a:r>
              <a:rPr sz="1500" spc="-10" dirty="0">
                <a:latin typeface="Calibri"/>
                <a:cs typeface="Calibri"/>
              </a:rPr>
              <a:t> stock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before</a:t>
            </a:r>
            <a:r>
              <a:rPr sz="1500" spc="3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split, </a:t>
            </a:r>
            <a:r>
              <a:rPr sz="1500" spc="-5" dirty="0">
                <a:latin typeface="Calibri"/>
                <a:cs typeface="Calibri"/>
              </a:rPr>
              <a:t>you will own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 </a:t>
            </a:r>
            <a:r>
              <a:rPr sz="1500" spc="-5" dirty="0">
                <a:latin typeface="Calibri"/>
                <a:cs typeface="Calibri"/>
              </a:rPr>
              <a:t>times 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10" dirty="0">
                <a:latin typeface="Calibri"/>
                <a:cs typeface="Calibri"/>
              </a:rPr>
              <a:t>many shares after </a:t>
            </a:r>
            <a:r>
              <a:rPr sz="1500" dirty="0">
                <a:latin typeface="Calibri"/>
                <a:cs typeface="Calibri"/>
              </a:rPr>
              <a:t>the split, so </a:t>
            </a:r>
            <a:r>
              <a:rPr sz="1500" spc="-10" dirty="0">
                <a:latin typeface="Calibri"/>
                <a:cs typeface="Calibri"/>
              </a:rPr>
              <a:t>there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-10" dirty="0">
                <a:latin typeface="Calibri"/>
                <a:cs typeface="Calibri"/>
              </a:rPr>
              <a:t>fact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change</a:t>
            </a:r>
            <a:r>
              <a:rPr sz="15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in the</a:t>
            </a:r>
            <a:r>
              <a:rPr sz="15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total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 market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sz="1500" spc="-1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100000"/>
              </a:lnSpc>
              <a:spcBef>
                <a:spcPts val="1205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500" dirty="0">
                <a:latin typeface="Calibri"/>
                <a:cs typeface="Calibri"/>
              </a:rPr>
              <a:t>But </a:t>
            </a:r>
            <a:r>
              <a:rPr sz="1500" b="1" dirty="0">
                <a:latin typeface="Calibri"/>
                <a:cs typeface="Calibri"/>
              </a:rPr>
              <a:t>in a </a:t>
            </a:r>
            <a:r>
              <a:rPr sz="1500" b="1" spc="-10" dirty="0">
                <a:latin typeface="Calibri"/>
                <a:cs typeface="Calibri"/>
              </a:rPr>
              <a:t>Backtest</a:t>
            </a:r>
            <a:r>
              <a:rPr sz="1500" spc="-10" dirty="0">
                <a:latin typeface="Calibri"/>
                <a:cs typeface="Calibri"/>
              </a:rPr>
              <a:t>, we </a:t>
            </a:r>
            <a:r>
              <a:rPr sz="1500" dirty="0">
                <a:latin typeface="Calibri"/>
                <a:cs typeface="Calibri"/>
              </a:rPr>
              <a:t>typically </a:t>
            </a:r>
            <a:r>
              <a:rPr sz="1500" spc="-10" dirty="0">
                <a:latin typeface="Calibri"/>
                <a:cs typeface="Calibri"/>
              </a:rPr>
              <a:t>are </a:t>
            </a:r>
            <a:r>
              <a:rPr sz="1500" b="1" spc="-5" dirty="0">
                <a:latin typeface="Calibri"/>
                <a:cs typeface="Calibri"/>
              </a:rPr>
              <a:t>looking </a:t>
            </a:r>
            <a:r>
              <a:rPr sz="1500" b="1" spc="-10" dirty="0">
                <a:latin typeface="Calibri"/>
                <a:cs typeface="Calibri"/>
              </a:rPr>
              <a:t>at </a:t>
            </a:r>
            <a:r>
              <a:rPr sz="1500" b="1" spc="-5" dirty="0">
                <a:latin typeface="Calibri"/>
                <a:cs typeface="Calibri"/>
              </a:rPr>
              <a:t> just the price series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determine </a:t>
            </a:r>
            <a:r>
              <a:rPr sz="1500" dirty="0">
                <a:latin typeface="Calibri"/>
                <a:cs typeface="Calibri"/>
              </a:rPr>
              <a:t>our </a:t>
            </a:r>
            <a:r>
              <a:rPr sz="1500" spc="-10" dirty="0">
                <a:latin typeface="Calibri"/>
                <a:cs typeface="Calibri"/>
              </a:rPr>
              <a:t>trading </a:t>
            </a:r>
            <a:r>
              <a:rPr sz="1500" spc="-5" dirty="0">
                <a:latin typeface="Calibri"/>
                <a:cs typeface="Calibri"/>
              </a:rPr>
              <a:t> signals,</a:t>
            </a:r>
            <a:r>
              <a:rPr sz="1500" dirty="0">
                <a:latin typeface="Calibri"/>
                <a:cs typeface="Calibri"/>
              </a:rPr>
              <a:t> not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market-value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series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some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hypothetical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account.</a:t>
            </a:r>
            <a:endParaRPr sz="150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500" spc="-5" dirty="0">
                <a:latin typeface="Calibri"/>
                <a:cs typeface="Calibri"/>
              </a:rPr>
              <a:t>So unless we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back-adjust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prices </a:t>
            </a:r>
            <a:r>
              <a:rPr sz="1500" spc="-15" dirty="0">
                <a:solidFill>
                  <a:srgbClr val="0000FF"/>
                </a:solidFill>
                <a:latin typeface="Calibri"/>
                <a:cs typeface="Calibri"/>
              </a:rPr>
              <a:t>before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5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ex-date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of the split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by dividing them by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, </a:t>
            </a:r>
            <a:r>
              <a:rPr sz="1500" spc="-5" dirty="0">
                <a:latin typeface="Calibri"/>
                <a:cs typeface="Calibri"/>
              </a:rPr>
              <a:t>we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will </a:t>
            </a:r>
            <a:r>
              <a:rPr sz="1500" dirty="0">
                <a:latin typeface="Calibri"/>
                <a:cs typeface="Calibri"/>
              </a:rPr>
              <a:t>see a </a:t>
            </a:r>
            <a:r>
              <a:rPr sz="1500" b="1" spc="-5" dirty="0">
                <a:solidFill>
                  <a:srgbClr val="FF0000"/>
                </a:solidFill>
                <a:latin typeface="Calibri"/>
                <a:cs typeface="Calibri"/>
              </a:rPr>
              <a:t>sudden </a:t>
            </a:r>
            <a:r>
              <a:rPr sz="1500" b="1" spc="-10" dirty="0">
                <a:solidFill>
                  <a:srgbClr val="FF0000"/>
                </a:solidFill>
                <a:latin typeface="Calibri"/>
                <a:cs typeface="Calibri"/>
              </a:rPr>
              <a:t>drop </a:t>
            </a:r>
            <a:r>
              <a:rPr sz="1500" b="1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1500" b="1" spc="-5" dirty="0">
                <a:solidFill>
                  <a:srgbClr val="FF0000"/>
                </a:solidFill>
                <a:latin typeface="Calibri"/>
                <a:cs typeface="Calibri"/>
              </a:rPr>
              <a:t>price </a:t>
            </a:r>
            <a:r>
              <a:rPr sz="1500" dirty="0">
                <a:latin typeface="Calibri"/>
                <a:cs typeface="Calibri"/>
              </a:rPr>
              <a:t>on </a:t>
            </a:r>
            <a:r>
              <a:rPr sz="1500" spc="-5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ex-date,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10" dirty="0">
                <a:latin typeface="Calibri"/>
                <a:cs typeface="Calibri"/>
              </a:rPr>
              <a:t>that </a:t>
            </a:r>
            <a:r>
              <a:rPr sz="1500" spc="-5" dirty="0">
                <a:latin typeface="Calibri"/>
                <a:cs typeface="Calibri"/>
              </a:rPr>
              <a:t>might </a:t>
            </a:r>
            <a:r>
              <a:rPr sz="1500" b="1" spc="-5" dirty="0">
                <a:solidFill>
                  <a:srgbClr val="FF0000"/>
                </a:solidFill>
                <a:latin typeface="Calibri"/>
                <a:cs typeface="Calibri"/>
              </a:rPr>
              <a:t>trigger </a:t>
            </a:r>
            <a:r>
              <a:rPr sz="1500" b="1" dirty="0">
                <a:solidFill>
                  <a:srgbClr val="FF0000"/>
                </a:solidFill>
                <a:latin typeface="Calibri"/>
                <a:cs typeface="Calibri"/>
              </a:rPr>
              <a:t>some </a:t>
            </a:r>
            <a:r>
              <a:rPr sz="1500" b="1" spc="-5" dirty="0">
                <a:solidFill>
                  <a:srgbClr val="FF0000"/>
                </a:solidFill>
                <a:latin typeface="Calibri"/>
                <a:cs typeface="Calibri"/>
              </a:rPr>
              <a:t>erroneous </a:t>
            </a:r>
            <a:r>
              <a:rPr sz="1500" b="1" spc="-10" dirty="0">
                <a:solidFill>
                  <a:srgbClr val="FF0000"/>
                </a:solidFill>
                <a:latin typeface="Calibri"/>
                <a:cs typeface="Calibri"/>
              </a:rPr>
              <a:t>trading </a:t>
            </a:r>
            <a:r>
              <a:rPr sz="1500" b="1" spc="-5" dirty="0">
                <a:solidFill>
                  <a:srgbClr val="FF0000"/>
                </a:solidFill>
                <a:latin typeface="Calibri"/>
                <a:cs typeface="Calibri"/>
              </a:rPr>
              <a:t> signals</a:t>
            </a:r>
            <a:r>
              <a:rPr sz="1500" spc="-5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7625" y="2779663"/>
            <a:ext cx="4201322" cy="30949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98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</a:t>
            </a:r>
            <a:r>
              <a:rPr sz="4000" spc="-80" dirty="0"/>
              <a:t>a</a:t>
            </a:r>
            <a:r>
              <a:rPr sz="4000" spc="-75" dirty="0"/>
              <a:t>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85" dirty="0"/>
              <a:t>t</a:t>
            </a:r>
            <a:r>
              <a:rPr sz="4000" spc="-75" dirty="0"/>
              <a:t>i</a:t>
            </a:r>
            <a:r>
              <a:rPr sz="4000" spc="-90" dirty="0"/>
              <a:t>n</a:t>
            </a:r>
            <a:r>
              <a:rPr sz="4000" spc="-5" dirty="0"/>
              <a:t>g</a:t>
            </a:r>
            <a:r>
              <a:rPr sz="4000" spc="-195" dirty="0"/>
              <a:t> </a:t>
            </a:r>
            <a:r>
              <a:rPr sz="4000" spc="-80" dirty="0"/>
              <a:t>b</a:t>
            </a:r>
            <a:r>
              <a:rPr sz="4000" spc="-60" dirty="0"/>
              <a:t>i</a:t>
            </a:r>
            <a:r>
              <a:rPr sz="4000" spc="-75" dirty="0"/>
              <a:t>a</a:t>
            </a:r>
            <a:r>
              <a:rPr sz="4000" spc="-90" dirty="0"/>
              <a:t>s</a:t>
            </a:r>
            <a:r>
              <a:rPr sz="4000" spc="-85" dirty="0"/>
              <a:t>e</a:t>
            </a:r>
            <a:r>
              <a:rPr sz="4000" spc="-5" dirty="0"/>
              <a:t>s</a:t>
            </a:r>
            <a:r>
              <a:rPr sz="4000" spc="-175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75" dirty="0"/>
              <a:t>c</a:t>
            </a:r>
            <a:r>
              <a:rPr sz="4000" spc="-85" dirty="0"/>
              <a:t>h</a:t>
            </a:r>
            <a:r>
              <a:rPr sz="4000" spc="-90" dirty="0"/>
              <a:t>a</a:t>
            </a:r>
            <a:r>
              <a:rPr sz="4000" spc="-75" dirty="0"/>
              <a:t>ll</a:t>
            </a:r>
            <a:r>
              <a:rPr sz="4000" spc="-95" dirty="0"/>
              <a:t>e</a:t>
            </a:r>
            <a:r>
              <a:rPr sz="4000" spc="-90" dirty="0"/>
              <a:t>n</a:t>
            </a:r>
            <a:r>
              <a:rPr sz="4000" spc="-114" dirty="0"/>
              <a:t>g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983005"/>
            <a:ext cx="7573009" cy="397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b="1" spc="-10" dirty="0">
                <a:latin typeface="Calibri"/>
                <a:cs typeface="Calibri"/>
              </a:rPr>
              <a:t>Stock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Splits</a:t>
            </a:r>
            <a:r>
              <a:rPr sz="2200" b="1" spc="-10" dirty="0">
                <a:latin typeface="Calibri"/>
                <a:cs typeface="Calibri"/>
              </a:rPr>
              <a:t> and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Dividend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Adjustments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…</a:t>
            </a:r>
            <a:endParaRPr sz="2200">
              <a:latin typeface="Calibri"/>
              <a:cs typeface="Calibri"/>
            </a:endParaRPr>
          </a:p>
          <a:p>
            <a:pPr marL="396240" marR="8890" lvl="1" indent="-182880" algn="just">
              <a:lnSpc>
                <a:spcPct val="100000"/>
              </a:lnSpc>
              <a:spcBef>
                <a:spcPts val="123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dirty="0">
                <a:latin typeface="Calibri"/>
                <a:cs typeface="Calibri"/>
              </a:rPr>
              <a:t>If it is a </a:t>
            </a:r>
            <a:r>
              <a:rPr sz="1700" spc="-15" dirty="0">
                <a:latin typeface="Calibri"/>
                <a:cs typeface="Calibri"/>
              </a:rPr>
              <a:t>reverse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1-to-N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split</a:t>
            </a:r>
            <a:r>
              <a:rPr sz="1700" dirty="0">
                <a:latin typeface="Calibri"/>
                <a:cs typeface="Calibri"/>
              </a:rPr>
              <a:t>, </a:t>
            </a:r>
            <a:r>
              <a:rPr sz="1700" spc="-5" dirty="0">
                <a:latin typeface="Calibri"/>
                <a:cs typeface="Calibri"/>
              </a:rPr>
              <a:t>we </a:t>
            </a:r>
            <a:r>
              <a:rPr sz="1700" spc="-10" dirty="0">
                <a:latin typeface="Calibri"/>
                <a:cs typeface="Calibri"/>
              </a:rPr>
              <a:t>would </a:t>
            </a:r>
            <a:r>
              <a:rPr sz="1700" spc="-15" dirty="0">
                <a:latin typeface="Calibri"/>
                <a:cs typeface="Calibri"/>
              </a:rPr>
              <a:t>have </a:t>
            </a:r>
            <a:r>
              <a:rPr sz="1700" spc="-5" dirty="0">
                <a:latin typeface="Calibri"/>
                <a:cs typeface="Calibri"/>
              </a:rPr>
              <a:t>to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multiply </a:t>
            </a:r>
            <a:r>
              <a:rPr sz="1700" spc="5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historical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prices 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before </a:t>
            </a:r>
            <a:r>
              <a:rPr sz="1700" spc="-3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ex-date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by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396875" marR="9525" lvl="1" indent="-183515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spc="-20" dirty="0">
                <a:latin typeface="Calibri"/>
                <a:cs typeface="Calibri"/>
              </a:rPr>
              <a:t>Similarly, </a:t>
            </a:r>
            <a:r>
              <a:rPr sz="1700" spc="-5" dirty="0">
                <a:latin typeface="Calibri"/>
                <a:cs typeface="Calibri"/>
              </a:rPr>
              <a:t>when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-10" dirty="0">
                <a:latin typeface="Calibri"/>
                <a:cs typeface="Calibri"/>
              </a:rPr>
              <a:t>company </a:t>
            </a:r>
            <a:r>
              <a:rPr sz="1700" spc="-15" dirty="0">
                <a:latin typeface="Calibri"/>
                <a:cs typeface="Calibri"/>
              </a:rPr>
              <a:t>pays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-10" dirty="0">
                <a:latin typeface="Calibri"/>
                <a:cs typeface="Calibri"/>
              </a:rPr>
              <a:t>cash (or stock)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dividend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$d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per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share</a:t>
            </a:r>
            <a:r>
              <a:rPr sz="1700" spc="-10" dirty="0">
                <a:latin typeface="Calibri"/>
                <a:cs typeface="Calibri"/>
              </a:rPr>
              <a:t>, </a:t>
            </a:r>
            <a:r>
              <a:rPr sz="1700" spc="-5" dirty="0">
                <a:latin typeface="Calibri"/>
                <a:cs typeface="Calibri"/>
              </a:rPr>
              <a:t>the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stock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price</a:t>
            </a:r>
            <a:r>
              <a:rPr sz="17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sz="17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also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 go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down</a:t>
            </a:r>
            <a:r>
              <a:rPr sz="17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 $d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(absent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other</a:t>
            </a:r>
            <a:r>
              <a:rPr sz="1700" spc="-15" dirty="0">
                <a:latin typeface="Calibri"/>
                <a:cs typeface="Calibri"/>
              </a:rPr>
              <a:t> market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movements).</a:t>
            </a:r>
            <a:endParaRPr sz="1700">
              <a:latin typeface="Calibri"/>
              <a:cs typeface="Calibri"/>
            </a:endParaRPr>
          </a:p>
          <a:p>
            <a:pPr marL="396875" marR="6985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7510" algn="l"/>
              </a:tabLst>
            </a:pPr>
            <a:r>
              <a:rPr sz="1700" spc="-10" dirty="0">
                <a:latin typeface="Calibri"/>
                <a:cs typeface="Calibri"/>
              </a:rPr>
              <a:t>That</a:t>
            </a:r>
            <a:r>
              <a:rPr sz="1700" spc="19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spc="19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because</a:t>
            </a:r>
            <a:r>
              <a:rPr sz="1700" spc="19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if</a:t>
            </a:r>
            <a:r>
              <a:rPr sz="1700" spc="2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you</a:t>
            </a:r>
            <a:r>
              <a:rPr sz="1700" spc="204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own</a:t>
            </a:r>
            <a:r>
              <a:rPr sz="1700" spc="19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that</a:t>
            </a:r>
            <a:r>
              <a:rPr sz="1700" spc="19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stock</a:t>
            </a:r>
            <a:r>
              <a:rPr sz="1700" spc="19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before</a:t>
            </a:r>
            <a:r>
              <a:rPr sz="1700" spc="19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19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dividend</a:t>
            </a:r>
            <a:r>
              <a:rPr sz="1700" spc="19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ex-date,</a:t>
            </a:r>
            <a:r>
              <a:rPr sz="1700" spc="19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you</a:t>
            </a:r>
            <a:r>
              <a:rPr sz="1700" spc="19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will</a:t>
            </a:r>
            <a:r>
              <a:rPr sz="1700" spc="19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get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cash (or </a:t>
            </a:r>
            <a:r>
              <a:rPr sz="1700" b="1" spc="-10" dirty="0">
                <a:latin typeface="Calibri"/>
                <a:cs typeface="Calibri"/>
              </a:rPr>
              <a:t>stock) distributions </a:t>
            </a:r>
            <a:r>
              <a:rPr sz="1700" b="1" dirty="0">
                <a:latin typeface="Calibri"/>
                <a:cs typeface="Calibri"/>
              </a:rPr>
              <a:t>in </a:t>
            </a:r>
            <a:r>
              <a:rPr sz="1700" b="1" spc="-10" dirty="0">
                <a:latin typeface="Calibri"/>
                <a:cs typeface="Calibri"/>
              </a:rPr>
              <a:t>your </a:t>
            </a:r>
            <a:r>
              <a:rPr sz="1700" b="1" spc="-20" dirty="0">
                <a:latin typeface="Calibri"/>
                <a:cs typeface="Calibri"/>
              </a:rPr>
              <a:t>brokerage </a:t>
            </a:r>
            <a:r>
              <a:rPr sz="1700" b="1" spc="-10" dirty="0">
                <a:latin typeface="Calibri"/>
                <a:cs typeface="Calibri"/>
              </a:rPr>
              <a:t>account</a:t>
            </a:r>
            <a:r>
              <a:rPr sz="1700" spc="-10" dirty="0">
                <a:latin typeface="Calibri"/>
                <a:cs typeface="Calibri"/>
              </a:rPr>
              <a:t>, </a:t>
            </a:r>
            <a:r>
              <a:rPr sz="1700" dirty="0">
                <a:latin typeface="Calibri"/>
                <a:cs typeface="Calibri"/>
              </a:rPr>
              <a:t>so </a:t>
            </a:r>
            <a:r>
              <a:rPr sz="1700" spc="-10" dirty="0">
                <a:latin typeface="Calibri"/>
                <a:cs typeface="Calibri"/>
              </a:rPr>
              <a:t>again there </a:t>
            </a:r>
            <a:r>
              <a:rPr sz="1700" spc="-5" dirty="0">
                <a:latin typeface="Calibri"/>
                <a:cs typeface="Calibri"/>
              </a:rPr>
              <a:t>should </a:t>
            </a:r>
            <a:r>
              <a:rPr sz="1700" dirty="0">
                <a:latin typeface="Calibri"/>
                <a:cs typeface="Calibri"/>
              </a:rPr>
              <a:t>be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change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total </a:t>
            </a:r>
            <a:r>
              <a:rPr sz="1700" spc="-15" dirty="0">
                <a:latin typeface="Calibri"/>
                <a:cs typeface="Calibri"/>
              </a:rPr>
              <a:t>market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value.</a:t>
            </a:r>
            <a:endParaRPr sz="1700">
              <a:latin typeface="Calibri"/>
              <a:cs typeface="Calibri"/>
            </a:endParaRPr>
          </a:p>
          <a:p>
            <a:pPr marL="398145" marR="5080" lvl="1" indent="-183515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8145" algn="l"/>
              </a:tabLst>
            </a:pPr>
            <a:r>
              <a:rPr sz="1700" dirty="0">
                <a:latin typeface="Calibri"/>
                <a:cs typeface="Calibri"/>
              </a:rPr>
              <a:t>If </a:t>
            </a:r>
            <a:r>
              <a:rPr sz="1700" spc="-10" dirty="0">
                <a:latin typeface="Calibri"/>
                <a:cs typeface="Calibri"/>
              </a:rPr>
              <a:t>you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not </a:t>
            </a:r>
            <a:r>
              <a:rPr sz="1700" spc="-5" dirty="0">
                <a:latin typeface="Calibri"/>
                <a:cs typeface="Calibri"/>
              </a:rPr>
              <a:t>back-adjust</a:t>
            </a:r>
            <a:r>
              <a:rPr sz="1700" dirty="0">
                <a:latin typeface="Calibri"/>
                <a:cs typeface="Calibri"/>
              </a:rPr>
              <a:t> the </a:t>
            </a:r>
            <a:r>
              <a:rPr sz="1700" spc="-10" dirty="0">
                <a:latin typeface="Calibri"/>
                <a:cs typeface="Calibri"/>
              </a:rPr>
              <a:t>historical</a:t>
            </a:r>
            <a:r>
              <a:rPr sz="1700" spc="-5" dirty="0">
                <a:latin typeface="Calibri"/>
                <a:cs typeface="Calibri"/>
              </a:rPr>
              <a:t> price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series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prior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dirty="0">
                <a:latin typeface="Calibri"/>
                <a:cs typeface="Calibri"/>
              </a:rPr>
              <a:t> 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ex-date,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sudden</a:t>
            </a:r>
            <a:r>
              <a:rPr sz="17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drop</a:t>
            </a:r>
            <a:r>
              <a:rPr sz="17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price</a:t>
            </a:r>
            <a:r>
              <a:rPr sz="17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0000"/>
                </a:solidFill>
                <a:latin typeface="Calibri"/>
                <a:cs typeface="Calibri"/>
              </a:rPr>
              <a:t>may</a:t>
            </a:r>
            <a:r>
              <a:rPr sz="17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also</a:t>
            </a:r>
            <a:r>
              <a:rPr sz="17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trigger</a:t>
            </a:r>
            <a:r>
              <a:rPr sz="17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erroneous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 trading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signal</a:t>
            </a:r>
            <a:r>
              <a:rPr sz="1700" spc="-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398145" marR="6985" lvl="1" indent="-182880" algn="just">
              <a:lnSpc>
                <a:spcPct val="100000"/>
              </a:lnSpc>
              <a:spcBef>
                <a:spcPts val="1195"/>
              </a:spcBef>
              <a:buClr>
                <a:srgbClr val="1CACE3"/>
              </a:buClr>
              <a:buFont typeface="Courier New"/>
              <a:buChar char="o"/>
              <a:tabLst>
                <a:tab pos="398780" algn="l"/>
              </a:tabLst>
            </a:pPr>
            <a:r>
              <a:rPr sz="1700" spc="-5" dirty="0">
                <a:latin typeface="Calibri"/>
                <a:cs typeface="Calibri"/>
              </a:rPr>
              <a:t>This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adjustment</a:t>
            </a:r>
            <a:r>
              <a:rPr sz="1700" spc="-5" dirty="0">
                <a:latin typeface="Calibri"/>
                <a:cs typeface="Calibri"/>
              </a:rPr>
              <a:t>, </a:t>
            </a:r>
            <a:r>
              <a:rPr sz="1700" spc="-10" dirty="0">
                <a:latin typeface="Calibri"/>
                <a:cs typeface="Calibri"/>
              </a:rPr>
              <a:t>too,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should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be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applied to 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any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historical data </a:t>
            </a:r>
            <a:r>
              <a:rPr sz="1700" spc="-5" dirty="0">
                <a:latin typeface="Calibri"/>
                <a:cs typeface="Calibri"/>
              </a:rPr>
              <a:t>used in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10" dirty="0">
                <a:latin typeface="Calibri"/>
                <a:cs typeface="Calibri"/>
              </a:rPr>
              <a:t>live </a:t>
            </a:r>
            <a:r>
              <a:rPr sz="1700" spc="-5" dirty="0">
                <a:latin typeface="Calibri"/>
                <a:cs typeface="Calibri"/>
              </a:rPr>
              <a:t> trading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model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just</a:t>
            </a:r>
            <a:r>
              <a:rPr sz="1700" spc="-10" dirty="0">
                <a:latin typeface="Calibri"/>
                <a:cs typeface="Calibri"/>
              </a:rPr>
              <a:t> before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market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opens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10" dirty="0">
                <a:latin typeface="Calibri"/>
                <a:cs typeface="Calibri"/>
              </a:rPr>
              <a:t> ex-date.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98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</a:t>
            </a:r>
            <a:r>
              <a:rPr sz="4000" spc="-80" dirty="0"/>
              <a:t>a</a:t>
            </a:r>
            <a:r>
              <a:rPr sz="4000" spc="-75" dirty="0"/>
              <a:t>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85" dirty="0"/>
              <a:t>t</a:t>
            </a:r>
            <a:r>
              <a:rPr sz="4000" spc="-75" dirty="0"/>
              <a:t>i</a:t>
            </a:r>
            <a:r>
              <a:rPr sz="4000" spc="-90" dirty="0"/>
              <a:t>n</a:t>
            </a:r>
            <a:r>
              <a:rPr sz="4000" spc="-5" dirty="0"/>
              <a:t>g</a:t>
            </a:r>
            <a:r>
              <a:rPr sz="4000" spc="-195" dirty="0"/>
              <a:t> </a:t>
            </a:r>
            <a:r>
              <a:rPr sz="4000" spc="-80" dirty="0"/>
              <a:t>b</a:t>
            </a:r>
            <a:r>
              <a:rPr sz="4000" spc="-60" dirty="0"/>
              <a:t>i</a:t>
            </a:r>
            <a:r>
              <a:rPr sz="4000" spc="-75" dirty="0"/>
              <a:t>a</a:t>
            </a:r>
            <a:r>
              <a:rPr sz="4000" spc="-90" dirty="0"/>
              <a:t>s</a:t>
            </a:r>
            <a:r>
              <a:rPr sz="4000" spc="-85" dirty="0"/>
              <a:t>e</a:t>
            </a:r>
            <a:r>
              <a:rPr sz="4000" spc="-5" dirty="0"/>
              <a:t>s</a:t>
            </a:r>
            <a:r>
              <a:rPr sz="4000" spc="-175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75" dirty="0"/>
              <a:t>c</a:t>
            </a:r>
            <a:r>
              <a:rPr sz="4000" spc="-85" dirty="0"/>
              <a:t>h</a:t>
            </a:r>
            <a:r>
              <a:rPr sz="4000" spc="-90" dirty="0"/>
              <a:t>a</a:t>
            </a:r>
            <a:r>
              <a:rPr sz="4000" spc="-75" dirty="0"/>
              <a:t>ll</a:t>
            </a:r>
            <a:r>
              <a:rPr sz="4000" spc="-95" dirty="0"/>
              <a:t>e</a:t>
            </a:r>
            <a:r>
              <a:rPr sz="4000" spc="-90" dirty="0"/>
              <a:t>n</a:t>
            </a:r>
            <a:r>
              <a:rPr sz="4000" spc="-114" dirty="0"/>
              <a:t>g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52862" y="1623646"/>
            <a:ext cx="7571105" cy="293179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b="1" spc="-10" dirty="0">
                <a:latin typeface="Calibri"/>
                <a:cs typeface="Calibri"/>
              </a:rPr>
              <a:t>Stock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Splits</a:t>
            </a:r>
            <a:r>
              <a:rPr sz="2200" b="1" spc="-10" dirty="0">
                <a:latin typeface="Calibri"/>
                <a:cs typeface="Calibri"/>
              </a:rPr>
              <a:t> and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Dividend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Adjustments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…</a:t>
            </a:r>
            <a:endParaRPr sz="2200">
              <a:latin typeface="Calibri"/>
              <a:cs typeface="Calibri"/>
            </a:endParaRPr>
          </a:p>
          <a:p>
            <a:pPr marL="396240" marR="5715" lvl="1" indent="-182880" algn="just">
              <a:lnSpc>
                <a:spcPts val="2039"/>
              </a:lnSpc>
              <a:spcBef>
                <a:spcPts val="10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spc="-5" dirty="0">
                <a:latin typeface="Calibri"/>
                <a:cs typeface="Calibri"/>
              </a:rPr>
              <a:t>When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-10" dirty="0">
                <a:latin typeface="Calibri"/>
                <a:cs typeface="Calibri"/>
              </a:rPr>
              <a:t>company </a:t>
            </a:r>
            <a:r>
              <a:rPr sz="1700" spc="-5" dirty="0">
                <a:latin typeface="Calibri"/>
                <a:cs typeface="Calibri"/>
              </a:rPr>
              <a:t>had its </a:t>
            </a:r>
            <a:r>
              <a:rPr sz="1700" spc="-10" dirty="0">
                <a:latin typeface="Calibri"/>
                <a:cs typeface="Calibri"/>
              </a:rPr>
              <a:t>stocks </a:t>
            </a:r>
            <a:r>
              <a:rPr sz="1700" b="1" dirty="0">
                <a:latin typeface="Calibri"/>
                <a:cs typeface="Calibri"/>
              </a:rPr>
              <a:t>split N </a:t>
            </a:r>
            <a:r>
              <a:rPr sz="1700" b="1" spc="-10" dirty="0">
                <a:latin typeface="Calibri"/>
                <a:cs typeface="Calibri"/>
              </a:rPr>
              <a:t>to </a:t>
            </a:r>
            <a:r>
              <a:rPr sz="1700" b="1" dirty="0">
                <a:latin typeface="Calibri"/>
                <a:cs typeface="Calibri"/>
              </a:rPr>
              <a:t>1 </a:t>
            </a:r>
            <a:r>
              <a:rPr sz="1700" spc="-5" dirty="0">
                <a:latin typeface="Calibri"/>
                <a:cs typeface="Calibri"/>
              </a:rPr>
              <a:t>(N </a:t>
            </a:r>
            <a:r>
              <a:rPr sz="1700" dirty="0">
                <a:latin typeface="Calibri"/>
                <a:cs typeface="Calibri"/>
              </a:rPr>
              <a:t>is </a:t>
            </a:r>
            <a:r>
              <a:rPr sz="1700" spc="-5" dirty="0">
                <a:latin typeface="Calibri"/>
                <a:cs typeface="Calibri"/>
              </a:rPr>
              <a:t>usually </a:t>
            </a:r>
            <a:r>
              <a:rPr sz="1700" dirty="0">
                <a:latin typeface="Calibri"/>
                <a:cs typeface="Calibri"/>
              </a:rPr>
              <a:t>2, but </a:t>
            </a:r>
            <a:r>
              <a:rPr sz="1700" spc="-5" dirty="0">
                <a:latin typeface="Calibri"/>
                <a:cs typeface="Calibri"/>
              </a:rPr>
              <a:t>can be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-5" dirty="0">
                <a:latin typeface="Calibri"/>
                <a:cs typeface="Calibri"/>
              </a:rPr>
              <a:t>fraction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like </a:t>
            </a:r>
            <a:r>
              <a:rPr sz="1700" dirty="0">
                <a:latin typeface="Calibri"/>
                <a:cs typeface="Calibri"/>
              </a:rPr>
              <a:t>0.5 </a:t>
            </a:r>
            <a:r>
              <a:rPr sz="1700" spc="-10" dirty="0">
                <a:latin typeface="Calibri"/>
                <a:cs typeface="Calibri"/>
              </a:rPr>
              <a:t>as well. </a:t>
            </a:r>
            <a:r>
              <a:rPr sz="1700" spc="-5" dirty="0">
                <a:latin typeface="Calibri"/>
                <a:cs typeface="Calibri"/>
              </a:rPr>
              <a:t>When </a:t>
            </a:r>
            <a:r>
              <a:rPr sz="1700" dirty="0">
                <a:latin typeface="Calibri"/>
                <a:cs typeface="Calibri"/>
              </a:rPr>
              <a:t>N </a:t>
            </a:r>
            <a:r>
              <a:rPr sz="1700" spc="-5" dirty="0">
                <a:latin typeface="Calibri"/>
                <a:cs typeface="Calibri"/>
              </a:rPr>
              <a:t>is smaller than </a:t>
            </a:r>
            <a:r>
              <a:rPr sz="1700" dirty="0">
                <a:latin typeface="Calibri"/>
                <a:cs typeface="Calibri"/>
              </a:rPr>
              <a:t>1, it </a:t>
            </a:r>
            <a:r>
              <a:rPr sz="1700" spc="-5" dirty="0">
                <a:latin typeface="Calibri"/>
                <a:cs typeface="Calibri"/>
              </a:rPr>
              <a:t>is </a:t>
            </a:r>
            <a:r>
              <a:rPr sz="1700" spc="-10" dirty="0">
                <a:latin typeface="Calibri"/>
                <a:cs typeface="Calibri"/>
              </a:rPr>
              <a:t>called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800" i="1" spc="-40" dirty="0">
                <a:latin typeface="Calibri"/>
                <a:cs typeface="Calibri"/>
              </a:rPr>
              <a:t>reverse </a:t>
            </a:r>
            <a:r>
              <a:rPr sz="1800" i="1" spc="-30" dirty="0">
                <a:latin typeface="Calibri"/>
                <a:cs typeface="Calibri"/>
              </a:rPr>
              <a:t>split</a:t>
            </a:r>
            <a:r>
              <a:rPr sz="1700" spc="-30" dirty="0">
                <a:latin typeface="Calibri"/>
                <a:cs typeface="Calibri"/>
              </a:rPr>
              <a:t>) </a:t>
            </a:r>
            <a:r>
              <a:rPr sz="1700" spc="-5" dirty="0">
                <a:latin typeface="Calibri"/>
                <a:cs typeface="Calibri"/>
              </a:rPr>
              <a:t>with </a:t>
            </a:r>
            <a:r>
              <a:rPr sz="1700" dirty="0">
                <a:latin typeface="Calibri"/>
                <a:cs typeface="Calibri"/>
              </a:rPr>
              <a:t>an </a:t>
            </a:r>
            <a:r>
              <a:rPr sz="1700" spc="-10" dirty="0">
                <a:latin typeface="Calibri"/>
                <a:cs typeface="Calibri"/>
              </a:rPr>
              <a:t>ex- 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date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95" dirty="0">
                <a:latin typeface="Calibri"/>
                <a:cs typeface="Calibri"/>
              </a:rPr>
              <a:t>T,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sz="17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prices</a:t>
            </a:r>
            <a:r>
              <a:rPr sz="17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before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need</a:t>
            </a:r>
            <a:r>
              <a:rPr sz="17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 be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multiplied</a:t>
            </a:r>
            <a:r>
              <a:rPr sz="17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1/N</a:t>
            </a:r>
            <a:r>
              <a:rPr sz="170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395605" marR="5715" lvl="1" indent="-182245" algn="just">
              <a:lnSpc>
                <a:spcPct val="100000"/>
              </a:lnSpc>
              <a:spcBef>
                <a:spcPts val="835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spc="-20" dirty="0">
                <a:latin typeface="Calibri"/>
                <a:cs typeface="Calibri"/>
              </a:rPr>
              <a:t>Similarly, </a:t>
            </a:r>
            <a:r>
              <a:rPr sz="1700" spc="-5" dirty="0">
                <a:latin typeface="Calibri"/>
                <a:cs typeface="Calibri"/>
              </a:rPr>
              <a:t>when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-10" dirty="0">
                <a:latin typeface="Calibri"/>
                <a:cs typeface="Calibri"/>
              </a:rPr>
              <a:t>company </a:t>
            </a:r>
            <a:r>
              <a:rPr sz="1700" spc="-5" dirty="0">
                <a:latin typeface="Calibri"/>
                <a:cs typeface="Calibri"/>
              </a:rPr>
              <a:t>issued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dividend $d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per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share </a:t>
            </a:r>
            <a:r>
              <a:rPr sz="1700" spc="-5" dirty="0">
                <a:latin typeface="Calibri"/>
                <a:cs typeface="Calibri"/>
              </a:rPr>
              <a:t>with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an 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ex-date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1700" spc="-9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700" spc="-95" dirty="0">
                <a:latin typeface="Calibri"/>
                <a:cs typeface="Calibri"/>
              </a:rPr>
              <a:t>, </a:t>
            </a:r>
            <a:r>
              <a:rPr sz="1700" dirty="0">
                <a:latin typeface="Calibri"/>
                <a:cs typeface="Calibri"/>
              </a:rPr>
              <a:t>all </a:t>
            </a:r>
            <a:r>
              <a:rPr sz="1700" spc="5" dirty="0">
                <a:latin typeface="Calibri"/>
                <a:cs typeface="Calibri"/>
              </a:rPr>
              <a:t> the   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prices</a:t>
            </a:r>
            <a:r>
              <a:rPr sz="1700" spc="3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3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before</a:t>
            </a:r>
            <a:r>
              <a:rPr sz="1700" spc="3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3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T   </a:t>
            </a:r>
            <a:r>
              <a:rPr sz="17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need</a:t>
            </a:r>
            <a:r>
              <a:rPr sz="1700" spc="370" dirty="0">
                <a:latin typeface="Calibri"/>
                <a:cs typeface="Calibri"/>
              </a:rPr>
              <a:t> </a:t>
            </a:r>
            <a:r>
              <a:rPr sz="1700" spc="37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370" dirty="0">
                <a:latin typeface="Calibri"/>
                <a:cs typeface="Calibri"/>
              </a:rPr>
              <a:t> </a:t>
            </a:r>
            <a:r>
              <a:rPr sz="1700" spc="3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  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multiplied</a:t>
            </a:r>
            <a:r>
              <a:rPr sz="1700" spc="560" dirty="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by</a:t>
            </a:r>
            <a:r>
              <a:rPr sz="1700" spc="5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5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the    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number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(Close(T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 –</a:t>
            </a:r>
            <a:r>
              <a:rPr sz="17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1) –</a:t>
            </a:r>
            <a:r>
              <a:rPr sz="17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d)/Close(T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 –</a:t>
            </a:r>
            <a:r>
              <a:rPr sz="17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1)</a:t>
            </a:r>
            <a:r>
              <a:rPr sz="1700" spc="-5" dirty="0">
                <a:latin typeface="Calibri"/>
                <a:cs typeface="Calibri"/>
              </a:rPr>
              <a:t>,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where</a:t>
            </a:r>
            <a:r>
              <a:rPr sz="1700" spc="-5" dirty="0">
                <a:latin typeface="Calibri"/>
                <a:cs typeface="Calibri"/>
              </a:rPr>
              <a:t> Close(T</a:t>
            </a:r>
            <a:r>
              <a:rPr sz="1700" dirty="0">
                <a:latin typeface="Calibri"/>
                <a:cs typeface="Calibri"/>
              </a:rPr>
              <a:t> – 1) is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closing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price</a:t>
            </a:r>
            <a:r>
              <a:rPr sz="1700" spc="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trading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day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before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90" dirty="0">
                <a:latin typeface="Calibri"/>
                <a:cs typeface="Calibri"/>
              </a:rPr>
              <a:t>T.</a:t>
            </a:r>
            <a:endParaRPr sz="1700">
              <a:latin typeface="Calibri"/>
              <a:cs typeface="Calibri"/>
            </a:endParaRPr>
          </a:p>
          <a:p>
            <a:pPr marL="395605" lvl="1" indent="-183515" algn="just">
              <a:lnSpc>
                <a:spcPct val="100000"/>
              </a:lnSpc>
              <a:spcBef>
                <a:spcPts val="894"/>
              </a:spcBef>
              <a:buClr>
                <a:srgbClr val="1CACE3"/>
              </a:buClr>
              <a:buFont typeface="Courier New"/>
              <a:buChar char="o"/>
              <a:tabLst>
                <a:tab pos="396240" algn="l"/>
              </a:tabLst>
            </a:pPr>
            <a:r>
              <a:rPr sz="1700" dirty="0">
                <a:latin typeface="Calibri"/>
                <a:cs typeface="Calibri"/>
              </a:rPr>
              <a:t>Notice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that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we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adjust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historical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prices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by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multiplier</a:t>
            </a:r>
            <a:r>
              <a:rPr sz="1700" b="1" spc="12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instead</a:t>
            </a:r>
            <a:r>
              <a:rPr sz="1700" b="1" spc="13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</a:t>
            </a:r>
            <a:r>
              <a:rPr sz="1700" b="1" spc="12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subtracting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6294" y="4529179"/>
            <a:ext cx="71862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  <a:tab pos="748665" algn="l"/>
                <a:tab pos="1264920" algn="l"/>
                <a:tab pos="1713230" algn="l"/>
                <a:tab pos="2663825" algn="l"/>
                <a:tab pos="3232785" algn="l"/>
                <a:tab pos="4025265" algn="l"/>
                <a:tab pos="4482465" algn="l"/>
                <a:tab pos="5256530" algn="l"/>
                <a:tab pos="5706110" algn="l"/>
                <a:tab pos="6329045" algn="l"/>
                <a:tab pos="6844030" algn="l"/>
              </a:tabLst>
            </a:pPr>
            <a:r>
              <a:rPr sz="1700" b="1" dirty="0">
                <a:latin typeface="Calibri"/>
                <a:cs typeface="Calibri"/>
              </a:rPr>
              <a:t>$d	</a:t>
            </a:r>
            <a:r>
              <a:rPr sz="1700" dirty="0">
                <a:latin typeface="Calibri"/>
                <a:cs typeface="Calibri"/>
              </a:rPr>
              <a:t>so	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h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t	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spc="5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	</a:t>
            </a:r>
            <a:r>
              <a:rPr sz="1700" spc="-10" dirty="0">
                <a:latin typeface="Calibri"/>
                <a:cs typeface="Calibri"/>
              </a:rPr>
              <a:t>h</a:t>
            </a:r>
            <a:r>
              <a:rPr sz="1700" spc="5" dirty="0">
                <a:latin typeface="Calibri"/>
                <a:cs typeface="Calibri"/>
              </a:rPr>
              <a:t>i</a:t>
            </a:r>
            <a:r>
              <a:rPr sz="1700" spc="-20" dirty="0">
                <a:latin typeface="Calibri"/>
                <a:cs typeface="Calibri"/>
              </a:rPr>
              <a:t>s</a:t>
            </a:r>
            <a:r>
              <a:rPr sz="1700" spc="-10" dirty="0">
                <a:latin typeface="Calibri"/>
                <a:cs typeface="Calibri"/>
              </a:rPr>
              <a:t>tor</a:t>
            </a:r>
            <a:r>
              <a:rPr sz="1700" spc="5" dirty="0">
                <a:latin typeface="Calibri"/>
                <a:cs typeface="Calibri"/>
              </a:rPr>
              <a:t>i</a:t>
            </a:r>
            <a:r>
              <a:rPr sz="1700" spc="-15" dirty="0">
                <a:latin typeface="Calibri"/>
                <a:cs typeface="Calibri"/>
              </a:rPr>
              <a:t>ca</a:t>
            </a:r>
            <a:r>
              <a:rPr sz="1700" dirty="0">
                <a:latin typeface="Calibri"/>
                <a:cs typeface="Calibri"/>
              </a:rPr>
              <a:t>l	d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ily	</a:t>
            </a:r>
            <a:r>
              <a:rPr sz="1700" spc="-2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eturn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s	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wil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l	</a:t>
            </a:r>
            <a:r>
              <a:rPr sz="17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n	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700" spc="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e	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e	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700" spc="-2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e-	</a:t>
            </a:r>
            <a:r>
              <a:rPr sz="17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3213" y="4674605"/>
            <a:ext cx="7369175" cy="16637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994"/>
              </a:spcBef>
            </a:pP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postadjustment</a:t>
            </a:r>
            <a:r>
              <a:rPr sz="1700" spc="-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194945" marR="9525" indent="-182880">
              <a:lnSpc>
                <a:spcPct val="100000"/>
              </a:lnSpc>
              <a:spcBef>
                <a:spcPts val="900"/>
              </a:spcBef>
              <a:buClr>
                <a:srgbClr val="1CACE3"/>
              </a:buClr>
              <a:buFont typeface="Courier New"/>
              <a:buChar char="o"/>
              <a:tabLst>
                <a:tab pos="195580" algn="l"/>
              </a:tabLst>
            </a:pPr>
            <a:r>
              <a:rPr sz="1700" b="1" spc="-5" dirty="0">
                <a:latin typeface="Calibri"/>
                <a:cs typeface="Calibri"/>
              </a:rPr>
              <a:t>This</a:t>
            </a:r>
            <a:r>
              <a:rPr sz="1700" b="1" spc="6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is</a:t>
            </a:r>
            <a:r>
              <a:rPr sz="1700" b="1" spc="7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the</a:t>
            </a:r>
            <a:r>
              <a:rPr sz="1700" b="1" spc="40" dirty="0">
                <a:latin typeface="Calibri"/>
                <a:cs typeface="Calibri"/>
              </a:rPr>
              <a:t> </a:t>
            </a:r>
            <a:r>
              <a:rPr sz="1700" b="1" spc="-20" dirty="0">
                <a:latin typeface="Calibri"/>
                <a:cs typeface="Calibri"/>
              </a:rPr>
              <a:t>way</a:t>
            </a:r>
            <a:r>
              <a:rPr sz="1700" b="1" spc="60" dirty="0">
                <a:latin typeface="Calibri"/>
                <a:cs typeface="Calibri"/>
              </a:rPr>
              <a:t> </a:t>
            </a:r>
            <a:r>
              <a:rPr sz="1700" b="1" spc="-25" dirty="0">
                <a:latin typeface="Calibri"/>
                <a:cs typeface="Calibri"/>
              </a:rPr>
              <a:t>Yahoo!</a:t>
            </a:r>
            <a:r>
              <a:rPr sz="1700" b="1" spc="7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Finance</a:t>
            </a:r>
            <a:r>
              <a:rPr sz="1700" b="1" spc="4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adjusts</a:t>
            </a:r>
            <a:r>
              <a:rPr sz="1700" b="1" spc="5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its</a:t>
            </a:r>
            <a:r>
              <a:rPr sz="1700" b="1" spc="65" dirty="0">
                <a:latin typeface="Calibri"/>
                <a:cs typeface="Calibri"/>
              </a:rPr>
              <a:t> </a:t>
            </a:r>
            <a:r>
              <a:rPr sz="1700" b="1" spc="-15" dirty="0">
                <a:latin typeface="Calibri"/>
                <a:cs typeface="Calibri"/>
              </a:rPr>
              <a:t>historical</a:t>
            </a:r>
            <a:r>
              <a:rPr sz="1700" b="1" spc="70" dirty="0">
                <a:latin typeface="Calibri"/>
                <a:cs typeface="Calibri"/>
              </a:rPr>
              <a:t> </a:t>
            </a:r>
            <a:r>
              <a:rPr sz="1700" b="1" spc="-15" dirty="0">
                <a:latin typeface="Calibri"/>
                <a:cs typeface="Calibri"/>
              </a:rPr>
              <a:t>data,</a:t>
            </a:r>
            <a:r>
              <a:rPr sz="1700" b="1" spc="7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and</a:t>
            </a:r>
            <a:r>
              <a:rPr sz="1700" b="1" spc="4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is</a:t>
            </a:r>
            <a:r>
              <a:rPr sz="1700" b="1" spc="5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the</a:t>
            </a:r>
            <a:r>
              <a:rPr sz="1700" b="1" spc="55" dirty="0">
                <a:latin typeface="Calibri"/>
                <a:cs typeface="Calibri"/>
              </a:rPr>
              <a:t> </a:t>
            </a:r>
            <a:r>
              <a:rPr sz="1700" b="1" spc="-20" dirty="0">
                <a:latin typeface="Calibri"/>
                <a:cs typeface="Calibri"/>
              </a:rPr>
              <a:t>most </a:t>
            </a:r>
            <a:r>
              <a:rPr sz="1700" b="1" spc="-37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common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spc="-45" dirty="0">
                <a:latin typeface="Calibri"/>
                <a:cs typeface="Calibri"/>
              </a:rPr>
              <a:t>way.</a:t>
            </a:r>
            <a:endParaRPr sz="1700">
              <a:latin typeface="Calibri"/>
              <a:cs typeface="Calibri"/>
            </a:endParaRPr>
          </a:p>
          <a:p>
            <a:pPr marL="194945" marR="5080" indent="-182880">
              <a:lnSpc>
                <a:spcPct val="100000"/>
              </a:lnSpc>
              <a:spcBef>
                <a:spcPts val="900"/>
              </a:spcBef>
              <a:buClr>
                <a:srgbClr val="1CACE3"/>
              </a:buClr>
              <a:buFont typeface="Courier New"/>
              <a:buChar char="o"/>
              <a:tabLst>
                <a:tab pos="195580" algn="l"/>
              </a:tabLst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you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adjust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by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subtracting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$d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instead,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historical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daily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changes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prices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will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same </a:t>
            </a:r>
            <a:r>
              <a:rPr sz="1700" spc="-5" dirty="0">
                <a:latin typeface="Calibri"/>
                <a:cs typeface="Calibri"/>
              </a:rPr>
              <a:t>pre-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postadjustment,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but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daily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returns.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98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</a:t>
            </a:r>
            <a:r>
              <a:rPr sz="4000" spc="-80" dirty="0"/>
              <a:t>a</a:t>
            </a:r>
            <a:r>
              <a:rPr sz="4000" spc="-75" dirty="0"/>
              <a:t>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85" dirty="0"/>
              <a:t>t</a:t>
            </a:r>
            <a:r>
              <a:rPr sz="4000" spc="-75" dirty="0"/>
              <a:t>i</a:t>
            </a:r>
            <a:r>
              <a:rPr sz="4000" spc="-90" dirty="0"/>
              <a:t>n</a:t>
            </a:r>
            <a:r>
              <a:rPr sz="4000" spc="-5" dirty="0"/>
              <a:t>g</a:t>
            </a:r>
            <a:r>
              <a:rPr sz="4000" spc="-195" dirty="0"/>
              <a:t> </a:t>
            </a:r>
            <a:r>
              <a:rPr sz="4000" spc="-80" dirty="0"/>
              <a:t>b</a:t>
            </a:r>
            <a:r>
              <a:rPr sz="4000" spc="-60" dirty="0"/>
              <a:t>i</a:t>
            </a:r>
            <a:r>
              <a:rPr sz="4000" spc="-75" dirty="0"/>
              <a:t>a</a:t>
            </a:r>
            <a:r>
              <a:rPr sz="4000" spc="-90" dirty="0"/>
              <a:t>s</a:t>
            </a:r>
            <a:r>
              <a:rPr sz="4000" spc="-85" dirty="0"/>
              <a:t>e</a:t>
            </a:r>
            <a:r>
              <a:rPr sz="4000" spc="-5" dirty="0"/>
              <a:t>s</a:t>
            </a:r>
            <a:r>
              <a:rPr sz="4000" spc="-175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75" dirty="0"/>
              <a:t>c</a:t>
            </a:r>
            <a:r>
              <a:rPr sz="4000" spc="-85" dirty="0"/>
              <a:t>h</a:t>
            </a:r>
            <a:r>
              <a:rPr sz="4000" spc="-90" dirty="0"/>
              <a:t>a</a:t>
            </a:r>
            <a:r>
              <a:rPr sz="4000" spc="-75" dirty="0"/>
              <a:t>ll</a:t>
            </a:r>
            <a:r>
              <a:rPr sz="4000" spc="-95" dirty="0"/>
              <a:t>e</a:t>
            </a:r>
            <a:r>
              <a:rPr sz="4000" spc="-90" dirty="0"/>
              <a:t>n</a:t>
            </a:r>
            <a:r>
              <a:rPr sz="4000" spc="-114" dirty="0"/>
              <a:t>g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10258" y="1830990"/>
            <a:ext cx="7570470" cy="215455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b="1" spc="-10" dirty="0">
                <a:latin typeface="Calibri"/>
                <a:cs typeface="Calibri"/>
              </a:rPr>
              <a:t>Stock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Splits</a:t>
            </a:r>
            <a:r>
              <a:rPr sz="2200" b="1" spc="-10" dirty="0">
                <a:latin typeface="Calibri"/>
                <a:cs typeface="Calibri"/>
              </a:rPr>
              <a:t> and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Dividend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Adjustments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…</a:t>
            </a:r>
            <a:endParaRPr sz="220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100000"/>
              </a:lnSpc>
              <a:spcBef>
                <a:spcPts val="935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spc="-30" dirty="0">
                <a:latin typeface="Calibri"/>
                <a:cs typeface="Calibri"/>
              </a:rPr>
              <a:t>We </a:t>
            </a:r>
            <a:r>
              <a:rPr sz="1700" dirty="0">
                <a:latin typeface="Calibri"/>
                <a:cs typeface="Calibri"/>
              </a:rPr>
              <a:t>look </a:t>
            </a:r>
            <a:r>
              <a:rPr sz="1700" spc="-10" dirty="0">
                <a:latin typeface="Calibri"/>
                <a:cs typeface="Calibri"/>
              </a:rPr>
              <a:t>at </a:t>
            </a:r>
            <a:r>
              <a:rPr sz="1700" spc="-5" dirty="0">
                <a:latin typeface="Calibri"/>
                <a:cs typeface="Calibri"/>
              </a:rPr>
              <a:t>IGE, </a:t>
            </a:r>
            <a:r>
              <a:rPr sz="1700" dirty="0">
                <a:latin typeface="Calibri"/>
                <a:cs typeface="Calibri"/>
              </a:rPr>
              <a:t>an </a:t>
            </a:r>
            <a:r>
              <a:rPr sz="1700" spc="-5" dirty="0">
                <a:latin typeface="Calibri"/>
                <a:cs typeface="Calibri"/>
              </a:rPr>
              <a:t>ETF that has had both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splits </a:t>
            </a:r>
            <a:r>
              <a:rPr sz="1700" spc="-5" dirty="0">
                <a:latin typeface="Calibri"/>
                <a:cs typeface="Calibri"/>
              </a:rPr>
              <a:t>and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dividends </a:t>
            </a:r>
            <a:r>
              <a:rPr sz="1700" spc="-5" dirty="0">
                <a:latin typeface="Calibri"/>
                <a:cs typeface="Calibri"/>
              </a:rPr>
              <a:t>in its history </a:t>
            </a:r>
            <a:r>
              <a:rPr sz="1700" spc="-10" dirty="0">
                <a:latin typeface="Calibri"/>
                <a:cs typeface="Calibri"/>
              </a:rPr>
              <a:t>(our 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reference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 date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 is November 2007</a:t>
            </a:r>
            <a:r>
              <a:rPr sz="1700" spc="-5" dirty="0">
                <a:latin typeface="Calibri"/>
                <a:cs typeface="Calibri"/>
              </a:rPr>
              <a:t>), </a:t>
            </a:r>
            <a:r>
              <a:rPr sz="1700" dirty="0">
                <a:latin typeface="Calibri"/>
                <a:cs typeface="Calibri"/>
              </a:rPr>
              <a:t>so </a:t>
            </a:r>
            <a:r>
              <a:rPr sz="1700" spc="-5" dirty="0">
                <a:latin typeface="Calibri"/>
                <a:cs typeface="Calibri"/>
              </a:rPr>
              <a:t>we only </a:t>
            </a:r>
            <a:r>
              <a:rPr sz="1700" spc="-10" dirty="0">
                <a:latin typeface="Calibri"/>
                <a:cs typeface="Calibri"/>
              </a:rPr>
              <a:t>consider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prices </a:t>
            </a:r>
            <a:r>
              <a:rPr sz="1700" spc="-15" dirty="0">
                <a:latin typeface="Calibri"/>
                <a:cs typeface="Calibri"/>
              </a:rPr>
              <a:t>before</a:t>
            </a:r>
            <a:r>
              <a:rPr sz="1700" spc="3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this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date.</a:t>
            </a:r>
            <a:endParaRPr sz="1700">
              <a:latin typeface="Calibri"/>
              <a:cs typeface="Calibri"/>
            </a:endParaRPr>
          </a:p>
          <a:p>
            <a:pPr marL="396240" lvl="1" indent="-183515" algn="just">
              <a:lnSpc>
                <a:spcPct val="100000"/>
              </a:lnSpc>
              <a:spcBef>
                <a:spcPts val="894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dirty="0">
                <a:latin typeface="Calibri"/>
                <a:cs typeface="Calibri"/>
              </a:rPr>
              <a:t>It had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2:1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split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June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9,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2005 (the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ex-date).</a:t>
            </a:r>
            <a:endParaRPr sz="1700">
              <a:latin typeface="Calibri"/>
              <a:cs typeface="Calibri"/>
            </a:endParaRPr>
          </a:p>
          <a:p>
            <a:pPr marL="396875" lvl="1" indent="-183515" algn="just">
              <a:lnSpc>
                <a:spcPct val="100000"/>
              </a:lnSpc>
              <a:spcBef>
                <a:spcPts val="900"/>
              </a:spcBef>
              <a:buClr>
                <a:srgbClr val="1CACE3"/>
              </a:buClr>
              <a:buFont typeface="Courier New"/>
              <a:buChar char="o"/>
              <a:tabLst>
                <a:tab pos="397510" algn="l"/>
              </a:tabLst>
            </a:pPr>
            <a:r>
              <a:rPr sz="1700" spc="-15" dirty="0">
                <a:latin typeface="Calibri"/>
                <a:cs typeface="Calibri"/>
              </a:rPr>
              <a:t>Let’s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look</a:t>
            </a:r>
            <a:r>
              <a:rPr sz="1700" spc="-10" dirty="0">
                <a:latin typeface="Calibri"/>
                <a:cs typeface="Calibri"/>
              </a:rPr>
              <a:t> at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unadjusted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prices </a:t>
            </a:r>
            <a:r>
              <a:rPr sz="1700" spc="-5" dirty="0">
                <a:latin typeface="Calibri"/>
                <a:cs typeface="Calibri"/>
              </a:rPr>
              <a:t>around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that</a:t>
            </a:r>
            <a:r>
              <a:rPr sz="1700" spc="-10" dirty="0">
                <a:latin typeface="Calibri"/>
                <a:cs typeface="Calibri"/>
              </a:rPr>
              <a:t> date.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1724" y="4386071"/>
            <a:ext cx="6179947" cy="17251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98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</a:t>
            </a:r>
            <a:r>
              <a:rPr sz="4000" spc="-80" dirty="0"/>
              <a:t>a</a:t>
            </a:r>
            <a:r>
              <a:rPr sz="4000" spc="-75" dirty="0"/>
              <a:t>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85" dirty="0"/>
              <a:t>t</a:t>
            </a:r>
            <a:r>
              <a:rPr sz="4000" spc="-75" dirty="0"/>
              <a:t>i</a:t>
            </a:r>
            <a:r>
              <a:rPr sz="4000" spc="-90" dirty="0"/>
              <a:t>n</a:t>
            </a:r>
            <a:r>
              <a:rPr sz="4000" spc="-5" dirty="0"/>
              <a:t>g</a:t>
            </a:r>
            <a:r>
              <a:rPr sz="4000" spc="-195" dirty="0"/>
              <a:t> </a:t>
            </a:r>
            <a:r>
              <a:rPr sz="4000" spc="-80" dirty="0"/>
              <a:t>b</a:t>
            </a:r>
            <a:r>
              <a:rPr sz="4000" spc="-60" dirty="0"/>
              <a:t>i</a:t>
            </a:r>
            <a:r>
              <a:rPr sz="4000" spc="-75" dirty="0"/>
              <a:t>a</a:t>
            </a:r>
            <a:r>
              <a:rPr sz="4000" spc="-90" dirty="0"/>
              <a:t>s</a:t>
            </a:r>
            <a:r>
              <a:rPr sz="4000" spc="-85" dirty="0"/>
              <a:t>e</a:t>
            </a:r>
            <a:r>
              <a:rPr sz="4000" spc="-5" dirty="0"/>
              <a:t>s</a:t>
            </a:r>
            <a:r>
              <a:rPr sz="4000" spc="-175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75" dirty="0"/>
              <a:t>c</a:t>
            </a:r>
            <a:r>
              <a:rPr sz="4000" spc="-85" dirty="0"/>
              <a:t>h</a:t>
            </a:r>
            <a:r>
              <a:rPr sz="4000" spc="-90" dirty="0"/>
              <a:t>a</a:t>
            </a:r>
            <a:r>
              <a:rPr sz="4000" spc="-75" dirty="0"/>
              <a:t>ll</a:t>
            </a:r>
            <a:r>
              <a:rPr sz="4000" spc="-95" dirty="0"/>
              <a:t>e</a:t>
            </a:r>
            <a:r>
              <a:rPr sz="4000" spc="-90" dirty="0"/>
              <a:t>n</a:t>
            </a:r>
            <a:r>
              <a:rPr sz="4000" spc="-114" dirty="0"/>
              <a:t>g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10258" y="1830990"/>
            <a:ext cx="7348855" cy="163639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b="1" spc="-10" dirty="0">
                <a:latin typeface="Calibri"/>
                <a:cs typeface="Calibri"/>
              </a:rPr>
              <a:t>Stock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Splits</a:t>
            </a:r>
            <a:r>
              <a:rPr sz="2200" b="1" spc="-10" dirty="0">
                <a:latin typeface="Calibri"/>
                <a:cs typeface="Calibri"/>
              </a:rPr>
              <a:t> and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Dividend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Adjustments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…</a:t>
            </a:r>
            <a:endParaRPr sz="220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935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spc="-30" dirty="0">
                <a:solidFill>
                  <a:srgbClr val="0000FF"/>
                </a:solidFill>
                <a:latin typeface="Calibri"/>
                <a:cs typeface="Calibri"/>
              </a:rPr>
              <a:t>We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need</a:t>
            </a:r>
            <a:r>
              <a:rPr sz="17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adjust</a:t>
            </a:r>
            <a:r>
              <a:rPr sz="17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prices</a:t>
            </a:r>
            <a:r>
              <a:rPr sz="17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prior</a:t>
            </a:r>
            <a:r>
              <a:rPr sz="17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6/9/2005 due</a:t>
            </a:r>
            <a:r>
              <a:rPr sz="17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sz="17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split</a:t>
            </a:r>
            <a:r>
              <a:rPr sz="170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396875" lvl="1" indent="-183515">
              <a:lnSpc>
                <a:spcPct val="100000"/>
              </a:lnSpc>
              <a:spcBef>
                <a:spcPts val="900"/>
              </a:spcBef>
              <a:buClr>
                <a:srgbClr val="1CACE3"/>
              </a:buClr>
              <a:buFont typeface="Courier New"/>
              <a:buChar char="o"/>
              <a:tabLst>
                <a:tab pos="397510" algn="l"/>
              </a:tabLst>
            </a:pPr>
            <a:r>
              <a:rPr sz="1700" dirty="0">
                <a:latin typeface="Calibri"/>
                <a:cs typeface="Calibri"/>
              </a:rPr>
              <a:t>This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easy: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7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= 2 </a:t>
            </a:r>
            <a:r>
              <a:rPr sz="1700" spc="-5" dirty="0">
                <a:latin typeface="Calibri"/>
                <a:cs typeface="Calibri"/>
              </a:rPr>
              <a:t>here,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we </a:t>
            </a:r>
            <a:r>
              <a:rPr sz="1700" dirty="0">
                <a:latin typeface="Calibri"/>
                <a:cs typeface="Calibri"/>
              </a:rPr>
              <a:t>need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do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5" dirty="0">
                <a:latin typeface="Calibri"/>
                <a:cs typeface="Calibri"/>
              </a:rPr>
              <a:t> to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multiply</a:t>
            </a:r>
            <a:r>
              <a:rPr sz="17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those</a:t>
            </a:r>
            <a:r>
              <a:rPr sz="17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prices</a:t>
            </a:r>
            <a:r>
              <a:rPr sz="17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1/2</a:t>
            </a:r>
            <a:r>
              <a:rPr sz="170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396875" lvl="1" indent="-183515">
              <a:lnSpc>
                <a:spcPct val="100000"/>
              </a:lnSpc>
              <a:spcBef>
                <a:spcPts val="894"/>
              </a:spcBef>
              <a:buClr>
                <a:srgbClr val="1CACE3"/>
              </a:buClr>
              <a:buFont typeface="Courier New"/>
              <a:buChar char="o"/>
              <a:tabLst>
                <a:tab pos="397510" algn="l"/>
              </a:tabLst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following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table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shows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adjusted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prices: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7395" y="5101686"/>
            <a:ext cx="7371080" cy="1176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351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Courier New"/>
              <a:buChar char="o"/>
              <a:tabLst>
                <a:tab pos="195580" algn="l"/>
              </a:tabLst>
            </a:pPr>
            <a:r>
              <a:rPr sz="1700" spc="-40" dirty="0">
                <a:latin typeface="Calibri"/>
                <a:cs typeface="Calibri"/>
              </a:rPr>
              <a:t>Now,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that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adjusted</a:t>
            </a:r>
            <a:r>
              <a:rPr sz="1700" b="1" spc="2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close</a:t>
            </a:r>
            <a:r>
              <a:rPr sz="1700" b="1" spc="1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prices</a:t>
            </a:r>
            <a:r>
              <a:rPr sz="1700" b="1" spc="30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here</a:t>
            </a:r>
            <a:r>
              <a:rPr sz="1700" b="1" spc="2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do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not</a:t>
            </a:r>
            <a:r>
              <a:rPr sz="1700" b="1" spc="2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match</a:t>
            </a:r>
            <a:r>
              <a:rPr sz="1700" b="1" spc="2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the</a:t>
            </a:r>
            <a:r>
              <a:rPr sz="1700" b="1" spc="20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adjusted</a:t>
            </a:r>
            <a:r>
              <a:rPr sz="1700" b="1" spc="2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close </a:t>
            </a:r>
            <a:r>
              <a:rPr sz="1700" b="1" spc="-37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prices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displayed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in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the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25" dirty="0">
                <a:latin typeface="Calibri"/>
                <a:cs typeface="Calibri"/>
              </a:rPr>
              <a:t>Yahoo!</a:t>
            </a:r>
            <a:r>
              <a:rPr sz="1700" b="1" spc="-5" dirty="0">
                <a:latin typeface="Calibri"/>
                <a:cs typeface="Calibri"/>
              </a:rPr>
              <a:t> Finance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table</a:t>
            </a:r>
            <a:r>
              <a:rPr sz="1700" spc="-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194945" marR="6985" indent="-182880">
              <a:lnSpc>
                <a:spcPct val="100000"/>
              </a:lnSpc>
              <a:spcBef>
                <a:spcPts val="905"/>
              </a:spcBef>
              <a:buClr>
                <a:srgbClr val="1CACE3"/>
              </a:buClr>
              <a:buFont typeface="Courier New"/>
              <a:buChar char="o"/>
              <a:tabLst>
                <a:tab pos="195580" algn="l"/>
              </a:tabLst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reason</a:t>
            </a:r>
            <a:r>
              <a:rPr sz="1700" spc="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for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this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that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there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have</a:t>
            </a:r>
            <a:r>
              <a:rPr sz="1700" spc="1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been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dividends</a:t>
            </a:r>
            <a:r>
              <a:rPr sz="17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distributed</a:t>
            </a:r>
            <a:r>
              <a:rPr sz="1700" spc="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after</a:t>
            </a:r>
            <a:r>
              <a:rPr sz="1700" spc="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6/9/2005</a:t>
            </a:r>
            <a:r>
              <a:rPr sz="1700" dirty="0">
                <a:latin typeface="Calibri"/>
                <a:cs typeface="Calibri"/>
              </a:rPr>
              <a:t>,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so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Yahoo! </a:t>
            </a:r>
            <a:r>
              <a:rPr sz="1700" dirty="0">
                <a:latin typeface="Calibri"/>
                <a:cs typeface="Calibri"/>
              </a:rPr>
              <a:t>prices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have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been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adjusted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for</a:t>
            </a:r>
            <a:r>
              <a:rPr sz="1700" dirty="0">
                <a:latin typeface="Calibri"/>
                <a:cs typeface="Calibri"/>
              </a:rPr>
              <a:t> all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those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well.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1576" y="3566159"/>
            <a:ext cx="5478462" cy="15041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5561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D</a:t>
            </a:r>
            <a:r>
              <a:rPr sz="4000" spc="-110" dirty="0"/>
              <a:t>e</a:t>
            </a:r>
            <a:r>
              <a:rPr sz="4000" spc="-75" dirty="0"/>
              <a:t>fi</a:t>
            </a:r>
            <a:r>
              <a:rPr sz="4000" spc="-90" dirty="0"/>
              <a:t>n</a:t>
            </a:r>
            <a:r>
              <a:rPr sz="4000" spc="-75" dirty="0"/>
              <a:t>i</a:t>
            </a:r>
            <a:r>
              <a:rPr sz="4000" spc="-85" dirty="0"/>
              <a:t>tio</a:t>
            </a:r>
            <a:r>
              <a:rPr sz="4000" spc="-5" dirty="0"/>
              <a:t>n</a:t>
            </a:r>
            <a:r>
              <a:rPr sz="4000" spc="-190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60" dirty="0"/>
              <a:t>i</a:t>
            </a:r>
            <a:r>
              <a:rPr sz="4000" spc="-110" dirty="0"/>
              <a:t>m</a:t>
            </a:r>
            <a:r>
              <a:rPr sz="4000" spc="-90" dirty="0"/>
              <a:t>p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45" dirty="0"/>
              <a:t>t</a:t>
            </a:r>
            <a:r>
              <a:rPr sz="4000" spc="-90" dirty="0"/>
              <a:t>an</a:t>
            </a:r>
            <a:r>
              <a:rPr sz="4000" spc="-85" dirty="0"/>
              <a:t>c</a:t>
            </a:r>
            <a:r>
              <a:rPr sz="4000" spc="-5" dirty="0"/>
              <a:t>e</a:t>
            </a:r>
            <a:r>
              <a:rPr sz="4000" spc="-19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793615"/>
            <a:ext cx="7571105" cy="3994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6350" indent="-92075" algn="just">
              <a:lnSpc>
                <a:spcPct val="120000"/>
              </a:lnSpc>
              <a:spcBef>
                <a:spcPts val="1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dirty="0">
                <a:latin typeface="Calibri"/>
                <a:cs typeface="Calibri"/>
              </a:rPr>
              <a:t>If </a:t>
            </a:r>
            <a:r>
              <a:rPr sz="1600" spc="-15" dirty="0">
                <a:latin typeface="Calibri"/>
                <a:cs typeface="Calibri"/>
              </a:rPr>
              <a:t>you have </a:t>
            </a:r>
            <a:r>
              <a:rPr sz="1600" spc="-5" dirty="0">
                <a:latin typeface="Calibri"/>
                <a:cs typeface="Calibri"/>
              </a:rPr>
              <a:t>developed a </a:t>
            </a:r>
            <a:r>
              <a:rPr sz="1600" b="1" spc="-15" dirty="0">
                <a:latin typeface="Calibri"/>
                <a:cs typeface="Calibri"/>
              </a:rPr>
              <a:t>strategy </a:t>
            </a:r>
            <a:r>
              <a:rPr sz="1600" b="1" spc="-5" dirty="0">
                <a:latin typeface="Calibri"/>
                <a:cs typeface="Calibri"/>
              </a:rPr>
              <a:t>from </a:t>
            </a:r>
            <a:r>
              <a:rPr sz="1600" b="1" spc="-10" dirty="0">
                <a:latin typeface="Calibri"/>
                <a:cs typeface="Calibri"/>
              </a:rPr>
              <a:t>scratch</a:t>
            </a:r>
            <a:r>
              <a:rPr sz="1600" spc="-10" dirty="0">
                <a:latin typeface="Calibri"/>
                <a:cs typeface="Calibri"/>
              </a:rPr>
              <a:t>, </a:t>
            </a:r>
            <a:r>
              <a:rPr sz="1600" spc="-15" dirty="0">
                <a:latin typeface="Calibri"/>
                <a:cs typeface="Calibri"/>
              </a:rPr>
              <a:t>you </a:t>
            </a:r>
            <a:r>
              <a:rPr sz="1600" dirty="0">
                <a:latin typeface="Calibri"/>
                <a:cs typeface="Calibri"/>
              </a:rPr>
              <a:t>would </a:t>
            </a:r>
            <a:r>
              <a:rPr sz="1600" spc="-5" dirty="0">
                <a:latin typeface="Calibri"/>
                <a:cs typeface="Calibri"/>
              </a:rPr>
              <a:t>certainly </a:t>
            </a:r>
            <a:r>
              <a:rPr sz="1600" spc="-10" dirty="0">
                <a:latin typeface="Calibri"/>
                <a:cs typeface="Calibri"/>
              </a:rPr>
              <a:t>want to </a:t>
            </a:r>
            <a:r>
              <a:rPr sz="1600" spc="-5" dirty="0">
                <a:latin typeface="Calibri"/>
                <a:cs typeface="Calibri"/>
              </a:rPr>
              <a:t>know how </a:t>
            </a:r>
            <a:r>
              <a:rPr sz="1600" dirty="0">
                <a:latin typeface="Calibri"/>
                <a:cs typeface="Calibri"/>
              </a:rPr>
              <a:t>it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has</a:t>
            </a:r>
            <a:r>
              <a:rPr sz="1600" spc="-10" dirty="0">
                <a:latin typeface="Calibri"/>
                <a:cs typeface="Calibri"/>
              </a:rPr>
              <a:t> performed.</a:t>
            </a:r>
            <a:endParaRPr sz="1600">
              <a:latin typeface="Calibri"/>
              <a:cs typeface="Calibri"/>
            </a:endParaRPr>
          </a:p>
          <a:p>
            <a:pPr marL="104139" marR="5080" indent="-92075" algn="just">
              <a:lnSpc>
                <a:spcPct val="120000"/>
              </a:lnSpc>
              <a:spcBef>
                <a:spcPts val="12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20" dirty="0">
                <a:latin typeface="Calibri"/>
                <a:cs typeface="Calibri"/>
              </a:rPr>
              <a:t>Even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3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read </a:t>
            </a:r>
            <a:r>
              <a:rPr sz="1600" spc="-5" dirty="0">
                <a:latin typeface="Calibri"/>
                <a:cs typeface="Calibri"/>
              </a:rPr>
              <a:t>about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strategy </a:t>
            </a:r>
            <a:r>
              <a:rPr sz="1600" b="1" spc="-5" dirty="0">
                <a:latin typeface="Calibri"/>
                <a:cs typeface="Calibri"/>
              </a:rPr>
              <a:t>from a publication</a:t>
            </a:r>
            <a:r>
              <a:rPr sz="1600" spc="-5" dirty="0">
                <a:latin typeface="Calibri"/>
                <a:cs typeface="Calibri"/>
              </a:rPr>
              <a:t>, and </a:t>
            </a:r>
            <a:r>
              <a:rPr sz="1600" spc="-15" dirty="0">
                <a:latin typeface="Calibri"/>
                <a:cs typeface="Calibri"/>
              </a:rPr>
              <a:t>you </a:t>
            </a:r>
            <a:r>
              <a:rPr sz="1600" spc="-5" dirty="0">
                <a:latin typeface="Calibri"/>
                <a:cs typeface="Calibri"/>
              </a:rPr>
              <a:t>trust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the author </a:t>
            </a:r>
            <a:r>
              <a:rPr sz="1600" dirty="0">
                <a:latin typeface="Calibri"/>
                <a:cs typeface="Calibri"/>
              </a:rPr>
              <a:t>did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not </a:t>
            </a:r>
            <a:r>
              <a:rPr sz="1600" dirty="0">
                <a:latin typeface="Calibri"/>
                <a:cs typeface="Calibri"/>
              </a:rPr>
              <a:t>lie </a:t>
            </a:r>
            <a:r>
              <a:rPr sz="1600" spc="-5" dirty="0">
                <a:latin typeface="Calibri"/>
                <a:cs typeface="Calibri"/>
              </a:rPr>
              <a:t>about </a:t>
            </a:r>
            <a:r>
              <a:rPr sz="1600" dirty="0">
                <a:latin typeface="Calibri"/>
                <a:cs typeface="Calibri"/>
              </a:rPr>
              <a:t>its </a:t>
            </a:r>
            <a:r>
              <a:rPr sz="1600" spc="-15" dirty="0">
                <a:latin typeface="Calibri"/>
                <a:cs typeface="Calibri"/>
              </a:rPr>
              <a:t>stated </a:t>
            </a:r>
            <a:r>
              <a:rPr sz="1600" spc="-10" dirty="0">
                <a:latin typeface="Calibri"/>
                <a:cs typeface="Calibri"/>
              </a:rPr>
              <a:t>performance, </a:t>
            </a:r>
            <a:r>
              <a:rPr sz="1600" dirty="0">
                <a:latin typeface="Calibri"/>
                <a:cs typeface="Calibri"/>
              </a:rPr>
              <a:t>it is </a:t>
            </a:r>
            <a:r>
              <a:rPr sz="1600" spc="-10" dirty="0">
                <a:latin typeface="Calibri"/>
                <a:cs typeface="Calibri"/>
              </a:rPr>
              <a:t>still imperative </a:t>
            </a:r>
            <a:r>
              <a:rPr sz="1600" spc="-5" dirty="0">
                <a:latin typeface="Calibri"/>
                <a:cs typeface="Calibri"/>
              </a:rPr>
              <a:t>that </a:t>
            </a:r>
            <a:r>
              <a:rPr sz="1600" spc="-10" dirty="0">
                <a:latin typeface="Calibri"/>
                <a:cs typeface="Calibri"/>
              </a:rPr>
              <a:t>you </a:t>
            </a:r>
            <a:r>
              <a:rPr sz="1600" spc="-5" dirty="0">
                <a:latin typeface="Calibri"/>
                <a:cs typeface="Calibri"/>
              </a:rPr>
              <a:t>independently </a:t>
            </a:r>
            <a:r>
              <a:rPr sz="1600" spc="-10" dirty="0">
                <a:latin typeface="Calibri"/>
                <a:cs typeface="Calibri"/>
              </a:rPr>
              <a:t>Backtest </a:t>
            </a:r>
            <a:r>
              <a:rPr sz="1600" spc="-5" dirty="0">
                <a:latin typeface="Calibri"/>
                <a:cs typeface="Calibri"/>
              </a:rPr>
              <a:t> 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strategy.</a:t>
            </a:r>
            <a:endParaRPr sz="1600">
              <a:latin typeface="Calibri"/>
              <a:cs typeface="Calibri"/>
            </a:endParaRPr>
          </a:p>
          <a:p>
            <a:pPr marL="103505" marR="5080" indent="-91440" algn="just">
              <a:lnSpc>
                <a:spcPct val="120000"/>
              </a:lnSpc>
              <a:spcBef>
                <a:spcPts val="1200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10" dirty="0">
                <a:latin typeface="Calibri"/>
                <a:cs typeface="Calibri"/>
              </a:rPr>
              <a:t>Backtesting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published </a:t>
            </a:r>
            <a:r>
              <a:rPr sz="1600" spc="-15" dirty="0">
                <a:latin typeface="Calibri"/>
                <a:cs typeface="Calibri"/>
              </a:rPr>
              <a:t>strategy </a:t>
            </a:r>
            <a:r>
              <a:rPr sz="1600" spc="-10" dirty="0">
                <a:latin typeface="Calibri"/>
                <a:cs typeface="Calibri"/>
              </a:rPr>
              <a:t>allows you </a:t>
            </a:r>
            <a:r>
              <a:rPr sz="1600" spc="-5" dirty="0">
                <a:latin typeface="Calibri"/>
                <a:cs typeface="Calibri"/>
              </a:rPr>
              <a:t>to conduct </a:t>
            </a:r>
            <a:r>
              <a:rPr sz="1600" dirty="0">
                <a:latin typeface="Calibri"/>
                <a:cs typeface="Calibri"/>
              </a:rPr>
              <a:t>true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out-of-sample testing </a:t>
            </a:r>
            <a:r>
              <a:rPr sz="1600" dirty="0">
                <a:latin typeface="Calibri"/>
                <a:cs typeface="Calibri"/>
              </a:rPr>
              <a:t>in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period following </a:t>
            </a:r>
            <a:r>
              <a:rPr sz="1600" spc="-10" dirty="0">
                <a:latin typeface="Calibri"/>
                <a:cs typeface="Calibri"/>
              </a:rPr>
              <a:t>publication. If that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out-of-sample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performance proves </a:t>
            </a:r>
            <a:r>
              <a:rPr sz="1600" spc="-30" dirty="0">
                <a:solidFill>
                  <a:srgbClr val="0000FF"/>
                </a:solidFill>
                <a:latin typeface="Calibri"/>
                <a:cs typeface="Calibri"/>
              </a:rPr>
              <a:t>poor</a:t>
            </a:r>
            <a:r>
              <a:rPr sz="1600" spc="-30" dirty="0">
                <a:latin typeface="Calibri"/>
                <a:cs typeface="Calibri"/>
              </a:rPr>
              <a:t>, </a:t>
            </a:r>
            <a:r>
              <a:rPr sz="1600" dirty="0">
                <a:latin typeface="Calibri"/>
                <a:cs typeface="Calibri"/>
              </a:rPr>
              <a:t>then </a:t>
            </a:r>
            <a:r>
              <a:rPr sz="1600" spc="-5" dirty="0">
                <a:latin typeface="Calibri"/>
                <a:cs typeface="Calibri"/>
              </a:rPr>
              <a:t>one has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spc="-10" dirty="0">
                <a:latin typeface="Calibri"/>
                <a:cs typeface="Calibri"/>
              </a:rPr>
              <a:t>concerned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 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strategy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may have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worked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only on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limited</a:t>
            </a:r>
            <a:r>
              <a:rPr sz="16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dataset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03505" marR="6985" indent="-91440" algn="just">
              <a:lnSpc>
                <a:spcPct val="120000"/>
              </a:lnSpc>
              <a:spcBef>
                <a:spcPts val="1195"/>
              </a:spcBef>
              <a:buClr>
                <a:srgbClr val="1CACE3"/>
              </a:buClr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15" dirty="0">
                <a:latin typeface="Calibri"/>
                <a:cs typeface="Calibri"/>
              </a:rPr>
              <a:t>Many </a:t>
            </a:r>
            <a:r>
              <a:rPr sz="1600" spc="-10" dirty="0">
                <a:latin typeface="Calibri"/>
                <a:cs typeface="Calibri"/>
              </a:rPr>
              <a:t>authors </a:t>
            </a:r>
            <a:r>
              <a:rPr sz="1600" spc="-5" dirty="0">
                <a:latin typeface="Calibri"/>
                <a:cs typeface="Calibri"/>
              </a:rPr>
              <a:t>will claim </a:t>
            </a:r>
            <a:r>
              <a:rPr sz="1600" spc="-10" dirty="0">
                <a:latin typeface="Calibri"/>
                <a:cs typeface="Calibri"/>
              </a:rPr>
              <a:t>in </a:t>
            </a:r>
            <a:r>
              <a:rPr sz="1600" spc="-5" dirty="0">
                <a:latin typeface="Calibri"/>
                <a:cs typeface="Calibri"/>
              </a:rPr>
              <a:t>their articles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Backtest </a:t>
            </a:r>
            <a:r>
              <a:rPr sz="1600" spc="-5" dirty="0">
                <a:latin typeface="Calibri"/>
                <a:cs typeface="Calibri"/>
              </a:rPr>
              <a:t>results </a:t>
            </a:r>
            <a:r>
              <a:rPr sz="1600" spc="-10" dirty="0">
                <a:latin typeface="Calibri"/>
                <a:cs typeface="Calibri"/>
              </a:rPr>
              <a:t>were </a:t>
            </a:r>
            <a:r>
              <a:rPr sz="1600" spc="-5" dirty="0">
                <a:latin typeface="Calibri"/>
                <a:cs typeface="Calibri"/>
              </a:rPr>
              <a:t>verified with out-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of-sample </a:t>
            </a:r>
            <a:r>
              <a:rPr sz="1600" spc="-15" dirty="0">
                <a:latin typeface="Calibri"/>
                <a:cs typeface="Calibri"/>
              </a:rPr>
              <a:t>data. </a:t>
            </a:r>
            <a:r>
              <a:rPr sz="1600" spc="-5" dirty="0">
                <a:latin typeface="Calibri"/>
                <a:cs typeface="Calibri"/>
              </a:rPr>
              <a:t>But, </a:t>
            </a:r>
            <a:r>
              <a:rPr sz="1600" spc="-20" dirty="0">
                <a:latin typeface="Calibri"/>
                <a:cs typeface="Calibri"/>
              </a:rPr>
              <a:t>actually, </a:t>
            </a:r>
            <a:r>
              <a:rPr sz="1600" spc="-10" dirty="0">
                <a:latin typeface="Calibri"/>
                <a:cs typeface="Calibri"/>
              </a:rPr>
              <a:t>if </a:t>
            </a:r>
            <a:r>
              <a:rPr sz="1600" spc="-5" dirty="0">
                <a:latin typeface="Calibri"/>
                <a:cs typeface="Calibri"/>
              </a:rPr>
              <a:t>the out-of-sample </a:t>
            </a:r>
            <a:r>
              <a:rPr sz="1600" spc="-10" dirty="0">
                <a:latin typeface="Calibri"/>
                <a:cs typeface="Calibri"/>
              </a:rPr>
              <a:t>testing results were </a:t>
            </a:r>
            <a:r>
              <a:rPr sz="1600" spc="-30" dirty="0">
                <a:latin typeface="Calibri"/>
                <a:cs typeface="Calibri"/>
              </a:rPr>
              <a:t>poor,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authors </a:t>
            </a:r>
            <a:r>
              <a:rPr sz="1600" spc="-5" dirty="0">
                <a:latin typeface="Calibri"/>
                <a:cs typeface="Calibri"/>
              </a:rPr>
              <a:t> could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just</a:t>
            </a:r>
            <a:r>
              <a:rPr sz="1600" b="1" spc="-5" dirty="0">
                <a:latin typeface="Calibri"/>
                <a:cs typeface="Calibri"/>
              </a:rPr>
              <a:t> changed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some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parameters</a:t>
            </a:r>
            <a:r>
              <a:rPr sz="1600" spc="-15" dirty="0">
                <a:latin typeface="Calibri"/>
                <a:cs typeface="Calibri"/>
              </a:rPr>
              <a:t>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could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tweaked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model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substantially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results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look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good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out-of-sample </a:t>
            </a:r>
            <a:r>
              <a:rPr sz="1600" spc="-10" dirty="0">
                <a:latin typeface="Calibri"/>
                <a:cs typeface="Calibri"/>
              </a:rPr>
              <a:t>data.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98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</a:t>
            </a:r>
            <a:r>
              <a:rPr sz="4000" spc="-80" dirty="0"/>
              <a:t>a</a:t>
            </a:r>
            <a:r>
              <a:rPr sz="4000" spc="-75" dirty="0"/>
              <a:t>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85" dirty="0"/>
              <a:t>t</a:t>
            </a:r>
            <a:r>
              <a:rPr sz="4000" spc="-75" dirty="0"/>
              <a:t>i</a:t>
            </a:r>
            <a:r>
              <a:rPr sz="4000" spc="-90" dirty="0"/>
              <a:t>n</a:t>
            </a:r>
            <a:r>
              <a:rPr sz="4000" spc="-5" dirty="0"/>
              <a:t>g</a:t>
            </a:r>
            <a:r>
              <a:rPr sz="4000" spc="-195" dirty="0"/>
              <a:t> </a:t>
            </a:r>
            <a:r>
              <a:rPr sz="4000" spc="-80" dirty="0"/>
              <a:t>b</a:t>
            </a:r>
            <a:r>
              <a:rPr sz="4000" spc="-60" dirty="0"/>
              <a:t>i</a:t>
            </a:r>
            <a:r>
              <a:rPr sz="4000" spc="-75" dirty="0"/>
              <a:t>a</a:t>
            </a:r>
            <a:r>
              <a:rPr sz="4000" spc="-90" dirty="0"/>
              <a:t>s</a:t>
            </a:r>
            <a:r>
              <a:rPr sz="4000" spc="-85" dirty="0"/>
              <a:t>e</a:t>
            </a:r>
            <a:r>
              <a:rPr sz="4000" spc="-5" dirty="0"/>
              <a:t>s</a:t>
            </a:r>
            <a:r>
              <a:rPr sz="4000" spc="-175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75" dirty="0"/>
              <a:t>c</a:t>
            </a:r>
            <a:r>
              <a:rPr sz="4000" spc="-85" dirty="0"/>
              <a:t>h</a:t>
            </a:r>
            <a:r>
              <a:rPr sz="4000" spc="-90" dirty="0"/>
              <a:t>a</a:t>
            </a:r>
            <a:r>
              <a:rPr sz="4000" spc="-75" dirty="0"/>
              <a:t>ll</a:t>
            </a:r>
            <a:r>
              <a:rPr sz="4000" spc="-95" dirty="0"/>
              <a:t>e</a:t>
            </a:r>
            <a:r>
              <a:rPr sz="4000" spc="-90" dirty="0"/>
              <a:t>n</a:t>
            </a:r>
            <a:r>
              <a:rPr sz="4000" spc="-114" dirty="0"/>
              <a:t>g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10258" y="1830990"/>
            <a:ext cx="7570470" cy="4123054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b="1" spc="-10" dirty="0">
                <a:latin typeface="Calibri"/>
                <a:cs typeface="Calibri"/>
              </a:rPr>
              <a:t>Stock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Splits</a:t>
            </a:r>
            <a:r>
              <a:rPr sz="2200" b="1" spc="-10" dirty="0">
                <a:latin typeface="Calibri"/>
                <a:cs typeface="Calibri"/>
              </a:rPr>
              <a:t> and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Dividend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Adjustments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…</a:t>
            </a:r>
            <a:endParaRPr sz="2200">
              <a:latin typeface="Calibri"/>
              <a:cs typeface="Calibri"/>
            </a:endParaRPr>
          </a:p>
          <a:p>
            <a:pPr marL="396875" marR="5080" lvl="1" indent="-183515" algn="just">
              <a:lnSpc>
                <a:spcPct val="100000"/>
              </a:lnSpc>
              <a:spcBef>
                <a:spcPts val="935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spc="-5" dirty="0">
                <a:latin typeface="Calibri"/>
                <a:cs typeface="Calibri"/>
              </a:rPr>
              <a:t>Since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each</a:t>
            </a:r>
            <a:r>
              <a:rPr sz="17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adjustment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7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7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FF0000"/>
                </a:solidFill>
                <a:latin typeface="Calibri"/>
                <a:cs typeface="Calibri"/>
              </a:rPr>
              <a:t>multiplier</a:t>
            </a:r>
            <a:r>
              <a:rPr sz="1700" spc="-20" dirty="0">
                <a:latin typeface="Calibri"/>
                <a:cs typeface="Calibri"/>
              </a:rPr>
              <a:t>,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aggregate</a:t>
            </a:r>
            <a:r>
              <a:rPr sz="1700" spc="-10" dirty="0">
                <a:latin typeface="Calibri"/>
                <a:cs typeface="Calibri"/>
              </a:rPr>
              <a:t> adjustment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38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just</a:t>
            </a:r>
            <a:r>
              <a:rPr sz="1700" spc="3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product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individual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multipliers.</a:t>
            </a:r>
            <a:endParaRPr sz="170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100000"/>
              </a:lnSpc>
              <a:spcBef>
                <a:spcPts val="900"/>
              </a:spcBef>
              <a:buClr>
                <a:srgbClr val="1CACE3"/>
              </a:buClr>
              <a:buFont typeface="Courier New"/>
              <a:buChar char="o"/>
              <a:tabLst>
                <a:tab pos="397510" algn="l"/>
              </a:tabLst>
            </a:pPr>
            <a:r>
              <a:rPr sz="1700" spc="-10" dirty="0">
                <a:latin typeface="Calibri"/>
                <a:cs typeface="Calibri"/>
              </a:rPr>
              <a:t>Here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10" dirty="0">
                <a:latin typeface="Calibri"/>
                <a:cs typeface="Calibri"/>
              </a:rPr>
              <a:t>dividends</a:t>
            </a:r>
            <a:r>
              <a:rPr sz="1700" spc="-5" dirty="0">
                <a:latin typeface="Calibri"/>
                <a:cs typeface="Calibri"/>
              </a:rPr>
              <a:t> from </a:t>
            </a:r>
            <a:r>
              <a:rPr sz="1700" dirty="0">
                <a:latin typeface="Calibri"/>
                <a:cs typeface="Calibri"/>
              </a:rPr>
              <a:t>6/9/2005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November</a:t>
            </a:r>
            <a:r>
              <a:rPr sz="1700" dirty="0">
                <a:latin typeface="Calibri"/>
                <a:cs typeface="Calibri"/>
              </a:rPr>
              <a:t> 2007, </a:t>
            </a:r>
            <a:r>
              <a:rPr sz="1700" spc="-10" dirty="0">
                <a:latin typeface="Calibri"/>
                <a:cs typeface="Calibri"/>
              </a:rPr>
              <a:t>together</a:t>
            </a:r>
            <a:r>
              <a:rPr sz="1700" spc="-5" dirty="0">
                <a:latin typeface="Calibri"/>
                <a:cs typeface="Calibri"/>
              </a:rPr>
              <a:t> with</a:t>
            </a:r>
            <a:r>
              <a:rPr sz="1700" dirty="0">
                <a:latin typeface="Calibri"/>
                <a:cs typeface="Calibri"/>
              </a:rPr>
              <a:t> the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unadjusted </a:t>
            </a:r>
            <a:r>
              <a:rPr sz="1700" spc="-5" dirty="0">
                <a:latin typeface="Calibri"/>
                <a:cs typeface="Calibri"/>
              </a:rPr>
              <a:t>closing prices </a:t>
            </a:r>
            <a:r>
              <a:rPr sz="1700" dirty="0">
                <a:latin typeface="Calibri"/>
                <a:cs typeface="Calibri"/>
              </a:rPr>
              <a:t>of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spc="-10" dirty="0">
                <a:latin typeface="Calibri"/>
                <a:cs typeface="Calibri"/>
              </a:rPr>
              <a:t>previous trading </a:t>
            </a:r>
            <a:r>
              <a:rPr sz="1700" spc="-15" dirty="0">
                <a:latin typeface="Calibri"/>
                <a:cs typeface="Calibri"/>
              </a:rPr>
              <a:t>days </a:t>
            </a:r>
            <a:r>
              <a:rPr sz="1700" spc="-10" dirty="0">
                <a:latin typeface="Calibri"/>
                <a:cs typeface="Calibri"/>
              </a:rPr>
              <a:t>and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10" dirty="0">
                <a:latin typeface="Calibri"/>
                <a:cs typeface="Calibri"/>
              </a:rPr>
              <a:t>resulting individual </a:t>
            </a:r>
            <a:r>
              <a:rPr sz="1700" spc="-5" dirty="0">
                <a:latin typeface="Calibri"/>
                <a:cs typeface="Calibri"/>
              </a:rPr>
              <a:t> multipliers</a:t>
            </a:r>
            <a:endParaRPr sz="1700">
              <a:latin typeface="Calibri"/>
              <a:cs typeface="Calibri"/>
            </a:endParaRPr>
          </a:p>
          <a:p>
            <a:pPr marL="396240" marR="4342130" lvl="1" indent="-182880" algn="just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spc="-5" dirty="0">
                <a:latin typeface="Calibri"/>
                <a:cs typeface="Calibri"/>
              </a:rPr>
              <a:t>So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15" dirty="0">
                <a:solidFill>
                  <a:srgbClr val="FF0000"/>
                </a:solidFill>
                <a:latin typeface="Calibri"/>
                <a:cs typeface="Calibri"/>
              </a:rPr>
              <a:t>aggregate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multiplier </a:t>
            </a:r>
            <a:r>
              <a:rPr sz="1700" spc="-20" dirty="0">
                <a:latin typeface="Calibri"/>
                <a:cs typeface="Calibri"/>
              </a:rPr>
              <a:t>for 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39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dividends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simply </a:t>
            </a:r>
            <a:r>
              <a:rPr sz="1700" dirty="0">
                <a:latin typeface="Calibri"/>
                <a:cs typeface="Calibri"/>
              </a:rPr>
              <a:t> 0.998618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×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0.997488</a:t>
            </a:r>
            <a:r>
              <a:rPr sz="1700" dirty="0">
                <a:latin typeface="Calibri"/>
                <a:cs typeface="Calibri"/>
              </a:rPr>
              <a:t> ×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·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·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·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×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0.997214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0.976773.</a:t>
            </a:r>
            <a:endParaRPr sz="1700">
              <a:latin typeface="Calibri"/>
              <a:cs typeface="Calibri"/>
            </a:endParaRPr>
          </a:p>
          <a:p>
            <a:pPr marL="396240" marR="4342130" lvl="1" indent="-182880" algn="just">
              <a:lnSpc>
                <a:spcPct val="100000"/>
              </a:lnSpc>
              <a:spcBef>
                <a:spcPts val="9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multiplier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should</a:t>
            </a:r>
            <a:r>
              <a:rPr sz="1700" spc="3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be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 applied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all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 the</a:t>
            </a:r>
            <a:r>
              <a:rPr sz="17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unadjusted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prices</a:t>
            </a:r>
            <a:r>
              <a:rPr sz="17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or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after</a:t>
            </a:r>
            <a:r>
              <a:rPr sz="17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6/9/2005.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1940" y="3820668"/>
            <a:ext cx="4968629" cy="2354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98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</a:t>
            </a:r>
            <a:r>
              <a:rPr sz="4000" spc="-80" dirty="0"/>
              <a:t>a</a:t>
            </a:r>
            <a:r>
              <a:rPr sz="4000" spc="-75" dirty="0"/>
              <a:t>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85" dirty="0"/>
              <a:t>t</a:t>
            </a:r>
            <a:r>
              <a:rPr sz="4000" spc="-75" dirty="0"/>
              <a:t>i</a:t>
            </a:r>
            <a:r>
              <a:rPr sz="4000" spc="-90" dirty="0"/>
              <a:t>n</a:t>
            </a:r>
            <a:r>
              <a:rPr sz="4000" spc="-5" dirty="0"/>
              <a:t>g</a:t>
            </a:r>
            <a:r>
              <a:rPr sz="4000" spc="-195" dirty="0"/>
              <a:t> </a:t>
            </a:r>
            <a:r>
              <a:rPr sz="4000" spc="-80" dirty="0"/>
              <a:t>b</a:t>
            </a:r>
            <a:r>
              <a:rPr sz="4000" spc="-60" dirty="0"/>
              <a:t>i</a:t>
            </a:r>
            <a:r>
              <a:rPr sz="4000" spc="-75" dirty="0"/>
              <a:t>a</a:t>
            </a:r>
            <a:r>
              <a:rPr sz="4000" spc="-90" dirty="0"/>
              <a:t>s</a:t>
            </a:r>
            <a:r>
              <a:rPr sz="4000" spc="-85" dirty="0"/>
              <a:t>e</a:t>
            </a:r>
            <a:r>
              <a:rPr sz="4000" spc="-5" dirty="0"/>
              <a:t>s</a:t>
            </a:r>
            <a:r>
              <a:rPr sz="4000" spc="-175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75" dirty="0"/>
              <a:t>c</a:t>
            </a:r>
            <a:r>
              <a:rPr sz="4000" spc="-85" dirty="0"/>
              <a:t>h</a:t>
            </a:r>
            <a:r>
              <a:rPr sz="4000" spc="-90" dirty="0"/>
              <a:t>a</a:t>
            </a:r>
            <a:r>
              <a:rPr sz="4000" spc="-75" dirty="0"/>
              <a:t>ll</a:t>
            </a:r>
            <a:r>
              <a:rPr sz="4000" spc="-95" dirty="0"/>
              <a:t>e</a:t>
            </a:r>
            <a:r>
              <a:rPr sz="4000" spc="-90" dirty="0"/>
              <a:t>n</a:t>
            </a:r>
            <a:r>
              <a:rPr sz="4000" spc="-114" dirty="0"/>
              <a:t>g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10258" y="1830989"/>
            <a:ext cx="7569834" cy="267271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b="1" spc="-10" dirty="0">
                <a:latin typeface="Calibri"/>
                <a:cs typeface="Calibri"/>
              </a:rPr>
              <a:t>Stock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Splits</a:t>
            </a:r>
            <a:r>
              <a:rPr sz="2200" b="1" spc="-10" dirty="0">
                <a:latin typeface="Calibri"/>
                <a:cs typeface="Calibri"/>
              </a:rPr>
              <a:t> and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Dividend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Adjustments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…</a:t>
            </a:r>
            <a:endParaRPr sz="220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100000"/>
              </a:lnSpc>
              <a:spcBef>
                <a:spcPts val="935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spc="-45" dirty="0">
                <a:latin typeface="Calibri"/>
                <a:cs typeface="Calibri"/>
              </a:rPr>
              <a:t>You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that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adjusted</a:t>
            </a:r>
            <a:r>
              <a:rPr sz="1700" spc="-5" dirty="0">
                <a:latin typeface="Calibri"/>
                <a:cs typeface="Calibri"/>
              </a:rPr>
              <a:t> closing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prices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from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calculations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36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from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Yahoo!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are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same.</a:t>
            </a:r>
            <a:endParaRPr sz="1700">
              <a:latin typeface="Calibri"/>
              <a:cs typeface="Calibri"/>
            </a:endParaRPr>
          </a:p>
          <a:p>
            <a:pPr marL="396240" marR="6350" lvl="1" indent="-182880" algn="just">
              <a:lnSpc>
                <a:spcPct val="100000"/>
              </a:lnSpc>
              <a:spcBef>
                <a:spcPts val="9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spc="-5" dirty="0">
                <a:latin typeface="Calibri"/>
                <a:cs typeface="Calibri"/>
              </a:rPr>
              <a:t>Of </a:t>
            </a:r>
            <a:r>
              <a:rPr sz="1700" spc="-10" dirty="0">
                <a:latin typeface="Calibri"/>
                <a:cs typeface="Calibri"/>
              </a:rPr>
              <a:t>course, </a:t>
            </a:r>
            <a:r>
              <a:rPr sz="1700" spc="-5" dirty="0">
                <a:latin typeface="Calibri"/>
                <a:cs typeface="Calibri"/>
              </a:rPr>
              <a:t>there </a:t>
            </a:r>
            <a:r>
              <a:rPr sz="1700" spc="-10" dirty="0">
                <a:latin typeface="Calibri"/>
                <a:cs typeface="Calibri"/>
              </a:rPr>
              <a:t>are </a:t>
            </a:r>
            <a:r>
              <a:rPr sz="1700" spc="-5" dirty="0">
                <a:latin typeface="Calibri"/>
                <a:cs typeface="Calibri"/>
              </a:rPr>
              <a:t>other </a:t>
            </a:r>
            <a:r>
              <a:rPr sz="1700" spc="-10" dirty="0">
                <a:latin typeface="Calibri"/>
                <a:cs typeface="Calibri"/>
              </a:rPr>
              <a:t>dividend distributions and </a:t>
            </a:r>
            <a:r>
              <a:rPr sz="1700" spc="-5" dirty="0">
                <a:latin typeface="Calibri"/>
                <a:cs typeface="Calibri"/>
              </a:rPr>
              <a:t>further splits </a:t>
            </a:r>
            <a:r>
              <a:rPr sz="1700" dirty="0">
                <a:latin typeface="Calibri"/>
                <a:cs typeface="Calibri"/>
              </a:rPr>
              <a:t>on </a:t>
            </a:r>
            <a:r>
              <a:rPr sz="1700" spc="-5" dirty="0">
                <a:latin typeface="Calibri"/>
                <a:cs typeface="Calibri"/>
              </a:rPr>
              <a:t>IGE from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November</a:t>
            </a:r>
            <a:r>
              <a:rPr sz="17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2007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on,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so </a:t>
            </a:r>
            <a:r>
              <a:rPr sz="1700" b="1" spc="-15" dirty="0">
                <a:latin typeface="Calibri"/>
                <a:cs typeface="Calibri"/>
              </a:rPr>
              <a:t>todays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b="1" spc="-25" dirty="0">
                <a:latin typeface="Calibri"/>
                <a:cs typeface="Calibri"/>
              </a:rPr>
              <a:t>Yahoo!</a:t>
            </a:r>
            <a:r>
              <a:rPr sz="1700" b="1" spc="-5" dirty="0">
                <a:latin typeface="Calibri"/>
                <a:cs typeface="Calibri"/>
              </a:rPr>
              <a:t> table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will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not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look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15" dirty="0">
                <a:latin typeface="Calibri"/>
                <a:cs typeface="Calibri"/>
              </a:rPr>
              <a:t>like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the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table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below</a:t>
            </a:r>
            <a:r>
              <a:rPr sz="1700" spc="-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396240" marR="6985" lvl="1" indent="-183515" algn="just">
              <a:lnSpc>
                <a:spcPct val="100000"/>
              </a:lnSpc>
              <a:spcBef>
                <a:spcPts val="894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700" dirty="0">
                <a:latin typeface="Calibri"/>
                <a:cs typeface="Calibri"/>
              </a:rPr>
              <a:t>It is a </a:t>
            </a:r>
            <a:r>
              <a:rPr sz="1700" spc="-5" dirty="0">
                <a:latin typeface="Calibri"/>
                <a:cs typeface="Calibri"/>
              </a:rPr>
              <a:t>good </a:t>
            </a:r>
            <a:r>
              <a:rPr sz="1700" spc="-15" dirty="0">
                <a:latin typeface="Calibri"/>
                <a:cs typeface="Calibri"/>
              </a:rPr>
              <a:t>exercise </a:t>
            </a:r>
            <a:r>
              <a:rPr sz="1700" spc="-5" dirty="0">
                <a:latin typeface="Calibri"/>
                <a:cs typeface="Calibri"/>
              </a:rPr>
              <a:t>to check </a:t>
            </a:r>
            <a:r>
              <a:rPr sz="1700" spc="-10" dirty="0">
                <a:latin typeface="Calibri"/>
                <a:cs typeface="Calibri"/>
              </a:rPr>
              <a:t>that you can </a:t>
            </a:r>
            <a:r>
              <a:rPr sz="1700" spc="-20" dirty="0">
                <a:latin typeface="Calibri"/>
                <a:cs typeface="Calibri"/>
              </a:rPr>
              <a:t>make </a:t>
            </a:r>
            <a:r>
              <a:rPr sz="1700" spc="-5" dirty="0">
                <a:latin typeface="Calibri"/>
                <a:cs typeface="Calibri"/>
              </a:rPr>
              <a:t>further </a:t>
            </a:r>
            <a:r>
              <a:rPr sz="1700" spc="-10" dirty="0">
                <a:latin typeface="Calibri"/>
                <a:cs typeface="Calibri"/>
              </a:rPr>
              <a:t>adjustments </a:t>
            </a:r>
            <a:r>
              <a:rPr sz="1700" spc="-5" dirty="0">
                <a:latin typeface="Calibri"/>
                <a:cs typeface="Calibri"/>
              </a:rPr>
              <a:t>based </a:t>
            </a:r>
            <a:r>
              <a:rPr sz="1700" spc="-15" dirty="0">
                <a:latin typeface="Calibri"/>
                <a:cs typeface="Calibri"/>
              </a:rPr>
              <a:t>on 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those </a:t>
            </a:r>
            <a:r>
              <a:rPr sz="1700" spc="-10" dirty="0">
                <a:latin typeface="Calibri"/>
                <a:cs typeface="Calibri"/>
              </a:rPr>
              <a:t>dividends </a:t>
            </a:r>
            <a:r>
              <a:rPr sz="1700" spc="-5" dirty="0">
                <a:latin typeface="Calibri"/>
                <a:cs typeface="Calibri"/>
              </a:rPr>
              <a:t>and splits that </a:t>
            </a:r>
            <a:r>
              <a:rPr sz="1700" spc="-10" dirty="0">
                <a:latin typeface="Calibri"/>
                <a:cs typeface="Calibri"/>
              </a:rPr>
              <a:t>result </a:t>
            </a:r>
            <a:r>
              <a:rPr sz="1700" spc="-5" dirty="0">
                <a:latin typeface="Calibri"/>
                <a:cs typeface="Calibri"/>
              </a:rPr>
              <a:t>in </a:t>
            </a:r>
            <a:r>
              <a:rPr sz="1700" dirty="0">
                <a:latin typeface="Calibri"/>
                <a:cs typeface="Calibri"/>
              </a:rPr>
              <a:t>the same </a:t>
            </a:r>
            <a:r>
              <a:rPr sz="1700" spc="-10" dirty="0">
                <a:latin typeface="Calibri"/>
                <a:cs typeface="Calibri"/>
              </a:rPr>
              <a:t>adjusted </a:t>
            </a:r>
            <a:r>
              <a:rPr sz="1700" spc="-5" dirty="0">
                <a:latin typeface="Calibri"/>
                <a:cs typeface="Calibri"/>
              </a:rPr>
              <a:t>prices </a:t>
            </a:r>
            <a:r>
              <a:rPr sz="1700" dirty="0">
                <a:latin typeface="Calibri"/>
                <a:cs typeface="Calibri"/>
              </a:rPr>
              <a:t>as </a:t>
            </a:r>
            <a:r>
              <a:rPr sz="1700" spc="-10" dirty="0">
                <a:latin typeface="Calibri"/>
                <a:cs typeface="Calibri"/>
              </a:rPr>
              <a:t>your </a:t>
            </a:r>
            <a:r>
              <a:rPr sz="1700" spc="-15" dirty="0">
                <a:latin typeface="Calibri"/>
                <a:cs typeface="Calibri"/>
              </a:rPr>
              <a:t>current 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Yahoo!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table.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7152" y="4541520"/>
            <a:ext cx="6303466" cy="176021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98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B</a:t>
            </a:r>
            <a:r>
              <a:rPr sz="4000" spc="-80" dirty="0"/>
              <a:t>a</a:t>
            </a:r>
            <a:r>
              <a:rPr sz="4000" spc="-75" dirty="0"/>
              <a:t>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85" dirty="0"/>
              <a:t>t</a:t>
            </a:r>
            <a:r>
              <a:rPr sz="4000" spc="-75" dirty="0"/>
              <a:t>i</a:t>
            </a:r>
            <a:r>
              <a:rPr sz="4000" spc="-90" dirty="0"/>
              <a:t>n</a:t>
            </a:r>
            <a:r>
              <a:rPr sz="4000" spc="-5" dirty="0"/>
              <a:t>g</a:t>
            </a:r>
            <a:r>
              <a:rPr sz="4000" spc="-195" dirty="0"/>
              <a:t> </a:t>
            </a:r>
            <a:r>
              <a:rPr sz="4000" spc="-80" dirty="0"/>
              <a:t>b</a:t>
            </a:r>
            <a:r>
              <a:rPr sz="4000" spc="-60" dirty="0"/>
              <a:t>i</a:t>
            </a:r>
            <a:r>
              <a:rPr sz="4000" spc="-75" dirty="0"/>
              <a:t>a</a:t>
            </a:r>
            <a:r>
              <a:rPr sz="4000" spc="-90" dirty="0"/>
              <a:t>s</a:t>
            </a:r>
            <a:r>
              <a:rPr sz="4000" spc="-85" dirty="0"/>
              <a:t>e</a:t>
            </a:r>
            <a:r>
              <a:rPr sz="4000" spc="-5" dirty="0"/>
              <a:t>s</a:t>
            </a:r>
            <a:r>
              <a:rPr sz="4000" spc="-175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75" dirty="0"/>
              <a:t>c</a:t>
            </a:r>
            <a:r>
              <a:rPr sz="4000" spc="-85" dirty="0"/>
              <a:t>h</a:t>
            </a:r>
            <a:r>
              <a:rPr sz="4000" spc="-90" dirty="0"/>
              <a:t>a</a:t>
            </a:r>
            <a:r>
              <a:rPr sz="4000" spc="-75" dirty="0"/>
              <a:t>ll</a:t>
            </a:r>
            <a:r>
              <a:rPr sz="4000" spc="-95" dirty="0"/>
              <a:t>e</a:t>
            </a:r>
            <a:r>
              <a:rPr sz="4000" spc="-90" dirty="0"/>
              <a:t>n</a:t>
            </a:r>
            <a:r>
              <a:rPr sz="4000" spc="-114" dirty="0"/>
              <a:t>g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957695"/>
            <a:ext cx="7569200" cy="4167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5080" indent="-92075">
              <a:lnSpc>
                <a:spcPct val="110000"/>
              </a:lnSpc>
              <a:spcBef>
                <a:spcPts val="100"/>
              </a:spcBef>
              <a:buClr>
                <a:srgbClr val="1CACE3"/>
              </a:buClr>
              <a:buSzPct val="96153"/>
              <a:buFont typeface="Wingdings"/>
              <a:buChar char=""/>
              <a:tabLst>
                <a:tab pos="276225" algn="l"/>
              </a:tabLst>
            </a:pPr>
            <a:r>
              <a:rPr sz="2600" b="1" spc="-10" dirty="0">
                <a:latin typeface="Calibri"/>
                <a:cs typeface="Calibri"/>
              </a:rPr>
              <a:t>There</a:t>
            </a:r>
            <a:r>
              <a:rPr sz="2600" b="1" spc="12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are</a:t>
            </a:r>
            <a:r>
              <a:rPr sz="2600" b="1" spc="13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other</a:t>
            </a:r>
            <a:r>
              <a:rPr sz="2600" b="1" spc="1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types</a:t>
            </a:r>
            <a:r>
              <a:rPr sz="2600" b="1" spc="12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of</a:t>
            </a:r>
            <a:r>
              <a:rPr sz="2600" b="1" spc="12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biases</a:t>
            </a:r>
            <a:r>
              <a:rPr sz="2600" b="1" spc="10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that</a:t>
            </a:r>
            <a:r>
              <a:rPr sz="2600" b="1" spc="114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should</a:t>
            </a:r>
            <a:r>
              <a:rPr sz="2600" b="1" spc="114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be</a:t>
            </a:r>
            <a:r>
              <a:rPr sz="2600" b="1" spc="110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taken </a:t>
            </a:r>
            <a:r>
              <a:rPr sz="2600" b="1" spc="-570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into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consideration</a:t>
            </a:r>
            <a:r>
              <a:rPr sz="2600" b="1" spc="1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whenever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strategy</a:t>
            </a:r>
            <a:r>
              <a:rPr sz="2600" b="1" spc="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is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Backtested.</a:t>
            </a:r>
            <a:endParaRPr sz="26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2110"/>
              </a:spcBef>
            </a:pPr>
            <a:r>
              <a:rPr sz="20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000" spc="-965" dirty="0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sz="2000" spc="-95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nue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ncy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000" spc="-965" dirty="0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Sh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-s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000" spc="-965" dirty="0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Primary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versus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consolidated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stock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prices</a:t>
            </a:r>
            <a:endParaRPr sz="2000">
              <a:latin typeface="Calibri"/>
              <a:cs typeface="Calibri"/>
            </a:endParaRPr>
          </a:p>
          <a:p>
            <a:pPr marL="212725">
              <a:lnSpc>
                <a:spcPct val="100000"/>
              </a:lnSpc>
              <a:spcBef>
                <a:spcPts val="1135"/>
              </a:spcBef>
            </a:pPr>
            <a:r>
              <a:rPr sz="20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000" spc="-965" dirty="0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sz="2000" spc="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erio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  <a:p>
            <a:pPr marL="212725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000" spc="-965" dirty="0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Timeless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al b</a:t>
            </a:r>
            <a:r>
              <a:rPr sz="2000" spc="-5" dirty="0">
                <a:latin typeface="Calibri"/>
                <a:cs typeface="Calibri"/>
              </a:rPr>
              <a:t>ia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12725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000" spc="-965" dirty="0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Hol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act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 marL="212725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000" spc="-965" dirty="0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Issues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spc="-15" dirty="0">
                <a:latin typeface="Calibri"/>
                <a:cs typeface="Calibri"/>
              </a:rPr>
              <a:t>market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capitalization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Liquidity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323" y="931553"/>
            <a:ext cx="5892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4" dirty="0">
                <a:solidFill>
                  <a:srgbClr val="FF0000"/>
                </a:solidFill>
                <a:latin typeface="Calibri Light"/>
                <a:cs typeface="Calibri Light"/>
              </a:rPr>
              <a:t>P</a:t>
            </a:r>
            <a:r>
              <a:rPr sz="4000" spc="-55" dirty="0">
                <a:solidFill>
                  <a:srgbClr val="FF0000"/>
                </a:solidFill>
                <a:latin typeface="Calibri Light"/>
                <a:cs typeface="Calibri Light"/>
              </a:rPr>
              <a:t>y</a:t>
            </a:r>
            <a:r>
              <a:rPr sz="4000" spc="-85" dirty="0">
                <a:solidFill>
                  <a:srgbClr val="FF0000"/>
                </a:solidFill>
                <a:latin typeface="Calibri Light"/>
                <a:cs typeface="Calibri Light"/>
              </a:rPr>
              <a:t>t</a:t>
            </a:r>
            <a:r>
              <a:rPr sz="4000" spc="-90" dirty="0">
                <a:solidFill>
                  <a:srgbClr val="FF0000"/>
                </a:solidFill>
                <a:latin typeface="Calibri Light"/>
                <a:cs typeface="Calibri Light"/>
              </a:rPr>
              <a:t>h</a:t>
            </a:r>
            <a:r>
              <a:rPr sz="4000" spc="-8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4000" spc="-5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r>
              <a:rPr sz="4000" spc="-2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000" spc="-80" dirty="0">
                <a:solidFill>
                  <a:srgbClr val="FF0000"/>
                </a:solidFill>
                <a:latin typeface="Calibri Light"/>
                <a:cs typeface="Calibri Light"/>
              </a:rPr>
              <a:t>p</a:t>
            </a:r>
            <a:r>
              <a:rPr sz="4000" spc="-150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4000" spc="-8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4000" spc="-95" dirty="0">
                <a:solidFill>
                  <a:srgbClr val="FF0000"/>
                </a:solidFill>
                <a:latin typeface="Calibri Light"/>
                <a:cs typeface="Calibri Light"/>
              </a:rPr>
              <a:t>g</a:t>
            </a:r>
            <a:r>
              <a:rPr sz="4000" spc="-160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4000" spc="-90" dirty="0">
                <a:solidFill>
                  <a:srgbClr val="FF0000"/>
                </a:solidFill>
                <a:latin typeface="Calibri Light"/>
                <a:cs typeface="Calibri Light"/>
              </a:rPr>
              <a:t>a</a:t>
            </a:r>
            <a:r>
              <a:rPr sz="4000" spc="-120" dirty="0">
                <a:solidFill>
                  <a:srgbClr val="FF0000"/>
                </a:solidFill>
                <a:latin typeface="Calibri Light"/>
                <a:cs typeface="Calibri Light"/>
              </a:rPr>
              <a:t>m</a:t>
            </a:r>
            <a:r>
              <a:rPr sz="4000" spc="-110" dirty="0">
                <a:solidFill>
                  <a:srgbClr val="FF0000"/>
                </a:solidFill>
                <a:latin typeface="Calibri Light"/>
                <a:cs typeface="Calibri Light"/>
              </a:rPr>
              <a:t>m</a:t>
            </a:r>
            <a:r>
              <a:rPr sz="4000" spc="-85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4000" spc="-9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r>
              <a:rPr sz="4000" spc="-5" dirty="0">
                <a:solidFill>
                  <a:srgbClr val="FF0000"/>
                </a:solidFill>
                <a:latin typeface="Calibri Light"/>
                <a:cs typeface="Calibri Light"/>
              </a:rPr>
              <a:t>g</a:t>
            </a:r>
            <a:r>
              <a:rPr sz="4000" spc="-19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000" spc="-13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4000" spc="-155" dirty="0">
                <a:solidFill>
                  <a:srgbClr val="FF0000"/>
                </a:solidFill>
                <a:latin typeface="Calibri Light"/>
                <a:cs typeface="Calibri Light"/>
              </a:rPr>
              <a:t>x</a:t>
            </a:r>
            <a:r>
              <a:rPr sz="4000" spc="-90" dirty="0">
                <a:solidFill>
                  <a:srgbClr val="FF0000"/>
                </a:solidFill>
                <a:latin typeface="Calibri Light"/>
                <a:cs typeface="Calibri Light"/>
              </a:rPr>
              <a:t>a</a:t>
            </a:r>
            <a:r>
              <a:rPr sz="4000" spc="-120" dirty="0">
                <a:solidFill>
                  <a:srgbClr val="FF0000"/>
                </a:solidFill>
                <a:latin typeface="Calibri Light"/>
                <a:cs typeface="Calibri Light"/>
              </a:rPr>
              <a:t>m</a:t>
            </a:r>
            <a:r>
              <a:rPr sz="4000" spc="-90" dirty="0">
                <a:solidFill>
                  <a:srgbClr val="FF0000"/>
                </a:solidFill>
                <a:latin typeface="Calibri Light"/>
                <a:cs typeface="Calibri Light"/>
              </a:rPr>
              <a:t>p</a:t>
            </a:r>
            <a:r>
              <a:rPr sz="4000" spc="-85" dirty="0">
                <a:solidFill>
                  <a:srgbClr val="FF0000"/>
                </a:solidFill>
                <a:latin typeface="Calibri Light"/>
                <a:cs typeface="Calibri Light"/>
              </a:rPr>
              <a:t>l</a:t>
            </a:r>
            <a:r>
              <a:rPr sz="4000" spc="-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69954" y="3380511"/>
            <a:ext cx="6849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First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simple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strategy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with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look-ahead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bias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330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W</a:t>
            </a:r>
            <a:r>
              <a:rPr sz="4000" spc="-80" dirty="0"/>
              <a:t>h</a:t>
            </a:r>
            <a:r>
              <a:rPr sz="4000" spc="-85" dirty="0"/>
              <a:t>e</a:t>
            </a:r>
            <a:r>
              <a:rPr sz="4000" spc="-5" dirty="0"/>
              <a:t>n</a:t>
            </a:r>
            <a:r>
              <a:rPr sz="4000" spc="-185" dirty="0"/>
              <a:t> </a:t>
            </a:r>
            <a:r>
              <a:rPr sz="4000" spc="-85" dirty="0"/>
              <a:t>N</a:t>
            </a:r>
            <a:r>
              <a:rPr sz="4000" spc="-75" dirty="0"/>
              <a:t>o</a:t>
            </a:r>
            <a:r>
              <a:rPr sz="4000" spc="-5" dirty="0"/>
              <a:t>t</a:t>
            </a:r>
            <a:r>
              <a:rPr sz="4000" spc="-195" dirty="0"/>
              <a:t> </a:t>
            </a:r>
            <a:r>
              <a:rPr sz="4000" spc="-110" dirty="0"/>
              <a:t>t</a:t>
            </a:r>
            <a:r>
              <a:rPr sz="4000" spc="-5" dirty="0"/>
              <a:t>o</a:t>
            </a:r>
            <a:r>
              <a:rPr sz="4000" spc="-155" dirty="0"/>
              <a:t> </a:t>
            </a:r>
            <a:r>
              <a:rPr sz="4000" spc="-80" dirty="0"/>
              <a:t>B</a:t>
            </a:r>
            <a:r>
              <a:rPr sz="4000" spc="-75" dirty="0"/>
              <a:t>ac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5" dirty="0"/>
              <a:t>t</a:t>
            </a:r>
            <a:r>
              <a:rPr sz="4000" spc="-175" dirty="0"/>
              <a:t> </a:t>
            </a:r>
            <a:r>
              <a:rPr sz="4000" spc="-5" dirty="0"/>
              <a:t>a</a:t>
            </a:r>
            <a:r>
              <a:rPr sz="4000" spc="-150" dirty="0"/>
              <a:t> </a:t>
            </a:r>
            <a:r>
              <a:rPr sz="4000" spc="-75" dirty="0"/>
              <a:t>S</a:t>
            </a:r>
            <a:r>
              <a:rPr sz="4000" spc="-85" dirty="0"/>
              <a:t>t</a:t>
            </a:r>
            <a:r>
              <a:rPr sz="4000" spc="-150" dirty="0"/>
              <a:t>r</a:t>
            </a:r>
            <a:r>
              <a:rPr sz="4000" spc="-125" dirty="0"/>
              <a:t>a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90" dirty="0"/>
              <a:t>g</a:t>
            </a:r>
            <a:r>
              <a:rPr sz="4000" spc="-5" dirty="0"/>
              <a:t>y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983004"/>
            <a:ext cx="7571105" cy="3455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505" marR="8255" indent="-91440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effort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earlier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importance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Backtesting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strategy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before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  <a:p>
            <a:pPr marL="104139" marR="5080" indent="-92075" algn="just">
              <a:lnSpc>
                <a:spcPct val="100000"/>
              </a:lnSpc>
              <a:spcBef>
                <a:spcPts val="18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fact </a:t>
            </a:r>
            <a:r>
              <a:rPr sz="2000" spc="-5" dirty="0">
                <a:latin typeface="Calibri"/>
                <a:cs typeface="Calibri"/>
              </a:rPr>
              <a:t>behind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recommending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against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Backtesting </a:t>
            </a:r>
            <a:r>
              <a:rPr sz="2000" spc="-5" dirty="0">
                <a:latin typeface="Calibri"/>
                <a:cs typeface="Calibri"/>
              </a:rPr>
              <a:t>some </a:t>
            </a:r>
            <a:r>
              <a:rPr sz="2000" spc="-10" dirty="0">
                <a:latin typeface="Calibri"/>
                <a:cs typeface="Calibri"/>
              </a:rPr>
              <a:t>strategies </a:t>
            </a:r>
            <a:r>
              <a:rPr sz="2000" spc="15" dirty="0">
                <a:latin typeface="Calibri"/>
                <a:cs typeface="Calibri"/>
              </a:rPr>
              <a:t>is 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0" dirty="0">
                <a:latin typeface="Calibri"/>
                <a:cs typeface="Calibri"/>
              </a:rPr>
              <a:t>there are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some published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strategies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that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so obviously flawed</a:t>
            </a:r>
            <a:r>
              <a:rPr sz="2000" spc="-5" dirty="0">
                <a:latin typeface="Calibri"/>
                <a:cs typeface="Calibri"/>
              </a:rPr>
              <a:t>; it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would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20" dirty="0">
                <a:latin typeface="Calibri"/>
                <a:cs typeface="Calibri"/>
              </a:rPr>
              <a:t>waste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consider them.</a:t>
            </a:r>
            <a:endParaRPr sz="2000">
              <a:latin typeface="Calibri"/>
              <a:cs typeface="Calibri"/>
            </a:endParaRPr>
          </a:p>
          <a:p>
            <a:pPr marL="104139" marR="5080" indent="-92075" algn="just">
              <a:lnSpc>
                <a:spcPct val="100000"/>
              </a:lnSpc>
              <a:spcBef>
                <a:spcPts val="18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0" dirty="0">
                <a:latin typeface="Calibri"/>
                <a:cs typeface="Calibri"/>
              </a:rPr>
              <a:t>Given what </a:t>
            </a:r>
            <a:r>
              <a:rPr sz="2000" spc="-15" dirty="0">
                <a:latin typeface="Calibri"/>
                <a:cs typeface="Calibri"/>
              </a:rPr>
              <a:t>you </a:t>
            </a:r>
            <a:r>
              <a:rPr sz="2000" spc="-10" dirty="0">
                <a:latin typeface="Calibri"/>
                <a:cs typeface="Calibri"/>
              </a:rPr>
              <a:t>know now </a:t>
            </a:r>
            <a:r>
              <a:rPr sz="2000" spc="-5" dirty="0">
                <a:latin typeface="Calibri"/>
                <a:cs typeface="Calibri"/>
              </a:rPr>
              <a:t>about </a:t>
            </a:r>
            <a:r>
              <a:rPr sz="2000" b="1" spc="-10" dirty="0">
                <a:latin typeface="Calibri"/>
                <a:cs typeface="Calibri"/>
              </a:rPr>
              <a:t>common pitfalls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10" dirty="0">
                <a:latin typeface="Calibri"/>
                <a:cs typeface="Calibri"/>
              </a:rPr>
              <a:t>Backtesting</a:t>
            </a:r>
            <a:r>
              <a:rPr sz="2000" spc="-10" dirty="0">
                <a:latin typeface="Calibri"/>
                <a:cs typeface="Calibri"/>
              </a:rPr>
              <a:t>, </a:t>
            </a:r>
            <a:r>
              <a:rPr sz="2000" spc="-15" dirty="0">
                <a:latin typeface="Calibri"/>
                <a:cs typeface="Calibri"/>
              </a:rPr>
              <a:t>you </a:t>
            </a:r>
            <a:r>
              <a:rPr sz="2000" spc="-10" dirty="0">
                <a:latin typeface="Calibri"/>
                <a:cs typeface="Calibri"/>
              </a:rPr>
              <a:t> are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good </a:t>
            </a:r>
            <a:r>
              <a:rPr sz="2000" spc="-5" dirty="0">
                <a:latin typeface="Calibri"/>
                <a:cs typeface="Calibri"/>
              </a:rPr>
              <a:t>position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judge </a:t>
            </a:r>
            <a:r>
              <a:rPr sz="2000" spc="-5" dirty="0">
                <a:latin typeface="Calibri"/>
                <a:cs typeface="Calibri"/>
              </a:rPr>
              <a:t>whether </a:t>
            </a:r>
            <a:r>
              <a:rPr sz="2000" spc="-10" dirty="0">
                <a:latin typeface="Calibri"/>
                <a:cs typeface="Calibri"/>
              </a:rPr>
              <a:t>you would </a:t>
            </a:r>
            <a:r>
              <a:rPr sz="2000" spc="-15" dirty="0">
                <a:latin typeface="Calibri"/>
                <a:cs typeface="Calibri"/>
              </a:rPr>
              <a:t>want to </a:t>
            </a:r>
            <a:r>
              <a:rPr sz="2000" spc="-10" dirty="0">
                <a:latin typeface="Calibri"/>
                <a:cs typeface="Calibri"/>
              </a:rPr>
              <a:t>Backtest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strategy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without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details.</a:t>
            </a:r>
            <a:endParaRPr sz="2000">
              <a:latin typeface="Calibri"/>
              <a:cs typeface="Calibri"/>
            </a:endParaRPr>
          </a:p>
          <a:p>
            <a:pPr marL="215265" indent="-203200" algn="just">
              <a:lnSpc>
                <a:spcPct val="100000"/>
              </a:lnSpc>
              <a:spcBef>
                <a:spcPts val="18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look</a:t>
            </a:r>
            <a:r>
              <a:rPr sz="2000" spc="-15" dirty="0">
                <a:latin typeface="Calibri"/>
                <a:cs typeface="Calibri"/>
              </a:rPr>
              <a:t> at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few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here.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7665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W</a:t>
            </a:r>
            <a:r>
              <a:rPr sz="4000" spc="-80" dirty="0"/>
              <a:t>h</a:t>
            </a:r>
            <a:r>
              <a:rPr sz="4000" spc="-85" dirty="0"/>
              <a:t>e</a:t>
            </a:r>
            <a:r>
              <a:rPr sz="4000" spc="-5" dirty="0"/>
              <a:t>n</a:t>
            </a:r>
            <a:r>
              <a:rPr sz="4000" spc="-185" dirty="0"/>
              <a:t> </a:t>
            </a:r>
            <a:r>
              <a:rPr sz="4000" spc="-85" dirty="0"/>
              <a:t>N</a:t>
            </a:r>
            <a:r>
              <a:rPr sz="4000" spc="-75" dirty="0"/>
              <a:t>o</a:t>
            </a:r>
            <a:r>
              <a:rPr sz="4000" spc="-5" dirty="0"/>
              <a:t>t</a:t>
            </a:r>
            <a:r>
              <a:rPr sz="4000" spc="-195" dirty="0"/>
              <a:t> </a:t>
            </a:r>
            <a:r>
              <a:rPr sz="4000" spc="-110" dirty="0"/>
              <a:t>t</a:t>
            </a:r>
            <a:r>
              <a:rPr sz="4000" spc="-5" dirty="0"/>
              <a:t>o</a:t>
            </a:r>
            <a:r>
              <a:rPr sz="4000" spc="-155" dirty="0"/>
              <a:t> </a:t>
            </a:r>
            <a:r>
              <a:rPr sz="4000" spc="-80" dirty="0"/>
              <a:t>B</a:t>
            </a:r>
            <a:r>
              <a:rPr sz="4000" spc="-75" dirty="0"/>
              <a:t>ac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5" dirty="0"/>
              <a:t>t</a:t>
            </a:r>
            <a:r>
              <a:rPr sz="4000" spc="-175" dirty="0"/>
              <a:t> </a:t>
            </a:r>
            <a:r>
              <a:rPr sz="4000" spc="-5" dirty="0"/>
              <a:t>a</a:t>
            </a:r>
            <a:r>
              <a:rPr sz="4000" spc="-150" dirty="0"/>
              <a:t> </a:t>
            </a:r>
            <a:r>
              <a:rPr sz="4000" spc="-75" dirty="0"/>
              <a:t>S</a:t>
            </a:r>
            <a:r>
              <a:rPr sz="4000" spc="-85" dirty="0"/>
              <a:t>t</a:t>
            </a:r>
            <a:r>
              <a:rPr sz="4000" spc="-150" dirty="0"/>
              <a:t>r</a:t>
            </a:r>
            <a:r>
              <a:rPr sz="4000" spc="-125" dirty="0"/>
              <a:t>a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90" dirty="0"/>
              <a:t>g</a:t>
            </a:r>
            <a:r>
              <a:rPr sz="4000" spc="-5" dirty="0"/>
              <a:t>y</a:t>
            </a:r>
            <a:r>
              <a:rPr sz="4000" spc="-18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984528"/>
            <a:ext cx="7612380" cy="3776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marR="8890" indent="-914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b="1" spc="-10" dirty="0">
                <a:latin typeface="Calibri"/>
                <a:cs typeface="Calibri"/>
              </a:rPr>
              <a:t>Example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1: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Backtest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annualized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return</a:t>
            </a:r>
            <a:r>
              <a:rPr sz="1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30</a:t>
            </a:r>
            <a:r>
              <a:rPr sz="1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percent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Sharpe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ratio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0.3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maximum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drawdown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duration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two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years</a:t>
            </a:r>
            <a:r>
              <a:rPr sz="1800" spc="-1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26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low</a:t>
            </a:r>
            <a:r>
              <a:rPr sz="1600" b="1" spc="27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Sharpe</a:t>
            </a:r>
            <a:r>
              <a:rPr sz="1600" b="1" spc="27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ratio</a:t>
            </a:r>
            <a:r>
              <a:rPr sz="1600" b="1" spc="2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coupled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spc="2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2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long</a:t>
            </a:r>
            <a:r>
              <a:rPr sz="1600" b="1" spc="28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drawdown</a:t>
            </a:r>
            <a:r>
              <a:rPr sz="1600" b="1" spc="2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duration</a:t>
            </a:r>
            <a:r>
              <a:rPr sz="1600" b="1" spc="2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indicates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  <a:p>
            <a:pPr marL="396240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strategy </a:t>
            </a:r>
            <a:r>
              <a:rPr sz="1600" b="1" spc="-5" dirty="0">
                <a:latin typeface="Calibri"/>
                <a:cs typeface="Calibri"/>
              </a:rPr>
              <a:t>is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not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consistent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396240" marR="7620" lvl="1" indent="-183515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high </a:t>
            </a:r>
            <a:r>
              <a:rPr sz="1600" spc="-20" dirty="0">
                <a:solidFill>
                  <a:srgbClr val="0000FF"/>
                </a:solidFill>
                <a:latin typeface="Calibri"/>
                <a:cs typeface="Calibri"/>
              </a:rPr>
              <a:t>average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return 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</a:rPr>
              <a:t>may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be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just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fluke</a:t>
            </a:r>
            <a:r>
              <a:rPr sz="1600" spc="-10" dirty="0">
                <a:latin typeface="Calibri"/>
                <a:cs typeface="Calibri"/>
              </a:rPr>
              <a:t>,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it is </a:t>
            </a:r>
            <a:r>
              <a:rPr sz="1600" spc="-5" dirty="0">
                <a:latin typeface="Calibri"/>
                <a:cs typeface="Calibri"/>
              </a:rPr>
              <a:t>not </a:t>
            </a:r>
            <a:r>
              <a:rPr sz="1600" spc="-10" dirty="0">
                <a:latin typeface="Calibri"/>
                <a:cs typeface="Calibri"/>
              </a:rPr>
              <a:t>likely to repeat </a:t>
            </a:r>
            <a:r>
              <a:rPr sz="1600" spc="-5" dirty="0">
                <a:latin typeface="Calibri"/>
                <a:cs typeface="Calibri"/>
              </a:rPr>
              <a:t>itself when we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start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strategy</a:t>
            </a:r>
            <a:r>
              <a:rPr sz="1600" spc="-5" dirty="0">
                <a:latin typeface="Calibri"/>
                <a:cs typeface="Calibri"/>
              </a:rPr>
              <a:t> live.</a:t>
            </a:r>
            <a:endParaRPr sz="1600">
              <a:latin typeface="Calibri"/>
              <a:cs typeface="Calibri"/>
            </a:endParaRPr>
          </a:p>
          <a:p>
            <a:pPr marL="396240" marR="6350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442595" algn="l"/>
              </a:tabLst>
            </a:pPr>
            <a:r>
              <a:rPr dirty="0"/>
              <a:t>	</a:t>
            </a:r>
            <a:r>
              <a:rPr sz="1600" spc="-5" dirty="0">
                <a:latin typeface="Calibri"/>
                <a:cs typeface="Calibri"/>
              </a:rPr>
              <a:t>Another </a:t>
            </a:r>
            <a:r>
              <a:rPr sz="1600" spc="-20" dirty="0">
                <a:latin typeface="Calibri"/>
                <a:cs typeface="Calibri"/>
              </a:rPr>
              <a:t>way </a:t>
            </a:r>
            <a:r>
              <a:rPr sz="1600" spc="-5" dirty="0">
                <a:latin typeface="Calibri"/>
                <a:cs typeface="Calibri"/>
              </a:rPr>
              <a:t>to </a:t>
            </a:r>
            <a:r>
              <a:rPr sz="1600" spc="-15" dirty="0">
                <a:latin typeface="Calibri"/>
                <a:cs typeface="Calibri"/>
              </a:rPr>
              <a:t>say </a:t>
            </a:r>
            <a:r>
              <a:rPr sz="1600" dirty="0">
                <a:latin typeface="Calibri"/>
                <a:cs typeface="Calibri"/>
              </a:rPr>
              <a:t>this is </a:t>
            </a:r>
            <a:r>
              <a:rPr sz="1600" spc="-5" dirty="0">
                <a:latin typeface="Calibri"/>
                <a:cs typeface="Calibri"/>
              </a:rPr>
              <a:t>that the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high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return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likely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result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data-snooping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bias</a:t>
            </a:r>
            <a:r>
              <a:rPr sz="1600" spc="-5" dirty="0">
                <a:latin typeface="Calibri"/>
                <a:cs typeface="Calibri"/>
              </a:rPr>
              <a:t>,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the long </a:t>
            </a:r>
            <a:r>
              <a:rPr sz="1600" spc="-10" dirty="0">
                <a:latin typeface="Calibri"/>
                <a:cs typeface="Calibri"/>
              </a:rPr>
              <a:t>drawdown duration </a:t>
            </a:r>
            <a:r>
              <a:rPr sz="1600" spc="-5" dirty="0">
                <a:latin typeface="Calibri"/>
                <a:cs typeface="Calibri"/>
              </a:rPr>
              <a:t>will </a:t>
            </a:r>
            <a:r>
              <a:rPr sz="1600" spc="-20" dirty="0">
                <a:latin typeface="Calibri"/>
                <a:cs typeface="Calibri"/>
              </a:rPr>
              <a:t>make </a:t>
            </a:r>
            <a:r>
              <a:rPr sz="1600" dirty="0">
                <a:latin typeface="Calibri"/>
                <a:cs typeface="Calibri"/>
              </a:rPr>
              <a:t>it </a:t>
            </a:r>
            <a:r>
              <a:rPr sz="1600" spc="-10" dirty="0">
                <a:latin typeface="Calibri"/>
                <a:cs typeface="Calibri"/>
              </a:rPr>
              <a:t>unlikely </a:t>
            </a:r>
            <a:r>
              <a:rPr sz="1600" spc="-5" dirty="0">
                <a:latin typeface="Calibri"/>
                <a:cs typeface="Calibri"/>
              </a:rPr>
              <a:t>that the </a:t>
            </a:r>
            <a:r>
              <a:rPr sz="1600" spc="-15" dirty="0">
                <a:latin typeface="Calibri"/>
                <a:cs typeface="Calibri"/>
              </a:rPr>
              <a:t>strategy </a:t>
            </a:r>
            <a:r>
              <a:rPr sz="1600" spc="-5" dirty="0">
                <a:latin typeface="Calibri"/>
                <a:cs typeface="Calibri"/>
              </a:rPr>
              <a:t>will pass a </a:t>
            </a:r>
            <a:r>
              <a:rPr sz="1600" spc="-10" dirty="0">
                <a:latin typeface="Calibri"/>
                <a:cs typeface="Calibri"/>
              </a:rPr>
              <a:t>cross-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validation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test.</a:t>
            </a:r>
            <a:endParaRPr sz="160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16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bother</a:t>
            </a:r>
            <a:r>
              <a:rPr sz="16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Backtest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high</a:t>
            </a:r>
            <a:r>
              <a:rPr sz="16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return</a:t>
            </a:r>
            <a:r>
              <a:rPr sz="160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but</a:t>
            </a:r>
            <a:r>
              <a:rPr sz="16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low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Sharpe</a:t>
            </a:r>
            <a:r>
              <a:rPr sz="160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ratio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strategies.</a:t>
            </a:r>
            <a:endParaRPr sz="1600">
              <a:latin typeface="Calibri"/>
              <a:cs typeface="Calibri"/>
            </a:endParaRPr>
          </a:p>
          <a:p>
            <a:pPr marL="395605" marR="8255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240" algn="l"/>
              </a:tabLst>
            </a:pP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Also,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do not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bother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to Backtest strategies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with a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maximum drawdown duration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longer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than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r>
              <a:rPr sz="16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6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your</a:t>
            </a:r>
            <a:r>
              <a:rPr sz="16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investors</a:t>
            </a:r>
            <a:r>
              <a:rPr sz="16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possibly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endure.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7665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W</a:t>
            </a:r>
            <a:r>
              <a:rPr sz="4000" spc="-80" dirty="0"/>
              <a:t>h</a:t>
            </a:r>
            <a:r>
              <a:rPr sz="4000" spc="-85" dirty="0"/>
              <a:t>e</a:t>
            </a:r>
            <a:r>
              <a:rPr sz="4000" spc="-5" dirty="0"/>
              <a:t>n</a:t>
            </a:r>
            <a:r>
              <a:rPr sz="4000" spc="-185" dirty="0"/>
              <a:t> </a:t>
            </a:r>
            <a:r>
              <a:rPr sz="4000" spc="-85" dirty="0"/>
              <a:t>N</a:t>
            </a:r>
            <a:r>
              <a:rPr sz="4000" spc="-75" dirty="0"/>
              <a:t>o</a:t>
            </a:r>
            <a:r>
              <a:rPr sz="4000" spc="-5" dirty="0"/>
              <a:t>t</a:t>
            </a:r>
            <a:r>
              <a:rPr sz="4000" spc="-195" dirty="0"/>
              <a:t> </a:t>
            </a:r>
            <a:r>
              <a:rPr sz="4000" spc="-110" dirty="0"/>
              <a:t>t</a:t>
            </a:r>
            <a:r>
              <a:rPr sz="4000" spc="-5" dirty="0"/>
              <a:t>o</a:t>
            </a:r>
            <a:r>
              <a:rPr sz="4000" spc="-155" dirty="0"/>
              <a:t> </a:t>
            </a:r>
            <a:r>
              <a:rPr sz="4000" spc="-80" dirty="0"/>
              <a:t>B</a:t>
            </a:r>
            <a:r>
              <a:rPr sz="4000" spc="-75" dirty="0"/>
              <a:t>ac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5" dirty="0"/>
              <a:t>t</a:t>
            </a:r>
            <a:r>
              <a:rPr sz="4000" spc="-175" dirty="0"/>
              <a:t> </a:t>
            </a:r>
            <a:r>
              <a:rPr sz="4000" spc="-5" dirty="0"/>
              <a:t>a</a:t>
            </a:r>
            <a:r>
              <a:rPr sz="4000" spc="-150" dirty="0"/>
              <a:t> </a:t>
            </a:r>
            <a:r>
              <a:rPr sz="4000" spc="-75" dirty="0"/>
              <a:t>S</a:t>
            </a:r>
            <a:r>
              <a:rPr sz="4000" spc="-85" dirty="0"/>
              <a:t>t</a:t>
            </a:r>
            <a:r>
              <a:rPr sz="4000" spc="-150" dirty="0"/>
              <a:t>r</a:t>
            </a:r>
            <a:r>
              <a:rPr sz="4000" spc="-125" dirty="0"/>
              <a:t>a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90" dirty="0"/>
              <a:t>g</a:t>
            </a:r>
            <a:r>
              <a:rPr sz="4000" spc="-5" dirty="0"/>
              <a:t>y</a:t>
            </a:r>
            <a:r>
              <a:rPr sz="4000" spc="-18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865" marR="5080" indent="-91440">
              <a:lnSpc>
                <a:spcPct val="110000"/>
              </a:lnSpc>
              <a:spcBef>
                <a:spcPts val="9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302895" algn="l"/>
              </a:tabLst>
            </a:pPr>
            <a:r>
              <a:rPr b="1" spc="-10" dirty="0">
                <a:latin typeface="Calibri"/>
                <a:cs typeface="Calibri"/>
              </a:rPr>
              <a:t>Example</a:t>
            </a:r>
            <a:r>
              <a:rPr b="1" spc="155" dirty="0">
                <a:latin typeface="Calibri"/>
                <a:cs typeface="Calibri"/>
              </a:rPr>
              <a:t> </a:t>
            </a:r>
            <a:r>
              <a:rPr b="1" dirty="0">
                <a:latin typeface="Arial"/>
                <a:cs typeface="Arial"/>
              </a:rPr>
              <a:t>2</a:t>
            </a:r>
            <a:r>
              <a:rPr b="1" dirty="0">
                <a:latin typeface="Calibri"/>
                <a:cs typeface="Calibri"/>
              </a:rPr>
              <a:t>:</a:t>
            </a:r>
            <a:r>
              <a:rPr b="1" spc="175" dirty="0">
                <a:latin typeface="Calibri"/>
                <a:cs typeface="Calibri"/>
              </a:rPr>
              <a:t> </a:t>
            </a:r>
            <a:r>
              <a:rPr dirty="0"/>
              <a:t>A</a:t>
            </a:r>
            <a:r>
              <a:rPr spc="180" dirty="0"/>
              <a:t> </a:t>
            </a:r>
            <a:r>
              <a:rPr spc="-5" dirty="0">
                <a:solidFill>
                  <a:srgbClr val="FF0000"/>
                </a:solidFill>
              </a:rPr>
              <a:t>long-only</a:t>
            </a:r>
            <a:r>
              <a:rPr spc="165" dirty="0">
                <a:solidFill>
                  <a:srgbClr val="FF0000"/>
                </a:solidFill>
              </a:rPr>
              <a:t> </a:t>
            </a:r>
            <a:r>
              <a:rPr spc="-5" dirty="0"/>
              <a:t>crude</a:t>
            </a:r>
            <a:r>
              <a:rPr spc="175" dirty="0"/>
              <a:t> </a:t>
            </a:r>
            <a:r>
              <a:rPr spc="-5" dirty="0"/>
              <a:t>oil</a:t>
            </a:r>
            <a:r>
              <a:rPr spc="170" dirty="0"/>
              <a:t> </a:t>
            </a:r>
            <a:r>
              <a:rPr spc="-5" dirty="0"/>
              <a:t>futures</a:t>
            </a:r>
            <a:r>
              <a:rPr spc="170" dirty="0"/>
              <a:t> </a:t>
            </a:r>
            <a:r>
              <a:rPr spc="-15" dirty="0"/>
              <a:t>strategy</a:t>
            </a:r>
            <a:r>
              <a:rPr spc="175" dirty="0"/>
              <a:t> </a:t>
            </a:r>
            <a:r>
              <a:rPr spc="-10" dirty="0"/>
              <a:t>returned</a:t>
            </a:r>
            <a:r>
              <a:rPr spc="165" dirty="0"/>
              <a:t> </a:t>
            </a:r>
            <a:r>
              <a:rPr dirty="0">
                <a:solidFill>
                  <a:srgbClr val="FF0000"/>
                </a:solidFill>
              </a:rPr>
              <a:t>20</a:t>
            </a:r>
            <a:r>
              <a:rPr spc="16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percent </a:t>
            </a:r>
            <a:r>
              <a:rPr spc="-434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in</a:t>
            </a:r>
            <a:r>
              <a:rPr dirty="0">
                <a:solidFill>
                  <a:srgbClr val="FF0000"/>
                </a:solidFill>
              </a:rPr>
              <a:t> 2007</a:t>
            </a:r>
            <a:r>
              <a:rPr dirty="0"/>
              <a:t>,</a:t>
            </a:r>
            <a:r>
              <a:rPr spc="-45"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>
                <a:solidFill>
                  <a:srgbClr val="FF0000"/>
                </a:solidFill>
              </a:rPr>
              <a:t>Sharpe </a:t>
            </a:r>
            <a:r>
              <a:rPr spc="-15" dirty="0">
                <a:solidFill>
                  <a:srgbClr val="FF0000"/>
                </a:solidFill>
              </a:rPr>
              <a:t>ratio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of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1.5</a:t>
            </a:r>
            <a:r>
              <a:rPr dirty="0"/>
              <a:t>.</a:t>
            </a:r>
          </a:p>
          <a:p>
            <a:pPr marL="8636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"/>
            </a:pPr>
            <a:endParaRPr sz="1500"/>
          </a:p>
          <a:p>
            <a:pPr marL="482600" marR="5080" lvl="1" indent="-182880">
              <a:lnSpc>
                <a:spcPct val="110000"/>
              </a:lnSpc>
              <a:spcBef>
                <a:spcPts val="5"/>
              </a:spcBef>
              <a:buClr>
                <a:srgbClr val="1CACE3"/>
              </a:buClr>
              <a:buFont typeface="Courier New"/>
              <a:buChar char="o"/>
              <a:tabLst>
                <a:tab pos="483870" algn="l"/>
              </a:tabLst>
            </a:pPr>
            <a:r>
              <a:rPr sz="1700" dirty="0">
                <a:latin typeface="Calibri"/>
                <a:cs typeface="Calibri"/>
              </a:rPr>
              <a:t>A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quick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check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16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total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return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holding</a:t>
            </a:r>
            <a:r>
              <a:rPr sz="1700" spc="1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700" spc="1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front-month</a:t>
            </a:r>
            <a:r>
              <a:rPr sz="1700" spc="1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crude</a:t>
            </a:r>
            <a:r>
              <a:rPr sz="1700" spc="1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oil</a:t>
            </a:r>
            <a:r>
              <a:rPr sz="1700" spc="1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futures</a:t>
            </a:r>
            <a:r>
              <a:rPr sz="1700" spc="1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in </a:t>
            </a:r>
            <a:r>
              <a:rPr sz="1700" spc="-3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2007 </a:t>
            </a:r>
            <a:r>
              <a:rPr sz="1700" spc="-5" dirty="0">
                <a:latin typeface="Calibri"/>
                <a:cs typeface="Calibri"/>
              </a:rPr>
              <a:t>reveals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was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47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 percent</a:t>
            </a:r>
            <a:r>
              <a:rPr sz="1700" spc="-5" dirty="0">
                <a:latin typeface="Calibri"/>
                <a:cs typeface="Calibri"/>
              </a:rPr>
              <a:t>,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with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Sharpe</a:t>
            </a:r>
            <a:r>
              <a:rPr sz="17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ratio</a:t>
            </a:r>
            <a:r>
              <a:rPr sz="17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7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1.7</a:t>
            </a:r>
            <a:r>
              <a:rPr sz="170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86360" lvl="1">
              <a:lnSpc>
                <a:spcPct val="100000"/>
              </a:lnSpc>
              <a:spcBef>
                <a:spcPts val="45"/>
              </a:spcBef>
              <a:buClr>
                <a:srgbClr val="1CACE3"/>
              </a:buClr>
              <a:buFont typeface="Courier New"/>
              <a:buChar char="o"/>
            </a:pPr>
            <a:endParaRPr sz="1600"/>
          </a:p>
          <a:p>
            <a:pPr marL="482600" lvl="1" indent="-18351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Courier New"/>
              <a:buChar char="o"/>
              <a:tabLst>
                <a:tab pos="483870" algn="l"/>
              </a:tabLst>
            </a:pPr>
            <a:r>
              <a:rPr sz="1700" dirty="0">
                <a:latin typeface="Calibri"/>
                <a:cs typeface="Calibri"/>
              </a:rPr>
              <a:t>Hence,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trading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strategy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not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any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way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superior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simple</a:t>
            </a:r>
            <a:r>
              <a:rPr sz="1700" b="1" spc="13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buy-and-hold</a:t>
            </a:r>
            <a:endParaRPr sz="1700">
              <a:latin typeface="Calibri"/>
              <a:cs typeface="Calibri"/>
            </a:endParaRPr>
          </a:p>
          <a:p>
            <a:pPr marL="482600">
              <a:lnSpc>
                <a:spcPct val="100000"/>
              </a:lnSpc>
              <a:spcBef>
                <a:spcPts val="200"/>
              </a:spcBef>
            </a:pPr>
            <a:r>
              <a:rPr sz="1700" spc="-10" dirty="0"/>
              <a:t>strategy!</a:t>
            </a:r>
            <a:endParaRPr sz="1700"/>
          </a:p>
          <a:p>
            <a:pPr marL="86360">
              <a:lnSpc>
                <a:spcPct val="100000"/>
              </a:lnSpc>
              <a:spcBef>
                <a:spcPts val="30"/>
              </a:spcBef>
            </a:pPr>
            <a:endParaRPr sz="1450"/>
          </a:p>
          <a:p>
            <a:pPr marL="481965" marR="5080" lvl="1" indent="-182880">
              <a:lnSpc>
                <a:spcPct val="110000"/>
              </a:lnSpc>
              <a:buClr>
                <a:srgbClr val="1CACE3"/>
              </a:buClr>
              <a:buFont typeface="Courier New"/>
              <a:buChar char="o"/>
              <a:tabLst>
                <a:tab pos="483870" algn="l"/>
              </a:tabLst>
            </a:pPr>
            <a:r>
              <a:rPr sz="1700" spc="-10" dirty="0">
                <a:latin typeface="Calibri"/>
                <a:cs typeface="Calibri"/>
              </a:rPr>
              <a:t>Moral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story: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1700" spc="1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must</a:t>
            </a:r>
            <a:r>
              <a:rPr sz="1700" spc="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0000"/>
                </a:solidFill>
                <a:latin typeface="Calibri"/>
                <a:cs typeface="Calibri"/>
              </a:rPr>
              <a:t>always</a:t>
            </a:r>
            <a:r>
              <a:rPr sz="1700" spc="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choose</a:t>
            </a:r>
            <a:r>
              <a:rPr sz="17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700" spc="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FF0000"/>
                </a:solidFill>
                <a:latin typeface="Calibri"/>
                <a:cs typeface="Calibri"/>
              </a:rPr>
              <a:t>appropriate</a:t>
            </a:r>
            <a:r>
              <a:rPr sz="1700" b="1" spc="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benchmark</a:t>
            </a:r>
            <a:r>
              <a:rPr sz="1700" b="1" spc="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700" spc="-3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measure</a:t>
            </a:r>
            <a:r>
              <a:rPr sz="17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 trading</a:t>
            </a:r>
            <a:r>
              <a:rPr sz="17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strategy</a:t>
            </a:r>
            <a:r>
              <a:rPr sz="17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against</a:t>
            </a:r>
            <a:r>
              <a:rPr sz="1700" spc="-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86360" lvl="1"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Courier New"/>
              <a:buChar char="o"/>
            </a:pPr>
            <a:endParaRPr sz="1450"/>
          </a:p>
          <a:p>
            <a:pPr marL="481965" marR="8255" lvl="1" indent="-182880">
              <a:lnSpc>
                <a:spcPct val="110000"/>
              </a:lnSpc>
              <a:buClr>
                <a:srgbClr val="1CACE3"/>
              </a:buClr>
              <a:buFont typeface="Courier New"/>
              <a:buChar char="o"/>
              <a:tabLst>
                <a:tab pos="483234" algn="l"/>
              </a:tabLst>
            </a:pPr>
            <a:r>
              <a:rPr sz="1700" b="1" spc="-5" dirty="0">
                <a:latin typeface="Calibri"/>
                <a:cs typeface="Calibri"/>
              </a:rPr>
              <a:t>The</a:t>
            </a:r>
            <a:r>
              <a:rPr sz="1700" b="1" spc="170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appropriate</a:t>
            </a:r>
            <a:r>
              <a:rPr sz="1700" b="1" spc="16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benchmark</a:t>
            </a:r>
            <a:r>
              <a:rPr sz="1700" b="1" spc="18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</a:t>
            </a:r>
            <a:r>
              <a:rPr sz="1700" b="1" spc="18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a</a:t>
            </a:r>
            <a:r>
              <a:rPr sz="1700" b="1" spc="18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long-only</a:t>
            </a:r>
            <a:r>
              <a:rPr sz="1700" b="1" spc="180" dirty="0">
                <a:latin typeface="Calibri"/>
                <a:cs typeface="Calibri"/>
              </a:rPr>
              <a:t> </a:t>
            </a:r>
            <a:r>
              <a:rPr sz="1700" b="1" spc="-20" dirty="0">
                <a:latin typeface="Calibri"/>
                <a:cs typeface="Calibri"/>
              </a:rPr>
              <a:t>strategy</a:t>
            </a:r>
            <a:r>
              <a:rPr sz="1700" b="1" spc="18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is</a:t>
            </a:r>
            <a:r>
              <a:rPr sz="1700" b="1" spc="18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the</a:t>
            </a:r>
            <a:r>
              <a:rPr sz="1700" b="1" spc="17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return</a:t>
            </a:r>
            <a:r>
              <a:rPr sz="1700" b="1" spc="18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of</a:t>
            </a:r>
            <a:r>
              <a:rPr sz="1700" b="1" spc="18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a</a:t>
            </a:r>
            <a:r>
              <a:rPr sz="1700" b="1" spc="18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buy-and- </a:t>
            </a:r>
            <a:r>
              <a:rPr sz="1700" b="1" spc="-37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hold position—the</a:t>
            </a:r>
            <a:r>
              <a:rPr sz="1700" b="1" spc="-4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information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b="1" spc="-15" dirty="0">
                <a:latin typeface="Calibri"/>
                <a:cs typeface="Calibri"/>
              </a:rPr>
              <a:t>ratio rather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than the Sharpe </a:t>
            </a:r>
            <a:r>
              <a:rPr sz="1700" b="1" spc="-15" dirty="0">
                <a:latin typeface="Calibri"/>
                <a:cs typeface="Calibri"/>
              </a:rPr>
              <a:t>ratio.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7665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W</a:t>
            </a:r>
            <a:r>
              <a:rPr sz="4000" spc="-80" dirty="0"/>
              <a:t>h</a:t>
            </a:r>
            <a:r>
              <a:rPr sz="4000" spc="-85" dirty="0"/>
              <a:t>e</a:t>
            </a:r>
            <a:r>
              <a:rPr sz="4000" spc="-5" dirty="0"/>
              <a:t>n</a:t>
            </a:r>
            <a:r>
              <a:rPr sz="4000" spc="-185" dirty="0"/>
              <a:t> </a:t>
            </a:r>
            <a:r>
              <a:rPr sz="4000" spc="-85" dirty="0"/>
              <a:t>N</a:t>
            </a:r>
            <a:r>
              <a:rPr sz="4000" spc="-75" dirty="0"/>
              <a:t>o</a:t>
            </a:r>
            <a:r>
              <a:rPr sz="4000" spc="-5" dirty="0"/>
              <a:t>t</a:t>
            </a:r>
            <a:r>
              <a:rPr sz="4000" spc="-195" dirty="0"/>
              <a:t> </a:t>
            </a:r>
            <a:r>
              <a:rPr sz="4000" spc="-110" dirty="0"/>
              <a:t>t</a:t>
            </a:r>
            <a:r>
              <a:rPr sz="4000" spc="-5" dirty="0"/>
              <a:t>o</a:t>
            </a:r>
            <a:r>
              <a:rPr sz="4000" spc="-155" dirty="0"/>
              <a:t> </a:t>
            </a:r>
            <a:r>
              <a:rPr sz="4000" spc="-80" dirty="0"/>
              <a:t>B</a:t>
            </a:r>
            <a:r>
              <a:rPr sz="4000" spc="-75" dirty="0"/>
              <a:t>ac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5" dirty="0"/>
              <a:t>t</a:t>
            </a:r>
            <a:r>
              <a:rPr sz="4000" spc="-175" dirty="0"/>
              <a:t> </a:t>
            </a:r>
            <a:r>
              <a:rPr sz="4000" spc="-5" dirty="0"/>
              <a:t>a</a:t>
            </a:r>
            <a:r>
              <a:rPr sz="4000" spc="-150" dirty="0"/>
              <a:t> </a:t>
            </a:r>
            <a:r>
              <a:rPr sz="4000" spc="-75" dirty="0"/>
              <a:t>S</a:t>
            </a:r>
            <a:r>
              <a:rPr sz="4000" spc="-85" dirty="0"/>
              <a:t>t</a:t>
            </a:r>
            <a:r>
              <a:rPr sz="4000" spc="-150" dirty="0"/>
              <a:t>r</a:t>
            </a:r>
            <a:r>
              <a:rPr sz="4000" spc="-125" dirty="0"/>
              <a:t>a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90" dirty="0"/>
              <a:t>g</a:t>
            </a:r>
            <a:r>
              <a:rPr sz="4000" spc="-5" dirty="0"/>
              <a:t>y</a:t>
            </a:r>
            <a:r>
              <a:rPr sz="4000" spc="-18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964717"/>
            <a:ext cx="7013575" cy="72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5080" indent="-92075">
              <a:lnSpc>
                <a:spcPct val="110000"/>
              </a:lnSpc>
              <a:spcBef>
                <a:spcPts val="100"/>
              </a:spcBef>
              <a:buClr>
                <a:srgbClr val="1CACE3"/>
              </a:buClr>
              <a:buSzPct val="95238"/>
              <a:buFont typeface="Wingdings"/>
              <a:buChar char=""/>
              <a:tabLst>
                <a:tab pos="225425" algn="l"/>
                <a:tab pos="1325880" algn="l"/>
                <a:tab pos="1697989" algn="l"/>
                <a:tab pos="2015489" algn="l"/>
                <a:tab pos="3296920" algn="l"/>
                <a:tab pos="4231005" algn="l"/>
                <a:tab pos="5261610" algn="l"/>
                <a:tab pos="5796280" algn="l"/>
                <a:tab pos="6595109" algn="l"/>
              </a:tabLst>
            </a:pPr>
            <a:r>
              <a:rPr sz="2100" b="1" spc="-5" dirty="0">
                <a:latin typeface="Calibri"/>
                <a:cs typeface="Calibri"/>
              </a:rPr>
              <a:t>E</a:t>
            </a:r>
            <a:r>
              <a:rPr sz="2100" b="1" spc="-40" dirty="0">
                <a:latin typeface="Calibri"/>
                <a:cs typeface="Calibri"/>
              </a:rPr>
              <a:t>x</a:t>
            </a:r>
            <a:r>
              <a:rPr sz="2100" b="1" spc="5" dirty="0">
                <a:latin typeface="Calibri"/>
                <a:cs typeface="Calibri"/>
              </a:rPr>
              <a:t>a</a:t>
            </a:r>
            <a:r>
              <a:rPr sz="2100" b="1" spc="-10" dirty="0">
                <a:latin typeface="Calibri"/>
                <a:cs typeface="Calibri"/>
              </a:rPr>
              <a:t>m</a:t>
            </a:r>
            <a:r>
              <a:rPr sz="2100" b="1" spc="-5" dirty="0">
                <a:latin typeface="Calibri"/>
                <a:cs typeface="Calibri"/>
              </a:rPr>
              <a:t>p</a:t>
            </a:r>
            <a:r>
              <a:rPr sz="2100" b="1" dirty="0">
                <a:latin typeface="Calibri"/>
                <a:cs typeface="Calibri"/>
              </a:rPr>
              <a:t>le	3:	</a:t>
            </a:r>
            <a:r>
              <a:rPr sz="2100" dirty="0">
                <a:latin typeface="Calibri"/>
                <a:cs typeface="Calibri"/>
              </a:rPr>
              <a:t>A	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100" spc="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ar	t</a:t>
            </a:r>
            <a:r>
              <a:rPr sz="21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ng	</a:t>
            </a:r>
            <a:r>
              <a:rPr sz="2100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100" spc="-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eg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y	</a:t>
            </a:r>
            <a:r>
              <a:rPr sz="2100" dirty="0">
                <a:latin typeface="Calibri"/>
                <a:cs typeface="Calibri"/>
              </a:rPr>
              <a:t>has	</a:t>
            </a:r>
            <a:r>
              <a:rPr sz="2100" spc="-15" dirty="0">
                <a:latin typeface="Calibri"/>
                <a:cs typeface="Calibri"/>
              </a:rPr>
              <a:t>ab</a:t>
            </a:r>
            <a:r>
              <a:rPr sz="2100" spc="-5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ut	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sz="2100" spc="-15" dirty="0">
                <a:solidFill>
                  <a:srgbClr val="FF0000"/>
                </a:solidFill>
                <a:latin typeface="Calibri"/>
                <a:cs typeface="Calibri"/>
              </a:rPr>
              <a:t>parameters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it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generates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Backtest</a:t>
            </a:r>
            <a:r>
              <a:rPr sz="2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Sharpe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FF0000"/>
                </a:solidFill>
                <a:latin typeface="Calibri"/>
                <a:cs typeface="Calibri"/>
              </a:rPr>
              <a:t>ratio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1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9952" y="1996721"/>
            <a:ext cx="4616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100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1185" y="2901316"/>
            <a:ext cx="7408545" cy="239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8890" indent="-182880">
              <a:lnSpc>
                <a:spcPct val="110000"/>
              </a:lnSpc>
              <a:spcBef>
                <a:spcPts val="100"/>
              </a:spcBef>
              <a:buClr>
                <a:srgbClr val="1CACE3"/>
              </a:buClr>
              <a:buFont typeface="Courier New"/>
              <a:buChar char="o"/>
              <a:tabLst>
                <a:tab pos="196215" algn="l"/>
              </a:tabLst>
            </a:pPr>
            <a:r>
              <a:rPr sz="1900" spc="-5" dirty="0">
                <a:latin typeface="Calibri"/>
                <a:cs typeface="Calibri"/>
              </a:rPr>
              <a:t>Since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this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model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has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00FF"/>
                </a:solidFill>
                <a:latin typeface="Calibri"/>
                <a:cs typeface="Calibri"/>
              </a:rPr>
              <a:t>large</a:t>
            </a:r>
            <a:r>
              <a:rPr sz="19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number</a:t>
            </a:r>
            <a:r>
              <a:rPr sz="19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00FF"/>
                </a:solidFill>
                <a:latin typeface="Calibri"/>
                <a:cs typeface="Calibri"/>
              </a:rPr>
              <a:t>free</a:t>
            </a:r>
            <a:r>
              <a:rPr sz="19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00FF"/>
                </a:solidFill>
                <a:latin typeface="Calibri"/>
                <a:cs typeface="Calibri"/>
              </a:rPr>
              <a:t>parameters</a:t>
            </a:r>
            <a:r>
              <a:rPr sz="19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00FF"/>
                </a:solidFill>
                <a:latin typeface="Calibri"/>
                <a:cs typeface="Calibri"/>
              </a:rPr>
              <a:t>prone</a:t>
            </a:r>
            <a:r>
              <a:rPr sz="19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0000FF"/>
                </a:solidFill>
                <a:latin typeface="Calibri"/>
                <a:cs typeface="Calibri"/>
              </a:rPr>
              <a:t>data </a:t>
            </a:r>
            <a:r>
              <a:rPr sz="1900" spc="-4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snooping</a:t>
            </a:r>
            <a:r>
              <a:rPr sz="19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bias</a:t>
            </a:r>
            <a:r>
              <a:rPr sz="1900" spc="-5" dirty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Courier New"/>
              <a:buChar char="o"/>
            </a:pPr>
            <a:endParaRPr sz="1450">
              <a:latin typeface="Calibri"/>
              <a:cs typeface="Calibri"/>
            </a:endParaRPr>
          </a:p>
          <a:p>
            <a:pPr marL="195580" marR="5080" indent="-183515">
              <a:lnSpc>
                <a:spcPct val="110000"/>
              </a:lnSpc>
              <a:buClr>
                <a:srgbClr val="1CACE3"/>
              </a:buClr>
              <a:buFont typeface="Courier New"/>
              <a:buChar char="o"/>
              <a:tabLst>
                <a:tab pos="195580" algn="l"/>
              </a:tabLst>
            </a:pPr>
            <a:r>
              <a:rPr sz="1900" spc="-5" dirty="0">
                <a:latin typeface="Calibri"/>
                <a:cs typeface="Calibri"/>
              </a:rPr>
              <a:t>With</a:t>
            </a:r>
            <a:r>
              <a:rPr sz="1900" spc="9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at</a:t>
            </a:r>
            <a:r>
              <a:rPr sz="1900" spc="1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least</a:t>
            </a:r>
            <a:r>
              <a:rPr sz="1900" spc="1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100</a:t>
            </a:r>
            <a:r>
              <a:rPr sz="1900" spc="9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parameters,</a:t>
            </a:r>
            <a:r>
              <a:rPr sz="1900" spc="1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we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can</a:t>
            </a:r>
            <a:r>
              <a:rPr sz="1900" spc="1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certainly</a:t>
            </a:r>
            <a:r>
              <a:rPr sz="1900" spc="1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fit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model</a:t>
            </a:r>
            <a:r>
              <a:rPr sz="1900" spc="1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9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any</a:t>
            </a:r>
            <a:r>
              <a:rPr sz="1900" spc="1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time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series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want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obtain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5" dirty="0">
                <a:latin typeface="Calibri"/>
                <a:cs typeface="Calibri"/>
              </a:rPr>
              <a:t>fantastic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Sharpe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ratio.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Courier New"/>
              <a:buChar char="o"/>
            </a:pPr>
            <a:endParaRPr sz="1450">
              <a:latin typeface="Calibri"/>
              <a:cs typeface="Calibri"/>
            </a:endParaRPr>
          </a:p>
          <a:p>
            <a:pPr marL="195580" marR="5080" indent="-182880">
              <a:lnSpc>
                <a:spcPct val="110000"/>
              </a:lnSpc>
              <a:buClr>
                <a:srgbClr val="1CACE3"/>
              </a:buClr>
              <a:buFont typeface="Courier New"/>
              <a:buChar char="o"/>
              <a:tabLst>
                <a:tab pos="196215" algn="l"/>
              </a:tabLst>
            </a:pPr>
            <a:r>
              <a:rPr sz="1900" spc="-5" dirty="0">
                <a:latin typeface="Calibri"/>
                <a:cs typeface="Calibri"/>
              </a:rPr>
              <a:t>Needless</a:t>
            </a:r>
            <a:r>
              <a:rPr sz="1900" spc="17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170" dirty="0">
                <a:latin typeface="Calibri"/>
                <a:cs typeface="Calibri"/>
              </a:rPr>
              <a:t> </a:t>
            </a:r>
            <a:r>
              <a:rPr sz="1900" spc="-45" dirty="0">
                <a:latin typeface="Calibri"/>
                <a:cs typeface="Calibri"/>
              </a:rPr>
              <a:t>say,</a:t>
            </a:r>
            <a:r>
              <a:rPr sz="1900" spc="16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17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will</a:t>
            </a:r>
            <a:r>
              <a:rPr sz="1900" spc="17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have</a:t>
            </a:r>
            <a:r>
              <a:rPr sz="1900" spc="175" dirty="0"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0000FF"/>
                </a:solidFill>
                <a:latin typeface="Calibri"/>
                <a:cs typeface="Calibri"/>
              </a:rPr>
              <a:t>little</a:t>
            </a:r>
            <a:r>
              <a:rPr sz="1900" b="1" spc="1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or</a:t>
            </a:r>
            <a:r>
              <a:rPr sz="1900" spc="1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1900" b="1" spc="1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000FF"/>
                </a:solidFill>
                <a:latin typeface="Calibri"/>
                <a:cs typeface="Calibri"/>
              </a:rPr>
              <a:t>predictive</a:t>
            </a:r>
            <a:r>
              <a:rPr sz="1900" b="1" spc="1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000FF"/>
                </a:solidFill>
                <a:latin typeface="Calibri"/>
                <a:cs typeface="Calibri"/>
              </a:rPr>
              <a:t>power</a:t>
            </a:r>
            <a:r>
              <a:rPr sz="1900" b="1" spc="1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going</a:t>
            </a:r>
            <a:r>
              <a:rPr sz="1900" spc="1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00FF"/>
                </a:solidFill>
                <a:latin typeface="Calibri"/>
                <a:cs typeface="Calibri"/>
              </a:rPr>
              <a:t>forward </a:t>
            </a:r>
            <a:r>
              <a:rPr sz="1900" spc="-4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due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9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data-snooping</a:t>
            </a:r>
            <a:r>
              <a:rPr sz="1900" spc="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bias</a:t>
            </a:r>
            <a:r>
              <a:rPr sz="1900" spc="-5" dirty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67665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W</a:t>
            </a:r>
            <a:r>
              <a:rPr sz="4000" spc="-80" dirty="0"/>
              <a:t>h</a:t>
            </a:r>
            <a:r>
              <a:rPr sz="4000" spc="-85" dirty="0"/>
              <a:t>e</a:t>
            </a:r>
            <a:r>
              <a:rPr sz="4000" spc="-5" dirty="0"/>
              <a:t>n</a:t>
            </a:r>
            <a:r>
              <a:rPr sz="4000" spc="-185" dirty="0"/>
              <a:t> </a:t>
            </a:r>
            <a:r>
              <a:rPr sz="4000" spc="-85" dirty="0"/>
              <a:t>N</a:t>
            </a:r>
            <a:r>
              <a:rPr sz="4000" spc="-75" dirty="0"/>
              <a:t>o</a:t>
            </a:r>
            <a:r>
              <a:rPr sz="4000" spc="-5" dirty="0"/>
              <a:t>t</a:t>
            </a:r>
            <a:r>
              <a:rPr sz="4000" spc="-195" dirty="0"/>
              <a:t> </a:t>
            </a:r>
            <a:r>
              <a:rPr sz="4000" spc="-110" dirty="0"/>
              <a:t>t</a:t>
            </a:r>
            <a:r>
              <a:rPr sz="4000" spc="-5" dirty="0"/>
              <a:t>o</a:t>
            </a:r>
            <a:r>
              <a:rPr sz="4000" spc="-155" dirty="0"/>
              <a:t> </a:t>
            </a:r>
            <a:r>
              <a:rPr sz="4000" spc="-80" dirty="0"/>
              <a:t>B</a:t>
            </a:r>
            <a:r>
              <a:rPr sz="4000" spc="-75" dirty="0"/>
              <a:t>ac</a:t>
            </a:r>
            <a:r>
              <a:rPr sz="4000" spc="-114" dirty="0"/>
              <a:t>k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125" dirty="0"/>
              <a:t>s</a:t>
            </a:r>
            <a:r>
              <a:rPr sz="4000" spc="-5" dirty="0"/>
              <a:t>t</a:t>
            </a:r>
            <a:r>
              <a:rPr sz="4000" spc="-175" dirty="0"/>
              <a:t> </a:t>
            </a:r>
            <a:r>
              <a:rPr sz="4000" spc="-5" dirty="0"/>
              <a:t>a</a:t>
            </a:r>
            <a:r>
              <a:rPr sz="4000" spc="-150" dirty="0"/>
              <a:t> </a:t>
            </a:r>
            <a:r>
              <a:rPr sz="4000" spc="-75" dirty="0"/>
              <a:t>S</a:t>
            </a:r>
            <a:r>
              <a:rPr sz="4000" spc="-85" dirty="0"/>
              <a:t>t</a:t>
            </a:r>
            <a:r>
              <a:rPr sz="4000" spc="-150" dirty="0"/>
              <a:t>r</a:t>
            </a:r>
            <a:r>
              <a:rPr sz="4000" spc="-125" dirty="0"/>
              <a:t>a</a:t>
            </a:r>
            <a:r>
              <a:rPr sz="4000" spc="-120" dirty="0"/>
              <a:t>t</a:t>
            </a:r>
            <a:r>
              <a:rPr sz="4000" spc="-100" dirty="0"/>
              <a:t>e</a:t>
            </a:r>
            <a:r>
              <a:rPr sz="4000" spc="-90" dirty="0"/>
              <a:t>g</a:t>
            </a:r>
            <a:r>
              <a:rPr sz="4000" spc="-5" dirty="0"/>
              <a:t>y</a:t>
            </a:r>
            <a:r>
              <a:rPr sz="4000" spc="-185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987576"/>
            <a:ext cx="7612380" cy="4292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4139" marR="5080" indent="-92075" algn="just">
              <a:lnSpc>
                <a:spcPct val="99500"/>
              </a:lnSpc>
              <a:spcBef>
                <a:spcPts val="11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b="1" spc="-10" dirty="0">
                <a:latin typeface="Calibri"/>
                <a:cs typeface="Calibri"/>
              </a:rPr>
              <a:t>Example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4: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high-frequency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E-mini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S&amp;P500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futures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trading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Backtest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annual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average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return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of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200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percent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Sharpe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ratio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6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average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holding</a:t>
            </a:r>
            <a:r>
              <a:rPr sz="1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period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50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seconds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spc="-5" dirty="0">
                <a:latin typeface="Calibri"/>
                <a:cs typeface="Calibri"/>
              </a:rPr>
              <a:t>Can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really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Backtest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high-frequency </a:t>
            </a:r>
            <a:r>
              <a:rPr sz="1600" spc="-10" dirty="0">
                <a:latin typeface="Calibri"/>
                <a:cs typeface="Calibri"/>
              </a:rPr>
              <a:t>trading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strategy?</a:t>
            </a:r>
            <a:endParaRPr sz="1600">
              <a:latin typeface="Calibri"/>
              <a:cs typeface="Calibri"/>
            </a:endParaRPr>
          </a:p>
          <a:p>
            <a:pPr marL="396240" marR="8255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b="1" spc="-5" dirty="0">
                <a:latin typeface="Calibri"/>
                <a:cs typeface="Calibri"/>
              </a:rPr>
              <a:t>The performance </a:t>
            </a:r>
            <a:r>
              <a:rPr sz="1600" b="1" dirty="0">
                <a:latin typeface="Calibri"/>
                <a:cs typeface="Calibri"/>
              </a:rPr>
              <a:t>of </a:t>
            </a:r>
            <a:r>
              <a:rPr sz="1600" b="1" spc="-5" dirty="0">
                <a:latin typeface="Calibri"/>
                <a:cs typeface="Calibri"/>
              </a:rPr>
              <a:t>a high-frequency </a:t>
            </a:r>
            <a:r>
              <a:rPr sz="1600" b="1" spc="-10" dirty="0">
                <a:latin typeface="Calibri"/>
                <a:cs typeface="Calibri"/>
              </a:rPr>
              <a:t>trading </a:t>
            </a:r>
            <a:r>
              <a:rPr sz="1600" b="1" spc="-15" dirty="0">
                <a:latin typeface="Calibri"/>
                <a:cs typeface="Calibri"/>
              </a:rPr>
              <a:t>strategy </a:t>
            </a:r>
            <a:r>
              <a:rPr sz="1600" b="1" spc="-5" dirty="0">
                <a:latin typeface="Calibri"/>
                <a:cs typeface="Calibri"/>
              </a:rPr>
              <a:t>depends </a:t>
            </a:r>
            <a:r>
              <a:rPr sz="1600" b="1" spc="5" dirty="0">
                <a:latin typeface="Calibri"/>
                <a:cs typeface="Calibri"/>
              </a:rPr>
              <a:t>on </a:t>
            </a:r>
            <a:r>
              <a:rPr sz="1600" b="1" spc="-5" dirty="0">
                <a:latin typeface="Calibri"/>
                <a:cs typeface="Calibri"/>
              </a:rPr>
              <a:t>the order types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used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and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execution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method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in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general.</a:t>
            </a:r>
            <a:endParaRPr sz="1600">
              <a:latin typeface="Calibri"/>
              <a:cs typeface="Calibri"/>
            </a:endParaRPr>
          </a:p>
          <a:p>
            <a:pPr marL="396240" marR="7620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spc="-5" dirty="0">
                <a:latin typeface="Calibri"/>
                <a:cs typeface="Calibri"/>
              </a:rPr>
              <a:t>Furthermore,</a:t>
            </a:r>
            <a:r>
              <a:rPr sz="1600" dirty="0">
                <a:latin typeface="Calibri"/>
                <a:cs typeface="Calibri"/>
              </a:rPr>
              <a:t> it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depends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crucially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network</a:t>
            </a:r>
            <a:r>
              <a:rPr sz="1600" b="1" spc="-5" dirty="0">
                <a:latin typeface="Calibri"/>
                <a:cs typeface="Calibri"/>
              </a:rPr>
              <a:t> connection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market </a:t>
            </a:r>
            <a:r>
              <a:rPr sz="1600" b="1" spc="-10" dirty="0">
                <a:latin typeface="Calibri"/>
                <a:cs typeface="Calibri"/>
              </a:rPr>
              <a:t> microstructure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395605" marR="6350" lvl="1" indent="-18288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600" spc="-5" dirty="0">
                <a:latin typeface="Calibri"/>
                <a:cs typeface="Calibri"/>
              </a:rPr>
              <a:t>Since the act of placing or </a:t>
            </a:r>
            <a:r>
              <a:rPr sz="1600" spc="-15" dirty="0">
                <a:latin typeface="Calibri"/>
                <a:cs typeface="Calibri"/>
              </a:rPr>
              <a:t>executing </a:t>
            </a:r>
            <a:r>
              <a:rPr sz="1600" spc="-5" dirty="0">
                <a:latin typeface="Calibri"/>
                <a:cs typeface="Calibri"/>
              </a:rPr>
              <a:t>an </a:t>
            </a:r>
            <a:r>
              <a:rPr sz="1600" spc="-10" dirty="0">
                <a:latin typeface="Calibri"/>
                <a:cs typeface="Calibri"/>
              </a:rPr>
              <a:t>order </a:t>
            </a:r>
            <a:r>
              <a:rPr sz="1600" spc="-5" dirty="0">
                <a:latin typeface="Calibri"/>
                <a:cs typeface="Calibri"/>
              </a:rPr>
              <a:t>might </a:t>
            </a:r>
            <a:r>
              <a:rPr sz="1600" spc="-10" dirty="0">
                <a:latin typeface="Calibri"/>
                <a:cs typeface="Calibri"/>
              </a:rPr>
              <a:t>alter </a:t>
            </a:r>
            <a:r>
              <a:rPr sz="1600" spc="-5" dirty="0">
                <a:latin typeface="Calibri"/>
                <a:cs typeface="Calibri"/>
              </a:rPr>
              <a:t>the behavior of the other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market </a:t>
            </a:r>
            <a:r>
              <a:rPr sz="1600" spc="-5" dirty="0">
                <a:latin typeface="Calibri"/>
                <a:cs typeface="Calibri"/>
              </a:rPr>
              <a:t>participants, a </a:t>
            </a:r>
            <a:r>
              <a:rPr sz="1600" spc="-10" dirty="0">
                <a:latin typeface="Calibri"/>
                <a:cs typeface="Calibri"/>
              </a:rPr>
              <a:t>trader </a:t>
            </a:r>
            <a:r>
              <a:rPr sz="1600" spc="-5" dirty="0">
                <a:latin typeface="Calibri"/>
                <a:cs typeface="Calibri"/>
              </a:rPr>
              <a:t>should be very </a:t>
            </a:r>
            <a:r>
              <a:rPr sz="1600" spc="-10" dirty="0">
                <a:latin typeface="Calibri"/>
                <a:cs typeface="Calibri"/>
              </a:rPr>
              <a:t>skeptical </a:t>
            </a:r>
            <a:r>
              <a:rPr sz="1600" spc="-5" dirty="0">
                <a:latin typeface="Calibri"/>
                <a:cs typeface="Calibri"/>
              </a:rPr>
              <a:t>of a </a:t>
            </a:r>
            <a:r>
              <a:rPr sz="1600" spc="-10" dirty="0">
                <a:latin typeface="Calibri"/>
                <a:cs typeface="Calibri"/>
              </a:rPr>
              <a:t>so-called Backtest </a:t>
            </a:r>
            <a:r>
              <a:rPr sz="1600" spc="-5" dirty="0">
                <a:latin typeface="Calibri"/>
                <a:cs typeface="Calibri"/>
              </a:rPr>
              <a:t>of a high-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frequency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strategy.</a:t>
            </a:r>
            <a:endParaRPr sz="1600">
              <a:latin typeface="Calibri"/>
              <a:cs typeface="Calibri"/>
            </a:endParaRPr>
          </a:p>
          <a:p>
            <a:pPr marL="394970" marR="7620" indent="-182880" algn="just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1CACE3"/>
                </a:solidFill>
                <a:latin typeface="Courier New"/>
                <a:cs typeface="Courier New"/>
              </a:rPr>
              <a:t>o </a:t>
            </a:r>
            <a:r>
              <a:rPr sz="1600" b="1" spc="-15" dirty="0">
                <a:solidFill>
                  <a:srgbClr val="0000FF"/>
                </a:solidFill>
                <a:latin typeface="Calibri"/>
                <a:cs typeface="Calibri"/>
              </a:rPr>
              <a:t>Life </a:t>
            </a:r>
            <a:r>
              <a:rPr sz="1600" b="1" spc="-5" dirty="0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sz="1600" b="1" spc="-10" dirty="0">
                <a:solidFill>
                  <a:srgbClr val="0000FF"/>
                </a:solidFill>
                <a:latin typeface="Calibri"/>
                <a:cs typeface="Calibri"/>
              </a:rPr>
              <a:t>too </a:t>
            </a:r>
            <a:r>
              <a:rPr sz="1600" b="1" spc="-5" dirty="0">
                <a:solidFill>
                  <a:srgbClr val="0000FF"/>
                </a:solidFill>
                <a:latin typeface="Calibri"/>
                <a:cs typeface="Calibri"/>
              </a:rPr>
              <a:t>short </a:t>
            </a:r>
            <a:r>
              <a:rPr sz="1600" b="1" spc="-10" dirty="0">
                <a:solidFill>
                  <a:srgbClr val="0000FF"/>
                </a:solidFill>
                <a:latin typeface="Calibri"/>
                <a:cs typeface="Calibri"/>
              </a:rPr>
              <a:t>to Backtest every </a:t>
            </a:r>
            <a:r>
              <a:rPr sz="1600" b="1" spc="-5" dirty="0">
                <a:solidFill>
                  <a:srgbClr val="0000FF"/>
                </a:solidFill>
                <a:latin typeface="Calibri"/>
                <a:cs typeface="Calibri"/>
              </a:rPr>
              <a:t>single </a:t>
            </a:r>
            <a:r>
              <a:rPr sz="1600" b="1" spc="-15" dirty="0">
                <a:solidFill>
                  <a:srgbClr val="0000FF"/>
                </a:solidFill>
                <a:latin typeface="Calibri"/>
                <a:cs typeface="Calibri"/>
              </a:rPr>
              <a:t>strategy </a:t>
            </a:r>
            <a:r>
              <a:rPr sz="1600" b="1" spc="-5" dirty="0">
                <a:solidFill>
                  <a:srgbClr val="0000FF"/>
                </a:solidFill>
                <a:latin typeface="Calibri"/>
                <a:cs typeface="Calibri"/>
              </a:rPr>
              <a:t>that </a:t>
            </a:r>
            <a:r>
              <a:rPr sz="1600" b="1" spc="-10" dirty="0">
                <a:solidFill>
                  <a:srgbClr val="0000FF"/>
                </a:solidFill>
                <a:latin typeface="Calibri"/>
                <a:cs typeface="Calibri"/>
              </a:rPr>
              <a:t>we read </a:t>
            </a:r>
            <a:r>
              <a:rPr sz="1600" b="1" spc="-5" dirty="0">
                <a:solidFill>
                  <a:srgbClr val="0000FF"/>
                </a:solidFill>
                <a:latin typeface="Calibri"/>
                <a:cs typeface="Calibri"/>
              </a:rPr>
              <a:t>about, so </a:t>
            </a:r>
            <a:r>
              <a:rPr sz="1600" b="1" spc="-10" dirty="0">
                <a:solidFill>
                  <a:srgbClr val="0000FF"/>
                </a:solidFill>
                <a:latin typeface="Calibri"/>
                <a:cs typeface="Calibri"/>
              </a:rPr>
              <a:t>we </a:t>
            </a:r>
            <a:r>
              <a:rPr sz="1600" b="1" spc="-5" dirty="0">
                <a:solidFill>
                  <a:srgbClr val="0000FF"/>
                </a:solidFill>
                <a:latin typeface="Calibri"/>
                <a:cs typeface="Calibri"/>
              </a:rPr>
              <a:t>hope </a:t>
            </a:r>
            <a:r>
              <a:rPr sz="16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Calibri"/>
                <a:cs typeface="Calibri"/>
              </a:rPr>
              <a:t>awareness </a:t>
            </a:r>
            <a:r>
              <a:rPr sz="1600" b="1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1600" b="1" spc="-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600" b="1" spc="3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alibri"/>
                <a:cs typeface="Calibri"/>
              </a:rPr>
              <a:t>common </a:t>
            </a:r>
            <a:r>
              <a:rPr sz="1600" b="1" spc="-10" dirty="0">
                <a:solidFill>
                  <a:srgbClr val="0000FF"/>
                </a:solidFill>
                <a:latin typeface="Calibri"/>
                <a:cs typeface="Calibri"/>
              </a:rPr>
              <a:t>pitfalls of Backtesting </a:t>
            </a:r>
            <a:r>
              <a:rPr sz="1600" b="1" spc="-5" dirty="0">
                <a:solidFill>
                  <a:srgbClr val="0000FF"/>
                </a:solidFill>
                <a:latin typeface="Calibri"/>
                <a:cs typeface="Calibri"/>
              </a:rPr>
              <a:t>will help you select </a:t>
            </a:r>
            <a:r>
              <a:rPr sz="1600" b="1" spc="-10" dirty="0">
                <a:solidFill>
                  <a:srgbClr val="0000FF"/>
                </a:solidFill>
                <a:latin typeface="Calibri"/>
                <a:cs typeface="Calibri"/>
              </a:rPr>
              <a:t>what </a:t>
            </a:r>
            <a:r>
              <a:rPr sz="1600" b="1" spc="-15" dirty="0">
                <a:solidFill>
                  <a:srgbClr val="0000FF"/>
                </a:solidFill>
                <a:latin typeface="Calibri"/>
                <a:cs typeface="Calibri"/>
              </a:rPr>
              <a:t>strategies </a:t>
            </a:r>
            <a:r>
              <a:rPr sz="1600" b="1" spc="-10" dirty="0">
                <a:solidFill>
                  <a:srgbClr val="0000FF"/>
                </a:solidFill>
                <a:latin typeface="Calibri"/>
                <a:cs typeface="Calibri"/>
              </a:rPr>
              <a:t> to</a:t>
            </a:r>
            <a:r>
              <a:rPr sz="16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Calibri"/>
                <a:cs typeface="Calibri"/>
              </a:rPr>
              <a:t>Backtest.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134" y="1028264"/>
            <a:ext cx="778637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Will</a:t>
            </a:r>
            <a:r>
              <a:rPr spc="-165" dirty="0"/>
              <a:t> </a:t>
            </a:r>
            <a:r>
              <a:rPr spc="-5" dirty="0"/>
              <a:t>a</a:t>
            </a:r>
            <a:r>
              <a:rPr spc="-145" dirty="0"/>
              <a:t> </a:t>
            </a:r>
            <a:r>
              <a:rPr spc="-75" dirty="0"/>
              <a:t>Backtest</a:t>
            </a:r>
            <a:r>
              <a:rPr spc="-165" dirty="0"/>
              <a:t> </a:t>
            </a:r>
            <a:r>
              <a:rPr spc="-40" dirty="0"/>
              <a:t>be</a:t>
            </a:r>
            <a:r>
              <a:rPr spc="-160" dirty="0"/>
              <a:t> </a:t>
            </a:r>
            <a:r>
              <a:rPr spc="-80" dirty="0"/>
              <a:t>Predictive</a:t>
            </a:r>
            <a:r>
              <a:rPr spc="-190" dirty="0"/>
              <a:t> </a:t>
            </a:r>
            <a:r>
              <a:rPr spc="-40" dirty="0"/>
              <a:t>of</a:t>
            </a:r>
            <a:r>
              <a:rPr spc="-135" dirty="0"/>
              <a:t> </a:t>
            </a:r>
            <a:r>
              <a:rPr spc="-70" dirty="0"/>
              <a:t>Future</a:t>
            </a:r>
            <a:r>
              <a:rPr spc="-190" dirty="0"/>
              <a:t> </a:t>
            </a:r>
            <a:r>
              <a:rPr spc="-80" dirty="0"/>
              <a:t>Returns?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983005"/>
            <a:ext cx="7571105" cy="414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870" marR="5080" indent="-90805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" dirty="0">
                <a:latin typeface="Calibri"/>
                <a:cs typeface="Calibri"/>
              </a:rPr>
              <a:t>Even </a:t>
            </a: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we manage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avoid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all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common pitfalls </a:t>
            </a:r>
            <a:r>
              <a:rPr sz="2000" spc="-5" dirty="0">
                <a:latin typeface="Calibri"/>
                <a:cs typeface="Calibri"/>
              </a:rPr>
              <a:t>outlined </a:t>
            </a:r>
            <a:r>
              <a:rPr sz="2000" dirty="0">
                <a:latin typeface="Calibri"/>
                <a:cs typeface="Calibri"/>
              </a:rPr>
              <a:t>earlier 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enough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trades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ensure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statistical</a:t>
            </a:r>
            <a:r>
              <a:rPr sz="2000" spc="-5" dirty="0">
                <a:latin typeface="Calibri"/>
                <a:cs typeface="Calibri"/>
              </a:rPr>
              <a:t> significance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Backtest,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b="1" spc="-10" dirty="0">
                <a:latin typeface="Calibri"/>
                <a:cs typeface="Calibri"/>
              </a:rPr>
              <a:t>predictive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power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15" dirty="0">
                <a:latin typeface="Calibri"/>
                <a:cs typeface="Calibri"/>
              </a:rPr>
              <a:t>any</a:t>
            </a:r>
            <a:r>
              <a:rPr sz="2000" b="1" spc="-10" dirty="0">
                <a:latin typeface="Calibri"/>
                <a:cs typeface="Calibri"/>
              </a:rPr>
              <a:t> Backtest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rests </a:t>
            </a:r>
            <a:r>
              <a:rPr sz="2000" b="1" dirty="0">
                <a:latin typeface="Calibri"/>
                <a:cs typeface="Calibri"/>
              </a:rPr>
              <a:t>on </a:t>
            </a: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central 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assumption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that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statistical</a:t>
            </a:r>
            <a:r>
              <a:rPr sz="2000" b="1" spc="-10" dirty="0">
                <a:latin typeface="Calibri"/>
                <a:cs typeface="Calibri"/>
              </a:rPr>
              <a:t> properties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price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series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are 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unchanging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trading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rules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were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profitable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past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profitable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future.</a:t>
            </a:r>
            <a:endParaRPr sz="2000">
              <a:latin typeface="Calibri"/>
              <a:cs typeface="Calibri"/>
            </a:endParaRPr>
          </a:p>
          <a:p>
            <a:pPr marL="103505" marR="6350" indent="-91440" algn="just">
              <a:lnSpc>
                <a:spcPct val="100000"/>
              </a:lnSpc>
              <a:spcBef>
                <a:spcPts val="18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This assumption is,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course,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invalidated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often in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varying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degrees: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country’s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economic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prospect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changes,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company’s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management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changes,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and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financial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 market’s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structure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changes.</a:t>
            </a:r>
            <a:endParaRPr sz="2000">
              <a:latin typeface="Calibri"/>
              <a:cs typeface="Calibri"/>
            </a:endParaRPr>
          </a:p>
          <a:p>
            <a:pPr marL="104139" marR="6985" indent="-92075" algn="just">
              <a:lnSpc>
                <a:spcPct val="100000"/>
              </a:lnSpc>
              <a:spcBef>
                <a:spcPts val="180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past </a:t>
            </a:r>
            <a:r>
              <a:rPr sz="2000" spc="-5" dirty="0">
                <a:latin typeface="Calibri"/>
                <a:cs typeface="Calibri"/>
              </a:rPr>
              <a:t>decades,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spc="-5" dirty="0">
                <a:latin typeface="Calibri"/>
                <a:cs typeface="Calibri"/>
              </a:rPr>
              <a:t>witnessed </a:t>
            </a:r>
            <a:r>
              <a:rPr sz="2000" spc="-10" dirty="0">
                <a:latin typeface="Calibri"/>
                <a:cs typeface="Calibri"/>
              </a:rPr>
              <a:t>numerous </a:t>
            </a:r>
            <a:r>
              <a:rPr sz="2000" spc="-5" dirty="0">
                <a:latin typeface="Calibri"/>
                <a:cs typeface="Calibri"/>
              </a:rPr>
              <a:t>instances 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last </a:t>
            </a:r>
            <a:r>
              <a:rPr sz="2000" spc="-10" dirty="0">
                <a:latin typeface="Calibri"/>
                <a:cs typeface="Calibri"/>
              </a:rPr>
              <a:t> category </a:t>
            </a:r>
            <a:r>
              <a:rPr sz="2000" spc="-5" dirty="0">
                <a:latin typeface="Calibri"/>
                <a:cs typeface="Calibri"/>
              </a:rPr>
              <a:t>of changes </a:t>
            </a:r>
            <a:r>
              <a:rPr sz="2000" dirty="0">
                <a:latin typeface="Calibri"/>
                <a:cs typeface="Calibri"/>
              </a:rPr>
              <a:t>such as </a:t>
            </a:r>
            <a:r>
              <a:rPr sz="2000" spc="-5" dirty="0">
                <a:latin typeface="Calibri"/>
                <a:cs typeface="Calibri"/>
              </a:rPr>
              <a:t>decimalization, 2008 financial </a:t>
            </a:r>
            <a:r>
              <a:rPr sz="2000" dirty="0">
                <a:latin typeface="Calibri"/>
                <a:cs typeface="Calibri"/>
              </a:rPr>
              <a:t>crisis, </a:t>
            </a:r>
            <a:r>
              <a:rPr sz="2000" spc="-10" dirty="0">
                <a:latin typeface="Calibri"/>
                <a:cs typeface="Calibri"/>
              </a:rPr>
              <a:t>2010 </a:t>
            </a:r>
            <a:r>
              <a:rPr sz="2000" spc="-5" dirty="0">
                <a:latin typeface="Calibri"/>
                <a:cs typeface="Calibri"/>
              </a:rPr>
              <a:t> Uptick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Rule,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2020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Covid</a:t>
            </a:r>
            <a:r>
              <a:rPr sz="2000" spc="-5" dirty="0">
                <a:latin typeface="Calibri"/>
                <a:cs typeface="Calibri"/>
              </a:rPr>
              <a:t> crisis.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5561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D</a:t>
            </a:r>
            <a:r>
              <a:rPr sz="4000" spc="-110" dirty="0"/>
              <a:t>e</a:t>
            </a:r>
            <a:r>
              <a:rPr sz="4000" spc="-75" dirty="0"/>
              <a:t>fi</a:t>
            </a:r>
            <a:r>
              <a:rPr sz="4000" spc="-90" dirty="0"/>
              <a:t>n</a:t>
            </a:r>
            <a:r>
              <a:rPr sz="4000" spc="-75" dirty="0"/>
              <a:t>i</a:t>
            </a:r>
            <a:r>
              <a:rPr sz="4000" spc="-85" dirty="0"/>
              <a:t>tio</a:t>
            </a:r>
            <a:r>
              <a:rPr sz="4000" spc="-5" dirty="0"/>
              <a:t>n</a:t>
            </a:r>
            <a:r>
              <a:rPr sz="4000" spc="-190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60" dirty="0"/>
              <a:t>i</a:t>
            </a:r>
            <a:r>
              <a:rPr sz="4000" spc="-110" dirty="0"/>
              <a:t>m</a:t>
            </a:r>
            <a:r>
              <a:rPr sz="4000" spc="-90" dirty="0"/>
              <a:t>p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45" dirty="0"/>
              <a:t>t</a:t>
            </a:r>
            <a:r>
              <a:rPr sz="4000" spc="-90" dirty="0"/>
              <a:t>an</a:t>
            </a:r>
            <a:r>
              <a:rPr sz="4000" spc="-85" dirty="0"/>
              <a:t>c</a:t>
            </a:r>
            <a:r>
              <a:rPr sz="4000" spc="-5" dirty="0"/>
              <a:t>e</a:t>
            </a:r>
            <a:r>
              <a:rPr sz="4000" spc="-19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785803"/>
            <a:ext cx="7569834" cy="369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 marR="5080" indent="-92075">
              <a:lnSpc>
                <a:spcPct val="120000"/>
              </a:lnSpc>
              <a:spcBef>
                <a:spcPts val="9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  <a:tab pos="1009015" algn="l"/>
                <a:tab pos="1495425" algn="l"/>
                <a:tab pos="2879090" algn="l"/>
                <a:tab pos="3237230" algn="l"/>
                <a:tab pos="3503929" algn="l"/>
                <a:tab pos="4492625" algn="l"/>
                <a:tab pos="5539740" algn="l"/>
                <a:tab pos="6788150" algn="l"/>
                <a:tab pos="7202805" algn="l"/>
              </a:tabLst>
            </a:pPr>
            <a:r>
              <a:rPr sz="2000" spc="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n,	the	</a:t>
            </a: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4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ofi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ab</a:t>
            </a: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ty	of	a	</a:t>
            </a:r>
            <a:r>
              <a:rPr sz="2000" b="1" spc="-2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eg</a:t>
            </a:r>
            <a:r>
              <a:rPr sz="2000" b="1" dirty="0">
                <a:latin typeface="Calibri"/>
                <a:cs typeface="Calibri"/>
              </a:rPr>
              <a:t>y	depends	s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ti</a:t>
            </a:r>
            <a:r>
              <a:rPr sz="2000" b="1" spc="-25" dirty="0">
                <a:latin typeface="Calibri"/>
                <a:cs typeface="Calibri"/>
              </a:rPr>
              <a:t>v</a:t>
            </a:r>
            <a:r>
              <a:rPr sz="2000" b="1" spc="-5" dirty="0">
                <a:latin typeface="Calibri"/>
                <a:cs typeface="Calibri"/>
              </a:rPr>
              <a:t>el</a:t>
            </a:r>
            <a:r>
              <a:rPr sz="2000" b="1" dirty="0">
                <a:latin typeface="Calibri"/>
                <a:cs typeface="Calibri"/>
              </a:rPr>
              <a:t>y	on	the  </a:t>
            </a:r>
            <a:r>
              <a:rPr sz="2000" b="1" spc="-10" dirty="0">
                <a:latin typeface="Calibri"/>
                <a:cs typeface="Calibri"/>
              </a:rPr>
              <a:t>details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implementation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96240" marR="5080" lvl="1" indent="-182880">
              <a:lnSpc>
                <a:spcPct val="120000"/>
              </a:lnSpc>
              <a:spcBef>
                <a:spcPts val="635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stock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orders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supposed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sent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market-on-open</a:t>
            </a:r>
            <a:r>
              <a:rPr sz="1800" spc="25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orders</a:t>
            </a:r>
            <a:r>
              <a:rPr sz="1800" spc="25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market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orders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just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after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open</a:t>
            </a:r>
            <a:r>
              <a:rPr sz="1800" spc="-5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396240" marR="6985" lvl="1" indent="-182880">
              <a:lnSpc>
                <a:spcPct val="120000"/>
              </a:lnSpc>
              <a:spcBef>
                <a:spcPts val="6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supposed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bid</a:t>
            </a:r>
            <a:r>
              <a:rPr sz="1800" spc="2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800" spc="2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ask</a:t>
            </a:r>
            <a:r>
              <a:rPr sz="1800" spc="2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price</a:t>
            </a:r>
            <a:r>
              <a:rPr sz="1800" spc="2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trigger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trade,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supposed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last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price</a:t>
            </a:r>
            <a:r>
              <a:rPr sz="1800" spc="-5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396240" marR="6350" lvl="1" indent="-182880">
              <a:lnSpc>
                <a:spcPct val="120000"/>
              </a:lnSpc>
              <a:spcBef>
                <a:spcPts val="6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taken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into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account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fact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some</a:t>
            </a:r>
            <a:r>
              <a:rPr sz="1800" spc="1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stocks</a:t>
            </a:r>
            <a:r>
              <a:rPr sz="1800" spc="1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were</a:t>
            </a:r>
            <a:r>
              <a:rPr sz="1800" spc="1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hard</a:t>
            </a:r>
            <a:r>
              <a:rPr sz="1800" spc="1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800" spc="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borrow </a:t>
            </a:r>
            <a:r>
              <a:rPr sz="1800" spc="-3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easily</a:t>
            </a:r>
            <a:r>
              <a:rPr sz="1800" dirty="0">
                <a:latin typeface="Calibri"/>
                <a:cs typeface="Calibri"/>
              </a:rPr>
              <a:t> be </a:t>
            </a:r>
            <a:r>
              <a:rPr sz="1800" spc="-10" dirty="0">
                <a:latin typeface="Calibri"/>
                <a:cs typeface="Calibri"/>
              </a:rPr>
              <a:t>shorted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reasonable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size?</a:t>
            </a:r>
            <a:endParaRPr sz="1800">
              <a:latin typeface="Calibri"/>
              <a:cs typeface="Calibri"/>
            </a:endParaRPr>
          </a:p>
          <a:p>
            <a:pPr marL="396240" marR="5080" lvl="1" indent="-182880">
              <a:lnSpc>
                <a:spcPct val="120000"/>
              </a:lnSpc>
              <a:spcBef>
                <a:spcPts val="6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Backtesting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intermarket</a:t>
            </a:r>
            <a:r>
              <a:rPr sz="180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pair-trading</a:t>
            </a:r>
            <a:r>
              <a:rPr sz="18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strategy</a:t>
            </a:r>
            <a:r>
              <a:rPr sz="18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futures,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made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closing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prices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two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markets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occur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same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1800" spc="-5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323" y="931553"/>
            <a:ext cx="5892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4" dirty="0">
                <a:solidFill>
                  <a:srgbClr val="FF0000"/>
                </a:solidFill>
                <a:latin typeface="Calibri Light"/>
                <a:cs typeface="Calibri Light"/>
              </a:rPr>
              <a:t>P</a:t>
            </a:r>
            <a:r>
              <a:rPr sz="4000" spc="-55" dirty="0">
                <a:solidFill>
                  <a:srgbClr val="FF0000"/>
                </a:solidFill>
                <a:latin typeface="Calibri Light"/>
                <a:cs typeface="Calibri Light"/>
              </a:rPr>
              <a:t>y</a:t>
            </a:r>
            <a:r>
              <a:rPr sz="4000" spc="-85" dirty="0">
                <a:solidFill>
                  <a:srgbClr val="FF0000"/>
                </a:solidFill>
                <a:latin typeface="Calibri Light"/>
                <a:cs typeface="Calibri Light"/>
              </a:rPr>
              <a:t>t</a:t>
            </a:r>
            <a:r>
              <a:rPr sz="4000" spc="-90" dirty="0">
                <a:solidFill>
                  <a:srgbClr val="FF0000"/>
                </a:solidFill>
                <a:latin typeface="Calibri Light"/>
                <a:cs typeface="Calibri Light"/>
              </a:rPr>
              <a:t>h</a:t>
            </a:r>
            <a:r>
              <a:rPr sz="4000" spc="-8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4000" spc="-5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r>
              <a:rPr sz="4000" spc="-2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000" spc="-80" dirty="0">
                <a:solidFill>
                  <a:srgbClr val="FF0000"/>
                </a:solidFill>
                <a:latin typeface="Calibri Light"/>
                <a:cs typeface="Calibri Light"/>
              </a:rPr>
              <a:t>p</a:t>
            </a:r>
            <a:r>
              <a:rPr sz="4000" spc="-150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4000" spc="-8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4000" spc="-95" dirty="0">
                <a:solidFill>
                  <a:srgbClr val="FF0000"/>
                </a:solidFill>
                <a:latin typeface="Calibri Light"/>
                <a:cs typeface="Calibri Light"/>
              </a:rPr>
              <a:t>g</a:t>
            </a:r>
            <a:r>
              <a:rPr sz="4000" spc="-160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4000" spc="-90" dirty="0">
                <a:solidFill>
                  <a:srgbClr val="FF0000"/>
                </a:solidFill>
                <a:latin typeface="Calibri Light"/>
                <a:cs typeface="Calibri Light"/>
              </a:rPr>
              <a:t>a</a:t>
            </a:r>
            <a:r>
              <a:rPr sz="4000" spc="-120" dirty="0">
                <a:solidFill>
                  <a:srgbClr val="FF0000"/>
                </a:solidFill>
                <a:latin typeface="Calibri Light"/>
                <a:cs typeface="Calibri Light"/>
              </a:rPr>
              <a:t>m</a:t>
            </a:r>
            <a:r>
              <a:rPr sz="4000" spc="-110" dirty="0">
                <a:solidFill>
                  <a:srgbClr val="FF0000"/>
                </a:solidFill>
                <a:latin typeface="Calibri Light"/>
                <a:cs typeface="Calibri Light"/>
              </a:rPr>
              <a:t>m</a:t>
            </a:r>
            <a:r>
              <a:rPr sz="4000" spc="-85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4000" spc="-9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r>
              <a:rPr sz="4000" spc="-5" dirty="0">
                <a:solidFill>
                  <a:srgbClr val="FF0000"/>
                </a:solidFill>
                <a:latin typeface="Calibri Light"/>
                <a:cs typeface="Calibri Light"/>
              </a:rPr>
              <a:t>g</a:t>
            </a:r>
            <a:r>
              <a:rPr sz="4000" spc="-19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000" spc="-13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4000" spc="-155" dirty="0">
                <a:solidFill>
                  <a:srgbClr val="FF0000"/>
                </a:solidFill>
                <a:latin typeface="Calibri Light"/>
                <a:cs typeface="Calibri Light"/>
              </a:rPr>
              <a:t>x</a:t>
            </a:r>
            <a:r>
              <a:rPr sz="4000" spc="-90" dirty="0">
                <a:solidFill>
                  <a:srgbClr val="FF0000"/>
                </a:solidFill>
                <a:latin typeface="Calibri Light"/>
                <a:cs typeface="Calibri Light"/>
              </a:rPr>
              <a:t>a</a:t>
            </a:r>
            <a:r>
              <a:rPr sz="4000" spc="-120" dirty="0">
                <a:solidFill>
                  <a:srgbClr val="FF0000"/>
                </a:solidFill>
                <a:latin typeface="Calibri Light"/>
                <a:cs typeface="Calibri Light"/>
              </a:rPr>
              <a:t>m</a:t>
            </a:r>
            <a:r>
              <a:rPr sz="4000" spc="-90" dirty="0">
                <a:solidFill>
                  <a:srgbClr val="FF0000"/>
                </a:solidFill>
                <a:latin typeface="Calibri Light"/>
                <a:cs typeface="Calibri Light"/>
              </a:rPr>
              <a:t>p</a:t>
            </a:r>
            <a:r>
              <a:rPr sz="4000" spc="-85" dirty="0">
                <a:solidFill>
                  <a:srgbClr val="FF0000"/>
                </a:solidFill>
                <a:latin typeface="Calibri Light"/>
                <a:cs typeface="Calibri Light"/>
              </a:rPr>
              <a:t>l</a:t>
            </a:r>
            <a:r>
              <a:rPr sz="4000" spc="-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94406" y="3380511"/>
            <a:ext cx="52000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Second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simple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buy-sell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strategy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5561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D</a:t>
            </a:r>
            <a:r>
              <a:rPr sz="4000" spc="-110" dirty="0"/>
              <a:t>e</a:t>
            </a:r>
            <a:r>
              <a:rPr sz="4000" spc="-75" dirty="0"/>
              <a:t>fi</a:t>
            </a:r>
            <a:r>
              <a:rPr sz="4000" spc="-90" dirty="0"/>
              <a:t>n</a:t>
            </a:r>
            <a:r>
              <a:rPr sz="4000" spc="-75" dirty="0"/>
              <a:t>i</a:t>
            </a:r>
            <a:r>
              <a:rPr sz="4000" spc="-85" dirty="0"/>
              <a:t>tio</a:t>
            </a:r>
            <a:r>
              <a:rPr sz="4000" spc="-5" dirty="0"/>
              <a:t>n</a:t>
            </a:r>
            <a:r>
              <a:rPr sz="4000" spc="-190" dirty="0"/>
              <a:t> </a:t>
            </a:r>
            <a:r>
              <a:rPr sz="4000" spc="-75" dirty="0"/>
              <a:t>a</a:t>
            </a:r>
            <a:r>
              <a:rPr sz="4000" spc="-80" dirty="0"/>
              <a:t>n</a:t>
            </a:r>
            <a:r>
              <a:rPr sz="4000" spc="-5" dirty="0"/>
              <a:t>d</a:t>
            </a:r>
            <a:r>
              <a:rPr sz="4000" spc="-190" dirty="0"/>
              <a:t> </a:t>
            </a:r>
            <a:r>
              <a:rPr sz="4000" spc="-60" dirty="0"/>
              <a:t>i</a:t>
            </a:r>
            <a:r>
              <a:rPr sz="4000" spc="-110" dirty="0"/>
              <a:t>m</a:t>
            </a:r>
            <a:r>
              <a:rPr sz="4000" spc="-90" dirty="0"/>
              <a:t>p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45" dirty="0"/>
              <a:t>t</a:t>
            </a:r>
            <a:r>
              <a:rPr sz="4000" spc="-90" dirty="0"/>
              <a:t>an</a:t>
            </a:r>
            <a:r>
              <a:rPr sz="4000" spc="-85" dirty="0"/>
              <a:t>c</a:t>
            </a:r>
            <a:r>
              <a:rPr sz="4000" spc="-5" dirty="0"/>
              <a:t>e</a:t>
            </a:r>
            <a:r>
              <a:rPr sz="4000" spc="-19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984528"/>
            <a:ext cx="7571740" cy="392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marR="6350" indent="-9144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latin typeface="Calibri"/>
                <a:cs typeface="Calibri"/>
              </a:rPr>
              <a:t>Once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implemented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every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strategy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Backtest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then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put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them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under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microscope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look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pitfalls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the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Backtesting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sz="18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strategy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itself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03505" marR="6350" indent="-9144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35" dirty="0">
                <a:latin typeface="Calibri"/>
                <a:cs typeface="Calibri"/>
              </a:rPr>
              <a:t>We </a:t>
            </a:r>
            <a:r>
              <a:rPr sz="1800" spc="-10" dirty="0">
                <a:latin typeface="Calibri"/>
                <a:cs typeface="Calibri"/>
              </a:rPr>
              <a:t>often can </a:t>
            </a:r>
            <a:r>
              <a:rPr sz="1800" dirty="0">
                <a:latin typeface="Calibri"/>
                <a:cs typeface="Calibri"/>
              </a:rPr>
              <a:t>find </a:t>
            </a:r>
            <a:r>
              <a:rPr sz="1800" spc="-20" dirty="0">
                <a:latin typeface="Calibri"/>
                <a:cs typeface="Calibri"/>
              </a:rPr>
              <a:t>ways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refine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improve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1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strategy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20" dirty="0">
                <a:latin typeface="Calibri"/>
                <a:cs typeface="Calibri"/>
              </a:rPr>
              <a:t>make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more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profitable</a:t>
            </a:r>
            <a:r>
              <a:rPr sz="1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less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Calibri"/>
                <a:cs typeface="Calibri"/>
              </a:rPr>
              <a:t>risky</a:t>
            </a:r>
            <a:r>
              <a:rPr sz="1800" spc="-2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04139" marR="5080" indent="-92075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Backtest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good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enough,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modify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our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hypothesis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repeat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process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04139" marR="7620" indent="-9144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Backtest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usually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10" dirty="0">
                <a:latin typeface="Calibri"/>
                <a:cs typeface="Calibri"/>
              </a:rPr>
              <a:t>programmer </a:t>
            </a:r>
            <a:r>
              <a:rPr sz="1800" b="1" spc="-5" dirty="0">
                <a:latin typeface="Calibri"/>
                <a:cs typeface="Calibri"/>
              </a:rPr>
              <a:t>running</a:t>
            </a:r>
            <a:r>
              <a:rPr sz="1800" b="1" dirty="0">
                <a:latin typeface="Calibri"/>
                <a:cs typeface="Calibri"/>
              </a:rPr>
              <a:t> a </a:t>
            </a:r>
            <a:r>
              <a:rPr sz="1800" b="1" spc="-10" dirty="0">
                <a:latin typeface="Calibri"/>
                <a:cs typeface="Calibri"/>
              </a:rPr>
              <a:t>simulation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trading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strategy.</a:t>
            </a:r>
            <a:endParaRPr sz="1800">
              <a:latin typeface="Calibri"/>
              <a:cs typeface="Calibri"/>
            </a:endParaRPr>
          </a:p>
          <a:p>
            <a:pPr marL="103505" marR="7620" indent="-9144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essential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tested</a:t>
            </a:r>
            <a:r>
              <a:rPr sz="1800" spc="-10" dirty="0">
                <a:latin typeface="Calibri"/>
                <a:cs typeface="Calibri"/>
              </a:rPr>
              <a:t> across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market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assess </a:t>
            </a:r>
            <a:r>
              <a:rPr sz="1800" spc="-10" dirty="0">
                <a:latin typeface="Calibri"/>
                <a:cs typeface="Calibri"/>
              </a:rPr>
              <a:t>performance </a:t>
            </a:r>
            <a:r>
              <a:rPr sz="1800" spc="-15" dirty="0">
                <a:latin typeface="Calibri"/>
                <a:cs typeface="Calibri"/>
              </a:rPr>
              <a:t>objectively.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Variables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within the model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 then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tweaked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optimization</a:t>
            </a:r>
            <a:r>
              <a:rPr sz="1800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several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Backtesting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measures.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4528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P</a:t>
            </a:r>
            <a:r>
              <a:rPr sz="4000" spc="-75" dirty="0"/>
              <a:t>er</a:t>
            </a:r>
            <a:r>
              <a:rPr sz="4000" spc="-180" dirty="0"/>
              <a:t>f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10" dirty="0"/>
              <a:t>m</a:t>
            </a:r>
            <a:r>
              <a:rPr sz="4000" spc="-90" dirty="0"/>
              <a:t>a</a:t>
            </a:r>
            <a:r>
              <a:rPr sz="4000" spc="-105" dirty="0"/>
              <a:t>n</a:t>
            </a:r>
            <a:r>
              <a:rPr sz="4000" spc="-90" dirty="0"/>
              <a:t>c</a:t>
            </a:r>
            <a:r>
              <a:rPr sz="4000" spc="-5" dirty="0"/>
              <a:t>e</a:t>
            </a:r>
            <a:r>
              <a:rPr sz="4000" spc="-185" dirty="0"/>
              <a:t> </a:t>
            </a:r>
            <a:r>
              <a:rPr sz="4000" spc="-95" dirty="0"/>
              <a:t>m</a:t>
            </a:r>
            <a:r>
              <a:rPr sz="4000" spc="-90" dirty="0"/>
              <a:t>ea</a:t>
            </a:r>
            <a:r>
              <a:rPr sz="4000" spc="-75" dirty="0"/>
              <a:t>s</a:t>
            </a:r>
            <a:r>
              <a:rPr sz="4000" spc="-90" dirty="0"/>
              <a:t>u</a:t>
            </a:r>
            <a:r>
              <a:rPr sz="4000" spc="-150" dirty="0"/>
              <a:t>r</a:t>
            </a:r>
            <a:r>
              <a:rPr sz="4000" spc="-100" dirty="0"/>
              <a:t>e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8" y="1987576"/>
            <a:ext cx="7571105" cy="4173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6350" indent="-9144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3333"/>
              <a:buFont typeface="Wingdings"/>
              <a:buChar char=""/>
              <a:tabLst>
                <a:tab pos="165100" algn="l"/>
              </a:tabLst>
            </a:pPr>
            <a:r>
              <a:rPr sz="1500" spc="-5" dirty="0">
                <a:latin typeface="Calibri"/>
                <a:cs typeface="Calibri"/>
              </a:rPr>
              <a:t>There </a:t>
            </a:r>
            <a:r>
              <a:rPr sz="1500" spc="-10" dirty="0">
                <a:latin typeface="Calibri"/>
                <a:cs typeface="Calibri"/>
              </a:rPr>
              <a:t>are </a:t>
            </a:r>
            <a:r>
              <a:rPr sz="1500" dirty="0">
                <a:latin typeface="Calibri"/>
                <a:cs typeface="Calibri"/>
              </a:rPr>
              <a:t>some of the </a:t>
            </a:r>
            <a:r>
              <a:rPr sz="1500" spc="-10" dirty="0">
                <a:latin typeface="Calibri"/>
                <a:cs typeface="Calibri"/>
              </a:rPr>
              <a:t>starting </a:t>
            </a:r>
            <a:r>
              <a:rPr sz="1500" spc="-5" dirty="0">
                <a:latin typeface="Calibri"/>
                <a:cs typeface="Calibri"/>
              </a:rPr>
              <a:t>metrics </a:t>
            </a:r>
            <a:r>
              <a:rPr sz="1500" spc="-10" dirty="0">
                <a:latin typeface="Calibri"/>
                <a:cs typeface="Calibri"/>
              </a:rPr>
              <a:t>that </a:t>
            </a:r>
            <a:r>
              <a:rPr sz="1500" spc="-5" dirty="0">
                <a:latin typeface="Calibri"/>
                <a:cs typeface="Calibri"/>
              </a:rPr>
              <a:t>will help </a:t>
            </a:r>
            <a:r>
              <a:rPr sz="1500" spc="-10" dirty="0">
                <a:latin typeface="Calibri"/>
                <a:cs typeface="Calibri"/>
              </a:rPr>
              <a:t>an </a:t>
            </a:r>
            <a:r>
              <a:rPr sz="1500" spc="-15" dirty="0">
                <a:latin typeface="Calibri"/>
                <a:cs typeface="Calibri"/>
              </a:rPr>
              <a:t>investor 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measure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performance </a:t>
            </a:r>
            <a:r>
              <a:rPr sz="1500" dirty="0">
                <a:latin typeface="Calibri"/>
                <a:cs typeface="Calibri"/>
              </a:rPr>
              <a:t>of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her/his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own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strategy.</a:t>
            </a:r>
            <a:endParaRPr sz="1500">
              <a:latin typeface="Calibri"/>
              <a:cs typeface="Calibri"/>
            </a:endParaRPr>
          </a:p>
          <a:p>
            <a:pPr marL="103505" marR="5715" indent="-9144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93333"/>
              <a:buFont typeface="Wingdings"/>
              <a:buChar char=""/>
              <a:tabLst>
                <a:tab pos="165100" algn="l"/>
              </a:tabLst>
            </a:pPr>
            <a:r>
              <a:rPr sz="1500" dirty="0">
                <a:latin typeface="Calibri"/>
                <a:cs typeface="Calibri"/>
              </a:rPr>
              <a:t>In </a:t>
            </a:r>
            <a:r>
              <a:rPr sz="1500" spc="-10" dirty="0">
                <a:latin typeface="Calibri"/>
                <a:cs typeface="Calibri"/>
              </a:rPr>
              <a:t>general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metrics </a:t>
            </a:r>
            <a:r>
              <a:rPr sz="1500" spc="-15" dirty="0">
                <a:latin typeface="Calibri"/>
                <a:cs typeface="Calibri"/>
              </a:rPr>
              <a:t>cover </a:t>
            </a:r>
            <a:r>
              <a:rPr sz="1500" b="1" spc="-5" dirty="0">
                <a:latin typeface="Calibri"/>
                <a:cs typeface="Calibri"/>
              </a:rPr>
              <a:t>two important aspects of </a:t>
            </a:r>
            <a:r>
              <a:rPr sz="1500" b="1" dirty="0">
                <a:latin typeface="Calibri"/>
                <a:cs typeface="Calibri"/>
              </a:rPr>
              <a:t>a </a:t>
            </a:r>
            <a:r>
              <a:rPr sz="1500" b="1" spc="-15" dirty="0">
                <a:latin typeface="Calibri"/>
                <a:cs typeface="Calibri"/>
              </a:rPr>
              <a:t>strategy</a:t>
            </a:r>
            <a:r>
              <a:rPr sz="1500" spc="-15" dirty="0">
                <a:latin typeface="Calibri"/>
                <a:cs typeface="Calibri"/>
              </a:rPr>
              <a:t>: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how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your portfolio 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value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 changed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and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risk</a:t>
            </a:r>
            <a:r>
              <a:rPr sz="15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5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achieving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 those</a:t>
            </a:r>
            <a:r>
              <a:rPr sz="15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gains/losses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dirty="0">
                <a:latin typeface="Calibri"/>
                <a:cs typeface="Calibri"/>
              </a:rPr>
              <a:t> Also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there</a:t>
            </a:r>
            <a:r>
              <a:rPr sz="1500" dirty="0">
                <a:latin typeface="Calibri"/>
                <a:cs typeface="Calibri"/>
              </a:rPr>
              <a:t> 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third</a:t>
            </a:r>
            <a:r>
              <a:rPr sz="1500" b="1" spc="31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category</a:t>
            </a:r>
            <a:r>
              <a:rPr sz="1500" b="1" spc="3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that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combines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both</a:t>
            </a:r>
            <a:r>
              <a:rPr sz="15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above-mentioned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aspects.</a:t>
            </a:r>
            <a:endParaRPr sz="1500">
              <a:latin typeface="Calibri"/>
              <a:cs typeface="Calibri"/>
            </a:endParaRPr>
          </a:p>
          <a:p>
            <a:pPr marL="104139" marR="5080" indent="-91440" algn="just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93333"/>
              <a:buFont typeface="Wingdings"/>
              <a:buChar char=""/>
              <a:tabLst>
                <a:tab pos="165100" algn="l"/>
              </a:tabLst>
            </a:pPr>
            <a:r>
              <a:rPr sz="1500" spc="-10" dirty="0">
                <a:latin typeface="Calibri"/>
                <a:cs typeface="Calibri"/>
              </a:rPr>
              <a:t>By understanding </a:t>
            </a:r>
            <a:r>
              <a:rPr sz="1500" spc="-5" dirty="0">
                <a:latin typeface="Calibri"/>
                <a:cs typeface="Calibri"/>
              </a:rPr>
              <a:t>these </a:t>
            </a:r>
            <a:r>
              <a:rPr sz="1500" spc="-10" dirty="0">
                <a:latin typeface="Calibri"/>
                <a:cs typeface="Calibri"/>
              </a:rPr>
              <a:t>two </a:t>
            </a:r>
            <a:r>
              <a:rPr sz="1500" spc="-5" dirty="0">
                <a:latin typeface="Calibri"/>
                <a:cs typeface="Calibri"/>
              </a:rPr>
              <a:t>areas, </a:t>
            </a:r>
            <a:r>
              <a:rPr sz="1500" dirty="0">
                <a:latin typeface="Calibri"/>
                <a:cs typeface="Calibri"/>
              </a:rPr>
              <a:t>it will </a:t>
            </a:r>
            <a:r>
              <a:rPr sz="1500" spc="-5" dirty="0">
                <a:latin typeface="Calibri"/>
                <a:cs typeface="Calibri"/>
              </a:rPr>
              <a:t>help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investor </a:t>
            </a:r>
            <a:r>
              <a:rPr sz="1500" spc="-5" dirty="0">
                <a:latin typeface="Calibri"/>
                <a:cs typeface="Calibri"/>
              </a:rPr>
              <a:t>identify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weaknesses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and 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strengths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15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500" spc="-20" dirty="0">
                <a:solidFill>
                  <a:srgbClr val="0000FF"/>
                </a:solidFill>
                <a:latin typeface="Calibri"/>
                <a:cs typeface="Calibri"/>
              </a:rPr>
              <a:t> strategy</a:t>
            </a:r>
            <a:r>
              <a:rPr sz="1500" spc="-2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400" b="1" dirty="0">
                <a:latin typeface="Calibri"/>
                <a:cs typeface="Calibri"/>
              </a:rPr>
              <a:t>Metrics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focused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on</a:t>
            </a:r>
            <a:r>
              <a:rPr sz="1400" b="1" spc="-25" dirty="0">
                <a:latin typeface="Calibri"/>
                <a:cs typeface="Calibri"/>
              </a:rPr>
              <a:t> P/L</a:t>
            </a:r>
            <a:endParaRPr sz="1400">
              <a:latin typeface="Calibri"/>
              <a:cs typeface="Calibri"/>
            </a:endParaRPr>
          </a:p>
          <a:p>
            <a:pPr marL="579120" marR="6985" lvl="2" indent="-182880">
              <a:lnSpc>
                <a:spcPct val="100000"/>
              </a:lnSpc>
              <a:spcBef>
                <a:spcPts val="620"/>
              </a:spcBef>
              <a:buClr>
                <a:srgbClr val="1CACE3"/>
              </a:buClr>
              <a:buFont typeface="Arial MT"/>
              <a:buChar char="•"/>
              <a:tabLst>
                <a:tab pos="579120" algn="l"/>
                <a:tab pos="579755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metrics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this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category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tell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you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something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about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how</a:t>
            </a:r>
            <a:r>
              <a:rPr sz="1200" spc="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much</a:t>
            </a:r>
            <a:r>
              <a:rPr sz="1200" spc="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money</a:t>
            </a:r>
            <a:r>
              <a:rPr sz="1200" spc="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you</a:t>
            </a:r>
            <a:r>
              <a:rPr sz="1200" spc="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made</a:t>
            </a:r>
            <a:r>
              <a:rPr sz="1200" spc="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(or</a:t>
            </a:r>
            <a:r>
              <a:rPr sz="1200" spc="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lost)</a:t>
            </a:r>
            <a:r>
              <a:rPr sz="1200" spc="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with</a:t>
            </a:r>
            <a:r>
              <a:rPr sz="1200" spc="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particular </a:t>
            </a:r>
            <a:r>
              <a:rPr sz="1200" spc="-25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0000FF"/>
                </a:solidFill>
                <a:latin typeface="Calibri"/>
                <a:cs typeface="Calibri"/>
              </a:rPr>
              <a:t>strategy</a:t>
            </a:r>
            <a:r>
              <a:rPr sz="1200" spc="-2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Clr>
                <a:srgbClr val="1CACE3"/>
              </a:buClr>
              <a:buFont typeface="Arial MT"/>
              <a:buChar char="•"/>
            </a:pPr>
            <a:endParaRPr sz="95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400" b="1" dirty="0">
                <a:latin typeface="Calibri"/>
                <a:cs typeface="Calibri"/>
              </a:rPr>
              <a:t>Metrics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focused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risk</a:t>
            </a:r>
            <a:endParaRPr sz="1400">
              <a:latin typeface="Calibri"/>
              <a:cs typeface="Calibri"/>
            </a:endParaRPr>
          </a:p>
          <a:p>
            <a:pPr marL="579120" marR="7620" lvl="2" indent="-182880">
              <a:lnSpc>
                <a:spcPct val="100000"/>
              </a:lnSpc>
              <a:spcBef>
                <a:spcPts val="620"/>
              </a:spcBef>
              <a:buClr>
                <a:srgbClr val="1CACE3"/>
              </a:buClr>
              <a:buFont typeface="Arial MT"/>
              <a:buChar char="•"/>
              <a:tabLst>
                <a:tab pos="579120" algn="l"/>
                <a:tab pos="579755" algn="l"/>
              </a:tabLst>
            </a:pPr>
            <a:r>
              <a:rPr sz="1200" spc="-5" dirty="0">
                <a:latin typeface="Calibri"/>
                <a:cs typeface="Calibri"/>
              </a:rPr>
              <a:t>Equally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important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seeing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alibri"/>
                <a:cs typeface="Calibri"/>
              </a:rPr>
              <a:t>massive</a:t>
            </a:r>
            <a:r>
              <a:rPr sz="12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Calibri"/>
                <a:cs typeface="Calibri"/>
              </a:rPr>
              <a:t>returns</a:t>
            </a:r>
            <a:r>
              <a:rPr sz="1200" spc="-10" dirty="0">
                <a:latin typeface="Calibri"/>
                <a:cs typeface="Calibri"/>
              </a:rPr>
              <a:t>,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understanding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2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alibri"/>
                <a:cs typeface="Calibri"/>
              </a:rPr>
              <a:t>probability</a:t>
            </a:r>
            <a:r>
              <a:rPr sz="12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alibri"/>
                <a:cs typeface="Calibri"/>
              </a:rPr>
              <a:t>(risk)</a:t>
            </a:r>
            <a:r>
              <a:rPr sz="12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2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2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Calibri"/>
                <a:cs typeface="Calibri"/>
              </a:rPr>
              <a:t>strategy</a:t>
            </a:r>
            <a:r>
              <a:rPr sz="12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0000"/>
                </a:solidFill>
                <a:latin typeface="Calibri"/>
                <a:cs typeface="Calibri"/>
              </a:rPr>
              <a:t>losing</a:t>
            </a:r>
            <a:r>
              <a:rPr sz="12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alibri"/>
                <a:cs typeface="Calibri"/>
              </a:rPr>
              <a:t>money </a:t>
            </a:r>
            <a:r>
              <a:rPr sz="1200" spc="-2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alibri"/>
                <a:cs typeface="Calibri"/>
              </a:rPr>
              <a:t>future</a:t>
            </a:r>
            <a:r>
              <a:rPr sz="1200" spc="-5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Arial MT"/>
              <a:buChar char="•"/>
            </a:pPr>
            <a:endParaRPr sz="95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Courier New"/>
              <a:buChar char="o"/>
              <a:tabLst>
                <a:tab pos="396875" algn="l"/>
              </a:tabLst>
            </a:pPr>
            <a:r>
              <a:rPr sz="1400" b="1" dirty="0">
                <a:latin typeface="Calibri"/>
                <a:cs typeface="Calibri"/>
              </a:rPr>
              <a:t>Combined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risk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reward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metrics</a:t>
            </a:r>
            <a:endParaRPr sz="1400">
              <a:latin typeface="Calibri"/>
              <a:cs typeface="Calibri"/>
            </a:endParaRPr>
          </a:p>
          <a:p>
            <a:pPr marL="579120" lvl="2" indent="-183515">
              <a:lnSpc>
                <a:spcPct val="100000"/>
              </a:lnSpc>
              <a:spcBef>
                <a:spcPts val="620"/>
              </a:spcBef>
              <a:buClr>
                <a:srgbClr val="1CACE3"/>
              </a:buClr>
              <a:buFont typeface="Arial MT"/>
              <a:buChar char="•"/>
              <a:tabLst>
                <a:tab pos="579120" algn="l"/>
                <a:tab pos="579755" algn="l"/>
              </a:tabLst>
            </a:pPr>
            <a:r>
              <a:rPr sz="1200" spc="-5" dirty="0">
                <a:latin typeface="Calibri"/>
                <a:cs typeface="Calibri"/>
              </a:rPr>
              <a:t>There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third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type of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metrics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which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give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you</a:t>
            </a:r>
            <a:r>
              <a:rPr sz="1200" dirty="0">
                <a:latin typeface="Calibri"/>
                <a:cs typeface="Calibri"/>
              </a:rPr>
              <a:t> 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combined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view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 of</a:t>
            </a:r>
            <a:r>
              <a:rPr sz="12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returns</a:t>
            </a:r>
            <a:r>
              <a:rPr sz="1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risk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 in one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metric</a:t>
            </a:r>
            <a:r>
              <a:rPr sz="1200" spc="-5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23" y="931553"/>
            <a:ext cx="4968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P</a:t>
            </a:r>
            <a:r>
              <a:rPr sz="4000" spc="-75" dirty="0"/>
              <a:t>er</a:t>
            </a:r>
            <a:r>
              <a:rPr sz="4000" spc="-180" dirty="0"/>
              <a:t>f</a:t>
            </a:r>
            <a:r>
              <a:rPr sz="4000" spc="-85" dirty="0"/>
              <a:t>o</a:t>
            </a:r>
            <a:r>
              <a:rPr sz="4000" spc="-90" dirty="0"/>
              <a:t>r</a:t>
            </a:r>
            <a:r>
              <a:rPr sz="4000" spc="-110" dirty="0"/>
              <a:t>m</a:t>
            </a:r>
            <a:r>
              <a:rPr sz="4000" spc="-90" dirty="0"/>
              <a:t>a</a:t>
            </a:r>
            <a:r>
              <a:rPr sz="4000" spc="-105" dirty="0"/>
              <a:t>n</a:t>
            </a:r>
            <a:r>
              <a:rPr sz="4000" spc="-90" dirty="0"/>
              <a:t>c</a:t>
            </a:r>
            <a:r>
              <a:rPr sz="4000" spc="-5" dirty="0"/>
              <a:t>e</a:t>
            </a:r>
            <a:r>
              <a:rPr sz="4000" spc="-185" dirty="0"/>
              <a:t> </a:t>
            </a:r>
            <a:r>
              <a:rPr sz="4000" spc="-95" dirty="0"/>
              <a:t>m</a:t>
            </a:r>
            <a:r>
              <a:rPr sz="4000" spc="-90" dirty="0"/>
              <a:t>ea</a:t>
            </a:r>
            <a:r>
              <a:rPr sz="4000" spc="-75" dirty="0"/>
              <a:t>s</a:t>
            </a:r>
            <a:r>
              <a:rPr sz="4000" spc="-90" dirty="0"/>
              <a:t>u</a:t>
            </a:r>
            <a:r>
              <a:rPr sz="4000" spc="-150" dirty="0"/>
              <a:t>r</a:t>
            </a:r>
            <a:r>
              <a:rPr sz="4000" spc="-100" dirty="0"/>
              <a:t>e</a:t>
            </a:r>
            <a:r>
              <a:rPr sz="4000" spc="-5" dirty="0"/>
              <a:t>s</a:t>
            </a:r>
            <a:r>
              <a:rPr sz="4000" spc="-160" dirty="0"/>
              <a:t> </a:t>
            </a:r>
            <a:r>
              <a:rPr sz="4000" spc="-5" dirty="0"/>
              <a:t>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10258" y="2024152"/>
            <a:ext cx="7610475" cy="154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spc="-10" dirty="0">
                <a:latin typeface="Calibri"/>
                <a:cs typeface="Calibri"/>
              </a:rPr>
              <a:t>Return 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Investment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(ROI)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also </a:t>
            </a:r>
            <a:r>
              <a:rPr sz="1600" spc="-10" dirty="0">
                <a:latin typeface="Calibri"/>
                <a:cs typeface="Calibri"/>
              </a:rPr>
              <a:t>known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Cumulative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Return</a:t>
            </a:r>
            <a:endParaRPr sz="1600">
              <a:latin typeface="Calibri"/>
              <a:cs typeface="Calibri"/>
            </a:endParaRPr>
          </a:p>
          <a:p>
            <a:pPr marL="396875" marR="5080" indent="-183515" algn="just">
              <a:lnSpc>
                <a:spcPct val="120000"/>
              </a:lnSpc>
              <a:spcBef>
                <a:spcPts val="1295"/>
              </a:spcBef>
            </a:pPr>
            <a:r>
              <a:rPr sz="1800" dirty="0">
                <a:solidFill>
                  <a:srgbClr val="1CACE3"/>
                </a:solidFill>
                <a:latin typeface="Courier New"/>
                <a:cs typeface="Courier New"/>
              </a:rPr>
              <a:t>o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annual </a:t>
            </a:r>
            <a:r>
              <a:rPr sz="1800" spc="-5" dirty="0">
                <a:latin typeface="Calibri"/>
                <a:cs typeface="Calibri"/>
              </a:rPr>
              <a:t>return is the </a:t>
            </a:r>
            <a:r>
              <a:rPr sz="1800" spc="-10" dirty="0">
                <a:latin typeface="Calibri"/>
                <a:cs typeface="Calibri"/>
              </a:rPr>
              <a:t>return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investment provides over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period of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time,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expressed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time-weighted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annual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percentage.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Sources</a:t>
            </a:r>
            <a:r>
              <a:rPr sz="1800" spc="3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800" spc="3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returns </a:t>
            </a:r>
            <a:r>
              <a:rPr sz="1800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include</a:t>
            </a:r>
            <a:r>
              <a:rPr sz="1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dividends,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returns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capital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capital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appreciation.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0951" y="4009644"/>
            <a:ext cx="3154668" cy="12877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199" y="4439411"/>
            <a:ext cx="3817619" cy="4267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23287" y="5737859"/>
            <a:ext cx="5494019" cy="3428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7481</Words>
  <Application>Microsoft Office PowerPoint</Application>
  <PresentationFormat>On-screen Show (4:3)</PresentationFormat>
  <Paragraphs>557</Paragraphs>
  <Slides>60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Arial MT</vt:lpstr>
      <vt:lpstr>Calibri</vt:lpstr>
      <vt:lpstr>Calibri Light</vt:lpstr>
      <vt:lpstr>Cambria Math</vt:lpstr>
      <vt:lpstr>Courier New</vt:lpstr>
      <vt:lpstr>Wingdings</vt:lpstr>
      <vt:lpstr>Office Theme</vt:lpstr>
      <vt:lpstr>Trading Algorithms</vt:lpstr>
      <vt:lpstr>Outlines</vt:lpstr>
      <vt:lpstr>Definition and importance</vt:lpstr>
      <vt:lpstr>Definition and importance …</vt:lpstr>
      <vt:lpstr>Definition and importance …</vt:lpstr>
      <vt:lpstr>Definition and importance …</vt:lpstr>
      <vt:lpstr>Definition and importance …</vt:lpstr>
      <vt:lpstr>Performance measures</vt:lpstr>
      <vt:lpstr>Performance measures …</vt:lpstr>
      <vt:lpstr>Performance measures …</vt:lpstr>
      <vt:lpstr>Performance measures …</vt:lpstr>
      <vt:lpstr>Performance measures …</vt:lpstr>
      <vt:lpstr>Performance measures …</vt:lpstr>
      <vt:lpstr>Performance measures …</vt:lpstr>
      <vt:lpstr>Performance measures …</vt:lpstr>
      <vt:lpstr>Performance measures …</vt:lpstr>
      <vt:lpstr>Performance measures …</vt:lpstr>
      <vt:lpstr>Performance measures …</vt:lpstr>
      <vt:lpstr>Performance measures …</vt:lpstr>
      <vt:lpstr>Performance measures …</vt:lpstr>
      <vt:lpstr>Performance measures …</vt:lpstr>
      <vt:lpstr>Performance measures …</vt:lpstr>
      <vt:lpstr>Performance measures …</vt:lpstr>
      <vt:lpstr>Performance measures …</vt:lpstr>
      <vt:lpstr>Performance measures …</vt:lpstr>
      <vt:lpstr>Performance measures …</vt:lpstr>
      <vt:lpstr>Performance measures …</vt:lpstr>
      <vt:lpstr>Performance measures …</vt:lpstr>
      <vt:lpstr>Performance measures …</vt:lpstr>
      <vt:lpstr>Backtesting biases and challenges</vt:lpstr>
      <vt:lpstr>Backtesting biases and challenges …</vt:lpstr>
      <vt:lpstr>Backtesting biases and challenges …</vt:lpstr>
      <vt:lpstr>Backtesting biases and challenges …</vt:lpstr>
      <vt:lpstr>Backtesting biases and challenges …</vt:lpstr>
      <vt:lpstr>Backtesting biases and challenges …</vt:lpstr>
      <vt:lpstr>Backtesting biases and challenges …</vt:lpstr>
      <vt:lpstr>Backtesting biases and challenges …</vt:lpstr>
      <vt:lpstr>Backtesting biases and challenges …</vt:lpstr>
      <vt:lpstr>Backtesting biases and challenges …</vt:lpstr>
      <vt:lpstr>Backtesting biases and challenges …</vt:lpstr>
      <vt:lpstr>Backtesting biases and challenges …</vt:lpstr>
      <vt:lpstr>Backtesting biases and challenges …</vt:lpstr>
      <vt:lpstr>Backtesting biases and challenges …</vt:lpstr>
      <vt:lpstr>Backtesting biases and challenges …</vt:lpstr>
      <vt:lpstr>Backtesting biases and challenges …</vt:lpstr>
      <vt:lpstr>Backtesting biases and challenges …</vt:lpstr>
      <vt:lpstr>Backtesting biases and challenges …</vt:lpstr>
      <vt:lpstr>Backtesting biases and challenges …</vt:lpstr>
      <vt:lpstr>Backtesting biases and challenges …</vt:lpstr>
      <vt:lpstr>Backtesting biases and challenges …</vt:lpstr>
      <vt:lpstr>Backtesting biases and challenges …</vt:lpstr>
      <vt:lpstr>Backtesting biases and challenges …</vt:lpstr>
      <vt:lpstr>PowerPoint Presentation</vt:lpstr>
      <vt:lpstr>When Not to Backtest a Strategy</vt:lpstr>
      <vt:lpstr>When Not to Backtest a Strategy …</vt:lpstr>
      <vt:lpstr>When Not to Backtest a Strategy …</vt:lpstr>
      <vt:lpstr>When Not to Backtest a Strategy …</vt:lpstr>
      <vt:lpstr>When Not to Backtest a Strategy …</vt:lpstr>
      <vt:lpstr>Will a Backtest be Predictive of Future Returns?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user</dc:creator>
  <cp:lastModifiedBy>Navid</cp:lastModifiedBy>
  <cp:revision>16</cp:revision>
  <dcterms:created xsi:type="dcterms:W3CDTF">2023-11-05T13:46:15Z</dcterms:created>
  <dcterms:modified xsi:type="dcterms:W3CDTF">2023-11-06T12:52:10Z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2023-03-06T00:00:00Z</vt:filetime>
  </property>
  <property fmtid="{D5CDD505-2E9C-101B-9397-08002B2CF9AE}" pid="3" name="Creator">
    <vt:lpwstr>Acrobat PDFMaker 21 for PowerPoint</vt:lpwstr>
  </property>
  <property fmtid="{D5CDD505-2E9C-101B-9397-08002B2CF9AE}" pid="4" name="LastSaved">
    <vt:filetime>2023-11-05T00:00:00Z</vt:filetime>
  </property>
</Properties>
</file>