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71" autoAdjust="0"/>
  </p:normalViewPr>
  <p:slideViewPr>
    <p:cSldViewPr>
      <p:cViewPr varScale="1">
        <p:scale>
          <a:sx n="59" d="100"/>
          <a:sy n="59" d="100"/>
        </p:scale>
        <p:origin x="207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C358D73-E441-4B27-9C6F-D2721445CA26}" type="datetimeFigureOut">
              <a:rPr lang="en-US" smtClean="0"/>
              <a:t>11/5/2023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272990F-74F8-4530-A57C-FCE8BC236046}" type="slidenum">
              <a:rPr lang="en-US" smtClean="0"/>
              <a:t>‹#›</a:t>
            </a:fld>
            <a:endParaRPr lang="en-US"/>
          </a:p>
        </p:txBody>
      </p:sp>
    </p:spTree>
    <p:extLst>
      <p:ext uri="{BB962C8B-B14F-4D97-AF65-F5344CB8AC3E}">
        <p14:creationId xmlns:p14="http://schemas.microsoft.com/office/powerpoint/2010/main" val="152400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شرکتی که میخواد سرمایه‌ش رو افزایش بده یک</a:t>
            </a:r>
            <a:r>
              <a:rPr lang="fa-IR" baseline="0" dirty="0" smtClean="0"/>
              <a:t> راهش اینه که از بانک وام بگیره و با سود برگردونه. یکی اینکه سهامش رو بفروشه.</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3</a:t>
            </a:fld>
            <a:endParaRPr lang="en-US"/>
          </a:p>
        </p:txBody>
      </p:sp>
    </p:spTree>
    <p:extLst>
      <p:ext uri="{BB962C8B-B14F-4D97-AF65-F5344CB8AC3E}">
        <p14:creationId xmlns:p14="http://schemas.microsoft.com/office/powerpoint/2010/main" val="351125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smtClean="0"/>
              <a:t>Algo</a:t>
            </a:r>
            <a:r>
              <a:rPr lang="en-US" baseline="0" dirty="0" smtClean="0"/>
              <a:t> trading</a:t>
            </a:r>
            <a:r>
              <a:rPr lang="fa-IR" baseline="0" dirty="0" smtClean="0"/>
              <a:t>: استفاده از یک برنامه که محموعه‌ای از </a:t>
            </a:r>
            <a:r>
              <a:rPr lang="en-US" baseline="0" dirty="0" smtClean="0"/>
              <a:t>instruction</a:t>
            </a:r>
            <a:r>
              <a:rPr lang="fa-IR" baseline="0" dirty="0" smtClean="0"/>
              <a:t>ها برای </a:t>
            </a:r>
            <a:r>
              <a:rPr lang="en-US" baseline="0" dirty="0" smtClean="0"/>
              <a:t>trade</a:t>
            </a:r>
            <a:r>
              <a:rPr lang="fa-IR" baseline="0" dirty="0" smtClean="0"/>
              <a:t> کردن هست (بدون دخالت انسان)</a:t>
            </a:r>
          </a:p>
          <a:p>
            <a:pPr algn="r" rtl="1"/>
            <a:r>
              <a:rPr lang="fa-IR" baseline="0" dirty="0" smtClean="0"/>
              <a:t>آبی‌ها اسم‌های دیگه‌شن.</a:t>
            </a:r>
          </a:p>
          <a:p>
            <a:pPr algn="r" rtl="1"/>
            <a:r>
              <a:rPr lang="fa-IR" baseline="0" dirty="0" smtClean="0"/>
              <a:t>حوزه‌های مختلفی هم داره که در مورد آخر نوشته.</a:t>
            </a:r>
          </a:p>
        </p:txBody>
      </p:sp>
      <p:sp>
        <p:nvSpPr>
          <p:cNvPr id="4" name="Slide Number Placeholder 3"/>
          <p:cNvSpPr>
            <a:spLocks noGrp="1"/>
          </p:cNvSpPr>
          <p:nvPr>
            <p:ph type="sldNum" sz="quarter" idx="10"/>
          </p:nvPr>
        </p:nvSpPr>
        <p:spPr/>
        <p:txBody>
          <a:bodyPr/>
          <a:lstStyle/>
          <a:p>
            <a:fld id="{8272990F-74F8-4530-A57C-FCE8BC236046}" type="slidenum">
              <a:rPr lang="en-US" smtClean="0"/>
              <a:t>12</a:t>
            </a:fld>
            <a:endParaRPr lang="en-US"/>
          </a:p>
        </p:txBody>
      </p:sp>
    </p:spTree>
    <p:extLst>
      <p:ext uri="{BB962C8B-B14F-4D97-AF65-F5344CB8AC3E}">
        <p14:creationId xmlns:p14="http://schemas.microsoft.com/office/powerpoint/2010/main" val="320329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نمیشه</a:t>
            </a:r>
            <a:r>
              <a:rPr lang="fa-IR" baseline="0" dirty="0" smtClean="0"/>
              <a:t> گفت همون </a:t>
            </a:r>
            <a:r>
              <a:rPr lang="en-US" baseline="0" dirty="0" smtClean="0"/>
              <a:t>technical</a:t>
            </a:r>
            <a:r>
              <a:rPr lang="fa-IR" baseline="0" dirty="0" smtClean="0"/>
              <a:t> هست ولی برعکسش درسته.</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13</a:t>
            </a:fld>
            <a:endParaRPr lang="en-US"/>
          </a:p>
        </p:txBody>
      </p:sp>
    </p:spTree>
    <p:extLst>
      <p:ext uri="{BB962C8B-B14F-4D97-AF65-F5344CB8AC3E}">
        <p14:creationId xmlns:p14="http://schemas.microsoft.com/office/powerpoint/2010/main" val="216379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14</a:t>
            </a:fld>
            <a:endParaRPr lang="en-US"/>
          </a:p>
        </p:txBody>
      </p:sp>
    </p:spTree>
    <p:extLst>
      <p:ext uri="{BB962C8B-B14F-4D97-AF65-F5344CB8AC3E}">
        <p14:creationId xmlns:p14="http://schemas.microsoft.com/office/powerpoint/2010/main" val="3954978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Computer program</a:t>
            </a:r>
            <a:r>
              <a:rPr lang="fa-IR" dirty="0" smtClean="0"/>
              <a:t> روی </a:t>
            </a:r>
            <a:r>
              <a:rPr lang="en-US" dirty="0" smtClean="0"/>
              <a:t>HMD</a:t>
            </a:r>
            <a:r>
              <a:rPr lang="fa-IR" dirty="0" smtClean="0"/>
              <a:t> کار میکنه و یه سری </a:t>
            </a:r>
            <a:r>
              <a:rPr lang="en-US" dirty="0" smtClean="0"/>
              <a:t>result</a:t>
            </a:r>
            <a:r>
              <a:rPr lang="fa-IR" baseline="0" dirty="0" smtClean="0"/>
              <a:t>ها رو تحت عنوان </a:t>
            </a:r>
            <a:r>
              <a:rPr lang="en-US" baseline="0" dirty="0" err="1" smtClean="0"/>
              <a:t>backtest</a:t>
            </a:r>
            <a:r>
              <a:rPr lang="en-US" baseline="0" dirty="0" smtClean="0"/>
              <a:t> result</a:t>
            </a:r>
            <a:r>
              <a:rPr lang="fa-IR" baseline="0" dirty="0" smtClean="0"/>
              <a:t> به ما میده که اگه اکی بود به </a:t>
            </a:r>
            <a:r>
              <a:rPr lang="en-US" baseline="0" dirty="0" smtClean="0"/>
              <a:t>LMD</a:t>
            </a:r>
            <a:r>
              <a:rPr lang="fa-IR" baseline="0" dirty="0" smtClean="0"/>
              <a:t> میدیم و الان با </a:t>
            </a:r>
            <a:r>
              <a:rPr lang="en-US" baseline="0" dirty="0" smtClean="0"/>
              <a:t>Broker</a:t>
            </a:r>
            <a:r>
              <a:rPr lang="fa-IR" baseline="0" dirty="0" smtClean="0"/>
              <a:t> ارتباط میگیریم و این اردر به سرور میره که یا تبدیل به پوزیشن میشه یا </a:t>
            </a:r>
            <a:r>
              <a:rPr lang="en-US" baseline="0" dirty="0" err="1" smtClean="0"/>
              <a:t>panding</a:t>
            </a:r>
            <a:r>
              <a:rPr lang="fa-IR" baseline="0" dirty="0" smtClean="0"/>
              <a:t> میمونه.</a:t>
            </a:r>
          </a:p>
          <a:p>
            <a:pPr algn="r" rtl="1"/>
            <a:r>
              <a:rPr lang="fa-IR" baseline="0" dirty="0" smtClean="0"/>
              <a:t>مجموعه این رو </a:t>
            </a:r>
            <a:r>
              <a:rPr lang="en-US" baseline="0" dirty="0" err="1" smtClean="0"/>
              <a:t>algo</a:t>
            </a:r>
            <a:r>
              <a:rPr lang="en-US" baseline="0" dirty="0" smtClean="0"/>
              <a:t> trading</a:t>
            </a:r>
            <a:r>
              <a:rPr lang="fa-IR" baseline="0" dirty="0" smtClean="0"/>
              <a:t> گویند.</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15</a:t>
            </a:fld>
            <a:endParaRPr lang="en-US"/>
          </a:p>
        </p:txBody>
      </p:sp>
    </p:spTree>
    <p:extLst>
      <p:ext uri="{BB962C8B-B14F-4D97-AF65-F5344CB8AC3E}">
        <p14:creationId xmlns:p14="http://schemas.microsoft.com/office/powerpoint/2010/main" val="231860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توانایی</a:t>
            </a:r>
            <a:r>
              <a:rPr lang="fa-IR" baseline="0" dirty="0" smtClean="0"/>
              <a:t> بک تست داریم.</a:t>
            </a:r>
          </a:p>
          <a:p>
            <a:pPr algn="r" rtl="1"/>
            <a:r>
              <a:rPr lang="fa-IR" baseline="0" dirty="0" smtClean="0"/>
              <a:t>امیدواریم که اگه روی </a:t>
            </a:r>
            <a:r>
              <a:rPr lang="en-US" baseline="0" dirty="0" smtClean="0"/>
              <a:t>historical data</a:t>
            </a:r>
            <a:r>
              <a:rPr lang="fa-IR" baseline="0" dirty="0" smtClean="0"/>
              <a:t> اگر متد به اندازه کافی خوب بود بتونیم از نتایج اون در آینده هم استفاده کنیم.</a:t>
            </a:r>
          </a:p>
        </p:txBody>
      </p:sp>
      <p:sp>
        <p:nvSpPr>
          <p:cNvPr id="4" name="Slide Number Placeholder 3"/>
          <p:cNvSpPr>
            <a:spLocks noGrp="1"/>
          </p:cNvSpPr>
          <p:nvPr>
            <p:ph type="sldNum" sz="quarter" idx="10"/>
          </p:nvPr>
        </p:nvSpPr>
        <p:spPr/>
        <p:txBody>
          <a:bodyPr/>
          <a:lstStyle/>
          <a:p>
            <a:fld id="{8272990F-74F8-4530-A57C-FCE8BC236046}" type="slidenum">
              <a:rPr lang="en-US" smtClean="0"/>
              <a:t>16</a:t>
            </a:fld>
            <a:endParaRPr lang="en-US"/>
          </a:p>
        </p:txBody>
      </p:sp>
    </p:spTree>
    <p:extLst>
      <p:ext uri="{BB962C8B-B14F-4D97-AF65-F5344CB8AC3E}">
        <p14:creationId xmlns:p14="http://schemas.microsoft.com/office/powerpoint/2010/main" val="2672218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 بتونیم استراتژی‌های</a:t>
            </a:r>
            <a:r>
              <a:rPr lang="fa-IR" baseline="0" dirty="0" smtClean="0"/>
              <a:t> مختلف رو </a:t>
            </a:r>
            <a:r>
              <a:rPr lang="fa-IR" dirty="0" smtClean="0"/>
              <a:t>مقایسه بکنیم. مثلا این متد</a:t>
            </a:r>
            <a:r>
              <a:rPr lang="fa-IR" baseline="0" dirty="0" smtClean="0"/>
              <a:t> به نسبت متد دیگر خوب کار میکند یا نه. همچنین بازارهای مختلف هم در این مقایسه نقش دارد</a:t>
            </a:r>
            <a:endParaRPr lang="en-US" dirty="0" smtClean="0"/>
          </a:p>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17</a:t>
            </a:fld>
            <a:endParaRPr lang="en-US"/>
          </a:p>
        </p:txBody>
      </p:sp>
    </p:spTree>
    <p:extLst>
      <p:ext uri="{BB962C8B-B14F-4D97-AF65-F5344CB8AC3E}">
        <p14:creationId xmlns:p14="http://schemas.microsoft.com/office/powerpoint/2010/main" val="243779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احساسات انسانی در</a:t>
            </a:r>
            <a:r>
              <a:rPr lang="fa-IR" baseline="0" dirty="0" smtClean="0"/>
              <a:t> آن اثر نداره که هم مزیته هم عیبه.</a:t>
            </a:r>
          </a:p>
          <a:p>
            <a:pPr algn="r" rtl="1"/>
            <a:r>
              <a:rPr lang="fa-IR" baseline="0" dirty="0" smtClean="0"/>
              <a:t>عیب احساسات: در جایی که با تحلیل میگیم صعودیه ولی برخلاف تحلیل یه‌کم سود میکنیم و بعد سقوط میکنه. بعد </a:t>
            </a:r>
            <a:r>
              <a:rPr lang="en-US" baseline="0" dirty="0" smtClean="0"/>
              <a:t>SL</a:t>
            </a:r>
            <a:r>
              <a:rPr lang="fa-IR" baseline="0" dirty="0" smtClean="0"/>
              <a:t> رو پایین میاریم و همینجور میریزه و ...</a:t>
            </a:r>
          </a:p>
          <a:p>
            <a:pPr algn="r" rtl="1"/>
            <a:r>
              <a:rPr lang="fa-IR" baseline="0" dirty="0" smtClean="0"/>
              <a:t>معمولا </a:t>
            </a:r>
            <a:r>
              <a:rPr lang="en-US" baseline="0" dirty="0" smtClean="0"/>
              <a:t>TP</a:t>
            </a:r>
            <a:r>
              <a:rPr lang="fa-IR" baseline="0" dirty="0" smtClean="0"/>
              <a:t> رو بالا نمیبرن ولی وقتی در سودی گاهی به صورت غیرمنطقی بالا میبریم. </a:t>
            </a:r>
          </a:p>
          <a:p>
            <a:pPr algn="r" rtl="1"/>
            <a:r>
              <a:rPr lang="fa-IR" baseline="0" dirty="0" smtClean="0"/>
              <a:t>معمولا وقتی داری ضرر میکنی هم پول بیشتر میبری و کمتر به استراتژی فکر میکنی که این خودش عیب احساساته.</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18</a:t>
            </a:fld>
            <a:endParaRPr lang="en-US"/>
          </a:p>
        </p:txBody>
      </p:sp>
    </p:spTree>
    <p:extLst>
      <p:ext uri="{BB962C8B-B14F-4D97-AF65-F5344CB8AC3E}">
        <p14:creationId xmlns:p14="http://schemas.microsoft.com/office/powerpoint/2010/main" val="62260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افزایش سرعت:</a:t>
            </a:r>
          </a:p>
          <a:p>
            <a:pPr algn="r" rtl="1"/>
            <a:r>
              <a:rPr lang="fa-IR" dirty="0" smtClean="0"/>
              <a:t>سرعت کامپ یبشتر از دست انسان هست که در</a:t>
            </a:r>
            <a:r>
              <a:rPr lang="fa-IR" baseline="0" dirty="0" smtClean="0"/>
              <a:t> لحظه میتونه اردر بذاره.</a:t>
            </a:r>
          </a:p>
          <a:p>
            <a:pPr algn="r" rtl="1"/>
            <a:endParaRPr lang="fa-IR" baseline="0" dirty="0" smtClean="0"/>
          </a:p>
          <a:p>
            <a:pPr algn="r" rtl="1"/>
            <a:r>
              <a:rPr lang="fa-IR" baseline="0" dirty="0" smtClean="0"/>
              <a:t>دقت بالاتر:</a:t>
            </a:r>
          </a:p>
          <a:p>
            <a:pPr algn="r" rtl="1"/>
            <a:r>
              <a:rPr lang="fa-IR" baseline="0" dirty="0" smtClean="0"/>
              <a:t>وقتی اردر میذاری دستی عدد اشتباهی رو وارد میکنه ولی </a:t>
            </a:r>
            <a:r>
              <a:rPr lang="en-US" baseline="0" dirty="0" smtClean="0"/>
              <a:t>AT</a:t>
            </a:r>
            <a:r>
              <a:rPr lang="fa-IR" baseline="0" dirty="0" smtClean="0"/>
              <a:t> این مشکل رو نداره.</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19</a:t>
            </a:fld>
            <a:endParaRPr lang="en-US"/>
          </a:p>
        </p:txBody>
      </p:sp>
    </p:spTree>
    <p:extLst>
      <p:ext uri="{BB962C8B-B14F-4D97-AF65-F5344CB8AC3E}">
        <p14:creationId xmlns:p14="http://schemas.microsoft.com/office/powerpoint/2010/main" val="230736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Volume market</a:t>
            </a:r>
            <a:r>
              <a:rPr lang="fa-IR" dirty="0" smtClean="0"/>
              <a:t> رو در کسری</a:t>
            </a:r>
            <a:r>
              <a:rPr lang="fa-IR" baseline="0" dirty="0" smtClean="0"/>
              <a:t> از ثانیه میتونن زیاد کنن. میتونن کلی سهم از بازار جمع کنن که نقدشوندگی مزیت بازاره. اگه با دست اردر رو میذاشتیم، لختی اردر خیلی سفت بود و به این سرعت </a:t>
            </a:r>
            <a:r>
              <a:rPr lang="en-US" baseline="0" dirty="0" smtClean="0"/>
              <a:t>volume</a:t>
            </a:r>
            <a:r>
              <a:rPr lang="fa-IR" baseline="0" dirty="0" smtClean="0"/>
              <a:t>ها جمع یا پخش نمیشد.</a:t>
            </a:r>
          </a:p>
          <a:p>
            <a:pPr algn="r" rtl="1"/>
            <a:endParaRPr lang="en-US" baseline="0" dirty="0" smtClean="0"/>
          </a:p>
          <a:p>
            <a:pPr algn="r" rtl="1"/>
            <a:r>
              <a:rPr lang="en-US" baseline="0" dirty="0" smtClean="0"/>
              <a:t>Diversification</a:t>
            </a:r>
            <a:r>
              <a:rPr lang="fa-IR" baseline="0" dirty="0" smtClean="0"/>
              <a:t>: به معنای تنوع بخشیه. یعنی با دست یا چشمی اینکه بخوای کنترل کنی و اردر بذاره و چند نوع نمودار رو بتونی کندل کنی تعدادش محدوده. وقتی که 1000 دلار رو پخش کنه یه راه ساده‌ش اینه که 100 تا برای هر سهم درنظر بگیره و حتی اگه یه کوین در صعود هم باشه پولتو از یه کوین به کوین دیگه نمیبری. اینی که ببینی که تنوع کوین‌ها زیاده بهتره این تنوع رو داشته باشی. وقتی با دست داری اینکار رو میکنی هم تعداد سهما محدوده هم کنترل کردنشون سخته. با </a:t>
            </a:r>
            <a:r>
              <a:rPr lang="en-US" baseline="0" dirty="0" smtClean="0"/>
              <a:t>AT</a:t>
            </a:r>
            <a:r>
              <a:rPr lang="fa-IR" baseline="0" dirty="0" smtClean="0"/>
              <a:t> میشه مثلا شیب مووینگ و ... رو وسریع بررسی کنه که میتونه با تحلیل ریسک گذشته این سهما رو میتونه متغیر در سهم‌های مختلف در نظر بگیره و استیتک نباشه. </a:t>
            </a:r>
          </a:p>
        </p:txBody>
      </p:sp>
      <p:sp>
        <p:nvSpPr>
          <p:cNvPr id="4" name="Slide Number Placeholder 3"/>
          <p:cNvSpPr>
            <a:spLocks noGrp="1"/>
          </p:cNvSpPr>
          <p:nvPr>
            <p:ph type="sldNum" sz="quarter" idx="10"/>
          </p:nvPr>
        </p:nvSpPr>
        <p:spPr/>
        <p:txBody>
          <a:bodyPr/>
          <a:lstStyle/>
          <a:p>
            <a:fld id="{8272990F-74F8-4530-A57C-FCE8BC236046}" type="slidenum">
              <a:rPr lang="en-US" smtClean="0"/>
              <a:t>20</a:t>
            </a:fld>
            <a:endParaRPr lang="en-US"/>
          </a:p>
        </p:txBody>
      </p:sp>
    </p:spTree>
    <p:extLst>
      <p:ext uri="{BB962C8B-B14F-4D97-AF65-F5344CB8AC3E}">
        <p14:creationId xmlns:p14="http://schemas.microsoft.com/office/powerpoint/2010/main" val="192628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وابستگی به تکنولوژی:</a:t>
            </a:r>
          </a:p>
          <a:p>
            <a:pPr algn="r" rtl="1"/>
            <a:r>
              <a:rPr lang="fa-IR" dirty="0" smtClean="0"/>
              <a:t>بیشتر اینترنت کانکشن</a:t>
            </a:r>
            <a:r>
              <a:rPr lang="fa-IR" baseline="0" dirty="0" smtClean="0"/>
              <a:t> هست که مثلا سرعت اینترنت مهمه. بعضی از الگوریتم‌ها اینترنت خیلی قویی میخوان. </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21</a:t>
            </a:fld>
            <a:endParaRPr lang="en-US"/>
          </a:p>
        </p:txBody>
      </p:sp>
    </p:spTree>
    <p:extLst>
      <p:ext uri="{BB962C8B-B14F-4D97-AF65-F5344CB8AC3E}">
        <p14:creationId xmlns:p14="http://schemas.microsoft.com/office/powerpoint/2010/main" val="122670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یه</a:t>
            </a:r>
            <a:r>
              <a:rPr lang="fa-IR" baseline="0" dirty="0" smtClean="0"/>
              <a:t> تعدادی سهم میخرن و میفروشن. این‌ها با هم رقابت میکنن تا کشف قیمت اتفاق بیفته و شروع به خرید و فروش با اون قیمت میکنن. یعنی ساعت 8:45 تا 9 خریدارها و فروشنده‌ها قیمت میذارن و رقابت میکنن تا 9 که بازار باز میشه. به این </a:t>
            </a:r>
            <a:r>
              <a:rPr lang="en-US" baseline="0" dirty="0" smtClean="0"/>
              <a:t>price discovery</a:t>
            </a:r>
            <a:r>
              <a:rPr lang="fa-IR" baseline="0" dirty="0" smtClean="0"/>
              <a:t> میگن.</a:t>
            </a:r>
          </a:p>
          <a:p>
            <a:pPr algn="r" rtl="1"/>
            <a:r>
              <a:rPr lang="fa-IR" baseline="0" dirty="0" smtClean="0"/>
              <a:t>اگه یه سازمان پول و سهم خیلی زیادی داشته باشه بهتره 8:45 بره تو </a:t>
            </a:r>
            <a:r>
              <a:rPr lang="en-US" baseline="0" dirty="0" smtClean="0"/>
              <a:t>Sell</a:t>
            </a:r>
            <a:r>
              <a:rPr lang="fa-IR" baseline="0" dirty="0" smtClean="0"/>
              <a:t> با قیمت پایین که قیمت بریزه. بعد بازار شوک میشه و سازمان میتونه ارزان‌تر بخره.</a:t>
            </a:r>
          </a:p>
        </p:txBody>
      </p:sp>
      <p:sp>
        <p:nvSpPr>
          <p:cNvPr id="4" name="Slide Number Placeholder 3"/>
          <p:cNvSpPr>
            <a:spLocks noGrp="1"/>
          </p:cNvSpPr>
          <p:nvPr>
            <p:ph type="sldNum" sz="quarter" idx="10"/>
          </p:nvPr>
        </p:nvSpPr>
        <p:spPr/>
        <p:txBody>
          <a:bodyPr/>
          <a:lstStyle/>
          <a:p>
            <a:fld id="{8272990F-74F8-4530-A57C-FCE8BC236046}" type="slidenum">
              <a:rPr lang="en-US" smtClean="0"/>
              <a:t>4</a:t>
            </a:fld>
            <a:endParaRPr lang="en-US"/>
          </a:p>
        </p:txBody>
      </p:sp>
    </p:spTree>
    <p:extLst>
      <p:ext uri="{BB962C8B-B14F-4D97-AF65-F5344CB8AC3E}">
        <p14:creationId xmlns:p14="http://schemas.microsoft.com/office/powerpoint/2010/main" val="4186159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نیاز</a:t>
            </a:r>
            <a:r>
              <a:rPr lang="fa-IR" baseline="0" dirty="0" smtClean="0"/>
              <a:t> به ریسورس قوی‌تری داریم. به طور مثال سرورهای قوی‌تری میخوایم یا </a:t>
            </a:r>
            <a:r>
              <a:rPr lang="en-US" baseline="0" dirty="0" smtClean="0"/>
              <a:t>GPU</a:t>
            </a:r>
            <a:r>
              <a:rPr lang="fa-IR" baseline="0" dirty="0" smtClean="0"/>
              <a:t>. </a:t>
            </a:r>
          </a:p>
          <a:p>
            <a:pPr algn="r" rtl="1"/>
            <a:r>
              <a:rPr lang="fa-IR" baseline="0" dirty="0" smtClean="0"/>
              <a:t>بعضی از داده‌های پولین.</a:t>
            </a:r>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22</a:t>
            </a:fld>
            <a:endParaRPr lang="en-US"/>
          </a:p>
        </p:txBody>
      </p:sp>
    </p:spTree>
    <p:extLst>
      <p:ext uri="{BB962C8B-B14F-4D97-AF65-F5344CB8AC3E}">
        <p14:creationId xmlns:p14="http://schemas.microsoft.com/office/powerpoint/2010/main" val="1546124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Over-Optimization</a:t>
            </a:r>
            <a:r>
              <a:rPr lang="fa-IR" dirty="0" smtClean="0"/>
              <a:t>:</a:t>
            </a:r>
          </a:p>
          <a:p>
            <a:pPr algn="r" rtl="1"/>
            <a:r>
              <a:rPr lang="fa-IR" dirty="0" smtClean="0"/>
              <a:t>شما هر مدلی که</a:t>
            </a:r>
            <a:r>
              <a:rPr lang="fa-IR" baseline="0" dirty="0" smtClean="0"/>
              <a:t> خیلی پیچیده باشه که هم </a:t>
            </a:r>
            <a:r>
              <a:rPr lang="en-US" baseline="0" dirty="0" smtClean="0"/>
              <a:t>MA</a:t>
            </a:r>
            <a:r>
              <a:rPr lang="fa-IR" baseline="0" dirty="0" smtClean="0"/>
              <a:t>، هم </a:t>
            </a:r>
            <a:r>
              <a:rPr lang="en-US" baseline="0" dirty="0" smtClean="0"/>
              <a:t>MACD</a:t>
            </a:r>
            <a:r>
              <a:rPr lang="fa-IR" baseline="0" dirty="0" smtClean="0"/>
              <a:t> رو در نظر بگیره، وقتی که </a:t>
            </a:r>
            <a:r>
              <a:rPr lang="en-US" baseline="0" dirty="0" smtClean="0"/>
              <a:t>BT</a:t>
            </a:r>
            <a:r>
              <a:rPr lang="fa-IR" baseline="0" dirty="0" smtClean="0"/>
              <a:t> میکنیم نتیجه شاهکاره ولی وقتی روی لایو میاریم خیلی نتیجه بدی داره زیرا به زور منحنی رو چسبوندیم به منحنی گذشته و نمیشه به آینده تعمیمش داد. در این تعداد </a:t>
            </a:r>
            <a:r>
              <a:rPr lang="en-US" baseline="0" dirty="0" smtClean="0"/>
              <a:t>train</a:t>
            </a:r>
            <a:r>
              <a:rPr lang="fa-IR" baseline="0" dirty="0" smtClean="0"/>
              <a:t>ها زیاد میشه ولی خب درست نیست. باید تکه‌هایی که اتفاق افتاده و محتمله در آینده مورد استفاده قرار بگیره رو به مدل یاد بدیم.</a:t>
            </a:r>
          </a:p>
          <a:p>
            <a:pPr algn="r" rtl="1"/>
            <a:endParaRPr lang="fa-IR" baseline="0" dirty="0" smtClean="0"/>
          </a:p>
          <a:p>
            <a:pPr algn="r" rtl="1"/>
            <a:r>
              <a:rPr lang="fa-IR" baseline="0" dirty="0" smtClean="0"/>
              <a:t>قوانین:</a:t>
            </a:r>
          </a:p>
          <a:p>
            <a:pPr algn="r" rtl="1"/>
            <a:r>
              <a:rPr lang="fa-IR" baseline="0" dirty="0" smtClean="0"/>
              <a:t>مثلا در بورس ایران +5 تا -5 بود. یا مردم میتوانستند از </a:t>
            </a:r>
            <a:r>
              <a:rPr lang="en-US" baseline="0" dirty="0" smtClean="0"/>
              <a:t>AT</a:t>
            </a:r>
            <a:r>
              <a:rPr lang="fa-IR" baseline="0" dirty="0" smtClean="0"/>
              <a:t> استفاده کنند ولی الان فقط در اختیار سبدگردان‌ها میتوانند.</a:t>
            </a:r>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23</a:t>
            </a:fld>
            <a:endParaRPr lang="en-US"/>
          </a:p>
        </p:txBody>
      </p:sp>
    </p:spTree>
    <p:extLst>
      <p:ext uri="{BB962C8B-B14F-4D97-AF65-F5344CB8AC3E}">
        <p14:creationId xmlns:p14="http://schemas.microsoft.com/office/powerpoint/2010/main" val="55249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مداخله انسان</a:t>
            </a:r>
            <a:r>
              <a:rPr lang="fa-IR" baseline="0" dirty="0" smtClean="0"/>
              <a:t> و احساسات:</a:t>
            </a:r>
          </a:p>
          <a:p>
            <a:pPr algn="r" rtl="1"/>
            <a:r>
              <a:rPr lang="fa-IR" baseline="0" dirty="0" smtClean="0"/>
              <a:t>همه چی اتوماتیکه و اخبار رو نمیشه تحلیلشون کرد. مثلا اخبار برجام و تحلیلشون. این رو احساس میکنیم ولی الگوریتم اونو نمیفهمه و کاری که میشه کرد تحلیل اخبار با هوشه یا اینکه خرید و فروش رو متوقف کنیم. مثلا یه اخباری به گوش میرسه که به خبرگزاری‌ها نرسیده.</a:t>
            </a:r>
          </a:p>
          <a:p>
            <a:pPr algn="r" rtl="1"/>
            <a:endParaRPr lang="fa-IR" baseline="0" dirty="0" smtClean="0"/>
          </a:p>
          <a:p>
            <a:pPr algn="r" rtl="1"/>
            <a:r>
              <a:rPr lang="fa-IR" baseline="0" dirty="0" smtClean="0"/>
              <a:t>طول عمر:</a:t>
            </a:r>
          </a:p>
          <a:p>
            <a:pPr algn="r" rtl="1"/>
            <a:r>
              <a:rPr lang="fa-IR" baseline="0" dirty="0" smtClean="0"/>
              <a:t>کلا الگوریتم‌ها طول عمرشون کوتاهه چون فراگیری یه ایده باعث میشه دیگه سود قبلی رو نده و در طی سالیان هم تجدیدنظر بشه روشون. </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24</a:t>
            </a:fld>
            <a:endParaRPr lang="en-US"/>
          </a:p>
        </p:txBody>
      </p:sp>
    </p:spTree>
    <p:extLst>
      <p:ext uri="{BB962C8B-B14F-4D97-AF65-F5344CB8AC3E}">
        <p14:creationId xmlns:p14="http://schemas.microsoft.com/office/powerpoint/2010/main" val="330607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رشد</a:t>
            </a:r>
            <a:r>
              <a:rPr lang="fa-IR" baseline="0" dirty="0" smtClean="0"/>
              <a:t> بازار برای </a:t>
            </a:r>
            <a:r>
              <a:rPr lang="en-US" baseline="0" dirty="0" smtClean="0"/>
              <a:t>AT</a:t>
            </a:r>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25</a:t>
            </a:fld>
            <a:endParaRPr lang="en-US"/>
          </a:p>
        </p:txBody>
      </p:sp>
    </p:spTree>
    <p:extLst>
      <p:ext uri="{BB962C8B-B14F-4D97-AF65-F5344CB8AC3E}">
        <p14:creationId xmlns:p14="http://schemas.microsoft.com/office/powerpoint/2010/main" val="346698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5</a:t>
            </a:fld>
            <a:endParaRPr lang="en-US"/>
          </a:p>
        </p:txBody>
      </p:sp>
    </p:spTree>
    <p:extLst>
      <p:ext uri="{BB962C8B-B14F-4D97-AF65-F5344CB8AC3E}">
        <p14:creationId xmlns:p14="http://schemas.microsoft.com/office/powerpoint/2010/main" val="2514105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6</a:t>
            </a:fld>
            <a:endParaRPr lang="en-US"/>
          </a:p>
        </p:txBody>
      </p:sp>
    </p:spTree>
    <p:extLst>
      <p:ext uri="{BB962C8B-B14F-4D97-AF65-F5344CB8AC3E}">
        <p14:creationId xmlns:p14="http://schemas.microsoft.com/office/powerpoint/2010/main" val="274302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2001، فاصله</a:t>
            </a:r>
            <a:r>
              <a:rPr lang="fa-IR" baseline="0" dirty="0" smtClean="0"/>
              <a:t> بین دو سهم 1/16تا بود و 1/16 فاصله برای خرید یک قسمتی از سهم بود.</a:t>
            </a:r>
          </a:p>
          <a:p>
            <a:pPr algn="r" rtl="1"/>
            <a:r>
              <a:rPr lang="fa-IR" baseline="0" dirty="0" smtClean="0"/>
              <a:t>در ادامه، 1/16 را به 0.01 تبدیل کردند که به آن </a:t>
            </a:r>
            <a:r>
              <a:rPr lang="en-US" baseline="0" dirty="0" err="1" smtClean="0"/>
              <a:t>decimalzation</a:t>
            </a:r>
            <a:r>
              <a:rPr lang="fa-IR" baseline="0" dirty="0" smtClean="0"/>
              <a:t> گویند که باعث میشه که فاصله در قبل 6.25 سنت بود، به 0.01 کاهش پیدا کنه. باعث شد سود و ضرر برای یک سهم کاهش پیدا کند.</a:t>
            </a:r>
          </a:p>
          <a:p>
            <a:pPr algn="r" rtl="1"/>
            <a:r>
              <a:rPr lang="fa-IR" baseline="0" dirty="0" smtClean="0"/>
              <a:t>این اقدام تاثیری روی </a:t>
            </a:r>
            <a:r>
              <a:rPr lang="en-US" baseline="0" dirty="0" smtClean="0"/>
              <a:t>liquidity</a:t>
            </a:r>
            <a:r>
              <a:rPr lang="fa-IR" baseline="0" dirty="0" smtClean="0"/>
              <a:t> نداشت.</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7</a:t>
            </a:fld>
            <a:endParaRPr lang="en-US"/>
          </a:p>
        </p:txBody>
      </p:sp>
    </p:spTree>
    <p:extLst>
      <p:ext uri="{BB962C8B-B14F-4D97-AF65-F5344CB8AC3E}">
        <p14:creationId xmlns:p14="http://schemas.microsoft.com/office/powerpoint/2010/main" val="42263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8</a:t>
            </a:fld>
            <a:endParaRPr lang="en-US"/>
          </a:p>
        </p:txBody>
      </p:sp>
    </p:spTree>
    <p:extLst>
      <p:ext uri="{BB962C8B-B14F-4D97-AF65-F5344CB8AC3E}">
        <p14:creationId xmlns:p14="http://schemas.microsoft.com/office/powerpoint/2010/main" val="11170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از لحاظ</a:t>
            </a:r>
            <a:r>
              <a:rPr lang="fa-IR" baseline="0" dirty="0" smtClean="0"/>
              <a:t> نقدشوندگی بازار هیچ فرقی نکرد ولی توزیع شدگی و تعداد </a:t>
            </a:r>
            <a:r>
              <a:rPr lang="en-US" baseline="0" dirty="0" smtClean="0"/>
              <a:t>transaction</a:t>
            </a:r>
            <a:r>
              <a:rPr lang="fa-IR" baseline="0" dirty="0" smtClean="0"/>
              <a:t>ها و سرعت آنها افزایش پیدا کرد. در واقع سود کم نمیشه.</a:t>
            </a:r>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9</a:t>
            </a:fld>
            <a:endParaRPr lang="en-US"/>
          </a:p>
        </p:txBody>
      </p:sp>
    </p:spTree>
    <p:extLst>
      <p:ext uri="{BB962C8B-B14F-4D97-AF65-F5344CB8AC3E}">
        <p14:creationId xmlns:p14="http://schemas.microsoft.com/office/powerpoint/2010/main" val="235309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Maker-taker</a:t>
            </a:r>
            <a:r>
              <a:rPr lang="fa-IR" dirty="0" smtClean="0"/>
              <a:t>:</a:t>
            </a:r>
            <a:r>
              <a:rPr lang="fa-IR" baseline="0" dirty="0" smtClean="0"/>
              <a:t> اگر شما </a:t>
            </a:r>
            <a:r>
              <a:rPr lang="en-US" baseline="0" dirty="0" smtClean="0"/>
              <a:t>make</a:t>
            </a:r>
            <a:r>
              <a:rPr lang="fa-IR" baseline="0" dirty="0" smtClean="0"/>
              <a:t> بکنی بازار رو (قیمت بسازی و وارد بکنی)، در این صورت </a:t>
            </a:r>
            <a:r>
              <a:rPr lang="en-US" baseline="0" dirty="0" smtClean="0"/>
              <a:t>transaction</a:t>
            </a:r>
            <a:r>
              <a:rPr lang="fa-IR" baseline="0" dirty="0" smtClean="0"/>
              <a:t> </a:t>
            </a:r>
            <a:r>
              <a:rPr lang="en-US" baseline="0" dirty="0" smtClean="0"/>
              <a:t>cost</a:t>
            </a:r>
            <a:r>
              <a:rPr lang="fa-IR" baseline="0" dirty="0" smtClean="0"/>
              <a:t> رو </a:t>
            </a:r>
            <a:r>
              <a:rPr lang="en-US" baseline="0" dirty="0" smtClean="0"/>
              <a:t>free</a:t>
            </a:r>
            <a:r>
              <a:rPr lang="fa-IR" baseline="0" dirty="0" smtClean="0"/>
              <a:t> میذاریم.</a:t>
            </a:r>
          </a:p>
          <a:p>
            <a:pPr algn="r" rtl="1"/>
            <a:r>
              <a:rPr lang="fa-IR" baseline="0" dirty="0" smtClean="0"/>
              <a:t>در صورتی که </a:t>
            </a:r>
            <a:r>
              <a:rPr lang="en-US" baseline="0" dirty="0" smtClean="0"/>
              <a:t>take</a:t>
            </a:r>
            <a:r>
              <a:rPr lang="fa-IR" baseline="0" dirty="0" smtClean="0"/>
              <a:t> بشی باید </a:t>
            </a:r>
            <a:r>
              <a:rPr lang="en-US" baseline="0" dirty="0" smtClean="0"/>
              <a:t>transaction cost</a:t>
            </a:r>
            <a:r>
              <a:rPr lang="fa-IR" baseline="0" dirty="0" smtClean="0"/>
              <a:t> بدی.</a:t>
            </a:r>
          </a:p>
          <a:p>
            <a:pPr algn="r" rtl="1"/>
            <a:r>
              <a:rPr lang="fa-IR" baseline="0" dirty="0" smtClean="0"/>
              <a:t>اگه بات‌ها وارد بازار بشن نتیجه عمیق‌تر شدن بازاره.</a:t>
            </a:r>
          </a:p>
        </p:txBody>
      </p:sp>
      <p:sp>
        <p:nvSpPr>
          <p:cNvPr id="4" name="Slide Number Placeholder 3"/>
          <p:cNvSpPr>
            <a:spLocks noGrp="1"/>
          </p:cNvSpPr>
          <p:nvPr>
            <p:ph type="sldNum" sz="quarter" idx="10"/>
          </p:nvPr>
        </p:nvSpPr>
        <p:spPr/>
        <p:txBody>
          <a:bodyPr/>
          <a:lstStyle/>
          <a:p>
            <a:fld id="{8272990F-74F8-4530-A57C-FCE8BC236046}" type="slidenum">
              <a:rPr lang="en-US" smtClean="0"/>
              <a:t>10</a:t>
            </a:fld>
            <a:endParaRPr lang="en-US"/>
          </a:p>
        </p:txBody>
      </p:sp>
    </p:spTree>
    <p:extLst>
      <p:ext uri="{BB962C8B-B14F-4D97-AF65-F5344CB8AC3E}">
        <p14:creationId xmlns:p14="http://schemas.microsoft.com/office/powerpoint/2010/main" val="304655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272990F-74F8-4530-A57C-FCE8BC236046}" type="slidenum">
              <a:rPr lang="en-US" smtClean="0"/>
              <a:t>11</a:t>
            </a:fld>
            <a:endParaRPr lang="en-US"/>
          </a:p>
        </p:txBody>
      </p:sp>
    </p:spTree>
    <p:extLst>
      <p:ext uri="{BB962C8B-B14F-4D97-AF65-F5344CB8AC3E}">
        <p14:creationId xmlns:p14="http://schemas.microsoft.com/office/powerpoint/2010/main" val="162622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70323" y="931553"/>
            <a:ext cx="7403353"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9144000" cy="457200"/>
          </a:xfrm>
          <a:custGeom>
            <a:avLst/>
            <a:gdLst/>
            <a:ahLst/>
            <a:cxnLst/>
            <a:rect l="l" t="t" r="r" b="b"/>
            <a:pathLst>
              <a:path w="9144000" h="457200">
                <a:moveTo>
                  <a:pt x="9144000" y="0"/>
                </a:moveTo>
                <a:lnTo>
                  <a:pt x="0" y="0"/>
                </a:lnTo>
                <a:lnTo>
                  <a:pt x="0" y="457200"/>
                </a:lnTo>
                <a:lnTo>
                  <a:pt x="9144000" y="457200"/>
                </a:lnTo>
                <a:lnTo>
                  <a:pt x="9144000" y="0"/>
                </a:lnTo>
                <a:close/>
              </a:path>
            </a:pathLst>
          </a:custGeom>
          <a:solidFill>
            <a:srgbClr val="2583C5"/>
          </a:solidFill>
        </p:spPr>
        <p:txBody>
          <a:bodyPr wrap="square" lIns="0" tIns="0" rIns="0" bIns="0" rtlCol="0"/>
          <a:lstStyle/>
          <a:p>
            <a:endParaRPr/>
          </a:p>
        </p:txBody>
      </p:sp>
      <p:sp>
        <p:nvSpPr>
          <p:cNvPr id="17" name="bg object 17"/>
          <p:cNvSpPr/>
          <p:nvPr/>
        </p:nvSpPr>
        <p:spPr>
          <a:xfrm>
            <a:off x="0" y="6333744"/>
            <a:ext cx="9144000" cy="67310"/>
          </a:xfrm>
          <a:custGeom>
            <a:avLst/>
            <a:gdLst/>
            <a:ahLst/>
            <a:cxnLst/>
            <a:rect l="l" t="t" r="r" b="b"/>
            <a:pathLst>
              <a:path w="9144000" h="67310">
                <a:moveTo>
                  <a:pt x="9144000" y="0"/>
                </a:moveTo>
                <a:lnTo>
                  <a:pt x="0" y="0"/>
                </a:lnTo>
                <a:lnTo>
                  <a:pt x="0" y="67055"/>
                </a:lnTo>
                <a:lnTo>
                  <a:pt x="9144000" y="67055"/>
                </a:lnTo>
                <a:lnTo>
                  <a:pt x="9144000" y="0"/>
                </a:lnTo>
                <a:close/>
              </a:path>
            </a:pathLst>
          </a:custGeom>
          <a:solidFill>
            <a:srgbClr val="1CACE3"/>
          </a:solidFill>
        </p:spPr>
        <p:txBody>
          <a:bodyPr wrap="square" lIns="0" tIns="0" rIns="0" bIns="0" rtlCol="0"/>
          <a:lstStyle/>
          <a:p>
            <a:endParaRPr/>
          </a:p>
        </p:txBody>
      </p:sp>
      <p:sp>
        <p:nvSpPr>
          <p:cNvPr id="18" name="bg object 18"/>
          <p:cNvSpPr/>
          <p:nvPr/>
        </p:nvSpPr>
        <p:spPr>
          <a:xfrm>
            <a:off x="894588" y="1737360"/>
            <a:ext cx="7475220" cy="0"/>
          </a:xfrm>
          <a:custGeom>
            <a:avLst/>
            <a:gdLst/>
            <a:ahLst/>
            <a:cxnLst/>
            <a:rect l="l" t="t" r="r" b="b"/>
            <a:pathLst>
              <a:path w="7475220">
                <a:moveTo>
                  <a:pt x="0" y="0"/>
                </a:moveTo>
                <a:lnTo>
                  <a:pt x="7475220"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a:xfrm>
            <a:off x="870323" y="934792"/>
            <a:ext cx="7403353" cy="635000"/>
          </a:xfrm>
          <a:prstGeom prst="rect">
            <a:avLst/>
          </a:prstGeom>
        </p:spPr>
        <p:txBody>
          <a:bodyPr wrap="square" lIns="0" tIns="0" rIns="0" bIns="0">
            <a:spAutoFit/>
          </a:bodyPr>
          <a:lstStyle>
            <a:lvl1pPr>
              <a:defRPr sz="4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85233" y="1915637"/>
            <a:ext cx="7945755" cy="42627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8141624" y="6574022"/>
            <a:ext cx="2133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ntezari@iust.ac.i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gineering.jhu.edu/ams/academics/graduate-studies/ms-in-financial-mathematics/" TargetMode="External"/><Relationship Id="rId3" Type="http://schemas.openxmlformats.org/officeDocument/2006/relationships/hyperlink" Target="https://www.cmu.edu/mscf/" TargetMode="External"/><Relationship Id="rId7" Type="http://schemas.openxmlformats.org/officeDocument/2006/relationships/hyperlink" Target="https://fintech.meng.duke.edu/" TargetMode="External"/><Relationship Id="rId2" Type="http://schemas.openxmlformats.org/officeDocument/2006/relationships/hyperlink" Target="https://mfe.haas.berkeley.edu/" TargetMode="External"/><Relationship Id="rId1" Type="http://schemas.openxmlformats.org/officeDocument/2006/relationships/slideLayout" Target="../slideLayouts/slideLayout2.xml"/><Relationship Id="rId6" Type="http://schemas.openxmlformats.org/officeDocument/2006/relationships/hyperlink" Target="https://www.anderson.ucla.edu/degrees/master-of-financial-engineering/academics" TargetMode="External"/><Relationship Id="rId11" Type="http://schemas.openxmlformats.org/officeDocument/2006/relationships/hyperlink" Target="https://finmath.uchicago.edu/" TargetMode="External"/><Relationship Id="rId5" Type="http://schemas.openxmlformats.org/officeDocument/2006/relationships/hyperlink" Target="https://www.scheller.gatech.edu/degree-programs/interdisciplinary-ms/quantitative-and-computational-finance/index.html" TargetMode="External"/><Relationship Id="rId10" Type="http://schemas.openxmlformats.org/officeDocument/2006/relationships/hyperlink" Target="https://engineering.nyu.edu/academics/programs/financial-engineering-ms" TargetMode="External"/><Relationship Id="rId4" Type="http://schemas.openxmlformats.org/officeDocument/2006/relationships/hyperlink" Target="https://ise.illinois.edu/research/financial-engineering" TargetMode="External"/><Relationship Id="rId9" Type="http://schemas.openxmlformats.org/officeDocument/2006/relationships/hyperlink" Target="https://www.bu.edu/questrom/degree-programs/ms-in-mathematical-finance/"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math.columbia.edu/mafn/" TargetMode="External"/><Relationship Id="rId3" Type="http://schemas.openxmlformats.org/officeDocument/2006/relationships/hyperlink" Target="https://depts.washington.edu/compfin/" TargetMode="External"/><Relationship Id="rId7" Type="http://schemas.openxmlformats.org/officeDocument/2006/relationships/hyperlink" Target="https://msfe.ieor.columbia.edu/" TargetMode="External"/><Relationship Id="rId2" Type="http://schemas.openxmlformats.org/officeDocument/2006/relationships/hyperlink" Target="https://www.stonybrook.edu/commcms/ams/graduate/qf/" TargetMode="External"/><Relationship Id="rId1" Type="http://schemas.openxmlformats.org/officeDocument/2006/relationships/slideLayout" Target="../slideLayouts/slideLayout2.xml"/><Relationship Id="rId6" Type="http://schemas.openxmlformats.org/officeDocument/2006/relationships/hyperlink" Target="https://cse.umn.edu/mcfam/curriculum" TargetMode="External"/><Relationship Id="rId11" Type="http://schemas.openxmlformats.org/officeDocument/2006/relationships/hyperlink" Target="https://www.essex.ac.uk/courses/pg01382/1/msc-financial-technology-computer-science" TargetMode="External"/><Relationship Id="rId5" Type="http://schemas.openxmlformats.org/officeDocument/2006/relationships/hyperlink" Target="https://www.business.rutgers.edu/masters-quantitative-finance" TargetMode="External"/><Relationship Id="rId10" Type="http://schemas.openxmlformats.org/officeDocument/2006/relationships/hyperlink" Target="https://uwaterloo.ca/future-students/programs/computing-and-financial-management" TargetMode="External"/><Relationship Id="rId4" Type="http://schemas.openxmlformats.org/officeDocument/2006/relationships/hyperlink" Target="https://quant.lsa.umich.edu/" TargetMode="External"/><Relationship Id="rId9" Type="http://schemas.openxmlformats.org/officeDocument/2006/relationships/hyperlink" Target="https://financial.math.ncsu.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royalholloway.ac.uk/studying-here/postgraduate/computer-science/computational-finance/" TargetMode="External"/><Relationship Id="rId2" Type="http://schemas.openxmlformats.org/officeDocument/2006/relationships/hyperlink" Target="https://www.ucl.ac.uk/prospective-students/graduate/taught-degrees/computational-finance-msc" TargetMode="External"/><Relationship Id="rId1" Type="http://schemas.openxmlformats.org/officeDocument/2006/relationships/slideLayout" Target="../slideLayouts/slideLayout2.xml"/><Relationship Id="rId6" Type="http://schemas.openxmlformats.org/officeDocument/2006/relationships/hyperlink" Target="https://www.cs.hku.hk/programmes/basc-fintech/curriculum" TargetMode="External"/><Relationship Id="rId5" Type="http://schemas.openxmlformats.org/officeDocument/2006/relationships/hyperlink" Target="https://www.som.polimi.it/en/course/master/fintech-international-master-in-fintech-finance-and-digital-innovation/" TargetMode="External"/><Relationship Id="rId4" Type="http://schemas.openxmlformats.org/officeDocument/2006/relationships/hyperlink" Target="https://www.liverpool.ac.uk/study/undergraduate/courses/e-finance-bsc-hons/over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sciencedirect.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9144000" cy="524510"/>
            <a:chOff x="0" y="6333744"/>
            <a:chExt cx="9144000" cy="524510"/>
          </a:xfrm>
        </p:grpSpPr>
        <p:sp>
          <p:nvSpPr>
            <p:cNvPr id="3" name="object 3"/>
            <p:cNvSpPr/>
            <p:nvPr/>
          </p:nvSpPr>
          <p:spPr>
            <a:xfrm>
              <a:off x="3047" y="6400800"/>
              <a:ext cx="9141460" cy="457200"/>
            </a:xfrm>
            <a:custGeom>
              <a:avLst/>
              <a:gdLst/>
              <a:ahLst/>
              <a:cxnLst/>
              <a:rect l="l" t="t" r="r" b="b"/>
              <a:pathLst>
                <a:path w="9141460" h="457200">
                  <a:moveTo>
                    <a:pt x="9140952" y="0"/>
                  </a:moveTo>
                  <a:lnTo>
                    <a:pt x="0" y="0"/>
                  </a:lnTo>
                  <a:lnTo>
                    <a:pt x="0" y="457200"/>
                  </a:lnTo>
                  <a:lnTo>
                    <a:pt x="9140952" y="457200"/>
                  </a:lnTo>
                  <a:lnTo>
                    <a:pt x="9140952" y="0"/>
                  </a:lnTo>
                  <a:close/>
                </a:path>
              </a:pathLst>
            </a:custGeom>
            <a:solidFill>
              <a:srgbClr val="2583C5"/>
            </a:solidFill>
          </p:spPr>
          <p:txBody>
            <a:bodyPr wrap="square" lIns="0" tIns="0" rIns="0" bIns="0" rtlCol="0"/>
            <a:lstStyle/>
            <a:p>
              <a:endParaRPr/>
            </a:p>
          </p:txBody>
        </p:sp>
        <p:sp>
          <p:nvSpPr>
            <p:cNvPr id="4" name="object 4"/>
            <p:cNvSpPr/>
            <p:nvPr/>
          </p:nvSpPr>
          <p:spPr>
            <a:xfrm>
              <a:off x="0" y="6333744"/>
              <a:ext cx="9141460" cy="64135"/>
            </a:xfrm>
            <a:custGeom>
              <a:avLst/>
              <a:gdLst/>
              <a:ahLst/>
              <a:cxnLst/>
              <a:rect l="l" t="t" r="r" b="b"/>
              <a:pathLst>
                <a:path w="9141460" h="64135">
                  <a:moveTo>
                    <a:pt x="9140952" y="0"/>
                  </a:moveTo>
                  <a:lnTo>
                    <a:pt x="0" y="0"/>
                  </a:lnTo>
                  <a:lnTo>
                    <a:pt x="0" y="64007"/>
                  </a:lnTo>
                  <a:lnTo>
                    <a:pt x="9140952" y="64007"/>
                  </a:lnTo>
                  <a:lnTo>
                    <a:pt x="9140952" y="0"/>
                  </a:lnTo>
                  <a:close/>
                </a:path>
              </a:pathLst>
            </a:custGeom>
            <a:solidFill>
              <a:srgbClr val="1CACE3"/>
            </a:solidFill>
          </p:spPr>
          <p:txBody>
            <a:bodyPr wrap="square" lIns="0" tIns="0" rIns="0" bIns="0" rtlCol="0"/>
            <a:lstStyle/>
            <a:p>
              <a:endParaRPr/>
            </a:p>
          </p:txBody>
        </p:sp>
      </p:grpSp>
      <p:sp>
        <p:nvSpPr>
          <p:cNvPr id="5" name="object 5"/>
          <p:cNvSpPr/>
          <p:nvPr/>
        </p:nvSpPr>
        <p:spPr>
          <a:xfrm>
            <a:off x="905255" y="4343400"/>
            <a:ext cx="7406640" cy="0"/>
          </a:xfrm>
          <a:custGeom>
            <a:avLst/>
            <a:gdLst/>
            <a:ahLst/>
            <a:cxnLst/>
            <a:rect l="l" t="t" r="r" b="b"/>
            <a:pathLst>
              <a:path w="7406640">
                <a:moveTo>
                  <a:pt x="0" y="0"/>
                </a:moveTo>
                <a:lnTo>
                  <a:pt x="7406640" y="0"/>
                </a:lnTo>
              </a:path>
            </a:pathLst>
          </a:custGeom>
          <a:ln w="6350">
            <a:solidFill>
              <a:srgbClr val="7E7E7E"/>
            </a:solidFill>
          </a:ln>
        </p:spPr>
        <p:txBody>
          <a:bodyPr wrap="square" lIns="0" tIns="0" rIns="0" bIns="0" rtlCol="0"/>
          <a:lstStyle/>
          <a:p>
            <a:endParaRPr/>
          </a:p>
        </p:txBody>
      </p:sp>
      <p:sp>
        <p:nvSpPr>
          <p:cNvPr id="6" name="object 6"/>
          <p:cNvSpPr txBox="1">
            <a:spLocks noGrp="1"/>
          </p:cNvSpPr>
          <p:nvPr>
            <p:ph type="title"/>
          </p:nvPr>
        </p:nvSpPr>
        <p:spPr>
          <a:xfrm>
            <a:off x="2031580" y="1433385"/>
            <a:ext cx="4993005" cy="848360"/>
          </a:xfrm>
          <a:prstGeom prst="rect">
            <a:avLst/>
          </a:prstGeom>
        </p:spPr>
        <p:txBody>
          <a:bodyPr vert="horz" wrap="square" lIns="0" tIns="12700" rIns="0" bIns="0" rtlCol="0">
            <a:spAutoFit/>
          </a:bodyPr>
          <a:lstStyle/>
          <a:p>
            <a:pPr marL="12700">
              <a:lnSpc>
                <a:spcPct val="100000"/>
              </a:lnSpc>
              <a:spcBef>
                <a:spcPts val="100"/>
              </a:spcBef>
            </a:pPr>
            <a:r>
              <a:rPr sz="5400" spc="-455" dirty="0"/>
              <a:t>T</a:t>
            </a:r>
            <a:r>
              <a:rPr sz="5400" spc="-185" dirty="0"/>
              <a:t>r</a:t>
            </a:r>
            <a:r>
              <a:rPr sz="5400" spc="-95" dirty="0"/>
              <a:t>ad</a:t>
            </a:r>
            <a:r>
              <a:rPr sz="5400" spc="-65" dirty="0"/>
              <a:t>i</a:t>
            </a:r>
            <a:r>
              <a:rPr sz="5400" spc="-105" dirty="0"/>
              <a:t>n</a:t>
            </a:r>
            <a:r>
              <a:rPr sz="5400" dirty="0"/>
              <a:t>g</a:t>
            </a:r>
            <a:r>
              <a:rPr sz="5400" spc="-200" dirty="0"/>
              <a:t> </a:t>
            </a:r>
            <a:r>
              <a:rPr sz="5400" spc="-95" dirty="0"/>
              <a:t>A</a:t>
            </a:r>
            <a:r>
              <a:rPr sz="5400" spc="-55" dirty="0"/>
              <a:t>l</a:t>
            </a:r>
            <a:r>
              <a:rPr sz="5400" spc="-120" dirty="0"/>
              <a:t>g</a:t>
            </a:r>
            <a:r>
              <a:rPr sz="5400" spc="-105" dirty="0"/>
              <a:t>o</a:t>
            </a:r>
            <a:r>
              <a:rPr sz="5400" spc="-90" dirty="0"/>
              <a:t>r</a:t>
            </a:r>
            <a:r>
              <a:rPr sz="5400" spc="-65" dirty="0"/>
              <a:t>i</a:t>
            </a:r>
            <a:r>
              <a:rPr sz="5400" spc="-95" dirty="0"/>
              <a:t>t</a:t>
            </a:r>
            <a:r>
              <a:rPr sz="5400" spc="-110" dirty="0"/>
              <a:t>h</a:t>
            </a:r>
            <a:r>
              <a:rPr sz="5400" spc="-135" dirty="0"/>
              <a:t>m</a:t>
            </a:r>
            <a:r>
              <a:rPr sz="5400" dirty="0"/>
              <a:t>s</a:t>
            </a:r>
            <a:endParaRPr sz="5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a:t>
            </a:fld>
            <a:endParaRPr dirty="0"/>
          </a:p>
        </p:txBody>
      </p:sp>
      <p:sp>
        <p:nvSpPr>
          <p:cNvPr id="7" name="object 7"/>
          <p:cNvSpPr txBox="1"/>
          <p:nvPr/>
        </p:nvSpPr>
        <p:spPr>
          <a:xfrm>
            <a:off x="2621514" y="3079103"/>
            <a:ext cx="3899535" cy="3218815"/>
          </a:xfrm>
          <a:prstGeom prst="rect">
            <a:avLst/>
          </a:prstGeom>
        </p:spPr>
        <p:txBody>
          <a:bodyPr vert="horz" wrap="square" lIns="0" tIns="60960" rIns="0" bIns="0" rtlCol="0">
            <a:spAutoFit/>
          </a:bodyPr>
          <a:lstStyle/>
          <a:p>
            <a:pPr marL="133985" marR="139700" indent="276860">
              <a:lnSpc>
                <a:spcPts val="3020"/>
              </a:lnSpc>
              <a:spcBef>
                <a:spcPts val="480"/>
              </a:spcBef>
            </a:pPr>
            <a:r>
              <a:rPr sz="2800" spc="155" dirty="0">
                <a:latin typeface="Calibri Light"/>
                <a:cs typeface="Calibri Light"/>
              </a:rPr>
              <a:t>INTRODUCTION</a:t>
            </a:r>
            <a:r>
              <a:rPr sz="2800" spc="295" dirty="0">
                <a:latin typeface="Calibri Light"/>
                <a:cs typeface="Calibri Light"/>
              </a:rPr>
              <a:t> </a:t>
            </a:r>
            <a:r>
              <a:rPr sz="2800" spc="50" dirty="0">
                <a:latin typeface="Calibri Light"/>
                <a:cs typeface="Calibri Light"/>
              </a:rPr>
              <a:t>TO </a:t>
            </a:r>
            <a:r>
              <a:rPr sz="2800" spc="55" dirty="0">
                <a:latin typeface="Calibri Light"/>
                <a:cs typeface="Calibri Light"/>
              </a:rPr>
              <a:t> </a:t>
            </a:r>
            <a:r>
              <a:rPr sz="2800" spc="110" dirty="0">
                <a:latin typeface="Calibri Light"/>
                <a:cs typeface="Calibri Light"/>
              </a:rPr>
              <a:t>AUTOMATED</a:t>
            </a:r>
            <a:r>
              <a:rPr sz="2800" spc="270" dirty="0">
                <a:latin typeface="Calibri Light"/>
                <a:cs typeface="Calibri Light"/>
              </a:rPr>
              <a:t> </a:t>
            </a:r>
            <a:r>
              <a:rPr sz="2800" spc="170" dirty="0">
                <a:latin typeface="Calibri Light"/>
                <a:cs typeface="Calibri Light"/>
              </a:rPr>
              <a:t>TRADING</a:t>
            </a:r>
            <a:endParaRPr sz="2800">
              <a:latin typeface="Calibri Light"/>
              <a:cs typeface="Calibri Light"/>
            </a:endParaRPr>
          </a:p>
          <a:p>
            <a:pPr>
              <a:lnSpc>
                <a:spcPct val="100000"/>
              </a:lnSpc>
              <a:spcBef>
                <a:spcPts val="55"/>
              </a:spcBef>
            </a:pPr>
            <a:endParaRPr sz="2650">
              <a:latin typeface="Calibri Light"/>
              <a:cs typeface="Calibri Light"/>
            </a:endParaRPr>
          </a:p>
          <a:p>
            <a:pPr marL="53340" marR="44450" algn="ctr">
              <a:lnSpc>
                <a:spcPct val="154600"/>
              </a:lnSpc>
            </a:pPr>
            <a:r>
              <a:rPr sz="2400" b="1" spc="-5" dirty="0">
                <a:latin typeface="Calibri"/>
                <a:cs typeface="Calibri"/>
              </a:rPr>
              <a:t>Lecturer: </a:t>
            </a:r>
            <a:r>
              <a:rPr sz="2400" dirty="0">
                <a:latin typeface="Calibri"/>
                <a:cs typeface="Calibri"/>
              </a:rPr>
              <a:t>Reza </a:t>
            </a:r>
            <a:r>
              <a:rPr sz="2400" spc="-5" dirty="0">
                <a:latin typeface="Calibri"/>
                <a:cs typeface="Calibri"/>
              </a:rPr>
              <a:t>Entezari-Maleki </a:t>
            </a:r>
            <a:r>
              <a:rPr sz="2400" spc="-530" dirty="0">
                <a:latin typeface="Calibri"/>
                <a:cs typeface="Calibri"/>
              </a:rPr>
              <a:t> </a:t>
            </a:r>
            <a:r>
              <a:rPr sz="2400" spc="-5" dirty="0">
                <a:solidFill>
                  <a:srgbClr val="0000FF"/>
                </a:solidFill>
                <a:latin typeface="Calibri"/>
                <a:cs typeface="Calibri"/>
                <a:hlinkClick r:id="rId2"/>
              </a:rPr>
              <a:t>entezari@iust.ac.ir</a:t>
            </a:r>
            <a:endParaRPr sz="2400">
              <a:latin typeface="Calibri"/>
              <a:cs typeface="Calibri"/>
            </a:endParaRPr>
          </a:p>
          <a:p>
            <a:pPr marL="635" algn="ctr">
              <a:lnSpc>
                <a:spcPct val="100000"/>
              </a:lnSpc>
              <a:spcBef>
                <a:spcPts val="1775"/>
              </a:spcBef>
            </a:pPr>
            <a:r>
              <a:rPr sz="1800" spc="-5" dirty="0">
                <a:latin typeface="Calibri"/>
                <a:cs typeface="Calibri"/>
              </a:rPr>
              <a:t>School</a:t>
            </a:r>
            <a:r>
              <a:rPr sz="1800" spc="10" dirty="0">
                <a:latin typeface="Calibri"/>
                <a:cs typeface="Calibri"/>
              </a:rPr>
              <a:t> </a:t>
            </a:r>
            <a:r>
              <a:rPr sz="1800" spc="-5" dirty="0">
                <a:latin typeface="Calibri"/>
                <a:cs typeface="Calibri"/>
              </a:rPr>
              <a:t>of Computer</a:t>
            </a:r>
            <a:r>
              <a:rPr sz="1800" dirty="0">
                <a:latin typeface="Calibri"/>
                <a:cs typeface="Calibri"/>
              </a:rPr>
              <a:t> </a:t>
            </a:r>
            <a:r>
              <a:rPr sz="1800" spc="-5" dirty="0">
                <a:latin typeface="Calibri"/>
                <a:cs typeface="Calibri"/>
              </a:rPr>
              <a:t>Engineering</a:t>
            </a:r>
            <a:endParaRPr sz="1800">
              <a:latin typeface="Calibri"/>
              <a:cs typeface="Calibri"/>
            </a:endParaRPr>
          </a:p>
          <a:p>
            <a:pPr algn="ctr">
              <a:lnSpc>
                <a:spcPct val="100000"/>
              </a:lnSpc>
              <a:spcBef>
                <a:spcPts val="434"/>
              </a:spcBef>
            </a:pPr>
            <a:r>
              <a:rPr sz="1800" spc="-5" dirty="0">
                <a:latin typeface="Calibri"/>
                <a:cs typeface="Calibri"/>
              </a:rPr>
              <a:t>Iran University of Science</a:t>
            </a:r>
            <a:r>
              <a:rPr sz="1800" spc="2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Technology</a:t>
            </a:r>
            <a:endParaRPr sz="18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3" name="object 3"/>
          <p:cNvSpPr txBox="1"/>
          <p:nvPr/>
        </p:nvSpPr>
        <p:spPr>
          <a:xfrm>
            <a:off x="810258" y="1984529"/>
            <a:ext cx="7571105" cy="3202940"/>
          </a:xfrm>
          <a:prstGeom prst="rect">
            <a:avLst/>
          </a:prstGeom>
        </p:spPr>
        <p:txBody>
          <a:bodyPr vert="horz" wrap="square" lIns="0" tIns="12065" rIns="0" bIns="0" rtlCol="0">
            <a:spAutoFit/>
          </a:bodyPr>
          <a:lstStyle/>
          <a:p>
            <a:pPr marL="204470" indent="-192405" algn="just">
              <a:lnSpc>
                <a:spcPct val="100000"/>
              </a:lnSpc>
              <a:spcBef>
                <a:spcPts val="95"/>
              </a:spcBef>
              <a:buClr>
                <a:srgbClr val="1CACE3"/>
              </a:buClr>
              <a:buSzPct val="94736"/>
              <a:buFont typeface="Wingdings"/>
              <a:buChar char=""/>
              <a:tabLst>
                <a:tab pos="205104" algn="l"/>
              </a:tabLst>
            </a:pPr>
            <a:r>
              <a:rPr sz="1900" spc="-90" dirty="0">
                <a:latin typeface="Calibri"/>
                <a:cs typeface="Calibri"/>
              </a:rPr>
              <a:t>To</a:t>
            </a:r>
            <a:r>
              <a:rPr sz="1900" dirty="0">
                <a:latin typeface="Calibri"/>
                <a:cs typeface="Calibri"/>
              </a:rPr>
              <a:t> </a:t>
            </a:r>
            <a:r>
              <a:rPr sz="1900" spc="-10" dirty="0">
                <a:latin typeface="Calibri"/>
                <a:cs typeface="Calibri"/>
              </a:rPr>
              <a:t>bring</a:t>
            </a:r>
            <a:r>
              <a:rPr sz="1900" spc="20" dirty="0">
                <a:latin typeface="Calibri"/>
                <a:cs typeface="Calibri"/>
              </a:rPr>
              <a:t> </a:t>
            </a:r>
            <a:r>
              <a:rPr sz="1900" spc="-10" dirty="0">
                <a:latin typeface="Calibri"/>
                <a:cs typeface="Calibri"/>
              </a:rPr>
              <a:t>liquidity</a:t>
            </a:r>
            <a:r>
              <a:rPr sz="1900" spc="45" dirty="0">
                <a:latin typeface="Calibri"/>
                <a:cs typeface="Calibri"/>
              </a:rPr>
              <a:t> </a:t>
            </a:r>
            <a:r>
              <a:rPr sz="1900" spc="-5" dirty="0">
                <a:latin typeface="Calibri"/>
                <a:cs typeface="Calibri"/>
              </a:rPr>
              <a:t>back,</a:t>
            </a:r>
            <a:r>
              <a:rPr sz="1900" spc="5" dirty="0">
                <a:latin typeface="Calibri"/>
                <a:cs typeface="Calibri"/>
              </a:rPr>
              <a:t> </a:t>
            </a:r>
            <a:r>
              <a:rPr sz="1900" spc="-15" dirty="0">
                <a:latin typeface="Calibri"/>
                <a:cs typeface="Calibri"/>
              </a:rPr>
              <a:t>exchanges</a:t>
            </a:r>
            <a:r>
              <a:rPr sz="1900" spc="25" dirty="0">
                <a:latin typeface="Calibri"/>
                <a:cs typeface="Calibri"/>
              </a:rPr>
              <a:t> </a:t>
            </a:r>
            <a:r>
              <a:rPr sz="1900" spc="-10" dirty="0">
                <a:latin typeface="Calibri"/>
                <a:cs typeface="Calibri"/>
              </a:rPr>
              <a:t>introduced</a:t>
            </a:r>
            <a:r>
              <a:rPr sz="1900" spc="25" dirty="0">
                <a:latin typeface="Calibri"/>
                <a:cs typeface="Calibri"/>
              </a:rPr>
              <a:t> </a:t>
            </a:r>
            <a:r>
              <a:rPr sz="1900" spc="-5" dirty="0">
                <a:latin typeface="Calibri"/>
                <a:cs typeface="Calibri"/>
              </a:rPr>
              <a:t>the</a:t>
            </a:r>
            <a:r>
              <a:rPr sz="1900" spc="15" dirty="0">
                <a:latin typeface="Calibri"/>
                <a:cs typeface="Calibri"/>
              </a:rPr>
              <a:t> </a:t>
            </a:r>
            <a:r>
              <a:rPr sz="1900" b="1" spc="-30" dirty="0">
                <a:solidFill>
                  <a:srgbClr val="FF0000"/>
                </a:solidFill>
                <a:latin typeface="Calibri"/>
                <a:cs typeface="Calibri"/>
              </a:rPr>
              <a:t>Maker-Taker</a:t>
            </a:r>
            <a:r>
              <a:rPr sz="1900" b="1" spc="25" dirty="0">
                <a:solidFill>
                  <a:srgbClr val="FF0000"/>
                </a:solidFill>
                <a:latin typeface="Calibri"/>
                <a:cs typeface="Calibri"/>
              </a:rPr>
              <a:t> </a:t>
            </a:r>
            <a:r>
              <a:rPr sz="1900" b="1" spc="-15" dirty="0">
                <a:solidFill>
                  <a:srgbClr val="FF0000"/>
                </a:solidFill>
                <a:latin typeface="Calibri"/>
                <a:cs typeface="Calibri"/>
              </a:rPr>
              <a:t>fee</a:t>
            </a:r>
            <a:r>
              <a:rPr sz="1900" b="1" spc="15" dirty="0">
                <a:solidFill>
                  <a:srgbClr val="FF0000"/>
                </a:solidFill>
                <a:latin typeface="Calibri"/>
                <a:cs typeface="Calibri"/>
              </a:rPr>
              <a:t> </a:t>
            </a:r>
            <a:r>
              <a:rPr sz="1900" b="1" spc="-5" dirty="0">
                <a:solidFill>
                  <a:srgbClr val="FF0000"/>
                </a:solidFill>
                <a:latin typeface="Calibri"/>
                <a:cs typeface="Calibri"/>
              </a:rPr>
              <a:t>model</a:t>
            </a:r>
            <a:r>
              <a:rPr sz="1900" spc="-5" dirty="0">
                <a:latin typeface="Calibri"/>
                <a:cs typeface="Calibri"/>
              </a:rPr>
              <a:t>.</a:t>
            </a:r>
            <a:endParaRPr sz="1900" dirty="0">
              <a:latin typeface="Calibri"/>
              <a:cs typeface="Calibri"/>
            </a:endParaRPr>
          </a:p>
          <a:p>
            <a:pPr marL="103505" marR="7620" indent="-91440" algn="just">
              <a:lnSpc>
                <a:spcPct val="100000"/>
              </a:lnSpc>
              <a:spcBef>
                <a:spcPts val="1500"/>
              </a:spcBef>
              <a:buClr>
                <a:srgbClr val="1CACE3"/>
              </a:buClr>
              <a:buSzPct val="94736"/>
              <a:buFont typeface="Wingdings"/>
              <a:buChar char=""/>
              <a:tabLst>
                <a:tab pos="205104" algn="l"/>
              </a:tabLst>
            </a:pPr>
            <a:r>
              <a:rPr sz="1900" spc="-10" dirty="0">
                <a:latin typeface="Calibri"/>
                <a:cs typeface="Calibri"/>
              </a:rPr>
              <a:t>This </a:t>
            </a:r>
            <a:r>
              <a:rPr sz="1900" spc="-5" dirty="0">
                <a:latin typeface="Calibri"/>
                <a:cs typeface="Calibri"/>
              </a:rPr>
              <a:t>model </a:t>
            </a:r>
            <a:r>
              <a:rPr sz="1900" spc="-10" dirty="0">
                <a:latin typeface="Calibri"/>
                <a:cs typeface="Calibri"/>
              </a:rPr>
              <a:t>compensated </a:t>
            </a:r>
            <a:r>
              <a:rPr sz="1900" spc="-5" dirty="0">
                <a:latin typeface="Calibri"/>
                <a:cs typeface="Calibri"/>
              </a:rPr>
              <a:t>the </a:t>
            </a:r>
            <a:r>
              <a:rPr sz="1900" spc="-15" dirty="0">
                <a:latin typeface="Calibri"/>
                <a:cs typeface="Calibri"/>
              </a:rPr>
              <a:t>traders </a:t>
            </a:r>
            <a:r>
              <a:rPr sz="1900" b="1" spc="-10" dirty="0">
                <a:latin typeface="Calibri"/>
                <a:cs typeface="Calibri"/>
              </a:rPr>
              <a:t>providing </a:t>
            </a:r>
            <a:r>
              <a:rPr sz="1900" b="1" spc="-5" dirty="0">
                <a:latin typeface="Calibri"/>
                <a:cs typeface="Calibri"/>
              </a:rPr>
              <a:t>liquidity </a:t>
            </a:r>
            <a:r>
              <a:rPr sz="1900" b="1" spc="-15" dirty="0">
                <a:latin typeface="Calibri"/>
                <a:cs typeface="Calibri"/>
              </a:rPr>
              <a:t>(makers) </a:t>
            </a:r>
            <a:r>
              <a:rPr sz="1900" spc="-5" dirty="0">
                <a:latin typeface="Calibri"/>
                <a:cs typeface="Calibri"/>
              </a:rPr>
              <a:t>in the </a:t>
            </a:r>
            <a:r>
              <a:rPr sz="1900" dirty="0">
                <a:latin typeface="Calibri"/>
                <a:cs typeface="Calibri"/>
              </a:rPr>
              <a:t> </a:t>
            </a:r>
            <a:r>
              <a:rPr sz="1900" spc="-15" dirty="0">
                <a:latin typeface="Calibri"/>
                <a:cs typeface="Calibri"/>
              </a:rPr>
              <a:t>form</a:t>
            </a:r>
            <a:r>
              <a:rPr sz="1900" spc="-10" dirty="0">
                <a:latin typeface="Calibri"/>
                <a:cs typeface="Calibri"/>
              </a:rPr>
              <a:t> </a:t>
            </a:r>
            <a:r>
              <a:rPr sz="1900" spc="-5" dirty="0">
                <a:latin typeface="Calibri"/>
                <a:cs typeface="Calibri"/>
              </a:rPr>
              <a:t>of</a:t>
            </a:r>
            <a:r>
              <a:rPr sz="1900" dirty="0">
                <a:latin typeface="Calibri"/>
                <a:cs typeface="Calibri"/>
              </a:rPr>
              <a:t> </a:t>
            </a:r>
            <a:r>
              <a:rPr sz="1900" spc="-10" dirty="0">
                <a:latin typeface="Calibri"/>
                <a:cs typeface="Calibri"/>
              </a:rPr>
              <a:t>rebates,</a:t>
            </a:r>
            <a:r>
              <a:rPr sz="1900" spc="-5" dirty="0">
                <a:latin typeface="Calibri"/>
                <a:cs typeface="Calibri"/>
              </a:rPr>
              <a:t> while</a:t>
            </a:r>
            <a:r>
              <a:rPr sz="1900" dirty="0">
                <a:latin typeface="Calibri"/>
                <a:cs typeface="Calibri"/>
              </a:rPr>
              <a:t> </a:t>
            </a:r>
            <a:r>
              <a:rPr sz="1900" spc="-5" dirty="0">
                <a:latin typeface="Calibri"/>
                <a:cs typeface="Calibri"/>
              </a:rPr>
              <a:t>continuing</a:t>
            </a:r>
            <a:r>
              <a:rPr sz="1900" dirty="0">
                <a:latin typeface="Calibri"/>
                <a:cs typeface="Calibri"/>
              </a:rPr>
              <a:t> </a:t>
            </a:r>
            <a:r>
              <a:rPr sz="1900" spc="-15" dirty="0">
                <a:latin typeface="Calibri"/>
                <a:cs typeface="Calibri"/>
              </a:rPr>
              <a:t>to</a:t>
            </a:r>
            <a:r>
              <a:rPr sz="1900" spc="-10" dirty="0">
                <a:latin typeface="Calibri"/>
                <a:cs typeface="Calibri"/>
              </a:rPr>
              <a:t> </a:t>
            </a:r>
            <a:r>
              <a:rPr sz="1900" spc="-15" dirty="0">
                <a:latin typeface="Calibri"/>
                <a:cs typeface="Calibri"/>
              </a:rPr>
              <a:t>charge</a:t>
            </a:r>
            <a:r>
              <a:rPr sz="1900" spc="-10" dirty="0">
                <a:latin typeface="Calibri"/>
                <a:cs typeface="Calibri"/>
              </a:rPr>
              <a:t> </a:t>
            </a:r>
            <a:r>
              <a:rPr sz="1900" spc="-5" dirty="0">
                <a:latin typeface="Calibri"/>
                <a:cs typeface="Calibri"/>
              </a:rPr>
              <a:t>a</a:t>
            </a:r>
            <a:r>
              <a:rPr sz="1900" dirty="0">
                <a:latin typeface="Calibri"/>
                <a:cs typeface="Calibri"/>
              </a:rPr>
              <a:t> </a:t>
            </a:r>
            <a:r>
              <a:rPr sz="1900" spc="-25" dirty="0">
                <a:latin typeface="Calibri"/>
                <a:cs typeface="Calibri"/>
              </a:rPr>
              <a:t>fee</a:t>
            </a:r>
            <a:r>
              <a:rPr sz="1900" spc="-20" dirty="0">
                <a:latin typeface="Calibri"/>
                <a:cs typeface="Calibri"/>
              </a:rPr>
              <a:t> </a:t>
            </a:r>
            <a:r>
              <a:rPr sz="1900" spc="-15" dirty="0">
                <a:latin typeface="Calibri"/>
                <a:cs typeface="Calibri"/>
              </a:rPr>
              <a:t>to</a:t>
            </a:r>
            <a:r>
              <a:rPr sz="1900" spc="-10" dirty="0">
                <a:latin typeface="Calibri"/>
                <a:cs typeface="Calibri"/>
              </a:rPr>
              <a:t> </a:t>
            </a:r>
            <a:r>
              <a:rPr sz="1900" spc="-5" dirty="0">
                <a:latin typeface="Calibri"/>
                <a:cs typeface="Calibri"/>
              </a:rPr>
              <a:t>the</a:t>
            </a:r>
            <a:r>
              <a:rPr sz="1900" dirty="0">
                <a:latin typeface="Calibri"/>
                <a:cs typeface="Calibri"/>
              </a:rPr>
              <a:t> </a:t>
            </a:r>
            <a:r>
              <a:rPr sz="1900" b="1" spc="-5" dirty="0">
                <a:latin typeface="Calibri"/>
                <a:cs typeface="Calibri"/>
              </a:rPr>
              <a:t>consumer</a:t>
            </a:r>
            <a:r>
              <a:rPr sz="1900" b="1" dirty="0">
                <a:latin typeface="Calibri"/>
                <a:cs typeface="Calibri"/>
              </a:rPr>
              <a:t> </a:t>
            </a:r>
            <a:r>
              <a:rPr sz="1900" b="1" spc="-5" dirty="0">
                <a:latin typeface="Calibri"/>
                <a:cs typeface="Calibri"/>
              </a:rPr>
              <a:t>of </a:t>
            </a:r>
            <a:r>
              <a:rPr sz="1900" b="1" dirty="0">
                <a:latin typeface="Calibri"/>
                <a:cs typeface="Calibri"/>
              </a:rPr>
              <a:t> </a:t>
            </a:r>
            <a:r>
              <a:rPr sz="1900" b="1" spc="-5" dirty="0">
                <a:latin typeface="Calibri"/>
                <a:cs typeface="Calibri"/>
              </a:rPr>
              <a:t>liquidity</a:t>
            </a:r>
            <a:r>
              <a:rPr sz="1900" b="1" spc="-15" dirty="0">
                <a:latin typeface="Calibri"/>
                <a:cs typeface="Calibri"/>
              </a:rPr>
              <a:t> (takers)</a:t>
            </a:r>
            <a:r>
              <a:rPr sz="1900" spc="-15" dirty="0">
                <a:latin typeface="Calibri"/>
                <a:cs typeface="Calibri"/>
              </a:rPr>
              <a:t>.</a:t>
            </a:r>
            <a:endParaRPr sz="1900" dirty="0">
              <a:latin typeface="Calibri"/>
              <a:cs typeface="Calibri"/>
            </a:endParaRPr>
          </a:p>
          <a:p>
            <a:pPr marL="103505" marR="5080" indent="-91440" algn="just">
              <a:lnSpc>
                <a:spcPct val="100000"/>
              </a:lnSpc>
              <a:spcBef>
                <a:spcPts val="1500"/>
              </a:spcBef>
              <a:buClr>
                <a:srgbClr val="1CACE3"/>
              </a:buClr>
              <a:buSzPct val="94736"/>
              <a:buFont typeface="Wingdings"/>
              <a:buChar char=""/>
              <a:tabLst>
                <a:tab pos="205104" algn="l"/>
              </a:tabLst>
            </a:pPr>
            <a:r>
              <a:rPr sz="1900" spc="-10" dirty="0">
                <a:latin typeface="Calibri"/>
                <a:cs typeface="Calibri"/>
              </a:rPr>
              <a:t>The </a:t>
            </a:r>
            <a:r>
              <a:rPr sz="1900" spc="-15" dirty="0">
                <a:latin typeface="Calibri"/>
                <a:cs typeface="Calibri"/>
              </a:rPr>
              <a:t>maker-taker </a:t>
            </a:r>
            <a:r>
              <a:rPr sz="1900" spc="-5" dirty="0">
                <a:latin typeface="Calibri"/>
                <a:cs typeface="Calibri"/>
              </a:rPr>
              <a:t>model </a:t>
            </a:r>
            <a:r>
              <a:rPr sz="1900" spc="-15" dirty="0">
                <a:latin typeface="Calibri"/>
                <a:cs typeface="Calibri"/>
              </a:rPr>
              <a:t>created </a:t>
            </a:r>
            <a:r>
              <a:rPr sz="1900" spc="-10" dirty="0">
                <a:latin typeface="Calibri"/>
                <a:cs typeface="Calibri"/>
              </a:rPr>
              <a:t>unintentional </a:t>
            </a:r>
            <a:r>
              <a:rPr sz="1900" spc="-5" dirty="0">
                <a:latin typeface="Calibri"/>
                <a:cs typeface="Calibri"/>
              </a:rPr>
              <a:t>consequences. </a:t>
            </a:r>
            <a:r>
              <a:rPr sz="1900" spc="-10" dirty="0">
                <a:latin typeface="Calibri"/>
                <a:cs typeface="Calibri"/>
              </a:rPr>
              <a:t>If one could </a:t>
            </a:r>
            <a:r>
              <a:rPr sz="1900" spc="-5" dirty="0">
                <a:latin typeface="Calibri"/>
                <a:cs typeface="Calibri"/>
              </a:rPr>
              <a:t> </a:t>
            </a:r>
            <a:r>
              <a:rPr sz="1900" spc="-15" dirty="0">
                <a:latin typeface="Calibri"/>
                <a:cs typeface="Calibri"/>
              </a:rPr>
              <a:t>provide</a:t>
            </a:r>
            <a:r>
              <a:rPr sz="1900" spc="-10" dirty="0">
                <a:latin typeface="Calibri"/>
                <a:cs typeface="Calibri"/>
              </a:rPr>
              <a:t> </a:t>
            </a:r>
            <a:r>
              <a:rPr sz="1900" spc="-15" dirty="0">
                <a:latin typeface="Calibri"/>
                <a:cs typeface="Calibri"/>
              </a:rPr>
              <a:t>liquidity,</a:t>
            </a:r>
            <a:r>
              <a:rPr sz="1900" spc="-10" dirty="0">
                <a:latin typeface="Calibri"/>
                <a:cs typeface="Calibri"/>
              </a:rPr>
              <a:t> one could </a:t>
            </a:r>
            <a:r>
              <a:rPr sz="1900" spc="-20" dirty="0">
                <a:latin typeface="Calibri"/>
                <a:cs typeface="Calibri"/>
              </a:rPr>
              <a:t>make</a:t>
            </a:r>
            <a:r>
              <a:rPr sz="1900" spc="-15" dirty="0">
                <a:latin typeface="Calibri"/>
                <a:cs typeface="Calibri"/>
              </a:rPr>
              <a:t> </a:t>
            </a:r>
            <a:r>
              <a:rPr sz="1900" spc="-5" dirty="0">
                <a:latin typeface="Calibri"/>
                <a:cs typeface="Calibri"/>
              </a:rPr>
              <a:t>a </a:t>
            </a:r>
            <a:r>
              <a:rPr sz="1900" spc="-5" dirty="0">
                <a:solidFill>
                  <a:srgbClr val="0000FF"/>
                </a:solidFill>
                <a:latin typeface="Calibri"/>
                <a:cs typeface="Calibri"/>
              </a:rPr>
              <a:t>small </a:t>
            </a:r>
            <a:r>
              <a:rPr sz="1900" spc="-10" dirty="0">
                <a:solidFill>
                  <a:srgbClr val="0000FF"/>
                </a:solidFill>
                <a:latin typeface="Calibri"/>
                <a:cs typeface="Calibri"/>
              </a:rPr>
              <a:t>profit</a:t>
            </a:r>
            <a:r>
              <a:rPr sz="1900" spc="-10" dirty="0">
                <a:latin typeface="Calibri"/>
                <a:cs typeface="Calibri"/>
              </a:rPr>
              <a:t>, due</a:t>
            </a:r>
            <a:r>
              <a:rPr sz="1900" spc="-5" dirty="0">
                <a:latin typeface="Calibri"/>
                <a:cs typeface="Calibri"/>
              </a:rPr>
              <a:t> </a:t>
            </a:r>
            <a:r>
              <a:rPr sz="1900" spc="-15" dirty="0">
                <a:latin typeface="Calibri"/>
                <a:cs typeface="Calibri"/>
              </a:rPr>
              <a:t>to</a:t>
            </a:r>
            <a:r>
              <a:rPr sz="1900" spc="-10" dirty="0">
                <a:latin typeface="Calibri"/>
                <a:cs typeface="Calibri"/>
              </a:rPr>
              <a:t> </a:t>
            </a:r>
            <a:r>
              <a:rPr sz="1900" dirty="0">
                <a:latin typeface="Calibri"/>
                <a:cs typeface="Calibri"/>
              </a:rPr>
              <a:t>the </a:t>
            </a:r>
            <a:r>
              <a:rPr sz="1900" spc="-15" dirty="0">
                <a:latin typeface="Calibri"/>
                <a:cs typeface="Calibri"/>
              </a:rPr>
              <a:t>rebate</a:t>
            </a:r>
            <a:r>
              <a:rPr sz="1900" spc="-10" dirty="0">
                <a:latin typeface="Calibri"/>
                <a:cs typeface="Calibri"/>
              </a:rPr>
              <a:t> </a:t>
            </a:r>
            <a:r>
              <a:rPr sz="1900" spc="-5" dirty="0">
                <a:latin typeface="Calibri"/>
                <a:cs typeface="Calibri"/>
              </a:rPr>
              <a:t>with </a:t>
            </a:r>
            <a:r>
              <a:rPr sz="1900" dirty="0">
                <a:latin typeface="Calibri"/>
                <a:cs typeface="Calibri"/>
              </a:rPr>
              <a:t> </a:t>
            </a:r>
            <a:r>
              <a:rPr sz="1900" spc="-10" dirty="0">
                <a:latin typeface="Calibri"/>
                <a:cs typeface="Calibri"/>
              </a:rPr>
              <a:t>minimal</a:t>
            </a:r>
            <a:r>
              <a:rPr sz="1900" spc="5" dirty="0">
                <a:latin typeface="Calibri"/>
                <a:cs typeface="Calibri"/>
              </a:rPr>
              <a:t> </a:t>
            </a:r>
            <a:r>
              <a:rPr sz="1900" spc="-5" dirty="0">
                <a:latin typeface="Calibri"/>
                <a:cs typeface="Calibri"/>
              </a:rPr>
              <a:t>risk</a:t>
            </a:r>
            <a:r>
              <a:rPr sz="1900" dirty="0">
                <a:latin typeface="Calibri"/>
                <a:cs typeface="Calibri"/>
              </a:rPr>
              <a:t> </a:t>
            </a:r>
            <a:r>
              <a:rPr sz="1900" spc="-5" dirty="0">
                <a:latin typeface="Calibri"/>
                <a:cs typeface="Calibri"/>
              </a:rPr>
              <a:t>and</a:t>
            </a:r>
            <a:r>
              <a:rPr sz="1900" dirty="0">
                <a:latin typeface="Calibri"/>
                <a:cs typeface="Calibri"/>
              </a:rPr>
              <a:t> </a:t>
            </a:r>
            <a:r>
              <a:rPr sz="1900" spc="-10" dirty="0">
                <a:latin typeface="Calibri"/>
                <a:cs typeface="Calibri"/>
              </a:rPr>
              <a:t>capital.</a:t>
            </a:r>
            <a:endParaRPr sz="1900" dirty="0">
              <a:latin typeface="Calibri"/>
              <a:cs typeface="Calibri"/>
            </a:endParaRPr>
          </a:p>
          <a:p>
            <a:pPr marL="103505" marR="8255" indent="-91440" algn="just">
              <a:lnSpc>
                <a:spcPct val="100000"/>
              </a:lnSpc>
              <a:spcBef>
                <a:spcPts val="1500"/>
              </a:spcBef>
              <a:buClr>
                <a:srgbClr val="1CACE3"/>
              </a:buClr>
              <a:buSzPct val="94736"/>
              <a:buFont typeface="Wingdings"/>
              <a:buChar char=""/>
              <a:tabLst>
                <a:tab pos="205104" algn="l"/>
              </a:tabLst>
            </a:pPr>
            <a:r>
              <a:rPr sz="1900" spc="-10" dirty="0">
                <a:latin typeface="Calibri"/>
                <a:cs typeface="Calibri"/>
              </a:rPr>
              <a:t>This </a:t>
            </a:r>
            <a:r>
              <a:rPr sz="1900" b="1" spc="-5" dirty="0">
                <a:latin typeface="Calibri"/>
                <a:cs typeface="Calibri"/>
              </a:rPr>
              <a:t>process </a:t>
            </a:r>
            <a:r>
              <a:rPr sz="1900" b="1" dirty="0">
                <a:latin typeface="Calibri"/>
                <a:cs typeface="Calibri"/>
              </a:rPr>
              <a:t>needs </a:t>
            </a:r>
            <a:r>
              <a:rPr sz="1900" b="1" spc="-10" dirty="0">
                <a:latin typeface="Calibri"/>
                <a:cs typeface="Calibri"/>
              </a:rPr>
              <a:t>to </a:t>
            </a:r>
            <a:r>
              <a:rPr sz="1900" b="1" spc="-5" dirty="0">
                <a:latin typeface="Calibri"/>
                <a:cs typeface="Calibri"/>
              </a:rPr>
              <a:t>be </a:t>
            </a:r>
            <a:r>
              <a:rPr sz="1900" b="1" spc="-10" dirty="0">
                <a:latin typeface="Calibri"/>
                <a:cs typeface="Calibri"/>
              </a:rPr>
              <a:t>fairly automated </a:t>
            </a:r>
            <a:r>
              <a:rPr sz="1900" spc="-5" dirty="0">
                <a:latin typeface="Calibri"/>
                <a:cs typeface="Calibri"/>
              </a:rPr>
              <a:t>as the per </a:t>
            </a:r>
            <a:r>
              <a:rPr sz="1900" spc="-15" dirty="0">
                <a:latin typeface="Calibri"/>
                <a:cs typeface="Calibri"/>
              </a:rPr>
              <a:t>trade </a:t>
            </a:r>
            <a:r>
              <a:rPr sz="1900" spc="-10" dirty="0">
                <a:latin typeface="Calibri"/>
                <a:cs typeface="Calibri"/>
              </a:rPr>
              <a:t>profit would be </a:t>
            </a:r>
            <a:r>
              <a:rPr sz="1900" spc="-5" dirty="0">
                <a:latin typeface="Calibri"/>
                <a:cs typeface="Calibri"/>
              </a:rPr>
              <a:t> </a:t>
            </a:r>
            <a:r>
              <a:rPr sz="1900" spc="-10" dirty="0">
                <a:latin typeface="Calibri"/>
                <a:cs typeface="Calibri"/>
              </a:rPr>
              <a:t>minimal,</a:t>
            </a:r>
            <a:r>
              <a:rPr sz="1900" spc="20" dirty="0">
                <a:latin typeface="Calibri"/>
                <a:cs typeface="Calibri"/>
              </a:rPr>
              <a:t> </a:t>
            </a:r>
            <a:r>
              <a:rPr sz="1900" spc="-10" dirty="0">
                <a:latin typeface="Calibri"/>
                <a:cs typeface="Calibri"/>
              </a:rPr>
              <a:t>requiring</a:t>
            </a:r>
            <a:r>
              <a:rPr sz="1900" spc="35" dirty="0">
                <a:latin typeface="Calibri"/>
                <a:cs typeface="Calibri"/>
              </a:rPr>
              <a:t> </a:t>
            </a:r>
            <a:r>
              <a:rPr sz="1900" spc="-10" dirty="0">
                <a:solidFill>
                  <a:srgbClr val="FF0000"/>
                </a:solidFill>
                <a:latin typeface="Calibri"/>
                <a:cs typeface="Calibri"/>
              </a:rPr>
              <a:t>heavy</a:t>
            </a:r>
            <a:r>
              <a:rPr sz="1900" spc="20" dirty="0">
                <a:solidFill>
                  <a:srgbClr val="FF0000"/>
                </a:solidFill>
                <a:latin typeface="Calibri"/>
                <a:cs typeface="Calibri"/>
              </a:rPr>
              <a:t> </a:t>
            </a:r>
            <a:r>
              <a:rPr sz="1900" spc="-10" dirty="0">
                <a:solidFill>
                  <a:srgbClr val="FF0000"/>
                </a:solidFill>
                <a:latin typeface="Calibri"/>
                <a:cs typeface="Calibri"/>
              </a:rPr>
              <a:t>trading</a:t>
            </a:r>
            <a:r>
              <a:rPr sz="1900" spc="10" dirty="0">
                <a:solidFill>
                  <a:srgbClr val="FF0000"/>
                </a:solidFill>
                <a:latin typeface="Calibri"/>
                <a:cs typeface="Calibri"/>
              </a:rPr>
              <a:t> </a:t>
            </a:r>
            <a:r>
              <a:rPr sz="1900" spc="-15" dirty="0">
                <a:solidFill>
                  <a:srgbClr val="FF0000"/>
                </a:solidFill>
                <a:latin typeface="Calibri"/>
                <a:cs typeface="Calibri"/>
              </a:rPr>
              <a:t>to</a:t>
            </a:r>
            <a:r>
              <a:rPr sz="1900" spc="5" dirty="0">
                <a:solidFill>
                  <a:srgbClr val="FF0000"/>
                </a:solidFill>
                <a:latin typeface="Calibri"/>
                <a:cs typeface="Calibri"/>
              </a:rPr>
              <a:t> </a:t>
            </a:r>
            <a:r>
              <a:rPr sz="1900" spc="-15" dirty="0">
                <a:solidFill>
                  <a:srgbClr val="FF0000"/>
                </a:solidFill>
                <a:latin typeface="Calibri"/>
                <a:cs typeface="Calibri"/>
              </a:rPr>
              <a:t>generate</a:t>
            </a:r>
            <a:r>
              <a:rPr sz="1900" spc="15" dirty="0">
                <a:solidFill>
                  <a:srgbClr val="FF0000"/>
                </a:solidFill>
                <a:latin typeface="Calibri"/>
                <a:cs typeface="Calibri"/>
              </a:rPr>
              <a:t> </a:t>
            </a:r>
            <a:r>
              <a:rPr sz="1900" spc="-10" dirty="0">
                <a:solidFill>
                  <a:srgbClr val="FF0000"/>
                </a:solidFill>
                <a:latin typeface="Calibri"/>
                <a:cs typeface="Calibri"/>
              </a:rPr>
              <a:t>real</a:t>
            </a:r>
            <a:r>
              <a:rPr sz="1900" spc="-5" dirty="0">
                <a:solidFill>
                  <a:srgbClr val="FF0000"/>
                </a:solidFill>
                <a:latin typeface="Calibri"/>
                <a:cs typeface="Calibri"/>
              </a:rPr>
              <a:t> </a:t>
            </a:r>
            <a:r>
              <a:rPr sz="1900" spc="-15" dirty="0">
                <a:solidFill>
                  <a:srgbClr val="FF0000"/>
                </a:solidFill>
                <a:latin typeface="Calibri"/>
                <a:cs typeface="Calibri"/>
              </a:rPr>
              <a:t>revenue</a:t>
            </a:r>
            <a:r>
              <a:rPr sz="1900" spc="-15" dirty="0">
                <a:latin typeface="Calibri"/>
                <a:cs typeface="Calibri"/>
              </a:rPr>
              <a:t>.</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3" name="object 3"/>
          <p:cNvSpPr txBox="1"/>
          <p:nvPr/>
        </p:nvSpPr>
        <p:spPr>
          <a:xfrm>
            <a:off x="810258" y="1984529"/>
            <a:ext cx="7569834" cy="3378200"/>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4736"/>
              <a:buFont typeface="Wingdings"/>
              <a:buChar char=""/>
              <a:tabLst>
                <a:tab pos="205104" algn="l"/>
              </a:tabLst>
            </a:pPr>
            <a:r>
              <a:rPr sz="1900" b="1" spc="-25" dirty="0">
                <a:latin typeface="Calibri"/>
                <a:cs typeface="Calibri"/>
              </a:rPr>
              <a:t>Trading </a:t>
            </a:r>
            <a:r>
              <a:rPr sz="1900" b="1" spc="-5" dirty="0">
                <a:latin typeface="Calibri"/>
                <a:cs typeface="Calibri"/>
              </a:rPr>
              <a:t>also </a:t>
            </a:r>
            <a:r>
              <a:rPr sz="1900" b="1" dirty="0">
                <a:latin typeface="Calibri"/>
                <a:cs typeface="Calibri"/>
              </a:rPr>
              <a:t>needs </a:t>
            </a:r>
            <a:r>
              <a:rPr sz="1900" b="1" spc="-15" dirty="0">
                <a:latin typeface="Calibri"/>
                <a:cs typeface="Calibri"/>
              </a:rPr>
              <a:t>to </a:t>
            </a:r>
            <a:r>
              <a:rPr sz="1900" b="1" spc="-5" dirty="0">
                <a:latin typeface="Calibri"/>
                <a:cs typeface="Calibri"/>
              </a:rPr>
              <a:t>be very </a:t>
            </a:r>
            <a:r>
              <a:rPr sz="1900" b="1" spc="-25" dirty="0">
                <a:latin typeface="Calibri"/>
                <a:cs typeface="Calibri"/>
              </a:rPr>
              <a:t>fast </a:t>
            </a:r>
            <a:r>
              <a:rPr sz="1900" spc="-5" dirty="0">
                <a:latin typeface="Calibri"/>
                <a:cs typeface="Calibri"/>
              </a:rPr>
              <a:t>as position in the </a:t>
            </a:r>
            <a:r>
              <a:rPr sz="1900" spc="-10" dirty="0">
                <a:latin typeface="Calibri"/>
                <a:cs typeface="Calibri"/>
              </a:rPr>
              <a:t>order book </a:t>
            </a:r>
            <a:r>
              <a:rPr sz="1900" spc="-5" dirty="0">
                <a:latin typeface="Calibri"/>
                <a:cs typeface="Calibri"/>
              </a:rPr>
              <a:t>and speed </a:t>
            </a:r>
            <a:r>
              <a:rPr sz="1900" dirty="0">
                <a:latin typeface="Calibri"/>
                <a:cs typeface="Calibri"/>
              </a:rPr>
              <a:t> </a:t>
            </a:r>
            <a:r>
              <a:rPr sz="1900" spc="-5" dirty="0">
                <a:latin typeface="Calibri"/>
                <a:cs typeface="Calibri"/>
              </a:rPr>
              <a:t>of </a:t>
            </a:r>
            <a:r>
              <a:rPr sz="1900" b="1" spc="-5" dirty="0">
                <a:latin typeface="Calibri"/>
                <a:cs typeface="Calibri"/>
              </a:rPr>
              <a:t>cancellation</a:t>
            </a:r>
            <a:r>
              <a:rPr sz="1900" b="1" spc="10" dirty="0">
                <a:latin typeface="Calibri"/>
                <a:cs typeface="Calibri"/>
              </a:rPr>
              <a:t> </a:t>
            </a:r>
            <a:r>
              <a:rPr sz="1900" spc="-5" dirty="0">
                <a:latin typeface="Calibri"/>
                <a:cs typeface="Calibri"/>
              </a:rPr>
              <a:t>of</a:t>
            </a:r>
            <a:r>
              <a:rPr sz="1900" spc="-15" dirty="0">
                <a:latin typeface="Calibri"/>
                <a:cs typeface="Calibri"/>
              </a:rPr>
              <a:t> orders</a:t>
            </a:r>
            <a:r>
              <a:rPr sz="1900" spc="15" dirty="0">
                <a:latin typeface="Calibri"/>
                <a:cs typeface="Calibri"/>
              </a:rPr>
              <a:t> </a:t>
            </a:r>
            <a:r>
              <a:rPr sz="1900" spc="-15" dirty="0">
                <a:latin typeface="Calibri"/>
                <a:cs typeface="Calibri"/>
              </a:rPr>
              <a:t>are</a:t>
            </a:r>
            <a:r>
              <a:rPr sz="1900" spc="-5" dirty="0">
                <a:latin typeface="Calibri"/>
                <a:cs typeface="Calibri"/>
              </a:rPr>
              <a:t> both</a:t>
            </a:r>
            <a:r>
              <a:rPr sz="1900" spc="15" dirty="0">
                <a:latin typeface="Calibri"/>
                <a:cs typeface="Calibri"/>
              </a:rPr>
              <a:t> </a:t>
            </a:r>
            <a:r>
              <a:rPr sz="1900" spc="-5" dirty="0">
                <a:latin typeface="Calibri"/>
                <a:cs typeface="Calibri"/>
              </a:rPr>
              <a:t>critical </a:t>
            </a:r>
            <a:r>
              <a:rPr sz="1900" spc="-15" dirty="0">
                <a:latin typeface="Calibri"/>
                <a:cs typeface="Calibri"/>
              </a:rPr>
              <a:t>to</a:t>
            </a:r>
            <a:r>
              <a:rPr sz="1900" spc="-5" dirty="0">
                <a:latin typeface="Calibri"/>
                <a:cs typeface="Calibri"/>
              </a:rPr>
              <a:t> </a:t>
            </a:r>
            <a:r>
              <a:rPr sz="1900" spc="-20" dirty="0">
                <a:solidFill>
                  <a:srgbClr val="0000FF"/>
                </a:solidFill>
                <a:latin typeface="Calibri"/>
                <a:cs typeface="Calibri"/>
              </a:rPr>
              <a:t>profitability</a:t>
            </a:r>
            <a:r>
              <a:rPr sz="1900" spc="-20" dirty="0">
                <a:latin typeface="Calibri"/>
                <a:cs typeface="Calibri"/>
              </a:rPr>
              <a:t>.</a:t>
            </a:r>
            <a:endParaRPr sz="1900">
              <a:latin typeface="Calibri"/>
              <a:cs typeface="Calibri"/>
            </a:endParaRPr>
          </a:p>
          <a:p>
            <a:pPr marL="104139" marR="6350" indent="-92075" algn="just">
              <a:lnSpc>
                <a:spcPct val="100499"/>
              </a:lnSpc>
              <a:spcBef>
                <a:spcPts val="1190"/>
              </a:spcBef>
              <a:buClr>
                <a:srgbClr val="1CACE3"/>
              </a:buClr>
              <a:buSzPct val="94736"/>
              <a:buFont typeface="Wingdings"/>
              <a:buChar char=""/>
              <a:tabLst>
                <a:tab pos="205104" algn="l"/>
              </a:tabLst>
            </a:pPr>
            <a:r>
              <a:rPr sz="1900" spc="-10" dirty="0">
                <a:latin typeface="Calibri"/>
                <a:cs typeface="Calibri"/>
              </a:rPr>
              <a:t>This </a:t>
            </a:r>
            <a:r>
              <a:rPr sz="1900" spc="-5" dirty="0">
                <a:latin typeface="Calibri"/>
                <a:cs typeface="Calibri"/>
              </a:rPr>
              <a:t>led </a:t>
            </a:r>
            <a:r>
              <a:rPr sz="1900" spc="-15" dirty="0">
                <a:latin typeface="Calibri"/>
                <a:cs typeface="Calibri"/>
              </a:rPr>
              <a:t>to </a:t>
            </a:r>
            <a:r>
              <a:rPr sz="1900" spc="-5" dirty="0">
                <a:latin typeface="Calibri"/>
                <a:cs typeface="Calibri"/>
              </a:rPr>
              <a:t>the </a:t>
            </a:r>
            <a:r>
              <a:rPr sz="1900" spc="-10" dirty="0">
                <a:latin typeface="Calibri"/>
                <a:cs typeface="Calibri"/>
              </a:rPr>
              <a:t>explosion </a:t>
            </a:r>
            <a:r>
              <a:rPr sz="1900" spc="-5" dirty="0">
                <a:latin typeface="Calibri"/>
                <a:cs typeface="Calibri"/>
              </a:rPr>
              <a:t>of what </a:t>
            </a:r>
            <a:r>
              <a:rPr sz="1900" spc="-10" dirty="0">
                <a:latin typeface="Calibri"/>
                <a:cs typeface="Calibri"/>
              </a:rPr>
              <a:t>we </a:t>
            </a:r>
            <a:r>
              <a:rPr sz="1900" spc="-20" dirty="0">
                <a:latin typeface="Calibri"/>
                <a:cs typeface="Calibri"/>
              </a:rPr>
              <a:t>today </a:t>
            </a:r>
            <a:r>
              <a:rPr sz="1900" spc="-10" dirty="0">
                <a:latin typeface="Calibri"/>
                <a:cs typeface="Calibri"/>
              </a:rPr>
              <a:t>call </a:t>
            </a:r>
            <a:r>
              <a:rPr sz="1900" b="1" spc="-5" dirty="0">
                <a:solidFill>
                  <a:srgbClr val="FF0000"/>
                </a:solidFill>
                <a:latin typeface="Calibri"/>
                <a:cs typeface="Calibri"/>
              </a:rPr>
              <a:t>High Frequency </a:t>
            </a:r>
            <a:r>
              <a:rPr sz="1900" b="1" spc="-25" dirty="0">
                <a:solidFill>
                  <a:srgbClr val="FF0000"/>
                </a:solidFill>
                <a:latin typeface="Calibri"/>
                <a:cs typeface="Calibri"/>
              </a:rPr>
              <a:t>Trading </a:t>
            </a:r>
            <a:r>
              <a:rPr sz="1900" b="1" spc="-20" dirty="0">
                <a:solidFill>
                  <a:srgbClr val="FF0000"/>
                </a:solidFill>
                <a:latin typeface="Calibri"/>
                <a:cs typeface="Calibri"/>
              </a:rPr>
              <a:t> </a:t>
            </a:r>
            <a:r>
              <a:rPr sz="1900" b="1" spc="-5" dirty="0">
                <a:solidFill>
                  <a:srgbClr val="FF0000"/>
                </a:solidFill>
                <a:latin typeface="Calibri"/>
                <a:cs typeface="Calibri"/>
              </a:rPr>
              <a:t>(HFT)</a:t>
            </a:r>
            <a:r>
              <a:rPr sz="1900" b="1" spc="-15" dirty="0">
                <a:solidFill>
                  <a:srgbClr val="FF0000"/>
                </a:solidFill>
                <a:latin typeface="Calibri"/>
                <a:cs typeface="Calibri"/>
              </a:rPr>
              <a:t> </a:t>
            </a:r>
            <a:r>
              <a:rPr sz="1900" spc="-5" dirty="0">
                <a:latin typeface="Calibri"/>
                <a:cs typeface="Calibri"/>
              </a:rPr>
              <a:t>and</a:t>
            </a:r>
            <a:r>
              <a:rPr sz="1900" dirty="0">
                <a:latin typeface="Calibri"/>
                <a:cs typeface="Calibri"/>
              </a:rPr>
              <a:t> </a:t>
            </a:r>
            <a:r>
              <a:rPr sz="1900" spc="-15" dirty="0">
                <a:latin typeface="Calibri"/>
                <a:cs typeface="Calibri"/>
              </a:rPr>
              <a:t>to</a:t>
            </a:r>
            <a:r>
              <a:rPr sz="1900" spc="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wild</a:t>
            </a:r>
            <a:r>
              <a:rPr sz="1900" spc="10" dirty="0">
                <a:latin typeface="Calibri"/>
                <a:cs typeface="Calibri"/>
              </a:rPr>
              <a:t> </a:t>
            </a:r>
            <a:r>
              <a:rPr sz="1900" spc="-15" dirty="0">
                <a:latin typeface="Calibri"/>
                <a:cs typeface="Calibri"/>
              </a:rPr>
              <a:t>ultra-low</a:t>
            </a:r>
            <a:r>
              <a:rPr sz="1900" spc="35" dirty="0">
                <a:latin typeface="Calibri"/>
                <a:cs typeface="Calibri"/>
              </a:rPr>
              <a:t> </a:t>
            </a:r>
            <a:r>
              <a:rPr sz="1900" spc="-10" dirty="0">
                <a:latin typeface="Calibri"/>
                <a:cs typeface="Calibri"/>
              </a:rPr>
              <a:t>latency</a:t>
            </a:r>
            <a:r>
              <a:rPr sz="1900" spc="10" dirty="0">
                <a:latin typeface="Calibri"/>
                <a:cs typeface="Calibri"/>
              </a:rPr>
              <a:t> </a:t>
            </a:r>
            <a:r>
              <a:rPr sz="1900" spc="-10" dirty="0">
                <a:latin typeface="Calibri"/>
                <a:cs typeface="Calibri"/>
              </a:rPr>
              <a:t>technology</a:t>
            </a:r>
            <a:r>
              <a:rPr sz="1900" spc="30" dirty="0">
                <a:latin typeface="Calibri"/>
                <a:cs typeface="Calibri"/>
              </a:rPr>
              <a:t> </a:t>
            </a:r>
            <a:r>
              <a:rPr sz="1900" spc="-5" dirty="0">
                <a:latin typeface="Calibri"/>
                <a:cs typeface="Calibri"/>
              </a:rPr>
              <a:t>arms</a:t>
            </a:r>
            <a:r>
              <a:rPr sz="1900" spc="5" dirty="0">
                <a:latin typeface="Calibri"/>
                <a:cs typeface="Calibri"/>
              </a:rPr>
              <a:t> </a:t>
            </a:r>
            <a:r>
              <a:rPr sz="1900" spc="-15" dirty="0">
                <a:latin typeface="Calibri"/>
                <a:cs typeface="Calibri"/>
              </a:rPr>
              <a:t>race</a:t>
            </a:r>
            <a:r>
              <a:rPr sz="1900" spc="-15" dirty="0">
                <a:latin typeface="Arial MT"/>
                <a:cs typeface="Arial MT"/>
              </a:rPr>
              <a:t>.</a:t>
            </a:r>
            <a:endParaRPr sz="1900">
              <a:latin typeface="Arial MT"/>
              <a:cs typeface="Arial MT"/>
            </a:endParaRPr>
          </a:p>
          <a:p>
            <a:pPr marL="103505" marR="6985" indent="-91440" algn="just">
              <a:lnSpc>
                <a:spcPct val="100000"/>
              </a:lnSpc>
              <a:spcBef>
                <a:spcPts val="1185"/>
              </a:spcBef>
              <a:buClr>
                <a:srgbClr val="1CACE3"/>
              </a:buClr>
              <a:buSzPct val="94736"/>
              <a:buFont typeface="Wingdings"/>
              <a:buChar char=""/>
              <a:tabLst>
                <a:tab pos="205104" algn="l"/>
              </a:tabLst>
            </a:pPr>
            <a:r>
              <a:rPr sz="1900" spc="-5" dirty="0">
                <a:latin typeface="Calibri"/>
                <a:cs typeface="Calibri"/>
              </a:rPr>
              <a:t>HFT </a:t>
            </a:r>
            <a:r>
              <a:rPr sz="1900" spc="-10" dirty="0">
                <a:latin typeface="Calibri"/>
                <a:cs typeface="Calibri"/>
              </a:rPr>
              <a:t>style trading </a:t>
            </a:r>
            <a:r>
              <a:rPr sz="1900" spc="-5" dirty="0">
                <a:latin typeface="Calibri"/>
                <a:cs typeface="Calibri"/>
              </a:rPr>
              <a:t>already </a:t>
            </a:r>
            <a:r>
              <a:rPr sz="1900" spc="-15" dirty="0">
                <a:latin typeface="Calibri"/>
                <a:cs typeface="Calibri"/>
              </a:rPr>
              <a:t>existed </a:t>
            </a:r>
            <a:r>
              <a:rPr sz="1900" spc="-10" dirty="0">
                <a:latin typeface="Calibri"/>
                <a:cs typeface="Calibri"/>
              </a:rPr>
              <a:t>but never </a:t>
            </a:r>
            <a:r>
              <a:rPr sz="1900" spc="-5" dirty="0">
                <a:latin typeface="Calibri"/>
                <a:cs typeface="Calibri"/>
              </a:rPr>
              <a:t>as a </a:t>
            </a:r>
            <a:r>
              <a:rPr sz="1900" spc="-10" dirty="0">
                <a:latin typeface="Calibri"/>
                <a:cs typeface="Calibri"/>
              </a:rPr>
              <a:t>significant </a:t>
            </a:r>
            <a:r>
              <a:rPr sz="1900" spc="-5" dirty="0">
                <a:latin typeface="Calibri"/>
                <a:cs typeface="Calibri"/>
              </a:rPr>
              <a:t>portion of </a:t>
            </a:r>
            <a:r>
              <a:rPr sz="1900" dirty="0">
                <a:latin typeface="Calibri"/>
                <a:cs typeface="Calibri"/>
              </a:rPr>
              <a:t>the </a:t>
            </a:r>
            <a:r>
              <a:rPr sz="1900" spc="5" dirty="0">
                <a:latin typeface="Calibri"/>
                <a:cs typeface="Calibri"/>
              </a:rPr>
              <a:t> </a:t>
            </a:r>
            <a:r>
              <a:rPr sz="1900" spc="-15" dirty="0">
                <a:latin typeface="Calibri"/>
                <a:cs typeface="Calibri"/>
              </a:rPr>
              <a:t>market. </a:t>
            </a:r>
            <a:r>
              <a:rPr sz="1900" spc="-30" dirty="0">
                <a:latin typeface="Calibri"/>
                <a:cs typeface="Calibri"/>
              </a:rPr>
              <a:t>At </a:t>
            </a:r>
            <a:r>
              <a:rPr sz="1900" spc="-5" dirty="0">
                <a:latin typeface="Calibri"/>
                <a:cs typeface="Calibri"/>
              </a:rPr>
              <a:t>its </a:t>
            </a:r>
            <a:r>
              <a:rPr sz="1900" spc="-10" dirty="0">
                <a:latin typeface="Calibri"/>
                <a:cs typeface="Calibri"/>
              </a:rPr>
              <a:t>peak </a:t>
            </a:r>
            <a:r>
              <a:rPr sz="1900" spc="-5" dirty="0">
                <a:latin typeface="Calibri"/>
                <a:cs typeface="Calibri"/>
              </a:rPr>
              <a:t>it </a:t>
            </a:r>
            <a:r>
              <a:rPr sz="1900" spc="-15" dirty="0">
                <a:latin typeface="Calibri"/>
                <a:cs typeface="Calibri"/>
              </a:rPr>
              <a:t>was estimated </a:t>
            </a:r>
            <a:r>
              <a:rPr sz="1900" spc="-5" dirty="0">
                <a:latin typeface="Calibri"/>
                <a:cs typeface="Calibri"/>
              </a:rPr>
              <a:t>that </a:t>
            </a:r>
            <a:r>
              <a:rPr sz="1900" spc="-15" dirty="0">
                <a:latin typeface="Calibri"/>
                <a:cs typeface="Calibri"/>
              </a:rPr>
              <a:t>more </a:t>
            </a:r>
            <a:r>
              <a:rPr sz="1900" spc="-5" dirty="0">
                <a:latin typeface="Calibri"/>
                <a:cs typeface="Calibri"/>
              </a:rPr>
              <a:t>than </a:t>
            </a:r>
            <a:r>
              <a:rPr sz="1900" b="1" spc="-10" dirty="0">
                <a:latin typeface="Calibri"/>
                <a:cs typeface="Calibri"/>
              </a:rPr>
              <a:t>60% </a:t>
            </a:r>
            <a:r>
              <a:rPr sz="1900" spc="-5" dirty="0">
                <a:latin typeface="Calibri"/>
                <a:cs typeface="Calibri"/>
              </a:rPr>
              <a:t>of all </a:t>
            </a:r>
            <a:r>
              <a:rPr sz="1900" spc="-10" dirty="0">
                <a:latin typeface="Calibri"/>
                <a:cs typeface="Calibri"/>
              </a:rPr>
              <a:t>trading </a:t>
            </a:r>
            <a:r>
              <a:rPr sz="1900" spc="-15" dirty="0">
                <a:latin typeface="Calibri"/>
                <a:cs typeface="Calibri"/>
              </a:rPr>
              <a:t>was </a:t>
            </a:r>
            <a:r>
              <a:rPr sz="1900" spc="-10" dirty="0">
                <a:latin typeface="Calibri"/>
                <a:cs typeface="Calibri"/>
              </a:rPr>
              <a:t> </a:t>
            </a:r>
            <a:r>
              <a:rPr sz="1900" spc="-15" dirty="0">
                <a:latin typeface="Calibri"/>
                <a:cs typeface="Calibri"/>
              </a:rPr>
              <a:t>generated</a:t>
            </a:r>
            <a:r>
              <a:rPr sz="1900" spc="5" dirty="0">
                <a:latin typeface="Calibri"/>
                <a:cs typeface="Calibri"/>
              </a:rPr>
              <a:t> </a:t>
            </a:r>
            <a:r>
              <a:rPr sz="1900" spc="-10" dirty="0">
                <a:latin typeface="Calibri"/>
                <a:cs typeface="Calibri"/>
              </a:rPr>
              <a:t>by</a:t>
            </a:r>
            <a:r>
              <a:rPr sz="1900" spc="5" dirty="0">
                <a:latin typeface="Calibri"/>
                <a:cs typeface="Calibri"/>
              </a:rPr>
              <a:t> </a:t>
            </a:r>
            <a:r>
              <a:rPr sz="1900" spc="-35" dirty="0">
                <a:latin typeface="Calibri"/>
                <a:cs typeface="Calibri"/>
              </a:rPr>
              <a:t>HFTs.</a:t>
            </a:r>
            <a:endParaRPr sz="1900">
              <a:latin typeface="Calibri"/>
              <a:cs typeface="Calibri"/>
            </a:endParaRPr>
          </a:p>
          <a:p>
            <a:pPr marL="103505" marR="6350" indent="-91440"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The </a:t>
            </a:r>
            <a:r>
              <a:rPr sz="1900" b="1" spc="-5" dirty="0">
                <a:latin typeface="Calibri"/>
                <a:cs typeface="Calibri"/>
              </a:rPr>
              <a:t>decrease in </a:t>
            </a:r>
            <a:r>
              <a:rPr sz="1900" b="1" spc="-20" dirty="0">
                <a:latin typeface="Calibri"/>
                <a:cs typeface="Calibri"/>
              </a:rPr>
              <a:t>average </a:t>
            </a:r>
            <a:r>
              <a:rPr sz="1900" b="1" spc="-10" dirty="0">
                <a:latin typeface="Calibri"/>
                <a:cs typeface="Calibri"/>
              </a:rPr>
              <a:t>trading cost</a:t>
            </a:r>
            <a:r>
              <a:rPr sz="1900" spc="-10" dirty="0">
                <a:latin typeface="Calibri"/>
                <a:cs typeface="Calibri"/>
              </a:rPr>
              <a:t>, </a:t>
            </a:r>
            <a:r>
              <a:rPr sz="1900" spc="-5" dirty="0">
                <a:latin typeface="Calibri"/>
                <a:cs typeface="Calibri"/>
              </a:rPr>
              <a:t>the </a:t>
            </a:r>
            <a:r>
              <a:rPr sz="1900" b="1" spc="-5" dirty="0">
                <a:latin typeface="Calibri"/>
                <a:cs typeface="Calibri"/>
              </a:rPr>
              <a:t>trend of </a:t>
            </a:r>
            <a:r>
              <a:rPr sz="1900" b="1" dirty="0">
                <a:latin typeface="Calibri"/>
                <a:cs typeface="Calibri"/>
              </a:rPr>
              <a:t>on-line </a:t>
            </a:r>
            <a:r>
              <a:rPr sz="1900" b="1" spc="-10" dirty="0">
                <a:latin typeface="Calibri"/>
                <a:cs typeface="Calibri"/>
              </a:rPr>
              <a:t>investing</a:t>
            </a:r>
            <a:r>
              <a:rPr sz="1900" spc="-10" dirty="0">
                <a:latin typeface="Calibri"/>
                <a:cs typeface="Calibri"/>
              </a:rPr>
              <a:t>, </a:t>
            </a:r>
            <a:r>
              <a:rPr sz="1900" dirty="0">
                <a:latin typeface="Calibri"/>
                <a:cs typeface="Calibri"/>
              </a:rPr>
              <a:t>the </a:t>
            </a:r>
            <a:r>
              <a:rPr sz="1900" spc="5" dirty="0">
                <a:latin typeface="Calibri"/>
                <a:cs typeface="Calibri"/>
              </a:rPr>
              <a:t> </a:t>
            </a:r>
            <a:r>
              <a:rPr sz="1900" b="1" spc="-5" dirty="0">
                <a:latin typeface="Calibri"/>
                <a:cs typeface="Calibri"/>
              </a:rPr>
              <a:t>increase in the </a:t>
            </a:r>
            <a:r>
              <a:rPr sz="1900" b="1" spc="-10" dirty="0">
                <a:latin typeface="Calibri"/>
                <a:cs typeface="Calibri"/>
              </a:rPr>
              <a:t>trading </a:t>
            </a:r>
            <a:r>
              <a:rPr sz="1900" b="1" spc="-5" dirty="0">
                <a:latin typeface="Calibri"/>
                <a:cs typeface="Calibri"/>
              </a:rPr>
              <a:t>volumes </a:t>
            </a:r>
            <a:r>
              <a:rPr sz="1900" spc="-5" dirty="0">
                <a:latin typeface="Calibri"/>
                <a:cs typeface="Calibri"/>
              </a:rPr>
              <a:t>and the </a:t>
            </a:r>
            <a:r>
              <a:rPr sz="1900" b="1" spc="-5" dirty="0">
                <a:latin typeface="Calibri"/>
                <a:cs typeface="Calibri"/>
              </a:rPr>
              <a:t>increase the frequency of </a:t>
            </a:r>
            <a:r>
              <a:rPr sz="1900" b="1" spc="-10" dirty="0">
                <a:latin typeface="Calibri"/>
                <a:cs typeface="Calibri"/>
              </a:rPr>
              <a:t>trades </a:t>
            </a:r>
            <a:r>
              <a:rPr sz="1900" b="1" spc="-5" dirty="0">
                <a:latin typeface="Calibri"/>
                <a:cs typeface="Calibri"/>
              </a:rPr>
              <a:t> </a:t>
            </a:r>
            <a:r>
              <a:rPr sz="1900" spc="-10" dirty="0">
                <a:latin typeface="Calibri"/>
                <a:cs typeface="Calibri"/>
              </a:rPr>
              <a:t>slowly</a:t>
            </a:r>
            <a:r>
              <a:rPr sz="1900" spc="15" dirty="0">
                <a:latin typeface="Calibri"/>
                <a:cs typeface="Calibri"/>
              </a:rPr>
              <a:t> </a:t>
            </a:r>
            <a:r>
              <a:rPr sz="1900" spc="-15" dirty="0">
                <a:latin typeface="Calibri"/>
                <a:cs typeface="Calibri"/>
              </a:rPr>
              <a:t>evolved</a:t>
            </a:r>
            <a:r>
              <a:rPr sz="1900" spc="35" dirty="0">
                <a:latin typeface="Calibri"/>
                <a:cs typeface="Calibri"/>
              </a:rPr>
              <a:t> </a:t>
            </a:r>
            <a:r>
              <a:rPr sz="1900" spc="-15" dirty="0">
                <a:latin typeface="Calibri"/>
                <a:cs typeface="Calibri"/>
              </a:rPr>
              <a:t>into</a:t>
            </a:r>
            <a:r>
              <a:rPr sz="1900" spc="-5" dirty="0">
                <a:latin typeface="Calibri"/>
                <a:cs typeface="Calibri"/>
              </a:rPr>
              <a:t> a</a:t>
            </a:r>
            <a:r>
              <a:rPr sz="1900" spc="5" dirty="0">
                <a:latin typeface="Calibri"/>
                <a:cs typeface="Calibri"/>
              </a:rPr>
              <a:t> </a:t>
            </a:r>
            <a:r>
              <a:rPr sz="1900" spc="-5" dirty="0">
                <a:latin typeface="Calibri"/>
                <a:cs typeface="Calibri"/>
              </a:rPr>
              <a:t>field</a:t>
            </a:r>
            <a:r>
              <a:rPr sz="1900" spc="10" dirty="0">
                <a:latin typeface="Calibri"/>
                <a:cs typeface="Calibri"/>
              </a:rPr>
              <a:t> </a:t>
            </a:r>
            <a:r>
              <a:rPr sz="1900" spc="-5" dirty="0">
                <a:latin typeface="Calibri"/>
                <a:cs typeface="Calibri"/>
              </a:rPr>
              <a:t>that</a:t>
            </a:r>
            <a:r>
              <a:rPr sz="1900" spc="-10" dirty="0">
                <a:latin typeface="Calibri"/>
                <a:cs typeface="Calibri"/>
              </a:rPr>
              <a:t> we</a:t>
            </a:r>
            <a:r>
              <a:rPr sz="1900" spc="5" dirty="0">
                <a:latin typeface="Calibri"/>
                <a:cs typeface="Calibri"/>
              </a:rPr>
              <a:t> </a:t>
            </a:r>
            <a:r>
              <a:rPr sz="1900" spc="-15" dirty="0">
                <a:latin typeface="Calibri"/>
                <a:cs typeface="Calibri"/>
              </a:rPr>
              <a:t>now</a:t>
            </a:r>
            <a:r>
              <a:rPr sz="1900" spc="15" dirty="0">
                <a:latin typeface="Calibri"/>
                <a:cs typeface="Calibri"/>
              </a:rPr>
              <a:t> </a:t>
            </a:r>
            <a:r>
              <a:rPr sz="1900" spc="-10" dirty="0">
                <a:latin typeface="Calibri"/>
                <a:cs typeface="Calibri"/>
              </a:rPr>
              <a:t>call</a:t>
            </a:r>
            <a:r>
              <a:rPr sz="1900" spc="-5" dirty="0">
                <a:solidFill>
                  <a:srgbClr val="FF0000"/>
                </a:solidFill>
                <a:latin typeface="Calibri"/>
                <a:cs typeface="Calibri"/>
              </a:rPr>
              <a:t> </a:t>
            </a:r>
            <a:r>
              <a:rPr sz="1900" b="1" u="heavy" spc="-5" dirty="0">
                <a:solidFill>
                  <a:srgbClr val="FF0000"/>
                </a:solidFill>
                <a:uFill>
                  <a:solidFill>
                    <a:srgbClr val="FF0000"/>
                  </a:solidFill>
                </a:uFill>
                <a:latin typeface="Calibri"/>
                <a:cs typeface="Calibri"/>
              </a:rPr>
              <a:t>algorithmic</a:t>
            </a:r>
            <a:r>
              <a:rPr sz="1900" b="1" u="heavy" spc="-10" dirty="0">
                <a:solidFill>
                  <a:srgbClr val="FF0000"/>
                </a:solidFill>
                <a:uFill>
                  <a:solidFill>
                    <a:srgbClr val="FF0000"/>
                  </a:solidFill>
                </a:uFill>
                <a:latin typeface="Calibri"/>
                <a:cs typeface="Calibri"/>
              </a:rPr>
              <a:t> trading</a:t>
            </a:r>
            <a:r>
              <a:rPr sz="1900" spc="-10"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928995" cy="635000"/>
          </a:xfrm>
          <a:prstGeom prst="rect">
            <a:avLst/>
          </a:prstGeom>
        </p:spPr>
        <p:txBody>
          <a:bodyPr vert="horz" wrap="square" lIns="0" tIns="12065" rIns="0" bIns="0" rtlCol="0">
            <a:spAutoFit/>
          </a:bodyPr>
          <a:lstStyle/>
          <a:p>
            <a:pPr marL="12700">
              <a:lnSpc>
                <a:spcPct val="100000"/>
              </a:lnSpc>
              <a:spcBef>
                <a:spcPts val="95"/>
              </a:spcBef>
            </a:pPr>
            <a:r>
              <a:rPr spc="-85" dirty="0"/>
              <a:t>A</a:t>
            </a:r>
            <a:r>
              <a:rPr spc="-60" dirty="0"/>
              <a:t>l</a:t>
            </a:r>
            <a:r>
              <a:rPr spc="-105" dirty="0"/>
              <a:t>g</a:t>
            </a:r>
            <a:r>
              <a:rPr spc="-85" dirty="0"/>
              <a:t>o</a:t>
            </a:r>
            <a:r>
              <a:rPr spc="-90" dirty="0"/>
              <a:t>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95" dirty="0"/>
              <a:t>g</a:t>
            </a:r>
            <a:r>
              <a:rPr spc="-5" dirty="0"/>
              <a:t>:</a:t>
            </a:r>
            <a:r>
              <a:rPr spc="-170" dirty="0"/>
              <a:t> </a:t>
            </a:r>
            <a:r>
              <a:rPr spc="-90" dirty="0"/>
              <a:t>D</a:t>
            </a:r>
            <a:r>
              <a:rPr spc="-110" dirty="0"/>
              <a:t>e</a:t>
            </a:r>
            <a:r>
              <a:rPr spc="-75" dirty="0"/>
              <a:t>fi</a:t>
            </a:r>
            <a:r>
              <a:rPr spc="-90" dirty="0"/>
              <a:t>n</a:t>
            </a:r>
            <a:r>
              <a:rPr spc="-75" dirty="0"/>
              <a:t>i</a:t>
            </a:r>
            <a:r>
              <a:rPr spc="-85" dirty="0"/>
              <a:t>tio</a:t>
            </a:r>
            <a:r>
              <a:rPr spc="-5" dirty="0"/>
              <a:t>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3" name="object 3"/>
          <p:cNvSpPr txBox="1"/>
          <p:nvPr/>
        </p:nvSpPr>
        <p:spPr>
          <a:xfrm>
            <a:off x="810258" y="1983005"/>
            <a:ext cx="7570470" cy="4017645"/>
          </a:xfrm>
          <a:prstGeom prst="rect">
            <a:avLst/>
          </a:prstGeom>
        </p:spPr>
        <p:txBody>
          <a:bodyPr vert="horz" wrap="square" lIns="0" tIns="22860" rIns="0" bIns="0" rtlCol="0">
            <a:spAutoFit/>
          </a:bodyPr>
          <a:lstStyle/>
          <a:p>
            <a:pPr marL="103505" marR="6985" indent="-91440" algn="just">
              <a:lnSpc>
                <a:spcPts val="2640"/>
              </a:lnSpc>
              <a:spcBef>
                <a:spcPts val="180"/>
              </a:spcBef>
              <a:buClr>
                <a:srgbClr val="1CACE3"/>
              </a:buClr>
              <a:buSzPct val="95454"/>
              <a:buFont typeface="Wingdings"/>
              <a:buChar char=""/>
              <a:tabLst>
                <a:tab pos="235585" algn="l"/>
              </a:tabLst>
            </a:pPr>
            <a:r>
              <a:rPr sz="2200" b="1" spc="-10" dirty="0">
                <a:solidFill>
                  <a:srgbClr val="FF0000"/>
                </a:solidFill>
                <a:latin typeface="Calibri"/>
                <a:cs typeface="Calibri"/>
              </a:rPr>
              <a:t>Algorithmic </a:t>
            </a:r>
            <a:r>
              <a:rPr sz="2200" b="1" spc="-15" dirty="0">
                <a:solidFill>
                  <a:srgbClr val="FF0000"/>
                </a:solidFill>
                <a:latin typeface="Calibri"/>
                <a:cs typeface="Calibri"/>
              </a:rPr>
              <a:t>trading </a:t>
            </a:r>
            <a:r>
              <a:rPr sz="2200" spc="-5" dirty="0">
                <a:latin typeface="Calibri"/>
                <a:cs typeface="Calibri"/>
              </a:rPr>
              <a:t>is </a:t>
            </a:r>
            <a:r>
              <a:rPr sz="2200" spc="-10" dirty="0">
                <a:latin typeface="Calibri"/>
                <a:cs typeface="Calibri"/>
              </a:rPr>
              <a:t>the </a:t>
            </a:r>
            <a:r>
              <a:rPr sz="2200" spc="-5" dirty="0">
                <a:latin typeface="Calibri"/>
                <a:cs typeface="Calibri"/>
              </a:rPr>
              <a:t>use </a:t>
            </a:r>
            <a:r>
              <a:rPr sz="2200" dirty="0">
                <a:latin typeface="Calibri"/>
                <a:cs typeface="Calibri"/>
              </a:rPr>
              <a:t>of </a:t>
            </a:r>
            <a:r>
              <a:rPr sz="2200" spc="-5" dirty="0">
                <a:latin typeface="Calibri"/>
                <a:cs typeface="Calibri"/>
              </a:rPr>
              <a:t>a </a:t>
            </a:r>
            <a:r>
              <a:rPr sz="2200" spc="-15" dirty="0">
                <a:latin typeface="Calibri"/>
                <a:cs typeface="Calibri"/>
              </a:rPr>
              <a:t>program containing </a:t>
            </a:r>
            <a:r>
              <a:rPr sz="2200" spc="-5" dirty="0">
                <a:latin typeface="Calibri"/>
                <a:cs typeface="Calibri"/>
              </a:rPr>
              <a:t>a </a:t>
            </a:r>
            <a:r>
              <a:rPr sz="2200" b="1" spc="-5" dirty="0">
                <a:latin typeface="Calibri"/>
                <a:cs typeface="Calibri"/>
              </a:rPr>
              <a:t>set of </a:t>
            </a:r>
            <a:r>
              <a:rPr sz="2200" b="1" dirty="0">
                <a:latin typeface="Calibri"/>
                <a:cs typeface="Calibri"/>
              </a:rPr>
              <a:t> </a:t>
            </a:r>
            <a:r>
              <a:rPr sz="2200" b="1" spc="-10" dirty="0">
                <a:latin typeface="Calibri"/>
                <a:cs typeface="Calibri"/>
              </a:rPr>
              <a:t>instructions</a:t>
            </a:r>
            <a:r>
              <a:rPr sz="2200" b="1" spc="-5" dirty="0">
                <a:latin typeface="Calibri"/>
                <a:cs typeface="Calibri"/>
              </a:rPr>
              <a:t> </a:t>
            </a:r>
            <a:r>
              <a:rPr sz="2200" b="1" spc="-15" dirty="0">
                <a:latin typeface="Calibri"/>
                <a:cs typeface="Calibri"/>
              </a:rPr>
              <a:t>for</a:t>
            </a:r>
            <a:r>
              <a:rPr sz="2200" b="1" spc="-10" dirty="0">
                <a:latin typeface="Calibri"/>
                <a:cs typeface="Calibri"/>
              </a:rPr>
              <a:t> </a:t>
            </a:r>
            <a:r>
              <a:rPr sz="2200" b="1" spc="-15" dirty="0">
                <a:latin typeface="Calibri"/>
                <a:cs typeface="Calibri"/>
              </a:rPr>
              <a:t>trading</a:t>
            </a:r>
            <a:r>
              <a:rPr sz="2200" b="1" spc="-10" dirty="0">
                <a:latin typeface="Calibri"/>
                <a:cs typeface="Calibri"/>
              </a:rPr>
              <a:t> </a:t>
            </a:r>
            <a:r>
              <a:rPr sz="2200" b="1" spc="-5" dirty="0">
                <a:latin typeface="Calibri"/>
                <a:cs typeface="Calibri"/>
              </a:rPr>
              <a:t>purposes</a:t>
            </a:r>
            <a:r>
              <a:rPr sz="2200" b="1" dirty="0">
                <a:latin typeface="Calibri"/>
                <a:cs typeface="Calibri"/>
              </a:rPr>
              <a:t> </a:t>
            </a:r>
            <a:r>
              <a:rPr sz="2200" spc="-5" dirty="0">
                <a:latin typeface="Calibri"/>
                <a:cs typeface="Calibri"/>
              </a:rPr>
              <a:t>which</a:t>
            </a:r>
            <a:r>
              <a:rPr sz="2200" dirty="0">
                <a:latin typeface="Calibri"/>
                <a:cs typeface="Calibri"/>
              </a:rPr>
              <a:t> </a:t>
            </a:r>
            <a:r>
              <a:rPr sz="2200" spc="-5" dirty="0">
                <a:latin typeface="Calibri"/>
                <a:cs typeface="Calibri"/>
              </a:rPr>
              <a:t>is</a:t>
            </a:r>
            <a:r>
              <a:rPr sz="2200" dirty="0">
                <a:latin typeface="Calibri"/>
                <a:cs typeface="Calibri"/>
              </a:rPr>
              <a:t> </a:t>
            </a:r>
            <a:r>
              <a:rPr sz="2200" spc="-20" dirty="0">
                <a:latin typeface="Calibri"/>
                <a:cs typeface="Calibri"/>
              </a:rPr>
              <a:t>executed</a:t>
            </a:r>
            <a:r>
              <a:rPr sz="2200" spc="-15" dirty="0">
                <a:latin typeface="Calibri"/>
                <a:cs typeface="Calibri"/>
              </a:rPr>
              <a:t> </a:t>
            </a:r>
            <a:r>
              <a:rPr sz="2200" spc="-5" dirty="0">
                <a:latin typeface="Calibri"/>
                <a:cs typeface="Calibri"/>
              </a:rPr>
              <a:t>in</a:t>
            </a:r>
            <a:r>
              <a:rPr sz="2200" dirty="0">
                <a:latin typeface="Calibri"/>
                <a:cs typeface="Calibri"/>
              </a:rPr>
              <a:t> </a:t>
            </a:r>
            <a:r>
              <a:rPr sz="2200" spc="-5" dirty="0">
                <a:latin typeface="Calibri"/>
                <a:cs typeface="Calibri"/>
              </a:rPr>
              <a:t>a</a:t>
            </a:r>
            <a:r>
              <a:rPr sz="2200" dirty="0">
                <a:latin typeface="Calibri"/>
                <a:cs typeface="Calibri"/>
              </a:rPr>
              <a:t> </a:t>
            </a:r>
            <a:r>
              <a:rPr sz="2200" spc="-15" dirty="0">
                <a:solidFill>
                  <a:srgbClr val="FF0000"/>
                </a:solidFill>
                <a:latin typeface="Calibri"/>
                <a:cs typeface="Calibri"/>
              </a:rPr>
              <a:t>pre- </a:t>
            </a:r>
            <a:r>
              <a:rPr sz="2200" spc="-10" dirty="0">
                <a:solidFill>
                  <a:srgbClr val="FF0000"/>
                </a:solidFill>
                <a:latin typeface="Calibri"/>
                <a:cs typeface="Calibri"/>
              </a:rPr>
              <a:t> determined</a:t>
            </a:r>
            <a:r>
              <a:rPr sz="2200" spc="30" dirty="0">
                <a:solidFill>
                  <a:srgbClr val="FF0000"/>
                </a:solidFill>
                <a:latin typeface="Calibri"/>
                <a:cs typeface="Calibri"/>
              </a:rPr>
              <a:t> </a:t>
            </a:r>
            <a:r>
              <a:rPr sz="2200" spc="-10" dirty="0">
                <a:solidFill>
                  <a:srgbClr val="FF0000"/>
                </a:solidFill>
                <a:latin typeface="Calibri"/>
                <a:cs typeface="Calibri"/>
              </a:rPr>
              <a:t>manner</a:t>
            </a:r>
            <a:r>
              <a:rPr sz="2200" spc="15" dirty="0">
                <a:solidFill>
                  <a:srgbClr val="FF0000"/>
                </a:solidFill>
                <a:latin typeface="Calibri"/>
                <a:cs typeface="Calibri"/>
              </a:rPr>
              <a:t> </a:t>
            </a:r>
            <a:r>
              <a:rPr sz="2200" spc="-10" dirty="0">
                <a:latin typeface="Calibri"/>
                <a:cs typeface="Calibri"/>
              </a:rPr>
              <a:t>specifically</a:t>
            </a:r>
            <a:r>
              <a:rPr sz="2200" spc="10" dirty="0">
                <a:latin typeface="Calibri"/>
                <a:cs typeface="Calibri"/>
              </a:rPr>
              <a:t> </a:t>
            </a:r>
            <a:r>
              <a:rPr sz="2300" i="1" u="heavy" spc="-40" dirty="0">
                <a:uFill>
                  <a:solidFill>
                    <a:srgbClr val="000000"/>
                  </a:solidFill>
                </a:uFill>
                <a:latin typeface="Calibri"/>
                <a:cs typeface="Calibri"/>
              </a:rPr>
              <a:t>without</a:t>
            </a:r>
            <a:r>
              <a:rPr sz="2300" i="1" u="heavy" spc="-10" dirty="0">
                <a:uFill>
                  <a:solidFill>
                    <a:srgbClr val="000000"/>
                  </a:solidFill>
                </a:uFill>
                <a:latin typeface="Calibri"/>
                <a:cs typeface="Calibri"/>
              </a:rPr>
              <a:t> </a:t>
            </a:r>
            <a:r>
              <a:rPr sz="2300" i="1" u="heavy" spc="-80" dirty="0">
                <a:uFill>
                  <a:solidFill>
                    <a:srgbClr val="000000"/>
                  </a:solidFill>
                </a:uFill>
                <a:latin typeface="Calibri"/>
                <a:cs typeface="Calibri"/>
              </a:rPr>
              <a:t>any</a:t>
            </a:r>
            <a:r>
              <a:rPr sz="2300" i="1" u="heavy" spc="-15" dirty="0">
                <a:uFill>
                  <a:solidFill>
                    <a:srgbClr val="000000"/>
                  </a:solidFill>
                </a:uFill>
                <a:latin typeface="Calibri"/>
                <a:cs typeface="Calibri"/>
              </a:rPr>
              <a:t> </a:t>
            </a:r>
            <a:r>
              <a:rPr sz="2300" i="1" u="heavy" spc="-60" dirty="0">
                <a:uFill>
                  <a:solidFill>
                    <a:srgbClr val="000000"/>
                  </a:solidFill>
                </a:uFill>
                <a:latin typeface="Calibri"/>
                <a:cs typeface="Calibri"/>
              </a:rPr>
              <a:t>human</a:t>
            </a:r>
            <a:r>
              <a:rPr sz="2300" i="1" u="heavy" spc="-15" dirty="0">
                <a:uFill>
                  <a:solidFill>
                    <a:srgbClr val="000000"/>
                  </a:solidFill>
                </a:uFill>
                <a:latin typeface="Calibri"/>
                <a:cs typeface="Calibri"/>
              </a:rPr>
              <a:t> </a:t>
            </a:r>
            <a:r>
              <a:rPr sz="2300" i="1" u="heavy" spc="-35" dirty="0">
                <a:uFill>
                  <a:solidFill>
                    <a:srgbClr val="000000"/>
                  </a:solidFill>
                </a:uFill>
                <a:latin typeface="Calibri"/>
                <a:cs typeface="Calibri"/>
              </a:rPr>
              <a:t>intervention</a:t>
            </a:r>
            <a:r>
              <a:rPr sz="2200" spc="-35" dirty="0">
                <a:latin typeface="Calibri"/>
                <a:cs typeface="Calibri"/>
              </a:rPr>
              <a:t>.</a:t>
            </a:r>
            <a:endParaRPr sz="2200">
              <a:latin typeface="Calibri"/>
              <a:cs typeface="Calibri"/>
            </a:endParaRPr>
          </a:p>
          <a:p>
            <a:pPr marL="103505" marR="5715" indent="-91440" algn="just">
              <a:lnSpc>
                <a:spcPct val="100000"/>
              </a:lnSpc>
              <a:spcBef>
                <a:spcPts val="1115"/>
              </a:spcBef>
              <a:buClr>
                <a:srgbClr val="1CACE3"/>
              </a:buClr>
              <a:buSzPct val="95454"/>
              <a:buFont typeface="Wingdings"/>
              <a:buChar char=""/>
              <a:tabLst>
                <a:tab pos="235585" algn="l"/>
              </a:tabLst>
            </a:pPr>
            <a:r>
              <a:rPr sz="2200" spc="-5" dirty="0">
                <a:latin typeface="Calibri"/>
                <a:cs typeface="Calibri"/>
              </a:rPr>
              <a:t>Algorithmic </a:t>
            </a:r>
            <a:r>
              <a:rPr sz="2200" spc="-10" dirty="0">
                <a:latin typeface="Calibri"/>
                <a:cs typeface="Calibri"/>
              </a:rPr>
              <a:t>trading </a:t>
            </a:r>
            <a:r>
              <a:rPr sz="2200" spc="-5" dirty="0">
                <a:latin typeface="Calibri"/>
                <a:cs typeface="Calibri"/>
              </a:rPr>
              <a:t>has </a:t>
            </a:r>
            <a:r>
              <a:rPr sz="2200" spc="-10" dirty="0">
                <a:latin typeface="Calibri"/>
                <a:cs typeface="Calibri"/>
              </a:rPr>
              <a:t>been </a:t>
            </a:r>
            <a:r>
              <a:rPr sz="2200" spc="-20" dirty="0">
                <a:latin typeface="Calibri"/>
                <a:cs typeface="Calibri"/>
              </a:rPr>
              <a:t>referred to </a:t>
            </a:r>
            <a:r>
              <a:rPr sz="2200" spc="-5" dirty="0">
                <a:latin typeface="Calibri"/>
                <a:cs typeface="Calibri"/>
              </a:rPr>
              <a:t>as </a:t>
            </a:r>
            <a:r>
              <a:rPr sz="2200" b="1" spc="-15" dirty="0">
                <a:solidFill>
                  <a:srgbClr val="0000FF"/>
                </a:solidFill>
                <a:latin typeface="Calibri"/>
                <a:cs typeface="Calibri"/>
              </a:rPr>
              <a:t>automated</a:t>
            </a:r>
            <a:r>
              <a:rPr sz="2200" spc="-15" dirty="0">
                <a:latin typeface="Calibri"/>
                <a:cs typeface="Calibri"/>
              </a:rPr>
              <a:t>, </a:t>
            </a:r>
            <a:r>
              <a:rPr sz="2200" b="1" spc="-5" dirty="0">
                <a:solidFill>
                  <a:srgbClr val="0000FF"/>
                </a:solidFill>
                <a:latin typeface="Calibri"/>
                <a:cs typeface="Calibri"/>
              </a:rPr>
              <a:t>black </a:t>
            </a:r>
            <a:r>
              <a:rPr sz="2200" b="1" dirty="0">
                <a:solidFill>
                  <a:srgbClr val="0000FF"/>
                </a:solidFill>
                <a:latin typeface="Calibri"/>
                <a:cs typeface="Calibri"/>
              </a:rPr>
              <a:t> </a:t>
            </a:r>
            <a:r>
              <a:rPr sz="2200" b="1" spc="-20" dirty="0">
                <a:solidFill>
                  <a:srgbClr val="0000FF"/>
                </a:solidFill>
                <a:latin typeface="Calibri"/>
                <a:cs typeface="Calibri"/>
              </a:rPr>
              <a:t>box</a:t>
            </a:r>
            <a:r>
              <a:rPr sz="2200" b="1" spc="-20" dirty="0">
                <a:latin typeface="Calibri"/>
                <a:cs typeface="Calibri"/>
              </a:rPr>
              <a:t>,</a:t>
            </a:r>
            <a:r>
              <a:rPr sz="2200" b="1" spc="10" dirty="0">
                <a:latin typeface="Calibri"/>
                <a:cs typeface="Calibri"/>
              </a:rPr>
              <a:t> </a:t>
            </a:r>
            <a:r>
              <a:rPr sz="2200" b="1" spc="-15" dirty="0">
                <a:solidFill>
                  <a:srgbClr val="0000FF"/>
                </a:solidFill>
                <a:latin typeface="Calibri"/>
                <a:cs typeface="Calibri"/>
              </a:rPr>
              <a:t>robo</a:t>
            </a:r>
            <a:r>
              <a:rPr sz="2200" b="1" spc="25" dirty="0">
                <a:solidFill>
                  <a:srgbClr val="0000FF"/>
                </a:solidFill>
                <a:latin typeface="Calibri"/>
                <a:cs typeface="Calibri"/>
              </a:rPr>
              <a:t> </a:t>
            </a:r>
            <a:r>
              <a:rPr sz="2200" spc="-5" dirty="0">
                <a:latin typeface="Calibri"/>
                <a:cs typeface="Calibri"/>
              </a:rPr>
              <a:t>and</a:t>
            </a:r>
            <a:r>
              <a:rPr sz="2200" spc="-10" dirty="0">
                <a:latin typeface="Calibri"/>
                <a:cs typeface="Calibri"/>
              </a:rPr>
              <a:t> </a:t>
            </a:r>
            <a:r>
              <a:rPr sz="2200" b="1" spc="-15" dirty="0">
                <a:solidFill>
                  <a:srgbClr val="0000FF"/>
                </a:solidFill>
                <a:latin typeface="Calibri"/>
                <a:cs typeface="Calibri"/>
              </a:rPr>
              <a:t>quantitative</a:t>
            </a:r>
            <a:r>
              <a:rPr sz="2200" b="1" spc="40" dirty="0">
                <a:solidFill>
                  <a:srgbClr val="0000FF"/>
                </a:solidFill>
                <a:latin typeface="Calibri"/>
                <a:cs typeface="Calibri"/>
              </a:rPr>
              <a:t> </a:t>
            </a:r>
            <a:r>
              <a:rPr sz="2200" b="1" spc="-15" dirty="0">
                <a:latin typeface="Calibri"/>
                <a:cs typeface="Calibri"/>
              </a:rPr>
              <a:t>trading</a:t>
            </a:r>
            <a:r>
              <a:rPr sz="2200" spc="-15" dirty="0">
                <a:latin typeface="Calibri"/>
                <a:cs typeface="Calibri"/>
              </a:rPr>
              <a:t>.</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a:t>
            </a:r>
            <a:r>
              <a:rPr sz="2200" spc="-5" dirty="0">
                <a:latin typeface="Calibri"/>
                <a:cs typeface="Calibri"/>
              </a:rPr>
              <a:t> </a:t>
            </a:r>
            <a:r>
              <a:rPr sz="2200" spc="-10" dirty="0">
                <a:latin typeface="Calibri"/>
                <a:cs typeface="Calibri"/>
              </a:rPr>
              <a:t>most</a:t>
            </a:r>
            <a:r>
              <a:rPr sz="2200" spc="-5" dirty="0">
                <a:latin typeface="Calibri"/>
                <a:cs typeface="Calibri"/>
              </a:rPr>
              <a:t> popular</a:t>
            </a:r>
            <a:r>
              <a:rPr sz="2200" dirty="0">
                <a:latin typeface="Calibri"/>
                <a:cs typeface="Calibri"/>
              </a:rPr>
              <a:t> </a:t>
            </a:r>
            <a:r>
              <a:rPr sz="2200" spc="-20" dirty="0">
                <a:latin typeface="Calibri"/>
                <a:cs typeface="Calibri"/>
              </a:rPr>
              <a:t>market</a:t>
            </a:r>
            <a:r>
              <a:rPr sz="2200" spc="-15" dirty="0">
                <a:latin typeface="Calibri"/>
                <a:cs typeface="Calibri"/>
              </a:rPr>
              <a:t> </a:t>
            </a:r>
            <a:r>
              <a:rPr sz="2200" spc="-10" dirty="0">
                <a:latin typeface="Calibri"/>
                <a:cs typeface="Calibri"/>
              </a:rPr>
              <a:t>sectors</a:t>
            </a:r>
            <a:r>
              <a:rPr sz="2200" spc="-5" dirty="0">
                <a:latin typeface="Calibri"/>
                <a:cs typeface="Calibri"/>
              </a:rPr>
              <a:t> </a:t>
            </a:r>
            <a:r>
              <a:rPr sz="2200" spc="-15" dirty="0">
                <a:latin typeface="Calibri"/>
                <a:cs typeface="Calibri"/>
              </a:rPr>
              <a:t>traded</a:t>
            </a:r>
            <a:r>
              <a:rPr sz="2200" spc="-10" dirty="0">
                <a:latin typeface="Calibri"/>
                <a:cs typeface="Calibri"/>
              </a:rPr>
              <a:t> </a:t>
            </a:r>
            <a:r>
              <a:rPr sz="2200" spc="-5" dirty="0">
                <a:latin typeface="Calibri"/>
                <a:cs typeface="Calibri"/>
              </a:rPr>
              <a:t>in</a:t>
            </a:r>
            <a:r>
              <a:rPr sz="2200" dirty="0">
                <a:latin typeface="Calibri"/>
                <a:cs typeface="Calibri"/>
              </a:rPr>
              <a:t> </a:t>
            </a:r>
            <a:r>
              <a:rPr sz="2200" spc="-10" dirty="0">
                <a:latin typeface="Calibri"/>
                <a:cs typeface="Calibri"/>
              </a:rPr>
              <a:t>algo</a:t>
            </a:r>
            <a:r>
              <a:rPr sz="2200" spc="-5" dirty="0">
                <a:latin typeface="Calibri"/>
                <a:cs typeface="Calibri"/>
              </a:rPr>
              <a:t> </a:t>
            </a:r>
            <a:r>
              <a:rPr sz="2200" spc="-15" dirty="0">
                <a:latin typeface="Calibri"/>
                <a:cs typeface="Calibri"/>
              </a:rPr>
              <a:t>trading</a:t>
            </a:r>
            <a:r>
              <a:rPr sz="2200" spc="-10" dirty="0">
                <a:latin typeface="Calibri"/>
                <a:cs typeface="Calibri"/>
              </a:rPr>
              <a:t> </a:t>
            </a:r>
            <a:r>
              <a:rPr sz="2200" spc="-20" dirty="0">
                <a:latin typeface="Calibri"/>
                <a:cs typeface="Calibri"/>
              </a:rPr>
              <a:t>are </a:t>
            </a:r>
            <a:r>
              <a:rPr sz="2200" spc="-15" dirty="0">
                <a:latin typeface="Calibri"/>
                <a:cs typeface="Calibri"/>
              </a:rPr>
              <a:t> </a:t>
            </a:r>
            <a:r>
              <a:rPr sz="2200" b="1" spc="-5" dirty="0">
                <a:latin typeface="Calibri"/>
                <a:cs typeface="Calibri"/>
              </a:rPr>
              <a:t>commodities</a:t>
            </a:r>
            <a:r>
              <a:rPr sz="2200" b="1" dirty="0">
                <a:latin typeface="Calibri"/>
                <a:cs typeface="Calibri"/>
              </a:rPr>
              <a:t> </a:t>
            </a:r>
            <a:r>
              <a:rPr sz="2200" spc="-10" dirty="0">
                <a:latin typeface="Calibri"/>
                <a:cs typeface="Calibri"/>
              </a:rPr>
              <a:t>(metals,</a:t>
            </a:r>
            <a:r>
              <a:rPr sz="2200" spc="-5" dirty="0">
                <a:latin typeface="Calibri"/>
                <a:cs typeface="Calibri"/>
              </a:rPr>
              <a:t> </a:t>
            </a:r>
            <a:r>
              <a:rPr sz="2200" spc="-10" dirty="0">
                <a:latin typeface="Calibri"/>
                <a:cs typeface="Calibri"/>
              </a:rPr>
              <a:t>agricultural</a:t>
            </a:r>
            <a:r>
              <a:rPr sz="2200" spc="-5" dirty="0">
                <a:latin typeface="Calibri"/>
                <a:cs typeface="Calibri"/>
              </a:rPr>
              <a:t> </a:t>
            </a:r>
            <a:r>
              <a:rPr sz="2200" spc="-15" dirty="0">
                <a:latin typeface="Calibri"/>
                <a:cs typeface="Calibri"/>
              </a:rPr>
              <a:t>produce),</a:t>
            </a:r>
            <a:r>
              <a:rPr sz="2200" spc="-10" dirty="0">
                <a:latin typeface="Calibri"/>
                <a:cs typeface="Calibri"/>
              </a:rPr>
              <a:t> </a:t>
            </a:r>
            <a:r>
              <a:rPr sz="2200" b="1" spc="-10" dirty="0">
                <a:latin typeface="Calibri"/>
                <a:cs typeface="Calibri"/>
              </a:rPr>
              <a:t>energy</a:t>
            </a:r>
            <a:r>
              <a:rPr sz="2200" b="1" spc="-5" dirty="0">
                <a:latin typeface="Calibri"/>
                <a:cs typeface="Calibri"/>
              </a:rPr>
              <a:t> </a:t>
            </a:r>
            <a:r>
              <a:rPr sz="2200" spc="-5" dirty="0">
                <a:latin typeface="Calibri"/>
                <a:cs typeface="Calibri"/>
              </a:rPr>
              <a:t>(oil,</a:t>
            </a:r>
            <a:r>
              <a:rPr sz="2200" dirty="0">
                <a:latin typeface="Calibri"/>
                <a:cs typeface="Calibri"/>
              </a:rPr>
              <a:t> </a:t>
            </a:r>
            <a:r>
              <a:rPr sz="2200" spc="-15" dirty="0">
                <a:latin typeface="Calibri"/>
                <a:cs typeface="Calibri"/>
              </a:rPr>
              <a:t>gas), </a:t>
            </a:r>
            <a:r>
              <a:rPr sz="2200" spc="-10" dirty="0">
                <a:latin typeface="Calibri"/>
                <a:cs typeface="Calibri"/>
              </a:rPr>
              <a:t> </a:t>
            </a:r>
            <a:r>
              <a:rPr sz="2200" b="1" spc="-10" dirty="0">
                <a:latin typeface="Calibri"/>
                <a:cs typeface="Calibri"/>
              </a:rPr>
              <a:t>equities</a:t>
            </a:r>
            <a:r>
              <a:rPr sz="2200" b="1" spc="-5" dirty="0">
                <a:latin typeface="Calibri"/>
                <a:cs typeface="Calibri"/>
              </a:rPr>
              <a:t> </a:t>
            </a:r>
            <a:r>
              <a:rPr sz="2200" spc="-15" dirty="0">
                <a:latin typeface="Calibri"/>
                <a:cs typeface="Calibri"/>
              </a:rPr>
              <a:t>(stocks</a:t>
            </a:r>
            <a:r>
              <a:rPr sz="2200" spc="-10" dirty="0">
                <a:latin typeface="Calibri"/>
                <a:cs typeface="Calibri"/>
              </a:rPr>
              <a:t> </a:t>
            </a:r>
            <a:r>
              <a:rPr sz="2200" spc="5" dirty="0">
                <a:latin typeface="Calibri"/>
                <a:cs typeface="Calibri"/>
              </a:rPr>
              <a:t>of</a:t>
            </a:r>
            <a:r>
              <a:rPr sz="2200" spc="10" dirty="0">
                <a:latin typeface="Calibri"/>
                <a:cs typeface="Calibri"/>
              </a:rPr>
              <a:t> </a:t>
            </a:r>
            <a:r>
              <a:rPr sz="2200" spc="-20" dirty="0">
                <a:latin typeface="Calibri"/>
                <a:cs typeface="Calibri"/>
              </a:rPr>
              <a:t>different</a:t>
            </a:r>
            <a:r>
              <a:rPr sz="2200" spc="-15" dirty="0">
                <a:latin typeface="Calibri"/>
                <a:cs typeface="Calibri"/>
              </a:rPr>
              <a:t> </a:t>
            </a:r>
            <a:r>
              <a:rPr sz="2200" spc="-10" dirty="0">
                <a:latin typeface="Calibri"/>
                <a:cs typeface="Calibri"/>
              </a:rPr>
              <a:t>companies),</a:t>
            </a:r>
            <a:r>
              <a:rPr sz="2200" spc="-5" dirty="0">
                <a:latin typeface="Calibri"/>
                <a:cs typeface="Calibri"/>
              </a:rPr>
              <a:t> </a:t>
            </a:r>
            <a:r>
              <a:rPr sz="2200" b="1" spc="-15" dirty="0">
                <a:latin typeface="Calibri"/>
                <a:cs typeface="Calibri"/>
              </a:rPr>
              <a:t>interest</a:t>
            </a:r>
            <a:r>
              <a:rPr sz="2200" b="1" spc="-10" dirty="0">
                <a:latin typeface="Calibri"/>
                <a:cs typeface="Calibri"/>
              </a:rPr>
              <a:t> </a:t>
            </a:r>
            <a:r>
              <a:rPr sz="2200" b="1" spc="-25" dirty="0">
                <a:latin typeface="Calibri"/>
                <a:cs typeface="Calibri"/>
              </a:rPr>
              <a:t>rate</a:t>
            </a:r>
            <a:r>
              <a:rPr sz="2200" b="1" spc="-20" dirty="0">
                <a:latin typeface="Calibri"/>
                <a:cs typeface="Calibri"/>
              </a:rPr>
              <a:t> </a:t>
            </a:r>
            <a:r>
              <a:rPr sz="2200" b="1" spc="-5" dirty="0">
                <a:latin typeface="Calibri"/>
                <a:cs typeface="Calibri"/>
              </a:rPr>
              <a:t>bonds </a:t>
            </a:r>
            <a:r>
              <a:rPr sz="2200" b="1" dirty="0">
                <a:latin typeface="Calibri"/>
                <a:cs typeface="Calibri"/>
              </a:rPr>
              <a:t> </a:t>
            </a:r>
            <a:r>
              <a:rPr sz="2200" spc="-10" dirty="0">
                <a:latin typeface="Calibri"/>
                <a:cs typeface="Calibri"/>
              </a:rPr>
              <a:t>(coupons you </a:t>
            </a:r>
            <a:r>
              <a:rPr sz="2200" spc="-15" dirty="0">
                <a:latin typeface="Calibri"/>
                <a:cs typeface="Calibri"/>
              </a:rPr>
              <a:t>get </a:t>
            </a:r>
            <a:r>
              <a:rPr sz="2200" spc="-5" dirty="0">
                <a:latin typeface="Calibri"/>
                <a:cs typeface="Calibri"/>
              </a:rPr>
              <a:t>in </a:t>
            </a:r>
            <a:r>
              <a:rPr sz="2200" spc="-20" dirty="0">
                <a:latin typeface="Calibri"/>
                <a:cs typeface="Calibri"/>
              </a:rPr>
              <a:t>exchange for </a:t>
            </a:r>
            <a:r>
              <a:rPr sz="2200" spc="-5" dirty="0">
                <a:latin typeface="Calibri"/>
                <a:cs typeface="Calibri"/>
              </a:rPr>
              <a:t>debt, which accrues </a:t>
            </a:r>
            <a:r>
              <a:rPr sz="2200" spc="-15" dirty="0">
                <a:latin typeface="Calibri"/>
                <a:cs typeface="Calibri"/>
              </a:rPr>
              <a:t>interest, </a:t>
            </a:r>
            <a:r>
              <a:rPr sz="2200" spc="-10" dirty="0">
                <a:latin typeface="Calibri"/>
                <a:cs typeface="Calibri"/>
              </a:rPr>
              <a:t> </a:t>
            </a:r>
            <a:r>
              <a:rPr sz="2200" spc="-5" dirty="0">
                <a:latin typeface="Calibri"/>
                <a:cs typeface="Calibri"/>
              </a:rPr>
              <a:t>hence</a:t>
            </a:r>
            <a:r>
              <a:rPr sz="2200"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name),</a:t>
            </a:r>
            <a:r>
              <a:rPr sz="2200" dirty="0">
                <a:latin typeface="Calibri"/>
                <a:cs typeface="Calibri"/>
              </a:rPr>
              <a:t> </a:t>
            </a:r>
            <a:r>
              <a:rPr sz="2200" spc="-5" dirty="0">
                <a:latin typeface="Calibri"/>
                <a:cs typeface="Calibri"/>
              </a:rPr>
              <a:t>and</a:t>
            </a:r>
            <a:r>
              <a:rPr sz="2200" dirty="0">
                <a:latin typeface="Calibri"/>
                <a:cs typeface="Calibri"/>
              </a:rPr>
              <a:t> </a:t>
            </a:r>
            <a:r>
              <a:rPr sz="2200" b="1" spc="-10" dirty="0">
                <a:latin typeface="Calibri"/>
                <a:cs typeface="Calibri"/>
              </a:rPr>
              <a:t>foreign</a:t>
            </a:r>
            <a:r>
              <a:rPr sz="2200" b="1" spc="-5" dirty="0">
                <a:latin typeface="Calibri"/>
                <a:cs typeface="Calibri"/>
              </a:rPr>
              <a:t> </a:t>
            </a:r>
            <a:r>
              <a:rPr sz="2200" b="1" spc="-20" dirty="0">
                <a:latin typeface="Calibri"/>
                <a:cs typeface="Calibri"/>
              </a:rPr>
              <a:t>exchange</a:t>
            </a:r>
            <a:r>
              <a:rPr sz="2200" b="1" spc="-15" dirty="0">
                <a:latin typeface="Calibri"/>
                <a:cs typeface="Calibri"/>
              </a:rPr>
              <a:t> </a:t>
            </a:r>
            <a:r>
              <a:rPr sz="2200" spc="-10" dirty="0">
                <a:latin typeface="Calibri"/>
                <a:cs typeface="Calibri"/>
              </a:rPr>
              <a:t>(cash</a:t>
            </a:r>
            <a:r>
              <a:rPr sz="2200" spc="-5" dirty="0">
                <a:latin typeface="Calibri"/>
                <a:cs typeface="Calibri"/>
              </a:rPr>
              <a:t> </a:t>
            </a:r>
            <a:r>
              <a:rPr sz="2200" spc="-20" dirty="0">
                <a:latin typeface="Calibri"/>
                <a:cs typeface="Calibri"/>
              </a:rPr>
              <a:t>exchange</a:t>
            </a:r>
            <a:r>
              <a:rPr sz="2200" spc="-15" dirty="0">
                <a:latin typeface="Calibri"/>
                <a:cs typeface="Calibri"/>
              </a:rPr>
              <a:t> </a:t>
            </a:r>
            <a:r>
              <a:rPr sz="2200" spc="-25" dirty="0">
                <a:latin typeface="Calibri"/>
                <a:cs typeface="Calibri"/>
              </a:rPr>
              <a:t>rates </a:t>
            </a:r>
            <a:r>
              <a:rPr sz="2200" spc="-20" dirty="0">
                <a:latin typeface="Calibri"/>
                <a:cs typeface="Calibri"/>
              </a:rPr>
              <a:t> </a:t>
            </a:r>
            <a:r>
              <a:rPr sz="2200" spc="-15" dirty="0">
                <a:latin typeface="Calibri"/>
                <a:cs typeface="Calibri"/>
              </a:rPr>
              <a:t>between</a:t>
            </a:r>
            <a:r>
              <a:rPr sz="2200" spc="20" dirty="0">
                <a:latin typeface="Calibri"/>
                <a:cs typeface="Calibri"/>
              </a:rPr>
              <a:t> </a:t>
            </a:r>
            <a:r>
              <a:rPr sz="2200" spc="-10" dirty="0">
                <a:latin typeface="Calibri"/>
                <a:cs typeface="Calibri"/>
              </a:rPr>
              <a:t>currencies</a:t>
            </a:r>
            <a:r>
              <a:rPr sz="2200" dirty="0">
                <a:latin typeface="Calibri"/>
                <a:cs typeface="Calibri"/>
              </a:rPr>
              <a:t> </a:t>
            </a:r>
            <a:r>
              <a:rPr sz="2200" spc="-20" dirty="0">
                <a:latin typeface="Calibri"/>
                <a:cs typeface="Calibri"/>
              </a:rPr>
              <a:t>for</a:t>
            </a:r>
            <a:r>
              <a:rPr sz="2200" spc="5" dirty="0">
                <a:latin typeface="Calibri"/>
                <a:cs typeface="Calibri"/>
              </a:rPr>
              <a:t> </a:t>
            </a:r>
            <a:r>
              <a:rPr sz="2200" spc="-20" dirty="0">
                <a:latin typeface="Calibri"/>
                <a:cs typeface="Calibri"/>
              </a:rPr>
              <a:t>different</a:t>
            </a:r>
            <a:r>
              <a:rPr sz="2200" spc="15" dirty="0">
                <a:latin typeface="Calibri"/>
                <a:cs typeface="Calibri"/>
              </a:rPr>
              <a:t> </a:t>
            </a:r>
            <a:r>
              <a:rPr sz="2200" spc="-10" dirty="0">
                <a:latin typeface="Calibri"/>
                <a:cs typeface="Calibri"/>
              </a:rPr>
              <a:t>countries)</a:t>
            </a:r>
            <a:endParaRPr sz="22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365875" cy="635000"/>
          </a:xfrm>
          <a:prstGeom prst="rect">
            <a:avLst/>
          </a:prstGeom>
        </p:spPr>
        <p:txBody>
          <a:bodyPr vert="horz" wrap="square" lIns="0" tIns="12065" rIns="0" bIns="0" rtlCol="0">
            <a:spAutoFit/>
          </a:bodyPr>
          <a:lstStyle/>
          <a:p>
            <a:pPr marL="12700">
              <a:lnSpc>
                <a:spcPct val="100000"/>
              </a:lnSpc>
              <a:spcBef>
                <a:spcPts val="95"/>
              </a:spcBef>
            </a:pPr>
            <a:r>
              <a:rPr spc="-85" dirty="0"/>
              <a:t>A</a:t>
            </a:r>
            <a:r>
              <a:rPr spc="-60" dirty="0"/>
              <a:t>l</a:t>
            </a:r>
            <a:r>
              <a:rPr spc="-105" dirty="0"/>
              <a:t>g</a:t>
            </a:r>
            <a:r>
              <a:rPr spc="-85" dirty="0"/>
              <a:t>o</a:t>
            </a:r>
            <a:r>
              <a:rPr spc="-90" dirty="0"/>
              <a:t>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95" dirty="0"/>
              <a:t>g</a:t>
            </a:r>
            <a:r>
              <a:rPr spc="-5" dirty="0"/>
              <a:t>:</a:t>
            </a:r>
            <a:r>
              <a:rPr spc="-170" dirty="0"/>
              <a:t> </a:t>
            </a:r>
            <a:r>
              <a:rPr spc="-90" dirty="0"/>
              <a:t>D</a:t>
            </a:r>
            <a:r>
              <a:rPr spc="-110" dirty="0"/>
              <a:t>e</a:t>
            </a:r>
            <a:r>
              <a:rPr spc="-75" dirty="0"/>
              <a:t>fi</a:t>
            </a:r>
            <a:r>
              <a:rPr spc="-90" dirty="0"/>
              <a:t>n</a:t>
            </a:r>
            <a:r>
              <a:rPr spc="-75" dirty="0"/>
              <a:t>i</a:t>
            </a:r>
            <a:r>
              <a:rPr spc="-85" dirty="0"/>
              <a:t>tio</a:t>
            </a:r>
            <a:r>
              <a:rPr spc="-5" dirty="0"/>
              <a:t>n</a:t>
            </a:r>
            <a:r>
              <a:rPr spc="-185"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3" name="object 3"/>
          <p:cNvSpPr txBox="1"/>
          <p:nvPr/>
        </p:nvSpPr>
        <p:spPr>
          <a:xfrm>
            <a:off x="810258" y="1971504"/>
            <a:ext cx="7569834" cy="3559810"/>
          </a:xfrm>
          <a:prstGeom prst="rect">
            <a:avLst/>
          </a:prstGeom>
        </p:spPr>
        <p:txBody>
          <a:bodyPr vert="horz" wrap="square" lIns="0" tIns="12065" rIns="0" bIns="0" rtlCol="0">
            <a:spAutoFit/>
          </a:bodyPr>
          <a:lstStyle/>
          <a:p>
            <a:pPr marL="204470" indent="-192405" algn="just">
              <a:lnSpc>
                <a:spcPct val="100000"/>
              </a:lnSpc>
              <a:spcBef>
                <a:spcPts val="95"/>
              </a:spcBef>
              <a:buClr>
                <a:srgbClr val="1CACE3"/>
              </a:buClr>
              <a:buSzPct val="90000"/>
              <a:buFont typeface="Wingdings"/>
              <a:buChar char=""/>
              <a:tabLst>
                <a:tab pos="205104" algn="l"/>
              </a:tabLst>
            </a:pPr>
            <a:r>
              <a:rPr sz="2000" i="1" spc="-35" dirty="0">
                <a:latin typeface="Calibri"/>
                <a:cs typeface="Calibri"/>
              </a:rPr>
              <a:t>Is</a:t>
            </a:r>
            <a:r>
              <a:rPr sz="2000" i="1" spc="-45" dirty="0">
                <a:latin typeface="Calibri"/>
                <a:cs typeface="Calibri"/>
              </a:rPr>
              <a:t> </a:t>
            </a:r>
            <a:r>
              <a:rPr sz="2000" i="1" spc="-55" dirty="0">
                <a:latin typeface="Calibri"/>
                <a:cs typeface="Calibri"/>
              </a:rPr>
              <a:t>quantitative</a:t>
            </a:r>
            <a:r>
              <a:rPr sz="2000" i="1" spc="25" dirty="0">
                <a:latin typeface="Calibri"/>
                <a:cs typeface="Calibri"/>
              </a:rPr>
              <a:t> </a:t>
            </a:r>
            <a:r>
              <a:rPr sz="2000" i="1" spc="-70" dirty="0">
                <a:latin typeface="Calibri"/>
                <a:cs typeface="Calibri"/>
              </a:rPr>
              <a:t>trading</a:t>
            </a:r>
            <a:r>
              <a:rPr sz="2000" i="1" spc="10" dirty="0">
                <a:latin typeface="Calibri"/>
                <a:cs typeface="Calibri"/>
              </a:rPr>
              <a:t> </a:t>
            </a:r>
            <a:r>
              <a:rPr sz="2000" i="1" spc="-40" dirty="0">
                <a:latin typeface="Calibri"/>
                <a:cs typeface="Calibri"/>
              </a:rPr>
              <a:t>just</a:t>
            </a:r>
            <a:r>
              <a:rPr sz="2000" i="1" spc="-35" dirty="0">
                <a:latin typeface="Calibri"/>
                <a:cs typeface="Calibri"/>
              </a:rPr>
              <a:t> </a:t>
            </a:r>
            <a:r>
              <a:rPr sz="2000" i="1" spc="-125" dirty="0">
                <a:latin typeface="Calibri"/>
                <a:cs typeface="Calibri"/>
              </a:rPr>
              <a:t>a</a:t>
            </a:r>
            <a:r>
              <a:rPr sz="2000" i="1" spc="-25" dirty="0">
                <a:latin typeface="Calibri"/>
                <a:cs typeface="Calibri"/>
              </a:rPr>
              <a:t> </a:t>
            </a:r>
            <a:r>
              <a:rPr sz="2000" i="1" spc="-60" dirty="0">
                <a:latin typeface="Calibri"/>
                <a:cs typeface="Calibri"/>
              </a:rPr>
              <a:t>fancy</a:t>
            </a:r>
            <a:r>
              <a:rPr sz="2000" i="1" spc="-25" dirty="0">
                <a:latin typeface="Calibri"/>
                <a:cs typeface="Calibri"/>
              </a:rPr>
              <a:t> </a:t>
            </a:r>
            <a:r>
              <a:rPr sz="2000" i="1" spc="-65" dirty="0">
                <a:latin typeface="Calibri"/>
                <a:cs typeface="Calibri"/>
              </a:rPr>
              <a:t>name</a:t>
            </a:r>
            <a:r>
              <a:rPr sz="2000" i="1" spc="-10" dirty="0">
                <a:latin typeface="Calibri"/>
                <a:cs typeface="Calibri"/>
              </a:rPr>
              <a:t> </a:t>
            </a:r>
            <a:r>
              <a:rPr sz="2000" i="1" spc="-45" dirty="0">
                <a:latin typeface="Calibri"/>
                <a:cs typeface="Calibri"/>
              </a:rPr>
              <a:t>for</a:t>
            </a:r>
            <a:r>
              <a:rPr sz="2000" i="1" spc="-20" dirty="0">
                <a:latin typeface="Calibri"/>
                <a:cs typeface="Calibri"/>
              </a:rPr>
              <a:t> </a:t>
            </a:r>
            <a:r>
              <a:rPr sz="2000" i="1" spc="-45" dirty="0">
                <a:latin typeface="Calibri"/>
                <a:cs typeface="Calibri"/>
              </a:rPr>
              <a:t>technical</a:t>
            </a:r>
            <a:r>
              <a:rPr sz="2000" i="1" spc="-20" dirty="0">
                <a:latin typeface="Calibri"/>
                <a:cs typeface="Calibri"/>
              </a:rPr>
              <a:t> </a:t>
            </a:r>
            <a:r>
              <a:rPr sz="2000" i="1" spc="-60" dirty="0">
                <a:latin typeface="Calibri"/>
                <a:cs typeface="Calibri"/>
              </a:rPr>
              <a:t>analysis?</a:t>
            </a:r>
            <a:endParaRPr sz="2000">
              <a:latin typeface="Calibri"/>
              <a:cs typeface="Calibri"/>
            </a:endParaRPr>
          </a:p>
          <a:p>
            <a:pPr marL="103505" marR="7620" indent="-91440" algn="just">
              <a:lnSpc>
                <a:spcPct val="100499"/>
              </a:lnSpc>
              <a:spcBef>
                <a:spcPts val="1770"/>
              </a:spcBef>
              <a:buClr>
                <a:srgbClr val="1CACE3"/>
              </a:buClr>
              <a:buSzPct val="94736"/>
              <a:buFont typeface="Wingdings"/>
              <a:buChar char=""/>
              <a:tabLst>
                <a:tab pos="205104" algn="l"/>
              </a:tabLst>
            </a:pPr>
            <a:r>
              <a:rPr sz="1900" spc="-15" dirty="0">
                <a:latin typeface="Calibri"/>
                <a:cs typeface="Calibri"/>
              </a:rPr>
              <a:t>Granted,</a:t>
            </a:r>
            <a:r>
              <a:rPr sz="1900" spc="-10" dirty="0">
                <a:latin typeface="Calibri"/>
                <a:cs typeface="Calibri"/>
              </a:rPr>
              <a:t> </a:t>
            </a:r>
            <a:r>
              <a:rPr sz="1900" spc="-5" dirty="0">
                <a:latin typeface="Calibri"/>
                <a:cs typeface="Calibri"/>
              </a:rPr>
              <a:t>a</a:t>
            </a:r>
            <a:r>
              <a:rPr sz="1900" dirty="0">
                <a:latin typeface="Calibri"/>
                <a:cs typeface="Calibri"/>
              </a:rPr>
              <a:t> </a:t>
            </a:r>
            <a:r>
              <a:rPr sz="1900" spc="-15" dirty="0">
                <a:latin typeface="Calibri"/>
                <a:cs typeface="Calibri"/>
              </a:rPr>
              <a:t>strategy</a:t>
            </a:r>
            <a:r>
              <a:rPr sz="1900" spc="-10" dirty="0">
                <a:latin typeface="Calibri"/>
                <a:cs typeface="Calibri"/>
              </a:rPr>
              <a:t> </a:t>
            </a:r>
            <a:r>
              <a:rPr sz="1900" spc="-5" dirty="0">
                <a:latin typeface="Calibri"/>
                <a:cs typeface="Calibri"/>
              </a:rPr>
              <a:t>based</a:t>
            </a:r>
            <a:r>
              <a:rPr sz="1900" dirty="0">
                <a:latin typeface="Calibri"/>
                <a:cs typeface="Calibri"/>
              </a:rPr>
              <a:t> </a:t>
            </a:r>
            <a:r>
              <a:rPr sz="1900" spc="-5" dirty="0">
                <a:latin typeface="Calibri"/>
                <a:cs typeface="Calibri"/>
              </a:rPr>
              <a:t>on</a:t>
            </a:r>
            <a:r>
              <a:rPr sz="1900" dirty="0">
                <a:latin typeface="Calibri"/>
                <a:cs typeface="Calibri"/>
              </a:rPr>
              <a:t> </a:t>
            </a:r>
            <a:r>
              <a:rPr sz="1900" spc="-10" dirty="0">
                <a:solidFill>
                  <a:srgbClr val="FF0000"/>
                </a:solidFill>
                <a:latin typeface="Calibri"/>
                <a:cs typeface="Calibri"/>
              </a:rPr>
              <a:t>technical</a:t>
            </a:r>
            <a:r>
              <a:rPr sz="1900" spc="-5" dirty="0">
                <a:solidFill>
                  <a:srgbClr val="FF0000"/>
                </a:solidFill>
                <a:latin typeface="Calibri"/>
                <a:cs typeface="Calibri"/>
              </a:rPr>
              <a:t> analysis</a:t>
            </a:r>
            <a:r>
              <a:rPr sz="1900" dirty="0">
                <a:solidFill>
                  <a:srgbClr val="FF0000"/>
                </a:solidFill>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be</a:t>
            </a:r>
            <a:r>
              <a:rPr sz="1900" spc="-5" dirty="0">
                <a:latin typeface="Calibri"/>
                <a:cs typeface="Calibri"/>
              </a:rPr>
              <a:t> </a:t>
            </a:r>
            <a:r>
              <a:rPr sz="1900" u="heavy" spc="-5" dirty="0">
                <a:uFill>
                  <a:solidFill>
                    <a:srgbClr val="000000"/>
                  </a:solidFill>
                </a:uFill>
                <a:latin typeface="Calibri"/>
                <a:cs typeface="Calibri"/>
              </a:rPr>
              <a:t>part</a:t>
            </a:r>
            <a:r>
              <a:rPr sz="1900" u="heavy" spc="420" dirty="0">
                <a:uFill>
                  <a:solidFill>
                    <a:srgbClr val="000000"/>
                  </a:solidFill>
                </a:uFill>
                <a:latin typeface="Calibri"/>
                <a:cs typeface="Calibri"/>
              </a:rPr>
              <a:t> </a:t>
            </a:r>
            <a:r>
              <a:rPr sz="1900" u="heavy" spc="-5" dirty="0">
                <a:uFill>
                  <a:solidFill>
                    <a:srgbClr val="000000"/>
                  </a:solidFill>
                </a:uFill>
                <a:latin typeface="Calibri"/>
                <a:cs typeface="Calibri"/>
              </a:rPr>
              <a:t>of</a:t>
            </a:r>
            <a:r>
              <a:rPr sz="1900" u="heavy" spc="420" dirty="0">
                <a:uFill>
                  <a:solidFill>
                    <a:srgbClr val="000000"/>
                  </a:solidFill>
                </a:uFill>
                <a:latin typeface="Calibri"/>
                <a:cs typeface="Calibri"/>
              </a:rPr>
              <a:t> </a:t>
            </a:r>
            <a:r>
              <a:rPr sz="1900" u="heavy" spc="-5" dirty="0">
                <a:uFill>
                  <a:solidFill>
                    <a:srgbClr val="000000"/>
                  </a:solidFill>
                </a:uFill>
                <a:latin typeface="Calibri"/>
                <a:cs typeface="Calibri"/>
              </a:rPr>
              <a:t>a </a:t>
            </a:r>
            <a:r>
              <a:rPr sz="1900" spc="-415" dirty="0">
                <a:latin typeface="Calibri"/>
                <a:cs typeface="Calibri"/>
              </a:rPr>
              <a:t> </a:t>
            </a:r>
            <a:r>
              <a:rPr sz="1900" spc="-10" dirty="0">
                <a:latin typeface="Calibri"/>
                <a:cs typeface="Calibri"/>
              </a:rPr>
              <a:t>quantitative</a:t>
            </a:r>
            <a:r>
              <a:rPr sz="1900" spc="30" dirty="0">
                <a:latin typeface="Calibri"/>
                <a:cs typeface="Calibri"/>
              </a:rPr>
              <a:t> </a:t>
            </a:r>
            <a:r>
              <a:rPr sz="1900" spc="-10" dirty="0">
                <a:latin typeface="Calibri"/>
                <a:cs typeface="Calibri"/>
              </a:rPr>
              <a:t>trading</a:t>
            </a:r>
            <a:r>
              <a:rPr sz="1900" spc="20" dirty="0">
                <a:latin typeface="Calibri"/>
                <a:cs typeface="Calibri"/>
              </a:rPr>
              <a:t> </a:t>
            </a:r>
            <a:r>
              <a:rPr sz="1900" spc="-20" dirty="0">
                <a:latin typeface="Calibri"/>
                <a:cs typeface="Calibri"/>
              </a:rPr>
              <a:t>system</a:t>
            </a:r>
            <a:r>
              <a:rPr sz="1900" spc="-10" dirty="0">
                <a:latin typeface="Calibri"/>
                <a:cs typeface="Calibri"/>
              </a:rPr>
              <a:t> </a:t>
            </a:r>
            <a:r>
              <a:rPr sz="1900" spc="-5" dirty="0">
                <a:latin typeface="Calibri"/>
                <a:cs typeface="Calibri"/>
              </a:rPr>
              <a:t>if it</a:t>
            </a:r>
            <a:r>
              <a:rPr sz="1900" dirty="0">
                <a:latin typeface="Calibri"/>
                <a:cs typeface="Calibri"/>
              </a:rPr>
              <a:t> </a:t>
            </a:r>
            <a:r>
              <a:rPr sz="1900" spc="-10" dirty="0">
                <a:latin typeface="Calibri"/>
                <a:cs typeface="Calibri"/>
              </a:rPr>
              <a:t>can</a:t>
            </a:r>
            <a:r>
              <a:rPr sz="1900" spc="-5" dirty="0">
                <a:latin typeface="Calibri"/>
                <a:cs typeface="Calibri"/>
              </a:rPr>
              <a:t> be</a:t>
            </a:r>
            <a:r>
              <a:rPr sz="1900" spc="5" dirty="0">
                <a:latin typeface="Calibri"/>
                <a:cs typeface="Calibri"/>
              </a:rPr>
              <a:t> </a:t>
            </a:r>
            <a:r>
              <a:rPr sz="1900" spc="-10" dirty="0">
                <a:latin typeface="Calibri"/>
                <a:cs typeface="Calibri"/>
              </a:rPr>
              <a:t>fully</a:t>
            </a:r>
            <a:r>
              <a:rPr sz="1900" spc="5" dirty="0">
                <a:latin typeface="Calibri"/>
                <a:cs typeface="Calibri"/>
              </a:rPr>
              <a:t> </a:t>
            </a:r>
            <a:r>
              <a:rPr sz="1900" spc="-10" dirty="0">
                <a:latin typeface="Calibri"/>
                <a:cs typeface="Calibri"/>
              </a:rPr>
              <a:t>encoded</a:t>
            </a:r>
            <a:r>
              <a:rPr sz="1900" spc="20" dirty="0">
                <a:latin typeface="Calibri"/>
                <a:cs typeface="Calibri"/>
              </a:rPr>
              <a:t> </a:t>
            </a:r>
            <a:r>
              <a:rPr sz="1900" spc="-5" dirty="0">
                <a:latin typeface="Calibri"/>
                <a:cs typeface="Calibri"/>
              </a:rPr>
              <a:t>as</a:t>
            </a:r>
            <a:r>
              <a:rPr sz="1900" spc="-20" dirty="0">
                <a:latin typeface="Calibri"/>
                <a:cs typeface="Calibri"/>
              </a:rPr>
              <a:t> </a:t>
            </a:r>
            <a:r>
              <a:rPr sz="1900" spc="-10" dirty="0">
                <a:latin typeface="Calibri"/>
                <a:cs typeface="Calibri"/>
              </a:rPr>
              <a:t>computer</a:t>
            </a:r>
            <a:r>
              <a:rPr sz="1900" spc="110" dirty="0">
                <a:latin typeface="Calibri"/>
                <a:cs typeface="Calibri"/>
              </a:rPr>
              <a:t> </a:t>
            </a:r>
            <a:r>
              <a:rPr sz="1900" spc="-15" dirty="0">
                <a:latin typeface="Calibri"/>
                <a:cs typeface="Calibri"/>
              </a:rPr>
              <a:t>programs.</a:t>
            </a:r>
            <a:endParaRPr sz="1900">
              <a:latin typeface="Calibri"/>
              <a:cs typeface="Calibri"/>
            </a:endParaRPr>
          </a:p>
          <a:p>
            <a:pPr>
              <a:lnSpc>
                <a:spcPct val="100000"/>
              </a:lnSpc>
              <a:spcBef>
                <a:spcPts val="15"/>
              </a:spcBef>
              <a:buClr>
                <a:srgbClr val="1CACE3"/>
              </a:buClr>
              <a:buFont typeface="Wingdings"/>
              <a:buChar char=""/>
            </a:pPr>
            <a:endParaRPr sz="1450">
              <a:latin typeface="Calibri"/>
              <a:cs typeface="Calibri"/>
            </a:endParaRPr>
          </a:p>
          <a:p>
            <a:pPr marL="204470" indent="-192405" algn="just">
              <a:lnSpc>
                <a:spcPct val="100000"/>
              </a:lnSpc>
              <a:spcBef>
                <a:spcPts val="5"/>
              </a:spcBef>
              <a:buClr>
                <a:srgbClr val="1CACE3"/>
              </a:buClr>
              <a:buSzPct val="94736"/>
              <a:buFont typeface="Wingdings"/>
              <a:buChar char=""/>
              <a:tabLst>
                <a:tab pos="205104" algn="l"/>
              </a:tabLst>
            </a:pPr>
            <a:r>
              <a:rPr sz="1900" spc="-35" dirty="0">
                <a:latin typeface="Calibri"/>
                <a:cs typeface="Calibri"/>
              </a:rPr>
              <a:t>However,</a:t>
            </a:r>
            <a:r>
              <a:rPr sz="1900" spc="45" dirty="0">
                <a:latin typeface="Calibri"/>
                <a:cs typeface="Calibri"/>
              </a:rPr>
              <a:t> </a:t>
            </a:r>
            <a:r>
              <a:rPr sz="1900" spc="-10" dirty="0">
                <a:solidFill>
                  <a:srgbClr val="0000FF"/>
                </a:solidFill>
                <a:latin typeface="Calibri"/>
                <a:cs typeface="Calibri"/>
              </a:rPr>
              <a:t>not</a:t>
            </a:r>
            <a:r>
              <a:rPr sz="1900" dirty="0">
                <a:solidFill>
                  <a:srgbClr val="0000FF"/>
                </a:solidFill>
                <a:latin typeface="Calibri"/>
                <a:cs typeface="Calibri"/>
              </a:rPr>
              <a:t> </a:t>
            </a:r>
            <a:r>
              <a:rPr sz="1900" spc="-5" dirty="0">
                <a:solidFill>
                  <a:srgbClr val="0000FF"/>
                </a:solidFill>
                <a:latin typeface="Calibri"/>
                <a:cs typeface="Calibri"/>
              </a:rPr>
              <a:t>all</a:t>
            </a:r>
            <a:r>
              <a:rPr sz="1900" spc="15" dirty="0">
                <a:solidFill>
                  <a:srgbClr val="0000FF"/>
                </a:solidFill>
                <a:latin typeface="Calibri"/>
                <a:cs typeface="Calibri"/>
              </a:rPr>
              <a:t> </a:t>
            </a:r>
            <a:r>
              <a:rPr sz="1900" spc="-10" dirty="0">
                <a:solidFill>
                  <a:srgbClr val="0000FF"/>
                </a:solidFill>
                <a:latin typeface="Calibri"/>
                <a:cs typeface="Calibri"/>
              </a:rPr>
              <a:t>technical</a:t>
            </a:r>
            <a:r>
              <a:rPr sz="1900" spc="10" dirty="0">
                <a:solidFill>
                  <a:srgbClr val="0000FF"/>
                </a:solidFill>
                <a:latin typeface="Calibri"/>
                <a:cs typeface="Calibri"/>
              </a:rPr>
              <a:t> </a:t>
            </a:r>
            <a:r>
              <a:rPr sz="1900" spc="-5" dirty="0">
                <a:solidFill>
                  <a:srgbClr val="0000FF"/>
                </a:solidFill>
                <a:latin typeface="Calibri"/>
                <a:cs typeface="Calibri"/>
              </a:rPr>
              <a:t>analysis</a:t>
            </a:r>
            <a:r>
              <a:rPr sz="1900" spc="-10" dirty="0">
                <a:solidFill>
                  <a:srgbClr val="0000FF"/>
                </a:solidFill>
                <a:latin typeface="Calibri"/>
                <a:cs typeface="Calibri"/>
              </a:rPr>
              <a:t> can</a:t>
            </a:r>
            <a:r>
              <a:rPr sz="1900" spc="-5" dirty="0">
                <a:solidFill>
                  <a:srgbClr val="0000FF"/>
                </a:solidFill>
                <a:latin typeface="Calibri"/>
                <a:cs typeface="Calibri"/>
              </a:rPr>
              <a:t> be</a:t>
            </a:r>
            <a:r>
              <a:rPr sz="1900" spc="5" dirty="0">
                <a:solidFill>
                  <a:srgbClr val="0000FF"/>
                </a:solidFill>
                <a:latin typeface="Calibri"/>
                <a:cs typeface="Calibri"/>
              </a:rPr>
              <a:t> </a:t>
            </a:r>
            <a:r>
              <a:rPr sz="1900" spc="-20" dirty="0">
                <a:solidFill>
                  <a:srgbClr val="0000FF"/>
                </a:solidFill>
                <a:latin typeface="Calibri"/>
                <a:cs typeface="Calibri"/>
              </a:rPr>
              <a:t>regarded</a:t>
            </a:r>
            <a:r>
              <a:rPr sz="1900" spc="15" dirty="0">
                <a:solidFill>
                  <a:srgbClr val="0000FF"/>
                </a:solidFill>
                <a:latin typeface="Calibri"/>
                <a:cs typeface="Calibri"/>
              </a:rPr>
              <a:t> </a:t>
            </a:r>
            <a:r>
              <a:rPr sz="1900" spc="-5" dirty="0">
                <a:solidFill>
                  <a:srgbClr val="0000FF"/>
                </a:solidFill>
                <a:latin typeface="Calibri"/>
                <a:cs typeface="Calibri"/>
              </a:rPr>
              <a:t>as</a:t>
            </a:r>
            <a:r>
              <a:rPr sz="1900" spc="-10" dirty="0">
                <a:solidFill>
                  <a:srgbClr val="0000FF"/>
                </a:solidFill>
                <a:latin typeface="Calibri"/>
                <a:cs typeface="Calibri"/>
              </a:rPr>
              <a:t> quantitative</a:t>
            </a:r>
            <a:r>
              <a:rPr sz="1900" spc="40" dirty="0">
                <a:solidFill>
                  <a:srgbClr val="0000FF"/>
                </a:solidFill>
                <a:latin typeface="Calibri"/>
                <a:cs typeface="Calibri"/>
              </a:rPr>
              <a:t> </a:t>
            </a:r>
            <a:r>
              <a:rPr sz="1900" spc="-10" dirty="0">
                <a:solidFill>
                  <a:srgbClr val="0000FF"/>
                </a:solidFill>
                <a:latin typeface="Calibri"/>
                <a:cs typeface="Calibri"/>
              </a:rPr>
              <a:t>trading</a:t>
            </a:r>
            <a:r>
              <a:rPr sz="1900" spc="-10" dirty="0">
                <a:latin typeface="Calibri"/>
                <a:cs typeface="Calibri"/>
              </a:rPr>
              <a:t>.</a:t>
            </a:r>
            <a:endParaRPr sz="1900">
              <a:latin typeface="Calibri"/>
              <a:cs typeface="Calibri"/>
            </a:endParaRPr>
          </a:p>
          <a:p>
            <a:pPr marL="103505" marR="5080" indent="-91440" algn="just">
              <a:lnSpc>
                <a:spcPct val="100000"/>
              </a:lnSpc>
              <a:spcBef>
                <a:spcPts val="1800"/>
              </a:spcBef>
              <a:buClr>
                <a:srgbClr val="1CACE3"/>
              </a:buClr>
              <a:buSzPct val="94736"/>
              <a:buFont typeface="Wingdings"/>
              <a:buChar char=""/>
              <a:tabLst>
                <a:tab pos="205104" algn="l"/>
              </a:tabLst>
            </a:pPr>
            <a:r>
              <a:rPr sz="1900" spc="-15" dirty="0">
                <a:latin typeface="Calibri"/>
                <a:cs typeface="Calibri"/>
              </a:rPr>
              <a:t>For</a:t>
            </a:r>
            <a:r>
              <a:rPr sz="1900" spc="90" dirty="0">
                <a:latin typeface="Calibri"/>
                <a:cs typeface="Calibri"/>
              </a:rPr>
              <a:t> </a:t>
            </a:r>
            <a:r>
              <a:rPr sz="1900" spc="-15" dirty="0">
                <a:latin typeface="Calibri"/>
                <a:cs typeface="Calibri"/>
              </a:rPr>
              <a:t>example,</a:t>
            </a:r>
            <a:r>
              <a:rPr sz="1900" spc="90" dirty="0">
                <a:latin typeface="Calibri"/>
                <a:cs typeface="Calibri"/>
              </a:rPr>
              <a:t> </a:t>
            </a:r>
            <a:r>
              <a:rPr sz="1900" spc="-10" dirty="0">
                <a:latin typeface="Calibri"/>
                <a:cs typeface="Calibri"/>
              </a:rPr>
              <a:t>certain</a:t>
            </a:r>
            <a:r>
              <a:rPr sz="1900" spc="90" dirty="0">
                <a:latin typeface="Calibri"/>
                <a:cs typeface="Calibri"/>
              </a:rPr>
              <a:t> </a:t>
            </a:r>
            <a:r>
              <a:rPr sz="1900" spc="-10" dirty="0">
                <a:latin typeface="Calibri"/>
                <a:cs typeface="Calibri"/>
              </a:rPr>
              <a:t>chartist</a:t>
            </a:r>
            <a:r>
              <a:rPr sz="1900" spc="90" dirty="0">
                <a:latin typeface="Calibri"/>
                <a:cs typeface="Calibri"/>
              </a:rPr>
              <a:t> </a:t>
            </a:r>
            <a:r>
              <a:rPr sz="1900" spc="-5" dirty="0">
                <a:latin typeface="Calibri"/>
                <a:cs typeface="Calibri"/>
              </a:rPr>
              <a:t>techniques</a:t>
            </a:r>
            <a:r>
              <a:rPr sz="1900" spc="100" dirty="0">
                <a:latin typeface="Calibri"/>
                <a:cs typeface="Calibri"/>
              </a:rPr>
              <a:t> </a:t>
            </a:r>
            <a:r>
              <a:rPr sz="1900" spc="-5" dirty="0">
                <a:latin typeface="Calibri"/>
                <a:cs typeface="Calibri"/>
              </a:rPr>
              <a:t>such</a:t>
            </a:r>
            <a:r>
              <a:rPr sz="1900" spc="95" dirty="0">
                <a:latin typeface="Calibri"/>
                <a:cs typeface="Calibri"/>
              </a:rPr>
              <a:t> </a:t>
            </a:r>
            <a:r>
              <a:rPr sz="1900" spc="-5" dirty="0">
                <a:latin typeface="Calibri"/>
                <a:cs typeface="Calibri"/>
              </a:rPr>
              <a:t>as</a:t>
            </a:r>
            <a:r>
              <a:rPr sz="1900" spc="85" dirty="0">
                <a:latin typeface="Calibri"/>
                <a:cs typeface="Calibri"/>
              </a:rPr>
              <a:t> </a:t>
            </a:r>
            <a:r>
              <a:rPr sz="1900" b="1" spc="-5" dirty="0">
                <a:latin typeface="Calibri"/>
                <a:cs typeface="Calibri"/>
              </a:rPr>
              <a:t>look</a:t>
            </a:r>
            <a:r>
              <a:rPr sz="1900" b="1" spc="90" dirty="0">
                <a:latin typeface="Calibri"/>
                <a:cs typeface="Calibri"/>
              </a:rPr>
              <a:t> </a:t>
            </a:r>
            <a:r>
              <a:rPr sz="1900" b="1" spc="-10" dirty="0">
                <a:latin typeface="Calibri"/>
                <a:cs typeface="Calibri"/>
              </a:rPr>
              <a:t>for</a:t>
            </a:r>
            <a:r>
              <a:rPr sz="1900" b="1" spc="90" dirty="0">
                <a:latin typeface="Calibri"/>
                <a:cs typeface="Calibri"/>
              </a:rPr>
              <a:t> </a:t>
            </a:r>
            <a:r>
              <a:rPr sz="1900" b="1" spc="-5" dirty="0">
                <a:latin typeface="Calibri"/>
                <a:cs typeface="Calibri"/>
              </a:rPr>
              <a:t>the</a:t>
            </a:r>
            <a:r>
              <a:rPr sz="1900" b="1" spc="110" dirty="0">
                <a:latin typeface="Calibri"/>
                <a:cs typeface="Calibri"/>
              </a:rPr>
              <a:t> </a:t>
            </a:r>
            <a:r>
              <a:rPr sz="1900" b="1" spc="-10" dirty="0">
                <a:latin typeface="Calibri"/>
                <a:cs typeface="Calibri"/>
              </a:rPr>
              <a:t>formation</a:t>
            </a:r>
            <a:r>
              <a:rPr sz="1900" b="1" spc="95" dirty="0">
                <a:latin typeface="Calibri"/>
                <a:cs typeface="Calibri"/>
              </a:rPr>
              <a:t> </a:t>
            </a:r>
            <a:r>
              <a:rPr sz="1900" b="1" spc="-5" dirty="0">
                <a:latin typeface="Calibri"/>
                <a:cs typeface="Calibri"/>
              </a:rPr>
              <a:t>of </a:t>
            </a:r>
            <a:r>
              <a:rPr sz="1900" b="1" spc="-420" dirty="0">
                <a:latin typeface="Calibri"/>
                <a:cs typeface="Calibri"/>
              </a:rPr>
              <a:t> </a:t>
            </a:r>
            <a:r>
              <a:rPr sz="1900" b="1" spc="-5" dirty="0">
                <a:latin typeface="Calibri"/>
                <a:cs typeface="Calibri"/>
              </a:rPr>
              <a:t>a</a:t>
            </a:r>
            <a:r>
              <a:rPr sz="1900" b="1" dirty="0">
                <a:latin typeface="Calibri"/>
                <a:cs typeface="Calibri"/>
              </a:rPr>
              <a:t> </a:t>
            </a:r>
            <a:r>
              <a:rPr sz="1900" b="1" spc="-5" dirty="0">
                <a:latin typeface="Calibri"/>
                <a:cs typeface="Calibri"/>
              </a:rPr>
              <a:t>head</a:t>
            </a:r>
            <a:r>
              <a:rPr sz="1900" b="1" dirty="0">
                <a:latin typeface="Calibri"/>
                <a:cs typeface="Calibri"/>
              </a:rPr>
              <a:t> </a:t>
            </a:r>
            <a:r>
              <a:rPr sz="1900" b="1" spc="-5" dirty="0">
                <a:latin typeface="Calibri"/>
                <a:cs typeface="Calibri"/>
              </a:rPr>
              <a:t>and</a:t>
            </a:r>
            <a:r>
              <a:rPr sz="1900" b="1" dirty="0">
                <a:latin typeface="Calibri"/>
                <a:cs typeface="Calibri"/>
              </a:rPr>
              <a:t> </a:t>
            </a:r>
            <a:r>
              <a:rPr sz="1900" b="1" spc="-5" dirty="0">
                <a:latin typeface="Calibri"/>
                <a:cs typeface="Calibri"/>
              </a:rPr>
              <a:t>shoulders</a:t>
            </a:r>
            <a:r>
              <a:rPr sz="1900" b="1" dirty="0">
                <a:latin typeface="Calibri"/>
                <a:cs typeface="Calibri"/>
              </a:rPr>
              <a:t> </a:t>
            </a:r>
            <a:r>
              <a:rPr sz="1900" b="1" spc="-10" dirty="0">
                <a:latin typeface="Calibri"/>
                <a:cs typeface="Calibri"/>
              </a:rPr>
              <a:t>pattern</a:t>
            </a:r>
            <a:r>
              <a:rPr sz="1900" b="1" spc="-5" dirty="0">
                <a:latin typeface="Calibri"/>
                <a:cs typeface="Calibri"/>
              </a:rPr>
              <a:t> </a:t>
            </a:r>
            <a:r>
              <a:rPr sz="1900" spc="-10" dirty="0">
                <a:latin typeface="Calibri"/>
                <a:cs typeface="Calibri"/>
              </a:rPr>
              <a:t>might</a:t>
            </a:r>
            <a:r>
              <a:rPr sz="1900" spc="-5" dirty="0">
                <a:latin typeface="Calibri"/>
                <a:cs typeface="Calibri"/>
              </a:rPr>
              <a:t> </a:t>
            </a:r>
            <a:r>
              <a:rPr sz="1900" spc="-10" dirty="0">
                <a:latin typeface="Calibri"/>
                <a:cs typeface="Calibri"/>
              </a:rPr>
              <a:t>not</a:t>
            </a:r>
            <a:r>
              <a:rPr sz="1900" spc="-5" dirty="0">
                <a:latin typeface="Calibri"/>
                <a:cs typeface="Calibri"/>
              </a:rPr>
              <a:t> be</a:t>
            </a:r>
            <a:r>
              <a:rPr sz="1900" dirty="0">
                <a:latin typeface="Calibri"/>
                <a:cs typeface="Calibri"/>
              </a:rPr>
              <a:t> </a:t>
            </a:r>
            <a:r>
              <a:rPr sz="1900" spc="-5" dirty="0">
                <a:latin typeface="Calibri"/>
                <a:cs typeface="Calibri"/>
              </a:rPr>
              <a:t>included</a:t>
            </a:r>
            <a:r>
              <a:rPr sz="1900" dirty="0">
                <a:latin typeface="Calibri"/>
                <a:cs typeface="Calibri"/>
              </a:rPr>
              <a:t> </a:t>
            </a:r>
            <a:r>
              <a:rPr sz="1900" spc="-5" dirty="0">
                <a:latin typeface="Calibri"/>
                <a:cs typeface="Calibri"/>
              </a:rPr>
              <a:t>in</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quantitative </a:t>
            </a:r>
            <a:r>
              <a:rPr sz="1900" spc="-5" dirty="0">
                <a:latin typeface="Calibri"/>
                <a:cs typeface="Calibri"/>
              </a:rPr>
              <a:t> </a:t>
            </a:r>
            <a:r>
              <a:rPr sz="1900" spc="-15" dirty="0">
                <a:latin typeface="Calibri"/>
                <a:cs typeface="Calibri"/>
              </a:rPr>
              <a:t>trader’s</a:t>
            </a:r>
            <a:r>
              <a:rPr sz="1900" spc="-10" dirty="0">
                <a:latin typeface="Calibri"/>
                <a:cs typeface="Calibri"/>
              </a:rPr>
              <a:t> arsenal</a:t>
            </a:r>
            <a:r>
              <a:rPr sz="1900" spc="-5" dirty="0">
                <a:latin typeface="Calibri"/>
                <a:cs typeface="Calibri"/>
              </a:rPr>
              <a:t> because</a:t>
            </a:r>
            <a:r>
              <a:rPr sz="1900" dirty="0">
                <a:latin typeface="Calibri"/>
                <a:cs typeface="Calibri"/>
              </a:rPr>
              <a:t> </a:t>
            </a:r>
            <a:r>
              <a:rPr sz="1900" spc="-5" dirty="0">
                <a:latin typeface="Calibri"/>
                <a:cs typeface="Calibri"/>
              </a:rPr>
              <a:t>they</a:t>
            </a:r>
            <a:r>
              <a:rPr sz="1900" dirty="0">
                <a:latin typeface="Calibri"/>
                <a:cs typeface="Calibri"/>
              </a:rPr>
              <a:t> </a:t>
            </a:r>
            <a:r>
              <a:rPr sz="1900" spc="-15" dirty="0">
                <a:latin typeface="Calibri"/>
                <a:cs typeface="Calibri"/>
              </a:rPr>
              <a:t>are</a:t>
            </a:r>
            <a:r>
              <a:rPr sz="1900" spc="-10" dirty="0">
                <a:latin typeface="Calibri"/>
                <a:cs typeface="Calibri"/>
              </a:rPr>
              <a:t> </a:t>
            </a:r>
            <a:r>
              <a:rPr sz="1900" spc="-10" dirty="0">
                <a:solidFill>
                  <a:srgbClr val="FF0000"/>
                </a:solidFill>
                <a:latin typeface="Calibri"/>
                <a:cs typeface="Calibri"/>
              </a:rPr>
              <a:t>quite</a:t>
            </a:r>
            <a:r>
              <a:rPr sz="1900" spc="-5" dirty="0">
                <a:solidFill>
                  <a:srgbClr val="FF0000"/>
                </a:solidFill>
                <a:latin typeface="Calibri"/>
                <a:cs typeface="Calibri"/>
              </a:rPr>
              <a:t> subjective</a:t>
            </a:r>
            <a:r>
              <a:rPr sz="1900" dirty="0">
                <a:solidFill>
                  <a:srgbClr val="FF0000"/>
                </a:solidFill>
                <a:latin typeface="Calibri"/>
                <a:cs typeface="Calibri"/>
              </a:rPr>
              <a:t> </a:t>
            </a:r>
            <a:r>
              <a:rPr sz="1900" spc="-5" dirty="0">
                <a:latin typeface="Calibri"/>
                <a:cs typeface="Calibri"/>
              </a:rPr>
              <a:t>and</a:t>
            </a:r>
            <a:r>
              <a:rPr sz="1900" dirty="0">
                <a:latin typeface="Calibri"/>
                <a:cs typeface="Calibri"/>
              </a:rPr>
              <a:t> </a:t>
            </a:r>
            <a:r>
              <a:rPr sz="1900" spc="-20" dirty="0">
                <a:latin typeface="Calibri"/>
                <a:cs typeface="Calibri"/>
              </a:rPr>
              <a:t>may</a:t>
            </a:r>
            <a:r>
              <a:rPr sz="1900" spc="-15" dirty="0">
                <a:latin typeface="Calibri"/>
                <a:cs typeface="Calibri"/>
              </a:rPr>
              <a:t> </a:t>
            </a:r>
            <a:r>
              <a:rPr sz="1900" spc="-10" dirty="0">
                <a:latin typeface="Calibri"/>
                <a:cs typeface="Calibri"/>
              </a:rPr>
              <a:t>not</a:t>
            </a:r>
            <a:r>
              <a:rPr sz="1900" spc="-5" dirty="0">
                <a:latin typeface="Calibri"/>
                <a:cs typeface="Calibri"/>
              </a:rPr>
              <a:t> </a:t>
            </a:r>
            <a:r>
              <a:rPr sz="1900" spc="-10" dirty="0">
                <a:latin typeface="Calibri"/>
                <a:cs typeface="Calibri"/>
              </a:rPr>
              <a:t>be </a:t>
            </a:r>
            <a:r>
              <a:rPr sz="1900" spc="-5" dirty="0">
                <a:latin typeface="Calibri"/>
                <a:cs typeface="Calibri"/>
              </a:rPr>
              <a:t> quantifiable.</a:t>
            </a:r>
            <a:endParaRPr sz="1900">
              <a:latin typeface="Calibri"/>
              <a:cs typeface="Calibri"/>
            </a:endParaRPr>
          </a:p>
          <a:p>
            <a:pPr>
              <a:lnSpc>
                <a:spcPct val="100000"/>
              </a:lnSpc>
              <a:spcBef>
                <a:spcPts val="40"/>
              </a:spcBef>
              <a:buClr>
                <a:srgbClr val="1CACE3"/>
              </a:buClr>
              <a:buFont typeface="Wingdings"/>
              <a:buChar char=""/>
            </a:pPr>
            <a:endParaRPr sz="1450">
              <a:latin typeface="Calibri"/>
              <a:cs typeface="Calibri"/>
            </a:endParaRPr>
          </a:p>
          <a:p>
            <a:pPr marL="204470" indent="-192405" algn="just">
              <a:lnSpc>
                <a:spcPct val="100000"/>
              </a:lnSpc>
              <a:buClr>
                <a:srgbClr val="1CACE3"/>
              </a:buClr>
              <a:buSzPct val="94736"/>
              <a:buFont typeface="Wingdings"/>
              <a:buChar char=""/>
              <a:tabLst>
                <a:tab pos="205104" algn="l"/>
              </a:tabLst>
            </a:pPr>
            <a:r>
              <a:rPr sz="1900" b="1" spc="-60" dirty="0">
                <a:latin typeface="Calibri"/>
                <a:cs typeface="Calibri"/>
              </a:rPr>
              <a:t>Yet</a:t>
            </a:r>
            <a:r>
              <a:rPr sz="1900" b="1" spc="5" dirty="0">
                <a:latin typeface="Calibri"/>
                <a:cs typeface="Calibri"/>
              </a:rPr>
              <a:t> </a:t>
            </a:r>
            <a:r>
              <a:rPr sz="1900" b="1" spc="-10" dirty="0">
                <a:latin typeface="Calibri"/>
                <a:cs typeface="Calibri"/>
              </a:rPr>
              <a:t>quantitative</a:t>
            </a:r>
            <a:r>
              <a:rPr sz="1900" b="1" spc="10" dirty="0">
                <a:latin typeface="Calibri"/>
                <a:cs typeface="Calibri"/>
              </a:rPr>
              <a:t> </a:t>
            </a:r>
            <a:r>
              <a:rPr sz="1900" b="1" spc="-10" dirty="0">
                <a:latin typeface="Calibri"/>
                <a:cs typeface="Calibri"/>
              </a:rPr>
              <a:t>trading</a:t>
            </a:r>
            <a:r>
              <a:rPr sz="1900" b="1" spc="10" dirty="0">
                <a:latin typeface="Calibri"/>
                <a:cs typeface="Calibri"/>
              </a:rPr>
              <a:t> </a:t>
            </a:r>
            <a:r>
              <a:rPr sz="1900" b="1" spc="-5" dirty="0">
                <a:latin typeface="Calibri"/>
                <a:cs typeface="Calibri"/>
              </a:rPr>
              <a:t>includes</a:t>
            </a:r>
            <a:r>
              <a:rPr sz="1900" b="1" spc="15" dirty="0">
                <a:latin typeface="Calibri"/>
                <a:cs typeface="Calibri"/>
              </a:rPr>
              <a:t> </a:t>
            </a:r>
            <a:r>
              <a:rPr sz="1900" b="1" spc="-10" dirty="0">
                <a:latin typeface="Calibri"/>
                <a:cs typeface="Calibri"/>
              </a:rPr>
              <a:t>more</a:t>
            </a:r>
            <a:r>
              <a:rPr sz="1900" b="1" spc="30" dirty="0">
                <a:latin typeface="Calibri"/>
                <a:cs typeface="Calibri"/>
              </a:rPr>
              <a:t> </a:t>
            </a:r>
            <a:r>
              <a:rPr sz="1900" b="1" spc="-5" dirty="0">
                <a:latin typeface="Calibri"/>
                <a:cs typeface="Calibri"/>
              </a:rPr>
              <a:t>than</a:t>
            </a:r>
            <a:r>
              <a:rPr sz="1900" b="1" spc="25" dirty="0">
                <a:latin typeface="Calibri"/>
                <a:cs typeface="Calibri"/>
              </a:rPr>
              <a:t> </a:t>
            </a:r>
            <a:r>
              <a:rPr sz="1900" b="1" spc="-10" dirty="0">
                <a:latin typeface="Calibri"/>
                <a:cs typeface="Calibri"/>
              </a:rPr>
              <a:t>just</a:t>
            </a:r>
            <a:r>
              <a:rPr sz="1900" b="1" spc="20" dirty="0">
                <a:latin typeface="Calibri"/>
                <a:cs typeface="Calibri"/>
              </a:rPr>
              <a:t> </a:t>
            </a:r>
            <a:r>
              <a:rPr sz="1900" b="1" spc="-10" dirty="0">
                <a:latin typeface="Calibri"/>
                <a:cs typeface="Calibri"/>
              </a:rPr>
              <a:t>technical</a:t>
            </a:r>
            <a:r>
              <a:rPr sz="1900" b="1" spc="20" dirty="0">
                <a:latin typeface="Calibri"/>
                <a:cs typeface="Calibri"/>
              </a:rPr>
              <a:t> </a:t>
            </a:r>
            <a:r>
              <a:rPr sz="1900" b="1" spc="-5" dirty="0">
                <a:latin typeface="Calibri"/>
                <a:cs typeface="Calibri"/>
              </a:rPr>
              <a:t>analysis.</a:t>
            </a:r>
            <a:endParaRPr sz="19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365875" cy="635000"/>
          </a:xfrm>
          <a:prstGeom prst="rect">
            <a:avLst/>
          </a:prstGeom>
        </p:spPr>
        <p:txBody>
          <a:bodyPr vert="horz" wrap="square" lIns="0" tIns="12065" rIns="0" bIns="0" rtlCol="0">
            <a:spAutoFit/>
          </a:bodyPr>
          <a:lstStyle/>
          <a:p>
            <a:pPr marL="12700">
              <a:lnSpc>
                <a:spcPct val="100000"/>
              </a:lnSpc>
              <a:spcBef>
                <a:spcPts val="95"/>
              </a:spcBef>
            </a:pPr>
            <a:r>
              <a:rPr spc="-85" dirty="0"/>
              <a:t>A</a:t>
            </a:r>
            <a:r>
              <a:rPr spc="-60" dirty="0"/>
              <a:t>l</a:t>
            </a:r>
            <a:r>
              <a:rPr spc="-105" dirty="0"/>
              <a:t>g</a:t>
            </a:r>
            <a:r>
              <a:rPr spc="-85" dirty="0"/>
              <a:t>o</a:t>
            </a:r>
            <a:r>
              <a:rPr spc="-90" dirty="0"/>
              <a:t>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95" dirty="0"/>
              <a:t>g</a:t>
            </a:r>
            <a:r>
              <a:rPr spc="-5" dirty="0"/>
              <a:t>:</a:t>
            </a:r>
            <a:r>
              <a:rPr spc="-170" dirty="0"/>
              <a:t> </a:t>
            </a:r>
            <a:r>
              <a:rPr spc="-90" dirty="0"/>
              <a:t>D</a:t>
            </a:r>
            <a:r>
              <a:rPr spc="-110" dirty="0"/>
              <a:t>e</a:t>
            </a:r>
            <a:r>
              <a:rPr spc="-75" dirty="0"/>
              <a:t>fi</a:t>
            </a:r>
            <a:r>
              <a:rPr spc="-90" dirty="0"/>
              <a:t>n</a:t>
            </a:r>
            <a:r>
              <a:rPr spc="-75" dirty="0"/>
              <a:t>i</a:t>
            </a:r>
            <a:r>
              <a:rPr spc="-85" dirty="0"/>
              <a:t>tio</a:t>
            </a:r>
            <a:r>
              <a:rPr spc="-5" dirty="0"/>
              <a:t>n</a:t>
            </a:r>
            <a:r>
              <a:rPr spc="-185"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3" name="object 3"/>
          <p:cNvSpPr txBox="1"/>
          <p:nvPr/>
        </p:nvSpPr>
        <p:spPr>
          <a:xfrm>
            <a:off x="810259" y="1963193"/>
            <a:ext cx="7613650" cy="4104004"/>
          </a:xfrm>
          <a:prstGeom prst="rect">
            <a:avLst/>
          </a:prstGeom>
        </p:spPr>
        <p:txBody>
          <a:bodyPr vert="horz" wrap="square" lIns="0" tIns="12700" rIns="0" bIns="0" rtlCol="0">
            <a:spAutoFit/>
          </a:bodyPr>
          <a:lstStyle/>
          <a:p>
            <a:pPr marL="103505" marR="7620" indent="-91440" algn="just">
              <a:lnSpc>
                <a:spcPct val="120000"/>
              </a:lnSpc>
              <a:spcBef>
                <a:spcPts val="100"/>
              </a:spcBef>
              <a:buClr>
                <a:srgbClr val="1CACE3"/>
              </a:buClr>
              <a:buSzPct val="94444"/>
              <a:buFont typeface="Wingdings"/>
              <a:buChar char=""/>
              <a:tabLst>
                <a:tab pos="194945" algn="l"/>
              </a:tabLst>
            </a:pPr>
            <a:r>
              <a:rPr sz="1800" spc="-10" dirty="0">
                <a:latin typeface="Calibri"/>
                <a:cs typeface="Calibri"/>
              </a:rPr>
              <a:t>Many</a:t>
            </a:r>
            <a:r>
              <a:rPr sz="1800" spc="-5" dirty="0">
                <a:latin typeface="Calibri"/>
                <a:cs typeface="Calibri"/>
              </a:rPr>
              <a:t> </a:t>
            </a:r>
            <a:r>
              <a:rPr sz="1800" spc="-10" dirty="0">
                <a:latin typeface="Calibri"/>
                <a:cs typeface="Calibri"/>
              </a:rPr>
              <a:t>quantitative</a:t>
            </a:r>
            <a:r>
              <a:rPr sz="1800" spc="-5" dirty="0">
                <a:latin typeface="Calibri"/>
                <a:cs typeface="Calibri"/>
              </a:rPr>
              <a:t> </a:t>
            </a:r>
            <a:r>
              <a:rPr sz="1800" spc="-10" dirty="0">
                <a:latin typeface="Calibri"/>
                <a:cs typeface="Calibri"/>
              </a:rPr>
              <a:t>trading</a:t>
            </a:r>
            <a:r>
              <a:rPr sz="1800" spc="-5" dirty="0">
                <a:latin typeface="Calibri"/>
                <a:cs typeface="Calibri"/>
              </a:rPr>
              <a:t> </a:t>
            </a:r>
            <a:r>
              <a:rPr sz="1800" spc="-15" dirty="0">
                <a:latin typeface="Calibri"/>
                <a:cs typeface="Calibri"/>
              </a:rPr>
              <a:t>systems</a:t>
            </a:r>
            <a:r>
              <a:rPr sz="1800" spc="-10" dirty="0">
                <a:latin typeface="Calibri"/>
                <a:cs typeface="Calibri"/>
              </a:rPr>
              <a:t> incorporate</a:t>
            </a:r>
            <a:r>
              <a:rPr sz="1800" spc="-5" dirty="0">
                <a:latin typeface="Calibri"/>
                <a:cs typeface="Calibri"/>
              </a:rPr>
              <a:t> </a:t>
            </a:r>
            <a:r>
              <a:rPr sz="1800" spc="-5" dirty="0">
                <a:solidFill>
                  <a:srgbClr val="FF0000"/>
                </a:solidFill>
                <a:latin typeface="Calibri"/>
                <a:cs typeface="Calibri"/>
              </a:rPr>
              <a:t>fundamental</a:t>
            </a:r>
            <a:r>
              <a:rPr sz="1800" dirty="0">
                <a:solidFill>
                  <a:srgbClr val="FF0000"/>
                </a:solidFill>
                <a:latin typeface="Calibri"/>
                <a:cs typeface="Calibri"/>
              </a:rPr>
              <a:t> </a:t>
            </a:r>
            <a:r>
              <a:rPr sz="1800" spc="-15" dirty="0">
                <a:solidFill>
                  <a:srgbClr val="FF0000"/>
                </a:solidFill>
                <a:latin typeface="Calibri"/>
                <a:cs typeface="Calibri"/>
              </a:rPr>
              <a:t>data</a:t>
            </a:r>
            <a:r>
              <a:rPr sz="1800" spc="375" dirty="0">
                <a:solidFill>
                  <a:srgbClr val="FF0000"/>
                </a:solidFill>
                <a:latin typeface="Calibri"/>
                <a:cs typeface="Calibri"/>
              </a:rPr>
              <a:t> </a:t>
            </a:r>
            <a:r>
              <a:rPr sz="1800" spc="-5" dirty="0">
                <a:latin typeface="Calibri"/>
                <a:cs typeface="Calibri"/>
              </a:rPr>
              <a:t>in</a:t>
            </a:r>
            <a:r>
              <a:rPr sz="1800" spc="395" dirty="0">
                <a:latin typeface="Calibri"/>
                <a:cs typeface="Calibri"/>
              </a:rPr>
              <a:t> </a:t>
            </a:r>
            <a:r>
              <a:rPr sz="1800" dirty="0">
                <a:latin typeface="Calibri"/>
                <a:cs typeface="Calibri"/>
              </a:rPr>
              <a:t>their </a:t>
            </a:r>
            <a:r>
              <a:rPr sz="1800" spc="5" dirty="0">
                <a:latin typeface="Calibri"/>
                <a:cs typeface="Calibri"/>
              </a:rPr>
              <a:t> </a:t>
            </a:r>
            <a:r>
              <a:rPr sz="1800" spc="-5" dirty="0">
                <a:latin typeface="Calibri"/>
                <a:cs typeface="Calibri"/>
              </a:rPr>
              <a:t>inputs:</a:t>
            </a:r>
            <a:r>
              <a:rPr sz="1800" spc="10" dirty="0">
                <a:latin typeface="Calibri"/>
                <a:cs typeface="Calibri"/>
              </a:rPr>
              <a:t> </a:t>
            </a:r>
            <a:r>
              <a:rPr sz="1800" spc="-10" dirty="0">
                <a:latin typeface="Calibri"/>
                <a:cs typeface="Calibri"/>
              </a:rPr>
              <a:t>numbers</a:t>
            </a:r>
            <a:r>
              <a:rPr sz="1800" spc="15" dirty="0">
                <a:latin typeface="Calibri"/>
                <a:cs typeface="Calibri"/>
              </a:rPr>
              <a:t> </a:t>
            </a:r>
            <a:r>
              <a:rPr sz="1800" spc="-5" dirty="0">
                <a:latin typeface="Calibri"/>
                <a:cs typeface="Calibri"/>
              </a:rPr>
              <a:t>such</a:t>
            </a:r>
            <a:r>
              <a:rPr sz="1800" spc="5" dirty="0">
                <a:latin typeface="Calibri"/>
                <a:cs typeface="Calibri"/>
              </a:rPr>
              <a:t> </a:t>
            </a:r>
            <a:r>
              <a:rPr sz="1800" dirty="0">
                <a:latin typeface="Calibri"/>
                <a:cs typeface="Calibri"/>
              </a:rPr>
              <a:t>as</a:t>
            </a:r>
            <a:r>
              <a:rPr sz="1800" spc="5" dirty="0">
                <a:latin typeface="Calibri"/>
                <a:cs typeface="Calibri"/>
              </a:rPr>
              <a:t> </a:t>
            </a:r>
            <a:r>
              <a:rPr sz="1800" b="1" spc="-10" dirty="0">
                <a:latin typeface="Calibri"/>
                <a:cs typeface="Calibri"/>
              </a:rPr>
              <a:t>revenue</a:t>
            </a:r>
            <a:r>
              <a:rPr sz="1800" spc="-10" dirty="0">
                <a:latin typeface="Calibri"/>
                <a:cs typeface="Calibri"/>
              </a:rPr>
              <a:t>,</a:t>
            </a:r>
            <a:r>
              <a:rPr sz="1800" spc="-25" dirty="0">
                <a:latin typeface="Calibri"/>
                <a:cs typeface="Calibri"/>
              </a:rPr>
              <a:t> </a:t>
            </a:r>
            <a:r>
              <a:rPr sz="1800" b="1" spc="-5" dirty="0">
                <a:latin typeface="Calibri"/>
                <a:cs typeface="Calibri"/>
              </a:rPr>
              <a:t>cash flow</a:t>
            </a:r>
            <a:r>
              <a:rPr sz="1800" spc="-5" dirty="0">
                <a:latin typeface="Calibri"/>
                <a:cs typeface="Calibri"/>
              </a:rPr>
              <a:t>,</a:t>
            </a:r>
            <a:r>
              <a:rPr sz="1800" dirty="0">
                <a:latin typeface="Calibri"/>
                <a:cs typeface="Calibri"/>
              </a:rPr>
              <a:t> </a:t>
            </a:r>
            <a:r>
              <a:rPr sz="1800" b="1" spc="-5" dirty="0">
                <a:latin typeface="Calibri"/>
                <a:cs typeface="Calibri"/>
              </a:rPr>
              <a:t>debt-to-equity</a:t>
            </a:r>
            <a:r>
              <a:rPr sz="1800" b="1" spc="-35" dirty="0">
                <a:latin typeface="Calibri"/>
                <a:cs typeface="Calibri"/>
              </a:rPr>
              <a:t> </a:t>
            </a:r>
            <a:r>
              <a:rPr sz="1800" b="1" spc="-10" dirty="0">
                <a:latin typeface="Calibri"/>
                <a:cs typeface="Calibri"/>
              </a:rPr>
              <a:t>ratio</a:t>
            </a:r>
            <a:r>
              <a:rPr sz="1800" spc="-10" dirty="0">
                <a:latin typeface="Calibri"/>
                <a:cs typeface="Calibri"/>
              </a:rPr>
              <a:t>,</a:t>
            </a:r>
            <a:r>
              <a:rPr sz="1800" spc="-20"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others.</a:t>
            </a:r>
            <a:endParaRPr sz="1800">
              <a:latin typeface="Calibri"/>
              <a:cs typeface="Calibri"/>
            </a:endParaRPr>
          </a:p>
          <a:p>
            <a:pPr marL="103505" marR="7620" indent="-91440" algn="just">
              <a:lnSpc>
                <a:spcPct val="120000"/>
              </a:lnSpc>
              <a:spcBef>
                <a:spcPts val="1200"/>
              </a:spcBef>
              <a:buClr>
                <a:srgbClr val="1CACE3"/>
              </a:buClr>
              <a:buSzPct val="94444"/>
              <a:buFont typeface="Wingdings"/>
              <a:buChar char=""/>
              <a:tabLst>
                <a:tab pos="194945" algn="l"/>
              </a:tabLst>
            </a:pPr>
            <a:r>
              <a:rPr sz="1800" spc="-5" dirty="0">
                <a:latin typeface="Calibri"/>
                <a:cs typeface="Calibri"/>
              </a:rPr>
              <a:t>When</a:t>
            </a:r>
            <a:r>
              <a:rPr sz="180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comes</a:t>
            </a:r>
            <a:r>
              <a:rPr sz="1800" dirty="0">
                <a:latin typeface="Calibri"/>
                <a:cs typeface="Calibri"/>
              </a:rPr>
              <a:t> </a:t>
            </a:r>
            <a:r>
              <a:rPr sz="1800" spc="-10" dirty="0">
                <a:latin typeface="Calibri"/>
                <a:cs typeface="Calibri"/>
              </a:rPr>
              <a:t>to</a:t>
            </a:r>
            <a:r>
              <a:rPr sz="1800" spc="-5" dirty="0">
                <a:latin typeface="Calibri"/>
                <a:cs typeface="Calibri"/>
              </a:rPr>
              <a:t> judging</a:t>
            </a:r>
            <a:r>
              <a:rPr sz="1800"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current</a:t>
            </a:r>
            <a:r>
              <a:rPr sz="1800" spc="-5" dirty="0">
                <a:latin typeface="Calibri"/>
                <a:cs typeface="Calibri"/>
              </a:rPr>
              <a:t> </a:t>
            </a:r>
            <a:r>
              <a:rPr sz="1800" dirty="0">
                <a:latin typeface="Calibri"/>
                <a:cs typeface="Calibri"/>
              </a:rPr>
              <a:t>financial</a:t>
            </a:r>
            <a:r>
              <a:rPr sz="1800" spc="5" dirty="0">
                <a:latin typeface="Calibri"/>
                <a:cs typeface="Calibri"/>
              </a:rPr>
              <a:t> </a:t>
            </a:r>
            <a:r>
              <a:rPr sz="1800" spc="-10" dirty="0">
                <a:latin typeface="Calibri"/>
                <a:cs typeface="Calibri"/>
              </a:rPr>
              <a:t>performance</a:t>
            </a:r>
            <a:r>
              <a:rPr sz="1800" spc="-5" dirty="0">
                <a:latin typeface="Calibri"/>
                <a:cs typeface="Calibri"/>
              </a:rPr>
              <a:t> of</a:t>
            </a:r>
            <a:r>
              <a:rPr sz="1800" dirty="0">
                <a:latin typeface="Calibri"/>
                <a:cs typeface="Calibri"/>
              </a:rPr>
              <a:t> a</a:t>
            </a:r>
            <a:r>
              <a:rPr sz="1800" spc="5" dirty="0">
                <a:latin typeface="Calibri"/>
                <a:cs typeface="Calibri"/>
              </a:rPr>
              <a:t> </a:t>
            </a:r>
            <a:r>
              <a:rPr sz="1800" spc="-10" dirty="0">
                <a:latin typeface="Calibri"/>
                <a:cs typeface="Calibri"/>
              </a:rPr>
              <a:t>company </a:t>
            </a:r>
            <a:r>
              <a:rPr sz="1800" spc="-395" dirty="0">
                <a:latin typeface="Calibri"/>
                <a:cs typeface="Calibri"/>
              </a:rPr>
              <a:t> </a:t>
            </a:r>
            <a:r>
              <a:rPr sz="1800" spc="-10" dirty="0">
                <a:latin typeface="Calibri"/>
                <a:cs typeface="Calibri"/>
              </a:rPr>
              <a:t>compared</a:t>
            </a:r>
            <a:r>
              <a:rPr sz="1800" spc="385" dirty="0">
                <a:latin typeface="Calibri"/>
                <a:cs typeface="Calibri"/>
              </a:rPr>
              <a:t> </a:t>
            </a:r>
            <a:r>
              <a:rPr sz="1800" spc="-10" dirty="0">
                <a:latin typeface="Calibri"/>
                <a:cs typeface="Calibri"/>
              </a:rPr>
              <a:t>to </a:t>
            </a:r>
            <a:r>
              <a:rPr sz="1800" spc="-5" dirty="0">
                <a:latin typeface="Calibri"/>
                <a:cs typeface="Calibri"/>
              </a:rPr>
              <a:t>its </a:t>
            </a:r>
            <a:r>
              <a:rPr sz="1800" spc="-10" dirty="0">
                <a:latin typeface="Calibri"/>
                <a:cs typeface="Calibri"/>
              </a:rPr>
              <a:t>peers</a:t>
            </a:r>
            <a:r>
              <a:rPr sz="1800" spc="385" dirty="0">
                <a:latin typeface="Calibri"/>
                <a:cs typeface="Calibri"/>
              </a:rPr>
              <a:t> </a:t>
            </a:r>
            <a:r>
              <a:rPr sz="1800" spc="-5" dirty="0">
                <a:latin typeface="Calibri"/>
                <a:cs typeface="Calibri"/>
              </a:rPr>
              <a:t>or </a:t>
            </a:r>
            <a:r>
              <a:rPr sz="1800" spc="-10" dirty="0">
                <a:latin typeface="Calibri"/>
                <a:cs typeface="Calibri"/>
              </a:rPr>
              <a:t>compared to </a:t>
            </a:r>
            <a:r>
              <a:rPr sz="1800" spc="-5" dirty="0">
                <a:latin typeface="Calibri"/>
                <a:cs typeface="Calibri"/>
              </a:rPr>
              <a:t>its </a:t>
            </a:r>
            <a:r>
              <a:rPr sz="1800" spc="-10" dirty="0">
                <a:latin typeface="Calibri"/>
                <a:cs typeface="Calibri"/>
              </a:rPr>
              <a:t>historical </a:t>
            </a:r>
            <a:r>
              <a:rPr sz="1800" spc="-5" dirty="0">
                <a:latin typeface="Calibri"/>
                <a:cs typeface="Calibri"/>
              </a:rPr>
              <a:t>performance, the </a:t>
            </a:r>
            <a:r>
              <a:rPr sz="1800" spc="-10" dirty="0">
                <a:latin typeface="Calibri"/>
                <a:cs typeface="Calibri"/>
              </a:rPr>
              <a:t>computer </a:t>
            </a:r>
            <a:r>
              <a:rPr sz="1800" spc="-5" dirty="0">
                <a:latin typeface="Calibri"/>
                <a:cs typeface="Calibri"/>
              </a:rPr>
              <a:t> is </a:t>
            </a:r>
            <a:r>
              <a:rPr sz="1800" spc="-10" dirty="0">
                <a:latin typeface="Calibri"/>
                <a:cs typeface="Calibri"/>
              </a:rPr>
              <a:t>often just </a:t>
            </a:r>
            <a:r>
              <a:rPr sz="1800" dirty="0">
                <a:latin typeface="Calibri"/>
                <a:cs typeface="Calibri"/>
              </a:rPr>
              <a:t>as </a:t>
            </a:r>
            <a:r>
              <a:rPr sz="1800" spc="-10" dirty="0">
                <a:latin typeface="Calibri"/>
                <a:cs typeface="Calibri"/>
              </a:rPr>
              <a:t>good </a:t>
            </a:r>
            <a:r>
              <a:rPr sz="1800" dirty="0">
                <a:latin typeface="Calibri"/>
                <a:cs typeface="Calibri"/>
              </a:rPr>
              <a:t>as human </a:t>
            </a:r>
            <a:r>
              <a:rPr sz="1800" spc="-5" dirty="0">
                <a:latin typeface="Calibri"/>
                <a:cs typeface="Calibri"/>
              </a:rPr>
              <a:t>financial analysts—</a:t>
            </a:r>
            <a:r>
              <a:rPr sz="1800" b="1" spc="-5" dirty="0">
                <a:latin typeface="Calibri"/>
                <a:cs typeface="Calibri"/>
              </a:rPr>
              <a:t>and </a:t>
            </a:r>
            <a:r>
              <a:rPr sz="1800" b="1" spc="-10" dirty="0">
                <a:latin typeface="Calibri"/>
                <a:cs typeface="Calibri"/>
              </a:rPr>
              <a:t>the computer can </a:t>
            </a:r>
            <a:r>
              <a:rPr sz="1800" b="1" spc="-15" dirty="0">
                <a:latin typeface="Calibri"/>
                <a:cs typeface="Calibri"/>
              </a:rPr>
              <a:t>watch </a:t>
            </a:r>
            <a:r>
              <a:rPr sz="1800" b="1" spc="-10" dirty="0">
                <a:latin typeface="Calibri"/>
                <a:cs typeface="Calibri"/>
              </a:rPr>
              <a:t> </a:t>
            </a:r>
            <a:r>
              <a:rPr sz="1800" b="1" spc="-5" dirty="0">
                <a:latin typeface="Calibri"/>
                <a:cs typeface="Calibri"/>
              </a:rPr>
              <a:t>thousands</a:t>
            </a:r>
            <a:r>
              <a:rPr sz="1800" b="1" spc="-4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such</a:t>
            </a:r>
            <a:r>
              <a:rPr sz="1800" b="1" spc="-30" dirty="0">
                <a:latin typeface="Calibri"/>
                <a:cs typeface="Calibri"/>
              </a:rPr>
              <a:t> </a:t>
            </a:r>
            <a:r>
              <a:rPr sz="1800" b="1" spc="-5" dirty="0">
                <a:latin typeface="Calibri"/>
                <a:cs typeface="Calibri"/>
              </a:rPr>
              <a:t>companies</a:t>
            </a:r>
            <a:r>
              <a:rPr sz="1800" b="1" spc="-10" dirty="0">
                <a:latin typeface="Calibri"/>
                <a:cs typeface="Calibri"/>
              </a:rPr>
              <a:t> </a:t>
            </a:r>
            <a:r>
              <a:rPr sz="1800" b="1" spc="-5" dirty="0">
                <a:latin typeface="Calibri"/>
                <a:cs typeface="Calibri"/>
              </a:rPr>
              <a:t>all</a:t>
            </a:r>
            <a:r>
              <a:rPr sz="1800" b="1" spc="-35" dirty="0">
                <a:latin typeface="Calibri"/>
                <a:cs typeface="Calibri"/>
              </a:rPr>
              <a:t> </a:t>
            </a:r>
            <a:r>
              <a:rPr sz="1800" b="1" spc="-10" dirty="0">
                <a:latin typeface="Calibri"/>
                <a:cs typeface="Calibri"/>
              </a:rPr>
              <a:t>at</a:t>
            </a:r>
            <a:r>
              <a:rPr sz="1800" b="1" dirty="0">
                <a:latin typeface="Calibri"/>
                <a:cs typeface="Calibri"/>
              </a:rPr>
              <a:t> once.</a:t>
            </a:r>
            <a:endParaRPr sz="1800">
              <a:latin typeface="Calibri"/>
              <a:cs typeface="Calibri"/>
            </a:endParaRPr>
          </a:p>
          <a:p>
            <a:pPr marL="104139" marR="6985" indent="-92075" algn="just">
              <a:lnSpc>
                <a:spcPct val="120000"/>
              </a:lnSpc>
              <a:spcBef>
                <a:spcPts val="1200"/>
              </a:spcBef>
              <a:buClr>
                <a:srgbClr val="1CACE3"/>
              </a:buClr>
              <a:buSzPct val="94444"/>
              <a:buFont typeface="Wingdings"/>
              <a:buChar char=""/>
              <a:tabLst>
                <a:tab pos="194945" algn="l"/>
              </a:tabLst>
            </a:pPr>
            <a:r>
              <a:rPr sz="1800" spc="-5" dirty="0">
                <a:solidFill>
                  <a:srgbClr val="0000FF"/>
                </a:solidFill>
                <a:latin typeface="Calibri"/>
                <a:cs typeface="Calibri"/>
              </a:rPr>
              <a:t>Advanced</a:t>
            </a:r>
            <a:r>
              <a:rPr sz="1800" dirty="0">
                <a:solidFill>
                  <a:srgbClr val="0000FF"/>
                </a:solidFill>
                <a:latin typeface="Calibri"/>
                <a:cs typeface="Calibri"/>
              </a:rPr>
              <a:t> </a:t>
            </a:r>
            <a:r>
              <a:rPr sz="1800" spc="-10" dirty="0">
                <a:solidFill>
                  <a:srgbClr val="0000FF"/>
                </a:solidFill>
                <a:latin typeface="Calibri"/>
                <a:cs typeface="Calibri"/>
              </a:rPr>
              <a:t>quantitative</a:t>
            </a:r>
            <a:r>
              <a:rPr sz="1800" spc="-5" dirty="0">
                <a:solidFill>
                  <a:srgbClr val="0000FF"/>
                </a:solidFill>
                <a:latin typeface="Calibri"/>
                <a:cs typeface="Calibri"/>
              </a:rPr>
              <a:t> </a:t>
            </a:r>
            <a:r>
              <a:rPr sz="1800" spc="-20" dirty="0">
                <a:solidFill>
                  <a:srgbClr val="0000FF"/>
                </a:solidFill>
                <a:latin typeface="Calibri"/>
                <a:cs typeface="Calibri"/>
              </a:rPr>
              <a:t>systems</a:t>
            </a:r>
            <a:r>
              <a:rPr sz="1800" spc="-15" dirty="0">
                <a:solidFill>
                  <a:srgbClr val="0000FF"/>
                </a:solidFill>
                <a:latin typeface="Calibri"/>
                <a:cs typeface="Calibri"/>
              </a:rPr>
              <a:t> </a:t>
            </a:r>
            <a:r>
              <a:rPr sz="1800" spc="-10" dirty="0">
                <a:latin typeface="Calibri"/>
                <a:cs typeface="Calibri"/>
              </a:rPr>
              <a:t>can</a:t>
            </a:r>
            <a:r>
              <a:rPr sz="1800" spc="-5" dirty="0">
                <a:latin typeface="Calibri"/>
                <a:cs typeface="Calibri"/>
              </a:rPr>
              <a:t> even</a:t>
            </a:r>
            <a:r>
              <a:rPr sz="1800" dirty="0">
                <a:latin typeface="Calibri"/>
                <a:cs typeface="Calibri"/>
              </a:rPr>
              <a:t> </a:t>
            </a:r>
            <a:r>
              <a:rPr sz="1800" spc="-10" dirty="0">
                <a:latin typeface="Calibri"/>
                <a:cs typeface="Calibri"/>
              </a:rPr>
              <a:t>incorporate</a:t>
            </a:r>
            <a:r>
              <a:rPr sz="1800" spc="-5" dirty="0">
                <a:latin typeface="Calibri"/>
                <a:cs typeface="Calibri"/>
              </a:rPr>
              <a:t> </a:t>
            </a:r>
            <a:r>
              <a:rPr sz="1800" spc="-10" dirty="0">
                <a:solidFill>
                  <a:srgbClr val="0000FF"/>
                </a:solidFill>
                <a:latin typeface="Calibri"/>
                <a:cs typeface="Calibri"/>
              </a:rPr>
              <a:t>news</a:t>
            </a:r>
            <a:r>
              <a:rPr sz="1800" spc="-5" dirty="0">
                <a:solidFill>
                  <a:srgbClr val="0000FF"/>
                </a:solidFill>
                <a:latin typeface="Calibri"/>
                <a:cs typeface="Calibri"/>
              </a:rPr>
              <a:t> </a:t>
            </a:r>
            <a:r>
              <a:rPr sz="1800" spc="-10" dirty="0">
                <a:solidFill>
                  <a:srgbClr val="0000FF"/>
                </a:solidFill>
                <a:latin typeface="Calibri"/>
                <a:cs typeface="Calibri"/>
              </a:rPr>
              <a:t>events</a:t>
            </a:r>
            <a:r>
              <a:rPr sz="1800" spc="-5" dirty="0">
                <a:solidFill>
                  <a:srgbClr val="0000FF"/>
                </a:solidFill>
                <a:latin typeface="Calibri"/>
                <a:cs typeface="Calibri"/>
              </a:rPr>
              <a:t> </a:t>
            </a:r>
            <a:r>
              <a:rPr sz="1800" dirty="0">
                <a:latin typeface="Calibri"/>
                <a:cs typeface="Calibri"/>
              </a:rPr>
              <a:t>as</a:t>
            </a:r>
            <a:r>
              <a:rPr sz="1800" spc="405" dirty="0">
                <a:latin typeface="Calibri"/>
                <a:cs typeface="Calibri"/>
              </a:rPr>
              <a:t> </a:t>
            </a:r>
            <a:r>
              <a:rPr sz="1800" spc="-5" dirty="0">
                <a:latin typeface="Calibri"/>
                <a:cs typeface="Calibri"/>
              </a:rPr>
              <a:t>inputs </a:t>
            </a:r>
            <a:r>
              <a:rPr sz="1800" spc="-395" dirty="0">
                <a:latin typeface="Calibri"/>
                <a:cs typeface="Calibri"/>
              </a:rPr>
              <a:t> </a:t>
            </a:r>
            <a:r>
              <a:rPr sz="1800" spc="-5" dirty="0">
                <a:latin typeface="Calibri"/>
                <a:cs typeface="Calibri"/>
              </a:rPr>
              <a:t>since</a:t>
            </a:r>
            <a:r>
              <a:rPr sz="1800" spc="15" dirty="0">
                <a:latin typeface="Calibri"/>
                <a:cs typeface="Calibri"/>
              </a:rPr>
              <a:t> </a:t>
            </a:r>
            <a:r>
              <a:rPr sz="1800" spc="-5" dirty="0">
                <a:latin typeface="Calibri"/>
                <a:cs typeface="Calibri"/>
              </a:rPr>
              <a:t>it</a:t>
            </a:r>
            <a:r>
              <a:rPr sz="1800" spc="5" dirty="0">
                <a:latin typeface="Calibri"/>
                <a:cs typeface="Calibri"/>
              </a:rPr>
              <a:t> </a:t>
            </a:r>
            <a:r>
              <a:rPr sz="1800" spc="-5" dirty="0">
                <a:latin typeface="Calibri"/>
                <a:cs typeface="Calibri"/>
              </a:rPr>
              <a:t>is</a:t>
            </a:r>
            <a:r>
              <a:rPr sz="1800" spc="10" dirty="0">
                <a:latin typeface="Calibri"/>
                <a:cs typeface="Calibri"/>
              </a:rPr>
              <a:t> </a:t>
            </a:r>
            <a:r>
              <a:rPr sz="1800" spc="-5" dirty="0">
                <a:latin typeface="Calibri"/>
                <a:cs typeface="Calibri"/>
              </a:rPr>
              <a:t>possible</a:t>
            </a:r>
            <a:r>
              <a:rPr sz="1800" spc="5" dirty="0">
                <a:latin typeface="Calibri"/>
                <a:cs typeface="Calibri"/>
              </a:rPr>
              <a:t> </a:t>
            </a:r>
            <a:r>
              <a:rPr sz="1800" spc="-10" dirty="0">
                <a:latin typeface="Calibri"/>
                <a:cs typeface="Calibri"/>
              </a:rPr>
              <a:t>to</a:t>
            </a:r>
            <a:r>
              <a:rPr sz="1800" dirty="0">
                <a:latin typeface="Calibri"/>
                <a:cs typeface="Calibri"/>
              </a:rPr>
              <a:t> use</a:t>
            </a:r>
            <a:r>
              <a:rPr sz="1800" spc="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computer</a:t>
            </a:r>
            <a:r>
              <a:rPr sz="1800" spc="2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parse</a:t>
            </a:r>
            <a:r>
              <a:rPr sz="1800" spc="5" dirty="0">
                <a:latin typeface="Calibri"/>
                <a:cs typeface="Calibri"/>
              </a:rPr>
              <a:t> </a:t>
            </a:r>
            <a:r>
              <a:rPr sz="1800" dirty="0">
                <a:latin typeface="Calibri"/>
                <a:cs typeface="Calibri"/>
              </a:rPr>
              <a:t>and </a:t>
            </a:r>
            <a:r>
              <a:rPr sz="1800" spc="-10" dirty="0">
                <a:latin typeface="Calibri"/>
                <a:cs typeface="Calibri"/>
              </a:rPr>
              <a:t>understand</a:t>
            </a:r>
            <a:r>
              <a:rPr sz="1800" spc="30"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news</a:t>
            </a:r>
            <a:r>
              <a:rPr sz="1800" spc="20" dirty="0">
                <a:latin typeface="Calibri"/>
                <a:cs typeface="Calibri"/>
              </a:rPr>
              <a:t> </a:t>
            </a:r>
            <a:r>
              <a:rPr sz="1800" spc="-10" dirty="0">
                <a:latin typeface="Calibri"/>
                <a:cs typeface="Calibri"/>
              </a:rPr>
              <a:t>report.</a:t>
            </a:r>
            <a:endParaRPr sz="1800">
              <a:latin typeface="Calibri"/>
              <a:cs typeface="Calibri"/>
            </a:endParaRPr>
          </a:p>
          <a:p>
            <a:pPr marL="104139" marR="5080" indent="-92075" algn="just">
              <a:lnSpc>
                <a:spcPct val="120000"/>
              </a:lnSpc>
              <a:spcBef>
                <a:spcPts val="1200"/>
              </a:spcBef>
              <a:buClr>
                <a:srgbClr val="1CACE3"/>
              </a:buClr>
              <a:buSzPct val="94444"/>
              <a:buFont typeface="Wingdings"/>
              <a:buChar char=""/>
              <a:tabLst>
                <a:tab pos="194945" algn="l"/>
              </a:tabLst>
            </a:pPr>
            <a:r>
              <a:rPr sz="1800" dirty="0">
                <a:latin typeface="Calibri"/>
                <a:cs typeface="Calibri"/>
              </a:rPr>
              <a:t>So </a:t>
            </a:r>
            <a:r>
              <a:rPr sz="1800" spc="-10" dirty="0">
                <a:latin typeface="Calibri"/>
                <a:cs typeface="Calibri"/>
              </a:rPr>
              <a:t>you get </a:t>
            </a:r>
            <a:r>
              <a:rPr sz="1800" spc="-5" dirty="0">
                <a:latin typeface="Calibri"/>
                <a:cs typeface="Calibri"/>
              </a:rPr>
              <a:t>the picture: </a:t>
            </a:r>
            <a:r>
              <a:rPr sz="1800" b="1" dirty="0">
                <a:solidFill>
                  <a:srgbClr val="FF0000"/>
                </a:solidFill>
                <a:latin typeface="Calibri"/>
                <a:cs typeface="Calibri"/>
              </a:rPr>
              <a:t>As </a:t>
            </a:r>
            <a:r>
              <a:rPr sz="1800" b="1" spc="-5" dirty="0">
                <a:solidFill>
                  <a:srgbClr val="FF0000"/>
                </a:solidFill>
                <a:latin typeface="Calibri"/>
                <a:cs typeface="Calibri"/>
              </a:rPr>
              <a:t>long as </a:t>
            </a:r>
            <a:r>
              <a:rPr sz="1800" b="1" spc="-15" dirty="0">
                <a:solidFill>
                  <a:srgbClr val="FF0000"/>
                </a:solidFill>
                <a:latin typeface="Calibri"/>
                <a:cs typeface="Calibri"/>
              </a:rPr>
              <a:t>you </a:t>
            </a:r>
            <a:r>
              <a:rPr sz="1800" b="1" spc="-10" dirty="0">
                <a:solidFill>
                  <a:srgbClr val="FF0000"/>
                </a:solidFill>
                <a:latin typeface="Calibri"/>
                <a:cs typeface="Calibri"/>
              </a:rPr>
              <a:t>can </a:t>
            </a:r>
            <a:r>
              <a:rPr sz="1800" b="1" spc="-15" dirty="0">
                <a:solidFill>
                  <a:srgbClr val="FF0000"/>
                </a:solidFill>
                <a:latin typeface="Calibri"/>
                <a:cs typeface="Calibri"/>
              </a:rPr>
              <a:t>convert </a:t>
            </a:r>
            <a:r>
              <a:rPr sz="1800" b="1" spc="-10" dirty="0">
                <a:solidFill>
                  <a:srgbClr val="FF0000"/>
                </a:solidFill>
                <a:latin typeface="Calibri"/>
                <a:cs typeface="Calibri"/>
              </a:rPr>
              <a:t>information </a:t>
            </a:r>
            <a:r>
              <a:rPr sz="1800" b="1" spc="-15" dirty="0">
                <a:solidFill>
                  <a:srgbClr val="FF0000"/>
                </a:solidFill>
                <a:latin typeface="Calibri"/>
                <a:cs typeface="Calibri"/>
              </a:rPr>
              <a:t>into </a:t>
            </a:r>
            <a:r>
              <a:rPr sz="1800" b="1" spc="-5" dirty="0">
                <a:solidFill>
                  <a:srgbClr val="FF0000"/>
                </a:solidFill>
                <a:latin typeface="Calibri"/>
                <a:cs typeface="Calibri"/>
              </a:rPr>
              <a:t>bits </a:t>
            </a:r>
            <a:r>
              <a:rPr sz="1800" b="1" spc="-10" dirty="0">
                <a:solidFill>
                  <a:srgbClr val="FF0000"/>
                </a:solidFill>
                <a:latin typeface="Calibri"/>
                <a:cs typeface="Calibri"/>
              </a:rPr>
              <a:t>and </a:t>
            </a:r>
            <a:r>
              <a:rPr sz="1800" b="1" spc="-5" dirty="0">
                <a:solidFill>
                  <a:srgbClr val="FF0000"/>
                </a:solidFill>
                <a:latin typeface="Calibri"/>
                <a:cs typeface="Calibri"/>
              </a:rPr>
              <a:t> </a:t>
            </a:r>
            <a:r>
              <a:rPr sz="1800" b="1" spc="-10" dirty="0">
                <a:solidFill>
                  <a:srgbClr val="FF0000"/>
                </a:solidFill>
                <a:latin typeface="Calibri"/>
                <a:cs typeface="Calibri"/>
              </a:rPr>
              <a:t>bytes</a:t>
            </a:r>
            <a:r>
              <a:rPr sz="1800" b="1" spc="-5" dirty="0">
                <a:solidFill>
                  <a:srgbClr val="FF0000"/>
                </a:solidFill>
                <a:latin typeface="Calibri"/>
                <a:cs typeface="Calibri"/>
              </a:rPr>
              <a:t> </a:t>
            </a:r>
            <a:r>
              <a:rPr sz="1800" b="1" spc="-10" dirty="0">
                <a:solidFill>
                  <a:srgbClr val="FF0000"/>
                </a:solidFill>
                <a:latin typeface="Calibri"/>
                <a:cs typeface="Calibri"/>
              </a:rPr>
              <a:t>that</a:t>
            </a:r>
            <a:r>
              <a:rPr sz="1800" b="1" spc="-5" dirty="0">
                <a:solidFill>
                  <a:srgbClr val="FF0000"/>
                </a:solidFill>
                <a:latin typeface="Calibri"/>
                <a:cs typeface="Calibri"/>
              </a:rPr>
              <a:t> the</a:t>
            </a:r>
            <a:r>
              <a:rPr sz="1800" b="1" dirty="0">
                <a:solidFill>
                  <a:srgbClr val="FF0000"/>
                </a:solidFill>
                <a:latin typeface="Calibri"/>
                <a:cs typeface="Calibri"/>
              </a:rPr>
              <a:t> </a:t>
            </a:r>
            <a:r>
              <a:rPr sz="1800" b="1" spc="-10" dirty="0">
                <a:solidFill>
                  <a:srgbClr val="FF0000"/>
                </a:solidFill>
                <a:latin typeface="Calibri"/>
                <a:cs typeface="Calibri"/>
              </a:rPr>
              <a:t>computer</a:t>
            </a:r>
            <a:r>
              <a:rPr sz="1800" b="1" spc="-5" dirty="0">
                <a:solidFill>
                  <a:srgbClr val="FF0000"/>
                </a:solidFill>
                <a:latin typeface="Calibri"/>
                <a:cs typeface="Calibri"/>
              </a:rPr>
              <a:t> can</a:t>
            </a:r>
            <a:r>
              <a:rPr sz="1800" b="1" dirty="0">
                <a:solidFill>
                  <a:srgbClr val="FF0000"/>
                </a:solidFill>
                <a:latin typeface="Calibri"/>
                <a:cs typeface="Calibri"/>
              </a:rPr>
              <a:t> </a:t>
            </a:r>
            <a:r>
              <a:rPr sz="1800" b="1" spc="-10" dirty="0">
                <a:solidFill>
                  <a:srgbClr val="FF0000"/>
                </a:solidFill>
                <a:latin typeface="Calibri"/>
                <a:cs typeface="Calibri"/>
              </a:rPr>
              <a:t>understand,</a:t>
            </a:r>
            <a:r>
              <a:rPr sz="1800" b="1" spc="-5" dirty="0">
                <a:solidFill>
                  <a:srgbClr val="FF0000"/>
                </a:solidFill>
                <a:latin typeface="Calibri"/>
                <a:cs typeface="Calibri"/>
              </a:rPr>
              <a:t> </a:t>
            </a:r>
            <a:r>
              <a:rPr sz="1800" b="1" dirty="0">
                <a:solidFill>
                  <a:srgbClr val="FF0000"/>
                </a:solidFill>
                <a:latin typeface="Calibri"/>
                <a:cs typeface="Calibri"/>
              </a:rPr>
              <a:t>it</a:t>
            </a:r>
            <a:r>
              <a:rPr sz="1800" b="1" spc="5" dirty="0">
                <a:solidFill>
                  <a:srgbClr val="FF0000"/>
                </a:solidFill>
                <a:latin typeface="Calibri"/>
                <a:cs typeface="Calibri"/>
              </a:rPr>
              <a:t> </a:t>
            </a:r>
            <a:r>
              <a:rPr sz="1800" b="1" spc="-5" dirty="0">
                <a:solidFill>
                  <a:srgbClr val="FF0000"/>
                </a:solidFill>
                <a:latin typeface="Calibri"/>
                <a:cs typeface="Calibri"/>
              </a:rPr>
              <a:t>can</a:t>
            </a:r>
            <a:r>
              <a:rPr sz="1800" b="1" dirty="0">
                <a:solidFill>
                  <a:srgbClr val="FF0000"/>
                </a:solidFill>
                <a:latin typeface="Calibri"/>
                <a:cs typeface="Calibri"/>
              </a:rPr>
              <a:t> </a:t>
            </a:r>
            <a:r>
              <a:rPr sz="1800" b="1" spc="-5" dirty="0">
                <a:solidFill>
                  <a:srgbClr val="FF0000"/>
                </a:solidFill>
                <a:latin typeface="Calibri"/>
                <a:cs typeface="Calibri"/>
              </a:rPr>
              <a:t>be</a:t>
            </a:r>
            <a:r>
              <a:rPr sz="1800" b="1" dirty="0">
                <a:solidFill>
                  <a:srgbClr val="FF0000"/>
                </a:solidFill>
                <a:latin typeface="Calibri"/>
                <a:cs typeface="Calibri"/>
              </a:rPr>
              <a:t> </a:t>
            </a:r>
            <a:r>
              <a:rPr sz="1800" b="1" spc="-15" dirty="0">
                <a:solidFill>
                  <a:srgbClr val="FF0000"/>
                </a:solidFill>
                <a:latin typeface="Calibri"/>
                <a:cs typeface="Calibri"/>
              </a:rPr>
              <a:t>regarded</a:t>
            </a:r>
            <a:r>
              <a:rPr sz="1800" b="1" spc="-10" dirty="0">
                <a:solidFill>
                  <a:srgbClr val="FF0000"/>
                </a:solidFill>
                <a:latin typeface="Calibri"/>
                <a:cs typeface="Calibri"/>
              </a:rPr>
              <a:t> </a:t>
            </a:r>
            <a:r>
              <a:rPr sz="1800" b="1" spc="-5" dirty="0">
                <a:solidFill>
                  <a:srgbClr val="FF0000"/>
                </a:solidFill>
                <a:latin typeface="Calibri"/>
                <a:cs typeface="Calibri"/>
              </a:rPr>
              <a:t>as</a:t>
            </a:r>
            <a:r>
              <a:rPr sz="1800" b="1" dirty="0">
                <a:solidFill>
                  <a:srgbClr val="FF0000"/>
                </a:solidFill>
                <a:latin typeface="Calibri"/>
                <a:cs typeface="Calibri"/>
              </a:rPr>
              <a:t> </a:t>
            </a:r>
            <a:r>
              <a:rPr sz="1800" b="1" spc="-5" dirty="0">
                <a:solidFill>
                  <a:srgbClr val="FF0000"/>
                </a:solidFill>
                <a:latin typeface="Calibri"/>
                <a:cs typeface="Calibri"/>
              </a:rPr>
              <a:t>part</a:t>
            </a:r>
            <a:r>
              <a:rPr sz="1800" b="1" dirty="0">
                <a:solidFill>
                  <a:srgbClr val="FF0000"/>
                </a:solidFill>
                <a:latin typeface="Calibri"/>
                <a:cs typeface="Calibri"/>
              </a:rPr>
              <a:t> of </a:t>
            </a:r>
            <a:r>
              <a:rPr sz="1800" b="1" spc="5" dirty="0">
                <a:solidFill>
                  <a:srgbClr val="FF0000"/>
                </a:solidFill>
                <a:latin typeface="Calibri"/>
                <a:cs typeface="Calibri"/>
              </a:rPr>
              <a:t> </a:t>
            </a:r>
            <a:r>
              <a:rPr sz="1800" b="1" spc="-10" dirty="0">
                <a:solidFill>
                  <a:srgbClr val="FF0000"/>
                </a:solidFill>
                <a:latin typeface="Calibri"/>
                <a:cs typeface="Calibri"/>
              </a:rPr>
              <a:t>quantitative</a:t>
            </a:r>
            <a:r>
              <a:rPr sz="1800" b="1" spc="-50" dirty="0">
                <a:solidFill>
                  <a:srgbClr val="FF0000"/>
                </a:solidFill>
                <a:latin typeface="Calibri"/>
                <a:cs typeface="Calibri"/>
              </a:rPr>
              <a:t> </a:t>
            </a:r>
            <a:r>
              <a:rPr sz="1800" b="1" spc="-5" dirty="0">
                <a:solidFill>
                  <a:srgbClr val="FF0000"/>
                </a:solidFill>
                <a:latin typeface="Calibri"/>
                <a:cs typeface="Calibri"/>
              </a:rPr>
              <a:t>trading.</a:t>
            </a:r>
            <a:endParaRPr sz="18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0323" y="931553"/>
            <a:ext cx="6365875" cy="635000"/>
          </a:xfrm>
          <a:prstGeom prst="rect">
            <a:avLst/>
          </a:prstGeom>
        </p:spPr>
        <p:txBody>
          <a:bodyPr vert="horz" wrap="square" lIns="0" tIns="12065" rIns="0" bIns="0" rtlCol="0">
            <a:spAutoFit/>
          </a:bodyPr>
          <a:lstStyle/>
          <a:p>
            <a:pPr marL="12700">
              <a:lnSpc>
                <a:spcPct val="100000"/>
              </a:lnSpc>
              <a:spcBef>
                <a:spcPts val="95"/>
              </a:spcBef>
            </a:pPr>
            <a:r>
              <a:rPr sz="4000" spc="-85" dirty="0">
                <a:latin typeface="Calibri Light"/>
                <a:cs typeface="Calibri Light"/>
              </a:rPr>
              <a:t>A</a:t>
            </a:r>
            <a:r>
              <a:rPr sz="4000" spc="-60" dirty="0">
                <a:latin typeface="Calibri Light"/>
                <a:cs typeface="Calibri Light"/>
              </a:rPr>
              <a:t>l</a:t>
            </a:r>
            <a:r>
              <a:rPr sz="4000" spc="-105" dirty="0">
                <a:latin typeface="Calibri Light"/>
                <a:cs typeface="Calibri Light"/>
              </a:rPr>
              <a:t>g</a:t>
            </a:r>
            <a:r>
              <a:rPr sz="4000" spc="-85" dirty="0">
                <a:latin typeface="Calibri Light"/>
                <a:cs typeface="Calibri Light"/>
              </a:rPr>
              <a:t>o</a:t>
            </a:r>
            <a:r>
              <a:rPr sz="4000" spc="-90" dirty="0">
                <a:latin typeface="Calibri Light"/>
                <a:cs typeface="Calibri Light"/>
              </a:rPr>
              <a:t>r</a:t>
            </a:r>
            <a:r>
              <a:rPr sz="4000" spc="-75" dirty="0">
                <a:latin typeface="Calibri Light"/>
                <a:cs typeface="Calibri Light"/>
              </a:rPr>
              <a:t>i</a:t>
            </a:r>
            <a:r>
              <a:rPr sz="4000" spc="-85" dirty="0">
                <a:latin typeface="Calibri Light"/>
                <a:cs typeface="Calibri Light"/>
              </a:rPr>
              <a:t>t</a:t>
            </a:r>
            <a:r>
              <a:rPr sz="4000" spc="-90" dirty="0">
                <a:latin typeface="Calibri Light"/>
                <a:cs typeface="Calibri Light"/>
              </a:rPr>
              <a:t>h</a:t>
            </a:r>
            <a:r>
              <a:rPr sz="4000" spc="-120" dirty="0">
                <a:latin typeface="Calibri Light"/>
                <a:cs typeface="Calibri Light"/>
              </a:rPr>
              <a:t>m</a:t>
            </a:r>
            <a:r>
              <a:rPr sz="4000" spc="-75" dirty="0">
                <a:latin typeface="Calibri Light"/>
                <a:cs typeface="Calibri Light"/>
              </a:rPr>
              <a:t>i</a:t>
            </a:r>
            <a:r>
              <a:rPr sz="4000" spc="-5" dirty="0">
                <a:latin typeface="Calibri Light"/>
                <a:cs typeface="Calibri Light"/>
              </a:rPr>
              <a:t>c</a:t>
            </a:r>
            <a:r>
              <a:rPr sz="4000" spc="-185" dirty="0">
                <a:latin typeface="Calibri Light"/>
                <a:cs typeface="Calibri Light"/>
              </a:rPr>
              <a:t> </a:t>
            </a:r>
            <a:r>
              <a:rPr sz="4000" spc="-355" dirty="0">
                <a:latin typeface="Calibri Light"/>
                <a:cs typeface="Calibri Light"/>
              </a:rPr>
              <a:t>T</a:t>
            </a:r>
            <a:r>
              <a:rPr sz="4000" spc="-135" dirty="0">
                <a:latin typeface="Calibri Light"/>
                <a:cs typeface="Calibri Light"/>
              </a:rPr>
              <a:t>r</a:t>
            </a:r>
            <a:r>
              <a:rPr sz="4000" spc="-90" dirty="0">
                <a:latin typeface="Calibri Light"/>
                <a:cs typeface="Calibri Light"/>
              </a:rPr>
              <a:t>ad</a:t>
            </a:r>
            <a:r>
              <a:rPr sz="4000" spc="-85" dirty="0">
                <a:latin typeface="Calibri Light"/>
                <a:cs typeface="Calibri Light"/>
              </a:rPr>
              <a:t>i</a:t>
            </a:r>
            <a:r>
              <a:rPr sz="4000" spc="-90" dirty="0">
                <a:latin typeface="Calibri Light"/>
                <a:cs typeface="Calibri Light"/>
              </a:rPr>
              <a:t>n</a:t>
            </a:r>
            <a:r>
              <a:rPr sz="4000" spc="-95" dirty="0">
                <a:latin typeface="Calibri Light"/>
                <a:cs typeface="Calibri Light"/>
              </a:rPr>
              <a:t>g</a:t>
            </a:r>
            <a:r>
              <a:rPr sz="4000" spc="-5" dirty="0">
                <a:latin typeface="Calibri Light"/>
                <a:cs typeface="Calibri Light"/>
              </a:rPr>
              <a:t>:</a:t>
            </a:r>
            <a:r>
              <a:rPr sz="4000" spc="-170" dirty="0">
                <a:latin typeface="Calibri Light"/>
                <a:cs typeface="Calibri Light"/>
              </a:rPr>
              <a:t> </a:t>
            </a:r>
            <a:r>
              <a:rPr sz="4000" spc="-90" dirty="0">
                <a:latin typeface="Calibri Light"/>
                <a:cs typeface="Calibri Light"/>
              </a:rPr>
              <a:t>D</a:t>
            </a:r>
            <a:r>
              <a:rPr sz="4000" spc="-110" dirty="0">
                <a:latin typeface="Calibri Light"/>
                <a:cs typeface="Calibri Light"/>
              </a:rPr>
              <a:t>e</a:t>
            </a:r>
            <a:r>
              <a:rPr sz="4000" spc="-75" dirty="0">
                <a:latin typeface="Calibri Light"/>
                <a:cs typeface="Calibri Light"/>
              </a:rPr>
              <a:t>fi</a:t>
            </a:r>
            <a:r>
              <a:rPr sz="4000" spc="-90" dirty="0">
                <a:latin typeface="Calibri Light"/>
                <a:cs typeface="Calibri Light"/>
              </a:rPr>
              <a:t>n</a:t>
            </a:r>
            <a:r>
              <a:rPr sz="4000" spc="-75" dirty="0">
                <a:latin typeface="Calibri Light"/>
                <a:cs typeface="Calibri Light"/>
              </a:rPr>
              <a:t>i</a:t>
            </a:r>
            <a:r>
              <a:rPr sz="4000" spc="-85" dirty="0">
                <a:latin typeface="Calibri Light"/>
                <a:cs typeface="Calibri Light"/>
              </a:rPr>
              <a:t>tio</a:t>
            </a:r>
            <a:r>
              <a:rPr sz="4000" spc="-5" dirty="0">
                <a:latin typeface="Calibri Light"/>
                <a:cs typeface="Calibri Light"/>
              </a:rPr>
              <a:t>n</a:t>
            </a:r>
            <a:r>
              <a:rPr sz="4000" spc="-185" dirty="0">
                <a:latin typeface="Calibri Light"/>
                <a:cs typeface="Calibri Light"/>
              </a:rPr>
              <a:t> </a:t>
            </a:r>
            <a:r>
              <a:rPr sz="4000" spc="-5" dirty="0">
                <a:latin typeface="Calibri Light"/>
                <a:cs typeface="Calibri Light"/>
              </a:rPr>
              <a:t>…</a:t>
            </a:r>
            <a:endParaRPr sz="4000">
              <a:latin typeface="Calibri Light"/>
              <a:cs typeface="Calibri Light"/>
            </a:endParaRPr>
          </a:p>
        </p:txBody>
      </p:sp>
      <p:pic>
        <p:nvPicPr>
          <p:cNvPr id="3" name="object 3"/>
          <p:cNvPicPr/>
          <p:nvPr/>
        </p:nvPicPr>
        <p:blipFill>
          <a:blip r:embed="rId3" cstate="print"/>
          <a:stretch>
            <a:fillRect/>
          </a:stretch>
        </p:blipFill>
        <p:spPr>
          <a:xfrm>
            <a:off x="4161114" y="1841877"/>
            <a:ext cx="3979339" cy="4447227"/>
          </a:xfrm>
          <a:prstGeom prst="rect">
            <a:avLst/>
          </a:prstGeom>
        </p:spPr>
      </p:pic>
      <p:sp>
        <p:nvSpPr>
          <p:cNvPr id="4" name="object 4"/>
          <p:cNvSpPr txBox="1"/>
          <p:nvPr/>
        </p:nvSpPr>
        <p:spPr>
          <a:xfrm>
            <a:off x="1112989" y="2069698"/>
            <a:ext cx="2404110"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221F1F"/>
                </a:solidFill>
                <a:latin typeface="Calibri"/>
                <a:cs typeface="Calibri"/>
              </a:rPr>
              <a:t>Algorithmic</a:t>
            </a:r>
            <a:r>
              <a:rPr sz="2400" spc="-90" dirty="0">
                <a:solidFill>
                  <a:srgbClr val="221F1F"/>
                </a:solidFill>
                <a:latin typeface="Calibri"/>
                <a:cs typeface="Calibri"/>
              </a:rPr>
              <a:t> </a:t>
            </a:r>
            <a:r>
              <a:rPr sz="2400" spc="-10" dirty="0">
                <a:solidFill>
                  <a:srgbClr val="221F1F"/>
                </a:solidFill>
                <a:latin typeface="Calibri"/>
                <a:cs typeface="Calibri"/>
              </a:rPr>
              <a:t>trading </a:t>
            </a:r>
            <a:r>
              <a:rPr sz="2400" spc="-525" dirty="0">
                <a:solidFill>
                  <a:srgbClr val="221F1F"/>
                </a:solidFill>
                <a:latin typeface="Calibri"/>
                <a:cs typeface="Calibri"/>
              </a:rPr>
              <a:t> </a:t>
            </a:r>
            <a:r>
              <a:rPr sz="2400" spc="-15" dirty="0">
                <a:solidFill>
                  <a:srgbClr val="221F1F"/>
                </a:solidFill>
                <a:latin typeface="Calibri"/>
                <a:cs typeface="Calibri"/>
              </a:rPr>
              <a:t>at</a:t>
            </a:r>
            <a:r>
              <a:rPr sz="2400" spc="-20" dirty="0">
                <a:solidFill>
                  <a:srgbClr val="221F1F"/>
                </a:solidFill>
                <a:latin typeface="Calibri"/>
                <a:cs typeface="Calibri"/>
              </a:rPr>
              <a:t> </a:t>
            </a:r>
            <a:r>
              <a:rPr sz="2400" dirty="0">
                <a:solidFill>
                  <a:srgbClr val="221F1F"/>
                </a:solidFill>
                <a:latin typeface="Calibri"/>
                <a:cs typeface="Calibri"/>
              </a:rPr>
              <a:t>a</a:t>
            </a:r>
            <a:r>
              <a:rPr sz="2400" spc="-10" dirty="0">
                <a:solidFill>
                  <a:srgbClr val="221F1F"/>
                </a:solidFill>
                <a:latin typeface="Calibri"/>
                <a:cs typeface="Calibri"/>
              </a:rPr>
              <a:t> </a:t>
            </a:r>
            <a:r>
              <a:rPr sz="2400" spc="-5" dirty="0">
                <a:solidFill>
                  <a:srgbClr val="221F1F"/>
                </a:solidFill>
                <a:latin typeface="Calibri"/>
                <a:cs typeface="Calibri"/>
              </a:rPr>
              <a:t>glance</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76465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3" name="object 3"/>
          <p:cNvSpPr txBox="1"/>
          <p:nvPr/>
        </p:nvSpPr>
        <p:spPr>
          <a:xfrm>
            <a:off x="810259" y="1951002"/>
            <a:ext cx="7613015" cy="3448050"/>
          </a:xfrm>
          <a:prstGeom prst="rect">
            <a:avLst/>
          </a:prstGeom>
        </p:spPr>
        <p:txBody>
          <a:bodyPr vert="horz" wrap="square" lIns="0" tIns="12700" rIns="0" bIns="0" rtlCol="0">
            <a:spAutoFit/>
          </a:bodyPr>
          <a:lstStyle/>
          <a:p>
            <a:pPr marL="104139" marR="8890" indent="-91440">
              <a:lnSpc>
                <a:spcPct val="120000"/>
              </a:lnSpc>
              <a:spcBef>
                <a:spcPts val="100"/>
              </a:spcBef>
              <a:buClr>
                <a:srgbClr val="1CACE3"/>
              </a:buClr>
              <a:buSzPct val="95833"/>
              <a:buFont typeface="Wingdings"/>
              <a:buChar char=""/>
              <a:tabLst>
                <a:tab pos="255904" algn="l"/>
              </a:tabLst>
            </a:pPr>
            <a:r>
              <a:rPr sz="2400" spc="-5" dirty="0">
                <a:latin typeface="Calibri"/>
                <a:cs typeface="Calibri"/>
              </a:rPr>
              <a:t>Algorithmic</a:t>
            </a:r>
            <a:r>
              <a:rPr sz="2400" spc="395" dirty="0">
                <a:latin typeface="Calibri"/>
                <a:cs typeface="Calibri"/>
              </a:rPr>
              <a:t> </a:t>
            </a:r>
            <a:r>
              <a:rPr sz="2400" spc="-10" dirty="0">
                <a:latin typeface="Calibri"/>
                <a:cs typeface="Calibri"/>
              </a:rPr>
              <a:t>trading</a:t>
            </a:r>
            <a:r>
              <a:rPr sz="2400" spc="405" dirty="0">
                <a:latin typeface="Calibri"/>
                <a:cs typeface="Calibri"/>
              </a:rPr>
              <a:t> </a:t>
            </a:r>
            <a:r>
              <a:rPr sz="2400" spc="-5" dirty="0">
                <a:latin typeface="Calibri"/>
                <a:cs typeface="Calibri"/>
              </a:rPr>
              <a:t>possesses</a:t>
            </a:r>
            <a:r>
              <a:rPr sz="2400" spc="405" dirty="0">
                <a:latin typeface="Calibri"/>
                <a:cs typeface="Calibri"/>
              </a:rPr>
              <a:t> </a:t>
            </a:r>
            <a:r>
              <a:rPr sz="2400" spc="-10" dirty="0">
                <a:latin typeface="Calibri"/>
                <a:cs typeface="Calibri"/>
              </a:rPr>
              <a:t>numerous</a:t>
            </a:r>
            <a:r>
              <a:rPr sz="2400" spc="405" dirty="0">
                <a:latin typeface="Calibri"/>
                <a:cs typeface="Calibri"/>
              </a:rPr>
              <a:t> </a:t>
            </a:r>
            <a:r>
              <a:rPr sz="2400" spc="-15" dirty="0">
                <a:latin typeface="Calibri"/>
                <a:cs typeface="Calibri"/>
              </a:rPr>
              <a:t>advantages</a:t>
            </a:r>
            <a:r>
              <a:rPr sz="2400" spc="400" dirty="0">
                <a:latin typeface="Calibri"/>
                <a:cs typeface="Calibri"/>
              </a:rPr>
              <a:t> </a:t>
            </a:r>
            <a:r>
              <a:rPr sz="2400" spc="-15" dirty="0">
                <a:latin typeface="Calibri"/>
                <a:cs typeface="Calibri"/>
              </a:rPr>
              <a:t>over </a:t>
            </a:r>
            <a:r>
              <a:rPr sz="2400" spc="-530" dirty="0">
                <a:latin typeface="Calibri"/>
                <a:cs typeface="Calibri"/>
              </a:rPr>
              <a:t> </a:t>
            </a:r>
            <a:r>
              <a:rPr sz="2400" spc="-5" dirty="0">
                <a:latin typeface="Calibri"/>
                <a:cs typeface="Calibri"/>
              </a:rPr>
              <a:t>discretionary</a:t>
            </a:r>
            <a:r>
              <a:rPr sz="2400" spc="-15" dirty="0">
                <a:latin typeface="Calibri"/>
                <a:cs typeface="Calibri"/>
              </a:rPr>
              <a:t> </a:t>
            </a:r>
            <a:r>
              <a:rPr sz="2400" spc="-5" dirty="0">
                <a:latin typeface="Calibri"/>
                <a:cs typeface="Calibri"/>
              </a:rPr>
              <a:t>methods.</a:t>
            </a:r>
            <a:endParaRPr sz="2400">
              <a:latin typeface="Calibri"/>
              <a:cs typeface="Calibri"/>
            </a:endParaRPr>
          </a:p>
          <a:p>
            <a:pPr marL="213360">
              <a:lnSpc>
                <a:spcPct val="100000"/>
              </a:lnSpc>
              <a:spcBef>
                <a:spcPts val="19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Hi</a:t>
            </a:r>
            <a:r>
              <a:rPr sz="2000" b="1" spc="-20" dirty="0">
                <a:solidFill>
                  <a:srgbClr val="0000FF"/>
                </a:solidFill>
                <a:latin typeface="Calibri"/>
                <a:cs typeface="Calibri"/>
              </a:rPr>
              <a:t>s</a:t>
            </a:r>
            <a:r>
              <a:rPr sz="2000" b="1" spc="-25" dirty="0">
                <a:solidFill>
                  <a:srgbClr val="0000FF"/>
                </a:solidFill>
                <a:latin typeface="Calibri"/>
                <a:cs typeface="Calibri"/>
              </a:rPr>
              <a:t>t</a:t>
            </a:r>
            <a:r>
              <a:rPr sz="2000" b="1" dirty="0">
                <a:solidFill>
                  <a:srgbClr val="0000FF"/>
                </a:solidFill>
                <a:latin typeface="Calibri"/>
                <a:cs typeface="Calibri"/>
              </a:rPr>
              <a:t>o</a:t>
            </a:r>
            <a:r>
              <a:rPr sz="2000" b="1" spc="-5" dirty="0">
                <a:solidFill>
                  <a:srgbClr val="0000FF"/>
                </a:solidFill>
                <a:latin typeface="Calibri"/>
                <a:cs typeface="Calibri"/>
              </a:rPr>
              <a:t>ri</a:t>
            </a:r>
            <a:r>
              <a:rPr sz="2000" b="1" spc="-15" dirty="0">
                <a:solidFill>
                  <a:srgbClr val="0000FF"/>
                </a:solidFill>
                <a:latin typeface="Calibri"/>
                <a:cs typeface="Calibri"/>
              </a:rPr>
              <a:t>c</a:t>
            </a:r>
            <a:r>
              <a:rPr sz="2000" b="1" spc="-10" dirty="0">
                <a:solidFill>
                  <a:srgbClr val="0000FF"/>
                </a:solidFill>
                <a:latin typeface="Calibri"/>
                <a:cs typeface="Calibri"/>
              </a:rPr>
              <a:t>a</a:t>
            </a:r>
            <a:r>
              <a:rPr sz="2000" b="1" dirty="0">
                <a:solidFill>
                  <a:srgbClr val="0000FF"/>
                </a:solidFill>
                <a:latin typeface="Calibri"/>
                <a:cs typeface="Calibri"/>
              </a:rPr>
              <a:t>l</a:t>
            </a:r>
            <a:r>
              <a:rPr sz="2000" b="1" spc="-20" dirty="0">
                <a:solidFill>
                  <a:srgbClr val="0000FF"/>
                </a:solidFill>
                <a:latin typeface="Calibri"/>
                <a:cs typeface="Calibri"/>
              </a:rPr>
              <a:t> </a:t>
            </a:r>
            <a:r>
              <a:rPr sz="2000" b="1" spc="-5" dirty="0">
                <a:solidFill>
                  <a:srgbClr val="0000FF"/>
                </a:solidFill>
                <a:latin typeface="Calibri"/>
                <a:cs typeface="Calibri"/>
              </a:rPr>
              <a:t>A</a:t>
            </a:r>
            <a:r>
              <a:rPr sz="2000" b="1" dirty="0">
                <a:solidFill>
                  <a:srgbClr val="0000FF"/>
                </a:solidFill>
                <a:latin typeface="Calibri"/>
                <a:cs typeface="Calibri"/>
              </a:rPr>
              <a:t>ssessm</a:t>
            </a:r>
            <a:r>
              <a:rPr sz="2000" b="1" spc="-5" dirty="0">
                <a:solidFill>
                  <a:srgbClr val="0000FF"/>
                </a:solidFill>
                <a:latin typeface="Calibri"/>
                <a:cs typeface="Calibri"/>
              </a:rPr>
              <a:t>e</a:t>
            </a:r>
            <a:r>
              <a:rPr sz="2000" b="1" spc="-20" dirty="0">
                <a:solidFill>
                  <a:srgbClr val="0000FF"/>
                </a:solidFill>
                <a:latin typeface="Calibri"/>
                <a:cs typeface="Calibri"/>
              </a:rPr>
              <a:t>n</a:t>
            </a:r>
            <a:r>
              <a:rPr sz="2000" b="1" dirty="0">
                <a:solidFill>
                  <a:srgbClr val="0000FF"/>
                </a:solidFill>
                <a:latin typeface="Calibri"/>
                <a:cs typeface="Calibri"/>
              </a:rPr>
              <a:t>t</a:t>
            </a:r>
            <a:r>
              <a:rPr sz="2000" b="1" spc="-20" dirty="0">
                <a:solidFill>
                  <a:srgbClr val="0000FF"/>
                </a:solidFill>
                <a:latin typeface="Calibri"/>
                <a:cs typeface="Calibri"/>
              </a:rPr>
              <a:t> </a:t>
            </a:r>
            <a:r>
              <a:rPr sz="1600" b="1" spc="-15" dirty="0">
                <a:solidFill>
                  <a:srgbClr val="0000FF"/>
                </a:solidFill>
                <a:latin typeface="Calibri"/>
                <a:cs typeface="Calibri"/>
              </a:rPr>
              <a:t>(</a:t>
            </a:r>
            <a:r>
              <a:rPr sz="1600" b="1" spc="-5" dirty="0">
                <a:solidFill>
                  <a:srgbClr val="0000FF"/>
                </a:solidFill>
                <a:latin typeface="Calibri"/>
                <a:cs typeface="Calibri"/>
              </a:rPr>
              <a:t>A</a:t>
            </a:r>
            <a:r>
              <a:rPr sz="1600" b="1" spc="-10" dirty="0">
                <a:solidFill>
                  <a:srgbClr val="0000FF"/>
                </a:solidFill>
                <a:latin typeface="Calibri"/>
                <a:cs typeface="Calibri"/>
              </a:rPr>
              <a:t>b</a:t>
            </a:r>
            <a:r>
              <a:rPr sz="1600" b="1" spc="-5" dirty="0">
                <a:solidFill>
                  <a:srgbClr val="0000FF"/>
                </a:solidFill>
                <a:latin typeface="Calibri"/>
                <a:cs typeface="Calibri"/>
              </a:rPr>
              <a:t>ili</a:t>
            </a:r>
            <a:r>
              <a:rPr sz="1600" b="1" spc="-10" dirty="0">
                <a:solidFill>
                  <a:srgbClr val="0000FF"/>
                </a:solidFill>
                <a:latin typeface="Calibri"/>
                <a:cs typeface="Calibri"/>
              </a:rPr>
              <a:t>t</a:t>
            </a:r>
            <a:r>
              <a:rPr sz="1600" b="1" spc="-5" dirty="0">
                <a:solidFill>
                  <a:srgbClr val="0000FF"/>
                </a:solidFill>
                <a:latin typeface="Calibri"/>
                <a:cs typeface="Calibri"/>
              </a:rPr>
              <a:t>y </a:t>
            </a:r>
            <a:r>
              <a:rPr sz="1600" b="1" spc="-20" dirty="0">
                <a:solidFill>
                  <a:srgbClr val="0000FF"/>
                </a:solidFill>
                <a:latin typeface="Calibri"/>
                <a:cs typeface="Calibri"/>
              </a:rPr>
              <a:t>t</a:t>
            </a:r>
            <a:r>
              <a:rPr sz="1600" b="1" spc="-5" dirty="0">
                <a:solidFill>
                  <a:srgbClr val="0000FF"/>
                </a:solidFill>
                <a:latin typeface="Calibri"/>
                <a:cs typeface="Calibri"/>
              </a:rPr>
              <a:t>o</a:t>
            </a:r>
            <a:r>
              <a:rPr sz="1600" b="1" dirty="0">
                <a:solidFill>
                  <a:srgbClr val="0000FF"/>
                </a:solidFill>
                <a:latin typeface="Calibri"/>
                <a:cs typeface="Calibri"/>
              </a:rPr>
              <a:t> B</a:t>
            </a:r>
            <a:r>
              <a:rPr sz="1600" b="1" spc="-5" dirty="0">
                <a:solidFill>
                  <a:srgbClr val="0000FF"/>
                </a:solidFill>
                <a:latin typeface="Calibri"/>
                <a:cs typeface="Calibri"/>
              </a:rPr>
              <a:t>ac</a:t>
            </a:r>
            <a:r>
              <a:rPr sz="1600" b="1" spc="-20" dirty="0">
                <a:solidFill>
                  <a:srgbClr val="0000FF"/>
                </a:solidFill>
                <a:latin typeface="Calibri"/>
                <a:cs typeface="Calibri"/>
              </a:rPr>
              <a:t>k</a:t>
            </a:r>
            <a:r>
              <a:rPr sz="1600" b="1" spc="-35" dirty="0">
                <a:solidFill>
                  <a:srgbClr val="0000FF"/>
                </a:solidFill>
                <a:latin typeface="Calibri"/>
                <a:cs typeface="Calibri"/>
              </a:rPr>
              <a:t>t</a:t>
            </a:r>
            <a:r>
              <a:rPr sz="1600" b="1" spc="-5" dirty="0">
                <a:solidFill>
                  <a:srgbClr val="0000FF"/>
                </a:solidFill>
                <a:latin typeface="Calibri"/>
                <a:cs typeface="Calibri"/>
              </a:rPr>
              <a:t>e</a:t>
            </a:r>
            <a:r>
              <a:rPr sz="1600" b="1" spc="-20" dirty="0">
                <a:solidFill>
                  <a:srgbClr val="0000FF"/>
                </a:solidFill>
                <a:latin typeface="Calibri"/>
                <a:cs typeface="Calibri"/>
              </a:rPr>
              <a:t>s</a:t>
            </a:r>
            <a:r>
              <a:rPr sz="1600" b="1" spc="-10" dirty="0">
                <a:solidFill>
                  <a:srgbClr val="0000FF"/>
                </a:solidFill>
                <a:latin typeface="Calibri"/>
                <a:cs typeface="Calibri"/>
              </a:rPr>
              <a:t>t</a:t>
            </a:r>
            <a:r>
              <a:rPr sz="1600" b="1" spc="-5" dirty="0">
                <a:solidFill>
                  <a:srgbClr val="0000FF"/>
                </a:solidFill>
                <a:latin typeface="Calibri"/>
                <a:cs typeface="Calibri"/>
              </a:rPr>
              <a:t>)</a:t>
            </a:r>
            <a:endParaRPr sz="1600">
              <a:latin typeface="Calibri"/>
              <a:cs typeface="Calibri"/>
            </a:endParaRPr>
          </a:p>
          <a:p>
            <a:pPr marL="579755" marR="5080" lvl="1" indent="-183515" algn="just">
              <a:lnSpc>
                <a:spcPct val="120000"/>
              </a:lnSpc>
              <a:spcBef>
                <a:spcPts val="965"/>
              </a:spcBef>
              <a:buClr>
                <a:srgbClr val="1CACE3"/>
              </a:buClr>
              <a:buFont typeface="Arial MT"/>
              <a:buChar char="•"/>
              <a:tabLst>
                <a:tab pos="579755" algn="l"/>
              </a:tabLst>
            </a:pPr>
            <a:r>
              <a:rPr sz="1600" spc="-5" dirty="0">
                <a:latin typeface="Calibri"/>
                <a:cs typeface="Calibri"/>
              </a:rPr>
              <a:t>The</a:t>
            </a:r>
            <a:r>
              <a:rPr sz="1600" dirty="0">
                <a:latin typeface="Calibri"/>
                <a:cs typeface="Calibri"/>
              </a:rPr>
              <a:t> </a:t>
            </a:r>
            <a:r>
              <a:rPr sz="1600" spc="-10" dirty="0">
                <a:latin typeface="Calibri"/>
                <a:cs typeface="Calibri"/>
              </a:rPr>
              <a:t>most</a:t>
            </a:r>
            <a:r>
              <a:rPr sz="1600" spc="-5" dirty="0">
                <a:latin typeface="Calibri"/>
                <a:cs typeface="Calibri"/>
              </a:rPr>
              <a:t> important</a:t>
            </a:r>
            <a:r>
              <a:rPr sz="1600" dirty="0">
                <a:latin typeface="Calibri"/>
                <a:cs typeface="Calibri"/>
              </a:rPr>
              <a:t> </a:t>
            </a:r>
            <a:r>
              <a:rPr sz="1600" spc="-15" dirty="0">
                <a:latin typeface="Calibri"/>
                <a:cs typeface="Calibri"/>
              </a:rPr>
              <a:t>advantage</a:t>
            </a:r>
            <a:r>
              <a:rPr sz="1600" spc="-10" dirty="0">
                <a:latin typeface="Calibri"/>
                <a:cs typeface="Calibri"/>
              </a:rPr>
              <a:t> </a:t>
            </a:r>
            <a:r>
              <a:rPr sz="1600" dirty="0">
                <a:latin typeface="Calibri"/>
                <a:cs typeface="Calibri"/>
              </a:rPr>
              <a:t>in</a:t>
            </a:r>
            <a:r>
              <a:rPr sz="1600" spc="5" dirty="0">
                <a:latin typeface="Calibri"/>
                <a:cs typeface="Calibri"/>
              </a:rPr>
              <a:t> </a:t>
            </a:r>
            <a:r>
              <a:rPr sz="1600" spc="-10" dirty="0">
                <a:latin typeface="Calibri"/>
                <a:cs typeface="Calibri"/>
              </a:rPr>
              <a:t>creating</a:t>
            </a:r>
            <a:r>
              <a:rPr sz="1600" spc="-5" dirty="0">
                <a:latin typeface="Calibri"/>
                <a:cs typeface="Calibri"/>
              </a:rPr>
              <a:t> an</a:t>
            </a:r>
            <a:r>
              <a:rPr sz="1600" dirty="0">
                <a:latin typeface="Calibri"/>
                <a:cs typeface="Calibri"/>
              </a:rPr>
              <a:t> </a:t>
            </a:r>
            <a:r>
              <a:rPr sz="1600" spc="-10" dirty="0">
                <a:latin typeface="Calibri"/>
                <a:cs typeface="Calibri"/>
              </a:rPr>
              <a:t>automated</a:t>
            </a:r>
            <a:r>
              <a:rPr sz="1600" spc="-5" dirty="0">
                <a:latin typeface="Calibri"/>
                <a:cs typeface="Calibri"/>
              </a:rPr>
              <a:t> </a:t>
            </a:r>
            <a:r>
              <a:rPr sz="1600" spc="-15" dirty="0">
                <a:latin typeface="Calibri"/>
                <a:cs typeface="Calibri"/>
              </a:rPr>
              <a:t>strategy</a:t>
            </a:r>
            <a:r>
              <a:rPr sz="1600" spc="-10" dirty="0">
                <a:latin typeface="Calibri"/>
                <a:cs typeface="Calibri"/>
              </a:rPr>
              <a:t> </a:t>
            </a:r>
            <a:r>
              <a:rPr sz="1600" dirty="0">
                <a:latin typeface="Calibri"/>
                <a:cs typeface="Calibri"/>
              </a:rPr>
              <a:t>is</a:t>
            </a:r>
            <a:r>
              <a:rPr sz="1600" spc="5" dirty="0">
                <a:latin typeface="Calibri"/>
                <a:cs typeface="Calibri"/>
              </a:rPr>
              <a:t> </a:t>
            </a:r>
            <a:r>
              <a:rPr sz="1600" spc="-10" dirty="0">
                <a:latin typeface="Calibri"/>
                <a:cs typeface="Calibri"/>
              </a:rPr>
              <a:t>that</a:t>
            </a:r>
            <a:r>
              <a:rPr sz="1600" spc="-5" dirty="0">
                <a:latin typeface="Calibri"/>
                <a:cs typeface="Calibri"/>
              </a:rPr>
              <a:t> </a:t>
            </a:r>
            <a:r>
              <a:rPr sz="1600" dirty="0">
                <a:latin typeface="Calibri"/>
                <a:cs typeface="Calibri"/>
              </a:rPr>
              <a:t>its </a:t>
            </a:r>
            <a:r>
              <a:rPr sz="1600" spc="5" dirty="0">
                <a:latin typeface="Calibri"/>
                <a:cs typeface="Calibri"/>
              </a:rPr>
              <a:t> </a:t>
            </a:r>
            <a:r>
              <a:rPr sz="1600" spc="-10" dirty="0">
                <a:latin typeface="Calibri"/>
                <a:cs typeface="Calibri"/>
              </a:rPr>
              <a:t>performance</a:t>
            </a:r>
            <a:r>
              <a:rPr sz="1600" spc="-5" dirty="0">
                <a:latin typeface="Calibri"/>
                <a:cs typeface="Calibri"/>
              </a:rPr>
              <a:t> </a:t>
            </a:r>
            <a:r>
              <a:rPr sz="1600" spc="-10" dirty="0">
                <a:latin typeface="Calibri"/>
                <a:cs typeface="Calibri"/>
              </a:rPr>
              <a:t>can</a:t>
            </a:r>
            <a:r>
              <a:rPr sz="1600" spc="-5" dirty="0">
                <a:latin typeface="Calibri"/>
                <a:cs typeface="Calibri"/>
              </a:rPr>
              <a:t> be</a:t>
            </a:r>
            <a:r>
              <a:rPr sz="1600" dirty="0">
                <a:latin typeface="Calibri"/>
                <a:cs typeface="Calibri"/>
              </a:rPr>
              <a:t> </a:t>
            </a:r>
            <a:r>
              <a:rPr sz="1600" spc="-5" dirty="0">
                <a:latin typeface="Calibri"/>
                <a:cs typeface="Calibri"/>
              </a:rPr>
              <a:t>ascertained</a:t>
            </a:r>
            <a:r>
              <a:rPr sz="1600" dirty="0">
                <a:latin typeface="Calibri"/>
                <a:cs typeface="Calibri"/>
              </a:rPr>
              <a:t> </a:t>
            </a:r>
            <a:r>
              <a:rPr sz="1600" spc="-5" dirty="0">
                <a:latin typeface="Calibri"/>
                <a:cs typeface="Calibri"/>
              </a:rPr>
              <a:t>on</a:t>
            </a:r>
            <a:r>
              <a:rPr sz="1600" dirty="0">
                <a:latin typeface="Calibri"/>
                <a:cs typeface="Calibri"/>
              </a:rPr>
              <a:t> </a:t>
            </a:r>
            <a:r>
              <a:rPr sz="1600" b="1" spc="-10" dirty="0">
                <a:latin typeface="Calibri"/>
                <a:cs typeface="Calibri"/>
              </a:rPr>
              <a:t>historical</a:t>
            </a:r>
            <a:r>
              <a:rPr sz="1600" b="1" spc="-5" dirty="0">
                <a:latin typeface="Calibri"/>
                <a:cs typeface="Calibri"/>
              </a:rPr>
              <a:t> </a:t>
            </a:r>
            <a:r>
              <a:rPr sz="1600" b="1" spc="-15" dirty="0">
                <a:latin typeface="Calibri"/>
                <a:cs typeface="Calibri"/>
              </a:rPr>
              <a:t>market</a:t>
            </a:r>
            <a:r>
              <a:rPr sz="1600" b="1" spc="-10" dirty="0">
                <a:latin typeface="Calibri"/>
                <a:cs typeface="Calibri"/>
              </a:rPr>
              <a:t> data</a:t>
            </a:r>
            <a:r>
              <a:rPr sz="1600" spc="-10" dirty="0">
                <a:latin typeface="Calibri"/>
                <a:cs typeface="Calibri"/>
              </a:rPr>
              <a:t>,</a:t>
            </a:r>
            <a:r>
              <a:rPr sz="1600" spc="-5" dirty="0">
                <a:latin typeface="Calibri"/>
                <a:cs typeface="Calibri"/>
              </a:rPr>
              <a:t> which</a:t>
            </a:r>
            <a:r>
              <a:rPr sz="1600" dirty="0">
                <a:latin typeface="Calibri"/>
                <a:cs typeface="Calibri"/>
              </a:rPr>
              <a:t> is</a:t>
            </a:r>
            <a:r>
              <a:rPr sz="1600" spc="5" dirty="0">
                <a:latin typeface="Calibri"/>
                <a:cs typeface="Calibri"/>
              </a:rPr>
              <a:t> </a:t>
            </a:r>
            <a:r>
              <a:rPr sz="1600" spc="-5" dirty="0">
                <a:solidFill>
                  <a:srgbClr val="FF0000"/>
                </a:solidFill>
                <a:latin typeface="Calibri"/>
                <a:cs typeface="Calibri"/>
              </a:rPr>
              <a:t>(hopefully) </a:t>
            </a:r>
            <a:r>
              <a:rPr sz="1600" dirty="0">
                <a:solidFill>
                  <a:srgbClr val="FF0000"/>
                </a:solidFill>
                <a:latin typeface="Calibri"/>
                <a:cs typeface="Calibri"/>
              </a:rPr>
              <a:t> </a:t>
            </a:r>
            <a:r>
              <a:rPr sz="1600" spc="-15" dirty="0">
                <a:latin typeface="Calibri"/>
                <a:cs typeface="Calibri"/>
              </a:rPr>
              <a:t>representative</a:t>
            </a:r>
            <a:r>
              <a:rPr sz="1600" spc="30" dirty="0">
                <a:latin typeface="Calibri"/>
                <a:cs typeface="Calibri"/>
              </a:rPr>
              <a:t> </a:t>
            </a:r>
            <a:r>
              <a:rPr sz="1600" spc="-5" dirty="0">
                <a:latin typeface="Calibri"/>
                <a:cs typeface="Calibri"/>
              </a:rPr>
              <a:t>of</a:t>
            </a:r>
            <a:r>
              <a:rPr sz="1600" spc="15" dirty="0">
                <a:latin typeface="Calibri"/>
                <a:cs typeface="Calibri"/>
              </a:rPr>
              <a:t> </a:t>
            </a:r>
            <a:r>
              <a:rPr sz="1600" spc="-10" dirty="0">
                <a:latin typeface="Calibri"/>
                <a:cs typeface="Calibri"/>
              </a:rPr>
              <a:t>future</a:t>
            </a:r>
            <a:r>
              <a:rPr sz="1600" spc="10" dirty="0">
                <a:latin typeface="Calibri"/>
                <a:cs typeface="Calibri"/>
              </a:rPr>
              <a:t> </a:t>
            </a:r>
            <a:r>
              <a:rPr sz="1600" spc="-20" dirty="0">
                <a:latin typeface="Calibri"/>
                <a:cs typeface="Calibri"/>
              </a:rPr>
              <a:t>market</a:t>
            </a:r>
            <a:r>
              <a:rPr sz="1600" spc="25" dirty="0">
                <a:latin typeface="Calibri"/>
                <a:cs typeface="Calibri"/>
              </a:rPr>
              <a:t> </a:t>
            </a:r>
            <a:r>
              <a:rPr sz="1600" spc="-10" dirty="0">
                <a:latin typeface="Calibri"/>
                <a:cs typeface="Calibri"/>
              </a:rPr>
              <a:t>data.</a:t>
            </a:r>
            <a:endParaRPr sz="1600">
              <a:latin typeface="Calibri"/>
              <a:cs typeface="Calibri"/>
            </a:endParaRPr>
          </a:p>
          <a:p>
            <a:pPr marL="579120" marR="8255" lvl="1" indent="-182880" algn="just">
              <a:lnSpc>
                <a:spcPct val="120000"/>
              </a:lnSpc>
              <a:spcBef>
                <a:spcPts val="900"/>
              </a:spcBef>
              <a:buClr>
                <a:srgbClr val="1CACE3"/>
              </a:buClr>
              <a:buFont typeface="Arial MT"/>
              <a:buChar char="•"/>
              <a:tabLst>
                <a:tab pos="579755" algn="l"/>
              </a:tabLst>
            </a:pPr>
            <a:r>
              <a:rPr sz="1600" spc="-5" dirty="0">
                <a:latin typeface="Calibri"/>
                <a:cs typeface="Calibri"/>
              </a:rPr>
              <a:t>This </a:t>
            </a:r>
            <a:r>
              <a:rPr sz="1600" spc="-10" dirty="0">
                <a:latin typeface="Calibri"/>
                <a:cs typeface="Calibri"/>
              </a:rPr>
              <a:t>process </a:t>
            </a:r>
            <a:r>
              <a:rPr sz="1600" dirty="0">
                <a:latin typeface="Calibri"/>
                <a:cs typeface="Calibri"/>
              </a:rPr>
              <a:t>is </a:t>
            </a:r>
            <a:r>
              <a:rPr sz="1600" spc="-5" dirty="0">
                <a:latin typeface="Calibri"/>
                <a:cs typeface="Calibri"/>
              </a:rPr>
              <a:t>known as </a:t>
            </a:r>
            <a:r>
              <a:rPr sz="1600" b="1" spc="-10" dirty="0">
                <a:latin typeface="Calibri"/>
                <a:cs typeface="Calibri"/>
              </a:rPr>
              <a:t>backtesting </a:t>
            </a:r>
            <a:r>
              <a:rPr sz="1600" spc="-5" dirty="0">
                <a:latin typeface="Calibri"/>
                <a:cs typeface="Calibri"/>
              </a:rPr>
              <a:t>that </a:t>
            </a:r>
            <a:r>
              <a:rPr sz="1600" spc="-10" dirty="0">
                <a:latin typeface="Calibri"/>
                <a:cs typeface="Calibri"/>
              </a:rPr>
              <a:t>allows </a:t>
            </a:r>
            <a:r>
              <a:rPr sz="1600" spc="-5" dirty="0">
                <a:latin typeface="Calibri"/>
                <a:cs typeface="Calibri"/>
              </a:rPr>
              <a:t>the </a:t>
            </a:r>
            <a:r>
              <a:rPr sz="1600" dirty="0">
                <a:latin typeface="Calibri"/>
                <a:cs typeface="Calibri"/>
              </a:rPr>
              <a:t>(prior) </a:t>
            </a:r>
            <a:r>
              <a:rPr sz="1600" spc="-10" dirty="0">
                <a:latin typeface="Calibri"/>
                <a:cs typeface="Calibri"/>
              </a:rPr>
              <a:t>statistical </a:t>
            </a:r>
            <a:r>
              <a:rPr sz="1600" spc="-5" dirty="0">
                <a:latin typeface="Calibri"/>
                <a:cs typeface="Calibri"/>
              </a:rPr>
              <a:t>properties </a:t>
            </a:r>
            <a:r>
              <a:rPr sz="1600" spc="-10" dirty="0">
                <a:latin typeface="Calibri"/>
                <a:cs typeface="Calibri"/>
              </a:rPr>
              <a:t>of </a:t>
            </a:r>
            <a:r>
              <a:rPr sz="1600" spc="-5" dirty="0">
                <a:latin typeface="Calibri"/>
                <a:cs typeface="Calibri"/>
              </a:rPr>
              <a:t> the </a:t>
            </a:r>
            <a:r>
              <a:rPr sz="1600" spc="-15" dirty="0">
                <a:latin typeface="Calibri"/>
                <a:cs typeface="Calibri"/>
              </a:rPr>
              <a:t>strategy </a:t>
            </a:r>
            <a:r>
              <a:rPr sz="1600" spc="-10" dirty="0">
                <a:latin typeface="Calibri"/>
                <a:cs typeface="Calibri"/>
              </a:rPr>
              <a:t>to </a:t>
            </a:r>
            <a:r>
              <a:rPr sz="1600" dirty="0">
                <a:latin typeface="Calibri"/>
                <a:cs typeface="Calibri"/>
              </a:rPr>
              <a:t>be </a:t>
            </a:r>
            <a:r>
              <a:rPr sz="1600" spc="-5" dirty="0">
                <a:latin typeface="Calibri"/>
                <a:cs typeface="Calibri"/>
              </a:rPr>
              <a:t>determined, </a:t>
            </a:r>
            <a:r>
              <a:rPr sz="1600" spc="-10" dirty="0">
                <a:latin typeface="Calibri"/>
                <a:cs typeface="Calibri"/>
              </a:rPr>
              <a:t>providing insight into </a:t>
            </a:r>
            <a:r>
              <a:rPr sz="1600" spc="-5" dirty="0">
                <a:latin typeface="Calibri"/>
                <a:cs typeface="Calibri"/>
              </a:rPr>
              <a:t>whether a </a:t>
            </a:r>
            <a:r>
              <a:rPr sz="1600" spc="-15" dirty="0">
                <a:latin typeface="Calibri"/>
                <a:cs typeface="Calibri"/>
              </a:rPr>
              <a:t>strategy </a:t>
            </a:r>
            <a:r>
              <a:rPr sz="1600" dirty="0">
                <a:latin typeface="Calibri"/>
                <a:cs typeface="Calibri"/>
              </a:rPr>
              <a:t>is </a:t>
            </a:r>
            <a:r>
              <a:rPr sz="1600" spc="-10" dirty="0">
                <a:latin typeface="Calibri"/>
                <a:cs typeface="Calibri"/>
              </a:rPr>
              <a:t>likely to </a:t>
            </a:r>
            <a:r>
              <a:rPr sz="1600" spc="-5" dirty="0">
                <a:latin typeface="Calibri"/>
                <a:cs typeface="Calibri"/>
              </a:rPr>
              <a:t>be </a:t>
            </a:r>
            <a:r>
              <a:rPr sz="1600" dirty="0">
                <a:latin typeface="Calibri"/>
                <a:cs typeface="Calibri"/>
              </a:rPr>
              <a:t> </a:t>
            </a:r>
            <a:r>
              <a:rPr sz="1600" spc="-10" dirty="0">
                <a:latin typeface="Calibri"/>
                <a:cs typeface="Calibri"/>
              </a:rPr>
              <a:t>profitable</a:t>
            </a:r>
            <a:r>
              <a:rPr sz="1600" spc="-5" dirty="0">
                <a:latin typeface="Calibri"/>
                <a:cs typeface="Calibri"/>
              </a:rPr>
              <a:t> </a:t>
            </a:r>
            <a:r>
              <a:rPr sz="1600" dirty="0">
                <a:latin typeface="Calibri"/>
                <a:cs typeface="Calibri"/>
              </a:rPr>
              <a:t>in</a:t>
            </a:r>
            <a:r>
              <a:rPr sz="1600" spc="-20" dirty="0">
                <a:latin typeface="Calibri"/>
                <a:cs typeface="Calibri"/>
              </a:rPr>
              <a:t> </a:t>
            </a:r>
            <a:r>
              <a:rPr sz="1600" spc="-5" dirty="0">
                <a:latin typeface="Calibri"/>
                <a:cs typeface="Calibri"/>
              </a:rPr>
              <a:t>the </a:t>
            </a:r>
            <a:r>
              <a:rPr sz="1600" spc="-10" dirty="0">
                <a:latin typeface="Calibri"/>
                <a:cs typeface="Calibri"/>
              </a:rPr>
              <a:t>future.</a:t>
            </a:r>
            <a:endParaRPr sz="160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011427" y="2019581"/>
            <a:ext cx="7410450" cy="30232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C</a:t>
            </a:r>
            <a:r>
              <a:rPr sz="2000" b="1" dirty="0">
                <a:solidFill>
                  <a:srgbClr val="0000FF"/>
                </a:solidFill>
                <a:latin typeface="Calibri"/>
                <a:cs typeface="Calibri"/>
              </a:rPr>
              <a:t>omp</a:t>
            </a:r>
            <a:r>
              <a:rPr sz="2000" b="1" spc="-10" dirty="0">
                <a:solidFill>
                  <a:srgbClr val="0000FF"/>
                </a:solidFill>
                <a:latin typeface="Calibri"/>
                <a:cs typeface="Calibri"/>
              </a:rPr>
              <a:t>a</a:t>
            </a:r>
            <a:r>
              <a:rPr sz="2000" b="1" spc="-5" dirty="0">
                <a:solidFill>
                  <a:srgbClr val="0000FF"/>
                </a:solidFill>
                <a:latin typeface="Calibri"/>
                <a:cs typeface="Calibri"/>
              </a:rPr>
              <a:t>ri</a:t>
            </a:r>
            <a:r>
              <a:rPr sz="2000" b="1" dirty="0">
                <a:solidFill>
                  <a:srgbClr val="0000FF"/>
                </a:solidFill>
                <a:latin typeface="Calibri"/>
                <a:cs typeface="Calibri"/>
              </a:rPr>
              <a:t>son</a:t>
            </a:r>
            <a:endParaRPr sz="2000">
              <a:latin typeface="Calibri"/>
              <a:cs typeface="Calibri"/>
            </a:endParaRPr>
          </a:p>
          <a:p>
            <a:pPr marL="378460" marR="6985" indent="-182880" algn="just">
              <a:lnSpc>
                <a:spcPct val="120000"/>
              </a:lnSpc>
              <a:spcBef>
                <a:spcPts val="960"/>
              </a:spcBef>
              <a:buClr>
                <a:srgbClr val="1CACE3"/>
              </a:buClr>
              <a:buFont typeface="Arial MT"/>
              <a:buChar char="•"/>
              <a:tabLst>
                <a:tab pos="378460" algn="l"/>
              </a:tabLst>
            </a:pPr>
            <a:r>
              <a:rPr sz="1600" spc="-10" dirty="0">
                <a:latin typeface="Calibri"/>
                <a:cs typeface="Calibri"/>
              </a:rPr>
              <a:t>Systematic </a:t>
            </a:r>
            <a:r>
              <a:rPr sz="1600" spc="-15" dirty="0">
                <a:latin typeface="Calibri"/>
                <a:cs typeface="Calibri"/>
              </a:rPr>
              <a:t>strategies </a:t>
            </a:r>
            <a:r>
              <a:rPr sz="1600" spc="-10" dirty="0">
                <a:latin typeface="Calibri"/>
                <a:cs typeface="Calibri"/>
              </a:rPr>
              <a:t>provide </a:t>
            </a:r>
            <a:r>
              <a:rPr sz="1600" spc="-15" dirty="0">
                <a:latin typeface="Calibri"/>
                <a:cs typeface="Calibri"/>
              </a:rPr>
              <a:t>statistical </a:t>
            </a:r>
            <a:r>
              <a:rPr sz="1600" spc="-10" dirty="0">
                <a:latin typeface="Calibri"/>
                <a:cs typeface="Calibri"/>
              </a:rPr>
              <a:t>information </a:t>
            </a:r>
            <a:r>
              <a:rPr sz="1600" spc="-5" dirty="0">
                <a:latin typeface="Calibri"/>
                <a:cs typeface="Calibri"/>
              </a:rPr>
              <a:t>on both </a:t>
            </a:r>
            <a:r>
              <a:rPr sz="1600" spc="-10" dirty="0">
                <a:latin typeface="Calibri"/>
                <a:cs typeface="Calibri"/>
              </a:rPr>
              <a:t>historical </a:t>
            </a:r>
            <a:r>
              <a:rPr sz="1600" spc="-5" dirty="0">
                <a:latin typeface="Calibri"/>
                <a:cs typeface="Calibri"/>
              </a:rPr>
              <a:t>and </a:t>
            </a:r>
            <a:r>
              <a:rPr sz="1600" spc="-10" dirty="0">
                <a:latin typeface="Calibri"/>
                <a:cs typeface="Calibri"/>
              </a:rPr>
              <a:t>current </a:t>
            </a:r>
            <a:r>
              <a:rPr sz="1600" spc="-5" dirty="0">
                <a:latin typeface="Calibri"/>
                <a:cs typeface="Calibri"/>
              </a:rPr>
              <a:t> </a:t>
            </a:r>
            <a:r>
              <a:rPr sz="1600" spc="-10" dirty="0">
                <a:latin typeface="Calibri"/>
                <a:cs typeface="Calibri"/>
              </a:rPr>
              <a:t>performance.</a:t>
            </a:r>
            <a:endParaRPr sz="1600">
              <a:latin typeface="Calibri"/>
              <a:cs typeface="Calibri"/>
            </a:endParaRPr>
          </a:p>
          <a:p>
            <a:pPr marL="378460" marR="5080" indent="-183515" algn="just">
              <a:lnSpc>
                <a:spcPct val="120000"/>
              </a:lnSpc>
              <a:spcBef>
                <a:spcPts val="900"/>
              </a:spcBef>
              <a:buClr>
                <a:srgbClr val="1CACE3"/>
              </a:buClr>
              <a:buFont typeface="Arial MT"/>
              <a:buChar char="•"/>
              <a:tabLst>
                <a:tab pos="378460" algn="l"/>
              </a:tabLst>
            </a:pPr>
            <a:r>
              <a:rPr sz="1600" dirty="0">
                <a:latin typeface="Calibri"/>
                <a:cs typeface="Calibri"/>
              </a:rPr>
              <a:t>In </a:t>
            </a:r>
            <a:r>
              <a:rPr sz="1600" spc="-20" dirty="0">
                <a:latin typeface="Calibri"/>
                <a:cs typeface="Calibri"/>
              </a:rPr>
              <a:t>particular, </a:t>
            </a:r>
            <a:r>
              <a:rPr sz="1600" dirty="0">
                <a:latin typeface="Calibri"/>
                <a:cs typeface="Calibri"/>
              </a:rPr>
              <a:t>it is </a:t>
            </a:r>
            <a:r>
              <a:rPr sz="1600" spc="-5" dirty="0">
                <a:latin typeface="Calibri"/>
                <a:cs typeface="Calibri"/>
              </a:rPr>
              <a:t>possible </a:t>
            </a:r>
            <a:r>
              <a:rPr sz="1600" spc="-10" dirty="0">
                <a:latin typeface="Calibri"/>
                <a:cs typeface="Calibri"/>
              </a:rPr>
              <a:t>to </a:t>
            </a:r>
            <a:r>
              <a:rPr sz="1600" spc="-5" dirty="0">
                <a:latin typeface="Calibri"/>
                <a:cs typeface="Calibri"/>
              </a:rPr>
              <a:t>determine equity </a:t>
            </a:r>
            <a:r>
              <a:rPr sz="1600" spc="-10" dirty="0">
                <a:latin typeface="Calibri"/>
                <a:cs typeface="Calibri"/>
              </a:rPr>
              <a:t>growth, </a:t>
            </a:r>
            <a:r>
              <a:rPr sz="1600" spc="-5" dirty="0">
                <a:latin typeface="Calibri"/>
                <a:cs typeface="Calibri"/>
              </a:rPr>
              <a:t>risk (in </a:t>
            </a:r>
            <a:r>
              <a:rPr sz="1600" spc="-10" dirty="0">
                <a:latin typeface="Calibri"/>
                <a:cs typeface="Calibri"/>
              </a:rPr>
              <a:t>various </a:t>
            </a:r>
            <a:r>
              <a:rPr sz="1600" spc="-5" dirty="0">
                <a:latin typeface="Calibri"/>
                <a:cs typeface="Calibri"/>
              </a:rPr>
              <a:t>forms), </a:t>
            </a:r>
            <a:r>
              <a:rPr sz="1600" spc="-10" dirty="0">
                <a:latin typeface="Calibri"/>
                <a:cs typeface="Calibri"/>
              </a:rPr>
              <a:t>trading </a:t>
            </a:r>
            <a:r>
              <a:rPr sz="1600" spc="-5" dirty="0">
                <a:latin typeface="Calibri"/>
                <a:cs typeface="Calibri"/>
              </a:rPr>
              <a:t> </a:t>
            </a:r>
            <a:r>
              <a:rPr sz="1600" spc="-10" dirty="0">
                <a:latin typeface="Calibri"/>
                <a:cs typeface="Calibri"/>
              </a:rPr>
              <a:t>frequency</a:t>
            </a:r>
            <a:r>
              <a:rPr sz="1600" spc="15" dirty="0">
                <a:latin typeface="Calibri"/>
                <a:cs typeface="Calibri"/>
              </a:rPr>
              <a:t> </a:t>
            </a:r>
            <a:r>
              <a:rPr sz="1600" spc="-5" dirty="0">
                <a:latin typeface="Calibri"/>
                <a:cs typeface="Calibri"/>
              </a:rPr>
              <a:t>and a</a:t>
            </a:r>
            <a:r>
              <a:rPr sz="1600" spc="-15" dirty="0">
                <a:latin typeface="Calibri"/>
                <a:cs typeface="Calibri"/>
              </a:rPr>
              <a:t> </a:t>
            </a:r>
            <a:r>
              <a:rPr sz="1600" spc="-10" dirty="0">
                <a:latin typeface="Calibri"/>
                <a:cs typeface="Calibri"/>
              </a:rPr>
              <a:t>myriad</a:t>
            </a:r>
            <a:r>
              <a:rPr sz="1600" spc="-5" dirty="0">
                <a:latin typeface="Calibri"/>
                <a:cs typeface="Calibri"/>
              </a:rPr>
              <a:t> of</a:t>
            </a:r>
            <a:r>
              <a:rPr sz="1600" spc="15" dirty="0">
                <a:latin typeface="Calibri"/>
                <a:cs typeface="Calibri"/>
              </a:rPr>
              <a:t> </a:t>
            </a:r>
            <a:r>
              <a:rPr sz="1600" spc="-5" dirty="0">
                <a:latin typeface="Calibri"/>
                <a:cs typeface="Calibri"/>
              </a:rPr>
              <a:t>other</a:t>
            </a:r>
            <a:r>
              <a:rPr sz="1600" spc="15" dirty="0">
                <a:latin typeface="Calibri"/>
                <a:cs typeface="Calibri"/>
              </a:rPr>
              <a:t> </a:t>
            </a:r>
            <a:r>
              <a:rPr sz="1600" spc="-5" dirty="0">
                <a:latin typeface="Calibri"/>
                <a:cs typeface="Calibri"/>
              </a:rPr>
              <a:t>metrics.</a:t>
            </a:r>
            <a:endParaRPr sz="1600">
              <a:latin typeface="Calibri"/>
              <a:cs typeface="Calibri"/>
            </a:endParaRPr>
          </a:p>
          <a:p>
            <a:pPr marL="378460" marR="5080" indent="-183515" algn="just">
              <a:lnSpc>
                <a:spcPct val="119700"/>
              </a:lnSpc>
              <a:spcBef>
                <a:spcPts val="844"/>
              </a:spcBef>
              <a:buClr>
                <a:srgbClr val="1CACE3"/>
              </a:buClr>
              <a:buFont typeface="Arial MT"/>
              <a:buChar char="•"/>
              <a:tabLst>
                <a:tab pos="378460" algn="l"/>
              </a:tabLst>
            </a:pPr>
            <a:r>
              <a:rPr sz="1600" spc="-5" dirty="0">
                <a:latin typeface="Calibri"/>
                <a:cs typeface="Calibri"/>
              </a:rPr>
              <a:t>This </a:t>
            </a:r>
            <a:r>
              <a:rPr sz="1600" spc="-10" dirty="0">
                <a:latin typeface="Calibri"/>
                <a:cs typeface="Calibri"/>
              </a:rPr>
              <a:t>allows </a:t>
            </a:r>
            <a:r>
              <a:rPr sz="1600" spc="-5" dirty="0">
                <a:latin typeface="Calibri"/>
                <a:cs typeface="Calibri"/>
              </a:rPr>
              <a:t>an </a:t>
            </a:r>
            <a:r>
              <a:rPr sz="1650" i="1" spc="-25" dirty="0">
                <a:latin typeface="Calibri"/>
                <a:cs typeface="Calibri"/>
              </a:rPr>
              <a:t>apples </a:t>
            </a:r>
            <a:r>
              <a:rPr sz="1650" i="1" spc="-20" dirty="0">
                <a:latin typeface="Calibri"/>
                <a:cs typeface="Calibri"/>
              </a:rPr>
              <a:t>to </a:t>
            </a:r>
            <a:r>
              <a:rPr sz="1650" i="1" spc="-25" dirty="0">
                <a:latin typeface="Calibri"/>
                <a:cs typeface="Calibri"/>
              </a:rPr>
              <a:t>apples </a:t>
            </a:r>
            <a:r>
              <a:rPr sz="1600" spc="-5" dirty="0">
                <a:latin typeface="Calibri"/>
                <a:cs typeface="Calibri"/>
              </a:rPr>
              <a:t>comparison between </a:t>
            </a:r>
            <a:r>
              <a:rPr sz="1600" spc="-10" dirty="0">
                <a:latin typeface="Calibri"/>
                <a:cs typeface="Calibri"/>
              </a:rPr>
              <a:t>various </a:t>
            </a:r>
            <a:r>
              <a:rPr sz="1600" spc="-15" dirty="0">
                <a:latin typeface="Calibri"/>
                <a:cs typeface="Calibri"/>
              </a:rPr>
              <a:t>strategies </a:t>
            </a:r>
            <a:r>
              <a:rPr sz="1600" spc="-5" dirty="0">
                <a:latin typeface="Calibri"/>
                <a:cs typeface="Calibri"/>
              </a:rPr>
              <a:t>such </a:t>
            </a:r>
            <a:r>
              <a:rPr sz="1600" spc="-10" dirty="0">
                <a:latin typeface="Calibri"/>
                <a:cs typeface="Calibri"/>
              </a:rPr>
              <a:t>that </a:t>
            </a:r>
            <a:r>
              <a:rPr sz="1600" spc="-5" dirty="0">
                <a:latin typeface="Calibri"/>
                <a:cs typeface="Calibri"/>
              </a:rPr>
              <a:t> </a:t>
            </a:r>
            <a:r>
              <a:rPr sz="1600" spc="-10" dirty="0">
                <a:solidFill>
                  <a:srgbClr val="FF0000"/>
                </a:solidFill>
                <a:latin typeface="Calibri"/>
                <a:cs typeface="Calibri"/>
              </a:rPr>
              <a:t>capital can </a:t>
            </a:r>
            <a:r>
              <a:rPr sz="1600" spc="-5" dirty="0">
                <a:solidFill>
                  <a:srgbClr val="FF0000"/>
                </a:solidFill>
                <a:latin typeface="Calibri"/>
                <a:cs typeface="Calibri"/>
              </a:rPr>
              <a:t>be </a:t>
            </a:r>
            <a:r>
              <a:rPr sz="1600" spc="-10" dirty="0">
                <a:solidFill>
                  <a:srgbClr val="FF0000"/>
                </a:solidFill>
                <a:latin typeface="Calibri"/>
                <a:cs typeface="Calibri"/>
              </a:rPr>
              <a:t>allocated </a:t>
            </a:r>
            <a:r>
              <a:rPr sz="1600" spc="-15" dirty="0">
                <a:solidFill>
                  <a:srgbClr val="FF0000"/>
                </a:solidFill>
                <a:latin typeface="Calibri"/>
                <a:cs typeface="Calibri"/>
              </a:rPr>
              <a:t>optimally</a:t>
            </a:r>
            <a:r>
              <a:rPr sz="1600" spc="-15" dirty="0">
                <a:latin typeface="Calibri"/>
                <a:cs typeface="Calibri"/>
              </a:rPr>
              <a:t>. </a:t>
            </a:r>
            <a:r>
              <a:rPr sz="1600" spc="-5" dirty="0">
                <a:latin typeface="Calibri"/>
                <a:cs typeface="Calibri"/>
              </a:rPr>
              <a:t>This </a:t>
            </a:r>
            <a:r>
              <a:rPr sz="1600" dirty="0">
                <a:latin typeface="Calibri"/>
                <a:cs typeface="Calibri"/>
              </a:rPr>
              <a:t>is </a:t>
            </a:r>
            <a:r>
              <a:rPr sz="1600" spc="-10" dirty="0">
                <a:latin typeface="Calibri"/>
                <a:cs typeface="Calibri"/>
              </a:rPr>
              <a:t>in </a:t>
            </a:r>
            <a:r>
              <a:rPr sz="1600" spc="-15" dirty="0">
                <a:latin typeface="Calibri"/>
                <a:cs typeface="Calibri"/>
              </a:rPr>
              <a:t>contrast </a:t>
            </a:r>
            <a:r>
              <a:rPr sz="1600" spc="-10" dirty="0">
                <a:latin typeface="Calibri"/>
                <a:cs typeface="Calibri"/>
              </a:rPr>
              <a:t>to </a:t>
            </a:r>
            <a:r>
              <a:rPr sz="1600" dirty="0">
                <a:latin typeface="Calibri"/>
                <a:cs typeface="Calibri"/>
              </a:rPr>
              <a:t>the </a:t>
            </a:r>
            <a:r>
              <a:rPr sz="1600" spc="-5" dirty="0">
                <a:latin typeface="Calibri"/>
                <a:cs typeface="Calibri"/>
              </a:rPr>
              <a:t>case </a:t>
            </a:r>
            <a:r>
              <a:rPr sz="1600" spc="-10" dirty="0">
                <a:latin typeface="Calibri"/>
                <a:cs typeface="Calibri"/>
              </a:rPr>
              <a:t>where </a:t>
            </a:r>
            <a:r>
              <a:rPr sz="1600" spc="-5" dirty="0">
                <a:latin typeface="Calibri"/>
                <a:cs typeface="Calibri"/>
              </a:rPr>
              <a:t>only </a:t>
            </a:r>
            <a:r>
              <a:rPr sz="1600" b="1" spc="-5" dirty="0">
                <a:latin typeface="Calibri"/>
                <a:cs typeface="Calibri"/>
              </a:rPr>
              <a:t>profit &amp; </a:t>
            </a:r>
            <a:r>
              <a:rPr sz="1600" b="1" dirty="0">
                <a:latin typeface="Calibri"/>
                <a:cs typeface="Calibri"/>
              </a:rPr>
              <a:t> </a:t>
            </a:r>
            <a:r>
              <a:rPr sz="1600" b="1" spc="-5" dirty="0">
                <a:latin typeface="Calibri"/>
                <a:cs typeface="Calibri"/>
              </a:rPr>
              <a:t>loss (P&amp;L) </a:t>
            </a:r>
            <a:r>
              <a:rPr sz="1600" b="1" spc="-10" dirty="0">
                <a:latin typeface="Calibri"/>
                <a:cs typeface="Calibri"/>
              </a:rPr>
              <a:t>information </a:t>
            </a:r>
            <a:r>
              <a:rPr sz="1600" dirty="0">
                <a:latin typeface="Calibri"/>
                <a:cs typeface="Calibri"/>
              </a:rPr>
              <a:t>is </a:t>
            </a:r>
            <a:r>
              <a:rPr sz="1600" spc="-20" dirty="0">
                <a:latin typeface="Calibri"/>
                <a:cs typeface="Calibri"/>
              </a:rPr>
              <a:t>tracked </a:t>
            </a:r>
            <a:r>
              <a:rPr sz="1600" dirty="0">
                <a:latin typeface="Calibri"/>
                <a:cs typeface="Calibri"/>
              </a:rPr>
              <a:t>in </a:t>
            </a:r>
            <a:r>
              <a:rPr sz="1600" spc="-5" dirty="0">
                <a:latin typeface="Calibri"/>
                <a:cs typeface="Calibri"/>
              </a:rPr>
              <a:t>a </a:t>
            </a:r>
            <a:r>
              <a:rPr sz="1600" spc="-10" dirty="0">
                <a:latin typeface="Calibri"/>
                <a:cs typeface="Calibri"/>
              </a:rPr>
              <a:t>discretionary </a:t>
            </a:r>
            <a:r>
              <a:rPr sz="1600" spc="-5" dirty="0">
                <a:latin typeface="Calibri"/>
                <a:cs typeface="Calibri"/>
              </a:rPr>
              <a:t>setting, since </a:t>
            </a:r>
            <a:r>
              <a:rPr sz="1600" dirty="0">
                <a:latin typeface="Calibri"/>
                <a:cs typeface="Calibri"/>
              </a:rPr>
              <a:t>it </a:t>
            </a:r>
            <a:r>
              <a:rPr sz="1600" spc="-10" dirty="0">
                <a:latin typeface="Calibri"/>
                <a:cs typeface="Calibri"/>
              </a:rPr>
              <a:t>masks </a:t>
            </a:r>
            <a:r>
              <a:rPr sz="1600" b="1" spc="-10" dirty="0">
                <a:latin typeface="Calibri"/>
                <a:cs typeface="Calibri"/>
              </a:rPr>
              <a:t>potential </a:t>
            </a:r>
            <a:r>
              <a:rPr sz="1600" b="1" spc="-5" dirty="0">
                <a:latin typeface="Calibri"/>
                <a:cs typeface="Calibri"/>
              </a:rPr>
              <a:t> </a:t>
            </a:r>
            <a:r>
              <a:rPr sz="1600" b="1" spc="-15" dirty="0">
                <a:latin typeface="Calibri"/>
                <a:cs typeface="Calibri"/>
              </a:rPr>
              <a:t>drawdown</a:t>
            </a:r>
            <a:r>
              <a:rPr sz="1600" b="1" spc="20" dirty="0">
                <a:latin typeface="Calibri"/>
                <a:cs typeface="Calibri"/>
              </a:rPr>
              <a:t> </a:t>
            </a:r>
            <a:r>
              <a:rPr sz="1600" b="1" spc="-5" dirty="0">
                <a:latin typeface="Calibri"/>
                <a:cs typeface="Calibri"/>
              </a:rPr>
              <a:t>risk</a:t>
            </a:r>
            <a:r>
              <a:rPr sz="1600" spc="-5" dirty="0">
                <a:latin typeface="Calibri"/>
                <a:cs typeface="Calibri"/>
              </a:rPr>
              <a:t>.</a:t>
            </a:r>
            <a:endParaRPr sz="16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3" name="object 3"/>
          <p:cNvSpPr txBox="1"/>
          <p:nvPr/>
        </p:nvSpPr>
        <p:spPr>
          <a:xfrm>
            <a:off x="1011427" y="2019581"/>
            <a:ext cx="7408545" cy="284480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00FF"/>
                </a:solidFill>
                <a:latin typeface="Calibri"/>
                <a:cs typeface="Calibri"/>
              </a:rPr>
              <a:t>No</a:t>
            </a:r>
            <a:r>
              <a:rPr sz="2000" b="1" spc="-20" dirty="0">
                <a:solidFill>
                  <a:srgbClr val="0000FF"/>
                </a:solidFill>
                <a:latin typeface="Calibri"/>
                <a:cs typeface="Calibri"/>
              </a:rPr>
              <a:t> </a:t>
            </a:r>
            <a:r>
              <a:rPr sz="2000" b="1" spc="-5" dirty="0">
                <a:solidFill>
                  <a:srgbClr val="0000FF"/>
                </a:solidFill>
                <a:latin typeface="Calibri"/>
                <a:cs typeface="Calibri"/>
              </a:rPr>
              <a:t>Discretionary </a:t>
            </a:r>
            <a:r>
              <a:rPr sz="2000" b="1" dirty="0">
                <a:solidFill>
                  <a:srgbClr val="0000FF"/>
                </a:solidFill>
                <a:latin typeface="Calibri"/>
                <a:cs typeface="Calibri"/>
              </a:rPr>
              <a:t>Input</a:t>
            </a:r>
            <a:r>
              <a:rPr sz="2000" b="1" spc="-30" dirty="0">
                <a:solidFill>
                  <a:srgbClr val="0000FF"/>
                </a:solidFill>
                <a:latin typeface="Calibri"/>
                <a:cs typeface="Calibri"/>
              </a:rPr>
              <a:t> </a:t>
            </a:r>
            <a:r>
              <a:rPr sz="1600" b="1" spc="-10" dirty="0">
                <a:solidFill>
                  <a:srgbClr val="0000FF"/>
                </a:solidFill>
                <a:latin typeface="Calibri"/>
                <a:cs typeface="Calibri"/>
              </a:rPr>
              <a:t>(Minimization</a:t>
            </a:r>
            <a:r>
              <a:rPr sz="1600" b="1" spc="-5" dirty="0">
                <a:solidFill>
                  <a:srgbClr val="0000FF"/>
                </a:solidFill>
                <a:latin typeface="Calibri"/>
                <a:cs typeface="Calibri"/>
              </a:rPr>
              <a:t> </a:t>
            </a:r>
            <a:r>
              <a:rPr sz="1600" b="1" dirty="0">
                <a:solidFill>
                  <a:srgbClr val="0000FF"/>
                </a:solidFill>
                <a:latin typeface="Calibri"/>
                <a:cs typeface="Calibri"/>
              </a:rPr>
              <a:t>of</a:t>
            </a:r>
            <a:r>
              <a:rPr sz="1600" b="1" spc="10" dirty="0">
                <a:solidFill>
                  <a:srgbClr val="0000FF"/>
                </a:solidFill>
                <a:latin typeface="Calibri"/>
                <a:cs typeface="Calibri"/>
              </a:rPr>
              <a:t> </a:t>
            </a:r>
            <a:r>
              <a:rPr sz="1600" b="1" spc="-10" dirty="0">
                <a:solidFill>
                  <a:srgbClr val="0000FF"/>
                </a:solidFill>
                <a:latin typeface="Calibri"/>
                <a:cs typeface="Calibri"/>
              </a:rPr>
              <a:t>human</a:t>
            </a:r>
            <a:r>
              <a:rPr sz="1600" b="1" spc="25" dirty="0">
                <a:solidFill>
                  <a:srgbClr val="0000FF"/>
                </a:solidFill>
                <a:latin typeface="Calibri"/>
                <a:cs typeface="Calibri"/>
              </a:rPr>
              <a:t> </a:t>
            </a:r>
            <a:r>
              <a:rPr sz="1600" b="1" spc="-5" dirty="0">
                <a:solidFill>
                  <a:srgbClr val="0000FF"/>
                </a:solidFill>
                <a:latin typeface="Calibri"/>
                <a:cs typeface="Calibri"/>
              </a:rPr>
              <a:t>emotions)</a:t>
            </a:r>
            <a:endParaRPr sz="1600">
              <a:latin typeface="Calibri"/>
              <a:cs typeface="Calibri"/>
            </a:endParaRPr>
          </a:p>
          <a:p>
            <a:pPr marL="378460" marR="5080" indent="-182880">
              <a:lnSpc>
                <a:spcPct val="120000"/>
              </a:lnSpc>
              <a:spcBef>
                <a:spcPts val="960"/>
              </a:spcBef>
              <a:buClr>
                <a:srgbClr val="1CACE3"/>
              </a:buClr>
              <a:buFont typeface="Arial MT"/>
              <a:buChar char="•"/>
              <a:tabLst>
                <a:tab pos="378460" algn="l"/>
              </a:tabLst>
            </a:pPr>
            <a:r>
              <a:rPr sz="1600" spc="-5" dirty="0">
                <a:latin typeface="Calibri"/>
                <a:cs typeface="Calibri"/>
              </a:rPr>
              <a:t>One</a:t>
            </a:r>
            <a:r>
              <a:rPr sz="1600" dirty="0">
                <a:latin typeface="Calibri"/>
                <a:cs typeface="Calibri"/>
              </a:rPr>
              <a:t> </a:t>
            </a:r>
            <a:r>
              <a:rPr sz="1600" spc="-5" dirty="0">
                <a:latin typeface="Calibri"/>
                <a:cs typeface="Calibri"/>
              </a:rPr>
              <a:t>of</a:t>
            </a:r>
            <a:r>
              <a:rPr sz="1600" spc="345" dirty="0">
                <a:latin typeface="Calibri"/>
                <a:cs typeface="Calibri"/>
              </a:rPr>
              <a:t> </a:t>
            </a:r>
            <a:r>
              <a:rPr sz="1600" spc="-5" dirty="0">
                <a:latin typeface="Calibri"/>
                <a:cs typeface="Calibri"/>
              </a:rPr>
              <a:t>the</a:t>
            </a:r>
            <a:r>
              <a:rPr sz="1600" spc="5" dirty="0">
                <a:latin typeface="Calibri"/>
                <a:cs typeface="Calibri"/>
              </a:rPr>
              <a:t> </a:t>
            </a:r>
            <a:r>
              <a:rPr sz="1600" spc="-5" dirty="0">
                <a:latin typeface="Calibri"/>
                <a:cs typeface="Calibri"/>
              </a:rPr>
              <a:t>primary</a:t>
            </a:r>
            <a:r>
              <a:rPr sz="1600" spc="345" dirty="0">
                <a:latin typeface="Calibri"/>
                <a:cs typeface="Calibri"/>
              </a:rPr>
              <a:t> </a:t>
            </a:r>
            <a:r>
              <a:rPr sz="1600" spc="-10" dirty="0">
                <a:latin typeface="Calibri"/>
                <a:cs typeface="Calibri"/>
              </a:rPr>
              <a:t>advantages</a:t>
            </a:r>
            <a:r>
              <a:rPr sz="1600" spc="-5" dirty="0">
                <a:latin typeface="Calibri"/>
                <a:cs typeface="Calibri"/>
              </a:rPr>
              <a:t> of</a:t>
            </a:r>
            <a:r>
              <a:rPr sz="1600" spc="10" dirty="0">
                <a:latin typeface="Calibri"/>
                <a:cs typeface="Calibri"/>
              </a:rPr>
              <a:t> </a:t>
            </a:r>
            <a:r>
              <a:rPr sz="1600" spc="-5" dirty="0">
                <a:latin typeface="Calibri"/>
                <a:cs typeface="Calibri"/>
              </a:rPr>
              <a:t>an  </a:t>
            </a:r>
            <a:r>
              <a:rPr sz="1600" spc="-10" dirty="0">
                <a:latin typeface="Calibri"/>
                <a:cs typeface="Calibri"/>
              </a:rPr>
              <a:t>automated</a:t>
            </a:r>
            <a:r>
              <a:rPr sz="1600" dirty="0">
                <a:latin typeface="Calibri"/>
                <a:cs typeface="Calibri"/>
              </a:rPr>
              <a:t> </a:t>
            </a:r>
            <a:r>
              <a:rPr sz="1600" spc="-10" dirty="0">
                <a:latin typeface="Calibri"/>
                <a:cs typeface="Calibri"/>
              </a:rPr>
              <a:t>trading</a:t>
            </a:r>
            <a:r>
              <a:rPr sz="1600" dirty="0">
                <a:latin typeface="Calibri"/>
                <a:cs typeface="Calibri"/>
              </a:rPr>
              <a:t> </a:t>
            </a:r>
            <a:r>
              <a:rPr sz="1600" spc="-20" dirty="0">
                <a:latin typeface="Calibri"/>
                <a:cs typeface="Calibri"/>
              </a:rPr>
              <a:t>system</a:t>
            </a:r>
            <a:r>
              <a:rPr sz="1600" spc="5" dirty="0">
                <a:latin typeface="Calibri"/>
                <a:cs typeface="Calibri"/>
              </a:rPr>
              <a:t> </a:t>
            </a:r>
            <a:r>
              <a:rPr sz="1600" dirty="0">
                <a:latin typeface="Calibri"/>
                <a:cs typeface="Calibri"/>
              </a:rPr>
              <a:t>is</a:t>
            </a:r>
            <a:r>
              <a:rPr sz="1600" spc="350" dirty="0">
                <a:latin typeface="Calibri"/>
                <a:cs typeface="Calibri"/>
              </a:rPr>
              <a:t> </a:t>
            </a:r>
            <a:r>
              <a:rPr sz="1600" spc="-5" dirty="0">
                <a:latin typeface="Calibri"/>
                <a:cs typeface="Calibri"/>
              </a:rPr>
              <a:t>that</a:t>
            </a:r>
            <a:r>
              <a:rPr sz="1600" spc="350" dirty="0">
                <a:latin typeface="Calibri"/>
                <a:cs typeface="Calibri"/>
              </a:rPr>
              <a:t> </a:t>
            </a:r>
            <a:r>
              <a:rPr sz="1600" spc="-10" dirty="0">
                <a:latin typeface="Calibri"/>
                <a:cs typeface="Calibri"/>
              </a:rPr>
              <a:t>there</a:t>
            </a:r>
            <a:r>
              <a:rPr sz="1600" spc="5" dirty="0">
                <a:latin typeface="Calibri"/>
                <a:cs typeface="Calibri"/>
              </a:rPr>
              <a:t> </a:t>
            </a:r>
            <a:r>
              <a:rPr sz="1600" dirty="0">
                <a:latin typeface="Calibri"/>
                <a:cs typeface="Calibri"/>
              </a:rPr>
              <a:t>is </a:t>
            </a:r>
            <a:r>
              <a:rPr sz="1600" spc="-350" dirty="0">
                <a:latin typeface="Calibri"/>
                <a:cs typeface="Calibri"/>
              </a:rPr>
              <a:t> </a:t>
            </a:r>
            <a:r>
              <a:rPr sz="1600" spc="-10" dirty="0">
                <a:latin typeface="Calibri"/>
                <a:cs typeface="Calibri"/>
              </a:rPr>
              <a:t>(theoretically)</a:t>
            </a:r>
            <a:r>
              <a:rPr sz="1600" spc="15" dirty="0">
                <a:latin typeface="Calibri"/>
                <a:cs typeface="Calibri"/>
              </a:rPr>
              <a:t> </a:t>
            </a:r>
            <a:r>
              <a:rPr sz="1600" spc="-5" dirty="0">
                <a:latin typeface="Calibri"/>
                <a:cs typeface="Calibri"/>
              </a:rPr>
              <a:t>no</a:t>
            </a:r>
            <a:r>
              <a:rPr sz="1600" spc="5" dirty="0">
                <a:latin typeface="Calibri"/>
                <a:cs typeface="Calibri"/>
              </a:rPr>
              <a:t> </a:t>
            </a:r>
            <a:r>
              <a:rPr sz="1600" spc="-10" dirty="0">
                <a:latin typeface="Calibri"/>
                <a:cs typeface="Calibri"/>
              </a:rPr>
              <a:t>subsequent</a:t>
            </a:r>
            <a:r>
              <a:rPr sz="1600" spc="15" dirty="0">
                <a:latin typeface="Calibri"/>
                <a:cs typeface="Calibri"/>
              </a:rPr>
              <a:t> </a:t>
            </a:r>
            <a:r>
              <a:rPr sz="1600" spc="-5" dirty="0">
                <a:latin typeface="Calibri"/>
                <a:cs typeface="Calibri"/>
              </a:rPr>
              <a:t>discretionary</a:t>
            </a:r>
            <a:r>
              <a:rPr sz="1600" spc="5" dirty="0">
                <a:latin typeface="Calibri"/>
                <a:cs typeface="Calibri"/>
              </a:rPr>
              <a:t> </a:t>
            </a:r>
            <a:r>
              <a:rPr sz="1600" dirty="0">
                <a:latin typeface="Calibri"/>
                <a:cs typeface="Calibri"/>
              </a:rPr>
              <a:t>input.</a:t>
            </a:r>
            <a:endParaRPr sz="1600">
              <a:latin typeface="Calibri"/>
              <a:cs typeface="Calibri"/>
            </a:endParaRPr>
          </a:p>
          <a:p>
            <a:pPr marL="378460" indent="-182880">
              <a:lnSpc>
                <a:spcPct val="100000"/>
              </a:lnSpc>
              <a:spcBef>
                <a:spcPts val="1285"/>
              </a:spcBef>
              <a:buClr>
                <a:srgbClr val="1CACE3"/>
              </a:buClr>
              <a:buFont typeface="Arial MT"/>
              <a:buChar char="•"/>
              <a:tabLst>
                <a:tab pos="378460" algn="l"/>
              </a:tabLst>
            </a:pPr>
            <a:r>
              <a:rPr sz="1600" spc="-5" dirty="0">
                <a:latin typeface="Calibri"/>
                <a:cs typeface="Calibri"/>
              </a:rPr>
              <a:t>This</a:t>
            </a:r>
            <a:r>
              <a:rPr sz="1600" spc="-10" dirty="0">
                <a:latin typeface="Calibri"/>
                <a:cs typeface="Calibri"/>
              </a:rPr>
              <a:t> </a:t>
            </a:r>
            <a:r>
              <a:rPr sz="1600" spc="-25" dirty="0">
                <a:latin typeface="Calibri"/>
                <a:cs typeface="Calibri"/>
              </a:rPr>
              <a:t>refers</a:t>
            </a:r>
            <a:r>
              <a:rPr sz="1600" spc="25" dirty="0">
                <a:latin typeface="Calibri"/>
                <a:cs typeface="Calibri"/>
              </a:rPr>
              <a:t> </a:t>
            </a:r>
            <a:r>
              <a:rPr sz="1600" spc="-10" dirty="0">
                <a:latin typeface="Calibri"/>
                <a:cs typeface="Calibri"/>
              </a:rPr>
              <a:t>to</a:t>
            </a:r>
            <a:r>
              <a:rPr sz="1600" spc="10" dirty="0">
                <a:latin typeface="Calibri"/>
                <a:cs typeface="Calibri"/>
              </a:rPr>
              <a:t> </a:t>
            </a:r>
            <a:r>
              <a:rPr sz="1600" spc="-5" dirty="0">
                <a:solidFill>
                  <a:srgbClr val="FF0000"/>
                </a:solidFill>
                <a:latin typeface="Calibri"/>
                <a:cs typeface="Calibri"/>
              </a:rPr>
              <a:t>modification</a:t>
            </a:r>
            <a:r>
              <a:rPr sz="1600" spc="-20" dirty="0">
                <a:solidFill>
                  <a:srgbClr val="FF0000"/>
                </a:solidFill>
                <a:latin typeface="Calibri"/>
                <a:cs typeface="Calibri"/>
              </a:rPr>
              <a:t> </a:t>
            </a:r>
            <a:r>
              <a:rPr sz="1600" spc="-5" dirty="0">
                <a:latin typeface="Calibri"/>
                <a:cs typeface="Calibri"/>
              </a:rPr>
              <a:t>of</a:t>
            </a:r>
            <a:r>
              <a:rPr sz="1600" spc="20" dirty="0">
                <a:latin typeface="Calibri"/>
                <a:cs typeface="Calibri"/>
              </a:rPr>
              <a:t> </a:t>
            </a:r>
            <a:r>
              <a:rPr sz="1600" spc="-10" dirty="0">
                <a:latin typeface="Calibri"/>
                <a:cs typeface="Calibri"/>
              </a:rPr>
              <a:t>trades</a:t>
            </a:r>
            <a:r>
              <a:rPr sz="1600" spc="15" dirty="0">
                <a:latin typeface="Calibri"/>
                <a:cs typeface="Calibri"/>
              </a:rPr>
              <a:t> </a:t>
            </a:r>
            <a:r>
              <a:rPr sz="1600" spc="-10" dirty="0">
                <a:latin typeface="Calibri"/>
                <a:cs typeface="Calibri"/>
              </a:rPr>
              <a:t>at</a:t>
            </a:r>
            <a:r>
              <a:rPr sz="1600" spc="-5" dirty="0">
                <a:latin typeface="Calibri"/>
                <a:cs typeface="Calibri"/>
              </a:rPr>
              <a:t> the</a:t>
            </a:r>
            <a:r>
              <a:rPr sz="1600" spc="10" dirty="0">
                <a:latin typeface="Calibri"/>
                <a:cs typeface="Calibri"/>
              </a:rPr>
              <a:t> </a:t>
            </a:r>
            <a:r>
              <a:rPr sz="1600" b="1" spc="-10" dirty="0">
                <a:latin typeface="Calibri"/>
                <a:cs typeface="Calibri"/>
              </a:rPr>
              <a:t>point</a:t>
            </a:r>
            <a:r>
              <a:rPr sz="1600" b="1" dirty="0">
                <a:latin typeface="Calibri"/>
                <a:cs typeface="Calibri"/>
              </a:rPr>
              <a:t> of</a:t>
            </a:r>
            <a:r>
              <a:rPr sz="1600" b="1" spc="10" dirty="0">
                <a:latin typeface="Calibri"/>
                <a:cs typeface="Calibri"/>
              </a:rPr>
              <a:t> </a:t>
            </a:r>
            <a:r>
              <a:rPr sz="1600" b="1" spc="-15" dirty="0">
                <a:latin typeface="Calibri"/>
                <a:cs typeface="Calibri"/>
              </a:rPr>
              <a:t>execution</a:t>
            </a:r>
            <a:r>
              <a:rPr sz="1600" b="1" spc="10" dirty="0">
                <a:latin typeface="Calibri"/>
                <a:cs typeface="Calibri"/>
              </a:rPr>
              <a:t> </a:t>
            </a:r>
            <a:r>
              <a:rPr sz="1600" spc="-5" dirty="0">
                <a:latin typeface="Calibri"/>
                <a:cs typeface="Calibri"/>
              </a:rPr>
              <a:t>or</a:t>
            </a:r>
            <a:r>
              <a:rPr sz="1600" spc="25" dirty="0">
                <a:latin typeface="Calibri"/>
                <a:cs typeface="Calibri"/>
              </a:rPr>
              <a:t> </a:t>
            </a:r>
            <a:r>
              <a:rPr sz="1600" b="1" spc="-5" dirty="0">
                <a:latin typeface="Calibri"/>
                <a:cs typeface="Calibri"/>
              </a:rPr>
              <a:t>while</a:t>
            </a:r>
            <a:r>
              <a:rPr sz="1600" b="1" spc="-10" dirty="0">
                <a:latin typeface="Calibri"/>
                <a:cs typeface="Calibri"/>
              </a:rPr>
              <a:t> </a:t>
            </a:r>
            <a:r>
              <a:rPr sz="1600" b="1" spc="-5" dirty="0">
                <a:latin typeface="Calibri"/>
                <a:cs typeface="Calibri"/>
              </a:rPr>
              <a:t>in a</a:t>
            </a:r>
            <a:r>
              <a:rPr sz="1600" b="1" spc="5" dirty="0">
                <a:latin typeface="Calibri"/>
                <a:cs typeface="Calibri"/>
              </a:rPr>
              <a:t> </a:t>
            </a:r>
            <a:r>
              <a:rPr sz="1600" b="1" spc="-5" dirty="0">
                <a:latin typeface="Calibri"/>
                <a:cs typeface="Calibri"/>
              </a:rPr>
              <a:t>position</a:t>
            </a:r>
            <a:r>
              <a:rPr sz="1600" spc="-5" dirty="0">
                <a:latin typeface="Calibri"/>
                <a:cs typeface="Calibri"/>
              </a:rPr>
              <a:t>.</a:t>
            </a:r>
            <a:endParaRPr sz="1600">
              <a:latin typeface="Calibri"/>
              <a:cs typeface="Calibri"/>
            </a:endParaRPr>
          </a:p>
          <a:p>
            <a:pPr marL="378460" marR="5080" indent="-182880">
              <a:lnSpc>
                <a:spcPct val="120000"/>
              </a:lnSpc>
              <a:spcBef>
                <a:spcPts val="900"/>
              </a:spcBef>
              <a:buClr>
                <a:srgbClr val="1CACE3"/>
              </a:buClr>
              <a:buFont typeface="Arial MT"/>
              <a:buChar char="•"/>
              <a:tabLst>
                <a:tab pos="378460" algn="l"/>
              </a:tabLst>
            </a:pPr>
            <a:r>
              <a:rPr sz="1600" b="1" spc="-10" dirty="0">
                <a:solidFill>
                  <a:srgbClr val="FF0000"/>
                </a:solidFill>
                <a:latin typeface="Calibri"/>
                <a:cs typeface="Calibri"/>
              </a:rPr>
              <a:t>Fear</a:t>
            </a:r>
            <a:r>
              <a:rPr sz="1600" b="1" spc="265" dirty="0">
                <a:solidFill>
                  <a:srgbClr val="FF0000"/>
                </a:solidFill>
                <a:latin typeface="Calibri"/>
                <a:cs typeface="Calibri"/>
              </a:rPr>
              <a:t> </a:t>
            </a:r>
            <a:r>
              <a:rPr sz="1600" b="1" dirty="0">
                <a:solidFill>
                  <a:srgbClr val="FF0000"/>
                </a:solidFill>
                <a:latin typeface="Calibri"/>
                <a:cs typeface="Calibri"/>
              </a:rPr>
              <a:t>and</a:t>
            </a:r>
            <a:r>
              <a:rPr sz="1600" b="1" spc="275" dirty="0">
                <a:solidFill>
                  <a:srgbClr val="FF0000"/>
                </a:solidFill>
                <a:latin typeface="Calibri"/>
                <a:cs typeface="Calibri"/>
              </a:rPr>
              <a:t> </a:t>
            </a:r>
            <a:r>
              <a:rPr sz="1600" b="1" spc="-5" dirty="0">
                <a:solidFill>
                  <a:srgbClr val="FF0000"/>
                </a:solidFill>
                <a:latin typeface="Calibri"/>
                <a:cs typeface="Calibri"/>
              </a:rPr>
              <a:t>greed</a:t>
            </a:r>
            <a:r>
              <a:rPr sz="1600" b="1" spc="260" dirty="0">
                <a:solidFill>
                  <a:srgbClr val="FF0000"/>
                </a:solidFill>
                <a:latin typeface="Calibri"/>
                <a:cs typeface="Calibri"/>
              </a:rPr>
              <a:t> </a:t>
            </a:r>
            <a:r>
              <a:rPr sz="1600" spc="-5" dirty="0">
                <a:latin typeface="Calibri"/>
                <a:cs typeface="Calibri"/>
              </a:rPr>
              <a:t>can</a:t>
            </a:r>
            <a:r>
              <a:rPr sz="1600" spc="270" dirty="0">
                <a:latin typeface="Calibri"/>
                <a:cs typeface="Calibri"/>
              </a:rPr>
              <a:t> </a:t>
            </a:r>
            <a:r>
              <a:rPr sz="1600" spc="-5" dirty="0">
                <a:latin typeface="Calibri"/>
                <a:cs typeface="Calibri"/>
              </a:rPr>
              <a:t>be</a:t>
            </a:r>
            <a:r>
              <a:rPr sz="1600" spc="285" dirty="0">
                <a:latin typeface="Calibri"/>
                <a:cs typeface="Calibri"/>
              </a:rPr>
              <a:t> </a:t>
            </a:r>
            <a:r>
              <a:rPr sz="1600" spc="-5" dirty="0">
                <a:latin typeface="Calibri"/>
                <a:cs typeface="Calibri"/>
              </a:rPr>
              <a:t>overwhelming</a:t>
            </a:r>
            <a:r>
              <a:rPr sz="1600" spc="275" dirty="0">
                <a:latin typeface="Calibri"/>
                <a:cs typeface="Calibri"/>
              </a:rPr>
              <a:t> </a:t>
            </a:r>
            <a:r>
              <a:rPr sz="1600" spc="-15" dirty="0">
                <a:latin typeface="Calibri"/>
                <a:cs typeface="Calibri"/>
              </a:rPr>
              <a:t>motivators</a:t>
            </a:r>
            <a:r>
              <a:rPr sz="1600" spc="285" dirty="0">
                <a:latin typeface="Calibri"/>
                <a:cs typeface="Calibri"/>
              </a:rPr>
              <a:t> </a:t>
            </a:r>
            <a:r>
              <a:rPr sz="1600" spc="-5" dirty="0">
                <a:latin typeface="Calibri"/>
                <a:cs typeface="Calibri"/>
              </a:rPr>
              <a:t>when</a:t>
            </a:r>
            <a:r>
              <a:rPr sz="1600" spc="270" dirty="0">
                <a:latin typeface="Calibri"/>
                <a:cs typeface="Calibri"/>
              </a:rPr>
              <a:t> </a:t>
            </a:r>
            <a:r>
              <a:rPr sz="1600" spc="-5" dirty="0">
                <a:latin typeface="Calibri"/>
                <a:cs typeface="Calibri"/>
              </a:rPr>
              <a:t>carrying</a:t>
            </a:r>
            <a:r>
              <a:rPr sz="1600" spc="275" dirty="0">
                <a:latin typeface="Calibri"/>
                <a:cs typeface="Calibri"/>
              </a:rPr>
              <a:t> </a:t>
            </a:r>
            <a:r>
              <a:rPr sz="1600" spc="-5" dirty="0">
                <a:latin typeface="Calibri"/>
                <a:cs typeface="Calibri"/>
              </a:rPr>
              <a:t>out</a:t>
            </a:r>
            <a:r>
              <a:rPr sz="1600" spc="275" dirty="0">
                <a:latin typeface="Calibri"/>
                <a:cs typeface="Calibri"/>
              </a:rPr>
              <a:t> </a:t>
            </a:r>
            <a:r>
              <a:rPr sz="1600" spc="-5" dirty="0">
                <a:latin typeface="Calibri"/>
                <a:cs typeface="Calibri"/>
              </a:rPr>
              <a:t>discretionary </a:t>
            </a:r>
            <a:r>
              <a:rPr sz="1600" spc="-345" dirty="0">
                <a:latin typeface="Calibri"/>
                <a:cs typeface="Calibri"/>
              </a:rPr>
              <a:t> </a:t>
            </a:r>
            <a:r>
              <a:rPr sz="1600" spc="-10" dirty="0">
                <a:latin typeface="Calibri"/>
                <a:cs typeface="Calibri"/>
              </a:rPr>
              <a:t>trading.</a:t>
            </a:r>
            <a:endParaRPr sz="1600">
              <a:latin typeface="Calibri"/>
              <a:cs typeface="Calibri"/>
            </a:endParaRPr>
          </a:p>
          <a:p>
            <a:pPr marL="378460" marR="5080" indent="-183515">
              <a:lnSpc>
                <a:spcPct val="120000"/>
              </a:lnSpc>
              <a:spcBef>
                <a:spcPts val="900"/>
              </a:spcBef>
              <a:buClr>
                <a:srgbClr val="1CACE3"/>
              </a:buClr>
              <a:buFont typeface="Arial MT"/>
              <a:buChar char="•"/>
              <a:tabLst>
                <a:tab pos="378460" algn="l"/>
              </a:tabLst>
            </a:pPr>
            <a:r>
              <a:rPr sz="1600" dirty="0">
                <a:latin typeface="Calibri"/>
                <a:cs typeface="Calibri"/>
              </a:rPr>
              <a:t>In</a:t>
            </a:r>
            <a:r>
              <a:rPr sz="1600" spc="170" dirty="0">
                <a:latin typeface="Calibri"/>
                <a:cs typeface="Calibri"/>
              </a:rPr>
              <a:t> </a:t>
            </a:r>
            <a:r>
              <a:rPr sz="1600" spc="-5" dirty="0">
                <a:latin typeface="Calibri"/>
                <a:cs typeface="Calibri"/>
              </a:rPr>
              <a:t>the</a:t>
            </a:r>
            <a:r>
              <a:rPr sz="1600" spc="170" dirty="0">
                <a:latin typeface="Calibri"/>
                <a:cs typeface="Calibri"/>
              </a:rPr>
              <a:t> </a:t>
            </a:r>
            <a:r>
              <a:rPr sz="1600" spc="-15" dirty="0">
                <a:latin typeface="Calibri"/>
                <a:cs typeface="Calibri"/>
              </a:rPr>
              <a:t>context</a:t>
            </a:r>
            <a:r>
              <a:rPr sz="1600" spc="175" dirty="0">
                <a:latin typeface="Calibri"/>
                <a:cs typeface="Calibri"/>
              </a:rPr>
              <a:t> </a:t>
            </a:r>
            <a:r>
              <a:rPr sz="1600" spc="-5" dirty="0">
                <a:latin typeface="Calibri"/>
                <a:cs typeface="Calibri"/>
              </a:rPr>
              <a:t>of</a:t>
            </a:r>
            <a:r>
              <a:rPr sz="1600" spc="190" dirty="0">
                <a:latin typeface="Calibri"/>
                <a:cs typeface="Calibri"/>
              </a:rPr>
              <a:t> </a:t>
            </a:r>
            <a:r>
              <a:rPr sz="1600" spc="-15" dirty="0">
                <a:latin typeface="Calibri"/>
                <a:cs typeface="Calibri"/>
              </a:rPr>
              <a:t>systematic</a:t>
            </a:r>
            <a:r>
              <a:rPr sz="1600" spc="165" dirty="0">
                <a:latin typeface="Calibri"/>
                <a:cs typeface="Calibri"/>
              </a:rPr>
              <a:t> </a:t>
            </a:r>
            <a:r>
              <a:rPr sz="1600" spc="-10" dirty="0">
                <a:latin typeface="Calibri"/>
                <a:cs typeface="Calibri"/>
              </a:rPr>
              <a:t>trading</a:t>
            </a:r>
            <a:r>
              <a:rPr sz="1600" spc="165" dirty="0">
                <a:latin typeface="Calibri"/>
                <a:cs typeface="Calibri"/>
              </a:rPr>
              <a:t> </a:t>
            </a:r>
            <a:r>
              <a:rPr sz="1600" dirty="0">
                <a:latin typeface="Calibri"/>
                <a:cs typeface="Calibri"/>
              </a:rPr>
              <a:t>it</a:t>
            </a:r>
            <a:r>
              <a:rPr sz="1600" spc="180" dirty="0">
                <a:latin typeface="Calibri"/>
                <a:cs typeface="Calibri"/>
              </a:rPr>
              <a:t> </a:t>
            </a:r>
            <a:r>
              <a:rPr sz="1600" dirty="0">
                <a:latin typeface="Calibri"/>
                <a:cs typeface="Calibri"/>
              </a:rPr>
              <a:t>is</a:t>
            </a:r>
            <a:r>
              <a:rPr sz="1600" spc="170" dirty="0">
                <a:latin typeface="Calibri"/>
                <a:cs typeface="Calibri"/>
              </a:rPr>
              <a:t> </a:t>
            </a:r>
            <a:r>
              <a:rPr sz="1600" spc="-15" dirty="0">
                <a:latin typeface="Calibri"/>
                <a:cs typeface="Calibri"/>
              </a:rPr>
              <a:t>rare</a:t>
            </a:r>
            <a:r>
              <a:rPr sz="1600" spc="165" dirty="0">
                <a:latin typeface="Calibri"/>
                <a:cs typeface="Calibri"/>
              </a:rPr>
              <a:t> </a:t>
            </a:r>
            <a:r>
              <a:rPr sz="1600" spc="-5" dirty="0">
                <a:latin typeface="Calibri"/>
                <a:cs typeface="Calibri"/>
              </a:rPr>
              <a:t>that</a:t>
            </a:r>
            <a:r>
              <a:rPr sz="1600" spc="175" dirty="0">
                <a:latin typeface="Calibri"/>
                <a:cs typeface="Calibri"/>
              </a:rPr>
              <a:t> </a:t>
            </a:r>
            <a:r>
              <a:rPr sz="1600" spc="-5" dirty="0">
                <a:latin typeface="Calibri"/>
                <a:cs typeface="Calibri"/>
              </a:rPr>
              <a:t>discretionary</a:t>
            </a:r>
            <a:r>
              <a:rPr sz="1600" spc="185" dirty="0">
                <a:latin typeface="Calibri"/>
                <a:cs typeface="Calibri"/>
              </a:rPr>
              <a:t> </a:t>
            </a:r>
            <a:r>
              <a:rPr sz="1600" spc="-5" dirty="0">
                <a:latin typeface="Calibri"/>
                <a:cs typeface="Calibri"/>
              </a:rPr>
              <a:t>input</a:t>
            </a:r>
            <a:r>
              <a:rPr sz="1600" spc="175" dirty="0">
                <a:latin typeface="Calibri"/>
                <a:cs typeface="Calibri"/>
              </a:rPr>
              <a:t> </a:t>
            </a:r>
            <a:r>
              <a:rPr sz="1600" spc="-10" dirty="0">
                <a:latin typeface="Calibri"/>
                <a:cs typeface="Calibri"/>
              </a:rPr>
              <a:t>improves</a:t>
            </a:r>
            <a:r>
              <a:rPr sz="1600" spc="180" dirty="0">
                <a:latin typeface="Calibri"/>
                <a:cs typeface="Calibri"/>
              </a:rPr>
              <a:t> </a:t>
            </a:r>
            <a:r>
              <a:rPr sz="1600" spc="-5" dirty="0">
                <a:latin typeface="Calibri"/>
                <a:cs typeface="Calibri"/>
              </a:rPr>
              <a:t>the </a:t>
            </a:r>
            <a:r>
              <a:rPr sz="1600" spc="-345" dirty="0">
                <a:latin typeface="Calibri"/>
                <a:cs typeface="Calibri"/>
              </a:rPr>
              <a:t> </a:t>
            </a:r>
            <a:r>
              <a:rPr sz="1600" spc="-10" dirty="0">
                <a:latin typeface="Calibri"/>
                <a:cs typeface="Calibri"/>
              </a:rPr>
              <a:t>performance</a:t>
            </a:r>
            <a:r>
              <a:rPr sz="1600" spc="35" dirty="0">
                <a:latin typeface="Calibri"/>
                <a:cs typeface="Calibri"/>
              </a:rPr>
              <a:t> </a:t>
            </a:r>
            <a:r>
              <a:rPr sz="1600" spc="-5" dirty="0">
                <a:latin typeface="Calibri"/>
                <a:cs typeface="Calibri"/>
              </a:rPr>
              <a:t>of</a:t>
            </a:r>
            <a:r>
              <a:rPr sz="1600" dirty="0">
                <a:latin typeface="Calibri"/>
                <a:cs typeface="Calibri"/>
              </a:rPr>
              <a:t> </a:t>
            </a:r>
            <a:r>
              <a:rPr sz="1600" spc="-5" dirty="0">
                <a:latin typeface="Calibri"/>
                <a:cs typeface="Calibri"/>
              </a:rPr>
              <a:t>a</a:t>
            </a:r>
            <a:r>
              <a:rPr sz="1600" dirty="0">
                <a:latin typeface="Calibri"/>
                <a:cs typeface="Calibri"/>
              </a:rPr>
              <a:t> </a:t>
            </a:r>
            <a:r>
              <a:rPr sz="1600" spc="-25" dirty="0">
                <a:latin typeface="Calibri"/>
                <a:cs typeface="Calibri"/>
              </a:rPr>
              <a:t>strategy.</a:t>
            </a:r>
            <a:endParaRPr sz="1600">
              <a:latin typeface="Calibri"/>
              <a:cs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3" name="object 3"/>
          <p:cNvSpPr txBox="1"/>
          <p:nvPr/>
        </p:nvSpPr>
        <p:spPr>
          <a:xfrm>
            <a:off x="1011427" y="1899790"/>
            <a:ext cx="7410450" cy="4055745"/>
          </a:xfrm>
          <a:prstGeom prst="rect">
            <a:avLst/>
          </a:prstGeom>
        </p:spPr>
        <p:txBody>
          <a:bodyPr vert="horz" wrap="square" lIns="0" tIns="132715" rIns="0" bIns="0" rtlCol="0">
            <a:spAutoFit/>
          </a:bodyPr>
          <a:lstStyle/>
          <a:p>
            <a:pPr marL="12700">
              <a:lnSpc>
                <a:spcPct val="100000"/>
              </a:lnSpc>
              <a:spcBef>
                <a:spcPts val="10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I</a:t>
            </a:r>
            <a:r>
              <a:rPr sz="2000" b="1" dirty="0">
                <a:solidFill>
                  <a:srgbClr val="0000FF"/>
                </a:solidFill>
                <a:latin typeface="Calibri"/>
                <a:cs typeface="Calibri"/>
              </a:rPr>
              <a:t>nc</a:t>
            </a:r>
            <a:r>
              <a:rPr sz="2000" b="1" spc="-30" dirty="0">
                <a:solidFill>
                  <a:srgbClr val="0000FF"/>
                </a:solidFill>
                <a:latin typeface="Calibri"/>
                <a:cs typeface="Calibri"/>
              </a:rPr>
              <a:t>r</a:t>
            </a:r>
            <a:r>
              <a:rPr sz="2000" b="1" spc="-5" dirty="0">
                <a:solidFill>
                  <a:srgbClr val="0000FF"/>
                </a:solidFill>
                <a:latin typeface="Calibri"/>
                <a:cs typeface="Calibri"/>
              </a:rPr>
              <a:t>e</a:t>
            </a:r>
            <a:r>
              <a:rPr sz="2000" b="1" spc="-10" dirty="0">
                <a:solidFill>
                  <a:srgbClr val="0000FF"/>
                </a:solidFill>
                <a:latin typeface="Calibri"/>
                <a:cs typeface="Calibri"/>
              </a:rPr>
              <a:t>a</a:t>
            </a:r>
            <a:r>
              <a:rPr sz="2000" b="1" dirty="0">
                <a:solidFill>
                  <a:srgbClr val="0000FF"/>
                </a:solidFill>
                <a:latin typeface="Calibri"/>
                <a:cs typeface="Calibri"/>
              </a:rPr>
              <a:t>s</a:t>
            </a:r>
            <a:r>
              <a:rPr sz="2000" b="1" spc="-5" dirty="0">
                <a:solidFill>
                  <a:srgbClr val="0000FF"/>
                </a:solidFill>
                <a:latin typeface="Calibri"/>
                <a:cs typeface="Calibri"/>
              </a:rPr>
              <a:t>e</a:t>
            </a:r>
            <a:r>
              <a:rPr sz="2000" b="1" dirty="0">
                <a:solidFill>
                  <a:srgbClr val="0000FF"/>
                </a:solidFill>
                <a:latin typeface="Calibri"/>
                <a:cs typeface="Calibri"/>
              </a:rPr>
              <a:t>d</a:t>
            </a:r>
            <a:r>
              <a:rPr sz="2000" b="1" spc="-5" dirty="0">
                <a:solidFill>
                  <a:srgbClr val="0000FF"/>
                </a:solidFill>
                <a:latin typeface="Calibri"/>
                <a:cs typeface="Calibri"/>
              </a:rPr>
              <a:t> </a:t>
            </a:r>
            <a:r>
              <a:rPr sz="2000" b="1" dirty="0">
                <a:solidFill>
                  <a:srgbClr val="0000FF"/>
                </a:solidFill>
                <a:latin typeface="Calibri"/>
                <a:cs typeface="Calibri"/>
              </a:rPr>
              <a:t>Sp</a:t>
            </a:r>
            <a:r>
              <a:rPr sz="2000" b="1" spc="-5" dirty="0">
                <a:solidFill>
                  <a:srgbClr val="0000FF"/>
                </a:solidFill>
                <a:latin typeface="Calibri"/>
                <a:cs typeface="Calibri"/>
              </a:rPr>
              <a:t>ee</a:t>
            </a:r>
            <a:r>
              <a:rPr sz="2000" b="1" dirty="0">
                <a:solidFill>
                  <a:srgbClr val="0000FF"/>
                </a:solidFill>
                <a:latin typeface="Calibri"/>
                <a:cs typeface="Calibri"/>
              </a:rPr>
              <a:t>d</a:t>
            </a:r>
            <a:r>
              <a:rPr sz="2000" b="1" spc="5" dirty="0">
                <a:solidFill>
                  <a:srgbClr val="0000FF"/>
                </a:solidFill>
                <a:latin typeface="Calibri"/>
                <a:cs typeface="Calibri"/>
              </a:rPr>
              <a:t> </a:t>
            </a:r>
            <a:r>
              <a:rPr sz="1600" b="1" spc="-15" dirty="0">
                <a:solidFill>
                  <a:srgbClr val="0000FF"/>
                </a:solidFill>
                <a:latin typeface="Calibri"/>
                <a:cs typeface="Calibri"/>
              </a:rPr>
              <a:t>(</a:t>
            </a:r>
            <a:r>
              <a:rPr sz="1600" b="1" spc="-5" dirty="0">
                <a:solidFill>
                  <a:srgbClr val="0000FF"/>
                </a:solidFill>
                <a:latin typeface="Calibri"/>
                <a:cs typeface="Calibri"/>
              </a:rPr>
              <a:t>Hi</a:t>
            </a:r>
            <a:r>
              <a:rPr sz="1600" b="1" spc="-10" dirty="0">
                <a:solidFill>
                  <a:srgbClr val="0000FF"/>
                </a:solidFill>
                <a:latin typeface="Calibri"/>
                <a:cs typeface="Calibri"/>
              </a:rPr>
              <a:t>gh</a:t>
            </a:r>
            <a:r>
              <a:rPr sz="1600" b="1" spc="-5" dirty="0">
                <a:solidFill>
                  <a:srgbClr val="0000FF"/>
                </a:solidFill>
                <a:latin typeface="Calibri"/>
                <a:cs typeface="Calibri"/>
              </a:rPr>
              <a:t>er</a:t>
            </a:r>
            <a:r>
              <a:rPr sz="1600" b="1" spc="25" dirty="0">
                <a:solidFill>
                  <a:srgbClr val="0000FF"/>
                </a:solidFill>
                <a:latin typeface="Calibri"/>
                <a:cs typeface="Calibri"/>
              </a:rPr>
              <a:t> </a:t>
            </a:r>
            <a:r>
              <a:rPr sz="1600" b="1" spc="-5" dirty="0">
                <a:solidFill>
                  <a:srgbClr val="0000FF"/>
                </a:solidFill>
                <a:latin typeface="Calibri"/>
                <a:cs typeface="Calibri"/>
              </a:rPr>
              <a:t>F</a:t>
            </a:r>
            <a:r>
              <a:rPr sz="1600" b="1" spc="-20" dirty="0">
                <a:solidFill>
                  <a:srgbClr val="0000FF"/>
                </a:solidFill>
                <a:latin typeface="Calibri"/>
                <a:cs typeface="Calibri"/>
              </a:rPr>
              <a:t>r</a:t>
            </a:r>
            <a:r>
              <a:rPr sz="1600" b="1" spc="-5" dirty="0">
                <a:solidFill>
                  <a:srgbClr val="0000FF"/>
                </a:solidFill>
                <a:latin typeface="Calibri"/>
                <a:cs typeface="Calibri"/>
              </a:rPr>
              <a:t>e</a:t>
            </a:r>
            <a:r>
              <a:rPr sz="1600" b="1" spc="-10" dirty="0">
                <a:solidFill>
                  <a:srgbClr val="0000FF"/>
                </a:solidFill>
                <a:latin typeface="Calibri"/>
                <a:cs typeface="Calibri"/>
              </a:rPr>
              <a:t>qu</a:t>
            </a:r>
            <a:r>
              <a:rPr sz="1600" b="1" spc="-5" dirty="0">
                <a:solidFill>
                  <a:srgbClr val="0000FF"/>
                </a:solidFill>
                <a:latin typeface="Calibri"/>
                <a:cs typeface="Calibri"/>
              </a:rPr>
              <a:t>e</a:t>
            </a:r>
            <a:r>
              <a:rPr sz="1600" b="1" spc="-10" dirty="0">
                <a:solidFill>
                  <a:srgbClr val="0000FF"/>
                </a:solidFill>
                <a:latin typeface="Calibri"/>
                <a:cs typeface="Calibri"/>
              </a:rPr>
              <a:t>n</a:t>
            </a:r>
            <a:r>
              <a:rPr sz="1600" b="1" spc="-5" dirty="0">
                <a:solidFill>
                  <a:srgbClr val="0000FF"/>
                </a:solidFill>
                <a:latin typeface="Calibri"/>
                <a:cs typeface="Calibri"/>
              </a:rPr>
              <a:t>cie</a:t>
            </a:r>
            <a:r>
              <a:rPr sz="1600" b="1" spc="-10" dirty="0">
                <a:solidFill>
                  <a:srgbClr val="0000FF"/>
                </a:solidFill>
                <a:latin typeface="Calibri"/>
                <a:cs typeface="Calibri"/>
              </a:rPr>
              <a:t>s</a:t>
            </a:r>
            <a:r>
              <a:rPr sz="1600" b="1" spc="-5" dirty="0">
                <a:solidFill>
                  <a:srgbClr val="0000FF"/>
                </a:solidFill>
                <a:latin typeface="Calibri"/>
                <a:cs typeface="Calibri"/>
              </a:rPr>
              <a:t>)</a:t>
            </a:r>
            <a:endParaRPr sz="1600">
              <a:latin typeface="Calibri"/>
              <a:cs typeface="Calibri"/>
            </a:endParaRPr>
          </a:p>
          <a:p>
            <a:pPr marL="378460" indent="-182880">
              <a:lnSpc>
                <a:spcPct val="100000"/>
              </a:lnSpc>
              <a:spcBef>
                <a:spcPts val="750"/>
              </a:spcBef>
              <a:buClr>
                <a:srgbClr val="1CACE3"/>
              </a:buClr>
              <a:buFont typeface="Arial MT"/>
              <a:buChar char="•"/>
              <a:tabLst>
                <a:tab pos="378460" algn="l"/>
              </a:tabLst>
            </a:pPr>
            <a:r>
              <a:rPr sz="1600" spc="-5" dirty="0">
                <a:latin typeface="Calibri"/>
                <a:cs typeface="Calibri"/>
              </a:rPr>
              <a:t>One</a:t>
            </a:r>
            <a:r>
              <a:rPr sz="1600" spc="5" dirty="0">
                <a:latin typeface="Calibri"/>
                <a:cs typeface="Calibri"/>
              </a:rPr>
              <a:t> </a:t>
            </a:r>
            <a:r>
              <a:rPr sz="1600" spc="-5" dirty="0">
                <a:latin typeface="Calibri"/>
                <a:cs typeface="Calibri"/>
              </a:rPr>
              <a:t>of</a:t>
            </a:r>
            <a:r>
              <a:rPr sz="1600" spc="15" dirty="0">
                <a:latin typeface="Calibri"/>
                <a:cs typeface="Calibri"/>
              </a:rPr>
              <a:t> </a:t>
            </a:r>
            <a:r>
              <a:rPr sz="1600" spc="-5" dirty="0">
                <a:latin typeface="Calibri"/>
                <a:cs typeface="Calibri"/>
              </a:rPr>
              <a:t>the </a:t>
            </a:r>
            <a:r>
              <a:rPr sz="1600" spc="-10" dirty="0">
                <a:latin typeface="Calibri"/>
                <a:cs typeface="Calibri"/>
              </a:rPr>
              <a:t>most</a:t>
            </a:r>
            <a:r>
              <a:rPr sz="1600" spc="15" dirty="0">
                <a:latin typeface="Calibri"/>
                <a:cs typeface="Calibri"/>
              </a:rPr>
              <a:t> </a:t>
            </a:r>
            <a:r>
              <a:rPr sz="1600" spc="-5" dirty="0">
                <a:latin typeface="Calibri"/>
                <a:cs typeface="Calibri"/>
              </a:rPr>
              <a:t>significant</a:t>
            </a:r>
            <a:r>
              <a:rPr sz="1600" spc="-30" dirty="0">
                <a:latin typeface="Calibri"/>
                <a:cs typeface="Calibri"/>
              </a:rPr>
              <a:t> </a:t>
            </a:r>
            <a:r>
              <a:rPr sz="1600" spc="-10" dirty="0">
                <a:latin typeface="Calibri"/>
                <a:cs typeface="Calibri"/>
              </a:rPr>
              <a:t>advantages</a:t>
            </a:r>
            <a:r>
              <a:rPr sz="1600" spc="-15" dirty="0">
                <a:latin typeface="Calibri"/>
                <a:cs typeface="Calibri"/>
              </a:rPr>
              <a:t> </a:t>
            </a:r>
            <a:r>
              <a:rPr sz="1600" spc="-5" dirty="0">
                <a:latin typeface="Calibri"/>
                <a:cs typeface="Calibri"/>
              </a:rPr>
              <a:t>of</a:t>
            </a:r>
            <a:r>
              <a:rPr sz="1600" dirty="0">
                <a:latin typeface="Calibri"/>
                <a:cs typeface="Calibri"/>
              </a:rPr>
              <a:t> </a:t>
            </a:r>
            <a:r>
              <a:rPr sz="1600" spc="-5" dirty="0">
                <a:latin typeface="Calibri"/>
                <a:cs typeface="Calibri"/>
              </a:rPr>
              <a:t>algo </a:t>
            </a:r>
            <a:r>
              <a:rPr sz="1600" spc="-10" dirty="0">
                <a:latin typeface="Calibri"/>
                <a:cs typeface="Calibri"/>
              </a:rPr>
              <a:t>trading </a:t>
            </a:r>
            <a:r>
              <a:rPr sz="1600" dirty="0">
                <a:latin typeface="Calibri"/>
                <a:cs typeface="Calibri"/>
              </a:rPr>
              <a:t>is</a:t>
            </a:r>
            <a:r>
              <a:rPr sz="1600" spc="-15" dirty="0">
                <a:latin typeface="Calibri"/>
                <a:cs typeface="Calibri"/>
              </a:rPr>
              <a:t> </a:t>
            </a:r>
            <a:r>
              <a:rPr sz="1600" spc="-5" dirty="0">
                <a:latin typeface="Calibri"/>
                <a:cs typeface="Calibri"/>
              </a:rPr>
              <a:t>the</a:t>
            </a:r>
            <a:r>
              <a:rPr sz="1600" spc="5" dirty="0">
                <a:latin typeface="Calibri"/>
                <a:cs typeface="Calibri"/>
              </a:rPr>
              <a:t> </a:t>
            </a:r>
            <a:r>
              <a:rPr sz="1600" spc="-5" dirty="0">
                <a:solidFill>
                  <a:srgbClr val="FF0000"/>
                </a:solidFill>
                <a:latin typeface="Calibri"/>
                <a:cs typeface="Calibri"/>
              </a:rPr>
              <a:t>speed</a:t>
            </a:r>
            <a:r>
              <a:rPr sz="1600" spc="10" dirty="0">
                <a:solidFill>
                  <a:srgbClr val="FF0000"/>
                </a:solidFill>
                <a:latin typeface="Calibri"/>
                <a:cs typeface="Calibri"/>
              </a:rPr>
              <a:t> </a:t>
            </a:r>
            <a:r>
              <a:rPr sz="1600" dirty="0">
                <a:latin typeface="Calibri"/>
                <a:cs typeface="Calibri"/>
              </a:rPr>
              <a:t>it</a:t>
            </a:r>
            <a:r>
              <a:rPr sz="1600" spc="-10" dirty="0">
                <a:latin typeface="Calibri"/>
                <a:cs typeface="Calibri"/>
              </a:rPr>
              <a:t> </a:t>
            </a:r>
            <a:r>
              <a:rPr sz="1600" spc="-15" dirty="0">
                <a:latin typeface="Calibri"/>
                <a:cs typeface="Calibri"/>
              </a:rPr>
              <a:t>offers.</a:t>
            </a:r>
            <a:endParaRPr sz="1600">
              <a:latin typeface="Calibri"/>
              <a:cs typeface="Calibri"/>
            </a:endParaRPr>
          </a:p>
          <a:p>
            <a:pPr marL="378460" marR="5080" indent="-182880">
              <a:lnSpc>
                <a:spcPct val="120000"/>
              </a:lnSpc>
              <a:spcBef>
                <a:spcPts val="300"/>
              </a:spcBef>
              <a:buClr>
                <a:srgbClr val="1CACE3"/>
              </a:buClr>
              <a:buFont typeface="Arial MT"/>
              <a:buChar char="•"/>
              <a:tabLst>
                <a:tab pos="378460" algn="l"/>
              </a:tabLst>
            </a:pPr>
            <a:r>
              <a:rPr sz="1600" spc="-5" dirty="0">
                <a:latin typeface="Calibri"/>
                <a:cs typeface="Calibri"/>
              </a:rPr>
              <a:t>The</a:t>
            </a:r>
            <a:r>
              <a:rPr sz="1600" spc="140" dirty="0">
                <a:latin typeface="Calibri"/>
                <a:cs typeface="Calibri"/>
              </a:rPr>
              <a:t> </a:t>
            </a:r>
            <a:r>
              <a:rPr sz="1600" spc="-5" dirty="0">
                <a:latin typeface="Calibri"/>
                <a:cs typeface="Calibri"/>
              </a:rPr>
              <a:t>algorithms</a:t>
            </a:r>
            <a:r>
              <a:rPr sz="1600" spc="145" dirty="0">
                <a:latin typeface="Calibri"/>
                <a:cs typeface="Calibri"/>
              </a:rPr>
              <a:t> </a:t>
            </a:r>
            <a:r>
              <a:rPr sz="1600" spc="-15" dirty="0">
                <a:latin typeface="Calibri"/>
                <a:cs typeface="Calibri"/>
              </a:rPr>
              <a:t>have</a:t>
            </a:r>
            <a:r>
              <a:rPr sz="1600" spc="145" dirty="0">
                <a:latin typeface="Calibri"/>
                <a:cs typeface="Calibri"/>
              </a:rPr>
              <a:t> </a:t>
            </a:r>
            <a:r>
              <a:rPr sz="1600" spc="-5" dirty="0">
                <a:latin typeface="Calibri"/>
                <a:cs typeface="Calibri"/>
              </a:rPr>
              <a:t>the</a:t>
            </a:r>
            <a:r>
              <a:rPr sz="1600" spc="145" dirty="0">
                <a:latin typeface="Calibri"/>
                <a:cs typeface="Calibri"/>
              </a:rPr>
              <a:t> </a:t>
            </a:r>
            <a:r>
              <a:rPr sz="1600" spc="-5" dirty="0">
                <a:latin typeface="Calibri"/>
                <a:cs typeface="Calibri"/>
              </a:rPr>
              <a:t>capability</a:t>
            </a:r>
            <a:r>
              <a:rPr sz="1600" spc="130" dirty="0">
                <a:latin typeface="Calibri"/>
                <a:cs typeface="Calibri"/>
              </a:rPr>
              <a:t> </a:t>
            </a:r>
            <a:r>
              <a:rPr sz="1600" spc="-15" dirty="0">
                <a:latin typeface="Calibri"/>
                <a:cs typeface="Calibri"/>
              </a:rPr>
              <a:t>to</a:t>
            </a:r>
            <a:r>
              <a:rPr sz="1600" spc="140" dirty="0">
                <a:latin typeface="Calibri"/>
                <a:cs typeface="Calibri"/>
              </a:rPr>
              <a:t> </a:t>
            </a:r>
            <a:r>
              <a:rPr sz="1600" spc="-10" dirty="0">
                <a:latin typeface="Calibri"/>
                <a:cs typeface="Calibri"/>
              </a:rPr>
              <a:t>analyze</a:t>
            </a:r>
            <a:r>
              <a:rPr sz="1600" spc="140" dirty="0">
                <a:latin typeface="Calibri"/>
                <a:cs typeface="Calibri"/>
              </a:rPr>
              <a:t> </a:t>
            </a:r>
            <a:r>
              <a:rPr sz="1600" spc="-5" dirty="0">
                <a:latin typeface="Calibri"/>
                <a:cs typeface="Calibri"/>
              </a:rPr>
              <a:t>a</a:t>
            </a:r>
            <a:r>
              <a:rPr sz="1600" spc="150" dirty="0">
                <a:latin typeface="Calibri"/>
                <a:cs typeface="Calibri"/>
              </a:rPr>
              <a:t> </a:t>
            </a:r>
            <a:r>
              <a:rPr sz="1600" spc="-10" dirty="0">
                <a:latin typeface="Calibri"/>
                <a:cs typeface="Calibri"/>
              </a:rPr>
              <a:t>variety</a:t>
            </a:r>
            <a:r>
              <a:rPr sz="1600" spc="140" dirty="0">
                <a:latin typeface="Calibri"/>
                <a:cs typeface="Calibri"/>
              </a:rPr>
              <a:t> </a:t>
            </a:r>
            <a:r>
              <a:rPr sz="1600" spc="-5" dirty="0">
                <a:latin typeface="Calibri"/>
                <a:cs typeface="Calibri"/>
              </a:rPr>
              <a:t>of</a:t>
            </a:r>
            <a:r>
              <a:rPr sz="1600" spc="150" dirty="0">
                <a:latin typeface="Calibri"/>
                <a:cs typeface="Calibri"/>
              </a:rPr>
              <a:t> </a:t>
            </a:r>
            <a:r>
              <a:rPr sz="1600" spc="-15" dirty="0">
                <a:latin typeface="Calibri"/>
                <a:cs typeface="Calibri"/>
              </a:rPr>
              <a:t>parameters</a:t>
            </a:r>
            <a:r>
              <a:rPr sz="1600" spc="145" dirty="0">
                <a:latin typeface="Calibri"/>
                <a:cs typeface="Calibri"/>
              </a:rPr>
              <a:t> </a:t>
            </a:r>
            <a:r>
              <a:rPr sz="1600" dirty="0">
                <a:latin typeface="Calibri"/>
                <a:cs typeface="Calibri"/>
              </a:rPr>
              <a:t>and</a:t>
            </a:r>
            <a:r>
              <a:rPr sz="1600" spc="140" dirty="0">
                <a:latin typeface="Calibri"/>
                <a:cs typeface="Calibri"/>
              </a:rPr>
              <a:t> </a:t>
            </a:r>
            <a:r>
              <a:rPr sz="1600" spc="-10" dirty="0">
                <a:latin typeface="Calibri"/>
                <a:cs typeface="Calibri"/>
              </a:rPr>
              <a:t>technical </a:t>
            </a:r>
            <a:r>
              <a:rPr sz="1600" spc="-345" dirty="0">
                <a:latin typeface="Calibri"/>
                <a:cs typeface="Calibri"/>
              </a:rPr>
              <a:t> </a:t>
            </a:r>
            <a:r>
              <a:rPr sz="1600" spc="-10" dirty="0">
                <a:latin typeface="Calibri"/>
                <a:cs typeface="Calibri"/>
              </a:rPr>
              <a:t>indicators</a:t>
            </a:r>
            <a:r>
              <a:rPr sz="1600" spc="-15" dirty="0">
                <a:latin typeface="Calibri"/>
                <a:cs typeface="Calibri"/>
              </a:rPr>
              <a:t> </a:t>
            </a:r>
            <a:r>
              <a:rPr sz="1600" dirty="0">
                <a:latin typeface="Calibri"/>
                <a:cs typeface="Calibri"/>
              </a:rPr>
              <a:t>in</a:t>
            </a:r>
            <a:r>
              <a:rPr sz="1600" spc="-15" dirty="0">
                <a:latin typeface="Calibri"/>
                <a:cs typeface="Calibri"/>
              </a:rPr>
              <a:t> </a:t>
            </a:r>
            <a:r>
              <a:rPr sz="1600" spc="-5" dirty="0">
                <a:latin typeface="Calibri"/>
                <a:cs typeface="Calibri"/>
              </a:rPr>
              <a:t>a</a:t>
            </a:r>
            <a:r>
              <a:rPr sz="1600" dirty="0">
                <a:latin typeface="Calibri"/>
                <a:cs typeface="Calibri"/>
              </a:rPr>
              <a:t> </a:t>
            </a:r>
            <a:r>
              <a:rPr sz="1600" spc="-5" dirty="0">
                <a:latin typeface="Calibri"/>
                <a:cs typeface="Calibri"/>
              </a:rPr>
              <a:t>split</a:t>
            </a:r>
            <a:r>
              <a:rPr sz="1600" spc="-20" dirty="0">
                <a:latin typeface="Calibri"/>
                <a:cs typeface="Calibri"/>
              </a:rPr>
              <a:t> </a:t>
            </a:r>
            <a:r>
              <a:rPr sz="1600" spc="-10" dirty="0">
                <a:latin typeface="Calibri"/>
                <a:cs typeface="Calibri"/>
              </a:rPr>
              <a:t>second</a:t>
            </a:r>
            <a:r>
              <a:rPr sz="1600" spc="10" dirty="0">
                <a:latin typeface="Calibri"/>
                <a:cs typeface="Calibri"/>
              </a:rPr>
              <a:t> </a:t>
            </a:r>
            <a:r>
              <a:rPr sz="1600" spc="-5" dirty="0">
                <a:latin typeface="Calibri"/>
                <a:cs typeface="Calibri"/>
              </a:rPr>
              <a:t>and </a:t>
            </a:r>
            <a:r>
              <a:rPr sz="1600" b="1" spc="-20" dirty="0">
                <a:latin typeface="Calibri"/>
                <a:cs typeface="Calibri"/>
              </a:rPr>
              <a:t>execute</a:t>
            </a:r>
            <a:r>
              <a:rPr sz="1600" b="1" dirty="0">
                <a:latin typeface="Calibri"/>
                <a:cs typeface="Calibri"/>
              </a:rPr>
              <a:t> </a:t>
            </a:r>
            <a:r>
              <a:rPr sz="1600" b="1" spc="-10" dirty="0">
                <a:latin typeface="Calibri"/>
                <a:cs typeface="Calibri"/>
              </a:rPr>
              <a:t>the</a:t>
            </a:r>
            <a:r>
              <a:rPr sz="1600" b="1" spc="10" dirty="0">
                <a:latin typeface="Calibri"/>
                <a:cs typeface="Calibri"/>
              </a:rPr>
              <a:t> </a:t>
            </a:r>
            <a:r>
              <a:rPr sz="1600" b="1" spc="-15" dirty="0">
                <a:latin typeface="Calibri"/>
                <a:cs typeface="Calibri"/>
              </a:rPr>
              <a:t>trade</a:t>
            </a:r>
            <a:r>
              <a:rPr sz="1600" b="1" spc="10" dirty="0">
                <a:latin typeface="Calibri"/>
                <a:cs typeface="Calibri"/>
              </a:rPr>
              <a:t> </a:t>
            </a:r>
            <a:r>
              <a:rPr sz="1600" b="1" spc="-10" dirty="0">
                <a:latin typeface="Calibri"/>
                <a:cs typeface="Calibri"/>
              </a:rPr>
              <a:t>immediately</a:t>
            </a:r>
            <a:r>
              <a:rPr sz="1600" spc="-10" dirty="0">
                <a:latin typeface="Calibri"/>
                <a:cs typeface="Calibri"/>
              </a:rPr>
              <a:t>.</a:t>
            </a:r>
            <a:endParaRPr sz="1600">
              <a:latin typeface="Calibri"/>
              <a:cs typeface="Calibri"/>
            </a:endParaRPr>
          </a:p>
          <a:p>
            <a:pPr marL="378460" marR="6350" indent="-182880">
              <a:lnSpc>
                <a:spcPct val="120000"/>
              </a:lnSpc>
              <a:spcBef>
                <a:spcPts val="300"/>
              </a:spcBef>
              <a:buClr>
                <a:srgbClr val="1CACE3"/>
              </a:buClr>
              <a:buFont typeface="Arial MT"/>
              <a:buChar char="•"/>
              <a:tabLst>
                <a:tab pos="378460" algn="l"/>
              </a:tabLst>
            </a:pPr>
            <a:r>
              <a:rPr sz="1600" spc="-5" dirty="0">
                <a:latin typeface="Calibri"/>
                <a:cs typeface="Calibri"/>
              </a:rPr>
              <a:t>The</a:t>
            </a:r>
            <a:r>
              <a:rPr sz="1600" spc="90" dirty="0">
                <a:latin typeface="Calibri"/>
                <a:cs typeface="Calibri"/>
              </a:rPr>
              <a:t> </a:t>
            </a:r>
            <a:r>
              <a:rPr sz="1600" spc="-10" dirty="0">
                <a:latin typeface="Calibri"/>
                <a:cs typeface="Calibri"/>
              </a:rPr>
              <a:t>increased</a:t>
            </a:r>
            <a:r>
              <a:rPr sz="1600" spc="100" dirty="0">
                <a:latin typeface="Calibri"/>
                <a:cs typeface="Calibri"/>
              </a:rPr>
              <a:t> </a:t>
            </a:r>
            <a:r>
              <a:rPr sz="1600" spc="-5" dirty="0">
                <a:latin typeface="Calibri"/>
                <a:cs typeface="Calibri"/>
              </a:rPr>
              <a:t>speed</a:t>
            </a:r>
            <a:r>
              <a:rPr sz="1600" spc="95" dirty="0">
                <a:latin typeface="Calibri"/>
                <a:cs typeface="Calibri"/>
              </a:rPr>
              <a:t> </a:t>
            </a:r>
            <a:r>
              <a:rPr sz="1600" spc="-5" dirty="0">
                <a:latin typeface="Calibri"/>
                <a:cs typeface="Calibri"/>
              </a:rPr>
              <a:t>becomes</a:t>
            </a:r>
            <a:r>
              <a:rPr sz="1600" spc="90" dirty="0">
                <a:latin typeface="Calibri"/>
                <a:cs typeface="Calibri"/>
              </a:rPr>
              <a:t> </a:t>
            </a:r>
            <a:r>
              <a:rPr sz="1600" spc="-5" dirty="0">
                <a:latin typeface="Calibri"/>
                <a:cs typeface="Calibri"/>
              </a:rPr>
              <a:t>very</a:t>
            </a:r>
            <a:r>
              <a:rPr sz="1600" spc="90" dirty="0">
                <a:latin typeface="Calibri"/>
                <a:cs typeface="Calibri"/>
              </a:rPr>
              <a:t> </a:t>
            </a:r>
            <a:r>
              <a:rPr sz="1600" spc="-10" dirty="0">
                <a:latin typeface="Calibri"/>
                <a:cs typeface="Calibri"/>
              </a:rPr>
              <a:t>important</a:t>
            </a:r>
            <a:r>
              <a:rPr sz="1600" spc="105" dirty="0">
                <a:latin typeface="Calibri"/>
                <a:cs typeface="Calibri"/>
              </a:rPr>
              <a:t> </a:t>
            </a:r>
            <a:r>
              <a:rPr sz="1600" spc="-5" dirty="0">
                <a:latin typeface="Calibri"/>
                <a:cs typeface="Calibri"/>
              </a:rPr>
              <a:t>as</a:t>
            </a:r>
            <a:r>
              <a:rPr sz="1600" spc="95" dirty="0">
                <a:latin typeface="Calibri"/>
                <a:cs typeface="Calibri"/>
              </a:rPr>
              <a:t> </a:t>
            </a:r>
            <a:r>
              <a:rPr sz="1600" spc="-10" dirty="0">
                <a:latin typeface="Calibri"/>
                <a:cs typeface="Calibri"/>
              </a:rPr>
              <a:t>the</a:t>
            </a:r>
            <a:r>
              <a:rPr sz="1600" spc="95" dirty="0">
                <a:latin typeface="Calibri"/>
                <a:cs typeface="Calibri"/>
              </a:rPr>
              <a:t> </a:t>
            </a:r>
            <a:r>
              <a:rPr sz="1600" b="1" spc="-5" dirty="0">
                <a:latin typeface="Calibri"/>
                <a:cs typeface="Calibri"/>
              </a:rPr>
              <a:t>price</a:t>
            </a:r>
            <a:r>
              <a:rPr sz="1600" b="1" spc="95" dirty="0">
                <a:latin typeface="Calibri"/>
                <a:cs typeface="Calibri"/>
              </a:rPr>
              <a:t> </a:t>
            </a:r>
            <a:r>
              <a:rPr sz="1600" b="1" spc="-10" dirty="0">
                <a:latin typeface="Calibri"/>
                <a:cs typeface="Calibri"/>
              </a:rPr>
              <a:t>movements</a:t>
            </a:r>
            <a:r>
              <a:rPr sz="1600" b="1" spc="100" dirty="0">
                <a:latin typeface="Calibri"/>
                <a:cs typeface="Calibri"/>
              </a:rPr>
              <a:t> </a:t>
            </a:r>
            <a:r>
              <a:rPr sz="1600" b="1" spc="-10" dirty="0">
                <a:latin typeface="Calibri"/>
                <a:cs typeface="Calibri"/>
              </a:rPr>
              <a:t>can</a:t>
            </a:r>
            <a:r>
              <a:rPr sz="1600" b="1" spc="110" dirty="0">
                <a:latin typeface="Calibri"/>
                <a:cs typeface="Calibri"/>
              </a:rPr>
              <a:t> </a:t>
            </a:r>
            <a:r>
              <a:rPr sz="1600" b="1" spc="-10" dirty="0">
                <a:latin typeface="Calibri"/>
                <a:cs typeface="Calibri"/>
              </a:rPr>
              <a:t>be </a:t>
            </a:r>
            <a:r>
              <a:rPr sz="1600" b="1" spc="-350" dirty="0">
                <a:latin typeface="Calibri"/>
                <a:cs typeface="Calibri"/>
              </a:rPr>
              <a:t> </a:t>
            </a:r>
            <a:r>
              <a:rPr sz="1600" b="1" spc="-10" dirty="0">
                <a:latin typeface="Calibri"/>
                <a:cs typeface="Calibri"/>
              </a:rPr>
              <a:t>captured</a:t>
            </a:r>
            <a:r>
              <a:rPr sz="1600" b="1" spc="25" dirty="0">
                <a:latin typeface="Calibri"/>
                <a:cs typeface="Calibri"/>
              </a:rPr>
              <a:t> </a:t>
            </a:r>
            <a:r>
              <a:rPr sz="1600" b="1" spc="-15" dirty="0">
                <a:latin typeface="Calibri"/>
                <a:cs typeface="Calibri"/>
              </a:rPr>
              <a:t>by</a:t>
            </a:r>
            <a:r>
              <a:rPr sz="1600" b="1" spc="20" dirty="0">
                <a:latin typeface="Calibri"/>
                <a:cs typeface="Calibri"/>
              </a:rPr>
              <a:t> </a:t>
            </a:r>
            <a:r>
              <a:rPr sz="1600" b="1" spc="-10" dirty="0">
                <a:latin typeface="Calibri"/>
                <a:cs typeface="Calibri"/>
              </a:rPr>
              <a:t>the</a:t>
            </a:r>
            <a:r>
              <a:rPr sz="1600" b="1" spc="10" dirty="0">
                <a:latin typeface="Calibri"/>
                <a:cs typeface="Calibri"/>
              </a:rPr>
              <a:t> </a:t>
            </a:r>
            <a:r>
              <a:rPr sz="1600" b="1" spc="-15" dirty="0">
                <a:latin typeface="Calibri"/>
                <a:cs typeface="Calibri"/>
              </a:rPr>
              <a:t>traders</a:t>
            </a:r>
            <a:r>
              <a:rPr sz="1600" b="1" spc="20" dirty="0">
                <a:latin typeface="Calibri"/>
                <a:cs typeface="Calibri"/>
              </a:rPr>
              <a:t> </a:t>
            </a:r>
            <a:r>
              <a:rPr sz="1600" b="1" spc="-5" dirty="0">
                <a:latin typeface="Calibri"/>
                <a:cs typeface="Calibri"/>
              </a:rPr>
              <a:t>as soon</a:t>
            </a:r>
            <a:r>
              <a:rPr sz="1600" b="1" spc="5" dirty="0">
                <a:latin typeface="Calibri"/>
                <a:cs typeface="Calibri"/>
              </a:rPr>
              <a:t> </a:t>
            </a:r>
            <a:r>
              <a:rPr sz="1600" b="1" spc="-5" dirty="0">
                <a:latin typeface="Calibri"/>
                <a:cs typeface="Calibri"/>
              </a:rPr>
              <a:t>as </a:t>
            </a:r>
            <a:r>
              <a:rPr sz="1600" b="1" spc="-10" dirty="0">
                <a:latin typeface="Calibri"/>
                <a:cs typeface="Calibri"/>
              </a:rPr>
              <a:t>they</a:t>
            </a:r>
            <a:r>
              <a:rPr sz="1600" b="1" spc="10" dirty="0">
                <a:latin typeface="Calibri"/>
                <a:cs typeface="Calibri"/>
              </a:rPr>
              <a:t> </a:t>
            </a:r>
            <a:r>
              <a:rPr sz="1600" b="1" spc="-5" dirty="0">
                <a:latin typeface="Calibri"/>
                <a:cs typeface="Calibri"/>
              </a:rPr>
              <a:t>occur</a:t>
            </a:r>
            <a:r>
              <a:rPr sz="1600" spc="-5" dirty="0">
                <a:latin typeface="Calibri"/>
                <a:cs typeface="Calibri"/>
              </a:rPr>
              <a:t>.</a:t>
            </a:r>
            <a:endParaRPr sz="1600">
              <a:latin typeface="Calibri"/>
              <a:cs typeface="Calibri"/>
            </a:endParaRPr>
          </a:p>
          <a:p>
            <a:pPr marL="12700">
              <a:lnSpc>
                <a:spcPct val="100000"/>
              </a:lnSpc>
              <a:spcBef>
                <a:spcPts val="131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00FF"/>
                </a:solidFill>
                <a:latin typeface="Calibri"/>
                <a:cs typeface="Calibri"/>
              </a:rPr>
              <a:t>Mo</a:t>
            </a:r>
            <a:r>
              <a:rPr sz="2000" b="1" spc="-30" dirty="0">
                <a:solidFill>
                  <a:srgbClr val="0000FF"/>
                </a:solidFill>
                <a:latin typeface="Calibri"/>
                <a:cs typeface="Calibri"/>
              </a:rPr>
              <a:t>r</a:t>
            </a:r>
            <a:r>
              <a:rPr sz="2000" b="1" dirty="0">
                <a:solidFill>
                  <a:srgbClr val="0000FF"/>
                </a:solidFill>
                <a:latin typeface="Calibri"/>
                <a:cs typeface="Calibri"/>
              </a:rPr>
              <a:t>e </a:t>
            </a:r>
            <a:r>
              <a:rPr sz="2000" b="1" spc="-5" dirty="0">
                <a:solidFill>
                  <a:srgbClr val="0000FF"/>
                </a:solidFill>
                <a:latin typeface="Calibri"/>
                <a:cs typeface="Calibri"/>
              </a:rPr>
              <a:t>A</a:t>
            </a:r>
            <a:r>
              <a:rPr sz="2000" b="1" dirty="0">
                <a:solidFill>
                  <a:srgbClr val="0000FF"/>
                </a:solidFill>
                <a:latin typeface="Calibri"/>
                <a:cs typeface="Calibri"/>
              </a:rPr>
              <a:t>ccu</a:t>
            </a:r>
            <a:r>
              <a:rPr sz="2000" b="1" spc="-55" dirty="0">
                <a:solidFill>
                  <a:srgbClr val="0000FF"/>
                </a:solidFill>
                <a:latin typeface="Calibri"/>
                <a:cs typeface="Calibri"/>
              </a:rPr>
              <a:t>r</a:t>
            </a:r>
            <a:r>
              <a:rPr sz="2000" b="1" spc="-10" dirty="0">
                <a:solidFill>
                  <a:srgbClr val="0000FF"/>
                </a:solidFill>
                <a:latin typeface="Calibri"/>
                <a:cs typeface="Calibri"/>
              </a:rPr>
              <a:t>a</a:t>
            </a:r>
            <a:r>
              <a:rPr sz="2000" b="1" dirty="0">
                <a:solidFill>
                  <a:srgbClr val="0000FF"/>
                </a:solidFill>
                <a:latin typeface="Calibri"/>
                <a:cs typeface="Calibri"/>
              </a:rPr>
              <a:t>cy</a:t>
            </a:r>
            <a:endParaRPr sz="2000">
              <a:latin typeface="Calibri"/>
              <a:cs typeface="Calibri"/>
            </a:endParaRPr>
          </a:p>
          <a:p>
            <a:pPr marL="377825" marR="5080" indent="-182880" algn="just">
              <a:lnSpc>
                <a:spcPct val="120000"/>
              </a:lnSpc>
              <a:spcBef>
                <a:spcPts val="360"/>
              </a:spcBef>
              <a:buClr>
                <a:srgbClr val="1CACE3"/>
              </a:buClr>
              <a:buFont typeface="Arial MT"/>
              <a:buChar char="•"/>
              <a:tabLst>
                <a:tab pos="378460" algn="l"/>
              </a:tabLst>
            </a:pPr>
            <a:r>
              <a:rPr sz="1600" spc="-5" dirty="0">
                <a:latin typeface="Calibri"/>
                <a:cs typeface="Calibri"/>
              </a:rPr>
              <a:t>The </a:t>
            </a:r>
            <a:r>
              <a:rPr sz="1600" spc="-10" dirty="0">
                <a:latin typeface="Calibri"/>
                <a:cs typeface="Calibri"/>
              </a:rPr>
              <a:t>algos </a:t>
            </a:r>
            <a:r>
              <a:rPr sz="1600" spc="-15" dirty="0">
                <a:latin typeface="Calibri"/>
                <a:cs typeface="Calibri"/>
              </a:rPr>
              <a:t>are </a:t>
            </a:r>
            <a:r>
              <a:rPr sz="1600" spc="-10" dirty="0">
                <a:latin typeface="Calibri"/>
                <a:cs typeface="Calibri"/>
              </a:rPr>
              <a:t>checked </a:t>
            </a:r>
            <a:r>
              <a:rPr sz="1600" spc="-5" dirty="0">
                <a:latin typeface="Calibri"/>
                <a:cs typeface="Calibri"/>
              </a:rPr>
              <a:t>and </a:t>
            </a:r>
            <a:r>
              <a:rPr sz="1600" spc="-15" dirty="0">
                <a:latin typeface="Calibri"/>
                <a:cs typeface="Calibri"/>
              </a:rPr>
              <a:t>rechecked, </a:t>
            </a:r>
            <a:r>
              <a:rPr sz="1600" spc="-5" dirty="0">
                <a:latin typeface="Calibri"/>
                <a:cs typeface="Calibri"/>
              </a:rPr>
              <a:t>so they </a:t>
            </a:r>
            <a:r>
              <a:rPr sz="1600" dirty="0">
                <a:latin typeface="Calibri"/>
                <a:cs typeface="Calibri"/>
              </a:rPr>
              <a:t>do not </a:t>
            </a:r>
            <a:r>
              <a:rPr sz="1600" spc="-15" dirty="0">
                <a:latin typeface="Calibri"/>
                <a:cs typeface="Calibri"/>
              </a:rPr>
              <a:t>get affected </a:t>
            </a:r>
            <a:r>
              <a:rPr sz="1600" spc="-10" dirty="0">
                <a:latin typeface="Calibri"/>
                <a:cs typeface="Calibri"/>
              </a:rPr>
              <a:t>by </a:t>
            </a:r>
            <a:r>
              <a:rPr sz="1600" spc="-5" dirty="0">
                <a:latin typeface="Calibri"/>
                <a:cs typeface="Calibri"/>
              </a:rPr>
              <a:t>the </a:t>
            </a:r>
            <a:r>
              <a:rPr sz="1600" spc="-5" dirty="0">
                <a:solidFill>
                  <a:srgbClr val="FF0000"/>
                </a:solidFill>
                <a:latin typeface="Calibri"/>
                <a:cs typeface="Calibri"/>
              </a:rPr>
              <a:t>human </a:t>
            </a:r>
            <a:r>
              <a:rPr sz="1600" dirty="0">
                <a:solidFill>
                  <a:srgbClr val="FF0000"/>
                </a:solidFill>
                <a:latin typeface="Calibri"/>
                <a:cs typeface="Calibri"/>
              </a:rPr>
              <a:t> </a:t>
            </a:r>
            <a:r>
              <a:rPr sz="1600" spc="-15" dirty="0">
                <a:solidFill>
                  <a:srgbClr val="FF0000"/>
                </a:solidFill>
                <a:latin typeface="Calibri"/>
                <a:cs typeface="Calibri"/>
              </a:rPr>
              <a:t>errors</a:t>
            </a:r>
            <a:r>
              <a:rPr sz="1600" spc="-15" dirty="0">
                <a:latin typeface="Calibri"/>
                <a:cs typeface="Calibri"/>
              </a:rPr>
              <a:t>.</a:t>
            </a:r>
            <a:endParaRPr sz="1600">
              <a:latin typeface="Calibri"/>
              <a:cs typeface="Calibri"/>
            </a:endParaRPr>
          </a:p>
          <a:p>
            <a:pPr marL="378460" marR="5080" indent="-182880" algn="just">
              <a:lnSpc>
                <a:spcPct val="120000"/>
              </a:lnSpc>
              <a:spcBef>
                <a:spcPts val="300"/>
              </a:spcBef>
              <a:buClr>
                <a:srgbClr val="1CACE3"/>
              </a:buClr>
              <a:buFont typeface="Arial MT"/>
              <a:buChar char="•"/>
              <a:tabLst>
                <a:tab pos="378460" algn="l"/>
              </a:tabLst>
            </a:pPr>
            <a:r>
              <a:rPr sz="1600" dirty="0">
                <a:latin typeface="Calibri"/>
                <a:cs typeface="Calibri"/>
              </a:rPr>
              <a:t>It</a:t>
            </a:r>
            <a:r>
              <a:rPr sz="1600" spc="5" dirty="0">
                <a:latin typeface="Calibri"/>
                <a:cs typeface="Calibri"/>
              </a:rPr>
              <a:t> </a:t>
            </a:r>
            <a:r>
              <a:rPr sz="1600" dirty="0">
                <a:latin typeface="Calibri"/>
                <a:cs typeface="Calibri"/>
              </a:rPr>
              <a:t>is</a:t>
            </a:r>
            <a:r>
              <a:rPr sz="1600" spc="5" dirty="0">
                <a:latin typeface="Calibri"/>
                <a:cs typeface="Calibri"/>
              </a:rPr>
              <a:t> </a:t>
            </a:r>
            <a:r>
              <a:rPr sz="1600" spc="-5" dirty="0">
                <a:latin typeface="Calibri"/>
                <a:cs typeface="Calibri"/>
              </a:rPr>
              <a:t>possible</a:t>
            </a:r>
            <a:r>
              <a:rPr sz="1600" dirty="0">
                <a:latin typeface="Calibri"/>
                <a:cs typeface="Calibri"/>
              </a:rPr>
              <a:t> </a:t>
            </a:r>
            <a:r>
              <a:rPr sz="1600" spc="-10" dirty="0">
                <a:latin typeface="Calibri"/>
                <a:cs typeface="Calibri"/>
              </a:rPr>
              <a:t>for</a:t>
            </a:r>
            <a:r>
              <a:rPr sz="1600" spc="-5" dirty="0">
                <a:latin typeface="Calibri"/>
                <a:cs typeface="Calibri"/>
              </a:rPr>
              <a:t> a</a:t>
            </a:r>
            <a:r>
              <a:rPr sz="1600" dirty="0">
                <a:latin typeface="Calibri"/>
                <a:cs typeface="Calibri"/>
              </a:rPr>
              <a:t> </a:t>
            </a:r>
            <a:r>
              <a:rPr sz="1600" spc="-10" dirty="0">
                <a:latin typeface="Calibri"/>
                <a:cs typeface="Calibri"/>
              </a:rPr>
              <a:t>trader</a:t>
            </a:r>
            <a:r>
              <a:rPr sz="1600" spc="-5" dirty="0">
                <a:latin typeface="Calibri"/>
                <a:cs typeface="Calibri"/>
              </a:rPr>
              <a:t> </a:t>
            </a:r>
            <a:r>
              <a:rPr sz="1600" spc="-10" dirty="0">
                <a:latin typeface="Calibri"/>
                <a:cs typeface="Calibri"/>
              </a:rPr>
              <a:t>to</a:t>
            </a:r>
            <a:r>
              <a:rPr sz="1600" spc="-5" dirty="0">
                <a:latin typeface="Calibri"/>
                <a:cs typeface="Calibri"/>
              </a:rPr>
              <a:t> </a:t>
            </a:r>
            <a:r>
              <a:rPr sz="1600" spc="-20" dirty="0">
                <a:latin typeface="Calibri"/>
                <a:cs typeface="Calibri"/>
              </a:rPr>
              <a:t>make</a:t>
            </a:r>
            <a:r>
              <a:rPr sz="1600" spc="-15" dirty="0">
                <a:latin typeface="Calibri"/>
                <a:cs typeface="Calibri"/>
              </a:rPr>
              <a:t> </a:t>
            </a:r>
            <a:r>
              <a:rPr sz="1600" spc="-5" dirty="0">
                <a:latin typeface="Calibri"/>
                <a:cs typeface="Calibri"/>
              </a:rPr>
              <a:t>an</a:t>
            </a:r>
            <a:r>
              <a:rPr sz="1600" dirty="0">
                <a:latin typeface="Calibri"/>
                <a:cs typeface="Calibri"/>
              </a:rPr>
              <a:t> </a:t>
            </a:r>
            <a:r>
              <a:rPr sz="1600" spc="-5" dirty="0">
                <a:latin typeface="Calibri"/>
                <a:cs typeface="Calibri"/>
              </a:rPr>
              <a:t>error</a:t>
            </a:r>
            <a:r>
              <a:rPr sz="1600" dirty="0">
                <a:latin typeface="Calibri"/>
                <a:cs typeface="Calibri"/>
              </a:rPr>
              <a:t> </a:t>
            </a:r>
            <a:r>
              <a:rPr sz="1600" spc="-5" dirty="0">
                <a:latin typeface="Calibri"/>
                <a:cs typeface="Calibri"/>
              </a:rPr>
              <a:t>and</a:t>
            </a:r>
            <a:r>
              <a:rPr sz="1600" dirty="0">
                <a:latin typeface="Calibri"/>
                <a:cs typeface="Calibri"/>
              </a:rPr>
              <a:t> </a:t>
            </a:r>
            <a:r>
              <a:rPr sz="1600" spc="-10" dirty="0">
                <a:latin typeface="Calibri"/>
                <a:cs typeface="Calibri"/>
              </a:rPr>
              <a:t>analyze</a:t>
            </a:r>
            <a:r>
              <a:rPr sz="1600" spc="-5" dirty="0">
                <a:latin typeface="Calibri"/>
                <a:cs typeface="Calibri"/>
              </a:rPr>
              <a:t> the</a:t>
            </a:r>
            <a:r>
              <a:rPr sz="1600" dirty="0">
                <a:latin typeface="Calibri"/>
                <a:cs typeface="Calibri"/>
              </a:rPr>
              <a:t> </a:t>
            </a:r>
            <a:r>
              <a:rPr sz="1600" spc="-5" dirty="0">
                <a:latin typeface="Calibri"/>
                <a:cs typeface="Calibri"/>
              </a:rPr>
              <a:t>technical</a:t>
            </a:r>
            <a:r>
              <a:rPr sz="1600" dirty="0">
                <a:latin typeface="Calibri"/>
                <a:cs typeface="Calibri"/>
              </a:rPr>
              <a:t> </a:t>
            </a:r>
            <a:r>
              <a:rPr sz="1600" spc="-15" dirty="0">
                <a:latin typeface="Calibri"/>
                <a:cs typeface="Calibri"/>
              </a:rPr>
              <a:t>indicators </a:t>
            </a:r>
            <a:r>
              <a:rPr sz="1600" spc="-350" dirty="0">
                <a:latin typeface="Calibri"/>
                <a:cs typeface="Calibri"/>
              </a:rPr>
              <a:t> </a:t>
            </a:r>
            <a:r>
              <a:rPr sz="1600" spc="-15" dirty="0">
                <a:latin typeface="Calibri"/>
                <a:cs typeface="Calibri"/>
              </a:rPr>
              <a:t>incorrectly, </a:t>
            </a:r>
            <a:r>
              <a:rPr sz="1600" spc="-25" dirty="0">
                <a:latin typeface="Calibri"/>
                <a:cs typeface="Calibri"/>
              </a:rPr>
              <a:t>however, </a:t>
            </a:r>
            <a:r>
              <a:rPr sz="1600" spc="-5" dirty="0">
                <a:latin typeface="Calibri"/>
                <a:cs typeface="Calibri"/>
              </a:rPr>
              <a:t>the </a:t>
            </a:r>
            <a:r>
              <a:rPr sz="1600" spc="-5" dirty="0">
                <a:solidFill>
                  <a:srgbClr val="FF0000"/>
                </a:solidFill>
                <a:latin typeface="Calibri"/>
                <a:cs typeface="Calibri"/>
              </a:rPr>
              <a:t>computer </a:t>
            </a:r>
            <a:r>
              <a:rPr sz="1600" spc="-15" dirty="0">
                <a:solidFill>
                  <a:srgbClr val="FF0000"/>
                </a:solidFill>
                <a:latin typeface="Calibri"/>
                <a:cs typeface="Calibri"/>
              </a:rPr>
              <a:t>programs </a:t>
            </a:r>
            <a:r>
              <a:rPr sz="1600" dirty="0">
                <a:latin typeface="Calibri"/>
                <a:cs typeface="Calibri"/>
              </a:rPr>
              <a:t>do </a:t>
            </a:r>
            <a:r>
              <a:rPr sz="1600" spc="-5" dirty="0">
                <a:latin typeface="Calibri"/>
                <a:cs typeface="Calibri"/>
              </a:rPr>
              <a:t>not </a:t>
            </a:r>
            <a:r>
              <a:rPr sz="1600" spc="-20" dirty="0">
                <a:latin typeface="Calibri"/>
                <a:cs typeface="Calibri"/>
              </a:rPr>
              <a:t>make </a:t>
            </a:r>
            <a:r>
              <a:rPr sz="1600" spc="-5" dirty="0">
                <a:latin typeface="Calibri"/>
                <a:cs typeface="Calibri"/>
              </a:rPr>
              <a:t>such </a:t>
            </a:r>
            <a:r>
              <a:rPr sz="1600" spc="-15" dirty="0">
                <a:latin typeface="Calibri"/>
                <a:cs typeface="Calibri"/>
              </a:rPr>
              <a:t>mistakes </a:t>
            </a:r>
            <a:r>
              <a:rPr sz="1600" dirty="0">
                <a:latin typeface="Calibri"/>
                <a:cs typeface="Calibri"/>
              </a:rPr>
              <a:t>in </a:t>
            </a:r>
            <a:r>
              <a:rPr sz="1600" spc="-5" dirty="0">
                <a:latin typeface="Calibri"/>
                <a:cs typeface="Calibri"/>
              </a:rPr>
              <a:t>ideal </a:t>
            </a:r>
            <a:r>
              <a:rPr sz="1600" dirty="0">
                <a:latin typeface="Calibri"/>
                <a:cs typeface="Calibri"/>
              </a:rPr>
              <a:t> </a:t>
            </a:r>
            <a:r>
              <a:rPr sz="1600" spc="-5" dirty="0">
                <a:latin typeface="Calibri"/>
                <a:cs typeface="Calibri"/>
              </a:rPr>
              <a:t>scenarios.</a:t>
            </a:r>
            <a:r>
              <a:rPr sz="1600" spc="15" dirty="0">
                <a:latin typeface="Calibri"/>
                <a:cs typeface="Calibri"/>
              </a:rPr>
              <a:t> </a:t>
            </a:r>
            <a:r>
              <a:rPr sz="1600" spc="-5" dirty="0">
                <a:latin typeface="Calibri"/>
                <a:cs typeface="Calibri"/>
              </a:rPr>
              <a:t>Thus, the </a:t>
            </a:r>
            <a:r>
              <a:rPr sz="1600" b="1" spc="-15" dirty="0">
                <a:latin typeface="Calibri"/>
                <a:cs typeface="Calibri"/>
              </a:rPr>
              <a:t>trades</a:t>
            </a:r>
            <a:r>
              <a:rPr sz="1600" b="1" spc="5" dirty="0">
                <a:latin typeface="Calibri"/>
                <a:cs typeface="Calibri"/>
              </a:rPr>
              <a:t> </a:t>
            </a:r>
            <a:r>
              <a:rPr sz="1600" b="1" spc="-15" dirty="0">
                <a:latin typeface="Calibri"/>
                <a:cs typeface="Calibri"/>
              </a:rPr>
              <a:t>get</a:t>
            </a:r>
            <a:r>
              <a:rPr sz="1600" b="1" spc="-5" dirty="0">
                <a:latin typeface="Calibri"/>
                <a:cs typeface="Calibri"/>
              </a:rPr>
              <a:t> </a:t>
            </a:r>
            <a:r>
              <a:rPr sz="1600" b="1" spc="-15" dirty="0">
                <a:latin typeface="Calibri"/>
                <a:cs typeface="Calibri"/>
              </a:rPr>
              <a:t>executed</a:t>
            </a:r>
            <a:r>
              <a:rPr sz="1600" b="1" spc="15" dirty="0">
                <a:latin typeface="Calibri"/>
                <a:cs typeface="Calibri"/>
              </a:rPr>
              <a:t> </a:t>
            </a:r>
            <a:r>
              <a:rPr sz="1600" b="1" spc="-5" dirty="0">
                <a:latin typeface="Calibri"/>
                <a:cs typeface="Calibri"/>
              </a:rPr>
              <a:t>with </a:t>
            </a:r>
            <a:r>
              <a:rPr sz="1600" b="1" spc="-10" dirty="0">
                <a:latin typeface="Calibri"/>
                <a:cs typeface="Calibri"/>
              </a:rPr>
              <a:t>maximum</a:t>
            </a:r>
            <a:r>
              <a:rPr sz="1600" b="1" spc="15" dirty="0">
                <a:latin typeface="Calibri"/>
                <a:cs typeface="Calibri"/>
              </a:rPr>
              <a:t> </a:t>
            </a:r>
            <a:r>
              <a:rPr sz="1600" b="1" spc="-10" dirty="0">
                <a:latin typeface="Calibri"/>
                <a:cs typeface="Calibri"/>
              </a:rPr>
              <a:t>accuracy</a:t>
            </a:r>
            <a:r>
              <a:rPr sz="1600" spc="-10" dirty="0">
                <a:latin typeface="Calibri"/>
                <a:cs typeface="Calibri"/>
              </a:rPr>
              <a:t>.</a:t>
            </a:r>
            <a:endParaRPr sz="16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867101"/>
            <a:ext cx="1822450" cy="696595"/>
          </a:xfrm>
          <a:prstGeom prst="rect">
            <a:avLst/>
          </a:prstGeom>
        </p:spPr>
        <p:txBody>
          <a:bodyPr vert="horz" wrap="square" lIns="0" tIns="13335" rIns="0" bIns="0" rtlCol="0">
            <a:spAutoFit/>
          </a:bodyPr>
          <a:lstStyle/>
          <a:p>
            <a:pPr marL="12700">
              <a:lnSpc>
                <a:spcPct val="100000"/>
              </a:lnSpc>
              <a:spcBef>
                <a:spcPts val="105"/>
              </a:spcBef>
            </a:pPr>
            <a:r>
              <a:rPr sz="4400" spc="-90" dirty="0"/>
              <a:t>O</a:t>
            </a:r>
            <a:r>
              <a:rPr sz="4400" spc="-85" dirty="0"/>
              <a:t>u</a:t>
            </a:r>
            <a:r>
              <a:rPr sz="4400" spc="-80" dirty="0"/>
              <a:t>t</a:t>
            </a:r>
            <a:r>
              <a:rPr sz="4400" spc="-75" dirty="0"/>
              <a:t>li</a:t>
            </a:r>
            <a:r>
              <a:rPr sz="4400" spc="-105" dirty="0"/>
              <a:t>n</a:t>
            </a:r>
            <a:r>
              <a:rPr sz="4400" spc="-90" dirty="0"/>
              <a:t>e</a:t>
            </a:r>
            <a:r>
              <a:rPr sz="4400" dirty="0"/>
              <a:t>s</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a:t>
            </a:fld>
            <a:endParaRPr dirty="0"/>
          </a:p>
        </p:txBody>
      </p:sp>
      <p:sp>
        <p:nvSpPr>
          <p:cNvPr id="3" name="object 3"/>
          <p:cNvSpPr txBox="1"/>
          <p:nvPr/>
        </p:nvSpPr>
        <p:spPr>
          <a:xfrm>
            <a:off x="810258" y="1938810"/>
            <a:ext cx="4951730" cy="3019425"/>
          </a:xfrm>
          <a:prstGeom prst="rect">
            <a:avLst/>
          </a:prstGeom>
        </p:spPr>
        <p:txBody>
          <a:bodyPr vert="horz" wrap="square" lIns="0" tIns="13335" rIns="0" bIns="0" rtlCol="0">
            <a:spAutoFit/>
          </a:bodyPr>
          <a:lstStyle/>
          <a:p>
            <a:pPr marL="275590" indent="-263525">
              <a:lnSpc>
                <a:spcPct val="100000"/>
              </a:lnSpc>
              <a:spcBef>
                <a:spcPts val="105"/>
              </a:spcBef>
              <a:buClr>
                <a:srgbClr val="1CACE3"/>
              </a:buClr>
              <a:buSzPct val="96153"/>
              <a:buFont typeface="Wingdings"/>
              <a:buChar char=""/>
              <a:tabLst>
                <a:tab pos="276225" algn="l"/>
              </a:tabLst>
            </a:pPr>
            <a:r>
              <a:rPr sz="2600" dirty="0">
                <a:latin typeface="Calibri"/>
                <a:cs typeface="Calibri"/>
              </a:rPr>
              <a:t>A</a:t>
            </a:r>
            <a:r>
              <a:rPr sz="2600" spc="-15" dirty="0">
                <a:latin typeface="Calibri"/>
                <a:cs typeface="Calibri"/>
              </a:rPr>
              <a:t> </a:t>
            </a:r>
            <a:r>
              <a:rPr sz="2600" spc="-5" dirty="0">
                <a:latin typeface="Calibri"/>
                <a:cs typeface="Calibri"/>
              </a:rPr>
              <a:t>Brief</a:t>
            </a:r>
            <a:r>
              <a:rPr sz="2600" spc="-25" dirty="0">
                <a:latin typeface="Calibri"/>
                <a:cs typeface="Calibri"/>
              </a:rPr>
              <a:t> </a:t>
            </a:r>
            <a:r>
              <a:rPr sz="2600" spc="-10" dirty="0">
                <a:latin typeface="Calibri"/>
                <a:cs typeface="Calibri"/>
              </a:rPr>
              <a:t>History</a:t>
            </a:r>
            <a:r>
              <a:rPr sz="2600" spc="-20" dirty="0">
                <a:latin typeface="Calibri"/>
                <a:cs typeface="Calibri"/>
              </a:rPr>
              <a:t> </a:t>
            </a:r>
            <a:r>
              <a:rPr sz="2600" spc="-5" dirty="0">
                <a:latin typeface="Calibri"/>
                <a:cs typeface="Calibri"/>
              </a:rPr>
              <a:t>of</a:t>
            </a:r>
            <a:r>
              <a:rPr sz="2600" spc="5" dirty="0">
                <a:latin typeface="Calibri"/>
                <a:cs typeface="Calibri"/>
              </a:rPr>
              <a:t> </a:t>
            </a:r>
            <a:r>
              <a:rPr sz="2600" spc="-10" dirty="0">
                <a:latin typeface="Calibri"/>
                <a:cs typeface="Calibri"/>
              </a:rPr>
              <a:t>Stock</a:t>
            </a:r>
            <a:r>
              <a:rPr sz="2600" spc="-5" dirty="0">
                <a:latin typeface="Calibri"/>
                <a:cs typeface="Calibri"/>
              </a:rPr>
              <a:t> </a:t>
            </a:r>
            <a:r>
              <a:rPr sz="2600" spc="-30" dirty="0">
                <a:latin typeface="Calibri"/>
                <a:cs typeface="Calibri"/>
              </a:rPr>
              <a:t>Trading</a:t>
            </a:r>
            <a:endParaRPr sz="2600">
              <a:latin typeface="Calibri"/>
              <a:cs typeface="Calibri"/>
            </a:endParaRPr>
          </a:p>
          <a:p>
            <a:pPr marL="275590" indent="-263525">
              <a:lnSpc>
                <a:spcPct val="100000"/>
              </a:lnSpc>
              <a:spcBef>
                <a:spcPts val="1989"/>
              </a:spcBef>
              <a:buClr>
                <a:srgbClr val="1CACE3"/>
              </a:buClr>
              <a:buSzPct val="96153"/>
              <a:buFont typeface="Wingdings"/>
              <a:buChar char=""/>
              <a:tabLst>
                <a:tab pos="276225" algn="l"/>
              </a:tabLst>
            </a:pPr>
            <a:r>
              <a:rPr sz="2600" spc="-5" dirty="0">
                <a:latin typeface="Calibri"/>
                <a:cs typeface="Calibri"/>
              </a:rPr>
              <a:t>Algorithmic</a:t>
            </a:r>
            <a:r>
              <a:rPr sz="2600" spc="-25" dirty="0">
                <a:latin typeface="Calibri"/>
                <a:cs typeface="Calibri"/>
              </a:rPr>
              <a:t> </a:t>
            </a:r>
            <a:r>
              <a:rPr sz="2600" spc="-30" dirty="0">
                <a:latin typeface="Calibri"/>
                <a:cs typeface="Calibri"/>
              </a:rPr>
              <a:t>Trading:</a:t>
            </a:r>
            <a:r>
              <a:rPr sz="2600" spc="-25" dirty="0">
                <a:latin typeface="Calibri"/>
                <a:cs typeface="Calibri"/>
              </a:rPr>
              <a:t> </a:t>
            </a:r>
            <a:r>
              <a:rPr sz="2600" spc="-5" dirty="0">
                <a:latin typeface="Calibri"/>
                <a:cs typeface="Calibri"/>
              </a:rPr>
              <a:t>Definition</a:t>
            </a:r>
            <a:endParaRPr sz="2600">
              <a:latin typeface="Calibri"/>
              <a:cs typeface="Calibri"/>
            </a:endParaRPr>
          </a:p>
          <a:p>
            <a:pPr marL="275590" indent="-263525">
              <a:lnSpc>
                <a:spcPct val="100000"/>
              </a:lnSpc>
              <a:spcBef>
                <a:spcPts val="1980"/>
              </a:spcBef>
              <a:buClr>
                <a:srgbClr val="1CACE3"/>
              </a:buClr>
              <a:buSzPct val="96153"/>
              <a:buFont typeface="Wingdings"/>
              <a:buChar char=""/>
              <a:tabLst>
                <a:tab pos="276225" algn="l"/>
              </a:tabLst>
            </a:pPr>
            <a:r>
              <a:rPr sz="2600" spc="-5" dirty="0">
                <a:latin typeface="Calibri"/>
                <a:cs typeface="Calibri"/>
              </a:rPr>
              <a:t>Algorithmic</a:t>
            </a:r>
            <a:r>
              <a:rPr sz="2600" spc="-35" dirty="0">
                <a:latin typeface="Calibri"/>
                <a:cs typeface="Calibri"/>
              </a:rPr>
              <a:t> </a:t>
            </a:r>
            <a:r>
              <a:rPr sz="2600" spc="-25" dirty="0">
                <a:latin typeface="Calibri"/>
                <a:cs typeface="Calibri"/>
              </a:rPr>
              <a:t>Trading:</a:t>
            </a:r>
            <a:r>
              <a:rPr sz="2600" spc="-30" dirty="0">
                <a:latin typeface="Calibri"/>
                <a:cs typeface="Calibri"/>
              </a:rPr>
              <a:t> </a:t>
            </a:r>
            <a:r>
              <a:rPr sz="2600" spc="-15" dirty="0">
                <a:latin typeface="Calibri"/>
                <a:cs typeface="Calibri"/>
              </a:rPr>
              <a:t>Pros</a:t>
            </a:r>
            <a:r>
              <a:rPr sz="2600" spc="-20" dirty="0">
                <a:latin typeface="Calibri"/>
                <a:cs typeface="Calibri"/>
              </a:rPr>
              <a:t> </a:t>
            </a:r>
            <a:r>
              <a:rPr sz="2600" dirty="0">
                <a:latin typeface="Calibri"/>
                <a:cs typeface="Calibri"/>
              </a:rPr>
              <a:t>and</a:t>
            </a:r>
            <a:r>
              <a:rPr sz="2600" spc="-20" dirty="0">
                <a:latin typeface="Calibri"/>
                <a:cs typeface="Calibri"/>
              </a:rPr>
              <a:t> </a:t>
            </a:r>
            <a:r>
              <a:rPr sz="2600" spc="-5" dirty="0">
                <a:latin typeface="Calibri"/>
                <a:cs typeface="Calibri"/>
              </a:rPr>
              <a:t>Cons</a:t>
            </a:r>
            <a:endParaRPr sz="2600">
              <a:latin typeface="Calibri"/>
              <a:cs typeface="Calibri"/>
            </a:endParaRPr>
          </a:p>
          <a:p>
            <a:pPr marL="275590" indent="-263525">
              <a:lnSpc>
                <a:spcPct val="100000"/>
              </a:lnSpc>
              <a:spcBef>
                <a:spcPts val="2014"/>
              </a:spcBef>
              <a:buClr>
                <a:srgbClr val="1CACE3"/>
              </a:buClr>
              <a:buSzPct val="96153"/>
              <a:buFont typeface="Wingdings"/>
              <a:buChar char=""/>
              <a:tabLst>
                <a:tab pos="276225" algn="l"/>
              </a:tabLst>
            </a:pPr>
            <a:r>
              <a:rPr sz="2600" spc="-5" dirty="0">
                <a:latin typeface="Calibri"/>
                <a:cs typeface="Calibri"/>
              </a:rPr>
              <a:t>Algorithmic</a:t>
            </a:r>
            <a:r>
              <a:rPr sz="2600" spc="-35" dirty="0">
                <a:latin typeface="Calibri"/>
                <a:cs typeface="Calibri"/>
              </a:rPr>
              <a:t> </a:t>
            </a:r>
            <a:r>
              <a:rPr sz="2600" spc="-30" dirty="0">
                <a:latin typeface="Calibri"/>
                <a:cs typeface="Calibri"/>
              </a:rPr>
              <a:t>Trading</a:t>
            </a:r>
            <a:r>
              <a:rPr sz="2600" spc="100" dirty="0">
                <a:latin typeface="Calibri"/>
                <a:cs typeface="Calibri"/>
              </a:rPr>
              <a:t> </a:t>
            </a:r>
            <a:r>
              <a:rPr sz="2600" spc="-15" dirty="0">
                <a:latin typeface="Calibri"/>
                <a:cs typeface="Calibri"/>
              </a:rPr>
              <a:t>Market</a:t>
            </a:r>
            <a:endParaRPr sz="2600">
              <a:latin typeface="Calibri"/>
              <a:cs typeface="Calibri"/>
            </a:endParaRPr>
          </a:p>
          <a:p>
            <a:pPr marL="275590" indent="-263525">
              <a:lnSpc>
                <a:spcPct val="100000"/>
              </a:lnSpc>
              <a:spcBef>
                <a:spcPts val="1980"/>
              </a:spcBef>
              <a:buClr>
                <a:srgbClr val="1CACE3"/>
              </a:buClr>
              <a:buSzPct val="96153"/>
              <a:buFont typeface="Wingdings"/>
              <a:buChar char=""/>
              <a:tabLst>
                <a:tab pos="276225" algn="l"/>
              </a:tabLst>
            </a:pPr>
            <a:r>
              <a:rPr sz="2600" spc="-5" dirty="0">
                <a:latin typeface="Calibri"/>
                <a:cs typeface="Calibri"/>
              </a:rPr>
              <a:t>Algorithmic</a:t>
            </a:r>
            <a:r>
              <a:rPr sz="2600" spc="-30" dirty="0">
                <a:latin typeface="Calibri"/>
                <a:cs typeface="Calibri"/>
              </a:rPr>
              <a:t> Trading</a:t>
            </a:r>
            <a:r>
              <a:rPr sz="2600" spc="110" dirty="0">
                <a:latin typeface="Calibri"/>
                <a:cs typeface="Calibri"/>
              </a:rPr>
              <a:t> </a:t>
            </a:r>
            <a:r>
              <a:rPr sz="2600" dirty="0">
                <a:latin typeface="Calibri"/>
                <a:cs typeface="Calibri"/>
              </a:rPr>
              <a:t>in</a:t>
            </a:r>
            <a:r>
              <a:rPr sz="2600" spc="-10" dirty="0">
                <a:latin typeface="Calibri"/>
                <a:cs typeface="Calibri"/>
              </a:rPr>
              <a:t> </a:t>
            </a:r>
            <a:r>
              <a:rPr sz="2600" spc="-5" dirty="0">
                <a:latin typeface="Calibri"/>
                <a:cs typeface="Calibri"/>
              </a:rPr>
              <a:t>Academia</a:t>
            </a:r>
            <a:endParaRPr sz="26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3" name="object 3"/>
          <p:cNvSpPr txBox="1"/>
          <p:nvPr/>
        </p:nvSpPr>
        <p:spPr>
          <a:xfrm>
            <a:off x="1011427" y="1899790"/>
            <a:ext cx="7411720" cy="4348480"/>
          </a:xfrm>
          <a:prstGeom prst="rect">
            <a:avLst/>
          </a:prstGeom>
        </p:spPr>
        <p:txBody>
          <a:bodyPr vert="horz" wrap="square" lIns="0" tIns="132715" rIns="0" bIns="0" rtlCol="0">
            <a:spAutoFit/>
          </a:bodyPr>
          <a:lstStyle/>
          <a:p>
            <a:pPr marL="12700">
              <a:lnSpc>
                <a:spcPct val="100000"/>
              </a:lnSpc>
              <a:spcBef>
                <a:spcPts val="10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I</a:t>
            </a:r>
            <a:r>
              <a:rPr sz="2000" b="1" dirty="0">
                <a:solidFill>
                  <a:srgbClr val="0000FF"/>
                </a:solidFill>
                <a:latin typeface="Calibri"/>
                <a:cs typeface="Calibri"/>
              </a:rPr>
              <a:t>nc</a:t>
            </a:r>
            <a:r>
              <a:rPr sz="2000" b="1" spc="-30" dirty="0">
                <a:solidFill>
                  <a:srgbClr val="0000FF"/>
                </a:solidFill>
                <a:latin typeface="Calibri"/>
                <a:cs typeface="Calibri"/>
              </a:rPr>
              <a:t>r</a:t>
            </a:r>
            <a:r>
              <a:rPr sz="2000" b="1" spc="-5" dirty="0">
                <a:solidFill>
                  <a:srgbClr val="0000FF"/>
                </a:solidFill>
                <a:latin typeface="Calibri"/>
                <a:cs typeface="Calibri"/>
              </a:rPr>
              <a:t>e</a:t>
            </a:r>
            <a:r>
              <a:rPr sz="2000" b="1" spc="-10" dirty="0">
                <a:solidFill>
                  <a:srgbClr val="0000FF"/>
                </a:solidFill>
                <a:latin typeface="Calibri"/>
                <a:cs typeface="Calibri"/>
              </a:rPr>
              <a:t>a</a:t>
            </a:r>
            <a:r>
              <a:rPr sz="2000" b="1" dirty="0">
                <a:solidFill>
                  <a:srgbClr val="0000FF"/>
                </a:solidFill>
                <a:latin typeface="Calibri"/>
                <a:cs typeface="Calibri"/>
              </a:rPr>
              <a:t>s</a:t>
            </a:r>
            <a:r>
              <a:rPr sz="2000" b="1" spc="-5" dirty="0">
                <a:solidFill>
                  <a:srgbClr val="0000FF"/>
                </a:solidFill>
                <a:latin typeface="Calibri"/>
                <a:cs typeface="Calibri"/>
              </a:rPr>
              <a:t>e</a:t>
            </a:r>
            <a:r>
              <a:rPr sz="2000" b="1" dirty="0">
                <a:solidFill>
                  <a:srgbClr val="0000FF"/>
                </a:solidFill>
                <a:latin typeface="Calibri"/>
                <a:cs typeface="Calibri"/>
              </a:rPr>
              <a:t>d</a:t>
            </a:r>
            <a:r>
              <a:rPr sz="2000" b="1" spc="-5" dirty="0">
                <a:solidFill>
                  <a:srgbClr val="0000FF"/>
                </a:solidFill>
                <a:latin typeface="Calibri"/>
                <a:cs typeface="Calibri"/>
              </a:rPr>
              <a:t> </a:t>
            </a:r>
            <a:r>
              <a:rPr sz="2000" b="1" dirty="0">
                <a:solidFill>
                  <a:srgbClr val="0000FF"/>
                </a:solidFill>
                <a:latin typeface="Calibri"/>
                <a:cs typeface="Calibri"/>
              </a:rPr>
              <a:t>m</a:t>
            </a:r>
            <a:r>
              <a:rPr sz="2000" b="1" spc="-10" dirty="0">
                <a:solidFill>
                  <a:srgbClr val="0000FF"/>
                </a:solidFill>
                <a:latin typeface="Calibri"/>
                <a:cs typeface="Calibri"/>
              </a:rPr>
              <a:t>a</a:t>
            </a:r>
            <a:r>
              <a:rPr sz="2000" b="1" spc="-5" dirty="0">
                <a:solidFill>
                  <a:srgbClr val="0000FF"/>
                </a:solidFill>
                <a:latin typeface="Calibri"/>
                <a:cs typeface="Calibri"/>
              </a:rPr>
              <a:t>r</a:t>
            </a:r>
            <a:r>
              <a:rPr sz="2000" b="1" spc="-65" dirty="0">
                <a:solidFill>
                  <a:srgbClr val="0000FF"/>
                </a:solidFill>
                <a:latin typeface="Calibri"/>
                <a:cs typeface="Calibri"/>
              </a:rPr>
              <a:t>k</a:t>
            </a:r>
            <a:r>
              <a:rPr sz="2000" b="1" spc="-15" dirty="0">
                <a:solidFill>
                  <a:srgbClr val="0000FF"/>
                </a:solidFill>
                <a:latin typeface="Calibri"/>
                <a:cs typeface="Calibri"/>
              </a:rPr>
              <a:t>e</a:t>
            </a:r>
            <a:r>
              <a:rPr sz="2000" b="1" dirty="0">
                <a:solidFill>
                  <a:srgbClr val="0000FF"/>
                </a:solidFill>
                <a:latin typeface="Calibri"/>
                <a:cs typeface="Calibri"/>
              </a:rPr>
              <a:t>t</a:t>
            </a:r>
            <a:r>
              <a:rPr sz="2000" b="1" spc="5" dirty="0">
                <a:solidFill>
                  <a:srgbClr val="0000FF"/>
                </a:solidFill>
                <a:latin typeface="Calibri"/>
                <a:cs typeface="Calibri"/>
              </a:rPr>
              <a:t> </a:t>
            </a:r>
            <a:r>
              <a:rPr sz="2000" b="1" spc="-25" dirty="0">
                <a:solidFill>
                  <a:srgbClr val="0000FF"/>
                </a:solidFill>
                <a:latin typeface="Calibri"/>
                <a:cs typeface="Calibri"/>
              </a:rPr>
              <a:t>v</a:t>
            </a:r>
            <a:r>
              <a:rPr sz="2000" b="1" dirty="0">
                <a:solidFill>
                  <a:srgbClr val="0000FF"/>
                </a:solidFill>
                <a:latin typeface="Calibri"/>
                <a:cs typeface="Calibri"/>
              </a:rPr>
              <a:t>o</a:t>
            </a:r>
            <a:r>
              <a:rPr sz="2000" b="1" spc="-5" dirty="0">
                <a:solidFill>
                  <a:srgbClr val="0000FF"/>
                </a:solidFill>
                <a:latin typeface="Calibri"/>
                <a:cs typeface="Calibri"/>
              </a:rPr>
              <a:t>l</a:t>
            </a:r>
            <a:r>
              <a:rPr sz="2000" b="1" dirty="0">
                <a:solidFill>
                  <a:srgbClr val="0000FF"/>
                </a:solidFill>
                <a:latin typeface="Calibri"/>
                <a:cs typeface="Calibri"/>
              </a:rPr>
              <a:t>um</a:t>
            </a:r>
            <a:r>
              <a:rPr sz="2000" b="1" spc="-5" dirty="0">
                <a:solidFill>
                  <a:srgbClr val="0000FF"/>
                </a:solidFill>
                <a:latin typeface="Calibri"/>
                <a:cs typeface="Calibri"/>
              </a:rPr>
              <a:t>es</a:t>
            </a:r>
            <a:endParaRPr sz="2000">
              <a:latin typeface="Calibri"/>
              <a:cs typeface="Calibri"/>
            </a:endParaRPr>
          </a:p>
          <a:p>
            <a:pPr marL="378460" marR="5080" indent="-183515" algn="just">
              <a:lnSpc>
                <a:spcPct val="120000"/>
              </a:lnSpc>
              <a:spcBef>
                <a:spcPts val="365"/>
              </a:spcBef>
              <a:buClr>
                <a:srgbClr val="1CACE3"/>
              </a:buClr>
              <a:buFont typeface="Arial MT"/>
              <a:buChar char="•"/>
              <a:tabLst>
                <a:tab pos="378460" algn="l"/>
              </a:tabLst>
            </a:pPr>
            <a:r>
              <a:rPr sz="1600" spc="-5" dirty="0">
                <a:latin typeface="Calibri"/>
                <a:cs typeface="Calibri"/>
              </a:rPr>
              <a:t>With the help of </a:t>
            </a:r>
            <a:r>
              <a:rPr sz="1600" spc="-10" dirty="0">
                <a:latin typeface="Calibri"/>
                <a:cs typeface="Calibri"/>
              </a:rPr>
              <a:t>algo </a:t>
            </a:r>
            <a:r>
              <a:rPr sz="1600" spc="-5" dirty="0">
                <a:latin typeface="Calibri"/>
                <a:cs typeface="Calibri"/>
              </a:rPr>
              <a:t>trading, </a:t>
            </a:r>
            <a:r>
              <a:rPr sz="1600" b="1" spc="-15" dirty="0">
                <a:latin typeface="Calibri"/>
                <a:cs typeface="Calibri"/>
              </a:rPr>
              <a:t>large </a:t>
            </a:r>
            <a:r>
              <a:rPr sz="1600" b="1" spc="-5" dirty="0">
                <a:latin typeface="Calibri"/>
                <a:cs typeface="Calibri"/>
              </a:rPr>
              <a:t>volumes </a:t>
            </a:r>
            <a:r>
              <a:rPr sz="1600" b="1" dirty="0">
                <a:latin typeface="Calibri"/>
                <a:cs typeface="Calibri"/>
              </a:rPr>
              <a:t>of </a:t>
            </a:r>
            <a:r>
              <a:rPr sz="1600" b="1" spc="-10" dirty="0">
                <a:latin typeface="Calibri"/>
                <a:cs typeface="Calibri"/>
              </a:rPr>
              <a:t>shares </a:t>
            </a:r>
            <a:r>
              <a:rPr sz="1600" spc="-10" dirty="0">
                <a:latin typeface="Calibri"/>
                <a:cs typeface="Calibri"/>
              </a:rPr>
              <a:t>can </a:t>
            </a:r>
            <a:r>
              <a:rPr sz="1600" spc="-5" dirty="0">
                <a:latin typeface="Calibri"/>
                <a:cs typeface="Calibri"/>
              </a:rPr>
              <a:t>be </a:t>
            </a:r>
            <a:r>
              <a:rPr sz="1600" spc="-10" dirty="0">
                <a:latin typeface="Calibri"/>
                <a:cs typeface="Calibri"/>
              </a:rPr>
              <a:t>bought </a:t>
            </a:r>
            <a:r>
              <a:rPr sz="1600" spc="-5" dirty="0">
                <a:latin typeface="Calibri"/>
                <a:cs typeface="Calibri"/>
              </a:rPr>
              <a:t>and sold within </a:t>
            </a:r>
            <a:r>
              <a:rPr sz="1600" dirty="0">
                <a:latin typeface="Calibri"/>
                <a:cs typeface="Calibri"/>
              </a:rPr>
              <a:t> </a:t>
            </a:r>
            <a:r>
              <a:rPr sz="1600" spc="-5" dirty="0">
                <a:latin typeface="Calibri"/>
                <a:cs typeface="Calibri"/>
              </a:rPr>
              <a:t>a </a:t>
            </a:r>
            <a:r>
              <a:rPr sz="1600" spc="-10" dirty="0">
                <a:solidFill>
                  <a:srgbClr val="FF0000"/>
                </a:solidFill>
                <a:latin typeface="Calibri"/>
                <a:cs typeface="Calibri"/>
              </a:rPr>
              <a:t>fraction</a:t>
            </a:r>
            <a:r>
              <a:rPr sz="1600" dirty="0">
                <a:solidFill>
                  <a:srgbClr val="FF0000"/>
                </a:solidFill>
                <a:latin typeface="Calibri"/>
                <a:cs typeface="Calibri"/>
              </a:rPr>
              <a:t> </a:t>
            </a:r>
            <a:r>
              <a:rPr sz="1600" spc="-5" dirty="0">
                <a:solidFill>
                  <a:srgbClr val="FF0000"/>
                </a:solidFill>
                <a:latin typeface="Calibri"/>
                <a:cs typeface="Calibri"/>
              </a:rPr>
              <a:t>of</a:t>
            </a:r>
            <a:r>
              <a:rPr sz="1600" spc="15" dirty="0">
                <a:solidFill>
                  <a:srgbClr val="FF0000"/>
                </a:solidFill>
                <a:latin typeface="Calibri"/>
                <a:cs typeface="Calibri"/>
              </a:rPr>
              <a:t> </a:t>
            </a:r>
            <a:r>
              <a:rPr sz="1600" spc="-10" dirty="0">
                <a:solidFill>
                  <a:srgbClr val="FF0000"/>
                </a:solidFill>
                <a:latin typeface="Calibri"/>
                <a:cs typeface="Calibri"/>
              </a:rPr>
              <a:t>seconds</a:t>
            </a:r>
            <a:r>
              <a:rPr sz="1600" spc="-10" dirty="0">
                <a:latin typeface="Calibri"/>
                <a:cs typeface="Calibri"/>
              </a:rPr>
              <a:t>.</a:t>
            </a:r>
            <a:endParaRPr sz="1600">
              <a:latin typeface="Calibri"/>
              <a:cs typeface="Calibri"/>
            </a:endParaRPr>
          </a:p>
          <a:p>
            <a:pPr marL="377825" marR="5715" indent="-182880" algn="just">
              <a:lnSpc>
                <a:spcPct val="120000"/>
              </a:lnSpc>
              <a:spcBef>
                <a:spcPts val="300"/>
              </a:spcBef>
              <a:buClr>
                <a:srgbClr val="1CACE3"/>
              </a:buClr>
              <a:buFont typeface="Arial MT"/>
              <a:buChar char="•"/>
              <a:tabLst>
                <a:tab pos="378460" algn="l"/>
              </a:tabLst>
            </a:pPr>
            <a:r>
              <a:rPr sz="1600" spc="-5" dirty="0">
                <a:latin typeface="Calibri"/>
                <a:cs typeface="Calibri"/>
              </a:rPr>
              <a:t>As a </a:t>
            </a:r>
            <a:r>
              <a:rPr sz="1600" spc="-10" dirty="0">
                <a:latin typeface="Calibri"/>
                <a:cs typeface="Calibri"/>
              </a:rPr>
              <a:t>result, </a:t>
            </a:r>
            <a:r>
              <a:rPr sz="1600" spc="-5" dirty="0">
                <a:latin typeface="Calibri"/>
                <a:cs typeface="Calibri"/>
              </a:rPr>
              <a:t>the </a:t>
            </a:r>
            <a:r>
              <a:rPr sz="1600" b="1" spc="-10" dirty="0">
                <a:latin typeface="Calibri"/>
                <a:cs typeface="Calibri"/>
              </a:rPr>
              <a:t>overall volume </a:t>
            </a:r>
            <a:r>
              <a:rPr sz="1600" b="1" spc="-5" dirty="0">
                <a:latin typeface="Calibri"/>
                <a:cs typeface="Calibri"/>
              </a:rPr>
              <a:t>and liquidity </a:t>
            </a:r>
            <a:r>
              <a:rPr sz="1600" spc="-5" dirty="0">
                <a:latin typeface="Calibri"/>
                <a:cs typeface="Calibri"/>
              </a:rPr>
              <a:t>of the </a:t>
            </a:r>
            <a:r>
              <a:rPr sz="1600" spc="-15" dirty="0">
                <a:latin typeface="Calibri"/>
                <a:cs typeface="Calibri"/>
              </a:rPr>
              <a:t>market get </a:t>
            </a:r>
            <a:r>
              <a:rPr sz="1600" spc="-10" dirty="0">
                <a:latin typeface="Calibri"/>
                <a:cs typeface="Calibri"/>
              </a:rPr>
              <a:t>increased </a:t>
            </a:r>
            <a:r>
              <a:rPr sz="1600" spc="-5" dirty="0">
                <a:latin typeface="Calibri"/>
                <a:cs typeface="Calibri"/>
              </a:rPr>
              <a:t>and the </a:t>
            </a:r>
            <a:r>
              <a:rPr sz="1600" dirty="0">
                <a:latin typeface="Calibri"/>
                <a:cs typeface="Calibri"/>
              </a:rPr>
              <a:t> </a:t>
            </a:r>
            <a:r>
              <a:rPr sz="1600" spc="-10" dirty="0">
                <a:latin typeface="Calibri"/>
                <a:cs typeface="Calibri"/>
              </a:rPr>
              <a:t>trading process</a:t>
            </a:r>
            <a:r>
              <a:rPr sz="1600" spc="35" dirty="0">
                <a:latin typeface="Calibri"/>
                <a:cs typeface="Calibri"/>
              </a:rPr>
              <a:t> </a:t>
            </a:r>
            <a:r>
              <a:rPr sz="1600" spc="-10" dirty="0">
                <a:latin typeface="Calibri"/>
                <a:cs typeface="Calibri"/>
              </a:rPr>
              <a:t>becomes</a:t>
            </a:r>
            <a:r>
              <a:rPr sz="1600" spc="20" dirty="0">
                <a:latin typeface="Calibri"/>
                <a:cs typeface="Calibri"/>
              </a:rPr>
              <a:t> </a:t>
            </a:r>
            <a:r>
              <a:rPr sz="1600" spc="-15" dirty="0">
                <a:latin typeface="Calibri"/>
                <a:cs typeface="Calibri"/>
              </a:rPr>
              <a:t>more</a:t>
            </a:r>
            <a:r>
              <a:rPr sz="1600" spc="30" dirty="0">
                <a:latin typeface="Calibri"/>
                <a:cs typeface="Calibri"/>
              </a:rPr>
              <a:t> </a:t>
            </a:r>
            <a:r>
              <a:rPr sz="1600" spc="-10" dirty="0">
                <a:latin typeface="Calibri"/>
                <a:cs typeface="Calibri"/>
              </a:rPr>
              <a:t>streamlined</a:t>
            </a:r>
            <a:r>
              <a:rPr sz="1600" dirty="0">
                <a:latin typeface="Calibri"/>
                <a:cs typeface="Calibri"/>
              </a:rPr>
              <a:t> </a:t>
            </a:r>
            <a:r>
              <a:rPr sz="1600" spc="-5" dirty="0">
                <a:latin typeface="Calibri"/>
                <a:cs typeface="Calibri"/>
              </a:rPr>
              <a:t>and</a:t>
            </a:r>
            <a:r>
              <a:rPr sz="1600" spc="-15" dirty="0">
                <a:latin typeface="Calibri"/>
                <a:cs typeface="Calibri"/>
              </a:rPr>
              <a:t> </a:t>
            </a:r>
            <a:r>
              <a:rPr sz="1600" spc="-10" dirty="0">
                <a:latin typeface="Calibri"/>
                <a:cs typeface="Calibri"/>
              </a:rPr>
              <a:t>systematic.</a:t>
            </a:r>
            <a:endParaRPr sz="1600">
              <a:latin typeface="Calibri"/>
              <a:cs typeface="Calibri"/>
            </a:endParaRPr>
          </a:p>
          <a:p>
            <a:pPr marL="12700">
              <a:lnSpc>
                <a:spcPct val="100000"/>
              </a:lnSpc>
              <a:spcBef>
                <a:spcPts val="1315"/>
              </a:spcBef>
            </a:pPr>
            <a:r>
              <a:rPr sz="2000" dirty="0">
                <a:solidFill>
                  <a:srgbClr val="1CACE3"/>
                </a:solidFill>
                <a:latin typeface="Courier New"/>
                <a:cs typeface="Courier New"/>
              </a:rPr>
              <a:t>o</a:t>
            </a:r>
            <a:r>
              <a:rPr sz="2000" spc="-960" dirty="0">
                <a:solidFill>
                  <a:srgbClr val="1CACE3"/>
                </a:solidFill>
                <a:latin typeface="Courier New"/>
                <a:cs typeface="Courier New"/>
              </a:rPr>
              <a:t> </a:t>
            </a:r>
            <a:r>
              <a:rPr sz="2000" b="1" spc="-10" dirty="0">
                <a:solidFill>
                  <a:srgbClr val="0000FF"/>
                </a:solidFill>
                <a:latin typeface="Calibri"/>
                <a:cs typeface="Calibri"/>
              </a:rPr>
              <a:t>Diversification </a:t>
            </a:r>
            <a:r>
              <a:rPr sz="1600" b="1" spc="-10" dirty="0">
                <a:solidFill>
                  <a:srgbClr val="0000FF"/>
                </a:solidFill>
                <a:latin typeface="Calibri"/>
                <a:cs typeface="Calibri"/>
              </a:rPr>
              <a:t>(Automation</a:t>
            </a:r>
            <a:r>
              <a:rPr sz="1600" b="1" spc="15" dirty="0">
                <a:solidFill>
                  <a:srgbClr val="0000FF"/>
                </a:solidFill>
                <a:latin typeface="Calibri"/>
                <a:cs typeface="Calibri"/>
              </a:rPr>
              <a:t> </a:t>
            </a:r>
            <a:r>
              <a:rPr sz="1600" b="1" dirty="0">
                <a:solidFill>
                  <a:srgbClr val="0000FF"/>
                </a:solidFill>
                <a:latin typeface="Calibri"/>
                <a:cs typeface="Calibri"/>
              </a:rPr>
              <a:t>of</a:t>
            </a:r>
            <a:r>
              <a:rPr sz="1600" b="1" spc="15" dirty="0">
                <a:solidFill>
                  <a:srgbClr val="0000FF"/>
                </a:solidFill>
                <a:latin typeface="Calibri"/>
                <a:cs typeface="Calibri"/>
              </a:rPr>
              <a:t> </a:t>
            </a:r>
            <a:r>
              <a:rPr sz="1600" b="1" spc="-10" dirty="0">
                <a:solidFill>
                  <a:srgbClr val="0000FF"/>
                </a:solidFill>
                <a:latin typeface="Calibri"/>
                <a:cs typeface="Calibri"/>
              </a:rPr>
              <a:t>the</a:t>
            </a:r>
            <a:r>
              <a:rPr sz="1600" b="1" spc="25" dirty="0">
                <a:solidFill>
                  <a:srgbClr val="0000FF"/>
                </a:solidFill>
                <a:latin typeface="Calibri"/>
                <a:cs typeface="Calibri"/>
              </a:rPr>
              <a:t> </a:t>
            </a:r>
            <a:r>
              <a:rPr sz="1600" b="1" spc="-10" dirty="0">
                <a:solidFill>
                  <a:srgbClr val="0000FF"/>
                </a:solidFill>
                <a:latin typeface="Calibri"/>
                <a:cs typeface="Calibri"/>
              </a:rPr>
              <a:t>asset</a:t>
            </a:r>
            <a:r>
              <a:rPr sz="1600" b="1" spc="-15" dirty="0">
                <a:solidFill>
                  <a:srgbClr val="0000FF"/>
                </a:solidFill>
                <a:latin typeface="Calibri"/>
                <a:cs typeface="Calibri"/>
              </a:rPr>
              <a:t> </a:t>
            </a:r>
            <a:r>
              <a:rPr sz="1600" b="1" spc="-5" dirty="0">
                <a:solidFill>
                  <a:srgbClr val="0000FF"/>
                </a:solidFill>
                <a:latin typeface="Calibri"/>
                <a:cs typeface="Calibri"/>
              </a:rPr>
              <a:t>selection</a:t>
            </a:r>
            <a:r>
              <a:rPr sz="1600" b="1" dirty="0">
                <a:solidFill>
                  <a:srgbClr val="0000FF"/>
                </a:solidFill>
                <a:latin typeface="Calibri"/>
                <a:cs typeface="Calibri"/>
              </a:rPr>
              <a:t> </a:t>
            </a:r>
            <a:r>
              <a:rPr sz="1600" b="1" spc="-10" dirty="0">
                <a:solidFill>
                  <a:srgbClr val="0000FF"/>
                </a:solidFill>
                <a:latin typeface="Calibri"/>
                <a:cs typeface="Calibri"/>
              </a:rPr>
              <a:t>process)</a:t>
            </a:r>
            <a:endParaRPr sz="1600">
              <a:latin typeface="Calibri"/>
              <a:cs typeface="Calibri"/>
            </a:endParaRPr>
          </a:p>
          <a:p>
            <a:pPr marL="378460" marR="5715" indent="-183515" algn="just">
              <a:lnSpc>
                <a:spcPct val="120000"/>
              </a:lnSpc>
              <a:spcBef>
                <a:spcPts val="365"/>
              </a:spcBef>
              <a:buClr>
                <a:srgbClr val="1CACE3"/>
              </a:buClr>
              <a:buFont typeface="Arial MT"/>
              <a:buChar char="•"/>
              <a:tabLst>
                <a:tab pos="378460" algn="l"/>
              </a:tabLst>
            </a:pPr>
            <a:r>
              <a:rPr sz="1600" spc="-5" dirty="0">
                <a:latin typeface="Calibri"/>
                <a:cs typeface="Calibri"/>
              </a:rPr>
              <a:t>Since algo </a:t>
            </a:r>
            <a:r>
              <a:rPr sz="1600" spc="-10" dirty="0">
                <a:latin typeface="Calibri"/>
                <a:cs typeface="Calibri"/>
              </a:rPr>
              <a:t>trading </a:t>
            </a:r>
            <a:r>
              <a:rPr sz="1600" spc="-5" dirty="0">
                <a:latin typeface="Calibri"/>
                <a:cs typeface="Calibri"/>
              </a:rPr>
              <a:t>uses algorithms </a:t>
            </a:r>
            <a:r>
              <a:rPr sz="1600" spc="-10" dirty="0">
                <a:latin typeface="Calibri"/>
                <a:cs typeface="Calibri"/>
              </a:rPr>
              <a:t>and computers, </a:t>
            </a:r>
            <a:r>
              <a:rPr sz="1600" dirty="0">
                <a:latin typeface="Calibri"/>
                <a:cs typeface="Calibri"/>
              </a:rPr>
              <a:t>the </a:t>
            </a:r>
            <a:r>
              <a:rPr sz="1600" spc="-10" dirty="0">
                <a:latin typeface="Calibri"/>
                <a:cs typeface="Calibri"/>
              </a:rPr>
              <a:t>process </a:t>
            </a:r>
            <a:r>
              <a:rPr sz="1600" spc="-5" dirty="0">
                <a:latin typeface="Calibri"/>
                <a:cs typeface="Calibri"/>
              </a:rPr>
              <a:t>of </a:t>
            </a:r>
            <a:r>
              <a:rPr sz="1600" spc="-10" dirty="0">
                <a:latin typeface="Calibri"/>
                <a:cs typeface="Calibri"/>
              </a:rPr>
              <a:t>executing </a:t>
            </a:r>
            <a:r>
              <a:rPr sz="1600" spc="-5" dirty="0">
                <a:latin typeface="Calibri"/>
                <a:cs typeface="Calibri"/>
              </a:rPr>
              <a:t>multiple </a:t>
            </a:r>
            <a:r>
              <a:rPr sz="1600" dirty="0">
                <a:latin typeface="Calibri"/>
                <a:cs typeface="Calibri"/>
              </a:rPr>
              <a:t> </a:t>
            </a:r>
            <a:r>
              <a:rPr sz="1600" spc="-10" dirty="0">
                <a:latin typeface="Calibri"/>
                <a:cs typeface="Calibri"/>
              </a:rPr>
              <a:t>trades</a:t>
            </a:r>
            <a:r>
              <a:rPr sz="1600" spc="-5" dirty="0">
                <a:latin typeface="Calibri"/>
                <a:cs typeface="Calibri"/>
              </a:rPr>
              <a:t> </a:t>
            </a:r>
            <a:r>
              <a:rPr sz="1600" spc="-10" dirty="0">
                <a:latin typeface="Calibri"/>
                <a:cs typeface="Calibri"/>
              </a:rPr>
              <a:t>at</a:t>
            </a:r>
            <a:r>
              <a:rPr sz="1600" spc="-5" dirty="0">
                <a:latin typeface="Calibri"/>
                <a:cs typeface="Calibri"/>
              </a:rPr>
              <a:t> the same time</a:t>
            </a:r>
            <a:r>
              <a:rPr sz="1600" dirty="0">
                <a:latin typeface="Calibri"/>
                <a:cs typeface="Calibri"/>
              </a:rPr>
              <a:t> </a:t>
            </a:r>
            <a:r>
              <a:rPr sz="1600" spc="-5" dirty="0">
                <a:latin typeface="Calibri"/>
                <a:cs typeface="Calibri"/>
              </a:rPr>
              <a:t>and multiple </a:t>
            </a:r>
            <a:r>
              <a:rPr sz="1600" spc="-10" dirty="0">
                <a:latin typeface="Calibri"/>
                <a:cs typeface="Calibri"/>
              </a:rPr>
              <a:t>strategies at</a:t>
            </a:r>
            <a:r>
              <a:rPr sz="1600" spc="340" dirty="0">
                <a:latin typeface="Calibri"/>
                <a:cs typeface="Calibri"/>
              </a:rPr>
              <a:t> </a:t>
            </a:r>
            <a:r>
              <a:rPr sz="1600" spc="-5" dirty="0">
                <a:latin typeface="Calibri"/>
                <a:cs typeface="Calibri"/>
              </a:rPr>
              <a:t>the same time</a:t>
            </a:r>
            <a:r>
              <a:rPr sz="1600" spc="350" dirty="0">
                <a:latin typeface="Calibri"/>
                <a:cs typeface="Calibri"/>
              </a:rPr>
              <a:t> </a:t>
            </a:r>
            <a:r>
              <a:rPr sz="1600" spc="-5" dirty="0">
                <a:latin typeface="Calibri"/>
                <a:cs typeface="Calibri"/>
              </a:rPr>
              <a:t>becomes </a:t>
            </a:r>
            <a:r>
              <a:rPr sz="1600" spc="-10" dirty="0">
                <a:latin typeface="Calibri"/>
                <a:cs typeface="Calibri"/>
              </a:rPr>
              <a:t>fairly </a:t>
            </a:r>
            <a:r>
              <a:rPr sz="1600" spc="-5" dirty="0">
                <a:latin typeface="Calibri"/>
                <a:cs typeface="Calibri"/>
              </a:rPr>
              <a:t> </a:t>
            </a:r>
            <a:r>
              <a:rPr sz="1600" spc="-35" dirty="0">
                <a:latin typeface="Calibri"/>
                <a:cs typeface="Calibri"/>
              </a:rPr>
              <a:t>easy.</a:t>
            </a:r>
            <a:endParaRPr sz="1600">
              <a:latin typeface="Calibri"/>
              <a:cs typeface="Calibri"/>
            </a:endParaRPr>
          </a:p>
          <a:p>
            <a:pPr marL="377825" marR="6985" indent="-182880" algn="just">
              <a:lnSpc>
                <a:spcPct val="120000"/>
              </a:lnSpc>
              <a:spcBef>
                <a:spcPts val="295"/>
              </a:spcBef>
              <a:buClr>
                <a:srgbClr val="1CACE3"/>
              </a:buClr>
              <a:buFont typeface="Arial MT"/>
              <a:buChar char="•"/>
              <a:tabLst>
                <a:tab pos="378460" algn="l"/>
              </a:tabLst>
            </a:pPr>
            <a:r>
              <a:rPr sz="1600" spc="-5" dirty="0">
                <a:latin typeface="Calibri"/>
                <a:cs typeface="Calibri"/>
              </a:rPr>
              <a:t>The</a:t>
            </a:r>
            <a:r>
              <a:rPr sz="1600" dirty="0">
                <a:latin typeface="Calibri"/>
                <a:cs typeface="Calibri"/>
              </a:rPr>
              <a:t> </a:t>
            </a:r>
            <a:r>
              <a:rPr sz="1600" spc="-10" dirty="0">
                <a:latin typeface="Calibri"/>
                <a:cs typeface="Calibri"/>
              </a:rPr>
              <a:t>trading</a:t>
            </a:r>
            <a:r>
              <a:rPr sz="1600" spc="-5" dirty="0">
                <a:latin typeface="Calibri"/>
                <a:cs typeface="Calibri"/>
              </a:rPr>
              <a:t> opportunities</a:t>
            </a:r>
            <a:r>
              <a:rPr sz="1600" dirty="0">
                <a:latin typeface="Calibri"/>
                <a:cs typeface="Calibri"/>
              </a:rPr>
              <a:t> </a:t>
            </a:r>
            <a:r>
              <a:rPr sz="1600" spc="-10" dirty="0">
                <a:latin typeface="Calibri"/>
                <a:cs typeface="Calibri"/>
              </a:rPr>
              <a:t>can</a:t>
            </a:r>
            <a:r>
              <a:rPr sz="1600" spc="-5" dirty="0">
                <a:latin typeface="Calibri"/>
                <a:cs typeface="Calibri"/>
              </a:rPr>
              <a:t> be</a:t>
            </a:r>
            <a:r>
              <a:rPr sz="1600" dirty="0">
                <a:latin typeface="Calibri"/>
                <a:cs typeface="Calibri"/>
              </a:rPr>
              <a:t> </a:t>
            </a:r>
            <a:r>
              <a:rPr sz="1600" spc="-10" dirty="0">
                <a:solidFill>
                  <a:srgbClr val="FF0000"/>
                </a:solidFill>
                <a:latin typeface="Calibri"/>
                <a:cs typeface="Calibri"/>
              </a:rPr>
              <a:t>scanned</a:t>
            </a:r>
            <a:r>
              <a:rPr sz="1600" spc="-5" dirty="0">
                <a:solidFill>
                  <a:srgbClr val="FF0000"/>
                </a:solidFill>
                <a:latin typeface="Calibri"/>
                <a:cs typeface="Calibri"/>
              </a:rPr>
              <a:t> </a:t>
            </a:r>
            <a:r>
              <a:rPr sz="1600" spc="-10" dirty="0">
                <a:solidFill>
                  <a:srgbClr val="FF0000"/>
                </a:solidFill>
                <a:latin typeface="Calibri"/>
                <a:cs typeface="Calibri"/>
              </a:rPr>
              <a:t>over</a:t>
            </a:r>
            <a:r>
              <a:rPr sz="1600" spc="-5" dirty="0">
                <a:solidFill>
                  <a:srgbClr val="FF0000"/>
                </a:solidFill>
                <a:latin typeface="Calibri"/>
                <a:cs typeface="Calibri"/>
              </a:rPr>
              <a:t> a</a:t>
            </a:r>
            <a:r>
              <a:rPr sz="1600" dirty="0">
                <a:solidFill>
                  <a:srgbClr val="FF0000"/>
                </a:solidFill>
                <a:latin typeface="Calibri"/>
                <a:cs typeface="Calibri"/>
              </a:rPr>
              <a:t> </a:t>
            </a:r>
            <a:r>
              <a:rPr sz="1600" spc="-10" dirty="0">
                <a:solidFill>
                  <a:srgbClr val="FF0000"/>
                </a:solidFill>
                <a:latin typeface="Calibri"/>
                <a:cs typeface="Calibri"/>
              </a:rPr>
              <a:t>range</a:t>
            </a:r>
            <a:r>
              <a:rPr sz="1600" spc="-5" dirty="0">
                <a:solidFill>
                  <a:srgbClr val="FF0000"/>
                </a:solidFill>
                <a:latin typeface="Calibri"/>
                <a:cs typeface="Calibri"/>
              </a:rPr>
              <a:t> of</a:t>
            </a:r>
            <a:r>
              <a:rPr sz="1600" dirty="0">
                <a:solidFill>
                  <a:srgbClr val="FF0000"/>
                </a:solidFill>
                <a:latin typeface="Calibri"/>
                <a:cs typeface="Calibri"/>
              </a:rPr>
              <a:t> </a:t>
            </a:r>
            <a:r>
              <a:rPr sz="1600" spc="-10" dirty="0">
                <a:solidFill>
                  <a:srgbClr val="FF0000"/>
                </a:solidFill>
                <a:latin typeface="Calibri"/>
                <a:cs typeface="Calibri"/>
              </a:rPr>
              <a:t>markets</a:t>
            </a:r>
            <a:r>
              <a:rPr sz="1600" spc="-10" dirty="0">
                <a:latin typeface="Calibri"/>
                <a:cs typeface="Calibri"/>
              </a:rPr>
              <a:t>,</a:t>
            </a:r>
            <a:r>
              <a:rPr sz="1600" spc="-5" dirty="0">
                <a:latin typeface="Calibri"/>
                <a:cs typeface="Calibri"/>
              </a:rPr>
              <a:t> assets</a:t>
            </a:r>
            <a:r>
              <a:rPr sz="1600" dirty="0">
                <a:latin typeface="Calibri"/>
                <a:cs typeface="Calibri"/>
              </a:rPr>
              <a:t> </a:t>
            </a:r>
            <a:r>
              <a:rPr sz="1600" spc="-5" dirty="0">
                <a:latin typeface="Calibri"/>
                <a:cs typeface="Calibri"/>
              </a:rPr>
              <a:t>and </a:t>
            </a:r>
            <a:r>
              <a:rPr sz="1600" dirty="0">
                <a:latin typeface="Calibri"/>
                <a:cs typeface="Calibri"/>
              </a:rPr>
              <a:t> </a:t>
            </a:r>
            <a:r>
              <a:rPr sz="1600" spc="-5" dirty="0">
                <a:latin typeface="Calibri"/>
                <a:cs typeface="Calibri"/>
              </a:rPr>
              <a:t>instruments</a:t>
            </a:r>
            <a:r>
              <a:rPr sz="1600" dirty="0">
                <a:latin typeface="Calibri"/>
                <a:cs typeface="Calibri"/>
              </a:rPr>
              <a:t> </a:t>
            </a:r>
            <a:r>
              <a:rPr sz="1600" spc="-5" dirty="0">
                <a:latin typeface="Calibri"/>
                <a:cs typeface="Calibri"/>
              </a:rPr>
              <a:t>and</a:t>
            </a:r>
            <a:r>
              <a:rPr sz="1600" spc="-15" dirty="0">
                <a:latin typeface="Calibri"/>
                <a:cs typeface="Calibri"/>
              </a:rPr>
              <a:t> orders</a:t>
            </a:r>
            <a:r>
              <a:rPr sz="1600" spc="30" dirty="0">
                <a:latin typeface="Calibri"/>
                <a:cs typeface="Calibri"/>
              </a:rPr>
              <a:t> </a:t>
            </a:r>
            <a:r>
              <a:rPr sz="1600" spc="-15" dirty="0">
                <a:latin typeface="Calibri"/>
                <a:cs typeface="Calibri"/>
              </a:rPr>
              <a:t>are</a:t>
            </a:r>
            <a:r>
              <a:rPr sz="1600" spc="20" dirty="0">
                <a:latin typeface="Calibri"/>
                <a:cs typeface="Calibri"/>
              </a:rPr>
              <a:t> </a:t>
            </a:r>
            <a:r>
              <a:rPr sz="1600" spc="-15" dirty="0">
                <a:latin typeface="Calibri"/>
                <a:cs typeface="Calibri"/>
              </a:rPr>
              <a:t>executed</a:t>
            </a:r>
            <a:r>
              <a:rPr sz="1600" spc="-5" dirty="0">
                <a:latin typeface="Calibri"/>
                <a:cs typeface="Calibri"/>
              </a:rPr>
              <a:t> </a:t>
            </a:r>
            <a:r>
              <a:rPr sz="1600" spc="-15" dirty="0">
                <a:latin typeface="Calibri"/>
                <a:cs typeface="Calibri"/>
              </a:rPr>
              <a:t>simultaneously.</a:t>
            </a:r>
            <a:endParaRPr sz="1600">
              <a:latin typeface="Calibri"/>
              <a:cs typeface="Calibri"/>
            </a:endParaRPr>
          </a:p>
          <a:p>
            <a:pPr marL="377825" marR="5080" indent="-182880" algn="just">
              <a:lnSpc>
                <a:spcPct val="120000"/>
              </a:lnSpc>
              <a:spcBef>
                <a:spcPts val="300"/>
              </a:spcBef>
              <a:buClr>
                <a:srgbClr val="1CACE3"/>
              </a:buClr>
              <a:buFont typeface="Arial MT"/>
              <a:buChar char="•"/>
              <a:tabLst>
                <a:tab pos="378460" algn="l"/>
              </a:tabLst>
            </a:pPr>
            <a:r>
              <a:rPr sz="1600" spc="-5" dirty="0">
                <a:latin typeface="Calibri"/>
                <a:cs typeface="Calibri"/>
              </a:rPr>
              <a:t>This leads </a:t>
            </a:r>
            <a:r>
              <a:rPr sz="1600" spc="-10" dirty="0">
                <a:latin typeface="Calibri"/>
                <a:cs typeface="Calibri"/>
              </a:rPr>
              <a:t>to </a:t>
            </a:r>
            <a:r>
              <a:rPr sz="1600" b="1" spc="-10" dirty="0">
                <a:latin typeface="Calibri"/>
                <a:cs typeface="Calibri"/>
              </a:rPr>
              <a:t>diversification </a:t>
            </a:r>
            <a:r>
              <a:rPr sz="1600" b="1" spc="-5" dirty="0">
                <a:latin typeface="Calibri"/>
                <a:cs typeface="Calibri"/>
              </a:rPr>
              <a:t>which is very challenging </a:t>
            </a:r>
            <a:r>
              <a:rPr sz="1600" b="1" spc="5" dirty="0">
                <a:latin typeface="Calibri"/>
                <a:cs typeface="Calibri"/>
              </a:rPr>
              <a:t>in </a:t>
            </a:r>
            <a:r>
              <a:rPr sz="1600" b="1" spc="-5" dirty="0">
                <a:latin typeface="Calibri"/>
                <a:cs typeface="Calibri"/>
              </a:rPr>
              <a:t>the absence </a:t>
            </a:r>
            <a:r>
              <a:rPr sz="1600" b="1" spc="5" dirty="0">
                <a:latin typeface="Calibri"/>
                <a:cs typeface="Calibri"/>
              </a:rPr>
              <a:t>of </a:t>
            </a:r>
            <a:r>
              <a:rPr sz="1600" b="1" spc="-5" dirty="0">
                <a:latin typeface="Calibri"/>
                <a:cs typeface="Calibri"/>
              </a:rPr>
              <a:t>automation </a:t>
            </a:r>
            <a:r>
              <a:rPr sz="1600" b="1" dirty="0">
                <a:latin typeface="Calibri"/>
                <a:cs typeface="Calibri"/>
              </a:rPr>
              <a:t> </a:t>
            </a:r>
            <a:r>
              <a:rPr sz="1600" b="1" spc="-5" dirty="0">
                <a:latin typeface="Calibri"/>
                <a:cs typeface="Calibri"/>
              </a:rPr>
              <a:t>and</a:t>
            </a:r>
            <a:r>
              <a:rPr sz="1600" b="1" spc="10" dirty="0">
                <a:latin typeface="Calibri"/>
                <a:cs typeface="Calibri"/>
              </a:rPr>
              <a:t> </a:t>
            </a:r>
            <a:r>
              <a:rPr sz="1600" b="1" spc="-5" dirty="0">
                <a:latin typeface="Calibri"/>
                <a:cs typeface="Calibri"/>
              </a:rPr>
              <a:t>algorithms.</a:t>
            </a:r>
            <a:endParaRPr sz="160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3" name="object 3"/>
          <p:cNvSpPr txBox="1"/>
          <p:nvPr/>
        </p:nvSpPr>
        <p:spPr>
          <a:xfrm>
            <a:off x="810259" y="1951002"/>
            <a:ext cx="7612380" cy="3855085"/>
          </a:xfrm>
          <a:prstGeom prst="rect">
            <a:avLst/>
          </a:prstGeom>
        </p:spPr>
        <p:txBody>
          <a:bodyPr vert="horz" wrap="square" lIns="0" tIns="12700" rIns="0" bIns="0" rtlCol="0">
            <a:spAutoFit/>
          </a:bodyPr>
          <a:lstStyle/>
          <a:p>
            <a:pPr marL="103505" marR="6350" indent="-91440">
              <a:lnSpc>
                <a:spcPct val="120000"/>
              </a:lnSpc>
              <a:spcBef>
                <a:spcPts val="100"/>
              </a:spcBef>
              <a:buClr>
                <a:srgbClr val="1CACE3"/>
              </a:buClr>
              <a:buSzPct val="95833"/>
              <a:buFont typeface="Wingdings"/>
              <a:buChar char=""/>
              <a:tabLst>
                <a:tab pos="255904" algn="l"/>
              </a:tabLst>
            </a:pPr>
            <a:r>
              <a:rPr sz="2400" dirty="0">
                <a:latin typeface="Calibri"/>
                <a:cs typeface="Calibri"/>
              </a:rPr>
              <a:t>While</a:t>
            </a:r>
            <a:r>
              <a:rPr sz="2400" spc="145" dirty="0">
                <a:latin typeface="Calibri"/>
                <a:cs typeface="Calibri"/>
              </a:rPr>
              <a:t> </a:t>
            </a:r>
            <a:r>
              <a:rPr sz="2400" dirty="0">
                <a:latin typeface="Calibri"/>
                <a:cs typeface="Calibri"/>
              </a:rPr>
              <a:t>the</a:t>
            </a:r>
            <a:r>
              <a:rPr sz="2400" spc="145" dirty="0">
                <a:latin typeface="Calibri"/>
                <a:cs typeface="Calibri"/>
              </a:rPr>
              <a:t> </a:t>
            </a:r>
            <a:r>
              <a:rPr sz="2400" spc="-15" dirty="0">
                <a:latin typeface="Calibri"/>
                <a:cs typeface="Calibri"/>
              </a:rPr>
              <a:t>advantages</a:t>
            </a:r>
            <a:r>
              <a:rPr sz="2400" spc="145" dirty="0">
                <a:latin typeface="Calibri"/>
                <a:cs typeface="Calibri"/>
              </a:rPr>
              <a:t> </a:t>
            </a:r>
            <a:r>
              <a:rPr sz="2400" spc="-5" dirty="0">
                <a:latin typeface="Calibri"/>
                <a:cs typeface="Calibri"/>
              </a:rPr>
              <a:t>of</a:t>
            </a:r>
            <a:r>
              <a:rPr sz="2400" spc="140" dirty="0">
                <a:latin typeface="Calibri"/>
                <a:cs typeface="Calibri"/>
              </a:rPr>
              <a:t> </a:t>
            </a:r>
            <a:r>
              <a:rPr sz="2400" spc="-5" dirty="0">
                <a:latin typeface="Calibri"/>
                <a:cs typeface="Calibri"/>
              </a:rPr>
              <a:t>algorithmic</a:t>
            </a:r>
            <a:r>
              <a:rPr sz="2400" spc="145" dirty="0">
                <a:latin typeface="Calibri"/>
                <a:cs typeface="Calibri"/>
              </a:rPr>
              <a:t> </a:t>
            </a:r>
            <a:r>
              <a:rPr sz="2400" spc="-10" dirty="0">
                <a:latin typeface="Calibri"/>
                <a:cs typeface="Calibri"/>
              </a:rPr>
              <a:t>trading</a:t>
            </a:r>
            <a:r>
              <a:rPr sz="2400" spc="140" dirty="0">
                <a:latin typeface="Calibri"/>
                <a:cs typeface="Calibri"/>
              </a:rPr>
              <a:t> </a:t>
            </a:r>
            <a:r>
              <a:rPr sz="2400" spc="-15" dirty="0">
                <a:latin typeface="Calibri"/>
                <a:cs typeface="Calibri"/>
              </a:rPr>
              <a:t>are</a:t>
            </a:r>
            <a:r>
              <a:rPr sz="2400" spc="150" dirty="0">
                <a:latin typeface="Calibri"/>
                <a:cs typeface="Calibri"/>
              </a:rPr>
              <a:t> </a:t>
            </a:r>
            <a:r>
              <a:rPr sz="2400" spc="-10" dirty="0">
                <a:latin typeface="Calibri"/>
                <a:cs typeface="Calibri"/>
              </a:rPr>
              <a:t>numerous </a:t>
            </a:r>
            <a:r>
              <a:rPr sz="2400" spc="-530" dirty="0">
                <a:latin typeface="Calibri"/>
                <a:cs typeface="Calibri"/>
              </a:rPr>
              <a:t> </a:t>
            </a:r>
            <a:r>
              <a:rPr sz="2400" spc="-10" dirty="0">
                <a:latin typeface="Calibri"/>
                <a:cs typeface="Calibri"/>
              </a:rPr>
              <a:t>there</a:t>
            </a:r>
            <a:r>
              <a:rPr sz="2400" spc="-5" dirty="0">
                <a:latin typeface="Calibri"/>
                <a:cs typeface="Calibri"/>
              </a:rPr>
              <a:t> </a:t>
            </a:r>
            <a:r>
              <a:rPr sz="2400" spc="-15" dirty="0">
                <a:latin typeface="Calibri"/>
                <a:cs typeface="Calibri"/>
              </a:rPr>
              <a:t>are</a:t>
            </a:r>
            <a:r>
              <a:rPr sz="2400" dirty="0">
                <a:latin typeface="Calibri"/>
                <a:cs typeface="Calibri"/>
              </a:rPr>
              <a:t> </a:t>
            </a:r>
            <a:r>
              <a:rPr sz="2400" spc="-5" dirty="0">
                <a:latin typeface="Calibri"/>
                <a:cs typeface="Calibri"/>
              </a:rPr>
              <a:t>some</a:t>
            </a:r>
            <a:r>
              <a:rPr sz="2400" spc="-10" dirty="0">
                <a:latin typeface="Calibri"/>
                <a:cs typeface="Calibri"/>
              </a:rPr>
              <a:t> disadvantages.</a:t>
            </a:r>
            <a:endParaRPr sz="2400">
              <a:latin typeface="Calibri"/>
              <a:cs typeface="Calibri"/>
            </a:endParaRPr>
          </a:p>
          <a:p>
            <a:pPr marL="213360">
              <a:lnSpc>
                <a:spcPct val="100000"/>
              </a:lnSpc>
              <a:spcBef>
                <a:spcPts val="19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De</a:t>
            </a:r>
            <a:r>
              <a:rPr sz="2000" b="1" dirty="0">
                <a:solidFill>
                  <a:srgbClr val="0000FF"/>
                </a:solidFill>
                <a:latin typeface="Calibri"/>
                <a:cs typeface="Calibri"/>
              </a:rPr>
              <a:t>pendence</a:t>
            </a:r>
            <a:r>
              <a:rPr sz="2000" b="1" spc="-15" dirty="0">
                <a:solidFill>
                  <a:srgbClr val="0000FF"/>
                </a:solidFill>
                <a:latin typeface="Calibri"/>
                <a:cs typeface="Calibri"/>
              </a:rPr>
              <a:t> </a:t>
            </a:r>
            <a:r>
              <a:rPr sz="2000" b="1" dirty="0">
                <a:solidFill>
                  <a:srgbClr val="0000FF"/>
                </a:solidFill>
                <a:latin typeface="Calibri"/>
                <a:cs typeface="Calibri"/>
              </a:rPr>
              <a:t>on</a:t>
            </a:r>
            <a:r>
              <a:rPr sz="2000" b="1" spc="-5" dirty="0">
                <a:solidFill>
                  <a:srgbClr val="0000FF"/>
                </a:solidFill>
                <a:latin typeface="Calibri"/>
                <a:cs typeface="Calibri"/>
              </a:rPr>
              <a:t> </a:t>
            </a:r>
            <a:r>
              <a:rPr sz="2000" b="1" spc="-165" dirty="0">
                <a:solidFill>
                  <a:srgbClr val="0000FF"/>
                </a:solidFill>
                <a:latin typeface="Calibri"/>
                <a:cs typeface="Calibri"/>
              </a:rPr>
              <a:t>T</a:t>
            </a:r>
            <a:r>
              <a:rPr sz="2000" b="1" spc="-5" dirty="0">
                <a:solidFill>
                  <a:srgbClr val="0000FF"/>
                </a:solidFill>
                <a:latin typeface="Calibri"/>
                <a:cs typeface="Calibri"/>
              </a:rPr>
              <a:t>e</a:t>
            </a:r>
            <a:r>
              <a:rPr sz="2000" b="1" dirty="0">
                <a:solidFill>
                  <a:srgbClr val="0000FF"/>
                </a:solidFill>
                <a:latin typeface="Calibri"/>
                <a:cs typeface="Calibri"/>
              </a:rPr>
              <a:t>chno</a:t>
            </a:r>
            <a:r>
              <a:rPr sz="2000" b="1" spc="-5" dirty="0">
                <a:solidFill>
                  <a:srgbClr val="0000FF"/>
                </a:solidFill>
                <a:latin typeface="Calibri"/>
                <a:cs typeface="Calibri"/>
              </a:rPr>
              <a:t>l</a:t>
            </a:r>
            <a:r>
              <a:rPr sz="2000" b="1" dirty="0">
                <a:solidFill>
                  <a:srgbClr val="0000FF"/>
                </a:solidFill>
                <a:latin typeface="Calibri"/>
                <a:cs typeface="Calibri"/>
              </a:rPr>
              <a:t>o</a:t>
            </a:r>
            <a:r>
              <a:rPr sz="2000" b="1" spc="-5" dirty="0">
                <a:solidFill>
                  <a:srgbClr val="0000FF"/>
                </a:solidFill>
                <a:latin typeface="Calibri"/>
                <a:cs typeface="Calibri"/>
              </a:rPr>
              <a:t>g</a:t>
            </a:r>
            <a:r>
              <a:rPr sz="2000" b="1" dirty="0">
                <a:solidFill>
                  <a:srgbClr val="0000FF"/>
                </a:solidFill>
                <a:latin typeface="Calibri"/>
                <a:cs typeface="Calibri"/>
              </a:rPr>
              <a:t>y</a:t>
            </a:r>
            <a:endParaRPr sz="2000">
              <a:latin typeface="Calibri"/>
              <a:cs typeface="Calibri"/>
            </a:endParaRPr>
          </a:p>
          <a:p>
            <a:pPr marL="579120" lvl="1" indent="-183515" algn="just">
              <a:lnSpc>
                <a:spcPct val="100000"/>
              </a:lnSpc>
              <a:spcBef>
                <a:spcPts val="1350"/>
              </a:spcBef>
              <a:buClr>
                <a:srgbClr val="1CACE3"/>
              </a:buClr>
              <a:buFont typeface="Arial MT"/>
              <a:buChar char="•"/>
              <a:tabLst>
                <a:tab pos="579755" algn="l"/>
              </a:tabLst>
            </a:pPr>
            <a:r>
              <a:rPr sz="1600" spc="-5" dirty="0">
                <a:latin typeface="Calibri"/>
                <a:cs typeface="Calibri"/>
              </a:rPr>
              <a:t>The</a:t>
            </a:r>
            <a:r>
              <a:rPr sz="1600" spc="-10" dirty="0">
                <a:latin typeface="Calibri"/>
                <a:cs typeface="Calibri"/>
              </a:rPr>
              <a:t> </a:t>
            </a:r>
            <a:r>
              <a:rPr sz="1600" spc="-5" dirty="0">
                <a:latin typeface="Calibri"/>
                <a:cs typeface="Calibri"/>
              </a:rPr>
              <a:t>biggest</a:t>
            </a:r>
            <a:r>
              <a:rPr sz="1600" spc="-10" dirty="0">
                <a:latin typeface="Calibri"/>
                <a:cs typeface="Calibri"/>
              </a:rPr>
              <a:t> con</a:t>
            </a:r>
            <a:r>
              <a:rPr sz="1600" spc="5" dirty="0">
                <a:latin typeface="Calibri"/>
                <a:cs typeface="Calibri"/>
              </a:rPr>
              <a:t> </a:t>
            </a:r>
            <a:r>
              <a:rPr sz="1600" spc="-5" dirty="0">
                <a:latin typeface="Calibri"/>
                <a:cs typeface="Calibri"/>
              </a:rPr>
              <a:t>of</a:t>
            </a:r>
            <a:r>
              <a:rPr sz="1600" dirty="0">
                <a:latin typeface="Calibri"/>
                <a:cs typeface="Calibri"/>
              </a:rPr>
              <a:t> </a:t>
            </a:r>
            <a:r>
              <a:rPr sz="1600" spc="-5" dirty="0">
                <a:latin typeface="Calibri"/>
                <a:cs typeface="Calibri"/>
              </a:rPr>
              <a:t>algo</a:t>
            </a:r>
            <a:r>
              <a:rPr sz="1600" spc="-10" dirty="0">
                <a:latin typeface="Calibri"/>
                <a:cs typeface="Calibri"/>
              </a:rPr>
              <a:t> trading </a:t>
            </a:r>
            <a:r>
              <a:rPr sz="1600" dirty="0">
                <a:latin typeface="Calibri"/>
                <a:cs typeface="Calibri"/>
              </a:rPr>
              <a:t>is</a:t>
            </a:r>
            <a:r>
              <a:rPr sz="1600" spc="-15" dirty="0">
                <a:latin typeface="Calibri"/>
                <a:cs typeface="Calibri"/>
              </a:rPr>
              <a:t> </a:t>
            </a:r>
            <a:r>
              <a:rPr sz="1600" dirty="0">
                <a:latin typeface="Calibri"/>
                <a:cs typeface="Calibri"/>
              </a:rPr>
              <a:t>its</a:t>
            </a:r>
            <a:r>
              <a:rPr sz="1600" spc="-20" dirty="0">
                <a:latin typeface="Calibri"/>
                <a:cs typeface="Calibri"/>
              </a:rPr>
              <a:t> </a:t>
            </a:r>
            <a:r>
              <a:rPr sz="1600" b="1" spc="-5" dirty="0">
                <a:latin typeface="Calibri"/>
                <a:cs typeface="Calibri"/>
              </a:rPr>
              <a:t>immense</a:t>
            </a:r>
            <a:r>
              <a:rPr sz="1600" b="1" spc="10" dirty="0">
                <a:latin typeface="Calibri"/>
                <a:cs typeface="Calibri"/>
              </a:rPr>
              <a:t> </a:t>
            </a:r>
            <a:r>
              <a:rPr sz="1600" b="1" spc="-5" dirty="0">
                <a:latin typeface="Calibri"/>
                <a:cs typeface="Calibri"/>
              </a:rPr>
              <a:t>dependence</a:t>
            </a:r>
            <a:r>
              <a:rPr sz="1600" b="1" spc="20" dirty="0">
                <a:latin typeface="Calibri"/>
                <a:cs typeface="Calibri"/>
              </a:rPr>
              <a:t> </a:t>
            </a:r>
            <a:r>
              <a:rPr sz="1600" b="1" dirty="0">
                <a:latin typeface="Calibri"/>
                <a:cs typeface="Calibri"/>
              </a:rPr>
              <a:t>on</a:t>
            </a:r>
            <a:r>
              <a:rPr sz="1600" b="1" spc="5" dirty="0">
                <a:latin typeface="Calibri"/>
                <a:cs typeface="Calibri"/>
              </a:rPr>
              <a:t> </a:t>
            </a:r>
            <a:r>
              <a:rPr sz="1600" b="1" spc="-5" dirty="0">
                <a:latin typeface="Calibri"/>
                <a:cs typeface="Calibri"/>
              </a:rPr>
              <a:t>technology</a:t>
            </a:r>
            <a:r>
              <a:rPr sz="1600" spc="-5" dirty="0">
                <a:latin typeface="Calibri"/>
                <a:cs typeface="Calibri"/>
              </a:rPr>
              <a:t>.</a:t>
            </a:r>
            <a:endParaRPr sz="1600">
              <a:latin typeface="Calibri"/>
              <a:cs typeface="Calibri"/>
            </a:endParaRPr>
          </a:p>
          <a:p>
            <a:pPr marL="579755" marR="5080" lvl="1" indent="-183515" algn="just">
              <a:lnSpc>
                <a:spcPct val="120000"/>
              </a:lnSpc>
              <a:spcBef>
                <a:spcPts val="900"/>
              </a:spcBef>
              <a:buClr>
                <a:srgbClr val="1CACE3"/>
              </a:buClr>
              <a:buFont typeface="Arial MT"/>
              <a:buChar char="•"/>
              <a:tabLst>
                <a:tab pos="579755" algn="l"/>
              </a:tabLst>
            </a:pPr>
            <a:r>
              <a:rPr sz="1600" spc="-5" dirty="0">
                <a:latin typeface="Calibri"/>
                <a:cs typeface="Calibri"/>
              </a:rPr>
              <a:t>The </a:t>
            </a:r>
            <a:r>
              <a:rPr sz="1600" spc="-10" dirty="0">
                <a:latin typeface="Calibri"/>
                <a:cs typeface="Calibri"/>
              </a:rPr>
              <a:t>trade orders, </a:t>
            </a:r>
            <a:r>
              <a:rPr sz="1600" dirty="0">
                <a:latin typeface="Calibri"/>
                <a:cs typeface="Calibri"/>
              </a:rPr>
              <a:t>in </a:t>
            </a:r>
            <a:r>
              <a:rPr sz="1600" spc="-10" dirty="0">
                <a:latin typeface="Calibri"/>
                <a:cs typeface="Calibri"/>
              </a:rPr>
              <a:t>many cases, reside </a:t>
            </a:r>
            <a:r>
              <a:rPr sz="1600" spc="-5" dirty="0">
                <a:latin typeface="Calibri"/>
                <a:cs typeface="Calibri"/>
              </a:rPr>
              <a:t>on the </a:t>
            </a:r>
            <a:r>
              <a:rPr sz="1600" spc="-25" dirty="0">
                <a:latin typeface="Calibri"/>
                <a:cs typeface="Calibri"/>
              </a:rPr>
              <a:t>computer, </a:t>
            </a:r>
            <a:r>
              <a:rPr sz="1600" spc="-5" dirty="0">
                <a:latin typeface="Calibri"/>
                <a:cs typeface="Calibri"/>
              </a:rPr>
              <a:t>and not on the </a:t>
            </a:r>
            <a:r>
              <a:rPr sz="1600" spc="-30" dirty="0">
                <a:latin typeface="Calibri"/>
                <a:cs typeface="Calibri"/>
              </a:rPr>
              <a:t>server. </a:t>
            </a:r>
            <a:r>
              <a:rPr sz="1600" spc="-5" dirty="0">
                <a:latin typeface="Calibri"/>
                <a:cs typeface="Calibri"/>
              </a:rPr>
              <a:t>This </a:t>
            </a:r>
            <a:r>
              <a:rPr sz="1600" dirty="0">
                <a:latin typeface="Calibri"/>
                <a:cs typeface="Calibri"/>
              </a:rPr>
              <a:t> </a:t>
            </a:r>
            <a:r>
              <a:rPr sz="1600" spc="-5" dirty="0">
                <a:latin typeface="Calibri"/>
                <a:cs typeface="Calibri"/>
              </a:rPr>
              <a:t>means that </a:t>
            </a:r>
            <a:r>
              <a:rPr sz="1600" spc="-10" dirty="0">
                <a:latin typeface="Calibri"/>
                <a:cs typeface="Calibri"/>
              </a:rPr>
              <a:t>if </a:t>
            </a:r>
            <a:r>
              <a:rPr sz="1600" spc="-5" dirty="0">
                <a:latin typeface="Calibri"/>
                <a:cs typeface="Calibri"/>
              </a:rPr>
              <a:t>the </a:t>
            </a:r>
            <a:r>
              <a:rPr sz="1600" spc="-10" dirty="0">
                <a:solidFill>
                  <a:srgbClr val="FF0000"/>
                </a:solidFill>
                <a:latin typeface="Calibri"/>
                <a:cs typeface="Calibri"/>
              </a:rPr>
              <a:t>internet </a:t>
            </a:r>
            <a:r>
              <a:rPr sz="1600" spc="-5" dirty="0">
                <a:solidFill>
                  <a:srgbClr val="FF0000"/>
                </a:solidFill>
                <a:latin typeface="Calibri"/>
                <a:cs typeface="Calibri"/>
              </a:rPr>
              <a:t>connection </a:t>
            </a:r>
            <a:r>
              <a:rPr sz="1600" dirty="0">
                <a:solidFill>
                  <a:srgbClr val="FF0000"/>
                </a:solidFill>
                <a:latin typeface="Calibri"/>
                <a:cs typeface="Calibri"/>
              </a:rPr>
              <a:t>is </a:t>
            </a:r>
            <a:r>
              <a:rPr sz="1600" spc="-5" dirty="0">
                <a:solidFill>
                  <a:srgbClr val="FF0000"/>
                </a:solidFill>
                <a:latin typeface="Calibri"/>
                <a:cs typeface="Calibri"/>
              </a:rPr>
              <a:t>lost, the order will not be </a:t>
            </a:r>
            <a:r>
              <a:rPr sz="1600" spc="-10" dirty="0">
                <a:solidFill>
                  <a:srgbClr val="FF0000"/>
                </a:solidFill>
                <a:latin typeface="Calibri"/>
                <a:cs typeface="Calibri"/>
              </a:rPr>
              <a:t>sent </a:t>
            </a:r>
            <a:r>
              <a:rPr sz="1600" spc="-5" dirty="0">
                <a:solidFill>
                  <a:srgbClr val="FF0000"/>
                </a:solidFill>
                <a:latin typeface="Calibri"/>
                <a:cs typeface="Calibri"/>
              </a:rPr>
              <a:t>for </a:t>
            </a:r>
            <a:r>
              <a:rPr sz="1600" spc="-10" dirty="0">
                <a:solidFill>
                  <a:srgbClr val="FF0000"/>
                </a:solidFill>
                <a:latin typeface="Calibri"/>
                <a:cs typeface="Calibri"/>
              </a:rPr>
              <a:t>execution</a:t>
            </a:r>
            <a:r>
              <a:rPr sz="1600" spc="-10" dirty="0">
                <a:latin typeface="Calibri"/>
                <a:cs typeface="Calibri"/>
              </a:rPr>
              <a:t>. </a:t>
            </a:r>
            <a:r>
              <a:rPr sz="1600" spc="-5" dirty="0">
                <a:latin typeface="Calibri"/>
                <a:cs typeface="Calibri"/>
              </a:rPr>
              <a:t> This</a:t>
            </a:r>
            <a:r>
              <a:rPr sz="1600" spc="120" dirty="0">
                <a:latin typeface="Calibri"/>
                <a:cs typeface="Calibri"/>
              </a:rPr>
              <a:t> </a:t>
            </a:r>
            <a:r>
              <a:rPr sz="1600" spc="-15" dirty="0">
                <a:latin typeface="Calibri"/>
                <a:cs typeface="Calibri"/>
              </a:rPr>
              <a:t>fails</a:t>
            </a:r>
            <a:r>
              <a:rPr sz="1600" spc="120" dirty="0">
                <a:latin typeface="Calibri"/>
                <a:cs typeface="Calibri"/>
              </a:rPr>
              <a:t> </a:t>
            </a:r>
            <a:r>
              <a:rPr sz="1600" spc="-5" dirty="0">
                <a:latin typeface="Calibri"/>
                <a:cs typeface="Calibri"/>
              </a:rPr>
              <a:t>the</a:t>
            </a:r>
            <a:r>
              <a:rPr sz="1600" spc="125" dirty="0">
                <a:latin typeface="Calibri"/>
                <a:cs typeface="Calibri"/>
              </a:rPr>
              <a:t> </a:t>
            </a:r>
            <a:r>
              <a:rPr sz="1600" spc="-10" dirty="0">
                <a:latin typeface="Calibri"/>
                <a:cs typeface="Calibri"/>
              </a:rPr>
              <a:t>entire</a:t>
            </a:r>
            <a:r>
              <a:rPr sz="1600" spc="120" dirty="0">
                <a:latin typeface="Calibri"/>
                <a:cs typeface="Calibri"/>
              </a:rPr>
              <a:t> </a:t>
            </a:r>
            <a:r>
              <a:rPr sz="1600" spc="-5" dirty="0">
                <a:latin typeface="Calibri"/>
                <a:cs typeface="Calibri"/>
              </a:rPr>
              <a:t>ideology</a:t>
            </a:r>
            <a:r>
              <a:rPr sz="1600" spc="130" dirty="0">
                <a:latin typeface="Calibri"/>
                <a:cs typeface="Calibri"/>
              </a:rPr>
              <a:t> </a:t>
            </a:r>
            <a:r>
              <a:rPr sz="1600" spc="-5" dirty="0">
                <a:latin typeface="Calibri"/>
                <a:cs typeface="Calibri"/>
              </a:rPr>
              <a:t>of</a:t>
            </a:r>
            <a:r>
              <a:rPr sz="1600" spc="130" dirty="0">
                <a:latin typeface="Calibri"/>
                <a:cs typeface="Calibri"/>
              </a:rPr>
              <a:t> </a:t>
            </a:r>
            <a:r>
              <a:rPr sz="1600" spc="-5" dirty="0">
                <a:latin typeface="Calibri"/>
                <a:cs typeface="Calibri"/>
              </a:rPr>
              <a:t>algo</a:t>
            </a:r>
            <a:r>
              <a:rPr sz="1600" spc="120" dirty="0">
                <a:latin typeface="Calibri"/>
                <a:cs typeface="Calibri"/>
              </a:rPr>
              <a:t> </a:t>
            </a:r>
            <a:r>
              <a:rPr sz="1600" spc="-10" dirty="0">
                <a:latin typeface="Calibri"/>
                <a:cs typeface="Calibri"/>
              </a:rPr>
              <a:t>trading.</a:t>
            </a:r>
            <a:r>
              <a:rPr sz="1600" spc="125" dirty="0">
                <a:latin typeface="Calibri"/>
                <a:cs typeface="Calibri"/>
              </a:rPr>
              <a:t> </a:t>
            </a:r>
            <a:r>
              <a:rPr sz="1600" b="1" spc="-10" dirty="0">
                <a:latin typeface="Calibri"/>
                <a:cs typeface="Calibri"/>
              </a:rPr>
              <a:t>In</a:t>
            </a:r>
            <a:r>
              <a:rPr sz="1600" b="1" spc="135" dirty="0">
                <a:latin typeface="Calibri"/>
                <a:cs typeface="Calibri"/>
              </a:rPr>
              <a:t> </a:t>
            </a:r>
            <a:r>
              <a:rPr sz="1600" b="1" dirty="0">
                <a:latin typeface="Calibri"/>
                <a:cs typeface="Calibri"/>
              </a:rPr>
              <a:t>such</a:t>
            </a:r>
            <a:r>
              <a:rPr sz="1600" b="1" spc="130" dirty="0">
                <a:latin typeface="Calibri"/>
                <a:cs typeface="Calibri"/>
              </a:rPr>
              <a:t> </a:t>
            </a:r>
            <a:r>
              <a:rPr sz="1600" b="1" spc="-5" dirty="0">
                <a:latin typeface="Calibri"/>
                <a:cs typeface="Calibri"/>
              </a:rPr>
              <a:t>cases,</a:t>
            </a:r>
            <a:r>
              <a:rPr sz="1600" b="1" spc="114" dirty="0">
                <a:latin typeface="Calibri"/>
                <a:cs typeface="Calibri"/>
              </a:rPr>
              <a:t> </a:t>
            </a:r>
            <a:r>
              <a:rPr sz="1600" b="1" spc="-10" dirty="0">
                <a:latin typeface="Calibri"/>
                <a:cs typeface="Calibri"/>
              </a:rPr>
              <a:t>the</a:t>
            </a:r>
            <a:r>
              <a:rPr sz="1600" b="1" spc="125" dirty="0">
                <a:latin typeface="Calibri"/>
                <a:cs typeface="Calibri"/>
              </a:rPr>
              <a:t> </a:t>
            </a:r>
            <a:r>
              <a:rPr sz="1600" b="1" spc="-10" dirty="0">
                <a:latin typeface="Calibri"/>
                <a:cs typeface="Calibri"/>
              </a:rPr>
              <a:t>traders</a:t>
            </a:r>
            <a:r>
              <a:rPr sz="1600" b="1" spc="130" dirty="0">
                <a:latin typeface="Calibri"/>
                <a:cs typeface="Calibri"/>
              </a:rPr>
              <a:t> </a:t>
            </a:r>
            <a:r>
              <a:rPr sz="1600" b="1" spc="-5" dirty="0">
                <a:latin typeface="Calibri"/>
                <a:cs typeface="Calibri"/>
              </a:rPr>
              <a:t>miss</a:t>
            </a:r>
            <a:r>
              <a:rPr sz="1600" b="1" spc="125" dirty="0">
                <a:latin typeface="Calibri"/>
                <a:cs typeface="Calibri"/>
              </a:rPr>
              <a:t> </a:t>
            </a:r>
            <a:r>
              <a:rPr sz="1600" b="1" spc="-5" dirty="0">
                <a:latin typeface="Calibri"/>
                <a:cs typeface="Calibri"/>
              </a:rPr>
              <a:t>out</a:t>
            </a:r>
            <a:r>
              <a:rPr sz="1600" b="1" spc="120" dirty="0">
                <a:latin typeface="Calibri"/>
                <a:cs typeface="Calibri"/>
              </a:rPr>
              <a:t> </a:t>
            </a:r>
            <a:r>
              <a:rPr sz="1600" b="1" spc="10" dirty="0">
                <a:latin typeface="Calibri"/>
                <a:cs typeface="Calibri"/>
              </a:rPr>
              <a:t>on </a:t>
            </a:r>
            <a:r>
              <a:rPr sz="1600" b="1" spc="-350" dirty="0">
                <a:latin typeface="Calibri"/>
                <a:cs typeface="Calibri"/>
              </a:rPr>
              <a:t> </a:t>
            </a:r>
            <a:r>
              <a:rPr sz="1600" b="1" spc="-10" dirty="0">
                <a:latin typeface="Calibri"/>
                <a:cs typeface="Calibri"/>
              </a:rPr>
              <a:t>the</a:t>
            </a:r>
            <a:r>
              <a:rPr sz="1600" b="1" spc="5" dirty="0">
                <a:latin typeface="Calibri"/>
                <a:cs typeface="Calibri"/>
              </a:rPr>
              <a:t> </a:t>
            </a:r>
            <a:r>
              <a:rPr sz="1600" b="1" spc="-5" dirty="0">
                <a:latin typeface="Calibri"/>
                <a:cs typeface="Calibri"/>
              </a:rPr>
              <a:t>opportunities</a:t>
            </a:r>
            <a:r>
              <a:rPr sz="1600" b="1" spc="15" dirty="0">
                <a:latin typeface="Calibri"/>
                <a:cs typeface="Calibri"/>
              </a:rPr>
              <a:t> </a:t>
            </a:r>
            <a:r>
              <a:rPr sz="1600" b="1" spc="-5" dirty="0">
                <a:latin typeface="Calibri"/>
                <a:cs typeface="Calibri"/>
              </a:rPr>
              <a:t>and</a:t>
            </a:r>
            <a:r>
              <a:rPr sz="1600" b="1" spc="15" dirty="0">
                <a:latin typeface="Calibri"/>
                <a:cs typeface="Calibri"/>
              </a:rPr>
              <a:t> </a:t>
            </a:r>
            <a:r>
              <a:rPr sz="1600" b="1" spc="-15" dirty="0">
                <a:latin typeface="Calibri"/>
                <a:cs typeface="Calibri"/>
              </a:rPr>
              <a:t>may</a:t>
            </a:r>
            <a:r>
              <a:rPr sz="1600" b="1" spc="-5" dirty="0">
                <a:latin typeface="Calibri"/>
                <a:cs typeface="Calibri"/>
              </a:rPr>
              <a:t> end</a:t>
            </a:r>
            <a:r>
              <a:rPr sz="1600" b="1" spc="15" dirty="0">
                <a:latin typeface="Calibri"/>
                <a:cs typeface="Calibri"/>
              </a:rPr>
              <a:t> </a:t>
            </a:r>
            <a:r>
              <a:rPr sz="1600" b="1" spc="-5" dirty="0">
                <a:latin typeface="Calibri"/>
                <a:cs typeface="Calibri"/>
              </a:rPr>
              <a:t>up</a:t>
            </a:r>
            <a:r>
              <a:rPr sz="1600" b="1" spc="5" dirty="0">
                <a:latin typeface="Calibri"/>
                <a:cs typeface="Calibri"/>
              </a:rPr>
              <a:t> </a:t>
            </a:r>
            <a:r>
              <a:rPr sz="1600" b="1" spc="-5" dirty="0">
                <a:latin typeface="Calibri"/>
                <a:cs typeface="Calibri"/>
              </a:rPr>
              <a:t>losing</a:t>
            </a:r>
            <a:r>
              <a:rPr sz="1600" b="1" spc="10" dirty="0">
                <a:latin typeface="Calibri"/>
                <a:cs typeface="Calibri"/>
              </a:rPr>
              <a:t> </a:t>
            </a:r>
            <a:r>
              <a:rPr sz="1600" b="1" spc="-10" dirty="0">
                <a:latin typeface="Calibri"/>
                <a:cs typeface="Calibri"/>
              </a:rPr>
              <a:t>money</a:t>
            </a:r>
            <a:r>
              <a:rPr sz="1600" spc="-10" dirty="0">
                <a:latin typeface="Calibri"/>
                <a:cs typeface="Calibri"/>
              </a:rPr>
              <a:t>.</a:t>
            </a:r>
            <a:endParaRPr sz="1600">
              <a:latin typeface="Calibri"/>
              <a:cs typeface="Calibri"/>
            </a:endParaRPr>
          </a:p>
          <a:p>
            <a:pPr marL="579120" marR="5715" lvl="1" indent="-182880" algn="just">
              <a:lnSpc>
                <a:spcPct val="120000"/>
              </a:lnSpc>
              <a:spcBef>
                <a:spcPts val="900"/>
              </a:spcBef>
              <a:buClr>
                <a:srgbClr val="1CACE3"/>
              </a:buClr>
              <a:buFont typeface="Arial MT"/>
              <a:buChar char="•"/>
              <a:tabLst>
                <a:tab pos="579755" algn="l"/>
              </a:tabLst>
            </a:pPr>
            <a:r>
              <a:rPr sz="1600" spc="-10" dirty="0">
                <a:latin typeface="Calibri"/>
                <a:cs typeface="Calibri"/>
              </a:rPr>
              <a:t>There are </a:t>
            </a:r>
            <a:r>
              <a:rPr sz="1600" dirty="0">
                <a:latin typeface="Calibri"/>
                <a:cs typeface="Calibri"/>
              </a:rPr>
              <a:t>major </a:t>
            </a:r>
            <a:r>
              <a:rPr sz="1600" spc="-10" dirty="0">
                <a:latin typeface="Calibri"/>
                <a:cs typeface="Calibri"/>
              </a:rPr>
              <a:t>systemic problems </a:t>
            </a:r>
            <a:r>
              <a:rPr sz="1600" dirty="0">
                <a:latin typeface="Calibri"/>
                <a:cs typeface="Calibri"/>
              </a:rPr>
              <a:t>with </a:t>
            </a:r>
            <a:r>
              <a:rPr sz="1600" spc="-10" dirty="0">
                <a:latin typeface="Calibri"/>
                <a:cs typeface="Calibri"/>
              </a:rPr>
              <a:t>algo trading that </a:t>
            </a:r>
            <a:r>
              <a:rPr sz="1600" spc="-15" dirty="0">
                <a:latin typeface="Calibri"/>
                <a:cs typeface="Calibri"/>
              </a:rPr>
              <a:t>may </a:t>
            </a:r>
            <a:r>
              <a:rPr sz="1600" spc="-5" dirty="0">
                <a:latin typeface="Calibri"/>
                <a:cs typeface="Calibri"/>
              </a:rPr>
              <a:t>also lead </a:t>
            </a:r>
            <a:r>
              <a:rPr sz="1600" spc="-10" dirty="0">
                <a:latin typeface="Calibri"/>
                <a:cs typeface="Calibri"/>
              </a:rPr>
              <a:t>to </a:t>
            </a:r>
            <a:r>
              <a:rPr sz="1600" spc="-5" dirty="0">
                <a:latin typeface="Calibri"/>
                <a:cs typeface="Calibri"/>
              </a:rPr>
              <a:t>huge flash </a:t>
            </a:r>
            <a:r>
              <a:rPr sz="1600" dirty="0">
                <a:latin typeface="Calibri"/>
                <a:cs typeface="Calibri"/>
              </a:rPr>
              <a:t> </a:t>
            </a:r>
            <a:r>
              <a:rPr sz="1600" spc="-15" dirty="0">
                <a:latin typeface="Calibri"/>
                <a:cs typeface="Calibri"/>
              </a:rPr>
              <a:t>crashes</a:t>
            </a:r>
            <a:r>
              <a:rPr sz="1600" spc="15" dirty="0">
                <a:latin typeface="Calibri"/>
                <a:cs typeface="Calibri"/>
              </a:rPr>
              <a:t> </a:t>
            </a:r>
            <a:r>
              <a:rPr sz="1600" spc="-5" dirty="0">
                <a:latin typeface="Calibri"/>
                <a:cs typeface="Calibri"/>
              </a:rPr>
              <a:t>of</a:t>
            </a:r>
            <a:r>
              <a:rPr sz="1600" dirty="0">
                <a:latin typeface="Calibri"/>
                <a:cs typeface="Calibri"/>
              </a:rPr>
              <a:t> </a:t>
            </a:r>
            <a:r>
              <a:rPr sz="1600" spc="-5" dirty="0">
                <a:latin typeface="Calibri"/>
                <a:cs typeface="Calibri"/>
              </a:rPr>
              <a:t>the</a:t>
            </a:r>
            <a:r>
              <a:rPr sz="1600" spc="5" dirty="0">
                <a:latin typeface="Calibri"/>
                <a:cs typeface="Calibri"/>
              </a:rPr>
              <a:t> </a:t>
            </a:r>
            <a:r>
              <a:rPr sz="1600" spc="-10" dirty="0">
                <a:latin typeface="Calibri"/>
                <a:cs typeface="Calibri"/>
              </a:rPr>
              <a:t>entire</a:t>
            </a:r>
            <a:r>
              <a:rPr sz="1600" spc="5" dirty="0">
                <a:latin typeface="Calibri"/>
                <a:cs typeface="Calibri"/>
              </a:rPr>
              <a:t> </a:t>
            </a:r>
            <a:r>
              <a:rPr sz="1600" spc="-15" dirty="0">
                <a:latin typeface="Calibri"/>
                <a:cs typeface="Calibri"/>
              </a:rPr>
              <a:t>market.</a:t>
            </a:r>
            <a:endParaRPr sz="1600">
              <a:latin typeface="Calibri"/>
              <a:cs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3" name="object 3"/>
          <p:cNvSpPr txBox="1"/>
          <p:nvPr/>
        </p:nvSpPr>
        <p:spPr>
          <a:xfrm>
            <a:off x="1011427" y="1899790"/>
            <a:ext cx="7412355" cy="4297680"/>
          </a:xfrm>
          <a:prstGeom prst="rect">
            <a:avLst/>
          </a:prstGeom>
        </p:spPr>
        <p:txBody>
          <a:bodyPr vert="horz" wrap="square" lIns="0" tIns="132715" rIns="0" bIns="0" rtlCol="0">
            <a:spAutoFit/>
          </a:bodyPr>
          <a:lstStyle/>
          <a:p>
            <a:pPr marL="12700">
              <a:lnSpc>
                <a:spcPct val="100000"/>
              </a:lnSpc>
              <a:spcBef>
                <a:spcPts val="10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25" dirty="0">
                <a:solidFill>
                  <a:srgbClr val="0000FF"/>
                </a:solidFill>
                <a:latin typeface="Calibri"/>
                <a:cs typeface="Calibri"/>
              </a:rPr>
              <a:t>R</a:t>
            </a:r>
            <a:r>
              <a:rPr sz="2000" b="1" spc="-5" dirty="0">
                <a:solidFill>
                  <a:srgbClr val="0000FF"/>
                </a:solidFill>
                <a:latin typeface="Calibri"/>
                <a:cs typeface="Calibri"/>
              </a:rPr>
              <a:t>e</a:t>
            </a:r>
            <a:r>
              <a:rPr sz="2000" b="1" dirty="0">
                <a:solidFill>
                  <a:srgbClr val="0000FF"/>
                </a:solidFill>
                <a:latin typeface="Calibri"/>
                <a:cs typeface="Calibri"/>
              </a:rPr>
              <a:t>qui</a:t>
            </a:r>
            <a:r>
              <a:rPr sz="2000" b="1" spc="-30" dirty="0">
                <a:solidFill>
                  <a:srgbClr val="0000FF"/>
                </a:solidFill>
                <a:latin typeface="Calibri"/>
                <a:cs typeface="Calibri"/>
              </a:rPr>
              <a:t>r</a:t>
            </a:r>
            <a:r>
              <a:rPr sz="2000" b="1" spc="-5" dirty="0">
                <a:solidFill>
                  <a:srgbClr val="0000FF"/>
                </a:solidFill>
                <a:latin typeface="Calibri"/>
                <a:cs typeface="Calibri"/>
              </a:rPr>
              <a:t>e</a:t>
            </a:r>
            <a:r>
              <a:rPr sz="2000" b="1" dirty="0">
                <a:solidFill>
                  <a:srgbClr val="0000FF"/>
                </a:solidFill>
                <a:latin typeface="Calibri"/>
                <a:cs typeface="Calibri"/>
              </a:rPr>
              <a:t>m</a:t>
            </a:r>
            <a:r>
              <a:rPr sz="2000" b="1" spc="-5" dirty="0">
                <a:solidFill>
                  <a:srgbClr val="0000FF"/>
                </a:solidFill>
                <a:latin typeface="Calibri"/>
                <a:cs typeface="Calibri"/>
              </a:rPr>
              <a:t>e</a:t>
            </a:r>
            <a:r>
              <a:rPr sz="2000" b="1" spc="-25" dirty="0">
                <a:solidFill>
                  <a:srgbClr val="0000FF"/>
                </a:solidFill>
                <a:latin typeface="Calibri"/>
                <a:cs typeface="Calibri"/>
              </a:rPr>
              <a:t>n</a:t>
            </a:r>
            <a:r>
              <a:rPr sz="2000" b="1" dirty="0">
                <a:solidFill>
                  <a:srgbClr val="0000FF"/>
                </a:solidFill>
                <a:latin typeface="Calibri"/>
                <a:cs typeface="Calibri"/>
              </a:rPr>
              <a:t>t</a:t>
            </a:r>
            <a:r>
              <a:rPr sz="2000" b="1" spc="-20" dirty="0">
                <a:solidFill>
                  <a:srgbClr val="0000FF"/>
                </a:solidFill>
                <a:latin typeface="Calibri"/>
                <a:cs typeface="Calibri"/>
              </a:rPr>
              <a:t> </a:t>
            </a:r>
            <a:r>
              <a:rPr sz="2000" b="1" dirty="0">
                <a:solidFill>
                  <a:srgbClr val="0000FF"/>
                </a:solidFill>
                <a:latin typeface="Calibri"/>
                <a:cs typeface="Calibri"/>
              </a:rPr>
              <a:t>of</a:t>
            </a:r>
            <a:r>
              <a:rPr sz="2000" b="1" spc="-10" dirty="0">
                <a:solidFill>
                  <a:srgbClr val="0000FF"/>
                </a:solidFill>
                <a:latin typeface="Calibri"/>
                <a:cs typeface="Calibri"/>
              </a:rPr>
              <a:t> </a:t>
            </a:r>
            <a:r>
              <a:rPr sz="2000" b="1" spc="-25" dirty="0">
                <a:solidFill>
                  <a:srgbClr val="0000FF"/>
                </a:solidFill>
                <a:latin typeface="Calibri"/>
                <a:cs typeface="Calibri"/>
              </a:rPr>
              <a:t>R</a:t>
            </a:r>
            <a:r>
              <a:rPr sz="2000" b="1" spc="-5" dirty="0">
                <a:solidFill>
                  <a:srgbClr val="0000FF"/>
                </a:solidFill>
                <a:latin typeface="Calibri"/>
                <a:cs typeface="Calibri"/>
              </a:rPr>
              <a:t>e</a:t>
            </a:r>
            <a:r>
              <a:rPr sz="2000" b="1" dirty="0">
                <a:solidFill>
                  <a:srgbClr val="0000FF"/>
                </a:solidFill>
                <a:latin typeface="Calibri"/>
                <a:cs typeface="Calibri"/>
              </a:rPr>
              <a:t>sou</a:t>
            </a:r>
            <a:r>
              <a:rPr sz="2000" b="1" spc="-30" dirty="0">
                <a:solidFill>
                  <a:srgbClr val="0000FF"/>
                </a:solidFill>
                <a:latin typeface="Calibri"/>
                <a:cs typeface="Calibri"/>
              </a:rPr>
              <a:t>r</a:t>
            </a:r>
            <a:r>
              <a:rPr sz="2000" b="1" dirty="0">
                <a:solidFill>
                  <a:srgbClr val="0000FF"/>
                </a:solidFill>
                <a:latin typeface="Calibri"/>
                <a:cs typeface="Calibri"/>
              </a:rPr>
              <a:t>c</a:t>
            </a:r>
            <a:r>
              <a:rPr sz="2000" b="1" spc="-5" dirty="0">
                <a:solidFill>
                  <a:srgbClr val="0000FF"/>
                </a:solidFill>
                <a:latin typeface="Calibri"/>
                <a:cs typeface="Calibri"/>
              </a:rPr>
              <a:t>es</a:t>
            </a:r>
            <a:endParaRPr sz="2000">
              <a:latin typeface="Calibri"/>
              <a:cs typeface="Calibri"/>
            </a:endParaRPr>
          </a:p>
          <a:p>
            <a:pPr marL="378460" marR="5080" indent="-183515">
              <a:lnSpc>
                <a:spcPct val="120000"/>
              </a:lnSpc>
              <a:spcBef>
                <a:spcPts val="365"/>
              </a:spcBef>
              <a:buClr>
                <a:srgbClr val="1CACE3"/>
              </a:buClr>
              <a:buFont typeface="Arial MT"/>
              <a:buChar char="•"/>
              <a:tabLst>
                <a:tab pos="378460" algn="l"/>
              </a:tabLst>
            </a:pPr>
            <a:r>
              <a:rPr sz="1600" spc="-5" dirty="0">
                <a:latin typeface="Calibri"/>
                <a:cs typeface="Calibri"/>
              </a:rPr>
              <a:t>Algo</a:t>
            </a:r>
            <a:r>
              <a:rPr sz="1600" spc="20" dirty="0">
                <a:latin typeface="Calibri"/>
                <a:cs typeface="Calibri"/>
              </a:rPr>
              <a:t> </a:t>
            </a:r>
            <a:r>
              <a:rPr sz="1600" spc="-10" dirty="0">
                <a:latin typeface="Calibri"/>
                <a:cs typeface="Calibri"/>
              </a:rPr>
              <a:t>trading</a:t>
            </a:r>
            <a:r>
              <a:rPr sz="1600" spc="30" dirty="0">
                <a:latin typeface="Calibri"/>
                <a:cs typeface="Calibri"/>
              </a:rPr>
              <a:t> </a:t>
            </a:r>
            <a:r>
              <a:rPr sz="1600" spc="-5" dirty="0">
                <a:latin typeface="Calibri"/>
                <a:cs typeface="Calibri"/>
              </a:rPr>
              <a:t>helps</a:t>
            </a:r>
            <a:r>
              <a:rPr sz="1600" spc="25" dirty="0">
                <a:latin typeface="Calibri"/>
                <a:cs typeface="Calibri"/>
              </a:rPr>
              <a:t> </a:t>
            </a:r>
            <a:r>
              <a:rPr sz="1600" dirty="0">
                <a:latin typeface="Calibri"/>
                <a:cs typeface="Calibri"/>
              </a:rPr>
              <a:t>in</a:t>
            </a:r>
            <a:r>
              <a:rPr sz="1600" spc="25" dirty="0">
                <a:latin typeface="Calibri"/>
                <a:cs typeface="Calibri"/>
              </a:rPr>
              <a:t> </a:t>
            </a:r>
            <a:r>
              <a:rPr sz="1600" spc="-5" dirty="0">
                <a:latin typeface="Calibri"/>
                <a:cs typeface="Calibri"/>
              </a:rPr>
              <a:t>the</a:t>
            </a:r>
            <a:r>
              <a:rPr sz="1600" spc="35" dirty="0">
                <a:latin typeface="Calibri"/>
                <a:cs typeface="Calibri"/>
              </a:rPr>
              <a:t> </a:t>
            </a:r>
            <a:r>
              <a:rPr sz="1600" spc="-10" dirty="0">
                <a:latin typeface="Calibri"/>
                <a:cs typeface="Calibri"/>
              </a:rPr>
              <a:t>reduction</a:t>
            </a:r>
            <a:r>
              <a:rPr sz="1600" spc="35" dirty="0">
                <a:latin typeface="Calibri"/>
                <a:cs typeface="Calibri"/>
              </a:rPr>
              <a:t> </a:t>
            </a:r>
            <a:r>
              <a:rPr sz="1600" spc="-5" dirty="0">
                <a:latin typeface="Calibri"/>
                <a:cs typeface="Calibri"/>
              </a:rPr>
              <a:t>of</a:t>
            </a:r>
            <a:r>
              <a:rPr sz="1600" spc="45" dirty="0">
                <a:latin typeface="Calibri"/>
                <a:cs typeface="Calibri"/>
              </a:rPr>
              <a:t> </a:t>
            </a:r>
            <a:r>
              <a:rPr sz="1600" spc="-5" dirty="0">
                <a:latin typeface="Calibri"/>
                <a:cs typeface="Calibri"/>
              </a:rPr>
              <a:t>the</a:t>
            </a:r>
            <a:r>
              <a:rPr sz="1600" spc="25" dirty="0">
                <a:latin typeface="Calibri"/>
                <a:cs typeface="Calibri"/>
              </a:rPr>
              <a:t> </a:t>
            </a:r>
            <a:r>
              <a:rPr sz="1600" b="1" spc="-5" dirty="0">
                <a:latin typeface="Calibri"/>
                <a:cs typeface="Calibri"/>
              </a:rPr>
              <a:t>transaction</a:t>
            </a:r>
            <a:r>
              <a:rPr sz="1600" b="1" spc="35" dirty="0">
                <a:latin typeface="Calibri"/>
                <a:cs typeface="Calibri"/>
              </a:rPr>
              <a:t> </a:t>
            </a:r>
            <a:r>
              <a:rPr sz="1600" b="1" spc="-5" dirty="0">
                <a:latin typeface="Calibri"/>
                <a:cs typeface="Calibri"/>
              </a:rPr>
              <a:t>costs</a:t>
            </a:r>
            <a:r>
              <a:rPr sz="1600" spc="-5" dirty="0">
                <a:latin typeface="Calibri"/>
                <a:cs typeface="Calibri"/>
              </a:rPr>
              <a:t>,</a:t>
            </a:r>
            <a:r>
              <a:rPr sz="1600" spc="25" dirty="0">
                <a:latin typeface="Calibri"/>
                <a:cs typeface="Calibri"/>
              </a:rPr>
              <a:t> </a:t>
            </a:r>
            <a:r>
              <a:rPr sz="1600" spc="-25" dirty="0">
                <a:latin typeface="Calibri"/>
                <a:cs typeface="Calibri"/>
              </a:rPr>
              <a:t>however,</a:t>
            </a:r>
            <a:r>
              <a:rPr sz="1600" spc="25" dirty="0">
                <a:latin typeface="Calibri"/>
                <a:cs typeface="Calibri"/>
              </a:rPr>
              <a:t> </a:t>
            </a:r>
            <a:r>
              <a:rPr sz="1600" b="1" spc="-5" dirty="0">
                <a:latin typeface="Calibri"/>
                <a:cs typeface="Calibri"/>
              </a:rPr>
              <a:t>it</a:t>
            </a:r>
            <a:r>
              <a:rPr sz="1600" b="1" spc="20" dirty="0">
                <a:latin typeface="Calibri"/>
                <a:cs typeface="Calibri"/>
              </a:rPr>
              <a:t> </a:t>
            </a:r>
            <a:r>
              <a:rPr sz="1600" b="1" dirty="0">
                <a:latin typeface="Calibri"/>
                <a:cs typeface="Calibri"/>
              </a:rPr>
              <a:t>also</a:t>
            </a:r>
            <a:r>
              <a:rPr sz="1600" b="1" spc="30" dirty="0">
                <a:latin typeface="Calibri"/>
                <a:cs typeface="Calibri"/>
              </a:rPr>
              <a:t> </a:t>
            </a:r>
            <a:r>
              <a:rPr sz="1600" b="1" spc="-5" dirty="0">
                <a:latin typeface="Calibri"/>
                <a:cs typeface="Calibri"/>
              </a:rPr>
              <a:t>adds</a:t>
            </a:r>
            <a:r>
              <a:rPr sz="1600" b="1" spc="35" dirty="0">
                <a:latin typeface="Calibri"/>
                <a:cs typeface="Calibri"/>
              </a:rPr>
              <a:t> </a:t>
            </a:r>
            <a:r>
              <a:rPr sz="1600" b="1" spc="10" dirty="0">
                <a:latin typeface="Calibri"/>
                <a:cs typeface="Calibri"/>
              </a:rPr>
              <a:t>on </a:t>
            </a:r>
            <a:r>
              <a:rPr sz="1600" b="1" spc="-345" dirty="0">
                <a:latin typeface="Calibri"/>
                <a:cs typeface="Calibri"/>
              </a:rPr>
              <a:t> </a:t>
            </a:r>
            <a:r>
              <a:rPr sz="1600" b="1" spc="-5" dirty="0">
                <a:latin typeface="Calibri"/>
                <a:cs typeface="Calibri"/>
              </a:rPr>
              <a:t>a </a:t>
            </a:r>
            <a:r>
              <a:rPr sz="1600" b="1" dirty="0">
                <a:latin typeface="Calibri"/>
                <a:cs typeface="Calibri"/>
              </a:rPr>
              <a:t>lot</a:t>
            </a:r>
            <a:r>
              <a:rPr sz="1600" b="1" spc="-15" dirty="0">
                <a:latin typeface="Calibri"/>
                <a:cs typeface="Calibri"/>
              </a:rPr>
              <a:t> </a:t>
            </a:r>
            <a:r>
              <a:rPr sz="1600" b="1" dirty="0">
                <a:latin typeface="Calibri"/>
                <a:cs typeface="Calibri"/>
              </a:rPr>
              <a:t>of</a:t>
            </a:r>
            <a:r>
              <a:rPr sz="1600" b="1" spc="5" dirty="0">
                <a:latin typeface="Calibri"/>
                <a:cs typeface="Calibri"/>
              </a:rPr>
              <a:t> </a:t>
            </a:r>
            <a:r>
              <a:rPr sz="1600" b="1" spc="-10" dirty="0">
                <a:latin typeface="Calibri"/>
                <a:cs typeface="Calibri"/>
              </a:rPr>
              <a:t>expenditure</a:t>
            </a:r>
            <a:r>
              <a:rPr sz="1600" spc="-10" dirty="0">
                <a:latin typeface="Calibri"/>
                <a:cs typeface="Calibri"/>
              </a:rPr>
              <a:t>.</a:t>
            </a:r>
            <a:endParaRPr sz="1600">
              <a:latin typeface="Calibri"/>
              <a:cs typeface="Calibri"/>
            </a:endParaRPr>
          </a:p>
          <a:p>
            <a:pPr marL="377825" marR="10160" indent="-182880">
              <a:lnSpc>
                <a:spcPct val="120000"/>
              </a:lnSpc>
              <a:spcBef>
                <a:spcPts val="300"/>
              </a:spcBef>
              <a:buClr>
                <a:srgbClr val="1CACE3"/>
              </a:buClr>
              <a:buFont typeface="Arial MT"/>
              <a:buChar char="•"/>
              <a:tabLst>
                <a:tab pos="378460" algn="l"/>
              </a:tabLst>
            </a:pPr>
            <a:r>
              <a:rPr sz="1600" spc="-5" dirty="0">
                <a:latin typeface="Calibri"/>
                <a:cs typeface="Calibri"/>
              </a:rPr>
              <a:t>The</a:t>
            </a:r>
            <a:r>
              <a:rPr sz="1600" spc="180" dirty="0">
                <a:latin typeface="Calibri"/>
                <a:cs typeface="Calibri"/>
              </a:rPr>
              <a:t> </a:t>
            </a:r>
            <a:r>
              <a:rPr sz="1600" spc="-15" dirty="0">
                <a:latin typeface="Calibri"/>
                <a:cs typeface="Calibri"/>
              </a:rPr>
              <a:t>traders</a:t>
            </a:r>
            <a:r>
              <a:rPr sz="1600" spc="180" dirty="0">
                <a:latin typeface="Calibri"/>
                <a:cs typeface="Calibri"/>
              </a:rPr>
              <a:t> </a:t>
            </a:r>
            <a:r>
              <a:rPr sz="1600" spc="-5" dirty="0">
                <a:latin typeface="Calibri"/>
                <a:cs typeface="Calibri"/>
              </a:rPr>
              <a:t>need</a:t>
            </a:r>
            <a:r>
              <a:rPr sz="1600" spc="195" dirty="0">
                <a:latin typeface="Calibri"/>
                <a:cs typeface="Calibri"/>
              </a:rPr>
              <a:t> </a:t>
            </a:r>
            <a:r>
              <a:rPr sz="1600" spc="-10" dirty="0">
                <a:latin typeface="Calibri"/>
                <a:cs typeface="Calibri"/>
              </a:rPr>
              <a:t>to</a:t>
            </a:r>
            <a:r>
              <a:rPr sz="1600" spc="185" dirty="0">
                <a:latin typeface="Calibri"/>
                <a:cs typeface="Calibri"/>
              </a:rPr>
              <a:t> </a:t>
            </a:r>
            <a:r>
              <a:rPr sz="1600" spc="-5" dirty="0">
                <a:latin typeface="Calibri"/>
                <a:cs typeface="Calibri"/>
              </a:rPr>
              <a:t>be</a:t>
            </a:r>
            <a:r>
              <a:rPr sz="1600" spc="180" dirty="0">
                <a:latin typeface="Calibri"/>
                <a:cs typeface="Calibri"/>
              </a:rPr>
              <a:t> </a:t>
            </a:r>
            <a:r>
              <a:rPr sz="1600" spc="-5" dirty="0">
                <a:latin typeface="Calibri"/>
                <a:cs typeface="Calibri"/>
              </a:rPr>
              <a:t>equipped</a:t>
            </a:r>
            <a:r>
              <a:rPr sz="1600" spc="190" dirty="0">
                <a:latin typeface="Calibri"/>
                <a:cs typeface="Calibri"/>
              </a:rPr>
              <a:t> </a:t>
            </a:r>
            <a:r>
              <a:rPr sz="1600" spc="-5" dirty="0">
                <a:latin typeface="Calibri"/>
                <a:cs typeface="Calibri"/>
              </a:rPr>
              <a:t>with</a:t>
            </a:r>
            <a:r>
              <a:rPr sz="1600" spc="170" dirty="0">
                <a:latin typeface="Calibri"/>
                <a:cs typeface="Calibri"/>
              </a:rPr>
              <a:t> </a:t>
            </a:r>
            <a:r>
              <a:rPr sz="1600" spc="-10" dirty="0">
                <a:solidFill>
                  <a:srgbClr val="FF0000"/>
                </a:solidFill>
                <a:latin typeface="Calibri"/>
                <a:cs typeface="Calibri"/>
              </a:rPr>
              <a:t>high-end</a:t>
            </a:r>
            <a:r>
              <a:rPr sz="1600" spc="180" dirty="0">
                <a:solidFill>
                  <a:srgbClr val="FF0000"/>
                </a:solidFill>
                <a:latin typeface="Calibri"/>
                <a:cs typeface="Calibri"/>
              </a:rPr>
              <a:t> </a:t>
            </a:r>
            <a:r>
              <a:rPr sz="1600" spc="-10" dirty="0">
                <a:solidFill>
                  <a:srgbClr val="FF0000"/>
                </a:solidFill>
                <a:latin typeface="Calibri"/>
                <a:cs typeface="Calibri"/>
              </a:rPr>
              <a:t>resources</a:t>
            </a:r>
            <a:r>
              <a:rPr sz="1600" spc="-10" dirty="0">
                <a:latin typeface="Calibri"/>
                <a:cs typeface="Calibri"/>
              </a:rPr>
              <a:t>,</a:t>
            </a:r>
            <a:r>
              <a:rPr sz="1600" spc="185" dirty="0">
                <a:latin typeface="Calibri"/>
                <a:cs typeface="Calibri"/>
              </a:rPr>
              <a:t> </a:t>
            </a:r>
            <a:r>
              <a:rPr sz="1600" spc="-10" dirty="0">
                <a:latin typeface="Calibri"/>
                <a:cs typeface="Calibri"/>
              </a:rPr>
              <a:t>must</a:t>
            </a:r>
            <a:r>
              <a:rPr sz="1600" spc="190" dirty="0">
                <a:latin typeface="Calibri"/>
                <a:cs typeface="Calibri"/>
              </a:rPr>
              <a:t> </a:t>
            </a:r>
            <a:r>
              <a:rPr sz="1600" spc="-15" dirty="0">
                <a:latin typeface="Calibri"/>
                <a:cs typeface="Calibri"/>
              </a:rPr>
              <a:t>have</a:t>
            </a:r>
            <a:r>
              <a:rPr sz="1600" spc="180" dirty="0">
                <a:latin typeface="Calibri"/>
                <a:cs typeface="Calibri"/>
              </a:rPr>
              <a:t> </a:t>
            </a:r>
            <a:r>
              <a:rPr sz="1600" spc="-10" dirty="0">
                <a:latin typeface="Calibri"/>
                <a:cs typeface="Calibri"/>
              </a:rPr>
              <a:t>an</a:t>
            </a:r>
            <a:r>
              <a:rPr sz="1600" spc="180" dirty="0">
                <a:latin typeface="Calibri"/>
                <a:cs typeface="Calibri"/>
              </a:rPr>
              <a:t> </a:t>
            </a:r>
            <a:r>
              <a:rPr sz="1600" spc="-5" dirty="0">
                <a:solidFill>
                  <a:srgbClr val="FF0000"/>
                </a:solidFill>
                <a:latin typeface="Calibri"/>
                <a:cs typeface="Calibri"/>
              </a:rPr>
              <a:t>access</a:t>
            </a:r>
            <a:r>
              <a:rPr sz="1600" spc="185" dirty="0">
                <a:solidFill>
                  <a:srgbClr val="FF0000"/>
                </a:solidFill>
                <a:latin typeface="Calibri"/>
                <a:cs typeface="Calibri"/>
              </a:rPr>
              <a:t> </a:t>
            </a:r>
            <a:r>
              <a:rPr sz="1600" spc="-15" dirty="0">
                <a:solidFill>
                  <a:srgbClr val="FF0000"/>
                </a:solidFill>
                <a:latin typeface="Calibri"/>
                <a:cs typeface="Calibri"/>
              </a:rPr>
              <a:t>to </a:t>
            </a:r>
            <a:r>
              <a:rPr sz="1600" spc="-345" dirty="0">
                <a:solidFill>
                  <a:srgbClr val="FF0000"/>
                </a:solidFill>
                <a:latin typeface="Calibri"/>
                <a:cs typeface="Calibri"/>
              </a:rPr>
              <a:t> </a:t>
            </a:r>
            <a:r>
              <a:rPr sz="1600" spc="-5" dirty="0">
                <a:solidFill>
                  <a:srgbClr val="FF0000"/>
                </a:solidFill>
                <a:latin typeface="Calibri"/>
                <a:cs typeface="Calibri"/>
              </a:rPr>
              <a:t>the </a:t>
            </a:r>
            <a:r>
              <a:rPr sz="1600" spc="-10" dirty="0">
                <a:solidFill>
                  <a:srgbClr val="FF0000"/>
                </a:solidFill>
                <a:latin typeface="Calibri"/>
                <a:cs typeface="Calibri"/>
              </a:rPr>
              <a:t>server</a:t>
            </a:r>
            <a:r>
              <a:rPr sz="1600" spc="40" dirty="0">
                <a:solidFill>
                  <a:srgbClr val="FF0000"/>
                </a:solidFill>
                <a:latin typeface="Calibri"/>
                <a:cs typeface="Calibri"/>
              </a:rPr>
              <a:t> </a:t>
            </a:r>
            <a:r>
              <a:rPr sz="1600" spc="-5" dirty="0">
                <a:latin typeface="Calibri"/>
                <a:cs typeface="Calibri"/>
              </a:rPr>
              <a:t>and</a:t>
            </a:r>
            <a:r>
              <a:rPr sz="1600" dirty="0">
                <a:latin typeface="Calibri"/>
                <a:cs typeface="Calibri"/>
              </a:rPr>
              <a:t> </a:t>
            </a:r>
            <a:r>
              <a:rPr sz="1600" spc="-10" dirty="0">
                <a:latin typeface="Calibri"/>
                <a:cs typeface="Calibri"/>
              </a:rPr>
              <a:t>must </a:t>
            </a:r>
            <a:r>
              <a:rPr sz="1600" spc="-10" dirty="0">
                <a:solidFill>
                  <a:srgbClr val="FF0000"/>
                </a:solidFill>
                <a:latin typeface="Calibri"/>
                <a:cs typeface="Calibri"/>
              </a:rPr>
              <a:t>develop</a:t>
            </a:r>
            <a:r>
              <a:rPr sz="1600" spc="20" dirty="0">
                <a:solidFill>
                  <a:srgbClr val="FF0000"/>
                </a:solidFill>
                <a:latin typeface="Calibri"/>
                <a:cs typeface="Calibri"/>
              </a:rPr>
              <a:t> </a:t>
            </a:r>
            <a:r>
              <a:rPr sz="1600" spc="-5" dirty="0">
                <a:solidFill>
                  <a:srgbClr val="FF0000"/>
                </a:solidFill>
                <a:latin typeface="Calibri"/>
                <a:cs typeface="Calibri"/>
              </a:rPr>
              <a:t>the</a:t>
            </a:r>
            <a:r>
              <a:rPr sz="1600" dirty="0">
                <a:solidFill>
                  <a:srgbClr val="FF0000"/>
                </a:solidFill>
                <a:latin typeface="Calibri"/>
                <a:cs typeface="Calibri"/>
              </a:rPr>
              <a:t> </a:t>
            </a:r>
            <a:r>
              <a:rPr sz="1600" spc="-5" dirty="0">
                <a:solidFill>
                  <a:srgbClr val="FF0000"/>
                </a:solidFill>
                <a:latin typeface="Calibri"/>
                <a:cs typeface="Calibri"/>
              </a:rPr>
              <a:t>algorithms</a:t>
            </a:r>
            <a:r>
              <a:rPr sz="1600" dirty="0">
                <a:solidFill>
                  <a:srgbClr val="FF0000"/>
                </a:solidFill>
                <a:latin typeface="Calibri"/>
                <a:cs typeface="Calibri"/>
              </a:rPr>
              <a:t> </a:t>
            </a:r>
            <a:r>
              <a:rPr sz="1600" spc="-5" dirty="0">
                <a:solidFill>
                  <a:srgbClr val="FF0000"/>
                </a:solidFill>
                <a:latin typeface="Calibri"/>
                <a:cs typeface="Calibri"/>
              </a:rPr>
              <a:t>using</a:t>
            </a:r>
            <a:r>
              <a:rPr sz="1600" spc="-20" dirty="0">
                <a:solidFill>
                  <a:srgbClr val="FF0000"/>
                </a:solidFill>
                <a:latin typeface="Calibri"/>
                <a:cs typeface="Calibri"/>
              </a:rPr>
              <a:t> </a:t>
            </a:r>
            <a:r>
              <a:rPr sz="1600" spc="-10" dirty="0">
                <a:solidFill>
                  <a:srgbClr val="FF0000"/>
                </a:solidFill>
                <a:latin typeface="Calibri"/>
                <a:cs typeface="Calibri"/>
              </a:rPr>
              <a:t>costly</a:t>
            </a:r>
            <a:r>
              <a:rPr sz="1600" dirty="0">
                <a:solidFill>
                  <a:srgbClr val="FF0000"/>
                </a:solidFill>
                <a:latin typeface="Calibri"/>
                <a:cs typeface="Calibri"/>
              </a:rPr>
              <a:t> </a:t>
            </a:r>
            <a:r>
              <a:rPr sz="1600" spc="-15" dirty="0">
                <a:solidFill>
                  <a:srgbClr val="FF0000"/>
                </a:solidFill>
                <a:latin typeface="Calibri"/>
                <a:cs typeface="Calibri"/>
              </a:rPr>
              <a:t>technology</a:t>
            </a:r>
            <a:r>
              <a:rPr sz="1600" spc="-15" dirty="0">
                <a:latin typeface="Calibri"/>
                <a:cs typeface="Calibri"/>
              </a:rPr>
              <a:t>.</a:t>
            </a:r>
            <a:endParaRPr sz="1600">
              <a:latin typeface="Calibri"/>
              <a:cs typeface="Calibri"/>
            </a:endParaRPr>
          </a:p>
          <a:p>
            <a:pPr marL="378460" marR="7620" indent="-183515">
              <a:lnSpc>
                <a:spcPct val="120000"/>
              </a:lnSpc>
              <a:spcBef>
                <a:spcPts val="300"/>
              </a:spcBef>
              <a:buClr>
                <a:srgbClr val="1CACE3"/>
              </a:buClr>
              <a:buFont typeface="Arial MT"/>
              <a:buChar char="•"/>
              <a:tabLst>
                <a:tab pos="378460" algn="l"/>
              </a:tabLst>
            </a:pPr>
            <a:r>
              <a:rPr sz="1600" spc="-5" dirty="0">
                <a:latin typeface="Calibri"/>
                <a:cs typeface="Calibri"/>
              </a:rPr>
              <a:t>Another</a:t>
            </a:r>
            <a:r>
              <a:rPr sz="1600" spc="15" dirty="0">
                <a:latin typeface="Calibri"/>
                <a:cs typeface="Calibri"/>
              </a:rPr>
              <a:t> </a:t>
            </a:r>
            <a:r>
              <a:rPr sz="1600" dirty="0">
                <a:latin typeface="Calibri"/>
                <a:cs typeface="Calibri"/>
              </a:rPr>
              <a:t>big</a:t>
            </a:r>
            <a:r>
              <a:rPr sz="1600" spc="15" dirty="0">
                <a:latin typeface="Calibri"/>
                <a:cs typeface="Calibri"/>
              </a:rPr>
              <a:t> </a:t>
            </a:r>
            <a:r>
              <a:rPr sz="1600" spc="-10" dirty="0">
                <a:latin typeface="Calibri"/>
                <a:cs typeface="Calibri"/>
              </a:rPr>
              <a:t>expense</a:t>
            </a:r>
            <a:r>
              <a:rPr sz="1600" spc="25" dirty="0">
                <a:latin typeface="Calibri"/>
                <a:cs typeface="Calibri"/>
              </a:rPr>
              <a:t> </a:t>
            </a:r>
            <a:r>
              <a:rPr sz="1600" dirty="0">
                <a:latin typeface="Calibri"/>
                <a:cs typeface="Calibri"/>
              </a:rPr>
              <a:t>is</a:t>
            </a:r>
            <a:r>
              <a:rPr sz="1600" spc="10" dirty="0">
                <a:latin typeface="Calibri"/>
                <a:cs typeface="Calibri"/>
              </a:rPr>
              <a:t> </a:t>
            </a:r>
            <a:r>
              <a:rPr sz="1600" spc="-5" dirty="0">
                <a:latin typeface="Calibri"/>
                <a:cs typeface="Calibri"/>
              </a:rPr>
              <a:t>the</a:t>
            </a:r>
            <a:r>
              <a:rPr sz="1600" spc="15" dirty="0">
                <a:latin typeface="Calibri"/>
                <a:cs typeface="Calibri"/>
              </a:rPr>
              <a:t> </a:t>
            </a:r>
            <a:r>
              <a:rPr sz="1600" spc="-15" dirty="0">
                <a:solidFill>
                  <a:srgbClr val="FF0000"/>
                </a:solidFill>
                <a:latin typeface="Calibri"/>
                <a:cs typeface="Calibri"/>
              </a:rPr>
              <a:t>cost</a:t>
            </a:r>
            <a:r>
              <a:rPr sz="1600" spc="30" dirty="0">
                <a:solidFill>
                  <a:srgbClr val="FF0000"/>
                </a:solidFill>
                <a:latin typeface="Calibri"/>
                <a:cs typeface="Calibri"/>
              </a:rPr>
              <a:t> </a:t>
            </a:r>
            <a:r>
              <a:rPr sz="1600" spc="-5" dirty="0">
                <a:solidFill>
                  <a:srgbClr val="FF0000"/>
                </a:solidFill>
                <a:latin typeface="Calibri"/>
                <a:cs typeface="Calibri"/>
              </a:rPr>
              <a:t>of</a:t>
            </a:r>
            <a:r>
              <a:rPr sz="1600" spc="20" dirty="0">
                <a:solidFill>
                  <a:srgbClr val="FF0000"/>
                </a:solidFill>
                <a:latin typeface="Calibri"/>
                <a:cs typeface="Calibri"/>
              </a:rPr>
              <a:t> </a:t>
            </a:r>
            <a:r>
              <a:rPr sz="1600" spc="-15" dirty="0">
                <a:solidFill>
                  <a:srgbClr val="FF0000"/>
                </a:solidFill>
                <a:latin typeface="Calibri"/>
                <a:cs typeface="Calibri"/>
              </a:rPr>
              <a:t>data</a:t>
            </a:r>
            <a:r>
              <a:rPr sz="1600" spc="20" dirty="0">
                <a:solidFill>
                  <a:srgbClr val="FF0000"/>
                </a:solidFill>
                <a:latin typeface="Calibri"/>
                <a:cs typeface="Calibri"/>
              </a:rPr>
              <a:t> </a:t>
            </a:r>
            <a:r>
              <a:rPr sz="1600" spc="-15" dirty="0">
                <a:solidFill>
                  <a:srgbClr val="FF0000"/>
                </a:solidFill>
                <a:latin typeface="Calibri"/>
                <a:cs typeface="Calibri"/>
              </a:rPr>
              <a:t>feeds</a:t>
            </a:r>
            <a:r>
              <a:rPr sz="1600" spc="25" dirty="0">
                <a:solidFill>
                  <a:srgbClr val="FF0000"/>
                </a:solidFill>
                <a:latin typeface="Calibri"/>
                <a:cs typeface="Calibri"/>
              </a:rPr>
              <a:t> </a:t>
            </a:r>
            <a:r>
              <a:rPr sz="1600" spc="-5" dirty="0">
                <a:latin typeface="Calibri"/>
                <a:cs typeface="Calibri"/>
              </a:rPr>
              <a:t>that</a:t>
            </a:r>
            <a:r>
              <a:rPr sz="1600" spc="10" dirty="0">
                <a:latin typeface="Calibri"/>
                <a:cs typeface="Calibri"/>
              </a:rPr>
              <a:t> </a:t>
            </a:r>
            <a:r>
              <a:rPr sz="1600" spc="-5" dirty="0">
                <a:latin typeface="Calibri"/>
                <a:cs typeface="Calibri"/>
              </a:rPr>
              <a:t>help</a:t>
            </a:r>
            <a:r>
              <a:rPr sz="1600" spc="5" dirty="0">
                <a:latin typeface="Calibri"/>
                <a:cs typeface="Calibri"/>
              </a:rPr>
              <a:t> </a:t>
            </a:r>
            <a:r>
              <a:rPr sz="1600" dirty="0">
                <a:latin typeface="Calibri"/>
                <a:cs typeface="Calibri"/>
              </a:rPr>
              <a:t>in</a:t>
            </a:r>
            <a:r>
              <a:rPr sz="1600" spc="15" dirty="0">
                <a:latin typeface="Calibri"/>
                <a:cs typeface="Calibri"/>
              </a:rPr>
              <a:t> </a:t>
            </a:r>
            <a:r>
              <a:rPr sz="1600" spc="-10" dirty="0">
                <a:latin typeface="Calibri"/>
                <a:cs typeface="Calibri"/>
              </a:rPr>
              <a:t>formulating</a:t>
            </a:r>
            <a:r>
              <a:rPr sz="1600" spc="10" dirty="0">
                <a:latin typeface="Calibri"/>
                <a:cs typeface="Calibri"/>
              </a:rPr>
              <a:t> </a:t>
            </a:r>
            <a:r>
              <a:rPr sz="1600" spc="-15" dirty="0">
                <a:latin typeface="Calibri"/>
                <a:cs typeface="Calibri"/>
              </a:rPr>
              <a:t>intraday </a:t>
            </a:r>
            <a:r>
              <a:rPr sz="1600" spc="-350" dirty="0">
                <a:latin typeface="Calibri"/>
                <a:cs typeface="Calibri"/>
              </a:rPr>
              <a:t> </a:t>
            </a:r>
            <a:r>
              <a:rPr sz="1600" spc="-10" dirty="0">
                <a:latin typeface="Calibri"/>
                <a:cs typeface="Calibri"/>
              </a:rPr>
              <a:t>strategies.</a:t>
            </a:r>
            <a:endParaRPr sz="1600">
              <a:latin typeface="Calibri"/>
              <a:cs typeface="Calibri"/>
            </a:endParaRPr>
          </a:p>
          <a:p>
            <a:pPr marL="12700">
              <a:lnSpc>
                <a:spcPct val="100000"/>
              </a:lnSpc>
              <a:spcBef>
                <a:spcPts val="62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5" dirty="0">
                <a:solidFill>
                  <a:srgbClr val="0000FF"/>
                </a:solidFill>
                <a:latin typeface="Calibri"/>
                <a:cs typeface="Calibri"/>
              </a:rPr>
              <a:t>Programming/Scientific</a:t>
            </a:r>
            <a:r>
              <a:rPr sz="2000" b="1" spc="-20" dirty="0">
                <a:solidFill>
                  <a:srgbClr val="0000FF"/>
                </a:solidFill>
                <a:latin typeface="Calibri"/>
                <a:cs typeface="Calibri"/>
              </a:rPr>
              <a:t> </a:t>
            </a:r>
            <a:r>
              <a:rPr sz="2000" b="1" spc="-5" dirty="0">
                <a:solidFill>
                  <a:srgbClr val="0000FF"/>
                </a:solidFill>
                <a:latin typeface="Calibri"/>
                <a:cs typeface="Calibri"/>
              </a:rPr>
              <a:t>Expertise</a:t>
            </a:r>
            <a:r>
              <a:rPr sz="2000" b="1" dirty="0">
                <a:solidFill>
                  <a:srgbClr val="0000FF"/>
                </a:solidFill>
                <a:latin typeface="Calibri"/>
                <a:cs typeface="Calibri"/>
              </a:rPr>
              <a:t> </a:t>
            </a:r>
            <a:r>
              <a:rPr sz="1600" b="1" spc="-5" dirty="0">
                <a:solidFill>
                  <a:srgbClr val="0000FF"/>
                </a:solidFill>
                <a:latin typeface="Calibri"/>
                <a:cs typeface="Calibri"/>
              </a:rPr>
              <a:t>(Need </a:t>
            </a:r>
            <a:r>
              <a:rPr sz="1600" b="1" spc="-10" dirty="0">
                <a:solidFill>
                  <a:srgbClr val="0000FF"/>
                </a:solidFill>
                <a:latin typeface="Calibri"/>
                <a:cs typeface="Calibri"/>
              </a:rPr>
              <a:t>to</a:t>
            </a:r>
            <a:r>
              <a:rPr sz="1600" b="1" spc="5" dirty="0">
                <a:solidFill>
                  <a:srgbClr val="0000FF"/>
                </a:solidFill>
                <a:latin typeface="Calibri"/>
                <a:cs typeface="Calibri"/>
              </a:rPr>
              <a:t> </a:t>
            </a:r>
            <a:r>
              <a:rPr sz="1600" b="1" spc="-5" dirty="0">
                <a:solidFill>
                  <a:srgbClr val="0000FF"/>
                </a:solidFill>
                <a:latin typeface="Calibri"/>
                <a:cs typeface="Calibri"/>
              </a:rPr>
              <a:t>Know</a:t>
            </a:r>
            <a:r>
              <a:rPr sz="1600" b="1" dirty="0">
                <a:solidFill>
                  <a:srgbClr val="0000FF"/>
                </a:solidFill>
                <a:latin typeface="Calibri"/>
                <a:cs typeface="Calibri"/>
              </a:rPr>
              <a:t> </a:t>
            </a:r>
            <a:r>
              <a:rPr sz="1600" b="1" spc="-10" dirty="0">
                <a:solidFill>
                  <a:srgbClr val="0000FF"/>
                </a:solidFill>
                <a:latin typeface="Calibri"/>
                <a:cs typeface="Calibri"/>
              </a:rPr>
              <a:t>the</a:t>
            </a:r>
            <a:r>
              <a:rPr sz="1600" b="1" spc="15" dirty="0">
                <a:solidFill>
                  <a:srgbClr val="0000FF"/>
                </a:solidFill>
                <a:latin typeface="Calibri"/>
                <a:cs typeface="Calibri"/>
              </a:rPr>
              <a:t> </a:t>
            </a:r>
            <a:r>
              <a:rPr sz="1600" b="1" spc="-10" dirty="0">
                <a:solidFill>
                  <a:srgbClr val="0000FF"/>
                </a:solidFill>
                <a:latin typeface="Calibri"/>
                <a:cs typeface="Calibri"/>
              </a:rPr>
              <a:t>Programming</a:t>
            </a:r>
            <a:r>
              <a:rPr sz="1600" b="1" spc="35" dirty="0">
                <a:solidFill>
                  <a:srgbClr val="0000FF"/>
                </a:solidFill>
                <a:latin typeface="Calibri"/>
                <a:cs typeface="Calibri"/>
              </a:rPr>
              <a:t> </a:t>
            </a:r>
            <a:r>
              <a:rPr sz="1600" b="1" spc="-10" dirty="0">
                <a:solidFill>
                  <a:srgbClr val="0000FF"/>
                </a:solidFill>
                <a:latin typeface="Calibri"/>
                <a:cs typeface="Calibri"/>
              </a:rPr>
              <a:t>Process)</a:t>
            </a:r>
            <a:endParaRPr sz="1600">
              <a:latin typeface="Calibri"/>
              <a:cs typeface="Calibri"/>
            </a:endParaRPr>
          </a:p>
          <a:p>
            <a:pPr marL="378460" indent="-182880">
              <a:lnSpc>
                <a:spcPct val="100000"/>
              </a:lnSpc>
              <a:spcBef>
                <a:spcPts val="745"/>
              </a:spcBef>
              <a:buClr>
                <a:srgbClr val="1CACE3"/>
              </a:buClr>
              <a:buFont typeface="Arial MT"/>
              <a:buChar char="•"/>
              <a:tabLst>
                <a:tab pos="378460" algn="l"/>
              </a:tabLst>
            </a:pPr>
            <a:r>
              <a:rPr sz="1600" spc="-5" dirty="0">
                <a:latin typeface="Calibri"/>
                <a:cs typeface="Calibri"/>
              </a:rPr>
              <a:t>Algo </a:t>
            </a:r>
            <a:r>
              <a:rPr sz="1600" spc="-10" dirty="0">
                <a:latin typeface="Calibri"/>
                <a:cs typeface="Calibri"/>
              </a:rPr>
              <a:t>trading requires</a:t>
            </a:r>
            <a:r>
              <a:rPr sz="1600" spc="30" dirty="0">
                <a:latin typeface="Calibri"/>
                <a:cs typeface="Calibri"/>
              </a:rPr>
              <a:t> </a:t>
            </a:r>
            <a:r>
              <a:rPr sz="1600" spc="-15" dirty="0">
                <a:latin typeface="Calibri"/>
                <a:cs typeface="Calibri"/>
              </a:rPr>
              <a:t>for</a:t>
            </a:r>
            <a:r>
              <a:rPr sz="1600" spc="10" dirty="0">
                <a:latin typeface="Calibri"/>
                <a:cs typeface="Calibri"/>
              </a:rPr>
              <a:t> </a:t>
            </a:r>
            <a:r>
              <a:rPr sz="1600" spc="-5" dirty="0">
                <a:latin typeface="Calibri"/>
                <a:cs typeface="Calibri"/>
              </a:rPr>
              <a:t>the</a:t>
            </a:r>
            <a:r>
              <a:rPr sz="1600" spc="5" dirty="0">
                <a:latin typeface="Calibri"/>
                <a:cs typeface="Calibri"/>
              </a:rPr>
              <a:t> </a:t>
            </a:r>
            <a:r>
              <a:rPr sz="1600" spc="-15" dirty="0">
                <a:latin typeface="Calibri"/>
                <a:cs typeface="Calibri"/>
              </a:rPr>
              <a:t>traders</a:t>
            </a:r>
            <a:r>
              <a:rPr sz="1600" spc="20" dirty="0">
                <a:latin typeface="Calibri"/>
                <a:cs typeface="Calibri"/>
              </a:rPr>
              <a:t> </a:t>
            </a:r>
            <a:r>
              <a:rPr sz="1600" spc="-10" dirty="0">
                <a:latin typeface="Calibri"/>
                <a:cs typeface="Calibri"/>
              </a:rPr>
              <a:t>to</a:t>
            </a:r>
            <a:r>
              <a:rPr sz="1600" spc="-5" dirty="0">
                <a:latin typeface="Calibri"/>
                <a:cs typeface="Calibri"/>
              </a:rPr>
              <a:t> </a:t>
            </a:r>
            <a:r>
              <a:rPr sz="1600" b="1" spc="-10" dirty="0">
                <a:latin typeface="Calibri"/>
                <a:cs typeface="Calibri"/>
              </a:rPr>
              <a:t>develop</a:t>
            </a:r>
            <a:r>
              <a:rPr sz="1600" b="1" spc="10" dirty="0">
                <a:latin typeface="Calibri"/>
                <a:cs typeface="Calibri"/>
              </a:rPr>
              <a:t> </a:t>
            </a:r>
            <a:r>
              <a:rPr sz="1600" b="1" spc="-10" dirty="0">
                <a:latin typeface="Calibri"/>
                <a:cs typeface="Calibri"/>
              </a:rPr>
              <a:t>the</a:t>
            </a:r>
            <a:r>
              <a:rPr sz="1600" b="1" spc="10" dirty="0">
                <a:latin typeface="Calibri"/>
                <a:cs typeface="Calibri"/>
              </a:rPr>
              <a:t> </a:t>
            </a:r>
            <a:r>
              <a:rPr sz="1600" b="1" spc="-5" dirty="0">
                <a:latin typeface="Calibri"/>
                <a:cs typeface="Calibri"/>
              </a:rPr>
              <a:t>algorithms</a:t>
            </a:r>
            <a:r>
              <a:rPr sz="1600" spc="-5" dirty="0">
                <a:latin typeface="Calibri"/>
                <a:cs typeface="Calibri"/>
              </a:rPr>
              <a:t>.</a:t>
            </a:r>
            <a:endParaRPr sz="1600">
              <a:latin typeface="Calibri"/>
              <a:cs typeface="Calibri"/>
            </a:endParaRPr>
          </a:p>
          <a:p>
            <a:pPr marL="377825" marR="10795" indent="-182880">
              <a:lnSpc>
                <a:spcPct val="120000"/>
              </a:lnSpc>
              <a:spcBef>
                <a:spcPts val="300"/>
              </a:spcBef>
              <a:buClr>
                <a:srgbClr val="1CACE3"/>
              </a:buClr>
              <a:buFont typeface="Arial MT"/>
              <a:buChar char="•"/>
              <a:tabLst>
                <a:tab pos="378460" algn="l"/>
              </a:tabLst>
            </a:pPr>
            <a:r>
              <a:rPr sz="1600" spc="-5" dirty="0">
                <a:latin typeface="Calibri"/>
                <a:cs typeface="Calibri"/>
              </a:rPr>
              <a:t>Not</a:t>
            </a:r>
            <a:r>
              <a:rPr sz="1600" spc="30" dirty="0">
                <a:latin typeface="Calibri"/>
                <a:cs typeface="Calibri"/>
              </a:rPr>
              <a:t> </a:t>
            </a:r>
            <a:r>
              <a:rPr sz="1600" dirty="0">
                <a:latin typeface="Calibri"/>
                <a:cs typeface="Calibri"/>
              </a:rPr>
              <a:t>all</a:t>
            </a:r>
            <a:r>
              <a:rPr sz="1600" spc="15" dirty="0">
                <a:latin typeface="Calibri"/>
                <a:cs typeface="Calibri"/>
              </a:rPr>
              <a:t> </a:t>
            </a:r>
            <a:r>
              <a:rPr sz="1600" spc="-15" dirty="0">
                <a:latin typeface="Calibri"/>
                <a:cs typeface="Calibri"/>
              </a:rPr>
              <a:t>investors</a:t>
            </a:r>
            <a:r>
              <a:rPr sz="1600" spc="25" dirty="0">
                <a:latin typeface="Calibri"/>
                <a:cs typeface="Calibri"/>
              </a:rPr>
              <a:t> </a:t>
            </a:r>
            <a:r>
              <a:rPr sz="1600" spc="-10" dirty="0">
                <a:latin typeface="Calibri"/>
                <a:cs typeface="Calibri"/>
              </a:rPr>
              <a:t>are</a:t>
            </a:r>
            <a:r>
              <a:rPr sz="1600" spc="20" dirty="0">
                <a:latin typeface="Calibri"/>
                <a:cs typeface="Calibri"/>
              </a:rPr>
              <a:t> </a:t>
            </a:r>
            <a:r>
              <a:rPr sz="1600" spc="-5" dirty="0">
                <a:latin typeface="Calibri"/>
                <a:cs typeface="Calibri"/>
              </a:rPr>
              <a:t>technically</a:t>
            </a:r>
            <a:r>
              <a:rPr sz="1600" spc="30" dirty="0">
                <a:latin typeface="Calibri"/>
                <a:cs typeface="Calibri"/>
              </a:rPr>
              <a:t> </a:t>
            </a:r>
            <a:r>
              <a:rPr sz="1600" spc="-10" dirty="0">
                <a:latin typeface="Calibri"/>
                <a:cs typeface="Calibri"/>
              </a:rPr>
              <a:t>skilled.</a:t>
            </a:r>
            <a:r>
              <a:rPr sz="1600" spc="30" dirty="0">
                <a:latin typeface="Calibri"/>
                <a:cs typeface="Calibri"/>
              </a:rPr>
              <a:t> </a:t>
            </a:r>
            <a:r>
              <a:rPr sz="1600" spc="-15" dirty="0">
                <a:latin typeface="Calibri"/>
                <a:cs typeface="Calibri"/>
              </a:rPr>
              <a:t>Therefore,</a:t>
            </a:r>
            <a:r>
              <a:rPr sz="1600" spc="25" dirty="0">
                <a:latin typeface="Calibri"/>
                <a:cs typeface="Calibri"/>
              </a:rPr>
              <a:t> </a:t>
            </a:r>
            <a:r>
              <a:rPr sz="1600" spc="-5" dirty="0">
                <a:latin typeface="Calibri"/>
                <a:cs typeface="Calibri"/>
              </a:rPr>
              <a:t>they</a:t>
            </a:r>
            <a:r>
              <a:rPr sz="1600" spc="35" dirty="0">
                <a:latin typeface="Calibri"/>
                <a:cs typeface="Calibri"/>
              </a:rPr>
              <a:t> </a:t>
            </a:r>
            <a:r>
              <a:rPr sz="1600" spc="-15" dirty="0">
                <a:latin typeface="Calibri"/>
                <a:cs typeface="Calibri"/>
              </a:rPr>
              <a:t>may</a:t>
            </a:r>
            <a:r>
              <a:rPr sz="1600" spc="30" dirty="0">
                <a:latin typeface="Calibri"/>
                <a:cs typeface="Calibri"/>
              </a:rPr>
              <a:t> </a:t>
            </a:r>
            <a:r>
              <a:rPr sz="1600" spc="-5" dirty="0">
                <a:latin typeface="Calibri"/>
                <a:cs typeface="Calibri"/>
              </a:rPr>
              <a:t>either</a:t>
            </a:r>
            <a:r>
              <a:rPr sz="1600" spc="20" dirty="0">
                <a:latin typeface="Calibri"/>
                <a:cs typeface="Calibri"/>
              </a:rPr>
              <a:t> </a:t>
            </a:r>
            <a:r>
              <a:rPr sz="1600" spc="-5" dirty="0">
                <a:solidFill>
                  <a:srgbClr val="FF0000"/>
                </a:solidFill>
                <a:latin typeface="Calibri"/>
                <a:cs typeface="Calibri"/>
              </a:rPr>
              <a:t>need</a:t>
            </a:r>
            <a:r>
              <a:rPr sz="1600" spc="25" dirty="0">
                <a:solidFill>
                  <a:srgbClr val="FF0000"/>
                </a:solidFill>
                <a:latin typeface="Calibri"/>
                <a:cs typeface="Calibri"/>
              </a:rPr>
              <a:t> </a:t>
            </a:r>
            <a:r>
              <a:rPr sz="1600" spc="-10" dirty="0">
                <a:solidFill>
                  <a:srgbClr val="FF0000"/>
                </a:solidFill>
                <a:latin typeface="Calibri"/>
                <a:cs typeface="Calibri"/>
              </a:rPr>
              <a:t>to</a:t>
            </a:r>
            <a:r>
              <a:rPr sz="1600" spc="25" dirty="0">
                <a:solidFill>
                  <a:srgbClr val="FF0000"/>
                </a:solidFill>
                <a:latin typeface="Calibri"/>
                <a:cs typeface="Calibri"/>
              </a:rPr>
              <a:t> </a:t>
            </a:r>
            <a:r>
              <a:rPr sz="1600" spc="-5" dirty="0">
                <a:solidFill>
                  <a:srgbClr val="FF0000"/>
                </a:solidFill>
                <a:latin typeface="Calibri"/>
                <a:cs typeface="Calibri"/>
              </a:rPr>
              <a:t>learn</a:t>
            </a:r>
            <a:r>
              <a:rPr sz="1600" spc="30" dirty="0">
                <a:solidFill>
                  <a:srgbClr val="FF0000"/>
                </a:solidFill>
                <a:latin typeface="Calibri"/>
                <a:cs typeface="Calibri"/>
              </a:rPr>
              <a:t> </a:t>
            </a:r>
            <a:r>
              <a:rPr sz="1600" spc="-10" dirty="0">
                <a:solidFill>
                  <a:srgbClr val="FF0000"/>
                </a:solidFill>
                <a:latin typeface="Calibri"/>
                <a:cs typeface="Calibri"/>
              </a:rPr>
              <a:t>new </a:t>
            </a:r>
            <a:r>
              <a:rPr sz="1600" spc="-350" dirty="0">
                <a:solidFill>
                  <a:srgbClr val="FF0000"/>
                </a:solidFill>
                <a:latin typeface="Calibri"/>
                <a:cs typeface="Calibri"/>
              </a:rPr>
              <a:t> </a:t>
            </a:r>
            <a:r>
              <a:rPr sz="1600" spc="-10" dirty="0">
                <a:solidFill>
                  <a:srgbClr val="FF0000"/>
                </a:solidFill>
                <a:latin typeface="Calibri"/>
                <a:cs typeface="Calibri"/>
              </a:rPr>
              <a:t>processes</a:t>
            </a:r>
            <a:r>
              <a:rPr sz="1600" spc="35" dirty="0">
                <a:solidFill>
                  <a:srgbClr val="FF0000"/>
                </a:solidFill>
                <a:latin typeface="Calibri"/>
                <a:cs typeface="Calibri"/>
              </a:rPr>
              <a:t> </a:t>
            </a:r>
            <a:r>
              <a:rPr sz="1600" spc="-5" dirty="0">
                <a:latin typeface="Calibri"/>
                <a:cs typeface="Calibri"/>
              </a:rPr>
              <a:t>or</a:t>
            </a:r>
            <a:r>
              <a:rPr sz="1600" spc="15" dirty="0">
                <a:latin typeface="Calibri"/>
                <a:cs typeface="Calibri"/>
              </a:rPr>
              <a:t> </a:t>
            </a:r>
            <a:r>
              <a:rPr sz="1600" spc="-10" dirty="0">
                <a:solidFill>
                  <a:srgbClr val="FF0000"/>
                </a:solidFill>
                <a:latin typeface="Calibri"/>
                <a:cs typeface="Calibri"/>
              </a:rPr>
              <a:t>hire</a:t>
            </a:r>
            <a:r>
              <a:rPr sz="1600" spc="5" dirty="0">
                <a:solidFill>
                  <a:srgbClr val="FF0000"/>
                </a:solidFill>
                <a:latin typeface="Calibri"/>
                <a:cs typeface="Calibri"/>
              </a:rPr>
              <a:t> </a:t>
            </a:r>
            <a:r>
              <a:rPr sz="1600" spc="-10" dirty="0">
                <a:solidFill>
                  <a:srgbClr val="FF0000"/>
                </a:solidFill>
                <a:latin typeface="Calibri"/>
                <a:cs typeface="Calibri"/>
              </a:rPr>
              <a:t>someone</a:t>
            </a:r>
            <a:r>
              <a:rPr sz="1600" spc="45" dirty="0">
                <a:solidFill>
                  <a:srgbClr val="FF0000"/>
                </a:solidFill>
                <a:latin typeface="Calibri"/>
                <a:cs typeface="Calibri"/>
              </a:rPr>
              <a:t> </a:t>
            </a:r>
            <a:r>
              <a:rPr sz="1600" spc="-15" dirty="0">
                <a:solidFill>
                  <a:srgbClr val="FF0000"/>
                </a:solidFill>
                <a:latin typeface="Calibri"/>
                <a:cs typeface="Calibri"/>
              </a:rPr>
              <a:t>(programmer)</a:t>
            </a:r>
            <a:r>
              <a:rPr sz="1600" spc="-15" dirty="0">
                <a:latin typeface="Calibri"/>
                <a:cs typeface="Calibri"/>
              </a:rPr>
              <a:t>.</a:t>
            </a:r>
            <a:endParaRPr sz="1600">
              <a:latin typeface="Calibri"/>
              <a:cs typeface="Calibri"/>
            </a:endParaRPr>
          </a:p>
          <a:p>
            <a:pPr marL="377825" marR="8890" indent="-182880">
              <a:lnSpc>
                <a:spcPct val="120000"/>
              </a:lnSpc>
              <a:spcBef>
                <a:spcPts val="300"/>
              </a:spcBef>
              <a:buClr>
                <a:srgbClr val="1CACE3"/>
              </a:buClr>
              <a:buFont typeface="Arial MT"/>
              <a:buChar char="•"/>
              <a:tabLst>
                <a:tab pos="378460" algn="l"/>
              </a:tabLst>
            </a:pPr>
            <a:r>
              <a:rPr sz="1600" spc="-5" dirty="0">
                <a:latin typeface="Calibri"/>
                <a:cs typeface="Calibri"/>
              </a:rPr>
              <a:t>The</a:t>
            </a:r>
            <a:r>
              <a:rPr sz="1600" spc="30" dirty="0">
                <a:latin typeface="Calibri"/>
                <a:cs typeface="Calibri"/>
              </a:rPr>
              <a:t> </a:t>
            </a:r>
            <a:r>
              <a:rPr sz="1600" spc="-5" dirty="0">
                <a:latin typeface="Calibri"/>
                <a:cs typeface="Calibri"/>
              </a:rPr>
              <a:t>need</a:t>
            </a:r>
            <a:r>
              <a:rPr sz="1600" spc="45" dirty="0">
                <a:latin typeface="Calibri"/>
                <a:cs typeface="Calibri"/>
              </a:rPr>
              <a:t> </a:t>
            </a:r>
            <a:r>
              <a:rPr sz="1600" spc="-10" dirty="0">
                <a:latin typeface="Calibri"/>
                <a:cs typeface="Calibri"/>
              </a:rPr>
              <a:t>for</a:t>
            </a:r>
            <a:r>
              <a:rPr sz="1600" spc="35" dirty="0">
                <a:latin typeface="Calibri"/>
                <a:cs typeface="Calibri"/>
              </a:rPr>
              <a:t> </a:t>
            </a:r>
            <a:r>
              <a:rPr sz="1600" spc="-5" dirty="0">
                <a:latin typeface="Calibri"/>
                <a:cs typeface="Calibri"/>
              </a:rPr>
              <a:t>technical</a:t>
            </a:r>
            <a:r>
              <a:rPr sz="1600" spc="40" dirty="0">
                <a:latin typeface="Calibri"/>
                <a:cs typeface="Calibri"/>
              </a:rPr>
              <a:t> </a:t>
            </a:r>
            <a:r>
              <a:rPr sz="1600" spc="-10" dirty="0">
                <a:latin typeface="Calibri"/>
                <a:cs typeface="Calibri"/>
              </a:rPr>
              <a:t>know-how</a:t>
            </a:r>
            <a:r>
              <a:rPr sz="1600" spc="50" dirty="0">
                <a:latin typeface="Calibri"/>
                <a:cs typeface="Calibri"/>
              </a:rPr>
              <a:t> </a:t>
            </a:r>
            <a:r>
              <a:rPr sz="1600" spc="-20" dirty="0">
                <a:latin typeface="Calibri"/>
                <a:cs typeface="Calibri"/>
              </a:rPr>
              <a:t>makes</a:t>
            </a:r>
            <a:r>
              <a:rPr sz="1600" spc="50" dirty="0">
                <a:latin typeface="Calibri"/>
                <a:cs typeface="Calibri"/>
              </a:rPr>
              <a:t> </a:t>
            </a:r>
            <a:r>
              <a:rPr sz="1600" spc="-5" dirty="0">
                <a:latin typeface="Calibri"/>
                <a:cs typeface="Calibri"/>
              </a:rPr>
              <a:t>algo</a:t>
            </a:r>
            <a:r>
              <a:rPr sz="1600" spc="30" dirty="0">
                <a:latin typeface="Calibri"/>
                <a:cs typeface="Calibri"/>
              </a:rPr>
              <a:t> </a:t>
            </a:r>
            <a:r>
              <a:rPr sz="1600" spc="-10" dirty="0">
                <a:latin typeface="Calibri"/>
                <a:cs typeface="Calibri"/>
              </a:rPr>
              <a:t>trading</a:t>
            </a:r>
            <a:r>
              <a:rPr sz="1600" spc="45" dirty="0">
                <a:latin typeface="Calibri"/>
                <a:cs typeface="Calibri"/>
              </a:rPr>
              <a:t> </a:t>
            </a:r>
            <a:r>
              <a:rPr sz="1600" spc="-10" dirty="0">
                <a:latin typeface="Calibri"/>
                <a:cs typeface="Calibri"/>
              </a:rPr>
              <a:t>quite</a:t>
            </a:r>
            <a:r>
              <a:rPr sz="1600" spc="35" dirty="0">
                <a:latin typeface="Calibri"/>
                <a:cs typeface="Calibri"/>
              </a:rPr>
              <a:t> </a:t>
            </a:r>
            <a:r>
              <a:rPr sz="1600" spc="-10" dirty="0">
                <a:latin typeface="Calibri"/>
                <a:cs typeface="Calibri"/>
              </a:rPr>
              <a:t>complicated</a:t>
            </a:r>
            <a:r>
              <a:rPr sz="1600" spc="40" dirty="0">
                <a:latin typeface="Calibri"/>
                <a:cs typeface="Calibri"/>
              </a:rPr>
              <a:t> </a:t>
            </a:r>
            <a:r>
              <a:rPr sz="1600" spc="-10" dirty="0">
                <a:latin typeface="Calibri"/>
                <a:cs typeface="Calibri"/>
              </a:rPr>
              <a:t>for</a:t>
            </a:r>
            <a:r>
              <a:rPr sz="1600" spc="45" dirty="0">
                <a:latin typeface="Calibri"/>
                <a:cs typeface="Calibri"/>
              </a:rPr>
              <a:t> </a:t>
            </a:r>
            <a:r>
              <a:rPr sz="1600" spc="-5" dirty="0">
                <a:latin typeface="Calibri"/>
                <a:cs typeface="Calibri"/>
              </a:rPr>
              <a:t>the </a:t>
            </a:r>
            <a:r>
              <a:rPr sz="1600" spc="-350" dirty="0">
                <a:latin typeface="Calibri"/>
                <a:cs typeface="Calibri"/>
              </a:rPr>
              <a:t> </a:t>
            </a:r>
            <a:r>
              <a:rPr sz="1600" spc="-15" dirty="0">
                <a:latin typeface="Calibri"/>
                <a:cs typeface="Calibri"/>
              </a:rPr>
              <a:t>general</a:t>
            </a:r>
            <a:r>
              <a:rPr sz="1600" spc="10" dirty="0">
                <a:latin typeface="Calibri"/>
                <a:cs typeface="Calibri"/>
              </a:rPr>
              <a:t> </a:t>
            </a:r>
            <a:r>
              <a:rPr sz="1600" spc="-5" dirty="0">
                <a:latin typeface="Calibri"/>
                <a:cs typeface="Calibri"/>
              </a:rPr>
              <a:t>public.</a:t>
            </a:r>
            <a:endParaRPr sz="16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3" name="object 3"/>
          <p:cNvSpPr txBox="1"/>
          <p:nvPr/>
        </p:nvSpPr>
        <p:spPr>
          <a:xfrm>
            <a:off x="1011427" y="1899790"/>
            <a:ext cx="7411084" cy="4297680"/>
          </a:xfrm>
          <a:prstGeom prst="rect">
            <a:avLst/>
          </a:prstGeom>
        </p:spPr>
        <p:txBody>
          <a:bodyPr vert="horz" wrap="square" lIns="0" tIns="132715" rIns="0" bIns="0" rtlCol="0">
            <a:spAutoFit/>
          </a:bodyPr>
          <a:lstStyle/>
          <a:p>
            <a:pPr marL="12700">
              <a:lnSpc>
                <a:spcPct val="100000"/>
              </a:lnSpc>
              <a:spcBef>
                <a:spcPts val="104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00FF"/>
                </a:solidFill>
                <a:latin typeface="Calibri"/>
                <a:cs typeface="Calibri"/>
              </a:rPr>
              <a:t>R</a:t>
            </a:r>
            <a:r>
              <a:rPr sz="2000" b="1" spc="-5" dirty="0">
                <a:solidFill>
                  <a:srgbClr val="0000FF"/>
                </a:solidFill>
                <a:latin typeface="Calibri"/>
                <a:cs typeface="Calibri"/>
              </a:rPr>
              <a:t>i</a:t>
            </a:r>
            <a:r>
              <a:rPr sz="2000" b="1" dirty="0">
                <a:solidFill>
                  <a:srgbClr val="0000FF"/>
                </a:solidFill>
                <a:latin typeface="Calibri"/>
                <a:cs typeface="Calibri"/>
              </a:rPr>
              <a:t>sk</a:t>
            </a:r>
            <a:r>
              <a:rPr sz="2000" b="1" spc="-10" dirty="0">
                <a:solidFill>
                  <a:srgbClr val="0000FF"/>
                </a:solidFill>
                <a:latin typeface="Calibri"/>
                <a:cs typeface="Calibri"/>
              </a:rPr>
              <a:t> </a:t>
            </a:r>
            <a:r>
              <a:rPr sz="2000" b="1" dirty="0">
                <a:solidFill>
                  <a:srgbClr val="0000FF"/>
                </a:solidFill>
                <a:latin typeface="Calibri"/>
                <a:cs typeface="Calibri"/>
              </a:rPr>
              <a:t>of</a:t>
            </a:r>
            <a:r>
              <a:rPr sz="2000" b="1" spc="-10" dirty="0">
                <a:solidFill>
                  <a:srgbClr val="0000FF"/>
                </a:solidFill>
                <a:latin typeface="Calibri"/>
                <a:cs typeface="Calibri"/>
              </a:rPr>
              <a:t> </a:t>
            </a:r>
            <a:r>
              <a:rPr sz="2000" b="1" dirty="0">
                <a:solidFill>
                  <a:srgbClr val="0000FF"/>
                </a:solidFill>
                <a:latin typeface="Calibri"/>
                <a:cs typeface="Calibri"/>
              </a:rPr>
              <a:t>O</a:t>
            </a:r>
            <a:r>
              <a:rPr sz="2000" b="1" spc="-25" dirty="0">
                <a:solidFill>
                  <a:srgbClr val="0000FF"/>
                </a:solidFill>
                <a:latin typeface="Calibri"/>
                <a:cs typeface="Calibri"/>
              </a:rPr>
              <a:t>v</a:t>
            </a:r>
            <a:r>
              <a:rPr sz="2000" b="1" spc="-5" dirty="0">
                <a:solidFill>
                  <a:srgbClr val="0000FF"/>
                </a:solidFill>
                <a:latin typeface="Calibri"/>
                <a:cs typeface="Calibri"/>
              </a:rPr>
              <a:t>er-</a:t>
            </a:r>
            <a:r>
              <a:rPr sz="2000" b="1" dirty="0">
                <a:solidFill>
                  <a:srgbClr val="0000FF"/>
                </a:solidFill>
                <a:latin typeface="Calibri"/>
                <a:cs typeface="Calibri"/>
              </a:rPr>
              <a:t>O</a:t>
            </a:r>
            <a:r>
              <a:rPr sz="2000" b="1" spc="-10" dirty="0">
                <a:solidFill>
                  <a:srgbClr val="0000FF"/>
                </a:solidFill>
                <a:latin typeface="Calibri"/>
                <a:cs typeface="Calibri"/>
              </a:rPr>
              <a:t>p</a:t>
            </a:r>
            <a:r>
              <a:rPr sz="2000" b="1" dirty="0">
                <a:solidFill>
                  <a:srgbClr val="0000FF"/>
                </a:solidFill>
                <a:latin typeface="Calibri"/>
                <a:cs typeface="Calibri"/>
              </a:rPr>
              <a:t>t</a:t>
            </a:r>
            <a:r>
              <a:rPr sz="2000" b="1" spc="-5" dirty="0">
                <a:solidFill>
                  <a:srgbClr val="0000FF"/>
                </a:solidFill>
                <a:latin typeface="Calibri"/>
                <a:cs typeface="Calibri"/>
              </a:rPr>
              <a:t>i</a:t>
            </a:r>
            <a:r>
              <a:rPr sz="2000" b="1" dirty="0">
                <a:solidFill>
                  <a:srgbClr val="0000FF"/>
                </a:solidFill>
                <a:latin typeface="Calibri"/>
                <a:cs typeface="Calibri"/>
              </a:rPr>
              <a:t>m</a:t>
            </a:r>
            <a:r>
              <a:rPr sz="2000" b="1" spc="-5" dirty="0">
                <a:solidFill>
                  <a:srgbClr val="0000FF"/>
                </a:solidFill>
                <a:latin typeface="Calibri"/>
                <a:cs typeface="Calibri"/>
              </a:rPr>
              <a:t>i</a:t>
            </a:r>
            <a:r>
              <a:rPr sz="2000" b="1" spc="-30" dirty="0">
                <a:solidFill>
                  <a:srgbClr val="0000FF"/>
                </a:solidFill>
                <a:latin typeface="Calibri"/>
                <a:cs typeface="Calibri"/>
              </a:rPr>
              <a:t>za</a:t>
            </a:r>
            <a:r>
              <a:rPr sz="2000" b="1" dirty="0">
                <a:solidFill>
                  <a:srgbClr val="0000FF"/>
                </a:solidFill>
                <a:latin typeface="Calibri"/>
                <a:cs typeface="Calibri"/>
              </a:rPr>
              <a:t>t</a:t>
            </a:r>
            <a:r>
              <a:rPr sz="2000" b="1" spc="-5" dirty="0">
                <a:solidFill>
                  <a:srgbClr val="0000FF"/>
                </a:solidFill>
                <a:latin typeface="Calibri"/>
                <a:cs typeface="Calibri"/>
              </a:rPr>
              <a:t>i</a:t>
            </a:r>
            <a:r>
              <a:rPr sz="2000" b="1" dirty="0">
                <a:solidFill>
                  <a:srgbClr val="0000FF"/>
                </a:solidFill>
                <a:latin typeface="Calibri"/>
                <a:cs typeface="Calibri"/>
              </a:rPr>
              <a:t>on</a:t>
            </a:r>
            <a:endParaRPr sz="2000">
              <a:latin typeface="Calibri"/>
              <a:cs typeface="Calibri"/>
            </a:endParaRPr>
          </a:p>
          <a:p>
            <a:pPr marL="378460" marR="5715" indent="-183515">
              <a:lnSpc>
                <a:spcPct val="120000"/>
              </a:lnSpc>
              <a:spcBef>
                <a:spcPts val="365"/>
              </a:spcBef>
              <a:buClr>
                <a:srgbClr val="1CACE3"/>
              </a:buClr>
              <a:buFont typeface="Arial MT"/>
              <a:buChar char="•"/>
              <a:tabLst>
                <a:tab pos="378460" algn="l"/>
              </a:tabLst>
            </a:pPr>
            <a:r>
              <a:rPr sz="1600" dirty="0">
                <a:latin typeface="Calibri"/>
                <a:cs typeface="Calibri"/>
              </a:rPr>
              <a:t>It</a:t>
            </a:r>
            <a:r>
              <a:rPr sz="1600" spc="85" dirty="0">
                <a:latin typeface="Calibri"/>
                <a:cs typeface="Calibri"/>
              </a:rPr>
              <a:t> </a:t>
            </a:r>
            <a:r>
              <a:rPr sz="1600" dirty="0">
                <a:latin typeface="Calibri"/>
                <a:cs typeface="Calibri"/>
              </a:rPr>
              <a:t>is</a:t>
            </a:r>
            <a:r>
              <a:rPr sz="1600" spc="95" dirty="0">
                <a:latin typeface="Calibri"/>
                <a:cs typeface="Calibri"/>
              </a:rPr>
              <a:t> </a:t>
            </a:r>
            <a:r>
              <a:rPr sz="1600" spc="-5" dirty="0">
                <a:latin typeface="Calibri"/>
                <a:cs typeface="Calibri"/>
              </a:rPr>
              <a:t>highly</a:t>
            </a:r>
            <a:r>
              <a:rPr sz="1600" spc="90" dirty="0">
                <a:latin typeface="Calibri"/>
                <a:cs typeface="Calibri"/>
              </a:rPr>
              <a:t> </a:t>
            </a:r>
            <a:r>
              <a:rPr sz="1600" spc="-10" dirty="0">
                <a:latin typeface="Calibri"/>
                <a:cs typeface="Calibri"/>
              </a:rPr>
              <a:t>probable</a:t>
            </a:r>
            <a:r>
              <a:rPr sz="1600" spc="100" dirty="0">
                <a:latin typeface="Calibri"/>
                <a:cs typeface="Calibri"/>
              </a:rPr>
              <a:t> </a:t>
            </a:r>
            <a:r>
              <a:rPr sz="1600" spc="-5" dirty="0">
                <a:latin typeface="Calibri"/>
                <a:cs typeface="Calibri"/>
              </a:rPr>
              <a:t>that</a:t>
            </a:r>
            <a:r>
              <a:rPr sz="1600" spc="100" dirty="0">
                <a:latin typeface="Calibri"/>
                <a:cs typeface="Calibri"/>
              </a:rPr>
              <a:t> </a:t>
            </a:r>
            <a:r>
              <a:rPr sz="1600" spc="-5" dirty="0">
                <a:latin typeface="Calibri"/>
                <a:cs typeface="Calibri"/>
              </a:rPr>
              <a:t>the</a:t>
            </a:r>
            <a:r>
              <a:rPr sz="1600" spc="90" dirty="0">
                <a:latin typeface="Calibri"/>
                <a:cs typeface="Calibri"/>
              </a:rPr>
              <a:t> </a:t>
            </a:r>
            <a:r>
              <a:rPr sz="1600" spc="-15" dirty="0">
                <a:latin typeface="Calibri"/>
                <a:cs typeface="Calibri"/>
              </a:rPr>
              <a:t>strategies</a:t>
            </a:r>
            <a:r>
              <a:rPr sz="1600" spc="100" dirty="0">
                <a:latin typeface="Calibri"/>
                <a:cs typeface="Calibri"/>
              </a:rPr>
              <a:t> </a:t>
            </a:r>
            <a:r>
              <a:rPr sz="1600" spc="-10" dirty="0">
                <a:solidFill>
                  <a:srgbClr val="FF0000"/>
                </a:solidFill>
                <a:latin typeface="Calibri"/>
                <a:cs typeface="Calibri"/>
              </a:rPr>
              <a:t>formulated</a:t>
            </a:r>
            <a:r>
              <a:rPr sz="1600" spc="100" dirty="0">
                <a:solidFill>
                  <a:srgbClr val="FF0000"/>
                </a:solidFill>
                <a:latin typeface="Calibri"/>
                <a:cs typeface="Calibri"/>
              </a:rPr>
              <a:t> </a:t>
            </a:r>
            <a:r>
              <a:rPr sz="1600" spc="-5" dirty="0">
                <a:solidFill>
                  <a:srgbClr val="FF0000"/>
                </a:solidFill>
                <a:latin typeface="Calibri"/>
                <a:cs typeface="Calibri"/>
              </a:rPr>
              <a:t>on</a:t>
            </a:r>
            <a:r>
              <a:rPr sz="1600" spc="95" dirty="0">
                <a:solidFill>
                  <a:srgbClr val="FF0000"/>
                </a:solidFill>
                <a:latin typeface="Calibri"/>
                <a:cs typeface="Calibri"/>
              </a:rPr>
              <a:t> </a:t>
            </a:r>
            <a:r>
              <a:rPr sz="1600" spc="-5" dirty="0">
                <a:solidFill>
                  <a:srgbClr val="FF0000"/>
                </a:solidFill>
                <a:latin typeface="Calibri"/>
                <a:cs typeface="Calibri"/>
              </a:rPr>
              <a:t>paper</a:t>
            </a:r>
            <a:r>
              <a:rPr sz="1600" spc="95" dirty="0">
                <a:solidFill>
                  <a:srgbClr val="FF0000"/>
                </a:solidFill>
                <a:latin typeface="Calibri"/>
                <a:cs typeface="Calibri"/>
              </a:rPr>
              <a:t> </a:t>
            </a:r>
            <a:r>
              <a:rPr sz="1600" spc="-15" dirty="0">
                <a:latin typeface="Calibri"/>
                <a:cs typeface="Calibri"/>
              </a:rPr>
              <a:t>may</a:t>
            </a:r>
            <a:r>
              <a:rPr sz="1600" spc="90" dirty="0">
                <a:latin typeface="Calibri"/>
                <a:cs typeface="Calibri"/>
              </a:rPr>
              <a:t> </a:t>
            </a:r>
            <a:r>
              <a:rPr sz="1600" spc="-5" dirty="0">
                <a:solidFill>
                  <a:srgbClr val="FF0000"/>
                </a:solidFill>
                <a:latin typeface="Calibri"/>
                <a:cs typeface="Calibri"/>
              </a:rPr>
              <a:t>not</a:t>
            </a:r>
            <a:r>
              <a:rPr sz="1600" spc="105" dirty="0">
                <a:solidFill>
                  <a:srgbClr val="FF0000"/>
                </a:solidFill>
                <a:latin typeface="Calibri"/>
                <a:cs typeface="Calibri"/>
              </a:rPr>
              <a:t> </a:t>
            </a:r>
            <a:r>
              <a:rPr sz="1600" dirty="0">
                <a:solidFill>
                  <a:srgbClr val="FF0000"/>
                </a:solidFill>
                <a:latin typeface="Calibri"/>
                <a:cs typeface="Calibri"/>
              </a:rPr>
              <a:t>turn</a:t>
            </a:r>
            <a:r>
              <a:rPr sz="1600" spc="100" dirty="0">
                <a:solidFill>
                  <a:srgbClr val="FF0000"/>
                </a:solidFill>
                <a:latin typeface="Calibri"/>
                <a:cs typeface="Calibri"/>
              </a:rPr>
              <a:t> </a:t>
            </a:r>
            <a:r>
              <a:rPr sz="1600" spc="-5" dirty="0">
                <a:solidFill>
                  <a:srgbClr val="FF0000"/>
                </a:solidFill>
                <a:latin typeface="Calibri"/>
                <a:cs typeface="Calibri"/>
              </a:rPr>
              <a:t>out</a:t>
            </a:r>
            <a:r>
              <a:rPr sz="1600" spc="100" dirty="0">
                <a:solidFill>
                  <a:srgbClr val="FF0000"/>
                </a:solidFill>
                <a:latin typeface="Calibri"/>
                <a:cs typeface="Calibri"/>
              </a:rPr>
              <a:t> </a:t>
            </a:r>
            <a:r>
              <a:rPr sz="1600" spc="-10" dirty="0">
                <a:solidFill>
                  <a:srgbClr val="FF0000"/>
                </a:solidFill>
                <a:latin typeface="Calibri"/>
                <a:cs typeface="Calibri"/>
              </a:rPr>
              <a:t>to</a:t>
            </a:r>
            <a:r>
              <a:rPr sz="1600" spc="95" dirty="0">
                <a:solidFill>
                  <a:srgbClr val="FF0000"/>
                </a:solidFill>
                <a:latin typeface="Calibri"/>
                <a:cs typeface="Calibri"/>
              </a:rPr>
              <a:t> </a:t>
            </a:r>
            <a:r>
              <a:rPr sz="1600" spc="-5" dirty="0">
                <a:solidFill>
                  <a:srgbClr val="FF0000"/>
                </a:solidFill>
                <a:latin typeface="Calibri"/>
                <a:cs typeface="Calibri"/>
              </a:rPr>
              <a:t>be </a:t>
            </a:r>
            <a:r>
              <a:rPr sz="1600" spc="-345" dirty="0">
                <a:solidFill>
                  <a:srgbClr val="FF0000"/>
                </a:solidFill>
                <a:latin typeface="Calibri"/>
                <a:cs typeface="Calibri"/>
              </a:rPr>
              <a:t> </a:t>
            </a:r>
            <a:r>
              <a:rPr sz="1600" spc="-10" dirty="0">
                <a:solidFill>
                  <a:srgbClr val="FF0000"/>
                </a:solidFill>
                <a:latin typeface="Calibri"/>
                <a:cs typeface="Calibri"/>
              </a:rPr>
              <a:t>successful</a:t>
            </a:r>
            <a:r>
              <a:rPr sz="1600" dirty="0">
                <a:solidFill>
                  <a:srgbClr val="FF0000"/>
                </a:solidFill>
                <a:latin typeface="Calibri"/>
                <a:cs typeface="Calibri"/>
              </a:rPr>
              <a:t> </a:t>
            </a:r>
            <a:r>
              <a:rPr sz="1600" spc="-5" dirty="0">
                <a:solidFill>
                  <a:srgbClr val="FF0000"/>
                </a:solidFill>
                <a:latin typeface="Calibri"/>
                <a:cs typeface="Calibri"/>
              </a:rPr>
              <a:t>and</a:t>
            </a:r>
            <a:r>
              <a:rPr sz="1600" spc="-15" dirty="0">
                <a:solidFill>
                  <a:srgbClr val="FF0000"/>
                </a:solidFill>
                <a:latin typeface="Calibri"/>
                <a:cs typeface="Calibri"/>
              </a:rPr>
              <a:t> </a:t>
            </a:r>
            <a:r>
              <a:rPr sz="1600" spc="-10" dirty="0">
                <a:solidFill>
                  <a:srgbClr val="FF0000"/>
                </a:solidFill>
                <a:latin typeface="Calibri"/>
                <a:cs typeface="Calibri"/>
              </a:rPr>
              <a:t>effective</a:t>
            </a:r>
            <a:r>
              <a:rPr sz="1600" spc="-5" dirty="0">
                <a:solidFill>
                  <a:srgbClr val="FF0000"/>
                </a:solidFill>
                <a:latin typeface="Calibri"/>
                <a:cs typeface="Calibri"/>
              </a:rPr>
              <a:t> during</a:t>
            </a:r>
            <a:r>
              <a:rPr sz="1600" spc="-10" dirty="0">
                <a:solidFill>
                  <a:srgbClr val="FF0000"/>
                </a:solidFill>
                <a:latin typeface="Calibri"/>
                <a:cs typeface="Calibri"/>
              </a:rPr>
              <a:t> </a:t>
            </a:r>
            <a:r>
              <a:rPr sz="1600" spc="-5" dirty="0">
                <a:solidFill>
                  <a:srgbClr val="FF0000"/>
                </a:solidFill>
                <a:latin typeface="Calibri"/>
                <a:cs typeface="Calibri"/>
              </a:rPr>
              <a:t>live </a:t>
            </a:r>
            <a:r>
              <a:rPr sz="1600" spc="-10" dirty="0">
                <a:solidFill>
                  <a:srgbClr val="FF0000"/>
                </a:solidFill>
                <a:latin typeface="Calibri"/>
                <a:cs typeface="Calibri"/>
              </a:rPr>
              <a:t>trading</a:t>
            </a:r>
            <a:r>
              <a:rPr sz="1600" spc="-10" dirty="0">
                <a:latin typeface="Calibri"/>
                <a:cs typeface="Calibri"/>
              </a:rPr>
              <a:t>.</a:t>
            </a:r>
            <a:endParaRPr sz="1600">
              <a:latin typeface="Calibri"/>
              <a:cs typeface="Calibri"/>
            </a:endParaRPr>
          </a:p>
          <a:p>
            <a:pPr marL="378460" marR="5080" indent="-183515">
              <a:lnSpc>
                <a:spcPct val="120000"/>
              </a:lnSpc>
              <a:spcBef>
                <a:spcPts val="300"/>
              </a:spcBef>
              <a:buClr>
                <a:srgbClr val="1CACE3"/>
              </a:buClr>
              <a:buFont typeface="Arial MT"/>
              <a:buChar char="•"/>
              <a:tabLst>
                <a:tab pos="378460" algn="l"/>
              </a:tabLst>
            </a:pPr>
            <a:r>
              <a:rPr sz="1600" spc="-5" dirty="0">
                <a:latin typeface="Calibri"/>
                <a:cs typeface="Calibri"/>
              </a:rPr>
              <a:t>This</a:t>
            </a:r>
            <a:r>
              <a:rPr sz="1600" spc="50" dirty="0">
                <a:latin typeface="Calibri"/>
                <a:cs typeface="Calibri"/>
              </a:rPr>
              <a:t> </a:t>
            </a:r>
            <a:r>
              <a:rPr sz="1600" dirty="0">
                <a:latin typeface="Calibri"/>
                <a:cs typeface="Calibri"/>
              </a:rPr>
              <a:t>is</a:t>
            </a:r>
            <a:r>
              <a:rPr sz="1600" spc="55" dirty="0">
                <a:latin typeface="Calibri"/>
                <a:cs typeface="Calibri"/>
              </a:rPr>
              <a:t> </a:t>
            </a:r>
            <a:r>
              <a:rPr sz="1600" spc="-10" dirty="0">
                <a:latin typeface="Calibri"/>
                <a:cs typeface="Calibri"/>
              </a:rPr>
              <a:t>called</a:t>
            </a:r>
            <a:r>
              <a:rPr sz="1600" spc="55" dirty="0">
                <a:latin typeface="Calibri"/>
                <a:cs typeface="Calibri"/>
              </a:rPr>
              <a:t> </a:t>
            </a:r>
            <a:r>
              <a:rPr sz="1600" b="1" spc="-10" dirty="0">
                <a:solidFill>
                  <a:srgbClr val="FF0000"/>
                </a:solidFill>
                <a:latin typeface="Calibri"/>
                <a:cs typeface="Calibri"/>
              </a:rPr>
              <a:t>over-optimization</a:t>
            </a:r>
            <a:r>
              <a:rPr sz="1600" spc="-10" dirty="0">
                <a:latin typeface="Calibri"/>
                <a:cs typeface="Calibri"/>
              </a:rPr>
              <a:t>,</a:t>
            </a:r>
            <a:r>
              <a:rPr sz="1600" spc="60" dirty="0">
                <a:latin typeface="Calibri"/>
                <a:cs typeface="Calibri"/>
              </a:rPr>
              <a:t> </a:t>
            </a:r>
            <a:r>
              <a:rPr sz="1600" spc="-5" dirty="0">
                <a:latin typeface="Calibri"/>
                <a:cs typeface="Calibri"/>
              </a:rPr>
              <a:t>wherein</a:t>
            </a:r>
            <a:r>
              <a:rPr sz="1600" spc="70" dirty="0">
                <a:latin typeface="Calibri"/>
                <a:cs typeface="Calibri"/>
              </a:rPr>
              <a:t> </a:t>
            </a:r>
            <a:r>
              <a:rPr sz="1600" spc="-5" dirty="0">
                <a:latin typeface="Calibri"/>
                <a:cs typeface="Calibri"/>
              </a:rPr>
              <a:t>the</a:t>
            </a:r>
            <a:r>
              <a:rPr sz="1600" spc="65" dirty="0">
                <a:latin typeface="Calibri"/>
                <a:cs typeface="Calibri"/>
              </a:rPr>
              <a:t> </a:t>
            </a:r>
            <a:r>
              <a:rPr sz="1600" spc="-10" dirty="0">
                <a:latin typeface="Calibri"/>
                <a:cs typeface="Calibri"/>
              </a:rPr>
              <a:t>trading</a:t>
            </a:r>
            <a:r>
              <a:rPr sz="1600" spc="65" dirty="0">
                <a:latin typeface="Calibri"/>
                <a:cs typeface="Calibri"/>
              </a:rPr>
              <a:t> </a:t>
            </a:r>
            <a:r>
              <a:rPr sz="1600" spc="-10" dirty="0">
                <a:latin typeface="Calibri"/>
                <a:cs typeface="Calibri"/>
              </a:rPr>
              <a:t>plan</a:t>
            </a:r>
            <a:r>
              <a:rPr sz="1600" spc="65" dirty="0">
                <a:latin typeface="Calibri"/>
                <a:cs typeface="Calibri"/>
              </a:rPr>
              <a:t> </a:t>
            </a:r>
            <a:r>
              <a:rPr sz="1600" spc="-10" dirty="0">
                <a:latin typeface="Calibri"/>
                <a:cs typeface="Calibri"/>
              </a:rPr>
              <a:t>becomes</a:t>
            </a:r>
            <a:r>
              <a:rPr sz="1600" spc="80" dirty="0">
                <a:latin typeface="Calibri"/>
                <a:cs typeface="Calibri"/>
              </a:rPr>
              <a:t> </a:t>
            </a:r>
            <a:r>
              <a:rPr sz="1600" b="1" spc="-5" dirty="0">
                <a:latin typeface="Calibri"/>
                <a:cs typeface="Calibri"/>
              </a:rPr>
              <a:t>unreliable</a:t>
            </a:r>
            <a:r>
              <a:rPr sz="1600" b="1" spc="55" dirty="0">
                <a:latin typeface="Calibri"/>
                <a:cs typeface="Calibri"/>
              </a:rPr>
              <a:t> </a:t>
            </a:r>
            <a:r>
              <a:rPr sz="1600" b="1" spc="-5" dirty="0">
                <a:latin typeface="Calibri"/>
                <a:cs typeface="Calibri"/>
              </a:rPr>
              <a:t>in</a:t>
            </a:r>
            <a:r>
              <a:rPr sz="1600" b="1" spc="55" dirty="0">
                <a:latin typeface="Calibri"/>
                <a:cs typeface="Calibri"/>
              </a:rPr>
              <a:t> </a:t>
            </a:r>
            <a:r>
              <a:rPr sz="1600" b="1" spc="-10" dirty="0">
                <a:latin typeface="Calibri"/>
                <a:cs typeface="Calibri"/>
              </a:rPr>
              <a:t>live </a:t>
            </a:r>
            <a:r>
              <a:rPr sz="1600" b="1" spc="-345" dirty="0">
                <a:latin typeface="Calibri"/>
                <a:cs typeface="Calibri"/>
              </a:rPr>
              <a:t> </a:t>
            </a:r>
            <a:r>
              <a:rPr sz="1600" b="1" spc="-15" dirty="0">
                <a:latin typeface="Calibri"/>
                <a:cs typeface="Calibri"/>
              </a:rPr>
              <a:t>markets</a:t>
            </a:r>
            <a:r>
              <a:rPr sz="1600" spc="-15" dirty="0">
                <a:latin typeface="Calibri"/>
                <a:cs typeface="Calibri"/>
              </a:rPr>
              <a:t>.</a:t>
            </a:r>
            <a:endParaRPr sz="1600">
              <a:latin typeface="Calibri"/>
              <a:cs typeface="Calibri"/>
            </a:endParaRPr>
          </a:p>
          <a:p>
            <a:pPr marL="378460" marR="5715" indent="-183515">
              <a:lnSpc>
                <a:spcPct val="120000"/>
              </a:lnSpc>
              <a:spcBef>
                <a:spcPts val="300"/>
              </a:spcBef>
              <a:buClr>
                <a:srgbClr val="1CACE3"/>
              </a:buClr>
              <a:buFont typeface="Arial MT"/>
              <a:buChar char="•"/>
              <a:tabLst>
                <a:tab pos="378460" algn="l"/>
              </a:tabLst>
            </a:pPr>
            <a:r>
              <a:rPr sz="1600" spc="-5" dirty="0">
                <a:latin typeface="Calibri"/>
                <a:cs typeface="Calibri"/>
              </a:rPr>
              <a:t>Despite</a:t>
            </a:r>
            <a:r>
              <a:rPr sz="1600" spc="265" dirty="0">
                <a:latin typeface="Calibri"/>
                <a:cs typeface="Calibri"/>
              </a:rPr>
              <a:t> </a:t>
            </a:r>
            <a:r>
              <a:rPr sz="1600" spc="-10" dirty="0">
                <a:latin typeface="Calibri"/>
                <a:cs typeface="Calibri"/>
              </a:rPr>
              <a:t>strategies</a:t>
            </a:r>
            <a:r>
              <a:rPr sz="1600" spc="265" dirty="0">
                <a:latin typeface="Calibri"/>
                <a:cs typeface="Calibri"/>
              </a:rPr>
              <a:t> </a:t>
            </a:r>
            <a:r>
              <a:rPr sz="1600" spc="-5" dirty="0">
                <a:latin typeface="Calibri"/>
                <a:cs typeface="Calibri"/>
              </a:rPr>
              <a:t>being</a:t>
            </a:r>
            <a:r>
              <a:rPr sz="1600" spc="275" dirty="0">
                <a:latin typeface="Calibri"/>
                <a:cs typeface="Calibri"/>
              </a:rPr>
              <a:t> </a:t>
            </a:r>
            <a:r>
              <a:rPr sz="1600" spc="-5" dirty="0">
                <a:latin typeface="Calibri"/>
                <a:cs typeface="Calibri"/>
              </a:rPr>
              <a:t>built</a:t>
            </a:r>
            <a:r>
              <a:rPr sz="1600" spc="270" dirty="0">
                <a:latin typeface="Calibri"/>
                <a:cs typeface="Calibri"/>
              </a:rPr>
              <a:t> </a:t>
            </a:r>
            <a:r>
              <a:rPr sz="1600" spc="-5" dirty="0">
                <a:latin typeface="Calibri"/>
                <a:cs typeface="Calibri"/>
              </a:rPr>
              <a:t>on</a:t>
            </a:r>
            <a:r>
              <a:rPr sz="1600" spc="265" dirty="0">
                <a:latin typeface="Calibri"/>
                <a:cs typeface="Calibri"/>
              </a:rPr>
              <a:t> </a:t>
            </a:r>
            <a:r>
              <a:rPr sz="1600" spc="-10" dirty="0">
                <a:latin typeface="Calibri"/>
                <a:cs typeface="Calibri"/>
              </a:rPr>
              <a:t>historical</a:t>
            </a:r>
            <a:r>
              <a:rPr sz="1600" spc="275" dirty="0">
                <a:latin typeface="Calibri"/>
                <a:cs typeface="Calibri"/>
              </a:rPr>
              <a:t> </a:t>
            </a:r>
            <a:r>
              <a:rPr sz="1600" spc="-15" dirty="0">
                <a:latin typeface="Calibri"/>
                <a:cs typeface="Calibri"/>
              </a:rPr>
              <a:t>data,</a:t>
            </a:r>
            <a:r>
              <a:rPr sz="1600" spc="260" dirty="0">
                <a:latin typeface="Calibri"/>
                <a:cs typeface="Calibri"/>
              </a:rPr>
              <a:t> </a:t>
            </a:r>
            <a:r>
              <a:rPr sz="1600" spc="-5" dirty="0">
                <a:latin typeface="Calibri"/>
                <a:cs typeface="Calibri"/>
              </a:rPr>
              <a:t>there</a:t>
            </a:r>
            <a:r>
              <a:rPr sz="1600" spc="260" dirty="0">
                <a:latin typeface="Calibri"/>
                <a:cs typeface="Calibri"/>
              </a:rPr>
              <a:t> </a:t>
            </a:r>
            <a:r>
              <a:rPr sz="1600" dirty="0">
                <a:latin typeface="Calibri"/>
                <a:cs typeface="Calibri"/>
              </a:rPr>
              <a:t>is</a:t>
            </a:r>
            <a:r>
              <a:rPr sz="1600" spc="270" dirty="0">
                <a:latin typeface="Calibri"/>
                <a:cs typeface="Calibri"/>
              </a:rPr>
              <a:t> </a:t>
            </a:r>
            <a:r>
              <a:rPr sz="1600" spc="-5" dirty="0">
                <a:latin typeface="Calibri"/>
                <a:cs typeface="Calibri"/>
              </a:rPr>
              <a:t>a</a:t>
            </a:r>
            <a:r>
              <a:rPr sz="1600" spc="265" dirty="0">
                <a:latin typeface="Calibri"/>
                <a:cs typeface="Calibri"/>
              </a:rPr>
              <a:t> </a:t>
            </a:r>
            <a:r>
              <a:rPr sz="1600" spc="-10" dirty="0">
                <a:latin typeface="Calibri"/>
                <a:cs typeface="Calibri"/>
              </a:rPr>
              <a:t>large</a:t>
            </a:r>
            <a:r>
              <a:rPr sz="1600" spc="275" dirty="0">
                <a:latin typeface="Calibri"/>
                <a:cs typeface="Calibri"/>
              </a:rPr>
              <a:t> </a:t>
            </a:r>
            <a:r>
              <a:rPr sz="1600" spc="-5" dirty="0">
                <a:latin typeface="Calibri"/>
                <a:cs typeface="Calibri"/>
              </a:rPr>
              <a:t>possibility</a:t>
            </a:r>
            <a:r>
              <a:rPr sz="1600" spc="265" dirty="0">
                <a:latin typeface="Calibri"/>
                <a:cs typeface="Calibri"/>
              </a:rPr>
              <a:t> </a:t>
            </a:r>
            <a:r>
              <a:rPr sz="1600" spc="-5" dirty="0">
                <a:latin typeface="Calibri"/>
                <a:cs typeface="Calibri"/>
              </a:rPr>
              <a:t>of</a:t>
            </a:r>
            <a:r>
              <a:rPr sz="1600" spc="270" dirty="0">
                <a:latin typeface="Calibri"/>
                <a:cs typeface="Calibri"/>
              </a:rPr>
              <a:t> </a:t>
            </a:r>
            <a:r>
              <a:rPr sz="1600" dirty="0">
                <a:latin typeface="Calibri"/>
                <a:cs typeface="Calibri"/>
              </a:rPr>
              <a:t>the </a:t>
            </a:r>
            <a:r>
              <a:rPr sz="1600" spc="-345" dirty="0">
                <a:latin typeface="Calibri"/>
                <a:cs typeface="Calibri"/>
              </a:rPr>
              <a:t> </a:t>
            </a:r>
            <a:r>
              <a:rPr sz="1600" spc="-15" dirty="0">
                <a:latin typeface="Calibri"/>
                <a:cs typeface="Calibri"/>
              </a:rPr>
              <a:t>strategy</a:t>
            </a:r>
            <a:r>
              <a:rPr sz="1600" spc="-5" dirty="0">
                <a:latin typeface="Calibri"/>
                <a:cs typeface="Calibri"/>
              </a:rPr>
              <a:t> failing</a:t>
            </a:r>
            <a:r>
              <a:rPr sz="1600" spc="-10" dirty="0">
                <a:latin typeface="Calibri"/>
                <a:cs typeface="Calibri"/>
              </a:rPr>
              <a:t> </a:t>
            </a:r>
            <a:r>
              <a:rPr sz="1600" spc="-5" dirty="0">
                <a:latin typeface="Calibri"/>
                <a:cs typeface="Calibri"/>
              </a:rPr>
              <a:t>as</a:t>
            </a:r>
            <a:r>
              <a:rPr sz="1600" spc="-40" dirty="0">
                <a:latin typeface="Calibri"/>
                <a:cs typeface="Calibri"/>
              </a:rPr>
              <a:t> </a:t>
            </a:r>
            <a:r>
              <a:rPr sz="1600" spc="-10" dirty="0">
                <a:latin typeface="Calibri"/>
                <a:cs typeface="Calibri"/>
              </a:rPr>
              <a:t>soon</a:t>
            </a:r>
            <a:r>
              <a:rPr sz="1600" spc="30" dirty="0">
                <a:latin typeface="Calibri"/>
                <a:cs typeface="Calibri"/>
              </a:rPr>
              <a:t> </a:t>
            </a:r>
            <a:r>
              <a:rPr sz="1600" spc="-5" dirty="0">
                <a:latin typeface="Calibri"/>
                <a:cs typeface="Calibri"/>
              </a:rPr>
              <a:t>as </a:t>
            </a:r>
            <a:r>
              <a:rPr sz="1600" dirty="0">
                <a:latin typeface="Calibri"/>
                <a:cs typeface="Calibri"/>
              </a:rPr>
              <a:t>it</a:t>
            </a:r>
            <a:r>
              <a:rPr sz="1600" spc="-10" dirty="0">
                <a:latin typeface="Calibri"/>
                <a:cs typeface="Calibri"/>
              </a:rPr>
              <a:t> goes</a:t>
            </a:r>
            <a:r>
              <a:rPr sz="1600" spc="20" dirty="0">
                <a:latin typeface="Calibri"/>
                <a:cs typeface="Calibri"/>
              </a:rPr>
              <a:t> </a:t>
            </a:r>
            <a:r>
              <a:rPr sz="1600" spc="-5" dirty="0">
                <a:latin typeface="Calibri"/>
                <a:cs typeface="Calibri"/>
              </a:rPr>
              <a:t>live,</a:t>
            </a:r>
            <a:r>
              <a:rPr sz="1600" spc="-10" dirty="0">
                <a:latin typeface="Calibri"/>
                <a:cs typeface="Calibri"/>
              </a:rPr>
              <a:t> </a:t>
            </a:r>
            <a:r>
              <a:rPr sz="1600" dirty="0">
                <a:latin typeface="Calibri"/>
                <a:cs typeface="Calibri"/>
              </a:rPr>
              <a:t>if</a:t>
            </a:r>
            <a:r>
              <a:rPr sz="1600" spc="-10" dirty="0">
                <a:latin typeface="Calibri"/>
                <a:cs typeface="Calibri"/>
              </a:rPr>
              <a:t> </a:t>
            </a:r>
            <a:r>
              <a:rPr sz="1600" spc="-5" dirty="0">
                <a:latin typeface="Calibri"/>
                <a:cs typeface="Calibri"/>
              </a:rPr>
              <a:t>the</a:t>
            </a:r>
            <a:r>
              <a:rPr sz="1600" spc="5" dirty="0">
                <a:latin typeface="Calibri"/>
                <a:cs typeface="Calibri"/>
              </a:rPr>
              <a:t> </a:t>
            </a:r>
            <a:r>
              <a:rPr sz="1600" spc="-5" dirty="0">
                <a:latin typeface="Calibri"/>
                <a:cs typeface="Calibri"/>
              </a:rPr>
              <a:t>right</a:t>
            </a:r>
            <a:r>
              <a:rPr sz="1600" spc="-10" dirty="0">
                <a:latin typeface="Calibri"/>
                <a:cs typeface="Calibri"/>
              </a:rPr>
              <a:t> </a:t>
            </a:r>
            <a:r>
              <a:rPr sz="1600" spc="-5" dirty="0">
                <a:latin typeface="Calibri"/>
                <a:cs typeface="Calibri"/>
              </a:rPr>
              <a:t>methods</a:t>
            </a:r>
            <a:r>
              <a:rPr sz="1600" spc="25" dirty="0">
                <a:latin typeface="Calibri"/>
                <a:cs typeface="Calibri"/>
              </a:rPr>
              <a:t> </a:t>
            </a:r>
            <a:r>
              <a:rPr sz="1600" spc="-15" dirty="0">
                <a:latin typeface="Calibri"/>
                <a:cs typeface="Calibri"/>
              </a:rPr>
              <a:t>are</a:t>
            </a:r>
            <a:r>
              <a:rPr sz="1600" spc="5" dirty="0">
                <a:latin typeface="Calibri"/>
                <a:cs typeface="Calibri"/>
              </a:rPr>
              <a:t> </a:t>
            </a:r>
            <a:r>
              <a:rPr sz="1600" spc="-5" dirty="0">
                <a:latin typeface="Calibri"/>
                <a:cs typeface="Calibri"/>
              </a:rPr>
              <a:t>not</a:t>
            </a:r>
            <a:r>
              <a:rPr sz="1600" spc="15" dirty="0">
                <a:latin typeface="Calibri"/>
                <a:cs typeface="Calibri"/>
              </a:rPr>
              <a:t> </a:t>
            </a:r>
            <a:r>
              <a:rPr sz="1600" spc="-10" dirty="0">
                <a:latin typeface="Calibri"/>
                <a:cs typeface="Calibri"/>
              </a:rPr>
              <a:t>employed.</a:t>
            </a:r>
            <a:endParaRPr sz="1600">
              <a:latin typeface="Calibri"/>
              <a:cs typeface="Calibri"/>
            </a:endParaRPr>
          </a:p>
          <a:p>
            <a:pPr marL="12700">
              <a:lnSpc>
                <a:spcPct val="100000"/>
              </a:lnSpc>
              <a:spcBef>
                <a:spcPts val="62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spc="-25" dirty="0">
                <a:solidFill>
                  <a:srgbClr val="0000FF"/>
                </a:solidFill>
                <a:latin typeface="Calibri"/>
                <a:cs typeface="Calibri"/>
              </a:rPr>
              <a:t>R</a:t>
            </a:r>
            <a:r>
              <a:rPr sz="2000" b="1" spc="-5" dirty="0">
                <a:solidFill>
                  <a:srgbClr val="0000FF"/>
                </a:solidFill>
                <a:latin typeface="Calibri"/>
                <a:cs typeface="Calibri"/>
              </a:rPr>
              <a:t>eg</a:t>
            </a:r>
            <a:r>
              <a:rPr sz="2000" b="1" dirty="0">
                <a:solidFill>
                  <a:srgbClr val="0000FF"/>
                </a:solidFill>
                <a:latin typeface="Calibri"/>
                <a:cs typeface="Calibri"/>
              </a:rPr>
              <a:t>u</a:t>
            </a:r>
            <a:r>
              <a:rPr sz="2000" b="1" spc="-5" dirty="0">
                <a:solidFill>
                  <a:srgbClr val="0000FF"/>
                </a:solidFill>
                <a:latin typeface="Calibri"/>
                <a:cs typeface="Calibri"/>
              </a:rPr>
              <a:t>l</a:t>
            </a:r>
            <a:r>
              <a:rPr sz="2000" b="1" spc="-30" dirty="0">
                <a:solidFill>
                  <a:srgbClr val="0000FF"/>
                </a:solidFill>
                <a:latin typeface="Calibri"/>
                <a:cs typeface="Calibri"/>
              </a:rPr>
              <a:t>a</a:t>
            </a:r>
            <a:r>
              <a:rPr sz="2000" b="1" dirty="0">
                <a:solidFill>
                  <a:srgbClr val="0000FF"/>
                </a:solidFill>
                <a:latin typeface="Calibri"/>
                <a:cs typeface="Calibri"/>
              </a:rPr>
              <a:t>t</a:t>
            </a:r>
            <a:r>
              <a:rPr sz="2000" b="1" spc="-5" dirty="0">
                <a:solidFill>
                  <a:srgbClr val="0000FF"/>
                </a:solidFill>
                <a:latin typeface="Calibri"/>
                <a:cs typeface="Calibri"/>
              </a:rPr>
              <a:t>i</a:t>
            </a:r>
            <a:r>
              <a:rPr sz="2000" b="1" dirty="0">
                <a:solidFill>
                  <a:srgbClr val="0000FF"/>
                </a:solidFill>
                <a:latin typeface="Calibri"/>
                <a:cs typeface="Calibri"/>
              </a:rPr>
              <a:t>ons</a:t>
            </a:r>
            <a:endParaRPr sz="2000">
              <a:latin typeface="Calibri"/>
              <a:cs typeface="Calibri"/>
            </a:endParaRPr>
          </a:p>
          <a:p>
            <a:pPr marL="378460" indent="-182880">
              <a:lnSpc>
                <a:spcPct val="100000"/>
              </a:lnSpc>
              <a:spcBef>
                <a:spcPts val="745"/>
              </a:spcBef>
              <a:buClr>
                <a:srgbClr val="1CACE3"/>
              </a:buClr>
              <a:buFont typeface="Arial MT"/>
              <a:buChar char="•"/>
              <a:tabLst>
                <a:tab pos="378460" algn="l"/>
              </a:tabLst>
            </a:pPr>
            <a:r>
              <a:rPr sz="1600" spc="-5" dirty="0">
                <a:latin typeface="Calibri"/>
                <a:cs typeface="Calibri"/>
              </a:rPr>
              <a:t>Another</a:t>
            </a:r>
            <a:r>
              <a:rPr sz="1600" spc="15" dirty="0">
                <a:latin typeface="Calibri"/>
                <a:cs typeface="Calibri"/>
              </a:rPr>
              <a:t> </a:t>
            </a:r>
            <a:r>
              <a:rPr sz="1600" spc="-10" dirty="0">
                <a:latin typeface="Calibri"/>
                <a:cs typeface="Calibri"/>
              </a:rPr>
              <a:t>con</a:t>
            </a:r>
            <a:r>
              <a:rPr sz="1600" spc="10" dirty="0">
                <a:latin typeface="Calibri"/>
                <a:cs typeface="Calibri"/>
              </a:rPr>
              <a:t> </a:t>
            </a:r>
            <a:r>
              <a:rPr sz="1600" spc="-5" dirty="0">
                <a:latin typeface="Calibri"/>
                <a:cs typeface="Calibri"/>
              </a:rPr>
              <a:t>of</a:t>
            </a:r>
            <a:r>
              <a:rPr sz="1600" spc="15" dirty="0">
                <a:latin typeface="Calibri"/>
                <a:cs typeface="Calibri"/>
              </a:rPr>
              <a:t> </a:t>
            </a:r>
            <a:r>
              <a:rPr sz="1600" spc="-5" dirty="0">
                <a:latin typeface="Calibri"/>
                <a:cs typeface="Calibri"/>
              </a:rPr>
              <a:t>algo</a:t>
            </a:r>
            <a:r>
              <a:rPr sz="1600" spc="-15" dirty="0">
                <a:latin typeface="Calibri"/>
                <a:cs typeface="Calibri"/>
              </a:rPr>
              <a:t> </a:t>
            </a:r>
            <a:r>
              <a:rPr sz="1600" spc="-10" dirty="0">
                <a:latin typeface="Calibri"/>
                <a:cs typeface="Calibri"/>
              </a:rPr>
              <a:t>trading </a:t>
            </a:r>
            <a:r>
              <a:rPr sz="1600" dirty="0">
                <a:latin typeface="Calibri"/>
                <a:cs typeface="Calibri"/>
              </a:rPr>
              <a:t>is</a:t>
            </a:r>
            <a:r>
              <a:rPr sz="1600" spc="-5" dirty="0">
                <a:latin typeface="Calibri"/>
                <a:cs typeface="Calibri"/>
              </a:rPr>
              <a:t> that</a:t>
            </a:r>
            <a:r>
              <a:rPr sz="1600" spc="-25" dirty="0">
                <a:latin typeface="Calibri"/>
                <a:cs typeface="Calibri"/>
              </a:rPr>
              <a:t> </a:t>
            </a:r>
            <a:r>
              <a:rPr sz="1600" dirty="0">
                <a:solidFill>
                  <a:srgbClr val="FF0000"/>
                </a:solidFill>
                <a:latin typeface="Calibri"/>
                <a:cs typeface="Calibri"/>
              </a:rPr>
              <a:t>it is</a:t>
            </a:r>
            <a:r>
              <a:rPr sz="1600" spc="-15" dirty="0">
                <a:solidFill>
                  <a:srgbClr val="FF0000"/>
                </a:solidFill>
                <a:latin typeface="Calibri"/>
                <a:cs typeface="Calibri"/>
              </a:rPr>
              <a:t> </a:t>
            </a:r>
            <a:r>
              <a:rPr sz="1600" spc="-5" dirty="0">
                <a:solidFill>
                  <a:srgbClr val="FF0000"/>
                </a:solidFill>
                <a:latin typeface="Calibri"/>
                <a:cs typeface="Calibri"/>
              </a:rPr>
              <a:t>subject</a:t>
            </a:r>
            <a:r>
              <a:rPr sz="1600" spc="15" dirty="0">
                <a:solidFill>
                  <a:srgbClr val="FF0000"/>
                </a:solidFill>
                <a:latin typeface="Calibri"/>
                <a:cs typeface="Calibri"/>
              </a:rPr>
              <a:t> </a:t>
            </a:r>
            <a:r>
              <a:rPr sz="1600" spc="-10" dirty="0">
                <a:solidFill>
                  <a:srgbClr val="FF0000"/>
                </a:solidFill>
                <a:latin typeface="Calibri"/>
                <a:cs typeface="Calibri"/>
              </a:rPr>
              <a:t>to</a:t>
            </a:r>
            <a:r>
              <a:rPr sz="1600" spc="5" dirty="0">
                <a:solidFill>
                  <a:srgbClr val="FF0000"/>
                </a:solidFill>
                <a:latin typeface="Calibri"/>
                <a:cs typeface="Calibri"/>
              </a:rPr>
              <a:t> </a:t>
            </a:r>
            <a:r>
              <a:rPr sz="1600" spc="-5" dirty="0">
                <a:solidFill>
                  <a:srgbClr val="FF0000"/>
                </a:solidFill>
                <a:latin typeface="Calibri"/>
                <a:cs typeface="Calibri"/>
              </a:rPr>
              <a:t>a</a:t>
            </a:r>
            <a:r>
              <a:rPr sz="1600" spc="-15" dirty="0">
                <a:solidFill>
                  <a:srgbClr val="FF0000"/>
                </a:solidFill>
                <a:latin typeface="Calibri"/>
                <a:cs typeface="Calibri"/>
              </a:rPr>
              <a:t> </a:t>
            </a:r>
            <a:r>
              <a:rPr sz="1600" spc="-5" dirty="0">
                <a:solidFill>
                  <a:srgbClr val="FF0000"/>
                </a:solidFill>
                <a:latin typeface="Calibri"/>
                <a:cs typeface="Calibri"/>
              </a:rPr>
              <a:t>lot</a:t>
            </a:r>
            <a:r>
              <a:rPr sz="1600" dirty="0">
                <a:solidFill>
                  <a:srgbClr val="FF0000"/>
                </a:solidFill>
                <a:latin typeface="Calibri"/>
                <a:cs typeface="Calibri"/>
              </a:rPr>
              <a:t> </a:t>
            </a:r>
            <a:r>
              <a:rPr sz="1600" spc="-5" dirty="0">
                <a:solidFill>
                  <a:srgbClr val="FF0000"/>
                </a:solidFill>
                <a:latin typeface="Calibri"/>
                <a:cs typeface="Calibri"/>
              </a:rPr>
              <a:t>of</a:t>
            </a:r>
            <a:r>
              <a:rPr sz="1600" spc="15" dirty="0">
                <a:solidFill>
                  <a:srgbClr val="FF0000"/>
                </a:solidFill>
                <a:latin typeface="Calibri"/>
                <a:cs typeface="Calibri"/>
              </a:rPr>
              <a:t> </a:t>
            </a:r>
            <a:r>
              <a:rPr sz="1600" spc="-5" dirty="0">
                <a:solidFill>
                  <a:srgbClr val="FF0000"/>
                </a:solidFill>
                <a:latin typeface="Calibri"/>
                <a:cs typeface="Calibri"/>
              </a:rPr>
              <a:t>regulations</a:t>
            </a:r>
            <a:r>
              <a:rPr sz="1600" spc="-5" dirty="0">
                <a:latin typeface="Calibri"/>
                <a:cs typeface="Calibri"/>
              </a:rPr>
              <a:t>.</a:t>
            </a:r>
            <a:endParaRPr sz="1600">
              <a:latin typeface="Calibri"/>
              <a:cs typeface="Calibri"/>
            </a:endParaRPr>
          </a:p>
          <a:p>
            <a:pPr marL="377825" marR="6350" indent="-182880">
              <a:lnSpc>
                <a:spcPct val="120000"/>
              </a:lnSpc>
              <a:spcBef>
                <a:spcPts val="300"/>
              </a:spcBef>
              <a:buClr>
                <a:srgbClr val="1CACE3"/>
              </a:buClr>
              <a:buFont typeface="Arial MT"/>
              <a:buChar char="•"/>
              <a:tabLst>
                <a:tab pos="378460" algn="l"/>
              </a:tabLst>
            </a:pPr>
            <a:r>
              <a:rPr sz="1600" spc="-5" dirty="0">
                <a:latin typeface="Calibri"/>
                <a:cs typeface="Calibri"/>
              </a:rPr>
              <a:t>The</a:t>
            </a:r>
            <a:r>
              <a:rPr sz="1600" spc="25" dirty="0">
                <a:latin typeface="Calibri"/>
                <a:cs typeface="Calibri"/>
              </a:rPr>
              <a:t> </a:t>
            </a:r>
            <a:r>
              <a:rPr sz="1600" spc="-10" dirty="0">
                <a:latin typeface="Calibri"/>
                <a:cs typeface="Calibri"/>
              </a:rPr>
              <a:t>regulatory</a:t>
            </a:r>
            <a:r>
              <a:rPr sz="1600" spc="25" dirty="0">
                <a:latin typeface="Calibri"/>
                <a:cs typeface="Calibri"/>
              </a:rPr>
              <a:t> </a:t>
            </a:r>
            <a:r>
              <a:rPr sz="1600" dirty="0">
                <a:latin typeface="Calibri"/>
                <a:cs typeface="Calibri"/>
              </a:rPr>
              <a:t>bodies</a:t>
            </a:r>
            <a:r>
              <a:rPr sz="1600" spc="25" dirty="0">
                <a:latin typeface="Calibri"/>
                <a:cs typeface="Calibri"/>
              </a:rPr>
              <a:t> </a:t>
            </a:r>
            <a:r>
              <a:rPr sz="1600" spc="-5" dirty="0">
                <a:latin typeface="Calibri"/>
                <a:cs typeface="Calibri"/>
              </a:rPr>
              <a:t>of</a:t>
            </a:r>
            <a:r>
              <a:rPr sz="1600" spc="35" dirty="0">
                <a:latin typeface="Calibri"/>
                <a:cs typeface="Calibri"/>
              </a:rPr>
              <a:t> </a:t>
            </a:r>
            <a:r>
              <a:rPr sz="1600" spc="-15" dirty="0">
                <a:latin typeface="Calibri"/>
                <a:cs typeface="Calibri"/>
              </a:rPr>
              <a:t>different</a:t>
            </a:r>
            <a:r>
              <a:rPr sz="1600" spc="30" dirty="0">
                <a:latin typeface="Calibri"/>
                <a:cs typeface="Calibri"/>
              </a:rPr>
              <a:t> </a:t>
            </a:r>
            <a:r>
              <a:rPr sz="1600" spc="-5" dirty="0">
                <a:latin typeface="Calibri"/>
                <a:cs typeface="Calibri"/>
              </a:rPr>
              <a:t>countries</a:t>
            </a:r>
            <a:r>
              <a:rPr sz="1600" spc="25" dirty="0">
                <a:latin typeface="Calibri"/>
                <a:cs typeface="Calibri"/>
              </a:rPr>
              <a:t> </a:t>
            </a:r>
            <a:r>
              <a:rPr sz="1600" spc="-15" dirty="0">
                <a:latin typeface="Calibri"/>
                <a:cs typeface="Calibri"/>
              </a:rPr>
              <a:t>have</a:t>
            </a:r>
            <a:r>
              <a:rPr sz="1600" spc="30" dirty="0">
                <a:latin typeface="Calibri"/>
                <a:cs typeface="Calibri"/>
              </a:rPr>
              <a:t> </a:t>
            </a:r>
            <a:r>
              <a:rPr sz="1600" spc="-5" dirty="0">
                <a:latin typeface="Calibri"/>
                <a:cs typeface="Calibri"/>
              </a:rPr>
              <a:t>not</a:t>
            </a:r>
            <a:r>
              <a:rPr sz="1600" spc="30" dirty="0">
                <a:latin typeface="Calibri"/>
                <a:cs typeface="Calibri"/>
              </a:rPr>
              <a:t> </a:t>
            </a:r>
            <a:r>
              <a:rPr sz="1600" spc="-5" dirty="0">
                <a:latin typeface="Calibri"/>
                <a:cs typeface="Calibri"/>
              </a:rPr>
              <a:t>been</a:t>
            </a:r>
            <a:r>
              <a:rPr sz="1600" spc="25" dirty="0">
                <a:latin typeface="Calibri"/>
                <a:cs typeface="Calibri"/>
              </a:rPr>
              <a:t> </a:t>
            </a:r>
            <a:r>
              <a:rPr sz="1600" spc="-5" dirty="0">
                <a:latin typeface="Calibri"/>
                <a:cs typeface="Calibri"/>
              </a:rPr>
              <a:t>able</a:t>
            </a:r>
            <a:r>
              <a:rPr sz="1600" spc="25" dirty="0">
                <a:latin typeface="Calibri"/>
                <a:cs typeface="Calibri"/>
              </a:rPr>
              <a:t> </a:t>
            </a:r>
            <a:r>
              <a:rPr sz="1600" spc="-10" dirty="0">
                <a:latin typeface="Calibri"/>
                <a:cs typeface="Calibri"/>
              </a:rPr>
              <a:t>to</a:t>
            </a:r>
            <a:r>
              <a:rPr sz="1600" spc="35" dirty="0">
                <a:latin typeface="Calibri"/>
                <a:cs typeface="Calibri"/>
              </a:rPr>
              <a:t> </a:t>
            </a:r>
            <a:r>
              <a:rPr sz="1600" spc="-10" dirty="0">
                <a:latin typeface="Calibri"/>
                <a:cs typeface="Calibri"/>
              </a:rPr>
              <a:t>reach</a:t>
            </a:r>
            <a:r>
              <a:rPr sz="1600" spc="40" dirty="0">
                <a:latin typeface="Calibri"/>
                <a:cs typeface="Calibri"/>
              </a:rPr>
              <a:t> </a:t>
            </a:r>
            <a:r>
              <a:rPr sz="1600" spc="-5" dirty="0">
                <a:latin typeface="Calibri"/>
                <a:cs typeface="Calibri"/>
              </a:rPr>
              <a:t>a</a:t>
            </a:r>
            <a:r>
              <a:rPr sz="1600" spc="35" dirty="0">
                <a:latin typeface="Calibri"/>
                <a:cs typeface="Calibri"/>
              </a:rPr>
              <a:t> </a:t>
            </a:r>
            <a:r>
              <a:rPr sz="1600" spc="-10" dirty="0">
                <a:latin typeface="Calibri"/>
                <a:cs typeface="Calibri"/>
              </a:rPr>
              <a:t>consensus </a:t>
            </a:r>
            <a:r>
              <a:rPr sz="1600" spc="-350" dirty="0">
                <a:latin typeface="Calibri"/>
                <a:cs typeface="Calibri"/>
              </a:rPr>
              <a:t> </a:t>
            </a:r>
            <a:r>
              <a:rPr sz="1600" spc="-5" dirty="0">
                <a:latin typeface="Calibri"/>
                <a:cs typeface="Calibri"/>
              </a:rPr>
              <a:t>on</a:t>
            </a:r>
            <a:r>
              <a:rPr sz="1600" spc="5" dirty="0">
                <a:latin typeface="Calibri"/>
                <a:cs typeface="Calibri"/>
              </a:rPr>
              <a:t> </a:t>
            </a:r>
            <a:r>
              <a:rPr sz="1600" spc="-10" dirty="0">
                <a:latin typeface="Calibri"/>
                <a:cs typeface="Calibri"/>
              </a:rPr>
              <a:t>whether</a:t>
            </a:r>
            <a:r>
              <a:rPr sz="1600" spc="30" dirty="0">
                <a:latin typeface="Calibri"/>
                <a:cs typeface="Calibri"/>
              </a:rPr>
              <a:t> </a:t>
            </a:r>
            <a:r>
              <a:rPr sz="1600" b="1" spc="-10" dirty="0">
                <a:latin typeface="Calibri"/>
                <a:cs typeface="Calibri"/>
              </a:rPr>
              <a:t>algo trading</a:t>
            </a:r>
            <a:r>
              <a:rPr sz="1600" b="1" spc="20" dirty="0">
                <a:latin typeface="Calibri"/>
                <a:cs typeface="Calibri"/>
              </a:rPr>
              <a:t> </a:t>
            </a:r>
            <a:r>
              <a:rPr sz="1600" b="1" spc="-5" dirty="0">
                <a:latin typeface="Calibri"/>
                <a:cs typeface="Calibri"/>
              </a:rPr>
              <a:t>should</a:t>
            </a:r>
            <a:r>
              <a:rPr sz="1600" b="1" spc="15" dirty="0">
                <a:latin typeface="Calibri"/>
                <a:cs typeface="Calibri"/>
              </a:rPr>
              <a:t> </a:t>
            </a:r>
            <a:r>
              <a:rPr sz="1600" b="1" spc="-5" dirty="0">
                <a:latin typeface="Calibri"/>
                <a:cs typeface="Calibri"/>
              </a:rPr>
              <a:t>be</a:t>
            </a:r>
            <a:r>
              <a:rPr sz="1600" b="1" spc="10" dirty="0">
                <a:latin typeface="Calibri"/>
                <a:cs typeface="Calibri"/>
              </a:rPr>
              <a:t> </a:t>
            </a:r>
            <a:r>
              <a:rPr sz="1600" b="1" spc="-10" dirty="0">
                <a:latin typeface="Calibri"/>
                <a:cs typeface="Calibri"/>
              </a:rPr>
              <a:t>legal</a:t>
            </a:r>
            <a:r>
              <a:rPr sz="1600" b="1" spc="-25" dirty="0">
                <a:latin typeface="Calibri"/>
                <a:cs typeface="Calibri"/>
              </a:rPr>
              <a:t> </a:t>
            </a:r>
            <a:r>
              <a:rPr sz="1600" b="1" dirty="0">
                <a:latin typeface="Calibri"/>
                <a:cs typeface="Calibri"/>
              </a:rPr>
              <a:t>or</a:t>
            </a:r>
            <a:r>
              <a:rPr sz="1600" b="1" spc="5" dirty="0">
                <a:latin typeface="Calibri"/>
                <a:cs typeface="Calibri"/>
              </a:rPr>
              <a:t> </a:t>
            </a:r>
            <a:r>
              <a:rPr sz="1600" b="1" spc="-5" dirty="0">
                <a:latin typeface="Calibri"/>
                <a:cs typeface="Calibri"/>
              </a:rPr>
              <a:t>not</a:t>
            </a:r>
            <a:r>
              <a:rPr sz="1600" spc="-5" dirty="0">
                <a:latin typeface="Calibri"/>
                <a:cs typeface="Calibri"/>
              </a:rPr>
              <a:t>.</a:t>
            </a:r>
            <a:endParaRPr sz="1600">
              <a:latin typeface="Calibri"/>
              <a:cs typeface="Calibri"/>
            </a:endParaRPr>
          </a:p>
          <a:p>
            <a:pPr marL="377825" marR="5080" indent="-182880">
              <a:lnSpc>
                <a:spcPct val="120000"/>
              </a:lnSpc>
              <a:spcBef>
                <a:spcPts val="300"/>
              </a:spcBef>
              <a:buClr>
                <a:srgbClr val="1CACE3"/>
              </a:buClr>
              <a:buFont typeface="Arial MT"/>
              <a:buChar char="•"/>
              <a:tabLst>
                <a:tab pos="378460" algn="l"/>
              </a:tabLst>
            </a:pPr>
            <a:r>
              <a:rPr sz="1600" spc="-10" dirty="0">
                <a:latin typeface="Calibri"/>
                <a:cs typeface="Calibri"/>
              </a:rPr>
              <a:t>There</a:t>
            </a:r>
            <a:r>
              <a:rPr sz="1600" spc="-5" dirty="0">
                <a:latin typeface="Calibri"/>
                <a:cs typeface="Calibri"/>
              </a:rPr>
              <a:t> </a:t>
            </a:r>
            <a:r>
              <a:rPr sz="1600" spc="-10" dirty="0">
                <a:latin typeface="Calibri"/>
                <a:cs typeface="Calibri"/>
              </a:rPr>
              <a:t>are</a:t>
            </a:r>
            <a:r>
              <a:rPr sz="1600" spc="-5" dirty="0">
                <a:latin typeface="Calibri"/>
                <a:cs typeface="Calibri"/>
              </a:rPr>
              <a:t> </a:t>
            </a:r>
            <a:r>
              <a:rPr sz="1600" spc="-10" dirty="0">
                <a:latin typeface="Calibri"/>
                <a:cs typeface="Calibri"/>
              </a:rPr>
              <a:t>many</a:t>
            </a:r>
            <a:r>
              <a:rPr sz="1600" spc="-5" dirty="0">
                <a:latin typeface="Calibri"/>
                <a:cs typeface="Calibri"/>
              </a:rPr>
              <a:t> restrictions</a:t>
            </a:r>
            <a:r>
              <a:rPr sz="1600" dirty="0">
                <a:latin typeface="Calibri"/>
                <a:cs typeface="Calibri"/>
              </a:rPr>
              <a:t> </a:t>
            </a:r>
            <a:r>
              <a:rPr sz="1600" spc="-5" dirty="0">
                <a:latin typeface="Calibri"/>
                <a:cs typeface="Calibri"/>
              </a:rPr>
              <a:t>on</a:t>
            </a:r>
            <a:r>
              <a:rPr sz="1600" dirty="0">
                <a:latin typeface="Calibri"/>
                <a:cs typeface="Calibri"/>
              </a:rPr>
              <a:t> </a:t>
            </a:r>
            <a:r>
              <a:rPr sz="1600" spc="-5" dirty="0">
                <a:latin typeface="Calibri"/>
                <a:cs typeface="Calibri"/>
              </a:rPr>
              <a:t>algorithmic</a:t>
            </a:r>
            <a:r>
              <a:rPr sz="1600" dirty="0">
                <a:latin typeface="Calibri"/>
                <a:cs typeface="Calibri"/>
              </a:rPr>
              <a:t> </a:t>
            </a:r>
            <a:r>
              <a:rPr sz="1600" spc="-5" dirty="0">
                <a:latin typeface="Calibri"/>
                <a:cs typeface="Calibri"/>
              </a:rPr>
              <a:t>trading, and</a:t>
            </a:r>
            <a:r>
              <a:rPr sz="1600" dirty="0">
                <a:latin typeface="Calibri"/>
                <a:cs typeface="Calibri"/>
              </a:rPr>
              <a:t> </a:t>
            </a:r>
            <a:r>
              <a:rPr sz="1600" spc="-5" dirty="0">
                <a:latin typeface="Calibri"/>
                <a:cs typeface="Calibri"/>
              </a:rPr>
              <a:t>they</a:t>
            </a:r>
            <a:r>
              <a:rPr sz="1600" dirty="0">
                <a:latin typeface="Calibri"/>
                <a:cs typeface="Calibri"/>
              </a:rPr>
              <a:t> </a:t>
            </a:r>
            <a:r>
              <a:rPr sz="1600" spc="-10" dirty="0">
                <a:latin typeface="Calibri"/>
                <a:cs typeface="Calibri"/>
              </a:rPr>
              <a:t>must</a:t>
            </a:r>
            <a:r>
              <a:rPr sz="1600" spc="-5" dirty="0">
                <a:latin typeface="Calibri"/>
                <a:cs typeface="Calibri"/>
              </a:rPr>
              <a:t> be</a:t>
            </a:r>
            <a:r>
              <a:rPr sz="1600" dirty="0">
                <a:latin typeface="Calibri"/>
                <a:cs typeface="Calibri"/>
              </a:rPr>
              <a:t> </a:t>
            </a:r>
            <a:r>
              <a:rPr sz="1600" spc="-5" dirty="0">
                <a:latin typeface="Calibri"/>
                <a:cs typeface="Calibri"/>
              </a:rPr>
              <a:t>dealt</a:t>
            </a:r>
            <a:r>
              <a:rPr sz="1600" dirty="0">
                <a:latin typeface="Calibri"/>
                <a:cs typeface="Calibri"/>
              </a:rPr>
              <a:t> </a:t>
            </a:r>
            <a:r>
              <a:rPr sz="1600" spc="-5" dirty="0">
                <a:latin typeface="Calibri"/>
                <a:cs typeface="Calibri"/>
              </a:rPr>
              <a:t>with </a:t>
            </a:r>
            <a:r>
              <a:rPr sz="1600" spc="-350" dirty="0">
                <a:latin typeface="Calibri"/>
                <a:cs typeface="Calibri"/>
              </a:rPr>
              <a:t> </a:t>
            </a:r>
            <a:r>
              <a:rPr sz="1600" spc="-20" dirty="0">
                <a:latin typeface="Calibri"/>
                <a:cs typeface="Calibri"/>
              </a:rPr>
              <a:t>before</a:t>
            </a:r>
            <a:r>
              <a:rPr sz="1600" spc="25" dirty="0">
                <a:latin typeface="Calibri"/>
                <a:cs typeface="Calibri"/>
              </a:rPr>
              <a:t> </a:t>
            </a:r>
            <a:r>
              <a:rPr sz="1600" spc="-5" dirty="0">
                <a:latin typeface="Calibri"/>
                <a:cs typeface="Calibri"/>
              </a:rPr>
              <a:t>making</a:t>
            </a:r>
            <a:r>
              <a:rPr sz="1600" spc="-10" dirty="0">
                <a:latin typeface="Calibri"/>
                <a:cs typeface="Calibri"/>
              </a:rPr>
              <a:t> </a:t>
            </a:r>
            <a:r>
              <a:rPr sz="1600" spc="-5" dirty="0">
                <a:latin typeface="Calibri"/>
                <a:cs typeface="Calibri"/>
              </a:rPr>
              <a:t>a</a:t>
            </a:r>
            <a:r>
              <a:rPr sz="1600" dirty="0">
                <a:latin typeface="Calibri"/>
                <a:cs typeface="Calibri"/>
              </a:rPr>
              <a:t> </a:t>
            </a:r>
            <a:r>
              <a:rPr sz="1600" spc="-5" dirty="0">
                <a:latin typeface="Calibri"/>
                <a:cs typeface="Calibri"/>
              </a:rPr>
              <a:t>decision</a:t>
            </a:r>
            <a:r>
              <a:rPr sz="1600" dirty="0">
                <a:latin typeface="Calibri"/>
                <a:cs typeface="Calibri"/>
              </a:rPr>
              <a:t> </a:t>
            </a:r>
            <a:r>
              <a:rPr sz="1600" spc="-10" dirty="0">
                <a:latin typeface="Calibri"/>
                <a:cs typeface="Calibri"/>
              </a:rPr>
              <a:t>to</a:t>
            </a:r>
            <a:r>
              <a:rPr sz="1600" spc="-5" dirty="0">
                <a:latin typeface="Calibri"/>
                <a:cs typeface="Calibri"/>
              </a:rPr>
              <a:t> </a:t>
            </a:r>
            <a:r>
              <a:rPr sz="1600" spc="-10" dirty="0">
                <a:latin typeface="Calibri"/>
                <a:cs typeface="Calibri"/>
              </a:rPr>
              <a:t>start.</a:t>
            </a:r>
            <a:endParaRPr sz="1600">
              <a:latin typeface="Calibri"/>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720407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ng</a:t>
            </a:r>
            <a:r>
              <a:rPr spc="-5" dirty="0"/>
              <a:t>:</a:t>
            </a:r>
            <a:r>
              <a:rPr spc="-170" dirty="0"/>
              <a:t> </a:t>
            </a:r>
            <a:r>
              <a:rPr spc="-114" dirty="0"/>
              <a:t>P</a:t>
            </a:r>
            <a:r>
              <a:rPr spc="-135" dirty="0"/>
              <a:t>r</a:t>
            </a:r>
            <a:r>
              <a:rPr spc="-90" dirty="0"/>
              <a:t>o</a:t>
            </a:r>
            <a:r>
              <a:rPr spc="-5" dirty="0"/>
              <a:t>s</a:t>
            </a:r>
            <a:r>
              <a:rPr spc="-185" dirty="0"/>
              <a:t> </a:t>
            </a:r>
            <a:r>
              <a:rPr spc="-75" dirty="0"/>
              <a:t>a</a:t>
            </a:r>
            <a:r>
              <a:rPr spc="-80" dirty="0"/>
              <a:t>n</a:t>
            </a:r>
            <a:r>
              <a:rPr spc="-5" dirty="0"/>
              <a:t>d</a:t>
            </a:r>
            <a:r>
              <a:rPr spc="-175" dirty="0"/>
              <a:t> </a:t>
            </a:r>
            <a:r>
              <a:rPr spc="-80" dirty="0"/>
              <a:t>C</a:t>
            </a:r>
            <a:r>
              <a:rPr spc="-75" dirty="0"/>
              <a:t>o</a:t>
            </a:r>
            <a:r>
              <a:rPr spc="-90" dirty="0"/>
              <a:t>n</a:t>
            </a:r>
            <a:r>
              <a:rPr spc="-5" dirty="0"/>
              <a:t>s</a:t>
            </a:r>
            <a:r>
              <a:rPr spc="-16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011427" y="2019581"/>
            <a:ext cx="7409180" cy="422846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00FF"/>
                </a:solidFill>
                <a:latin typeface="Calibri"/>
                <a:cs typeface="Calibri"/>
              </a:rPr>
              <a:t>Loss</a:t>
            </a:r>
            <a:r>
              <a:rPr sz="2000" b="1" spc="-15" dirty="0">
                <a:solidFill>
                  <a:srgbClr val="0000FF"/>
                </a:solidFill>
                <a:latin typeface="Calibri"/>
                <a:cs typeface="Calibri"/>
              </a:rPr>
              <a:t> </a:t>
            </a:r>
            <a:r>
              <a:rPr sz="2000" b="1" dirty="0">
                <a:solidFill>
                  <a:srgbClr val="0000FF"/>
                </a:solidFill>
                <a:latin typeface="Calibri"/>
                <a:cs typeface="Calibri"/>
              </a:rPr>
              <a:t>of</a:t>
            </a:r>
            <a:r>
              <a:rPr sz="2000" b="1" spc="-10" dirty="0">
                <a:solidFill>
                  <a:srgbClr val="0000FF"/>
                </a:solidFill>
                <a:latin typeface="Calibri"/>
                <a:cs typeface="Calibri"/>
              </a:rPr>
              <a:t> </a:t>
            </a:r>
            <a:r>
              <a:rPr sz="2000" b="1" spc="-5" dirty="0">
                <a:solidFill>
                  <a:srgbClr val="0000FF"/>
                </a:solidFill>
                <a:latin typeface="Calibri"/>
                <a:cs typeface="Calibri"/>
              </a:rPr>
              <a:t>Human </a:t>
            </a:r>
            <a:r>
              <a:rPr sz="2000" b="1" spc="-10" dirty="0">
                <a:solidFill>
                  <a:srgbClr val="0000FF"/>
                </a:solidFill>
                <a:latin typeface="Calibri"/>
                <a:cs typeface="Calibri"/>
              </a:rPr>
              <a:t>Control </a:t>
            </a:r>
            <a:r>
              <a:rPr sz="1600" b="1" spc="-5" dirty="0">
                <a:solidFill>
                  <a:srgbClr val="0000FF"/>
                </a:solidFill>
                <a:latin typeface="Calibri"/>
                <a:cs typeface="Calibri"/>
              </a:rPr>
              <a:t>(Inability </a:t>
            </a:r>
            <a:r>
              <a:rPr sz="1600" b="1" spc="-10" dirty="0">
                <a:solidFill>
                  <a:srgbClr val="0000FF"/>
                </a:solidFill>
                <a:latin typeface="Calibri"/>
                <a:cs typeface="Calibri"/>
              </a:rPr>
              <a:t>to</a:t>
            </a:r>
            <a:r>
              <a:rPr sz="1600" b="1" dirty="0">
                <a:solidFill>
                  <a:srgbClr val="0000FF"/>
                </a:solidFill>
                <a:latin typeface="Calibri"/>
                <a:cs typeface="Calibri"/>
              </a:rPr>
              <a:t> </a:t>
            </a:r>
            <a:r>
              <a:rPr sz="1600" b="1" spc="-10" dirty="0">
                <a:solidFill>
                  <a:srgbClr val="0000FF"/>
                </a:solidFill>
                <a:latin typeface="Calibri"/>
                <a:cs typeface="Calibri"/>
              </a:rPr>
              <a:t>Understand</a:t>
            </a:r>
            <a:r>
              <a:rPr sz="1600" b="1" spc="40" dirty="0">
                <a:solidFill>
                  <a:srgbClr val="0000FF"/>
                </a:solidFill>
                <a:latin typeface="Calibri"/>
                <a:cs typeface="Calibri"/>
              </a:rPr>
              <a:t> </a:t>
            </a:r>
            <a:r>
              <a:rPr sz="1600" b="1" spc="-10" dirty="0">
                <a:solidFill>
                  <a:srgbClr val="0000FF"/>
                </a:solidFill>
                <a:latin typeface="Calibri"/>
                <a:cs typeface="Calibri"/>
              </a:rPr>
              <a:t>Irrational</a:t>
            </a:r>
            <a:r>
              <a:rPr sz="1600" b="1" spc="10" dirty="0">
                <a:solidFill>
                  <a:srgbClr val="0000FF"/>
                </a:solidFill>
                <a:latin typeface="Calibri"/>
                <a:cs typeface="Calibri"/>
              </a:rPr>
              <a:t> </a:t>
            </a:r>
            <a:r>
              <a:rPr sz="1600" b="1" spc="-15" dirty="0">
                <a:solidFill>
                  <a:srgbClr val="0000FF"/>
                </a:solidFill>
                <a:latin typeface="Calibri"/>
                <a:cs typeface="Calibri"/>
              </a:rPr>
              <a:t>Markets)</a:t>
            </a:r>
            <a:endParaRPr sz="1600">
              <a:latin typeface="Calibri"/>
              <a:cs typeface="Calibri"/>
            </a:endParaRPr>
          </a:p>
          <a:p>
            <a:pPr marL="377825" marR="5080" indent="-182880" algn="just">
              <a:lnSpc>
                <a:spcPct val="120000"/>
              </a:lnSpc>
              <a:spcBef>
                <a:spcPts val="960"/>
              </a:spcBef>
              <a:buClr>
                <a:srgbClr val="1CACE3"/>
              </a:buClr>
              <a:buFont typeface="Arial MT"/>
              <a:buChar char="•"/>
              <a:tabLst>
                <a:tab pos="378460" algn="l"/>
              </a:tabLst>
            </a:pPr>
            <a:r>
              <a:rPr sz="1600" spc="-5" dirty="0">
                <a:latin typeface="Calibri"/>
                <a:cs typeface="Calibri"/>
              </a:rPr>
              <a:t>Algo</a:t>
            </a:r>
            <a:r>
              <a:rPr sz="1600" spc="110" dirty="0">
                <a:latin typeface="Calibri"/>
                <a:cs typeface="Calibri"/>
              </a:rPr>
              <a:t> </a:t>
            </a:r>
            <a:r>
              <a:rPr sz="1600" spc="-10" dirty="0">
                <a:latin typeface="Calibri"/>
                <a:cs typeface="Calibri"/>
              </a:rPr>
              <a:t>trading</a:t>
            </a:r>
            <a:r>
              <a:rPr sz="1600" spc="105" dirty="0">
                <a:latin typeface="Calibri"/>
                <a:cs typeface="Calibri"/>
              </a:rPr>
              <a:t> </a:t>
            </a:r>
            <a:r>
              <a:rPr sz="1600" dirty="0">
                <a:latin typeface="Calibri"/>
                <a:cs typeface="Calibri"/>
              </a:rPr>
              <a:t>is</a:t>
            </a:r>
            <a:r>
              <a:rPr sz="1600" spc="110" dirty="0">
                <a:latin typeface="Calibri"/>
                <a:cs typeface="Calibri"/>
              </a:rPr>
              <a:t> </a:t>
            </a:r>
            <a:r>
              <a:rPr sz="1600" spc="-5" dirty="0">
                <a:solidFill>
                  <a:srgbClr val="FF0000"/>
                </a:solidFill>
                <a:latin typeface="Calibri"/>
                <a:cs typeface="Calibri"/>
              </a:rPr>
              <a:t>completely</a:t>
            </a:r>
            <a:r>
              <a:rPr sz="1600" spc="105" dirty="0">
                <a:solidFill>
                  <a:srgbClr val="FF0000"/>
                </a:solidFill>
                <a:latin typeface="Calibri"/>
                <a:cs typeface="Calibri"/>
              </a:rPr>
              <a:t> </a:t>
            </a:r>
            <a:r>
              <a:rPr sz="1600" spc="-10" dirty="0">
                <a:solidFill>
                  <a:srgbClr val="FF0000"/>
                </a:solidFill>
                <a:latin typeface="Calibri"/>
                <a:cs typeface="Calibri"/>
              </a:rPr>
              <a:t>automated</a:t>
            </a:r>
            <a:r>
              <a:rPr sz="1600" spc="-10" dirty="0">
                <a:latin typeface="Calibri"/>
                <a:cs typeface="Calibri"/>
              </a:rPr>
              <a:t>.</a:t>
            </a:r>
            <a:r>
              <a:rPr sz="1600" spc="120" dirty="0">
                <a:latin typeface="Calibri"/>
                <a:cs typeface="Calibri"/>
              </a:rPr>
              <a:t> </a:t>
            </a:r>
            <a:r>
              <a:rPr sz="1600" spc="-15" dirty="0">
                <a:latin typeface="Calibri"/>
                <a:cs typeface="Calibri"/>
              </a:rPr>
              <a:t>Even</a:t>
            </a:r>
            <a:r>
              <a:rPr sz="1600" spc="110" dirty="0">
                <a:latin typeface="Calibri"/>
                <a:cs typeface="Calibri"/>
              </a:rPr>
              <a:t> </a:t>
            </a:r>
            <a:r>
              <a:rPr sz="1600" dirty="0">
                <a:latin typeface="Calibri"/>
                <a:cs typeface="Calibri"/>
              </a:rPr>
              <a:t>if</a:t>
            </a:r>
            <a:r>
              <a:rPr sz="1600" spc="114" dirty="0">
                <a:latin typeface="Calibri"/>
                <a:cs typeface="Calibri"/>
              </a:rPr>
              <a:t> </a:t>
            </a:r>
            <a:r>
              <a:rPr sz="1600" spc="-5" dirty="0">
                <a:latin typeface="Calibri"/>
                <a:cs typeface="Calibri"/>
              </a:rPr>
              <a:t>a</a:t>
            </a:r>
            <a:r>
              <a:rPr sz="1600" spc="110" dirty="0">
                <a:latin typeface="Calibri"/>
                <a:cs typeface="Calibri"/>
              </a:rPr>
              <a:t> </a:t>
            </a:r>
            <a:r>
              <a:rPr sz="1600" spc="-10" dirty="0">
                <a:latin typeface="Calibri"/>
                <a:cs typeface="Calibri"/>
              </a:rPr>
              <a:t>trader</a:t>
            </a:r>
            <a:r>
              <a:rPr sz="1600" spc="114" dirty="0">
                <a:latin typeface="Calibri"/>
                <a:cs typeface="Calibri"/>
              </a:rPr>
              <a:t> </a:t>
            </a:r>
            <a:r>
              <a:rPr sz="1600" spc="-10" dirty="0">
                <a:latin typeface="Calibri"/>
                <a:cs typeface="Calibri"/>
              </a:rPr>
              <a:t>realizes</a:t>
            </a:r>
            <a:r>
              <a:rPr sz="1600" spc="114" dirty="0">
                <a:latin typeface="Calibri"/>
                <a:cs typeface="Calibri"/>
              </a:rPr>
              <a:t> </a:t>
            </a:r>
            <a:r>
              <a:rPr sz="1600" spc="-15" dirty="0">
                <a:latin typeface="Calibri"/>
                <a:cs typeface="Calibri"/>
              </a:rPr>
              <a:t>before</a:t>
            </a:r>
            <a:r>
              <a:rPr sz="1600" spc="120" dirty="0">
                <a:latin typeface="Calibri"/>
                <a:cs typeface="Calibri"/>
              </a:rPr>
              <a:t> </a:t>
            </a:r>
            <a:r>
              <a:rPr sz="1600" spc="-5" dirty="0">
                <a:latin typeface="Calibri"/>
                <a:cs typeface="Calibri"/>
              </a:rPr>
              <a:t>the</a:t>
            </a:r>
            <a:r>
              <a:rPr sz="1600" spc="120" dirty="0">
                <a:latin typeface="Calibri"/>
                <a:cs typeface="Calibri"/>
              </a:rPr>
              <a:t> </a:t>
            </a:r>
            <a:r>
              <a:rPr sz="1600" spc="-15" dirty="0">
                <a:latin typeface="Calibri"/>
                <a:cs typeface="Calibri"/>
              </a:rPr>
              <a:t>execution </a:t>
            </a:r>
            <a:r>
              <a:rPr sz="1600" spc="-350" dirty="0">
                <a:latin typeface="Calibri"/>
                <a:cs typeface="Calibri"/>
              </a:rPr>
              <a:t> </a:t>
            </a:r>
            <a:r>
              <a:rPr sz="1600" spc="-5" dirty="0">
                <a:latin typeface="Calibri"/>
                <a:cs typeface="Calibri"/>
              </a:rPr>
              <a:t>of the order that the </a:t>
            </a:r>
            <a:r>
              <a:rPr sz="1600" spc="-15" dirty="0">
                <a:latin typeface="Calibri"/>
                <a:cs typeface="Calibri"/>
              </a:rPr>
              <a:t>strategy </a:t>
            </a:r>
            <a:r>
              <a:rPr sz="1600" spc="-5" dirty="0">
                <a:latin typeface="Calibri"/>
                <a:cs typeface="Calibri"/>
              </a:rPr>
              <a:t>will </a:t>
            </a:r>
            <a:r>
              <a:rPr sz="1600" spc="-10" dirty="0">
                <a:latin typeface="Calibri"/>
                <a:cs typeface="Calibri"/>
              </a:rPr>
              <a:t>not </a:t>
            </a:r>
            <a:r>
              <a:rPr sz="1600" spc="-5" dirty="0">
                <a:latin typeface="Calibri"/>
                <a:cs typeface="Calibri"/>
              </a:rPr>
              <a:t>work </a:t>
            </a:r>
            <a:r>
              <a:rPr sz="1600" dirty="0">
                <a:latin typeface="Calibri"/>
                <a:cs typeface="Calibri"/>
              </a:rPr>
              <a:t>in </a:t>
            </a:r>
            <a:r>
              <a:rPr sz="1600" spc="-5" dirty="0">
                <a:latin typeface="Calibri"/>
                <a:cs typeface="Calibri"/>
              </a:rPr>
              <a:t>the </a:t>
            </a:r>
            <a:r>
              <a:rPr sz="1600" b="1" spc="-5" dirty="0">
                <a:latin typeface="Calibri"/>
                <a:cs typeface="Calibri"/>
              </a:rPr>
              <a:t>particular scenario</a:t>
            </a:r>
            <a:r>
              <a:rPr sz="1600" spc="-5" dirty="0">
                <a:latin typeface="Calibri"/>
                <a:cs typeface="Calibri"/>
              </a:rPr>
              <a:t>, he does not </a:t>
            </a:r>
            <a:r>
              <a:rPr sz="1600" dirty="0">
                <a:latin typeface="Calibri"/>
                <a:cs typeface="Calibri"/>
              </a:rPr>
              <a:t> </a:t>
            </a:r>
            <a:r>
              <a:rPr sz="1600" spc="-15" dirty="0">
                <a:latin typeface="Calibri"/>
                <a:cs typeface="Calibri"/>
              </a:rPr>
              <a:t>have</a:t>
            </a:r>
            <a:r>
              <a:rPr sz="1600" spc="-5" dirty="0">
                <a:latin typeface="Calibri"/>
                <a:cs typeface="Calibri"/>
              </a:rPr>
              <a:t> the</a:t>
            </a:r>
            <a:r>
              <a:rPr sz="1600" spc="5" dirty="0">
                <a:latin typeface="Calibri"/>
                <a:cs typeface="Calibri"/>
              </a:rPr>
              <a:t> </a:t>
            </a:r>
            <a:r>
              <a:rPr sz="1600" spc="-15" dirty="0">
                <a:latin typeface="Calibri"/>
                <a:cs typeface="Calibri"/>
              </a:rPr>
              <a:t>control</a:t>
            </a:r>
            <a:r>
              <a:rPr sz="1600" spc="15" dirty="0">
                <a:latin typeface="Calibri"/>
                <a:cs typeface="Calibri"/>
              </a:rPr>
              <a:t> </a:t>
            </a:r>
            <a:r>
              <a:rPr sz="1600" spc="-10" dirty="0">
                <a:latin typeface="Calibri"/>
                <a:cs typeface="Calibri"/>
              </a:rPr>
              <a:t>to</a:t>
            </a:r>
            <a:r>
              <a:rPr sz="1600" spc="-5" dirty="0">
                <a:latin typeface="Calibri"/>
                <a:cs typeface="Calibri"/>
              </a:rPr>
              <a:t> abandon</a:t>
            </a:r>
            <a:r>
              <a:rPr sz="1600" dirty="0">
                <a:latin typeface="Calibri"/>
                <a:cs typeface="Calibri"/>
              </a:rPr>
              <a:t> </a:t>
            </a:r>
            <a:r>
              <a:rPr sz="1600" spc="-5" dirty="0">
                <a:latin typeface="Calibri"/>
                <a:cs typeface="Calibri"/>
              </a:rPr>
              <a:t>the </a:t>
            </a:r>
            <a:r>
              <a:rPr sz="1600" spc="-15" dirty="0">
                <a:latin typeface="Calibri"/>
                <a:cs typeface="Calibri"/>
              </a:rPr>
              <a:t>program</a:t>
            </a:r>
            <a:r>
              <a:rPr sz="1600" spc="15" dirty="0">
                <a:latin typeface="Calibri"/>
                <a:cs typeface="Calibri"/>
              </a:rPr>
              <a:t> </a:t>
            </a:r>
            <a:r>
              <a:rPr sz="1600" spc="-5" dirty="0">
                <a:latin typeface="Calibri"/>
                <a:cs typeface="Calibri"/>
              </a:rPr>
              <a:t>and</a:t>
            </a:r>
            <a:r>
              <a:rPr sz="1600" spc="-10" dirty="0">
                <a:latin typeface="Calibri"/>
                <a:cs typeface="Calibri"/>
              </a:rPr>
              <a:t> stop</a:t>
            </a:r>
            <a:r>
              <a:rPr sz="1600" dirty="0">
                <a:latin typeface="Calibri"/>
                <a:cs typeface="Calibri"/>
              </a:rPr>
              <a:t> </a:t>
            </a:r>
            <a:r>
              <a:rPr sz="1600" spc="-5" dirty="0">
                <a:latin typeface="Calibri"/>
                <a:cs typeface="Calibri"/>
              </a:rPr>
              <a:t>the</a:t>
            </a:r>
            <a:r>
              <a:rPr sz="1600" spc="5" dirty="0">
                <a:latin typeface="Calibri"/>
                <a:cs typeface="Calibri"/>
              </a:rPr>
              <a:t> </a:t>
            </a:r>
            <a:r>
              <a:rPr sz="1600" spc="-10" dirty="0">
                <a:latin typeface="Calibri"/>
                <a:cs typeface="Calibri"/>
              </a:rPr>
              <a:t>trade.</a:t>
            </a:r>
            <a:endParaRPr sz="1600">
              <a:latin typeface="Calibri"/>
              <a:cs typeface="Calibri"/>
            </a:endParaRPr>
          </a:p>
          <a:p>
            <a:pPr marL="378460" marR="6985" indent="-183515" algn="just">
              <a:lnSpc>
                <a:spcPct val="120000"/>
              </a:lnSpc>
              <a:spcBef>
                <a:spcPts val="900"/>
              </a:spcBef>
              <a:buClr>
                <a:srgbClr val="1CACE3"/>
              </a:buClr>
              <a:buFont typeface="Arial MT"/>
              <a:buChar char="•"/>
              <a:tabLst>
                <a:tab pos="378460" algn="l"/>
              </a:tabLst>
            </a:pPr>
            <a:r>
              <a:rPr sz="1600" spc="-20" dirty="0">
                <a:latin typeface="Calibri"/>
                <a:cs typeface="Calibri"/>
              </a:rPr>
              <a:t>Even </a:t>
            </a:r>
            <a:r>
              <a:rPr sz="1600" dirty="0">
                <a:latin typeface="Calibri"/>
                <a:cs typeface="Calibri"/>
              </a:rPr>
              <a:t>if </a:t>
            </a:r>
            <a:r>
              <a:rPr sz="1600" spc="-5" dirty="0">
                <a:latin typeface="Calibri"/>
                <a:cs typeface="Calibri"/>
              </a:rPr>
              <a:t>the </a:t>
            </a:r>
            <a:r>
              <a:rPr sz="1600" spc="-15" dirty="0">
                <a:latin typeface="Calibri"/>
                <a:cs typeface="Calibri"/>
              </a:rPr>
              <a:t>program </a:t>
            </a:r>
            <a:r>
              <a:rPr sz="1600" spc="-5" dirty="0">
                <a:latin typeface="Calibri"/>
                <a:cs typeface="Calibri"/>
              </a:rPr>
              <a:t>runs </a:t>
            </a:r>
            <a:r>
              <a:rPr sz="1600" dirty="0">
                <a:latin typeface="Calibri"/>
                <a:cs typeface="Calibri"/>
              </a:rPr>
              <a:t>in </a:t>
            </a:r>
            <a:r>
              <a:rPr sz="1600" b="1" spc="-5" dirty="0">
                <a:latin typeface="Calibri"/>
                <a:cs typeface="Calibri"/>
              </a:rPr>
              <a:t>a </a:t>
            </a:r>
            <a:r>
              <a:rPr sz="1600" b="1" spc="-10" dirty="0">
                <a:latin typeface="Calibri"/>
                <a:cs typeface="Calibri"/>
              </a:rPr>
              <a:t>direction that the trader </a:t>
            </a:r>
            <a:r>
              <a:rPr sz="1600" b="1" spc="-5" dirty="0">
                <a:latin typeface="Calibri"/>
                <a:cs typeface="Calibri"/>
              </a:rPr>
              <a:t>does not </a:t>
            </a:r>
            <a:r>
              <a:rPr sz="1600" b="1" spc="-15" dirty="0">
                <a:latin typeface="Calibri"/>
                <a:cs typeface="Calibri"/>
              </a:rPr>
              <a:t>want </a:t>
            </a:r>
            <a:r>
              <a:rPr sz="1600" b="1" spc="-5" dirty="0">
                <a:latin typeface="Calibri"/>
                <a:cs typeface="Calibri"/>
              </a:rPr>
              <a:t>to</a:t>
            </a:r>
            <a:r>
              <a:rPr sz="1600" spc="-5" dirty="0">
                <a:latin typeface="Calibri"/>
                <a:cs typeface="Calibri"/>
              </a:rPr>
              <a:t>, </a:t>
            </a:r>
            <a:r>
              <a:rPr sz="1600" spc="-10" dirty="0">
                <a:latin typeface="Calibri"/>
                <a:cs typeface="Calibri"/>
              </a:rPr>
              <a:t>there </a:t>
            </a:r>
            <a:r>
              <a:rPr sz="1600" dirty="0">
                <a:latin typeface="Calibri"/>
                <a:cs typeface="Calibri"/>
              </a:rPr>
              <a:t>is </a:t>
            </a:r>
            <a:r>
              <a:rPr sz="1600" b="1" spc="-10" dirty="0">
                <a:latin typeface="Calibri"/>
                <a:cs typeface="Calibri"/>
              </a:rPr>
              <a:t>no </a:t>
            </a:r>
            <a:r>
              <a:rPr sz="1600" b="1" spc="-5" dirty="0">
                <a:latin typeface="Calibri"/>
                <a:cs typeface="Calibri"/>
              </a:rPr>
              <a:t> </a:t>
            </a:r>
            <a:r>
              <a:rPr sz="1600" b="1" spc="-15" dirty="0">
                <a:latin typeface="Calibri"/>
                <a:cs typeface="Calibri"/>
              </a:rPr>
              <a:t>way</a:t>
            </a:r>
            <a:r>
              <a:rPr sz="1600" b="1" spc="-20" dirty="0">
                <a:latin typeface="Calibri"/>
                <a:cs typeface="Calibri"/>
              </a:rPr>
              <a:t> </a:t>
            </a:r>
            <a:r>
              <a:rPr sz="1600" b="1" spc="-10" dirty="0">
                <a:latin typeface="Calibri"/>
                <a:cs typeface="Calibri"/>
              </a:rPr>
              <a:t>to</a:t>
            </a:r>
            <a:r>
              <a:rPr sz="1600" b="1" dirty="0">
                <a:latin typeface="Calibri"/>
                <a:cs typeface="Calibri"/>
              </a:rPr>
              <a:t> </a:t>
            </a:r>
            <a:r>
              <a:rPr sz="1600" b="1" spc="-10" dirty="0">
                <a:latin typeface="Calibri"/>
                <a:cs typeface="Calibri"/>
              </a:rPr>
              <a:t>stop </a:t>
            </a:r>
            <a:r>
              <a:rPr sz="1600" b="1" spc="-5" dirty="0">
                <a:latin typeface="Calibri"/>
                <a:cs typeface="Calibri"/>
              </a:rPr>
              <a:t>it </a:t>
            </a:r>
            <a:r>
              <a:rPr sz="1600" spc="-5" dirty="0">
                <a:latin typeface="Calibri"/>
                <a:cs typeface="Calibri"/>
              </a:rPr>
              <a:t>and</a:t>
            </a:r>
            <a:r>
              <a:rPr sz="1600" spc="-15" dirty="0">
                <a:latin typeface="Calibri"/>
                <a:cs typeface="Calibri"/>
              </a:rPr>
              <a:t> control</a:t>
            </a:r>
            <a:r>
              <a:rPr sz="1600" spc="15" dirty="0">
                <a:latin typeface="Calibri"/>
                <a:cs typeface="Calibri"/>
              </a:rPr>
              <a:t> </a:t>
            </a:r>
            <a:r>
              <a:rPr sz="1600" spc="-5" dirty="0">
                <a:latin typeface="Calibri"/>
                <a:cs typeface="Calibri"/>
              </a:rPr>
              <a:t>the</a:t>
            </a:r>
            <a:r>
              <a:rPr sz="1600" spc="5" dirty="0">
                <a:latin typeface="Calibri"/>
                <a:cs typeface="Calibri"/>
              </a:rPr>
              <a:t> </a:t>
            </a:r>
            <a:r>
              <a:rPr sz="1600" spc="-5" dirty="0">
                <a:latin typeface="Calibri"/>
                <a:cs typeface="Calibri"/>
              </a:rPr>
              <a:t>losses.</a:t>
            </a:r>
            <a:endParaRPr sz="1600">
              <a:latin typeface="Calibri"/>
              <a:cs typeface="Calibri"/>
            </a:endParaRPr>
          </a:p>
          <a:p>
            <a:pPr marL="12700">
              <a:lnSpc>
                <a:spcPct val="100000"/>
              </a:lnSpc>
              <a:spcBef>
                <a:spcPts val="620"/>
              </a:spcBef>
            </a:pPr>
            <a:r>
              <a:rPr sz="2000" dirty="0">
                <a:solidFill>
                  <a:srgbClr val="1CACE3"/>
                </a:solidFill>
                <a:latin typeface="Courier New"/>
                <a:cs typeface="Courier New"/>
              </a:rPr>
              <a:t>o</a:t>
            </a:r>
            <a:r>
              <a:rPr sz="2000" spc="-965" dirty="0">
                <a:solidFill>
                  <a:srgbClr val="1CACE3"/>
                </a:solidFill>
                <a:latin typeface="Courier New"/>
                <a:cs typeface="Courier New"/>
              </a:rPr>
              <a:t> </a:t>
            </a:r>
            <a:r>
              <a:rPr sz="2000" b="1" dirty="0">
                <a:solidFill>
                  <a:srgbClr val="0000FF"/>
                </a:solidFill>
                <a:latin typeface="Calibri"/>
                <a:cs typeface="Calibri"/>
              </a:rPr>
              <a:t>Sho</a:t>
            </a:r>
            <a:r>
              <a:rPr sz="2000" b="1" spc="-5" dirty="0">
                <a:solidFill>
                  <a:srgbClr val="0000FF"/>
                </a:solidFill>
                <a:latin typeface="Calibri"/>
                <a:cs typeface="Calibri"/>
              </a:rPr>
              <a:t>r</a:t>
            </a:r>
            <a:r>
              <a:rPr sz="2000" b="1" dirty="0">
                <a:solidFill>
                  <a:srgbClr val="0000FF"/>
                </a:solidFill>
                <a:latin typeface="Calibri"/>
                <a:cs typeface="Calibri"/>
              </a:rPr>
              <a:t>t</a:t>
            </a:r>
            <a:r>
              <a:rPr sz="2000" b="1" spc="-20" dirty="0">
                <a:solidFill>
                  <a:srgbClr val="0000FF"/>
                </a:solidFill>
                <a:latin typeface="Calibri"/>
                <a:cs typeface="Calibri"/>
              </a:rPr>
              <a:t> </a:t>
            </a:r>
            <a:r>
              <a:rPr sz="2000" b="1" spc="-5" dirty="0">
                <a:solidFill>
                  <a:srgbClr val="0000FF"/>
                </a:solidFill>
                <a:latin typeface="Calibri"/>
                <a:cs typeface="Calibri"/>
              </a:rPr>
              <a:t>li</a:t>
            </a:r>
            <a:r>
              <a:rPr sz="2000" b="1" spc="-35" dirty="0">
                <a:solidFill>
                  <a:srgbClr val="0000FF"/>
                </a:solidFill>
                <a:latin typeface="Calibri"/>
                <a:cs typeface="Calibri"/>
              </a:rPr>
              <a:t>f</a:t>
            </a:r>
            <a:r>
              <a:rPr sz="2000" b="1" dirty="0">
                <a:solidFill>
                  <a:srgbClr val="0000FF"/>
                </a:solidFill>
                <a:latin typeface="Calibri"/>
                <a:cs typeface="Calibri"/>
              </a:rPr>
              <a:t>e sp</a:t>
            </a:r>
            <a:r>
              <a:rPr sz="2000" b="1" spc="-10" dirty="0">
                <a:solidFill>
                  <a:srgbClr val="0000FF"/>
                </a:solidFill>
                <a:latin typeface="Calibri"/>
                <a:cs typeface="Calibri"/>
              </a:rPr>
              <a:t>a</a:t>
            </a:r>
            <a:r>
              <a:rPr sz="2000" b="1" dirty="0">
                <a:solidFill>
                  <a:srgbClr val="0000FF"/>
                </a:solidFill>
                <a:latin typeface="Calibri"/>
                <a:cs typeface="Calibri"/>
              </a:rPr>
              <a:t>n</a:t>
            </a:r>
            <a:r>
              <a:rPr sz="2000" b="1" spc="-15" dirty="0">
                <a:solidFill>
                  <a:srgbClr val="0000FF"/>
                </a:solidFill>
                <a:latin typeface="Calibri"/>
                <a:cs typeface="Calibri"/>
              </a:rPr>
              <a:t> </a:t>
            </a:r>
            <a:r>
              <a:rPr sz="2000" b="1" dirty="0">
                <a:solidFill>
                  <a:srgbClr val="0000FF"/>
                </a:solidFill>
                <a:latin typeface="Calibri"/>
                <a:cs typeface="Calibri"/>
              </a:rPr>
              <a:t>of</a:t>
            </a:r>
            <a:r>
              <a:rPr sz="2000" b="1" spc="5" dirty="0">
                <a:solidFill>
                  <a:srgbClr val="0000FF"/>
                </a:solidFill>
                <a:latin typeface="Calibri"/>
                <a:cs typeface="Calibri"/>
              </a:rPr>
              <a:t> </a:t>
            </a:r>
            <a:r>
              <a:rPr sz="2000" b="1" dirty="0">
                <a:solidFill>
                  <a:srgbClr val="0000FF"/>
                </a:solidFill>
                <a:latin typeface="Calibri"/>
                <a:cs typeface="Calibri"/>
              </a:rPr>
              <a:t>the</a:t>
            </a:r>
            <a:r>
              <a:rPr sz="2000" b="1" spc="-25" dirty="0">
                <a:solidFill>
                  <a:srgbClr val="0000FF"/>
                </a:solidFill>
                <a:latin typeface="Calibri"/>
                <a:cs typeface="Calibri"/>
              </a:rPr>
              <a:t> </a:t>
            </a:r>
            <a:r>
              <a:rPr sz="2000" b="1" spc="-10" dirty="0">
                <a:solidFill>
                  <a:srgbClr val="0000FF"/>
                </a:solidFill>
                <a:latin typeface="Calibri"/>
                <a:cs typeface="Calibri"/>
              </a:rPr>
              <a:t>a</a:t>
            </a:r>
            <a:r>
              <a:rPr sz="2000" b="1" spc="-5" dirty="0">
                <a:solidFill>
                  <a:srgbClr val="0000FF"/>
                </a:solidFill>
                <a:latin typeface="Calibri"/>
                <a:cs typeface="Calibri"/>
              </a:rPr>
              <a:t>l</a:t>
            </a:r>
            <a:r>
              <a:rPr sz="2000" b="1" spc="-30" dirty="0">
                <a:solidFill>
                  <a:srgbClr val="0000FF"/>
                </a:solidFill>
                <a:latin typeface="Calibri"/>
                <a:cs typeface="Calibri"/>
              </a:rPr>
              <a:t>g</a:t>
            </a:r>
            <a:r>
              <a:rPr sz="2000" b="1" dirty="0">
                <a:solidFill>
                  <a:srgbClr val="0000FF"/>
                </a:solidFill>
                <a:latin typeface="Calibri"/>
                <a:cs typeface="Calibri"/>
              </a:rPr>
              <a:t>o</a:t>
            </a:r>
            <a:r>
              <a:rPr sz="2000" b="1" spc="-5" dirty="0">
                <a:solidFill>
                  <a:srgbClr val="0000FF"/>
                </a:solidFill>
                <a:latin typeface="Calibri"/>
                <a:cs typeface="Calibri"/>
              </a:rPr>
              <a:t>ri</a:t>
            </a:r>
            <a:r>
              <a:rPr sz="2000" b="1" dirty="0">
                <a:solidFill>
                  <a:srgbClr val="0000FF"/>
                </a:solidFill>
                <a:latin typeface="Calibri"/>
                <a:cs typeface="Calibri"/>
              </a:rPr>
              <a:t>thms</a:t>
            </a:r>
            <a:endParaRPr sz="2000">
              <a:latin typeface="Calibri"/>
              <a:cs typeface="Calibri"/>
            </a:endParaRPr>
          </a:p>
          <a:p>
            <a:pPr marL="378460" indent="-182880">
              <a:lnSpc>
                <a:spcPct val="100000"/>
              </a:lnSpc>
              <a:spcBef>
                <a:spcPts val="1350"/>
              </a:spcBef>
              <a:buClr>
                <a:srgbClr val="1CACE3"/>
              </a:buClr>
              <a:buFont typeface="Arial MT"/>
              <a:buChar char="•"/>
              <a:tabLst>
                <a:tab pos="378460" algn="l"/>
              </a:tabLst>
            </a:pPr>
            <a:r>
              <a:rPr sz="1600" spc="-10" dirty="0">
                <a:solidFill>
                  <a:srgbClr val="FF0000"/>
                </a:solidFill>
                <a:latin typeface="Calibri"/>
                <a:cs typeface="Calibri"/>
              </a:rPr>
              <a:t>Most</a:t>
            </a:r>
            <a:r>
              <a:rPr sz="1600" dirty="0">
                <a:solidFill>
                  <a:srgbClr val="FF0000"/>
                </a:solidFill>
                <a:latin typeface="Calibri"/>
                <a:cs typeface="Calibri"/>
              </a:rPr>
              <a:t> </a:t>
            </a:r>
            <a:r>
              <a:rPr sz="1600" spc="-5" dirty="0">
                <a:solidFill>
                  <a:srgbClr val="FF0000"/>
                </a:solidFill>
                <a:latin typeface="Calibri"/>
                <a:cs typeface="Calibri"/>
              </a:rPr>
              <a:t>of</a:t>
            </a:r>
            <a:r>
              <a:rPr sz="1600" spc="20" dirty="0">
                <a:solidFill>
                  <a:srgbClr val="FF0000"/>
                </a:solidFill>
                <a:latin typeface="Calibri"/>
                <a:cs typeface="Calibri"/>
              </a:rPr>
              <a:t> </a:t>
            </a:r>
            <a:r>
              <a:rPr sz="1600" spc="-5" dirty="0">
                <a:solidFill>
                  <a:srgbClr val="FF0000"/>
                </a:solidFill>
                <a:latin typeface="Calibri"/>
                <a:cs typeface="Calibri"/>
              </a:rPr>
              <a:t>the</a:t>
            </a:r>
            <a:r>
              <a:rPr sz="1600" dirty="0">
                <a:solidFill>
                  <a:srgbClr val="FF0000"/>
                </a:solidFill>
                <a:latin typeface="Calibri"/>
                <a:cs typeface="Calibri"/>
              </a:rPr>
              <a:t> </a:t>
            </a:r>
            <a:r>
              <a:rPr sz="1600" spc="-10" dirty="0">
                <a:solidFill>
                  <a:srgbClr val="FF0000"/>
                </a:solidFill>
                <a:latin typeface="Calibri"/>
                <a:cs typeface="Calibri"/>
              </a:rPr>
              <a:t>trading</a:t>
            </a:r>
            <a:r>
              <a:rPr sz="1600" spc="-5" dirty="0">
                <a:solidFill>
                  <a:srgbClr val="FF0000"/>
                </a:solidFill>
                <a:latin typeface="Calibri"/>
                <a:cs typeface="Calibri"/>
              </a:rPr>
              <a:t> algorithms</a:t>
            </a:r>
            <a:r>
              <a:rPr sz="1600" spc="-10" dirty="0">
                <a:solidFill>
                  <a:srgbClr val="FF0000"/>
                </a:solidFill>
                <a:latin typeface="Calibri"/>
                <a:cs typeface="Calibri"/>
              </a:rPr>
              <a:t> </a:t>
            </a:r>
            <a:r>
              <a:rPr sz="1600" spc="-15" dirty="0">
                <a:solidFill>
                  <a:srgbClr val="FF0000"/>
                </a:solidFill>
                <a:latin typeface="Calibri"/>
                <a:cs typeface="Calibri"/>
              </a:rPr>
              <a:t>have</a:t>
            </a:r>
            <a:r>
              <a:rPr sz="1600" spc="10" dirty="0">
                <a:solidFill>
                  <a:srgbClr val="FF0000"/>
                </a:solidFill>
                <a:latin typeface="Calibri"/>
                <a:cs typeface="Calibri"/>
              </a:rPr>
              <a:t> </a:t>
            </a:r>
            <a:r>
              <a:rPr sz="1600" spc="-5" dirty="0">
                <a:solidFill>
                  <a:srgbClr val="FF0000"/>
                </a:solidFill>
                <a:latin typeface="Calibri"/>
                <a:cs typeface="Calibri"/>
              </a:rPr>
              <a:t>a</a:t>
            </a:r>
            <a:r>
              <a:rPr sz="1600" spc="-15" dirty="0">
                <a:solidFill>
                  <a:srgbClr val="FF0000"/>
                </a:solidFill>
                <a:latin typeface="Calibri"/>
                <a:cs typeface="Calibri"/>
              </a:rPr>
              <a:t> </a:t>
            </a:r>
            <a:r>
              <a:rPr sz="1600" spc="-10" dirty="0">
                <a:solidFill>
                  <a:srgbClr val="FF0000"/>
                </a:solidFill>
                <a:latin typeface="Calibri"/>
                <a:cs typeface="Calibri"/>
              </a:rPr>
              <a:t>very</a:t>
            </a:r>
            <a:r>
              <a:rPr sz="1600" spc="20" dirty="0">
                <a:solidFill>
                  <a:srgbClr val="FF0000"/>
                </a:solidFill>
                <a:latin typeface="Calibri"/>
                <a:cs typeface="Calibri"/>
              </a:rPr>
              <a:t> </a:t>
            </a:r>
            <a:r>
              <a:rPr sz="1600" spc="-5" dirty="0">
                <a:solidFill>
                  <a:srgbClr val="FF0000"/>
                </a:solidFill>
                <a:latin typeface="Calibri"/>
                <a:cs typeface="Calibri"/>
              </a:rPr>
              <a:t>short</a:t>
            </a:r>
            <a:r>
              <a:rPr sz="1600" spc="30" dirty="0">
                <a:solidFill>
                  <a:srgbClr val="FF0000"/>
                </a:solidFill>
                <a:latin typeface="Calibri"/>
                <a:cs typeface="Calibri"/>
              </a:rPr>
              <a:t> </a:t>
            </a:r>
            <a:r>
              <a:rPr sz="1600" spc="-10" dirty="0">
                <a:solidFill>
                  <a:srgbClr val="FF0000"/>
                </a:solidFill>
                <a:latin typeface="Calibri"/>
                <a:cs typeface="Calibri"/>
              </a:rPr>
              <a:t>lifespan.</a:t>
            </a:r>
            <a:endParaRPr sz="1600">
              <a:latin typeface="Calibri"/>
              <a:cs typeface="Calibri"/>
            </a:endParaRPr>
          </a:p>
          <a:p>
            <a:pPr marL="378460" marR="5715" indent="-183515">
              <a:lnSpc>
                <a:spcPct val="120000"/>
              </a:lnSpc>
              <a:spcBef>
                <a:spcPts val="900"/>
              </a:spcBef>
              <a:buClr>
                <a:srgbClr val="1CACE3"/>
              </a:buClr>
              <a:buFont typeface="Arial MT"/>
              <a:buChar char="•"/>
              <a:tabLst>
                <a:tab pos="378460" algn="l"/>
              </a:tabLst>
            </a:pPr>
            <a:r>
              <a:rPr sz="1600" spc="-10" dirty="0">
                <a:latin typeface="Calibri"/>
                <a:cs typeface="Calibri"/>
              </a:rPr>
              <a:t>They</a:t>
            </a:r>
            <a:r>
              <a:rPr sz="1600" spc="25" dirty="0">
                <a:latin typeface="Calibri"/>
                <a:cs typeface="Calibri"/>
              </a:rPr>
              <a:t> </a:t>
            </a:r>
            <a:r>
              <a:rPr sz="1600" spc="-5" dirty="0">
                <a:latin typeface="Calibri"/>
                <a:cs typeface="Calibri"/>
              </a:rPr>
              <a:t>work</a:t>
            </a:r>
            <a:r>
              <a:rPr sz="1600" spc="350" dirty="0">
                <a:latin typeface="Calibri"/>
                <a:cs typeface="Calibri"/>
              </a:rPr>
              <a:t> </a:t>
            </a:r>
            <a:r>
              <a:rPr sz="1600" spc="-5" dirty="0">
                <a:latin typeface="Calibri"/>
                <a:cs typeface="Calibri"/>
              </a:rPr>
              <a:t>till</a:t>
            </a:r>
            <a:r>
              <a:rPr sz="1600" spc="10" dirty="0">
                <a:latin typeface="Calibri"/>
                <a:cs typeface="Calibri"/>
              </a:rPr>
              <a:t> </a:t>
            </a:r>
            <a:r>
              <a:rPr sz="1600" spc="-10" dirty="0">
                <a:latin typeface="Calibri"/>
                <a:cs typeface="Calibri"/>
              </a:rPr>
              <a:t>they</a:t>
            </a:r>
            <a:r>
              <a:rPr sz="1600" spc="25" dirty="0">
                <a:latin typeface="Calibri"/>
                <a:cs typeface="Calibri"/>
              </a:rPr>
              <a:t> </a:t>
            </a:r>
            <a:r>
              <a:rPr sz="1600" spc="-10" dirty="0">
                <a:latin typeface="Calibri"/>
                <a:cs typeface="Calibri"/>
              </a:rPr>
              <a:t>are</a:t>
            </a:r>
            <a:r>
              <a:rPr sz="1600" spc="5" dirty="0">
                <a:latin typeface="Calibri"/>
                <a:cs typeface="Calibri"/>
              </a:rPr>
              <a:t> </a:t>
            </a:r>
            <a:r>
              <a:rPr sz="1600" spc="-5" dirty="0">
                <a:latin typeface="Calibri"/>
                <a:cs typeface="Calibri"/>
              </a:rPr>
              <a:t>suitable,</a:t>
            </a:r>
            <a:r>
              <a:rPr sz="1600" spc="5" dirty="0">
                <a:latin typeface="Calibri"/>
                <a:cs typeface="Calibri"/>
              </a:rPr>
              <a:t> </a:t>
            </a:r>
            <a:r>
              <a:rPr sz="1600" spc="-5" dirty="0">
                <a:latin typeface="Calibri"/>
                <a:cs typeface="Calibri"/>
              </a:rPr>
              <a:t>and</a:t>
            </a:r>
            <a:r>
              <a:rPr sz="1600" spc="5" dirty="0">
                <a:latin typeface="Calibri"/>
                <a:cs typeface="Calibri"/>
              </a:rPr>
              <a:t> </a:t>
            </a:r>
            <a:r>
              <a:rPr sz="1600" spc="-5" dirty="0">
                <a:latin typeface="Calibri"/>
                <a:cs typeface="Calibri"/>
              </a:rPr>
              <a:t>then</a:t>
            </a:r>
            <a:r>
              <a:rPr sz="1600" spc="5" dirty="0">
                <a:latin typeface="Calibri"/>
                <a:cs typeface="Calibri"/>
              </a:rPr>
              <a:t> </a:t>
            </a:r>
            <a:r>
              <a:rPr sz="1600" spc="-5" dirty="0">
                <a:latin typeface="Calibri"/>
                <a:cs typeface="Calibri"/>
              </a:rPr>
              <a:t>suddenly</a:t>
            </a:r>
            <a:r>
              <a:rPr sz="1600" spc="5" dirty="0">
                <a:latin typeface="Calibri"/>
                <a:cs typeface="Calibri"/>
              </a:rPr>
              <a:t> </a:t>
            </a:r>
            <a:r>
              <a:rPr sz="1600" spc="-10" dirty="0">
                <a:latin typeface="Calibri"/>
                <a:cs typeface="Calibri"/>
              </a:rPr>
              <a:t>stop</a:t>
            </a:r>
            <a:r>
              <a:rPr sz="1600" spc="10" dirty="0">
                <a:latin typeface="Calibri"/>
                <a:cs typeface="Calibri"/>
              </a:rPr>
              <a:t> </a:t>
            </a:r>
            <a:r>
              <a:rPr sz="1600" spc="-5" dirty="0">
                <a:latin typeface="Calibri"/>
                <a:cs typeface="Calibri"/>
              </a:rPr>
              <a:t>working</a:t>
            </a:r>
            <a:r>
              <a:rPr sz="1600" spc="10" dirty="0">
                <a:latin typeface="Calibri"/>
                <a:cs typeface="Calibri"/>
              </a:rPr>
              <a:t> </a:t>
            </a:r>
            <a:r>
              <a:rPr sz="1600" dirty="0">
                <a:latin typeface="Calibri"/>
                <a:cs typeface="Calibri"/>
              </a:rPr>
              <a:t>in</a:t>
            </a:r>
            <a:r>
              <a:rPr sz="1600" spc="350" dirty="0">
                <a:latin typeface="Calibri"/>
                <a:cs typeface="Calibri"/>
              </a:rPr>
              <a:t> </a:t>
            </a:r>
            <a:r>
              <a:rPr sz="1600" spc="-5" dirty="0">
                <a:latin typeface="Calibri"/>
                <a:cs typeface="Calibri"/>
              </a:rPr>
              <a:t>the</a:t>
            </a:r>
            <a:r>
              <a:rPr sz="1600" spc="20" dirty="0">
                <a:latin typeface="Calibri"/>
                <a:cs typeface="Calibri"/>
              </a:rPr>
              <a:t> </a:t>
            </a:r>
            <a:r>
              <a:rPr sz="1600" b="1" spc="-10" dirty="0">
                <a:latin typeface="Calibri"/>
                <a:cs typeface="Calibri"/>
              </a:rPr>
              <a:t>rapidly </a:t>
            </a:r>
            <a:r>
              <a:rPr sz="1600" b="1" spc="-350" dirty="0">
                <a:latin typeface="Calibri"/>
                <a:cs typeface="Calibri"/>
              </a:rPr>
              <a:t> </a:t>
            </a:r>
            <a:r>
              <a:rPr sz="1600" b="1" spc="-5" dirty="0">
                <a:latin typeface="Calibri"/>
                <a:cs typeface="Calibri"/>
              </a:rPr>
              <a:t>changing</a:t>
            </a:r>
            <a:r>
              <a:rPr sz="1600" b="1" spc="30" dirty="0">
                <a:latin typeface="Calibri"/>
                <a:cs typeface="Calibri"/>
              </a:rPr>
              <a:t> </a:t>
            </a:r>
            <a:r>
              <a:rPr sz="1600" b="1" spc="-15" dirty="0">
                <a:latin typeface="Calibri"/>
                <a:cs typeface="Calibri"/>
              </a:rPr>
              <a:t>market</a:t>
            </a:r>
            <a:r>
              <a:rPr sz="1600" spc="-15" dirty="0">
                <a:latin typeface="Calibri"/>
                <a:cs typeface="Calibri"/>
              </a:rPr>
              <a:t>.</a:t>
            </a:r>
            <a:r>
              <a:rPr sz="1600" dirty="0">
                <a:latin typeface="Calibri"/>
                <a:cs typeface="Calibri"/>
              </a:rPr>
              <a:t> </a:t>
            </a:r>
            <a:r>
              <a:rPr sz="1600" spc="-10" dirty="0">
                <a:latin typeface="Calibri"/>
                <a:cs typeface="Calibri"/>
              </a:rPr>
              <a:t>They</a:t>
            </a:r>
            <a:r>
              <a:rPr sz="1600" spc="5" dirty="0">
                <a:latin typeface="Calibri"/>
                <a:cs typeface="Calibri"/>
              </a:rPr>
              <a:t> </a:t>
            </a:r>
            <a:r>
              <a:rPr sz="1600" spc="-15" dirty="0">
                <a:latin typeface="Calibri"/>
                <a:cs typeface="Calibri"/>
              </a:rPr>
              <a:t>are,</a:t>
            </a:r>
            <a:r>
              <a:rPr sz="1600" spc="15" dirty="0">
                <a:latin typeface="Calibri"/>
                <a:cs typeface="Calibri"/>
              </a:rPr>
              <a:t> </a:t>
            </a:r>
            <a:r>
              <a:rPr sz="1600" spc="-5" dirty="0">
                <a:latin typeface="Calibri"/>
                <a:cs typeface="Calibri"/>
              </a:rPr>
              <a:t>then, </a:t>
            </a:r>
            <a:r>
              <a:rPr sz="1600" spc="-10" dirty="0">
                <a:latin typeface="Calibri"/>
                <a:cs typeface="Calibri"/>
              </a:rPr>
              <a:t>required</a:t>
            </a:r>
            <a:r>
              <a:rPr sz="1600" spc="30" dirty="0">
                <a:latin typeface="Calibri"/>
                <a:cs typeface="Calibri"/>
              </a:rPr>
              <a:t> </a:t>
            </a:r>
            <a:r>
              <a:rPr sz="1600" spc="-10" dirty="0">
                <a:latin typeface="Calibri"/>
                <a:cs typeface="Calibri"/>
              </a:rPr>
              <a:t>to</a:t>
            </a:r>
            <a:r>
              <a:rPr sz="1600" dirty="0">
                <a:latin typeface="Calibri"/>
                <a:cs typeface="Calibri"/>
              </a:rPr>
              <a:t> </a:t>
            </a:r>
            <a:r>
              <a:rPr sz="1600" spc="-5" dirty="0">
                <a:latin typeface="Calibri"/>
                <a:cs typeface="Calibri"/>
              </a:rPr>
              <a:t>be</a:t>
            </a:r>
            <a:r>
              <a:rPr sz="1600" spc="5" dirty="0">
                <a:latin typeface="Calibri"/>
                <a:cs typeface="Calibri"/>
              </a:rPr>
              <a:t> </a:t>
            </a:r>
            <a:r>
              <a:rPr sz="1600" spc="-10" dirty="0">
                <a:solidFill>
                  <a:srgbClr val="FF0000"/>
                </a:solidFill>
                <a:latin typeface="Calibri"/>
                <a:cs typeface="Calibri"/>
              </a:rPr>
              <a:t>fixed</a:t>
            </a:r>
            <a:r>
              <a:rPr sz="1600" spc="-25" dirty="0">
                <a:solidFill>
                  <a:srgbClr val="FF0000"/>
                </a:solidFill>
                <a:latin typeface="Calibri"/>
                <a:cs typeface="Calibri"/>
              </a:rPr>
              <a:t> </a:t>
            </a:r>
            <a:r>
              <a:rPr sz="1600" spc="-5" dirty="0">
                <a:latin typeface="Calibri"/>
                <a:cs typeface="Calibri"/>
              </a:rPr>
              <a:t>or</a:t>
            </a:r>
            <a:r>
              <a:rPr sz="1600" spc="15" dirty="0">
                <a:latin typeface="Calibri"/>
                <a:cs typeface="Calibri"/>
              </a:rPr>
              <a:t> </a:t>
            </a:r>
            <a:r>
              <a:rPr sz="1600" spc="-15" dirty="0">
                <a:solidFill>
                  <a:srgbClr val="FF0000"/>
                </a:solidFill>
                <a:latin typeface="Calibri"/>
                <a:cs typeface="Calibri"/>
              </a:rPr>
              <a:t>recreated</a:t>
            </a:r>
            <a:r>
              <a:rPr sz="1600" spc="-15" dirty="0">
                <a:latin typeface="Calibri"/>
                <a:cs typeface="Calibri"/>
              </a:rPr>
              <a:t>.</a:t>
            </a:r>
            <a:endParaRPr sz="1600">
              <a:latin typeface="Calibri"/>
              <a:cs typeface="Calibri"/>
            </a:endParaRPr>
          </a:p>
          <a:p>
            <a:pPr marL="377825" marR="5715" indent="-182880">
              <a:lnSpc>
                <a:spcPct val="120000"/>
              </a:lnSpc>
              <a:spcBef>
                <a:spcPts val="894"/>
              </a:spcBef>
              <a:buClr>
                <a:srgbClr val="1CACE3"/>
              </a:buClr>
              <a:buFont typeface="Arial MT"/>
              <a:buChar char="•"/>
              <a:tabLst>
                <a:tab pos="378460" algn="l"/>
              </a:tabLst>
            </a:pPr>
            <a:r>
              <a:rPr sz="1600" spc="-5" dirty="0">
                <a:latin typeface="Calibri"/>
                <a:cs typeface="Calibri"/>
              </a:rPr>
              <a:t>The</a:t>
            </a:r>
            <a:r>
              <a:rPr sz="1600" spc="55" dirty="0">
                <a:latin typeface="Calibri"/>
                <a:cs typeface="Calibri"/>
              </a:rPr>
              <a:t> </a:t>
            </a:r>
            <a:r>
              <a:rPr sz="1600" b="1" spc="-5" dirty="0">
                <a:latin typeface="Calibri"/>
                <a:cs typeface="Calibri"/>
              </a:rPr>
              <a:t>formulation</a:t>
            </a:r>
            <a:r>
              <a:rPr sz="1600" b="1" spc="60" dirty="0">
                <a:latin typeface="Calibri"/>
                <a:cs typeface="Calibri"/>
              </a:rPr>
              <a:t> </a:t>
            </a:r>
            <a:r>
              <a:rPr sz="1600" b="1" dirty="0">
                <a:latin typeface="Calibri"/>
                <a:cs typeface="Calibri"/>
              </a:rPr>
              <a:t>of</a:t>
            </a:r>
            <a:r>
              <a:rPr sz="1600" b="1" spc="55" dirty="0">
                <a:latin typeface="Calibri"/>
                <a:cs typeface="Calibri"/>
              </a:rPr>
              <a:t> </a:t>
            </a:r>
            <a:r>
              <a:rPr sz="1600" b="1" spc="-5" dirty="0">
                <a:latin typeface="Calibri"/>
                <a:cs typeface="Calibri"/>
              </a:rPr>
              <a:t>algorithms</a:t>
            </a:r>
            <a:r>
              <a:rPr sz="1600" b="1" spc="60" dirty="0">
                <a:latin typeface="Calibri"/>
                <a:cs typeface="Calibri"/>
              </a:rPr>
              <a:t> </a:t>
            </a:r>
            <a:r>
              <a:rPr sz="1600" spc="-5" dirty="0">
                <a:latin typeface="Calibri"/>
                <a:cs typeface="Calibri"/>
              </a:rPr>
              <a:t>and</a:t>
            </a:r>
            <a:r>
              <a:rPr sz="1600" spc="65" dirty="0">
                <a:latin typeface="Calibri"/>
                <a:cs typeface="Calibri"/>
              </a:rPr>
              <a:t> </a:t>
            </a:r>
            <a:r>
              <a:rPr sz="1600" spc="-10" dirty="0">
                <a:latin typeface="Calibri"/>
                <a:cs typeface="Calibri"/>
              </a:rPr>
              <a:t>strategies</a:t>
            </a:r>
            <a:r>
              <a:rPr sz="1600" spc="55" dirty="0">
                <a:latin typeface="Calibri"/>
                <a:cs typeface="Calibri"/>
              </a:rPr>
              <a:t> </a:t>
            </a:r>
            <a:r>
              <a:rPr sz="1600" dirty="0">
                <a:latin typeface="Calibri"/>
                <a:cs typeface="Calibri"/>
              </a:rPr>
              <a:t>is</a:t>
            </a:r>
            <a:r>
              <a:rPr sz="1600" spc="60" dirty="0">
                <a:latin typeface="Calibri"/>
                <a:cs typeface="Calibri"/>
              </a:rPr>
              <a:t> </a:t>
            </a:r>
            <a:r>
              <a:rPr sz="1600" spc="-5" dirty="0">
                <a:latin typeface="Calibri"/>
                <a:cs typeface="Calibri"/>
              </a:rPr>
              <a:t>a</a:t>
            </a:r>
            <a:r>
              <a:rPr sz="1600" spc="65" dirty="0">
                <a:latin typeface="Calibri"/>
                <a:cs typeface="Calibri"/>
              </a:rPr>
              <a:t> </a:t>
            </a:r>
            <a:r>
              <a:rPr sz="1600" b="1" spc="-5" dirty="0">
                <a:latin typeface="Calibri"/>
                <a:cs typeface="Calibri"/>
              </a:rPr>
              <a:t>continuous</a:t>
            </a:r>
            <a:r>
              <a:rPr sz="1600" b="1" spc="70" dirty="0">
                <a:latin typeface="Calibri"/>
                <a:cs typeface="Calibri"/>
              </a:rPr>
              <a:t> </a:t>
            </a:r>
            <a:r>
              <a:rPr sz="1600" b="1" spc="-10" dirty="0">
                <a:latin typeface="Calibri"/>
                <a:cs typeface="Calibri"/>
              </a:rPr>
              <a:t>process</a:t>
            </a:r>
            <a:r>
              <a:rPr sz="1600" b="1" spc="75" dirty="0">
                <a:latin typeface="Calibri"/>
                <a:cs typeface="Calibri"/>
              </a:rPr>
              <a:t> </a:t>
            </a:r>
            <a:r>
              <a:rPr sz="1600" spc="-5" dirty="0">
                <a:latin typeface="Calibri"/>
                <a:cs typeface="Calibri"/>
              </a:rPr>
              <a:t>and</a:t>
            </a:r>
            <a:r>
              <a:rPr sz="1600" spc="60" dirty="0">
                <a:latin typeface="Calibri"/>
                <a:cs typeface="Calibri"/>
              </a:rPr>
              <a:t> </a:t>
            </a:r>
            <a:r>
              <a:rPr sz="1600" dirty="0">
                <a:latin typeface="Calibri"/>
                <a:cs typeface="Calibri"/>
              </a:rPr>
              <a:t>it</a:t>
            </a:r>
            <a:r>
              <a:rPr sz="1600" spc="65" dirty="0">
                <a:latin typeface="Calibri"/>
                <a:cs typeface="Calibri"/>
              </a:rPr>
              <a:t> </a:t>
            </a:r>
            <a:r>
              <a:rPr sz="1600" spc="-10" dirty="0">
                <a:latin typeface="Calibri"/>
                <a:cs typeface="Calibri"/>
              </a:rPr>
              <a:t>consists </a:t>
            </a:r>
            <a:r>
              <a:rPr sz="1600" spc="-345" dirty="0">
                <a:latin typeface="Calibri"/>
                <a:cs typeface="Calibri"/>
              </a:rPr>
              <a:t> </a:t>
            </a:r>
            <a:r>
              <a:rPr sz="1600" spc="-5" dirty="0">
                <a:latin typeface="Calibri"/>
                <a:cs typeface="Calibri"/>
              </a:rPr>
              <a:t>of</a:t>
            </a:r>
            <a:r>
              <a:rPr sz="1600" spc="15" dirty="0">
                <a:latin typeface="Calibri"/>
                <a:cs typeface="Calibri"/>
              </a:rPr>
              <a:t> </a:t>
            </a:r>
            <a:r>
              <a:rPr sz="1600" spc="-10" dirty="0">
                <a:latin typeface="Calibri"/>
                <a:cs typeface="Calibri"/>
              </a:rPr>
              <a:t>regular</a:t>
            </a:r>
            <a:r>
              <a:rPr sz="1600" dirty="0">
                <a:latin typeface="Calibri"/>
                <a:cs typeface="Calibri"/>
              </a:rPr>
              <a:t> </a:t>
            </a:r>
            <a:r>
              <a:rPr sz="1600" spc="-5" dirty="0">
                <a:latin typeface="Calibri"/>
                <a:cs typeface="Calibri"/>
              </a:rPr>
              <a:t>monitoring, </a:t>
            </a:r>
            <a:r>
              <a:rPr sz="1600" spc="-10" dirty="0">
                <a:latin typeface="Calibri"/>
                <a:cs typeface="Calibri"/>
              </a:rPr>
              <a:t>improvement,</a:t>
            </a:r>
            <a:r>
              <a:rPr sz="1600" spc="30" dirty="0">
                <a:latin typeface="Calibri"/>
                <a:cs typeface="Calibri"/>
              </a:rPr>
              <a:t> </a:t>
            </a:r>
            <a:r>
              <a:rPr sz="1600" spc="-5" dirty="0">
                <a:latin typeface="Calibri"/>
                <a:cs typeface="Calibri"/>
              </a:rPr>
              <a:t>and </a:t>
            </a:r>
            <a:r>
              <a:rPr sz="1600" spc="-10" dirty="0">
                <a:latin typeface="Calibri"/>
                <a:cs typeface="Calibri"/>
              </a:rPr>
              <a:t>reinventing.</a:t>
            </a:r>
            <a:endParaRPr sz="16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531431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105" dirty="0"/>
              <a:t>M</a:t>
            </a:r>
            <a:r>
              <a:rPr spc="-75" dirty="0"/>
              <a:t>ar</a:t>
            </a:r>
            <a:r>
              <a:rPr spc="-220" dirty="0"/>
              <a:t>k</a:t>
            </a:r>
            <a:r>
              <a:rPr spc="-120" dirty="0"/>
              <a:t>e</a:t>
            </a:r>
            <a:r>
              <a:rPr spc="-5" dirty="0"/>
              <a:t>t</a:t>
            </a:r>
          </a:p>
        </p:txBody>
      </p:sp>
      <p:sp>
        <p:nvSpPr>
          <p:cNvPr id="3" name="object 3"/>
          <p:cNvSpPr txBox="1"/>
          <p:nvPr/>
        </p:nvSpPr>
        <p:spPr>
          <a:xfrm>
            <a:off x="810259" y="1959263"/>
            <a:ext cx="7610475" cy="1122680"/>
          </a:xfrm>
          <a:prstGeom prst="rect">
            <a:avLst/>
          </a:prstGeom>
        </p:spPr>
        <p:txBody>
          <a:bodyPr vert="horz" wrap="square" lIns="0" tIns="12065" rIns="0" bIns="0" rtlCol="0">
            <a:spAutoFit/>
          </a:bodyPr>
          <a:lstStyle/>
          <a:p>
            <a:pPr marL="103505" marR="5080" indent="-91440" algn="just">
              <a:lnSpc>
                <a:spcPct val="120000"/>
              </a:lnSpc>
              <a:spcBef>
                <a:spcPts val="95"/>
              </a:spcBef>
              <a:buClr>
                <a:srgbClr val="1CACE3"/>
              </a:buClr>
              <a:buSzPct val="95000"/>
              <a:buFont typeface="Wingdings"/>
              <a:buChar char=""/>
              <a:tabLst>
                <a:tab pos="215900" algn="l"/>
              </a:tabLst>
            </a:pPr>
            <a:r>
              <a:rPr sz="2000" dirty="0">
                <a:latin typeface="Calibri"/>
                <a:cs typeface="Calibri"/>
              </a:rPr>
              <a:t>The global </a:t>
            </a:r>
            <a:r>
              <a:rPr sz="2000" spc="-5" dirty="0">
                <a:latin typeface="Calibri"/>
                <a:cs typeface="Calibri"/>
              </a:rPr>
              <a:t>algorithmic</a:t>
            </a:r>
            <a:r>
              <a:rPr sz="2000" dirty="0">
                <a:latin typeface="Calibri"/>
                <a:cs typeface="Calibri"/>
              </a:rPr>
              <a:t> </a:t>
            </a:r>
            <a:r>
              <a:rPr sz="2000" spc="-5" dirty="0">
                <a:latin typeface="Calibri"/>
                <a:cs typeface="Calibri"/>
              </a:rPr>
              <a:t>trading</a:t>
            </a:r>
            <a:r>
              <a:rPr sz="2000" dirty="0">
                <a:latin typeface="Calibri"/>
                <a:cs typeface="Calibri"/>
              </a:rPr>
              <a:t> </a:t>
            </a:r>
            <a:r>
              <a:rPr sz="2000" spc="-15" dirty="0">
                <a:latin typeface="Calibri"/>
                <a:cs typeface="Calibri"/>
              </a:rPr>
              <a:t>market</a:t>
            </a:r>
            <a:r>
              <a:rPr sz="2000" spc="-10" dirty="0">
                <a:latin typeface="Calibri"/>
                <a:cs typeface="Calibri"/>
              </a:rPr>
              <a:t> </a:t>
            </a:r>
            <a:r>
              <a:rPr sz="2000" spc="-15" dirty="0">
                <a:latin typeface="Calibri"/>
                <a:cs typeface="Calibri"/>
              </a:rPr>
              <a:t>size</a:t>
            </a:r>
            <a:r>
              <a:rPr sz="2000" spc="-10" dirty="0">
                <a:latin typeface="Calibri"/>
                <a:cs typeface="Calibri"/>
              </a:rPr>
              <a:t> </a:t>
            </a:r>
            <a:r>
              <a:rPr sz="2000" spc="-5" dirty="0">
                <a:latin typeface="Calibri"/>
                <a:cs typeface="Calibri"/>
              </a:rPr>
              <a:t>is predicted</a:t>
            </a:r>
            <a:r>
              <a:rPr sz="2000"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grow</a:t>
            </a:r>
            <a:r>
              <a:rPr sz="2000" spc="420" dirty="0">
                <a:latin typeface="Calibri"/>
                <a:cs typeface="Calibri"/>
              </a:rPr>
              <a:t> </a:t>
            </a:r>
            <a:r>
              <a:rPr sz="2000" spc="-15" dirty="0">
                <a:latin typeface="Calibri"/>
                <a:cs typeface="Calibri"/>
              </a:rPr>
              <a:t>from </a:t>
            </a:r>
            <a:r>
              <a:rPr sz="2000" spc="-440" dirty="0">
                <a:latin typeface="Calibri"/>
                <a:cs typeface="Calibri"/>
              </a:rPr>
              <a:t> </a:t>
            </a:r>
            <a:r>
              <a:rPr sz="2000" dirty="0">
                <a:latin typeface="Calibri"/>
                <a:cs typeface="Calibri"/>
              </a:rPr>
              <a:t>USD </a:t>
            </a:r>
            <a:r>
              <a:rPr sz="2000" spc="-5" dirty="0">
                <a:latin typeface="Calibri"/>
                <a:cs typeface="Calibri"/>
              </a:rPr>
              <a:t>11.1 billion in 2019 </a:t>
            </a:r>
            <a:r>
              <a:rPr sz="2000" spc="-15" dirty="0">
                <a:latin typeface="Calibri"/>
                <a:cs typeface="Calibri"/>
              </a:rPr>
              <a:t>to </a:t>
            </a:r>
            <a:r>
              <a:rPr sz="2000" dirty="0">
                <a:latin typeface="Calibri"/>
                <a:cs typeface="Calibri"/>
              </a:rPr>
              <a:t>USD </a:t>
            </a:r>
            <a:r>
              <a:rPr sz="2000" spc="-5" dirty="0">
                <a:latin typeface="Calibri"/>
                <a:cs typeface="Calibri"/>
              </a:rPr>
              <a:t>18.8 billion </a:t>
            </a:r>
            <a:r>
              <a:rPr sz="2000" spc="-15" dirty="0">
                <a:latin typeface="Calibri"/>
                <a:cs typeface="Calibri"/>
              </a:rPr>
              <a:t>by </a:t>
            </a:r>
            <a:r>
              <a:rPr sz="2000" spc="-5" dirty="0">
                <a:latin typeface="Calibri"/>
                <a:cs typeface="Calibri"/>
              </a:rPr>
              <a:t>2024, </a:t>
            </a:r>
            <a:r>
              <a:rPr sz="2000" spc="-15" dirty="0">
                <a:latin typeface="Calibri"/>
                <a:cs typeface="Calibri"/>
              </a:rPr>
              <a:t>at </a:t>
            </a:r>
            <a:r>
              <a:rPr sz="2000" dirty="0">
                <a:latin typeface="Calibri"/>
                <a:cs typeface="Calibri"/>
              </a:rPr>
              <a:t>a </a:t>
            </a:r>
            <a:r>
              <a:rPr sz="2000" spc="-5" dirty="0">
                <a:latin typeface="Calibri"/>
                <a:cs typeface="Calibri"/>
              </a:rPr>
              <a:t>Compound </a:t>
            </a:r>
            <a:r>
              <a:rPr sz="2000" dirty="0">
                <a:latin typeface="Calibri"/>
                <a:cs typeface="Calibri"/>
              </a:rPr>
              <a:t> Annual</a:t>
            </a:r>
            <a:r>
              <a:rPr sz="2000" spc="-20" dirty="0">
                <a:latin typeface="Calibri"/>
                <a:cs typeface="Calibri"/>
              </a:rPr>
              <a:t> </a:t>
            </a:r>
            <a:r>
              <a:rPr sz="2000" spc="-10" dirty="0">
                <a:latin typeface="Calibri"/>
                <a:cs typeface="Calibri"/>
              </a:rPr>
              <a:t>Growth</a:t>
            </a:r>
            <a:r>
              <a:rPr sz="2000" spc="5" dirty="0">
                <a:latin typeface="Calibri"/>
                <a:cs typeface="Calibri"/>
              </a:rPr>
              <a:t> </a:t>
            </a:r>
            <a:r>
              <a:rPr sz="2000" spc="-15" dirty="0">
                <a:latin typeface="Calibri"/>
                <a:cs typeface="Calibri"/>
              </a:rPr>
              <a:t>Rate</a:t>
            </a:r>
            <a:r>
              <a:rPr sz="2000" dirty="0">
                <a:latin typeface="Calibri"/>
                <a:cs typeface="Calibri"/>
              </a:rPr>
              <a:t> </a:t>
            </a:r>
            <a:r>
              <a:rPr sz="2000" spc="-5" dirty="0">
                <a:latin typeface="Calibri"/>
                <a:cs typeface="Calibri"/>
              </a:rPr>
              <a:t>(CAGR) of</a:t>
            </a:r>
            <a:r>
              <a:rPr sz="2000" spc="-10" dirty="0">
                <a:latin typeface="Calibri"/>
                <a:cs typeface="Calibri"/>
              </a:rPr>
              <a:t> </a:t>
            </a:r>
            <a:r>
              <a:rPr sz="2000" dirty="0">
                <a:latin typeface="Calibri"/>
                <a:cs typeface="Calibri"/>
              </a:rPr>
              <a:t>11.1%</a:t>
            </a:r>
            <a:r>
              <a:rPr sz="2000" spc="-40" dirty="0">
                <a:latin typeface="Calibri"/>
                <a:cs typeface="Calibri"/>
              </a:rPr>
              <a:t> </a:t>
            </a:r>
            <a:r>
              <a:rPr sz="2000" dirty="0">
                <a:latin typeface="Calibri"/>
                <a:cs typeface="Calibri"/>
              </a:rPr>
              <a:t>during</a:t>
            </a:r>
            <a:r>
              <a:rPr sz="2000" spc="-15" dirty="0">
                <a:latin typeface="Calibri"/>
                <a:cs typeface="Calibri"/>
              </a:rPr>
              <a:t> </a:t>
            </a:r>
            <a:r>
              <a:rPr sz="2000" dirty="0">
                <a:latin typeface="Calibri"/>
                <a:cs typeface="Calibri"/>
              </a:rPr>
              <a:t>the</a:t>
            </a:r>
            <a:r>
              <a:rPr sz="2000" spc="5" dirty="0">
                <a:latin typeface="Calibri"/>
                <a:cs typeface="Calibri"/>
              </a:rPr>
              <a:t> </a:t>
            </a:r>
            <a:r>
              <a:rPr sz="2000" spc="-15" dirty="0">
                <a:latin typeface="Calibri"/>
                <a:cs typeface="Calibri"/>
              </a:rPr>
              <a:t>forecast</a:t>
            </a:r>
            <a:r>
              <a:rPr sz="2000" spc="-10" dirty="0">
                <a:latin typeface="Calibri"/>
                <a:cs typeface="Calibri"/>
              </a:rPr>
              <a:t> </a:t>
            </a:r>
            <a:r>
              <a:rPr sz="2000" spc="-5" dirty="0">
                <a:latin typeface="Calibri"/>
                <a:cs typeface="Calibri"/>
              </a:rPr>
              <a:t>period.</a:t>
            </a:r>
            <a:endParaRPr sz="2000">
              <a:latin typeface="Calibri"/>
              <a:cs typeface="Calibri"/>
            </a:endParaRPr>
          </a:p>
        </p:txBody>
      </p:sp>
      <p:pic>
        <p:nvPicPr>
          <p:cNvPr id="4" name="object 4"/>
          <p:cNvPicPr/>
          <p:nvPr/>
        </p:nvPicPr>
        <p:blipFill>
          <a:blip r:embed="rId3" cstate="print"/>
          <a:stretch>
            <a:fillRect/>
          </a:stretch>
        </p:blipFill>
        <p:spPr>
          <a:xfrm>
            <a:off x="1271016" y="3144012"/>
            <a:ext cx="6585191" cy="316685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5751830"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105" dirty="0"/>
              <a:t>M</a:t>
            </a:r>
            <a:r>
              <a:rPr spc="-75" dirty="0"/>
              <a:t>ar</a:t>
            </a:r>
            <a:r>
              <a:rPr spc="-220" dirty="0"/>
              <a:t>k</a:t>
            </a:r>
            <a:r>
              <a:rPr spc="-120" dirty="0"/>
              <a:t>e</a:t>
            </a:r>
            <a:r>
              <a:rPr spc="-5" dirty="0"/>
              <a:t>t</a:t>
            </a:r>
            <a:r>
              <a:rPr spc="-180" dirty="0"/>
              <a:t> </a:t>
            </a:r>
            <a:r>
              <a:rPr spc="-5" dirty="0"/>
              <a:t>…</a:t>
            </a:r>
          </a:p>
        </p:txBody>
      </p:sp>
      <p:pic>
        <p:nvPicPr>
          <p:cNvPr id="3" name="object 3"/>
          <p:cNvPicPr/>
          <p:nvPr/>
        </p:nvPicPr>
        <p:blipFill>
          <a:blip r:embed="rId2" cstate="print"/>
          <a:stretch>
            <a:fillRect/>
          </a:stretch>
        </p:blipFill>
        <p:spPr>
          <a:xfrm>
            <a:off x="829800" y="2724870"/>
            <a:ext cx="7526848" cy="294517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5751830"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105" dirty="0"/>
              <a:t>M</a:t>
            </a:r>
            <a:r>
              <a:rPr spc="-75" dirty="0"/>
              <a:t>ar</a:t>
            </a:r>
            <a:r>
              <a:rPr spc="-220" dirty="0"/>
              <a:t>k</a:t>
            </a:r>
            <a:r>
              <a:rPr spc="-120" dirty="0"/>
              <a:t>e</a:t>
            </a:r>
            <a:r>
              <a:rPr spc="-5" dirty="0"/>
              <a:t>t</a:t>
            </a:r>
            <a:r>
              <a:rPr spc="-180" dirty="0"/>
              <a:t> </a:t>
            </a:r>
            <a:r>
              <a:rPr spc="-5" dirty="0"/>
              <a:t>…</a:t>
            </a:r>
          </a:p>
        </p:txBody>
      </p:sp>
      <p:sp>
        <p:nvSpPr>
          <p:cNvPr id="3" name="object 3"/>
          <p:cNvSpPr txBox="1"/>
          <p:nvPr/>
        </p:nvSpPr>
        <p:spPr>
          <a:xfrm>
            <a:off x="870323" y="5636497"/>
            <a:ext cx="54419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Calibri"/>
                <a:cs typeface="Calibri"/>
              </a:rPr>
              <a:t>2021</a:t>
            </a:r>
            <a:endParaRPr sz="2000">
              <a:latin typeface="Calibri"/>
              <a:cs typeface="Calibri"/>
            </a:endParaRPr>
          </a:p>
        </p:txBody>
      </p:sp>
      <p:pic>
        <p:nvPicPr>
          <p:cNvPr id="4" name="object 4"/>
          <p:cNvPicPr/>
          <p:nvPr/>
        </p:nvPicPr>
        <p:blipFill>
          <a:blip r:embed="rId2" cstate="print"/>
          <a:stretch>
            <a:fillRect/>
          </a:stretch>
        </p:blipFill>
        <p:spPr>
          <a:xfrm>
            <a:off x="588263" y="2441448"/>
            <a:ext cx="8117228" cy="299313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6284595"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60" dirty="0"/>
              <a:t>i</a:t>
            </a:r>
            <a:r>
              <a:rPr spc="-5" dirty="0"/>
              <a:t>n</a:t>
            </a:r>
            <a:r>
              <a:rPr spc="-175" dirty="0"/>
              <a:t> </a:t>
            </a:r>
            <a:r>
              <a:rPr spc="-85" dirty="0"/>
              <a:t>A</a:t>
            </a:r>
            <a:r>
              <a:rPr spc="-110" dirty="0"/>
              <a:t>c</a:t>
            </a:r>
            <a:r>
              <a:rPr spc="-75" dirty="0"/>
              <a:t>a</a:t>
            </a:r>
            <a:r>
              <a:rPr spc="-90" dirty="0"/>
              <a:t>de</a:t>
            </a:r>
            <a:r>
              <a:rPr spc="-120" dirty="0"/>
              <a:t>m</a:t>
            </a:r>
            <a:r>
              <a:rPr spc="-85" dirty="0"/>
              <a:t>ia</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graphicFrame>
        <p:nvGraphicFramePr>
          <p:cNvPr id="3" name="object 3"/>
          <p:cNvGraphicFramePr>
            <a:graphicFrameLocks noGrp="1"/>
          </p:cNvGraphicFramePr>
          <p:nvPr/>
        </p:nvGraphicFramePr>
        <p:xfrm>
          <a:off x="785233" y="1915637"/>
          <a:ext cx="7924162" cy="4208945"/>
        </p:xfrm>
        <a:graphic>
          <a:graphicData uri="http://schemas.openxmlformats.org/drawingml/2006/table">
            <a:tbl>
              <a:tblPr firstRow="1" bandRow="1">
                <a:tableStyleId>{2D5ABB26-0587-4C30-8999-92F81FD0307C}</a:tableStyleId>
              </a:tblPr>
              <a:tblGrid>
                <a:gridCol w="746125">
                  <a:extLst>
                    <a:ext uri="{9D8B030D-6E8A-4147-A177-3AD203B41FA5}">
                      <a16:colId xmlns:a16="http://schemas.microsoft.com/office/drawing/2014/main" val="20000"/>
                    </a:ext>
                  </a:extLst>
                </a:gridCol>
                <a:gridCol w="2027555">
                  <a:extLst>
                    <a:ext uri="{9D8B030D-6E8A-4147-A177-3AD203B41FA5}">
                      <a16:colId xmlns:a16="http://schemas.microsoft.com/office/drawing/2014/main" val="20001"/>
                    </a:ext>
                  </a:extLst>
                </a:gridCol>
                <a:gridCol w="996949">
                  <a:extLst>
                    <a:ext uri="{9D8B030D-6E8A-4147-A177-3AD203B41FA5}">
                      <a16:colId xmlns:a16="http://schemas.microsoft.com/office/drawing/2014/main" val="20002"/>
                    </a:ext>
                  </a:extLst>
                </a:gridCol>
                <a:gridCol w="1478914">
                  <a:extLst>
                    <a:ext uri="{9D8B030D-6E8A-4147-A177-3AD203B41FA5}">
                      <a16:colId xmlns:a16="http://schemas.microsoft.com/office/drawing/2014/main" val="20003"/>
                    </a:ext>
                  </a:extLst>
                </a:gridCol>
                <a:gridCol w="2674619">
                  <a:extLst>
                    <a:ext uri="{9D8B030D-6E8A-4147-A177-3AD203B41FA5}">
                      <a16:colId xmlns:a16="http://schemas.microsoft.com/office/drawing/2014/main" val="20004"/>
                    </a:ext>
                  </a:extLst>
                </a:gridCol>
              </a:tblGrid>
              <a:tr h="323037">
                <a:tc>
                  <a:txBody>
                    <a:bodyPr/>
                    <a:lstStyle/>
                    <a:p>
                      <a:pPr marL="137160">
                        <a:lnSpc>
                          <a:spcPts val="1275"/>
                        </a:lnSpc>
                      </a:pPr>
                      <a:r>
                        <a:rPr sz="1100" b="1" spc="-5" dirty="0">
                          <a:solidFill>
                            <a:srgbClr val="FFFFFF"/>
                          </a:solidFill>
                          <a:latin typeface="Calibri"/>
                          <a:cs typeface="Calibri"/>
                        </a:rPr>
                        <a:t>Number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539750">
                        <a:lnSpc>
                          <a:spcPts val="1275"/>
                        </a:lnSpc>
                      </a:pPr>
                      <a:r>
                        <a:rPr sz="1100" b="1" dirty="0">
                          <a:solidFill>
                            <a:srgbClr val="FFFFFF"/>
                          </a:solidFill>
                          <a:latin typeface="Calibri"/>
                          <a:cs typeface="Calibri"/>
                        </a:rPr>
                        <a:t>University</a:t>
                      </a:r>
                      <a:r>
                        <a:rPr sz="1100" b="1" spc="-6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67970">
                        <a:lnSpc>
                          <a:spcPts val="1275"/>
                        </a:lnSpc>
                      </a:pPr>
                      <a:r>
                        <a:rPr sz="1100" b="1" spc="-5" dirty="0">
                          <a:solidFill>
                            <a:srgbClr val="FFFFFF"/>
                          </a:solidFill>
                          <a:latin typeface="Calibri"/>
                          <a:cs typeface="Calibri"/>
                        </a:rPr>
                        <a:t>Country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313690">
                        <a:lnSpc>
                          <a:spcPts val="1275"/>
                        </a:lnSpc>
                      </a:pPr>
                      <a:r>
                        <a:rPr sz="1100" b="1" spc="-5" dirty="0">
                          <a:solidFill>
                            <a:srgbClr val="FFFFFF"/>
                          </a:solidFill>
                          <a:latin typeface="Calibri"/>
                          <a:cs typeface="Calibri"/>
                        </a:rPr>
                        <a:t>Program</a:t>
                      </a:r>
                      <a:r>
                        <a:rPr sz="1100" b="1" spc="-4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540" algn="ctr">
                        <a:lnSpc>
                          <a:spcPts val="1275"/>
                        </a:lnSpc>
                      </a:pPr>
                      <a:r>
                        <a:rPr sz="1100" b="1" spc="-5" dirty="0">
                          <a:solidFill>
                            <a:srgbClr val="FFFFFF"/>
                          </a:solidFill>
                          <a:latin typeface="Calibri"/>
                          <a:cs typeface="Calibri"/>
                        </a:rPr>
                        <a:t>Link</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274251">
                <a:tc>
                  <a:txBody>
                    <a:bodyPr/>
                    <a:lstStyle/>
                    <a:p>
                      <a:pPr marL="37465">
                        <a:lnSpc>
                          <a:spcPts val="1275"/>
                        </a:lnSpc>
                      </a:pPr>
                      <a:r>
                        <a:rPr sz="1100" dirty="0">
                          <a:latin typeface="Calibri"/>
                          <a:cs typeface="Calibri"/>
                        </a:rPr>
                        <a:t>1</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UC</a:t>
                      </a:r>
                      <a:r>
                        <a:rPr sz="1100" spc="-35" dirty="0">
                          <a:latin typeface="Calibri"/>
                          <a:cs typeface="Calibri"/>
                        </a:rPr>
                        <a:t> </a:t>
                      </a:r>
                      <a:r>
                        <a:rPr sz="1100" spc="-5" dirty="0">
                          <a:latin typeface="Calibri"/>
                          <a:cs typeface="Calibri"/>
                        </a:rPr>
                        <a:t>Berkeley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65405">
                        <a:lnSpc>
                          <a:spcPts val="1275"/>
                        </a:lnSpc>
                      </a:pPr>
                      <a:r>
                        <a:rPr sz="1100" b="1" u="sng" spc="-5" dirty="0">
                          <a:solidFill>
                            <a:srgbClr val="6DAC1C"/>
                          </a:solidFill>
                          <a:uFill>
                            <a:solidFill>
                              <a:srgbClr val="6DAC1C"/>
                            </a:solidFill>
                          </a:uFill>
                          <a:latin typeface="Arial"/>
                          <a:cs typeface="Arial"/>
                          <a:hlinkClick r:id="rId2"/>
                        </a:rPr>
                        <a:t>/</a:t>
                      </a:r>
                      <a:r>
                        <a:rPr sz="1100" b="1" u="sng" spc="-5" dirty="0">
                          <a:solidFill>
                            <a:srgbClr val="6DAC1C"/>
                          </a:solidFill>
                          <a:uFill>
                            <a:solidFill>
                              <a:srgbClr val="6DAC1C"/>
                            </a:solidFill>
                          </a:uFill>
                          <a:latin typeface="Calibri"/>
                          <a:cs typeface="Calibri"/>
                          <a:hlinkClick r:id="rId2"/>
                        </a:rPr>
                        <a:t>https://mfe.haas.berkeley.edu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1"/>
                  </a:ext>
                </a:extLst>
              </a:tr>
              <a:tr h="248870">
                <a:tc>
                  <a:txBody>
                    <a:bodyPr/>
                    <a:lstStyle/>
                    <a:p>
                      <a:pPr marL="39370">
                        <a:lnSpc>
                          <a:spcPts val="1275"/>
                        </a:lnSpc>
                      </a:pPr>
                      <a:r>
                        <a:rPr sz="1100" dirty="0">
                          <a:latin typeface="Calibri"/>
                          <a:cs typeface="Calibri"/>
                        </a:rPr>
                        <a:t>2</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Carnegie</a:t>
                      </a:r>
                      <a:r>
                        <a:rPr sz="1100" spc="-20" dirty="0">
                          <a:latin typeface="Calibri"/>
                          <a:cs typeface="Calibri"/>
                        </a:rPr>
                        <a:t> </a:t>
                      </a:r>
                      <a:r>
                        <a:rPr sz="1100" dirty="0">
                          <a:latin typeface="Calibri"/>
                          <a:cs typeface="Calibri"/>
                        </a:rPr>
                        <a:t>Mellon</a:t>
                      </a:r>
                      <a:r>
                        <a:rPr sz="1100" spc="-5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Computational</a:t>
                      </a:r>
                      <a:r>
                        <a:rPr sz="1100" spc="-55" dirty="0">
                          <a:latin typeface="Calibri"/>
                          <a:cs typeface="Calibri"/>
                        </a:rPr>
                        <a:t> </a:t>
                      </a:r>
                      <a:r>
                        <a:rPr sz="1100" spc="-5" dirty="0">
                          <a:latin typeface="Calibri"/>
                          <a:cs typeface="Calibri"/>
                        </a:rPr>
                        <a:t>Finance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5405">
                        <a:lnSpc>
                          <a:spcPts val="1275"/>
                        </a:lnSpc>
                      </a:pPr>
                      <a:r>
                        <a:rPr sz="1100" b="1" u="sng" dirty="0">
                          <a:solidFill>
                            <a:srgbClr val="6DAC1C"/>
                          </a:solidFill>
                          <a:uFill>
                            <a:solidFill>
                              <a:srgbClr val="6DAC1C"/>
                            </a:solidFill>
                          </a:uFill>
                          <a:latin typeface="Arial"/>
                          <a:cs typeface="Arial"/>
                          <a:hlinkClick r:id="rId3"/>
                        </a:rPr>
                        <a:t>/</a:t>
                      </a:r>
                      <a:r>
                        <a:rPr sz="1100" b="1" u="sng" dirty="0">
                          <a:solidFill>
                            <a:srgbClr val="6DAC1C"/>
                          </a:solidFill>
                          <a:uFill>
                            <a:solidFill>
                              <a:srgbClr val="6DAC1C"/>
                            </a:solidFill>
                          </a:uFill>
                          <a:latin typeface="Calibri"/>
                          <a:cs typeface="Calibri"/>
                          <a:hlinkClick r:id="rId3"/>
                        </a:rPr>
                        <a:t>https://www.cmu.edu/mscf</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2"/>
                  </a:ext>
                </a:extLst>
              </a:tr>
              <a:tr h="350837">
                <a:tc>
                  <a:txBody>
                    <a:bodyPr/>
                    <a:lstStyle/>
                    <a:p>
                      <a:pPr marL="37465">
                        <a:lnSpc>
                          <a:spcPts val="1275"/>
                        </a:lnSpc>
                      </a:pPr>
                      <a:r>
                        <a:rPr sz="1100" dirty="0">
                          <a:latin typeface="Calibri"/>
                          <a:cs typeface="Calibri"/>
                        </a:rPr>
                        <a:t>3</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University</a:t>
                      </a:r>
                      <a:r>
                        <a:rPr sz="1100" spc="-35" dirty="0">
                          <a:latin typeface="Calibri"/>
                          <a:cs typeface="Calibri"/>
                        </a:rPr>
                        <a:t> </a:t>
                      </a:r>
                      <a:r>
                        <a:rPr sz="1100" dirty="0">
                          <a:latin typeface="Calibri"/>
                          <a:cs typeface="Calibri"/>
                        </a:rPr>
                        <a:t>of</a:t>
                      </a:r>
                      <a:r>
                        <a:rPr sz="1100" spc="-15" dirty="0">
                          <a:latin typeface="Calibri"/>
                          <a:cs typeface="Calibri"/>
                        </a:rPr>
                        <a:t> </a:t>
                      </a:r>
                      <a:r>
                        <a:rPr sz="1100" spc="-5" dirty="0">
                          <a:latin typeface="Calibri"/>
                          <a:cs typeface="Calibri"/>
                        </a:rPr>
                        <a:t>Illinois</a:t>
                      </a:r>
                      <a:r>
                        <a:rPr sz="1100" spc="-35" dirty="0">
                          <a:latin typeface="Calibri"/>
                          <a:cs typeface="Calibri"/>
                        </a:rPr>
                        <a:t> </a:t>
                      </a:r>
                      <a:r>
                        <a:rPr sz="1100" spc="-5" dirty="0">
                          <a:latin typeface="Calibri"/>
                          <a:cs typeface="Calibri"/>
                        </a:rPr>
                        <a:t>Urbana-</a:t>
                      </a:r>
                      <a:endParaRPr sz="1100">
                        <a:latin typeface="Calibri"/>
                        <a:cs typeface="Calibri"/>
                      </a:endParaRPr>
                    </a:p>
                    <a:p>
                      <a:pPr marL="39370">
                        <a:lnSpc>
                          <a:spcPts val="1290"/>
                        </a:lnSpc>
                        <a:spcBef>
                          <a:spcPts val="95"/>
                        </a:spcBef>
                      </a:pPr>
                      <a:r>
                        <a:rPr sz="1100" spc="-5" dirty="0">
                          <a:latin typeface="Calibri"/>
                          <a:cs typeface="Calibri"/>
                        </a:rPr>
                        <a:t>Champaign</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4"/>
                        </a:rPr>
                        <a:t>https://ise.illinois.edu/research/financial-</a:t>
                      </a:r>
                      <a:endParaRPr sz="1100">
                        <a:latin typeface="Calibri"/>
                        <a:cs typeface="Calibri"/>
                      </a:endParaRPr>
                    </a:p>
                    <a:p>
                      <a:pPr marL="39370">
                        <a:lnSpc>
                          <a:spcPts val="1290"/>
                        </a:lnSpc>
                        <a:spcBef>
                          <a:spcPts val="95"/>
                        </a:spcBef>
                      </a:pPr>
                      <a:r>
                        <a:rPr sz="1100" b="1" u="sng" spc="-5" dirty="0">
                          <a:solidFill>
                            <a:srgbClr val="6DAC1C"/>
                          </a:solidFill>
                          <a:uFill>
                            <a:solidFill>
                              <a:srgbClr val="6DAC1C"/>
                            </a:solidFill>
                          </a:uFill>
                          <a:latin typeface="Calibri"/>
                          <a:cs typeface="Calibri"/>
                          <a:hlinkClick r:id="rId4"/>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3"/>
                  </a:ext>
                </a:extLst>
              </a:tr>
              <a:tr h="530225">
                <a:tc>
                  <a:txBody>
                    <a:bodyPr/>
                    <a:lstStyle/>
                    <a:p>
                      <a:pPr marL="37465">
                        <a:lnSpc>
                          <a:spcPts val="1275"/>
                        </a:lnSpc>
                      </a:pPr>
                      <a:r>
                        <a:rPr sz="1100" dirty="0">
                          <a:latin typeface="Calibri"/>
                          <a:cs typeface="Calibri"/>
                        </a:rPr>
                        <a:t>4</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Georgia</a:t>
                      </a:r>
                      <a:r>
                        <a:rPr sz="1100" spc="-50" dirty="0">
                          <a:latin typeface="Calibri"/>
                          <a:cs typeface="Calibri"/>
                        </a:rPr>
                        <a:t> </a:t>
                      </a:r>
                      <a:r>
                        <a:rPr sz="1100" dirty="0">
                          <a:latin typeface="Calibri"/>
                          <a:cs typeface="Calibri"/>
                        </a:rPr>
                        <a:t>Tech</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dirty="0">
                          <a:latin typeface="Calibri"/>
                          <a:cs typeface="Calibri"/>
                        </a:rPr>
                        <a:t>Q</a:t>
                      </a:r>
                      <a:r>
                        <a:rPr sz="1100" spc="-5" dirty="0">
                          <a:latin typeface="Calibri"/>
                          <a:cs typeface="Calibri"/>
                        </a:rPr>
                        <a:t>uan</a:t>
                      </a:r>
                      <a:r>
                        <a:rPr sz="1100" dirty="0">
                          <a:latin typeface="Calibri"/>
                          <a:cs typeface="Calibri"/>
                        </a:rPr>
                        <a:t>t</a:t>
                      </a:r>
                      <a:r>
                        <a:rPr sz="1100" spc="-5" dirty="0">
                          <a:latin typeface="Calibri"/>
                          <a:cs typeface="Calibri"/>
                        </a:rPr>
                        <a:t>i</a:t>
                      </a:r>
                      <a:r>
                        <a:rPr sz="1100" dirty="0">
                          <a:latin typeface="Calibri"/>
                          <a:cs typeface="Calibri"/>
                        </a:rPr>
                        <a:t>t</a:t>
                      </a:r>
                      <a:r>
                        <a:rPr sz="1100" spc="-5" dirty="0">
                          <a:latin typeface="Calibri"/>
                          <a:cs typeface="Calibri"/>
                        </a:rPr>
                        <a:t>a</a:t>
                      </a:r>
                      <a:r>
                        <a:rPr sz="1100" spc="-10" dirty="0">
                          <a:latin typeface="Calibri"/>
                          <a:cs typeface="Calibri"/>
                        </a:rPr>
                        <a:t>t</a:t>
                      </a:r>
                      <a:r>
                        <a:rPr sz="1100" spc="-5" dirty="0">
                          <a:latin typeface="Calibri"/>
                          <a:cs typeface="Calibri"/>
                        </a:rPr>
                        <a:t>i</a:t>
                      </a:r>
                      <a:r>
                        <a:rPr sz="1100" dirty="0">
                          <a:latin typeface="Calibri"/>
                          <a:cs typeface="Calibri"/>
                        </a:rPr>
                        <a:t>ve</a:t>
                      </a:r>
                      <a:r>
                        <a:rPr sz="1100" spc="-45" dirty="0">
                          <a:latin typeface="Calibri"/>
                          <a:cs typeface="Calibri"/>
                        </a:rPr>
                        <a:t> </a:t>
                      </a:r>
                      <a:r>
                        <a:rPr sz="1100" dirty="0">
                          <a:latin typeface="Calibri"/>
                          <a:cs typeface="Calibri"/>
                        </a:rPr>
                        <a:t>&amp;</a:t>
                      </a:r>
                      <a:endParaRPr sz="1100">
                        <a:latin typeface="Calibri"/>
                        <a:cs typeface="Calibri"/>
                      </a:endParaRPr>
                    </a:p>
                    <a:p>
                      <a:pPr marL="39370">
                        <a:lnSpc>
                          <a:spcPct val="100000"/>
                        </a:lnSpc>
                        <a:spcBef>
                          <a:spcPts val="95"/>
                        </a:spcBef>
                      </a:pPr>
                      <a:r>
                        <a:rPr sz="1100" spc="-5" dirty="0">
                          <a:latin typeface="Calibri"/>
                          <a:cs typeface="Calibri"/>
                        </a:rPr>
                        <a:t>Computational</a:t>
                      </a:r>
                      <a:r>
                        <a:rPr sz="1100" spc="-55" dirty="0">
                          <a:latin typeface="Calibri"/>
                          <a:cs typeface="Calibri"/>
                        </a:rPr>
                        <a:t> </a:t>
                      </a:r>
                      <a:r>
                        <a:rPr sz="1100" spc="-5" dirty="0">
                          <a:latin typeface="Calibri"/>
                          <a:cs typeface="Calibri"/>
                        </a:rPr>
                        <a:t>Finance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5"/>
                        </a:rPr>
                        <a:t>https://www.scheller.gatech.edu/degree-</a:t>
                      </a:r>
                      <a:endParaRPr sz="1100">
                        <a:latin typeface="Calibri"/>
                        <a:cs typeface="Calibri"/>
                      </a:endParaRPr>
                    </a:p>
                    <a:p>
                      <a:pPr marL="39370" marR="39370">
                        <a:lnSpc>
                          <a:spcPct val="107300"/>
                        </a:lnSpc>
                      </a:pPr>
                      <a:r>
                        <a:rPr sz="1100" b="1" u="sng" spc="-5" dirty="0">
                          <a:solidFill>
                            <a:srgbClr val="6DAC1C"/>
                          </a:solidFill>
                          <a:uFill>
                            <a:solidFill>
                              <a:srgbClr val="6DAC1C"/>
                            </a:solidFill>
                          </a:uFill>
                          <a:latin typeface="Calibri"/>
                          <a:cs typeface="Calibri"/>
                          <a:hlinkClick r:id="rId5"/>
                        </a:rPr>
                        <a:t>programs/interdisciplinary-ms/quantitative- </a:t>
                      </a:r>
                      <a:r>
                        <a:rPr sz="1100" b="1" spc="-235" dirty="0">
                          <a:solidFill>
                            <a:srgbClr val="6DAC1C"/>
                          </a:solidFill>
                          <a:latin typeface="Calibri"/>
                          <a:cs typeface="Calibri"/>
                        </a:rPr>
                        <a:t> </a:t>
                      </a:r>
                      <a:r>
                        <a:rPr sz="1100" b="1" u="sng" spc="-5" dirty="0">
                          <a:solidFill>
                            <a:srgbClr val="6DAC1C"/>
                          </a:solidFill>
                          <a:uFill>
                            <a:solidFill>
                              <a:srgbClr val="6DAC1C"/>
                            </a:solidFill>
                          </a:uFill>
                          <a:latin typeface="Calibri"/>
                          <a:cs typeface="Calibri"/>
                          <a:hlinkClick r:id="rId5"/>
                        </a:rPr>
                        <a:t>and-computational-finance/index.html</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4"/>
                  </a:ext>
                </a:extLst>
              </a:tr>
              <a:tr h="350837">
                <a:tc>
                  <a:txBody>
                    <a:bodyPr/>
                    <a:lstStyle/>
                    <a:p>
                      <a:pPr marL="37465">
                        <a:lnSpc>
                          <a:spcPts val="1275"/>
                        </a:lnSpc>
                      </a:pPr>
                      <a:r>
                        <a:rPr sz="1100" dirty="0">
                          <a:latin typeface="Calibri"/>
                          <a:cs typeface="Calibri"/>
                        </a:rPr>
                        <a:t>5</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dirty="0">
                          <a:latin typeface="Calibri"/>
                          <a:cs typeface="Calibri"/>
                        </a:rPr>
                        <a:t>UCLA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6"/>
                        </a:rPr>
                        <a:t>https://www.anderson.ucla.edu/degrees/m</a:t>
                      </a:r>
                      <a:endParaRPr sz="1100">
                        <a:latin typeface="Calibri"/>
                        <a:cs typeface="Calibri"/>
                      </a:endParaRPr>
                    </a:p>
                    <a:p>
                      <a:pPr marL="39370">
                        <a:lnSpc>
                          <a:spcPts val="1290"/>
                        </a:lnSpc>
                        <a:spcBef>
                          <a:spcPts val="95"/>
                        </a:spcBef>
                      </a:pPr>
                      <a:r>
                        <a:rPr sz="1100" b="1" u="sng" spc="-5" dirty="0">
                          <a:solidFill>
                            <a:srgbClr val="6DAC1C"/>
                          </a:solidFill>
                          <a:uFill>
                            <a:solidFill>
                              <a:srgbClr val="6DAC1C"/>
                            </a:solidFill>
                          </a:uFill>
                          <a:latin typeface="Calibri"/>
                          <a:cs typeface="Calibri"/>
                          <a:hlinkClick r:id="rId6"/>
                        </a:rPr>
                        <a:t>aster-of-financial-engineering/academics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5"/>
                  </a:ext>
                </a:extLst>
              </a:tr>
              <a:tr h="322066">
                <a:tc>
                  <a:txBody>
                    <a:bodyPr/>
                    <a:lstStyle/>
                    <a:p>
                      <a:pPr marL="39370">
                        <a:lnSpc>
                          <a:spcPts val="1275"/>
                        </a:lnSpc>
                      </a:pPr>
                      <a:r>
                        <a:rPr sz="1100" dirty="0">
                          <a:latin typeface="Calibri"/>
                          <a:cs typeface="Calibri"/>
                        </a:rPr>
                        <a:t>6</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dirty="0">
                          <a:latin typeface="Calibri"/>
                          <a:cs typeface="Calibri"/>
                        </a:rPr>
                        <a:t>Duke</a:t>
                      </a:r>
                      <a:r>
                        <a:rPr sz="1100" spc="-4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Technology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3500">
                        <a:lnSpc>
                          <a:spcPts val="1275"/>
                        </a:lnSpc>
                      </a:pPr>
                      <a:r>
                        <a:rPr sz="1100" b="1" u="sng" dirty="0">
                          <a:solidFill>
                            <a:srgbClr val="6DAC1C"/>
                          </a:solidFill>
                          <a:uFill>
                            <a:solidFill>
                              <a:srgbClr val="6DAC1C"/>
                            </a:solidFill>
                          </a:uFill>
                          <a:latin typeface="Arial"/>
                          <a:cs typeface="Arial"/>
                          <a:hlinkClick r:id="rId7"/>
                        </a:rPr>
                        <a:t>/</a:t>
                      </a:r>
                      <a:r>
                        <a:rPr sz="1100" b="1" u="sng" dirty="0">
                          <a:solidFill>
                            <a:srgbClr val="6DAC1C"/>
                          </a:solidFill>
                          <a:uFill>
                            <a:solidFill>
                              <a:srgbClr val="6DAC1C"/>
                            </a:solidFill>
                          </a:uFill>
                          <a:latin typeface="Calibri"/>
                          <a:cs typeface="Calibri"/>
                          <a:hlinkClick r:id="rId7"/>
                        </a:rPr>
                        <a:t>https://fintech.meng.duke.edu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6"/>
                  </a:ext>
                </a:extLst>
              </a:tr>
              <a:tr h="529145">
                <a:tc>
                  <a:txBody>
                    <a:bodyPr/>
                    <a:lstStyle/>
                    <a:p>
                      <a:pPr marL="39370">
                        <a:lnSpc>
                          <a:spcPts val="1275"/>
                        </a:lnSpc>
                      </a:pPr>
                      <a:r>
                        <a:rPr sz="1100" dirty="0">
                          <a:latin typeface="Calibri"/>
                          <a:cs typeface="Calibri"/>
                        </a:rPr>
                        <a:t>7</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Johns</a:t>
                      </a:r>
                      <a:r>
                        <a:rPr sz="1100" spc="-25" dirty="0">
                          <a:latin typeface="Calibri"/>
                          <a:cs typeface="Calibri"/>
                        </a:rPr>
                        <a:t> </a:t>
                      </a:r>
                      <a:r>
                        <a:rPr sz="1100" spc="-5" dirty="0">
                          <a:latin typeface="Calibri"/>
                          <a:cs typeface="Calibri"/>
                        </a:rPr>
                        <a:t>Hopkins</a:t>
                      </a:r>
                      <a:r>
                        <a:rPr sz="1100" spc="-2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Mathematics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8"/>
                        </a:rPr>
                        <a:t>https://engineering.jhu.edu/ams/academics</a:t>
                      </a:r>
                      <a:endParaRPr sz="1100">
                        <a:latin typeface="Calibri"/>
                        <a:cs typeface="Calibri"/>
                      </a:endParaRPr>
                    </a:p>
                    <a:p>
                      <a:pPr marL="39370">
                        <a:lnSpc>
                          <a:spcPct val="100000"/>
                        </a:lnSpc>
                        <a:spcBef>
                          <a:spcPts val="95"/>
                        </a:spcBef>
                      </a:pPr>
                      <a:r>
                        <a:rPr sz="1100" b="1" u="sng" spc="-5" dirty="0">
                          <a:solidFill>
                            <a:srgbClr val="6DAC1C"/>
                          </a:solidFill>
                          <a:uFill>
                            <a:solidFill>
                              <a:srgbClr val="6DAC1C"/>
                            </a:solidFill>
                          </a:uFill>
                          <a:latin typeface="Calibri"/>
                          <a:cs typeface="Calibri"/>
                          <a:hlinkClick r:id="rId8"/>
                        </a:rPr>
                        <a:t>/graduate-studies/ms-in-financial-</a:t>
                      </a:r>
                      <a:endParaRPr sz="1100">
                        <a:latin typeface="Calibri"/>
                        <a:cs typeface="Calibri"/>
                      </a:endParaRPr>
                    </a:p>
                    <a:p>
                      <a:pPr marL="66675">
                        <a:lnSpc>
                          <a:spcPts val="1280"/>
                        </a:lnSpc>
                        <a:spcBef>
                          <a:spcPts val="95"/>
                        </a:spcBef>
                      </a:pPr>
                      <a:r>
                        <a:rPr sz="1100" b="1" u="sng" dirty="0">
                          <a:solidFill>
                            <a:srgbClr val="6DAC1C"/>
                          </a:solidFill>
                          <a:uFill>
                            <a:solidFill>
                              <a:srgbClr val="6DAC1C"/>
                            </a:solidFill>
                          </a:uFill>
                          <a:latin typeface="Arial"/>
                          <a:cs typeface="Arial"/>
                          <a:hlinkClick r:id="rId8"/>
                        </a:rPr>
                        <a:t>/</a:t>
                      </a:r>
                      <a:r>
                        <a:rPr sz="1100" b="1" u="sng" dirty="0">
                          <a:solidFill>
                            <a:srgbClr val="6DAC1C"/>
                          </a:solidFill>
                          <a:uFill>
                            <a:solidFill>
                              <a:srgbClr val="6DAC1C"/>
                            </a:solidFill>
                          </a:uFill>
                          <a:latin typeface="Calibri"/>
                          <a:cs typeface="Calibri"/>
                          <a:hlinkClick r:id="rId8"/>
                        </a:rPr>
                        <a:t>mathematics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7"/>
                  </a:ext>
                </a:extLst>
              </a:tr>
              <a:tr h="350838">
                <a:tc>
                  <a:txBody>
                    <a:bodyPr/>
                    <a:lstStyle/>
                    <a:p>
                      <a:pPr marL="39370">
                        <a:lnSpc>
                          <a:spcPts val="1275"/>
                        </a:lnSpc>
                      </a:pPr>
                      <a:r>
                        <a:rPr sz="1100" dirty="0">
                          <a:latin typeface="Calibri"/>
                          <a:cs typeface="Calibri"/>
                        </a:rPr>
                        <a:t>8</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Boston</a:t>
                      </a:r>
                      <a:r>
                        <a:rPr sz="1100" spc="-55"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dirty="0">
                          <a:latin typeface="Calibri"/>
                          <a:cs typeface="Calibri"/>
                        </a:rPr>
                        <a:t>M</a:t>
                      </a:r>
                      <a:r>
                        <a:rPr sz="1100" spc="-5" dirty="0">
                          <a:latin typeface="Calibri"/>
                          <a:cs typeface="Calibri"/>
                        </a:rPr>
                        <a:t>a</a:t>
                      </a:r>
                      <a:r>
                        <a:rPr sz="1100" dirty="0">
                          <a:latin typeface="Calibri"/>
                          <a:cs typeface="Calibri"/>
                        </a:rPr>
                        <a:t>t</a:t>
                      </a:r>
                      <a:r>
                        <a:rPr sz="1100" spc="-5" dirty="0">
                          <a:latin typeface="Calibri"/>
                          <a:cs typeface="Calibri"/>
                        </a:rPr>
                        <a:t>h</a:t>
                      </a:r>
                      <a:r>
                        <a:rPr sz="1100" dirty="0">
                          <a:latin typeface="Calibri"/>
                          <a:cs typeface="Calibri"/>
                        </a:rPr>
                        <a:t>e</a:t>
                      </a:r>
                      <a:r>
                        <a:rPr sz="1100" spc="5" dirty="0">
                          <a:latin typeface="Calibri"/>
                          <a:cs typeface="Calibri"/>
                        </a:rPr>
                        <a:t>m</a:t>
                      </a:r>
                      <a:r>
                        <a:rPr sz="1100" spc="-15" dirty="0">
                          <a:latin typeface="Calibri"/>
                          <a:cs typeface="Calibri"/>
                        </a:rPr>
                        <a:t>a</a:t>
                      </a:r>
                      <a:r>
                        <a:rPr sz="1100" dirty="0">
                          <a:latin typeface="Calibri"/>
                          <a:cs typeface="Calibri"/>
                        </a:rPr>
                        <a:t>t</a:t>
                      </a:r>
                      <a:r>
                        <a:rPr sz="1100" spc="-5" dirty="0">
                          <a:latin typeface="Calibri"/>
                          <a:cs typeface="Calibri"/>
                        </a:rPr>
                        <a:t>i</a:t>
                      </a:r>
                      <a:r>
                        <a:rPr sz="1100" spc="-15" dirty="0">
                          <a:latin typeface="Calibri"/>
                          <a:cs typeface="Calibri"/>
                        </a:rPr>
                        <a:t>c</a:t>
                      </a:r>
                      <a:r>
                        <a:rPr sz="1100" spc="-5" dirty="0">
                          <a:latin typeface="Calibri"/>
                          <a:cs typeface="Calibri"/>
                        </a:rPr>
                        <a:t>a</a:t>
                      </a:r>
                      <a:r>
                        <a:rPr sz="1100" dirty="0">
                          <a:latin typeface="Calibri"/>
                          <a:cs typeface="Calibri"/>
                        </a:rPr>
                        <a:t>l</a:t>
                      </a:r>
                      <a:r>
                        <a:rPr sz="1100" spc="-50" dirty="0">
                          <a:latin typeface="Calibri"/>
                          <a:cs typeface="Calibri"/>
                        </a:rPr>
                        <a:t> </a:t>
                      </a:r>
                      <a:r>
                        <a:rPr sz="1100" spc="-5" dirty="0">
                          <a:latin typeface="Calibri"/>
                          <a:cs typeface="Calibri"/>
                        </a:rPr>
                        <a:t>Finan</a:t>
                      </a:r>
                      <a:r>
                        <a:rPr sz="1100" dirty="0">
                          <a:latin typeface="Calibri"/>
                          <a:cs typeface="Calibri"/>
                        </a:rPr>
                        <a:t>ce</a:t>
                      </a:r>
                      <a:r>
                        <a:rPr sz="1100" spc="-10" dirty="0">
                          <a:latin typeface="Calibri"/>
                          <a:cs typeface="Calibri"/>
                        </a:rPr>
                        <a:t> </a:t>
                      </a:r>
                      <a:r>
                        <a:rPr sz="1100" dirty="0">
                          <a:latin typeface="Calibri"/>
                          <a:cs typeface="Calibri"/>
                        </a:rPr>
                        <a:t>&amp;</a:t>
                      </a:r>
                      <a:endParaRPr sz="1100">
                        <a:latin typeface="Calibri"/>
                        <a:cs typeface="Calibri"/>
                      </a:endParaRPr>
                    </a:p>
                    <a:p>
                      <a:pPr marL="39370">
                        <a:lnSpc>
                          <a:spcPts val="1290"/>
                        </a:lnSpc>
                        <a:spcBef>
                          <a:spcPts val="95"/>
                        </a:spcBef>
                      </a:pPr>
                      <a:r>
                        <a:rPr sz="1100" spc="-5" dirty="0">
                          <a:latin typeface="Calibri"/>
                          <a:cs typeface="Calibri"/>
                        </a:rPr>
                        <a:t>Financial</a:t>
                      </a:r>
                      <a:r>
                        <a:rPr sz="1100" spc="-40" dirty="0">
                          <a:latin typeface="Calibri"/>
                          <a:cs typeface="Calibri"/>
                        </a:rPr>
                        <a:t> </a:t>
                      </a:r>
                      <a:r>
                        <a:rPr sz="1100" spc="-5" dirty="0">
                          <a:latin typeface="Calibri"/>
                          <a:cs typeface="Calibri"/>
                        </a:rPr>
                        <a:t>Technology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9"/>
                        </a:rPr>
                        <a:t>https://www.bu.edu/questrom/degree-</a:t>
                      </a:r>
                      <a:endParaRPr sz="1100">
                        <a:latin typeface="Calibri"/>
                        <a:cs typeface="Calibri"/>
                      </a:endParaRPr>
                    </a:p>
                    <a:p>
                      <a:pPr marL="65405">
                        <a:lnSpc>
                          <a:spcPts val="1290"/>
                        </a:lnSpc>
                        <a:spcBef>
                          <a:spcPts val="95"/>
                        </a:spcBef>
                      </a:pPr>
                      <a:r>
                        <a:rPr sz="1100" b="1" u="sng" spc="-5" dirty="0">
                          <a:solidFill>
                            <a:srgbClr val="6DAC1C"/>
                          </a:solidFill>
                          <a:uFill>
                            <a:solidFill>
                              <a:srgbClr val="6DAC1C"/>
                            </a:solidFill>
                          </a:uFill>
                          <a:latin typeface="Arial"/>
                          <a:cs typeface="Arial"/>
                          <a:hlinkClick r:id="rId9"/>
                        </a:rPr>
                        <a:t>/</a:t>
                      </a:r>
                      <a:r>
                        <a:rPr sz="1100" b="1" u="sng" spc="-5" dirty="0">
                          <a:solidFill>
                            <a:srgbClr val="6DAC1C"/>
                          </a:solidFill>
                          <a:uFill>
                            <a:solidFill>
                              <a:srgbClr val="6DAC1C"/>
                            </a:solidFill>
                          </a:uFill>
                          <a:latin typeface="Calibri"/>
                          <a:cs typeface="Calibri"/>
                          <a:hlinkClick r:id="rId9"/>
                        </a:rPr>
                        <a:t>programs/ms-in-mathematical-finance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8"/>
                  </a:ext>
                </a:extLst>
              </a:tr>
              <a:tr h="439178">
                <a:tc>
                  <a:txBody>
                    <a:bodyPr/>
                    <a:lstStyle/>
                    <a:p>
                      <a:pPr marL="37465">
                        <a:lnSpc>
                          <a:spcPts val="1275"/>
                        </a:lnSpc>
                      </a:pPr>
                      <a:r>
                        <a:rPr sz="1100" dirty="0">
                          <a:latin typeface="Calibri"/>
                          <a:cs typeface="Calibri"/>
                        </a:rPr>
                        <a:t>9</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dirty="0">
                          <a:latin typeface="Calibri"/>
                          <a:cs typeface="Calibri"/>
                        </a:rPr>
                        <a:t>New</a:t>
                      </a:r>
                      <a:r>
                        <a:rPr sz="1100" spc="-10" dirty="0">
                          <a:latin typeface="Calibri"/>
                          <a:cs typeface="Calibri"/>
                        </a:rPr>
                        <a:t> </a:t>
                      </a:r>
                      <a:r>
                        <a:rPr sz="1100" dirty="0">
                          <a:latin typeface="Calibri"/>
                          <a:cs typeface="Calibri"/>
                        </a:rPr>
                        <a:t>York</a:t>
                      </a:r>
                      <a:r>
                        <a:rPr sz="1100" spc="-3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39370">
                        <a:lnSpc>
                          <a:spcPts val="1275"/>
                        </a:lnSpc>
                      </a:pPr>
                      <a:r>
                        <a:rPr sz="1100" b="1" u="sng" spc="-5" dirty="0">
                          <a:solidFill>
                            <a:srgbClr val="6DAC1C"/>
                          </a:solidFill>
                          <a:uFill>
                            <a:solidFill>
                              <a:srgbClr val="6DAC1C"/>
                            </a:solidFill>
                          </a:uFill>
                          <a:latin typeface="Calibri"/>
                          <a:cs typeface="Calibri"/>
                          <a:hlinkClick r:id="rId10"/>
                        </a:rPr>
                        <a:t>https://engineering.nyu.edu/academics/pro</a:t>
                      </a:r>
                      <a:endParaRPr sz="1100">
                        <a:latin typeface="Calibri"/>
                        <a:cs typeface="Calibri"/>
                      </a:endParaRPr>
                    </a:p>
                    <a:p>
                      <a:pPr marL="39370">
                        <a:lnSpc>
                          <a:spcPct val="100000"/>
                        </a:lnSpc>
                        <a:spcBef>
                          <a:spcPts val="95"/>
                        </a:spcBef>
                      </a:pPr>
                      <a:r>
                        <a:rPr sz="1100" b="1" u="sng" spc="-5" dirty="0">
                          <a:solidFill>
                            <a:srgbClr val="6DAC1C"/>
                          </a:solidFill>
                          <a:uFill>
                            <a:solidFill>
                              <a:srgbClr val="6DAC1C"/>
                            </a:solidFill>
                          </a:uFill>
                          <a:latin typeface="Calibri"/>
                          <a:cs typeface="Calibri"/>
                          <a:hlinkClick r:id="rId10"/>
                        </a:rPr>
                        <a:t>grams/financial-engineering-ms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9"/>
                  </a:ext>
                </a:extLst>
              </a:tr>
              <a:tr h="489661">
                <a:tc>
                  <a:txBody>
                    <a:bodyPr/>
                    <a:lstStyle/>
                    <a:p>
                      <a:pPr marL="37465">
                        <a:lnSpc>
                          <a:spcPts val="1275"/>
                        </a:lnSpc>
                      </a:pPr>
                      <a:r>
                        <a:rPr sz="1100" dirty="0">
                          <a:latin typeface="Calibri"/>
                          <a:cs typeface="Calibri"/>
                        </a:rPr>
                        <a:t>10</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University</a:t>
                      </a:r>
                      <a:r>
                        <a:rPr sz="1100" spc="-40" dirty="0">
                          <a:latin typeface="Calibri"/>
                          <a:cs typeface="Calibri"/>
                        </a:rPr>
                        <a:t> </a:t>
                      </a:r>
                      <a:r>
                        <a:rPr sz="1100" dirty="0">
                          <a:latin typeface="Calibri"/>
                          <a:cs typeface="Calibri"/>
                        </a:rPr>
                        <a:t>of</a:t>
                      </a:r>
                      <a:r>
                        <a:rPr sz="1100" spc="-25" dirty="0">
                          <a:latin typeface="Calibri"/>
                          <a:cs typeface="Calibri"/>
                        </a:rPr>
                        <a:t> </a:t>
                      </a:r>
                      <a:r>
                        <a:rPr sz="1100" spc="-5" dirty="0">
                          <a:latin typeface="Calibri"/>
                          <a:cs typeface="Calibri"/>
                        </a:rPr>
                        <a:t>Chicago</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3937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Mathematics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5405">
                        <a:lnSpc>
                          <a:spcPts val="1275"/>
                        </a:lnSpc>
                      </a:pPr>
                      <a:r>
                        <a:rPr sz="1100" b="1" u="sng" spc="-5" dirty="0">
                          <a:solidFill>
                            <a:srgbClr val="6DAC1C"/>
                          </a:solidFill>
                          <a:uFill>
                            <a:solidFill>
                              <a:srgbClr val="6DAC1C"/>
                            </a:solidFill>
                          </a:uFill>
                          <a:latin typeface="Arial"/>
                          <a:cs typeface="Arial"/>
                          <a:hlinkClick r:id="rId11"/>
                        </a:rPr>
                        <a:t>/</a:t>
                      </a:r>
                      <a:r>
                        <a:rPr sz="1100" b="1" u="sng" spc="-5" dirty="0">
                          <a:solidFill>
                            <a:srgbClr val="6DAC1C"/>
                          </a:solidFill>
                          <a:uFill>
                            <a:solidFill>
                              <a:srgbClr val="6DAC1C"/>
                            </a:solidFill>
                          </a:uFill>
                          <a:latin typeface="Calibri"/>
                          <a:cs typeface="Calibri"/>
                          <a:hlinkClick r:id="rId11"/>
                        </a:rPr>
                        <a:t>https://finmath.uchicago.edu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6731634"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60" dirty="0"/>
              <a:t>i</a:t>
            </a:r>
            <a:r>
              <a:rPr spc="-5" dirty="0"/>
              <a:t>n</a:t>
            </a:r>
            <a:r>
              <a:rPr spc="-175" dirty="0"/>
              <a:t> </a:t>
            </a:r>
            <a:r>
              <a:rPr spc="-85" dirty="0"/>
              <a:t>A</a:t>
            </a:r>
            <a:r>
              <a:rPr spc="-110" dirty="0"/>
              <a:t>c</a:t>
            </a:r>
            <a:r>
              <a:rPr spc="-75" dirty="0"/>
              <a:t>a</a:t>
            </a:r>
            <a:r>
              <a:rPr spc="-90" dirty="0"/>
              <a:t>de</a:t>
            </a:r>
            <a:r>
              <a:rPr spc="-120" dirty="0"/>
              <a:t>m</a:t>
            </a:r>
            <a:r>
              <a:rPr spc="-85" dirty="0"/>
              <a:t>i</a:t>
            </a:r>
            <a:r>
              <a:rPr spc="-5" dirty="0"/>
              <a:t>a</a:t>
            </a:r>
            <a:r>
              <a:rPr spc="-18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graphicFrame>
        <p:nvGraphicFramePr>
          <p:cNvPr id="3" name="object 3"/>
          <p:cNvGraphicFramePr>
            <a:graphicFrameLocks noGrp="1"/>
          </p:cNvGraphicFramePr>
          <p:nvPr/>
        </p:nvGraphicFramePr>
        <p:xfrm>
          <a:off x="785233" y="1915637"/>
          <a:ext cx="7945755" cy="4262755"/>
        </p:xfrm>
        <a:graphic>
          <a:graphicData uri="http://schemas.openxmlformats.org/drawingml/2006/table">
            <a:tbl>
              <a:tblPr firstRow="1" bandRow="1">
                <a:tableStyleId>{2D5ABB26-0587-4C30-8999-92F81FD0307C}</a:tableStyleId>
              </a:tblPr>
              <a:tblGrid>
                <a:gridCol w="746125">
                  <a:extLst>
                    <a:ext uri="{9D8B030D-6E8A-4147-A177-3AD203B41FA5}">
                      <a16:colId xmlns:a16="http://schemas.microsoft.com/office/drawing/2014/main" val="20000"/>
                    </a:ext>
                  </a:extLst>
                </a:gridCol>
                <a:gridCol w="2027555">
                  <a:extLst>
                    <a:ext uri="{9D8B030D-6E8A-4147-A177-3AD203B41FA5}">
                      <a16:colId xmlns:a16="http://schemas.microsoft.com/office/drawing/2014/main" val="20001"/>
                    </a:ext>
                  </a:extLst>
                </a:gridCol>
                <a:gridCol w="996949">
                  <a:extLst>
                    <a:ext uri="{9D8B030D-6E8A-4147-A177-3AD203B41FA5}">
                      <a16:colId xmlns:a16="http://schemas.microsoft.com/office/drawing/2014/main" val="20002"/>
                    </a:ext>
                  </a:extLst>
                </a:gridCol>
                <a:gridCol w="1478914">
                  <a:extLst>
                    <a:ext uri="{9D8B030D-6E8A-4147-A177-3AD203B41FA5}">
                      <a16:colId xmlns:a16="http://schemas.microsoft.com/office/drawing/2014/main" val="20003"/>
                    </a:ext>
                  </a:extLst>
                </a:gridCol>
                <a:gridCol w="2674619">
                  <a:extLst>
                    <a:ext uri="{9D8B030D-6E8A-4147-A177-3AD203B41FA5}">
                      <a16:colId xmlns:a16="http://schemas.microsoft.com/office/drawing/2014/main" val="20004"/>
                    </a:ext>
                  </a:extLst>
                </a:gridCol>
              </a:tblGrid>
              <a:tr h="323037">
                <a:tc>
                  <a:txBody>
                    <a:bodyPr/>
                    <a:lstStyle/>
                    <a:p>
                      <a:pPr marL="137160">
                        <a:lnSpc>
                          <a:spcPts val="1275"/>
                        </a:lnSpc>
                      </a:pPr>
                      <a:r>
                        <a:rPr sz="1100" b="1" spc="-5" dirty="0">
                          <a:solidFill>
                            <a:srgbClr val="FFFFFF"/>
                          </a:solidFill>
                          <a:latin typeface="Calibri"/>
                          <a:cs typeface="Calibri"/>
                        </a:rPr>
                        <a:t>Number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539750">
                        <a:lnSpc>
                          <a:spcPts val="1275"/>
                        </a:lnSpc>
                      </a:pPr>
                      <a:r>
                        <a:rPr sz="1100" b="1" dirty="0">
                          <a:solidFill>
                            <a:srgbClr val="FFFFFF"/>
                          </a:solidFill>
                          <a:latin typeface="Calibri"/>
                          <a:cs typeface="Calibri"/>
                        </a:rPr>
                        <a:t>University</a:t>
                      </a:r>
                      <a:r>
                        <a:rPr sz="1100" b="1" spc="-6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67970">
                        <a:lnSpc>
                          <a:spcPts val="1275"/>
                        </a:lnSpc>
                      </a:pPr>
                      <a:r>
                        <a:rPr sz="1100" b="1" spc="-5" dirty="0">
                          <a:solidFill>
                            <a:srgbClr val="FFFFFF"/>
                          </a:solidFill>
                          <a:latin typeface="Calibri"/>
                          <a:cs typeface="Calibri"/>
                        </a:rPr>
                        <a:t>Country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313690">
                        <a:lnSpc>
                          <a:spcPts val="1275"/>
                        </a:lnSpc>
                      </a:pPr>
                      <a:r>
                        <a:rPr sz="1100" b="1" spc="-5" dirty="0">
                          <a:solidFill>
                            <a:srgbClr val="FFFFFF"/>
                          </a:solidFill>
                          <a:latin typeface="Calibri"/>
                          <a:cs typeface="Calibri"/>
                        </a:rPr>
                        <a:t>Program</a:t>
                      </a:r>
                      <a:r>
                        <a:rPr sz="1100" b="1" spc="-4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540" algn="ctr">
                        <a:lnSpc>
                          <a:spcPts val="1275"/>
                        </a:lnSpc>
                      </a:pPr>
                      <a:r>
                        <a:rPr sz="1100" b="1" spc="-5" dirty="0">
                          <a:solidFill>
                            <a:srgbClr val="FFFFFF"/>
                          </a:solidFill>
                          <a:latin typeface="Calibri"/>
                          <a:cs typeface="Calibri"/>
                        </a:rPr>
                        <a:t>Link</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349758">
                <a:tc>
                  <a:txBody>
                    <a:bodyPr/>
                    <a:lstStyle/>
                    <a:p>
                      <a:pPr marL="40640">
                        <a:lnSpc>
                          <a:spcPts val="1275"/>
                        </a:lnSpc>
                      </a:pPr>
                      <a:r>
                        <a:rPr sz="1100" dirty="0">
                          <a:latin typeface="Calibri"/>
                          <a:cs typeface="Calibri"/>
                        </a:rPr>
                        <a:t>11</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dirty="0">
                          <a:latin typeface="Calibri"/>
                          <a:cs typeface="Calibri"/>
                        </a:rPr>
                        <a:t>Stony</a:t>
                      </a:r>
                      <a:r>
                        <a:rPr sz="1100" spc="-45" dirty="0">
                          <a:latin typeface="Calibri"/>
                          <a:cs typeface="Calibri"/>
                        </a:rPr>
                        <a:t> </a:t>
                      </a:r>
                      <a:r>
                        <a:rPr sz="1100" dirty="0">
                          <a:latin typeface="Calibri"/>
                          <a:cs typeface="Calibri"/>
                        </a:rPr>
                        <a:t>Brook</a:t>
                      </a:r>
                      <a:r>
                        <a:rPr sz="1100" spc="-3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dirty="0">
                          <a:latin typeface="Calibri"/>
                          <a:cs typeface="Calibri"/>
                        </a:rPr>
                        <a:t>Q</a:t>
                      </a:r>
                      <a:r>
                        <a:rPr sz="1100" spc="-5" dirty="0">
                          <a:latin typeface="Calibri"/>
                          <a:cs typeface="Calibri"/>
                        </a:rPr>
                        <a:t>uan</a:t>
                      </a:r>
                      <a:r>
                        <a:rPr sz="1100" dirty="0">
                          <a:latin typeface="Calibri"/>
                          <a:cs typeface="Calibri"/>
                        </a:rPr>
                        <a:t>t</a:t>
                      </a:r>
                      <a:r>
                        <a:rPr sz="1100" spc="-5" dirty="0">
                          <a:latin typeface="Calibri"/>
                          <a:cs typeface="Calibri"/>
                        </a:rPr>
                        <a:t>i</a:t>
                      </a:r>
                      <a:r>
                        <a:rPr sz="1100" dirty="0">
                          <a:latin typeface="Calibri"/>
                          <a:cs typeface="Calibri"/>
                        </a:rPr>
                        <a:t>t</a:t>
                      </a:r>
                      <a:r>
                        <a:rPr sz="1100" spc="-5" dirty="0">
                          <a:latin typeface="Calibri"/>
                          <a:cs typeface="Calibri"/>
                        </a:rPr>
                        <a:t>a</a:t>
                      </a:r>
                      <a:r>
                        <a:rPr sz="1100" spc="-10" dirty="0">
                          <a:latin typeface="Calibri"/>
                          <a:cs typeface="Calibri"/>
                        </a:rPr>
                        <a:t>t</a:t>
                      </a:r>
                      <a:r>
                        <a:rPr sz="1100" spc="-5" dirty="0">
                          <a:latin typeface="Calibri"/>
                          <a:cs typeface="Calibri"/>
                        </a:rPr>
                        <a:t>i</a:t>
                      </a:r>
                      <a:r>
                        <a:rPr sz="1100" dirty="0">
                          <a:latin typeface="Calibri"/>
                          <a:cs typeface="Calibri"/>
                        </a:rPr>
                        <a:t>ve</a:t>
                      </a:r>
                      <a:r>
                        <a:rPr sz="1100" spc="-45" dirty="0">
                          <a:latin typeface="Calibri"/>
                          <a:cs typeface="Calibri"/>
                        </a:rPr>
                        <a:t> </a:t>
                      </a:r>
                      <a:r>
                        <a:rPr sz="1100" spc="-5" dirty="0">
                          <a:latin typeface="Calibri"/>
                          <a:cs typeface="Calibri"/>
                        </a:rPr>
                        <a:t>Finan</a:t>
                      </a:r>
                      <a:r>
                        <a:rPr sz="1100" dirty="0">
                          <a:latin typeface="Calibri"/>
                          <a:cs typeface="Calibri"/>
                        </a:rPr>
                        <a:t>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b="1" u="sng" spc="-5" dirty="0">
                          <a:solidFill>
                            <a:srgbClr val="6DAC1C"/>
                          </a:solidFill>
                          <a:uFill>
                            <a:solidFill>
                              <a:srgbClr val="6DAC1C"/>
                            </a:solidFill>
                          </a:uFill>
                          <a:latin typeface="Calibri"/>
                          <a:cs typeface="Calibri"/>
                          <a:hlinkClick r:id="rId2"/>
                        </a:rPr>
                        <a:t>https://www.stonybrook.edu/commcms/a</a:t>
                      </a:r>
                      <a:endParaRPr sz="1100">
                        <a:latin typeface="Calibri"/>
                        <a:cs typeface="Calibri"/>
                      </a:endParaRPr>
                    </a:p>
                    <a:p>
                      <a:pPr marL="67945">
                        <a:lnSpc>
                          <a:spcPts val="1280"/>
                        </a:lnSpc>
                        <a:spcBef>
                          <a:spcPts val="95"/>
                        </a:spcBef>
                      </a:pPr>
                      <a:r>
                        <a:rPr sz="1100" b="1" u="sng" dirty="0">
                          <a:solidFill>
                            <a:srgbClr val="6DAC1C"/>
                          </a:solidFill>
                          <a:uFill>
                            <a:solidFill>
                              <a:srgbClr val="6DAC1C"/>
                            </a:solidFill>
                          </a:uFill>
                          <a:latin typeface="Arial"/>
                          <a:cs typeface="Arial"/>
                          <a:hlinkClick r:id="rId2"/>
                        </a:rPr>
                        <a:t>/</a:t>
                      </a:r>
                      <a:r>
                        <a:rPr sz="1100" b="1" u="sng" dirty="0">
                          <a:solidFill>
                            <a:srgbClr val="6DAC1C"/>
                          </a:solidFill>
                          <a:uFill>
                            <a:solidFill>
                              <a:srgbClr val="6DAC1C"/>
                            </a:solidFill>
                          </a:uFill>
                          <a:latin typeface="Calibri"/>
                          <a:cs typeface="Calibri"/>
                          <a:hlinkClick r:id="rId2"/>
                        </a:rPr>
                        <a:t>ms/graduate/qf</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1"/>
                  </a:ext>
                </a:extLst>
              </a:tr>
              <a:tr h="350838">
                <a:tc>
                  <a:txBody>
                    <a:bodyPr/>
                    <a:lstStyle/>
                    <a:p>
                      <a:pPr marL="41910">
                        <a:lnSpc>
                          <a:spcPts val="1275"/>
                        </a:lnSpc>
                      </a:pPr>
                      <a:r>
                        <a:rPr sz="1100" dirty="0">
                          <a:latin typeface="Calibri"/>
                          <a:cs typeface="Calibri"/>
                        </a:rPr>
                        <a:t>12</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University</a:t>
                      </a:r>
                      <a:r>
                        <a:rPr sz="1100" spc="-35" dirty="0">
                          <a:latin typeface="Calibri"/>
                          <a:cs typeface="Calibri"/>
                        </a:rPr>
                        <a:t> </a:t>
                      </a:r>
                      <a:r>
                        <a:rPr sz="1100" dirty="0">
                          <a:latin typeface="Calibri"/>
                          <a:cs typeface="Calibri"/>
                        </a:rPr>
                        <a:t>of</a:t>
                      </a:r>
                      <a:r>
                        <a:rPr sz="1100" spc="-20" dirty="0">
                          <a:latin typeface="Calibri"/>
                          <a:cs typeface="Calibri"/>
                        </a:rPr>
                        <a:t> </a:t>
                      </a:r>
                      <a:r>
                        <a:rPr sz="1100" spc="-5" dirty="0">
                          <a:latin typeface="Calibri"/>
                          <a:cs typeface="Calibri"/>
                        </a:rPr>
                        <a:t>Washington</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Computational</a:t>
                      </a:r>
                      <a:r>
                        <a:rPr sz="1100" spc="-55" dirty="0">
                          <a:latin typeface="Calibri"/>
                          <a:cs typeface="Calibri"/>
                        </a:rPr>
                        <a:t> </a:t>
                      </a:r>
                      <a:r>
                        <a:rPr sz="1100" spc="-5" dirty="0">
                          <a:latin typeface="Calibri"/>
                          <a:cs typeface="Calibri"/>
                        </a:rPr>
                        <a:t>Finance</a:t>
                      </a:r>
                      <a:endParaRPr sz="1100">
                        <a:latin typeface="Calibri"/>
                        <a:cs typeface="Calibri"/>
                      </a:endParaRPr>
                    </a:p>
                    <a:p>
                      <a:pPr marL="41910">
                        <a:lnSpc>
                          <a:spcPts val="1290"/>
                        </a:lnSpc>
                        <a:spcBef>
                          <a:spcPts val="95"/>
                        </a:spcBef>
                      </a:pPr>
                      <a:r>
                        <a:rPr sz="1100" spc="-5" dirty="0">
                          <a:latin typeface="Calibri"/>
                          <a:cs typeface="Calibri"/>
                        </a:rPr>
                        <a:t>and</a:t>
                      </a:r>
                      <a:r>
                        <a:rPr sz="1100" spc="-40" dirty="0">
                          <a:latin typeface="Calibri"/>
                          <a:cs typeface="Calibri"/>
                        </a:rPr>
                        <a:t> </a:t>
                      </a:r>
                      <a:r>
                        <a:rPr sz="1100" dirty="0">
                          <a:latin typeface="Calibri"/>
                          <a:cs typeface="Calibri"/>
                        </a:rPr>
                        <a:t>Risk</a:t>
                      </a:r>
                      <a:r>
                        <a:rPr sz="1100" spc="-35" dirty="0">
                          <a:latin typeface="Calibri"/>
                          <a:cs typeface="Calibri"/>
                        </a:rPr>
                        <a:t> </a:t>
                      </a:r>
                      <a:r>
                        <a:rPr sz="1100" dirty="0">
                          <a:latin typeface="Calibri"/>
                          <a:cs typeface="Calibri"/>
                        </a:rPr>
                        <a:t>Management</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7945">
                        <a:lnSpc>
                          <a:spcPts val="1275"/>
                        </a:lnSpc>
                      </a:pPr>
                      <a:r>
                        <a:rPr sz="1100" b="1" u="sng" spc="-5" dirty="0">
                          <a:solidFill>
                            <a:srgbClr val="6DAC1C"/>
                          </a:solidFill>
                          <a:uFill>
                            <a:solidFill>
                              <a:srgbClr val="6DAC1C"/>
                            </a:solidFill>
                          </a:uFill>
                          <a:latin typeface="Arial"/>
                          <a:cs typeface="Arial"/>
                          <a:hlinkClick r:id="rId3"/>
                        </a:rPr>
                        <a:t>/</a:t>
                      </a:r>
                      <a:r>
                        <a:rPr sz="1100" b="1" u="sng" spc="-5" dirty="0">
                          <a:solidFill>
                            <a:srgbClr val="6DAC1C"/>
                          </a:solidFill>
                          <a:uFill>
                            <a:solidFill>
                              <a:srgbClr val="6DAC1C"/>
                            </a:solidFill>
                          </a:uFill>
                          <a:latin typeface="Calibri"/>
                          <a:cs typeface="Calibri"/>
                          <a:hlinkClick r:id="rId3"/>
                        </a:rPr>
                        <a:t>https://depts.washington.edu/compfin</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2"/>
                  </a:ext>
                </a:extLst>
              </a:tr>
              <a:tr h="350837">
                <a:tc>
                  <a:txBody>
                    <a:bodyPr/>
                    <a:lstStyle/>
                    <a:p>
                      <a:pPr marL="40640">
                        <a:lnSpc>
                          <a:spcPts val="1275"/>
                        </a:lnSpc>
                      </a:pPr>
                      <a:r>
                        <a:rPr sz="1100" dirty="0">
                          <a:latin typeface="Calibri"/>
                          <a:cs typeface="Calibri"/>
                        </a:rPr>
                        <a:t>13</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University</a:t>
                      </a:r>
                      <a:r>
                        <a:rPr sz="1100" spc="-40" dirty="0">
                          <a:latin typeface="Calibri"/>
                          <a:cs typeface="Calibri"/>
                        </a:rPr>
                        <a:t> </a:t>
                      </a:r>
                      <a:r>
                        <a:rPr sz="1100" dirty="0">
                          <a:latin typeface="Calibri"/>
                          <a:cs typeface="Calibri"/>
                        </a:rPr>
                        <a:t>of</a:t>
                      </a:r>
                      <a:r>
                        <a:rPr sz="1100" spc="-20" dirty="0">
                          <a:latin typeface="Calibri"/>
                          <a:cs typeface="Calibri"/>
                        </a:rPr>
                        <a:t> </a:t>
                      </a:r>
                      <a:r>
                        <a:rPr sz="1100" spc="-5" dirty="0">
                          <a:latin typeface="Calibri"/>
                          <a:cs typeface="Calibri"/>
                        </a:rPr>
                        <a:t>Michigan</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dirty="0">
                          <a:latin typeface="Calibri"/>
                          <a:cs typeface="Calibri"/>
                        </a:rPr>
                        <a:t>Q</a:t>
                      </a:r>
                      <a:r>
                        <a:rPr sz="1100" spc="-5" dirty="0">
                          <a:latin typeface="Calibri"/>
                          <a:cs typeface="Calibri"/>
                        </a:rPr>
                        <a:t>uan</a:t>
                      </a:r>
                      <a:r>
                        <a:rPr sz="1100" dirty="0">
                          <a:latin typeface="Calibri"/>
                          <a:cs typeface="Calibri"/>
                        </a:rPr>
                        <a:t>t</a:t>
                      </a:r>
                      <a:r>
                        <a:rPr sz="1100" spc="-5" dirty="0">
                          <a:latin typeface="Calibri"/>
                          <a:cs typeface="Calibri"/>
                        </a:rPr>
                        <a:t>i</a:t>
                      </a:r>
                      <a:r>
                        <a:rPr sz="1100" dirty="0">
                          <a:latin typeface="Calibri"/>
                          <a:cs typeface="Calibri"/>
                        </a:rPr>
                        <a:t>t</a:t>
                      </a:r>
                      <a:r>
                        <a:rPr sz="1100" spc="-5" dirty="0">
                          <a:latin typeface="Calibri"/>
                          <a:cs typeface="Calibri"/>
                        </a:rPr>
                        <a:t>a</a:t>
                      </a:r>
                      <a:r>
                        <a:rPr sz="1100" spc="-10" dirty="0">
                          <a:latin typeface="Calibri"/>
                          <a:cs typeface="Calibri"/>
                        </a:rPr>
                        <a:t>t</a:t>
                      </a:r>
                      <a:r>
                        <a:rPr sz="1100" spc="-5" dirty="0">
                          <a:latin typeface="Calibri"/>
                          <a:cs typeface="Calibri"/>
                        </a:rPr>
                        <a:t>i</a:t>
                      </a:r>
                      <a:r>
                        <a:rPr sz="1100" dirty="0">
                          <a:latin typeface="Calibri"/>
                          <a:cs typeface="Calibri"/>
                        </a:rPr>
                        <a:t>ve</a:t>
                      </a:r>
                      <a:r>
                        <a:rPr sz="1100" spc="-45" dirty="0">
                          <a:latin typeface="Calibri"/>
                          <a:cs typeface="Calibri"/>
                        </a:rPr>
                        <a:t> </a:t>
                      </a:r>
                      <a:r>
                        <a:rPr sz="1100" spc="-5" dirty="0">
                          <a:latin typeface="Calibri"/>
                          <a:cs typeface="Calibri"/>
                        </a:rPr>
                        <a:t>Finan</a:t>
                      </a:r>
                      <a:r>
                        <a:rPr sz="1100" dirty="0">
                          <a:latin typeface="Calibri"/>
                          <a:cs typeface="Calibri"/>
                        </a:rPr>
                        <a:t>ce</a:t>
                      </a:r>
                      <a:endParaRPr sz="1100">
                        <a:latin typeface="Calibri"/>
                        <a:cs typeface="Calibri"/>
                      </a:endParaRPr>
                    </a:p>
                    <a:p>
                      <a:pPr marL="41910">
                        <a:lnSpc>
                          <a:spcPts val="1290"/>
                        </a:lnSpc>
                        <a:spcBef>
                          <a:spcPts val="95"/>
                        </a:spcBef>
                      </a:pPr>
                      <a:r>
                        <a:rPr sz="1100" spc="-5" dirty="0">
                          <a:latin typeface="Calibri"/>
                          <a:cs typeface="Calibri"/>
                        </a:rPr>
                        <a:t>and</a:t>
                      </a:r>
                      <a:r>
                        <a:rPr sz="1100" spc="-40" dirty="0">
                          <a:latin typeface="Calibri"/>
                          <a:cs typeface="Calibri"/>
                        </a:rPr>
                        <a:t> </a:t>
                      </a:r>
                      <a:r>
                        <a:rPr sz="1100" dirty="0">
                          <a:latin typeface="Calibri"/>
                          <a:cs typeface="Calibri"/>
                        </a:rPr>
                        <a:t>Risk</a:t>
                      </a:r>
                      <a:r>
                        <a:rPr sz="1100" spc="-35" dirty="0">
                          <a:latin typeface="Calibri"/>
                          <a:cs typeface="Calibri"/>
                        </a:rPr>
                        <a:t> </a:t>
                      </a:r>
                      <a:r>
                        <a:rPr sz="1100" dirty="0">
                          <a:latin typeface="Calibri"/>
                          <a:cs typeface="Calibri"/>
                        </a:rPr>
                        <a:t>Management</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b="1" u="sng" spc="-5" dirty="0">
                          <a:solidFill>
                            <a:srgbClr val="6DAC1C"/>
                          </a:solidFill>
                          <a:uFill>
                            <a:solidFill>
                              <a:srgbClr val="6DAC1C"/>
                            </a:solidFill>
                          </a:uFill>
                          <a:latin typeface="Calibri"/>
                          <a:cs typeface="Calibri"/>
                          <a:hlinkClick r:id="rId4"/>
                        </a:rPr>
                        <a:t>https://quant.lsa.umich.edu/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3"/>
                  </a:ext>
                </a:extLst>
              </a:tr>
              <a:tr h="476963">
                <a:tc>
                  <a:txBody>
                    <a:bodyPr/>
                    <a:lstStyle/>
                    <a:p>
                      <a:pPr marL="40640">
                        <a:lnSpc>
                          <a:spcPts val="1275"/>
                        </a:lnSpc>
                      </a:pPr>
                      <a:r>
                        <a:rPr sz="1100" dirty="0">
                          <a:latin typeface="Calibri"/>
                          <a:cs typeface="Calibri"/>
                        </a:rPr>
                        <a:t>14</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Rutgers</a:t>
                      </a:r>
                      <a:r>
                        <a:rPr sz="1100" spc="-3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dirty="0">
                          <a:latin typeface="Calibri"/>
                          <a:cs typeface="Calibri"/>
                        </a:rPr>
                        <a:t>Q</a:t>
                      </a:r>
                      <a:r>
                        <a:rPr sz="1100" spc="-5" dirty="0">
                          <a:latin typeface="Calibri"/>
                          <a:cs typeface="Calibri"/>
                        </a:rPr>
                        <a:t>uan</a:t>
                      </a:r>
                      <a:r>
                        <a:rPr sz="1100" dirty="0">
                          <a:latin typeface="Calibri"/>
                          <a:cs typeface="Calibri"/>
                        </a:rPr>
                        <a:t>t</a:t>
                      </a:r>
                      <a:r>
                        <a:rPr sz="1100" spc="-5" dirty="0">
                          <a:latin typeface="Calibri"/>
                          <a:cs typeface="Calibri"/>
                        </a:rPr>
                        <a:t>i</a:t>
                      </a:r>
                      <a:r>
                        <a:rPr sz="1100" dirty="0">
                          <a:latin typeface="Calibri"/>
                          <a:cs typeface="Calibri"/>
                        </a:rPr>
                        <a:t>t</a:t>
                      </a:r>
                      <a:r>
                        <a:rPr sz="1100" spc="-5" dirty="0">
                          <a:latin typeface="Calibri"/>
                          <a:cs typeface="Calibri"/>
                        </a:rPr>
                        <a:t>a</a:t>
                      </a:r>
                      <a:r>
                        <a:rPr sz="1100" spc="-10" dirty="0">
                          <a:latin typeface="Calibri"/>
                          <a:cs typeface="Calibri"/>
                        </a:rPr>
                        <a:t>t</a:t>
                      </a:r>
                      <a:r>
                        <a:rPr sz="1100" spc="-5" dirty="0">
                          <a:latin typeface="Calibri"/>
                          <a:cs typeface="Calibri"/>
                        </a:rPr>
                        <a:t>i</a:t>
                      </a:r>
                      <a:r>
                        <a:rPr sz="1100" dirty="0">
                          <a:latin typeface="Calibri"/>
                          <a:cs typeface="Calibri"/>
                        </a:rPr>
                        <a:t>ve</a:t>
                      </a:r>
                      <a:r>
                        <a:rPr sz="1100" spc="-45" dirty="0">
                          <a:latin typeface="Calibri"/>
                          <a:cs typeface="Calibri"/>
                        </a:rPr>
                        <a:t> </a:t>
                      </a:r>
                      <a:r>
                        <a:rPr sz="1100" spc="-5" dirty="0">
                          <a:latin typeface="Calibri"/>
                          <a:cs typeface="Calibri"/>
                        </a:rPr>
                        <a:t>Finan</a:t>
                      </a:r>
                      <a:r>
                        <a:rPr sz="1100" dirty="0">
                          <a:latin typeface="Calibri"/>
                          <a:cs typeface="Calibri"/>
                        </a:rPr>
                        <a:t>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b="1" u="sng" spc="-5" dirty="0">
                          <a:solidFill>
                            <a:srgbClr val="6DAC1C"/>
                          </a:solidFill>
                          <a:uFill>
                            <a:solidFill>
                              <a:srgbClr val="6DAC1C"/>
                            </a:solidFill>
                          </a:uFill>
                          <a:latin typeface="Calibri"/>
                          <a:cs typeface="Calibri"/>
                          <a:hlinkClick r:id="rId5"/>
                        </a:rPr>
                        <a:t>https://www.business.rutgers.edu/masters-</a:t>
                      </a:r>
                      <a:endParaRPr sz="1100">
                        <a:latin typeface="Calibri"/>
                        <a:cs typeface="Calibri"/>
                      </a:endParaRPr>
                    </a:p>
                    <a:p>
                      <a:pPr marL="41910">
                        <a:lnSpc>
                          <a:spcPct val="100000"/>
                        </a:lnSpc>
                        <a:spcBef>
                          <a:spcPts val="95"/>
                        </a:spcBef>
                      </a:pPr>
                      <a:r>
                        <a:rPr sz="1100" b="1" u="sng" spc="-5" dirty="0">
                          <a:solidFill>
                            <a:srgbClr val="6DAC1C"/>
                          </a:solidFill>
                          <a:uFill>
                            <a:solidFill>
                              <a:srgbClr val="6DAC1C"/>
                            </a:solidFill>
                          </a:uFill>
                          <a:latin typeface="Calibri"/>
                          <a:cs typeface="Calibri"/>
                          <a:hlinkClick r:id="rId5"/>
                        </a:rPr>
                        <a:t>quantitative-finance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4"/>
                  </a:ext>
                </a:extLst>
              </a:tr>
              <a:tr h="342837">
                <a:tc>
                  <a:txBody>
                    <a:bodyPr/>
                    <a:lstStyle/>
                    <a:p>
                      <a:pPr marL="40640">
                        <a:lnSpc>
                          <a:spcPts val="1275"/>
                        </a:lnSpc>
                      </a:pPr>
                      <a:r>
                        <a:rPr sz="1100" dirty="0">
                          <a:latin typeface="Calibri"/>
                          <a:cs typeface="Calibri"/>
                        </a:rPr>
                        <a:t>15</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24205">
                        <a:lnSpc>
                          <a:spcPts val="1275"/>
                        </a:lnSpc>
                      </a:pPr>
                      <a:r>
                        <a:rPr sz="1100" spc="-5" dirty="0">
                          <a:latin typeface="Calibri"/>
                          <a:cs typeface="Calibri"/>
                        </a:rPr>
                        <a:t>University</a:t>
                      </a:r>
                      <a:r>
                        <a:rPr sz="1100" spc="-35" dirty="0">
                          <a:latin typeface="Calibri"/>
                          <a:cs typeface="Calibri"/>
                        </a:rPr>
                        <a:t> </a:t>
                      </a:r>
                      <a:r>
                        <a:rPr sz="1100" dirty="0">
                          <a:latin typeface="Calibri"/>
                          <a:cs typeface="Calibri"/>
                        </a:rPr>
                        <a:t>of</a:t>
                      </a:r>
                      <a:r>
                        <a:rPr sz="1100" spc="-15" dirty="0">
                          <a:latin typeface="Calibri"/>
                          <a:cs typeface="Calibri"/>
                        </a:rPr>
                        <a:t> </a:t>
                      </a:r>
                      <a:r>
                        <a:rPr sz="1100" spc="-5" dirty="0">
                          <a:latin typeface="Calibri"/>
                          <a:cs typeface="Calibri"/>
                        </a:rPr>
                        <a:t>Minnesota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16256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Mathematics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278130">
                        <a:lnSpc>
                          <a:spcPts val="1275"/>
                        </a:lnSpc>
                      </a:pPr>
                      <a:r>
                        <a:rPr sz="1100" b="1" u="sng" dirty="0">
                          <a:solidFill>
                            <a:srgbClr val="6DAC1C"/>
                          </a:solidFill>
                          <a:uFill>
                            <a:solidFill>
                              <a:srgbClr val="6DAC1C"/>
                            </a:solidFill>
                          </a:uFill>
                          <a:latin typeface="Calibri"/>
                          <a:cs typeface="Calibri"/>
                          <a:hlinkClick r:id="rId6"/>
                        </a:rPr>
                        <a:t>https://cse.umn.edu/mcfam/curriculum</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5"/>
                  </a:ext>
                </a:extLst>
              </a:tr>
              <a:tr h="350837">
                <a:tc>
                  <a:txBody>
                    <a:bodyPr/>
                    <a:lstStyle/>
                    <a:p>
                      <a:pPr marL="40640">
                        <a:lnSpc>
                          <a:spcPts val="1275"/>
                        </a:lnSpc>
                      </a:pPr>
                      <a:r>
                        <a:rPr sz="1100" dirty="0">
                          <a:latin typeface="Calibri"/>
                          <a:cs typeface="Calibri"/>
                        </a:rPr>
                        <a:t>16</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dirty="0">
                          <a:latin typeface="Calibri"/>
                          <a:cs typeface="Calibri"/>
                        </a:rPr>
                        <a:t>Columbia</a:t>
                      </a:r>
                      <a:r>
                        <a:rPr sz="1100" spc="-40" dirty="0">
                          <a:latin typeface="Calibri"/>
                          <a:cs typeface="Calibri"/>
                        </a:rPr>
                        <a:t> </a:t>
                      </a:r>
                      <a:r>
                        <a:rPr sz="1100" spc="-5" dirty="0">
                          <a:latin typeface="Calibri"/>
                          <a:cs typeface="Calibri"/>
                        </a:rPr>
                        <a:t>University</a:t>
                      </a:r>
                      <a:r>
                        <a:rPr sz="1100" spc="-35" dirty="0">
                          <a:latin typeface="Calibri"/>
                          <a:cs typeface="Calibri"/>
                        </a:rPr>
                        <a:t> </a:t>
                      </a:r>
                      <a:r>
                        <a:rPr sz="1100" spc="-5" dirty="0">
                          <a:latin typeface="Calibri"/>
                          <a:cs typeface="Calibri"/>
                        </a:rPr>
                        <a:t>in</a:t>
                      </a:r>
                      <a:r>
                        <a:rPr sz="1100" spc="-2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City</a:t>
                      </a:r>
                      <a:r>
                        <a:rPr sz="1100" spc="-10" dirty="0">
                          <a:latin typeface="Calibri"/>
                          <a:cs typeface="Calibri"/>
                        </a:rPr>
                        <a:t> </a:t>
                      </a:r>
                      <a:r>
                        <a:rPr sz="1100" dirty="0">
                          <a:latin typeface="Calibri"/>
                          <a:cs typeface="Calibri"/>
                        </a:rPr>
                        <a:t>of</a:t>
                      </a:r>
                      <a:endParaRPr sz="1100">
                        <a:latin typeface="Calibri"/>
                        <a:cs typeface="Calibri"/>
                      </a:endParaRPr>
                    </a:p>
                    <a:p>
                      <a:pPr marL="41910">
                        <a:lnSpc>
                          <a:spcPts val="1290"/>
                        </a:lnSpc>
                        <a:spcBef>
                          <a:spcPts val="95"/>
                        </a:spcBef>
                      </a:pPr>
                      <a:r>
                        <a:rPr sz="1100" dirty="0">
                          <a:latin typeface="Calibri"/>
                          <a:cs typeface="Calibri"/>
                        </a:rPr>
                        <a:t>New</a:t>
                      </a:r>
                      <a:r>
                        <a:rPr sz="1100" spc="-35" dirty="0">
                          <a:latin typeface="Calibri"/>
                          <a:cs typeface="Calibri"/>
                        </a:rPr>
                        <a:t> </a:t>
                      </a:r>
                      <a:r>
                        <a:rPr sz="1100" dirty="0">
                          <a:latin typeface="Calibri"/>
                          <a:cs typeface="Calibri"/>
                        </a:rPr>
                        <a:t>York</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Engineering</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7945">
                        <a:lnSpc>
                          <a:spcPts val="1275"/>
                        </a:lnSpc>
                      </a:pPr>
                      <a:r>
                        <a:rPr sz="1100" b="1" u="sng" spc="-5" dirty="0">
                          <a:solidFill>
                            <a:srgbClr val="6DAC1C"/>
                          </a:solidFill>
                          <a:uFill>
                            <a:solidFill>
                              <a:srgbClr val="6DAC1C"/>
                            </a:solidFill>
                          </a:uFill>
                          <a:latin typeface="Arial"/>
                          <a:cs typeface="Arial"/>
                          <a:hlinkClick r:id="rId7"/>
                        </a:rPr>
                        <a:t>/</a:t>
                      </a:r>
                      <a:r>
                        <a:rPr sz="1100" b="1" u="sng" spc="-5" dirty="0">
                          <a:solidFill>
                            <a:srgbClr val="6DAC1C"/>
                          </a:solidFill>
                          <a:uFill>
                            <a:solidFill>
                              <a:srgbClr val="6DAC1C"/>
                            </a:solidFill>
                          </a:uFill>
                          <a:latin typeface="Calibri"/>
                          <a:cs typeface="Calibri"/>
                          <a:hlinkClick r:id="rId7"/>
                        </a:rPr>
                        <a:t>https://msfe.ieor.columbia.edu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6"/>
                  </a:ext>
                </a:extLst>
              </a:tr>
              <a:tr h="322065">
                <a:tc>
                  <a:txBody>
                    <a:bodyPr/>
                    <a:lstStyle/>
                    <a:p>
                      <a:pPr marL="40640">
                        <a:lnSpc>
                          <a:spcPts val="1275"/>
                        </a:lnSpc>
                      </a:pPr>
                      <a:r>
                        <a:rPr sz="1100" dirty="0">
                          <a:latin typeface="Calibri"/>
                          <a:cs typeface="Calibri"/>
                        </a:rPr>
                        <a:t>17</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dirty="0">
                          <a:latin typeface="Calibri"/>
                          <a:cs typeface="Calibri"/>
                        </a:rPr>
                        <a:t>Columbia</a:t>
                      </a:r>
                      <a:r>
                        <a:rPr sz="1100" spc="-60"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Mathematics</a:t>
                      </a:r>
                      <a:r>
                        <a:rPr sz="1100" spc="-55" dirty="0">
                          <a:latin typeface="Calibri"/>
                          <a:cs typeface="Calibri"/>
                        </a:rPr>
                        <a:t> </a:t>
                      </a:r>
                      <a:r>
                        <a:rPr sz="1100" dirty="0">
                          <a:latin typeface="Calibri"/>
                          <a:cs typeface="Calibri"/>
                        </a:rPr>
                        <a:t>of</a:t>
                      </a:r>
                      <a:r>
                        <a:rPr sz="1100" spc="-25" dirty="0">
                          <a:latin typeface="Calibri"/>
                          <a:cs typeface="Calibri"/>
                        </a:rPr>
                        <a:t> </a:t>
                      </a:r>
                      <a:r>
                        <a:rPr sz="1100" spc="-5" dirty="0">
                          <a:latin typeface="Calibri"/>
                          <a:cs typeface="Calibri"/>
                        </a:rPr>
                        <a:t>Finance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7945">
                        <a:lnSpc>
                          <a:spcPts val="1275"/>
                        </a:lnSpc>
                      </a:pPr>
                      <a:r>
                        <a:rPr sz="1100" b="1" u="sng" dirty="0">
                          <a:solidFill>
                            <a:srgbClr val="6DAC1C"/>
                          </a:solidFill>
                          <a:uFill>
                            <a:solidFill>
                              <a:srgbClr val="6DAC1C"/>
                            </a:solidFill>
                          </a:uFill>
                          <a:latin typeface="Arial"/>
                          <a:cs typeface="Arial"/>
                          <a:hlinkClick r:id="rId8"/>
                        </a:rPr>
                        <a:t>/</a:t>
                      </a:r>
                      <a:r>
                        <a:rPr sz="1100" b="1" u="sng" dirty="0">
                          <a:solidFill>
                            <a:srgbClr val="6DAC1C"/>
                          </a:solidFill>
                          <a:uFill>
                            <a:solidFill>
                              <a:srgbClr val="6DAC1C"/>
                            </a:solidFill>
                          </a:uFill>
                          <a:latin typeface="Calibri"/>
                          <a:cs typeface="Calibri"/>
                          <a:hlinkClick r:id="rId8"/>
                        </a:rPr>
                        <a:t>https://www.math.columbia.edu/mafn</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7"/>
                  </a:ext>
                </a:extLst>
              </a:tr>
              <a:tr h="322066">
                <a:tc>
                  <a:txBody>
                    <a:bodyPr/>
                    <a:lstStyle/>
                    <a:p>
                      <a:pPr marL="41910">
                        <a:lnSpc>
                          <a:spcPts val="1275"/>
                        </a:lnSpc>
                      </a:pPr>
                      <a:r>
                        <a:rPr sz="1100" dirty="0">
                          <a:latin typeface="Calibri"/>
                          <a:cs typeface="Calibri"/>
                        </a:rPr>
                        <a:t>18</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NC</a:t>
                      </a:r>
                      <a:r>
                        <a:rPr sz="1100" spc="-10" dirty="0">
                          <a:latin typeface="Calibri"/>
                          <a:cs typeface="Calibri"/>
                        </a:rPr>
                        <a:t> </a:t>
                      </a:r>
                      <a:r>
                        <a:rPr sz="1100" spc="-5" dirty="0">
                          <a:latin typeface="Calibri"/>
                          <a:cs typeface="Calibri"/>
                        </a:rPr>
                        <a:t>State</a:t>
                      </a:r>
                      <a:r>
                        <a:rPr sz="1100" spc="-25" dirty="0">
                          <a:latin typeface="Calibri"/>
                          <a:cs typeface="Calibri"/>
                        </a:rPr>
                        <a:t> </a:t>
                      </a:r>
                      <a:r>
                        <a:rPr sz="1100" spc="-5" dirty="0">
                          <a:latin typeface="Calibri"/>
                          <a:cs typeface="Calibri"/>
                        </a:rPr>
                        <a:t>University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USA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Mathematics</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7945">
                        <a:lnSpc>
                          <a:spcPts val="1275"/>
                        </a:lnSpc>
                      </a:pPr>
                      <a:r>
                        <a:rPr sz="1100" b="1" u="sng" dirty="0">
                          <a:solidFill>
                            <a:srgbClr val="6DAC1C"/>
                          </a:solidFill>
                          <a:uFill>
                            <a:solidFill>
                              <a:srgbClr val="6DAC1C"/>
                            </a:solidFill>
                          </a:uFill>
                          <a:latin typeface="Arial"/>
                          <a:cs typeface="Arial"/>
                          <a:hlinkClick r:id="rId9"/>
                        </a:rPr>
                        <a:t>/</a:t>
                      </a:r>
                      <a:r>
                        <a:rPr sz="1100" b="1" u="sng" dirty="0">
                          <a:solidFill>
                            <a:srgbClr val="6DAC1C"/>
                          </a:solidFill>
                          <a:uFill>
                            <a:solidFill>
                              <a:srgbClr val="6DAC1C"/>
                            </a:solidFill>
                          </a:uFill>
                          <a:latin typeface="Calibri"/>
                          <a:cs typeface="Calibri"/>
                          <a:hlinkClick r:id="rId9"/>
                        </a:rPr>
                        <a:t>https://financial.math.ncsu.edu</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8"/>
                  </a:ext>
                </a:extLst>
              </a:tr>
              <a:tr h="530225">
                <a:tc>
                  <a:txBody>
                    <a:bodyPr/>
                    <a:lstStyle/>
                    <a:p>
                      <a:pPr marL="40640">
                        <a:lnSpc>
                          <a:spcPts val="1275"/>
                        </a:lnSpc>
                      </a:pPr>
                      <a:r>
                        <a:rPr sz="1100" dirty="0">
                          <a:latin typeface="Calibri"/>
                          <a:cs typeface="Calibri"/>
                        </a:rPr>
                        <a:t>19</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University</a:t>
                      </a:r>
                      <a:r>
                        <a:rPr sz="1100" spc="-45" dirty="0">
                          <a:latin typeface="Calibri"/>
                          <a:cs typeface="Calibri"/>
                        </a:rPr>
                        <a:t> </a:t>
                      </a:r>
                      <a:r>
                        <a:rPr sz="1100" dirty="0">
                          <a:latin typeface="Calibri"/>
                          <a:cs typeface="Calibri"/>
                        </a:rPr>
                        <a:t>of</a:t>
                      </a:r>
                      <a:r>
                        <a:rPr sz="1100" spc="-25" dirty="0">
                          <a:latin typeface="Calibri"/>
                          <a:cs typeface="Calibri"/>
                        </a:rPr>
                        <a:t> </a:t>
                      </a:r>
                      <a:r>
                        <a:rPr sz="1100" dirty="0">
                          <a:latin typeface="Calibri"/>
                          <a:cs typeface="Calibri"/>
                        </a:rPr>
                        <a:t>Waterloo</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Canada</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spc="-5" dirty="0">
                          <a:latin typeface="Calibri"/>
                          <a:cs typeface="Calibri"/>
                        </a:rPr>
                        <a:t>C</a:t>
                      </a:r>
                      <a:r>
                        <a:rPr sz="1100" spc="5" dirty="0">
                          <a:latin typeface="Calibri"/>
                          <a:cs typeface="Calibri"/>
                        </a:rPr>
                        <a:t>om</a:t>
                      </a:r>
                      <a:r>
                        <a:rPr sz="1100" spc="-5" dirty="0">
                          <a:latin typeface="Calibri"/>
                          <a:cs typeface="Calibri"/>
                        </a:rPr>
                        <a:t>pu</a:t>
                      </a:r>
                      <a:r>
                        <a:rPr sz="1100" dirty="0">
                          <a:latin typeface="Calibri"/>
                          <a:cs typeface="Calibri"/>
                        </a:rPr>
                        <a:t>t</a:t>
                      </a:r>
                      <a:r>
                        <a:rPr sz="1100" spc="-5" dirty="0">
                          <a:latin typeface="Calibri"/>
                          <a:cs typeface="Calibri"/>
                        </a:rPr>
                        <a:t>in</a:t>
                      </a:r>
                      <a:r>
                        <a:rPr sz="1100" dirty="0">
                          <a:latin typeface="Calibri"/>
                          <a:cs typeface="Calibri"/>
                        </a:rPr>
                        <a:t>g</a:t>
                      </a:r>
                      <a:r>
                        <a:rPr sz="1100" spc="-50" dirty="0">
                          <a:latin typeface="Calibri"/>
                          <a:cs typeface="Calibri"/>
                        </a:rPr>
                        <a:t> </a:t>
                      </a:r>
                      <a:r>
                        <a:rPr sz="1100" spc="-5" dirty="0">
                          <a:latin typeface="Calibri"/>
                          <a:cs typeface="Calibri"/>
                        </a:rPr>
                        <a:t>an</a:t>
                      </a:r>
                      <a:r>
                        <a:rPr sz="1100" dirty="0">
                          <a:latin typeface="Calibri"/>
                          <a:cs typeface="Calibri"/>
                        </a:rPr>
                        <a:t>d</a:t>
                      </a:r>
                      <a:r>
                        <a:rPr sz="1100" spc="-5" dirty="0">
                          <a:latin typeface="Calibri"/>
                          <a:cs typeface="Calibri"/>
                        </a:rPr>
                        <a:t> Finan</a:t>
                      </a:r>
                      <a:r>
                        <a:rPr sz="1100" dirty="0">
                          <a:latin typeface="Calibri"/>
                          <a:cs typeface="Calibri"/>
                        </a:rPr>
                        <a:t>c</a:t>
                      </a:r>
                      <a:r>
                        <a:rPr sz="1100" spc="-5" dirty="0">
                          <a:latin typeface="Calibri"/>
                          <a:cs typeface="Calibri"/>
                        </a:rPr>
                        <a:t>ial</a:t>
                      </a:r>
                      <a:endParaRPr sz="1100">
                        <a:latin typeface="Calibri"/>
                        <a:cs typeface="Calibri"/>
                      </a:endParaRPr>
                    </a:p>
                    <a:p>
                      <a:pPr marL="41910">
                        <a:lnSpc>
                          <a:spcPct val="100000"/>
                        </a:lnSpc>
                        <a:spcBef>
                          <a:spcPts val="95"/>
                        </a:spcBef>
                      </a:pPr>
                      <a:r>
                        <a:rPr sz="1100" dirty="0">
                          <a:latin typeface="Calibri"/>
                          <a:cs typeface="Calibri"/>
                        </a:rPr>
                        <a:t>Management</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41910">
                        <a:lnSpc>
                          <a:spcPts val="1275"/>
                        </a:lnSpc>
                      </a:pPr>
                      <a:r>
                        <a:rPr sz="1100" b="1" u="sng" spc="-5" dirty="0">
                          <a:solidFill>
                            <a:srgbClr val="6DAC1C"/>
                          </a:solidFill>
                          <a:uFill>
                            <a:solidFill>
                              <a:srgbClr val="6DAC1C"/>
                            </a:solidFill>
                          </a:uFill>
                          <a:latin typeface="Calibri"/>
                          <a:cs typeface="Calibri"/>
                          <a:hlinkClick r:id="rId10"/>
                        </a:rPr>
                        <a:t>https://uwaterloo.ca/future-</a:t>
                      </a:r>
                      <a:endParaRPr sz="1100">
                        <a:latin typeface="Calibri"/>
                        <a:cs typeface="Calibri"/>
                      </a:endParaRPr>
                    </a:p>
                    <a:p>
                      <a:pPr marL="41910" marR="518159">
                        <a:lnSpc>
                          <a:spcPct val="107300"/>
                        </a:lnSpc>
                      </a:pPr>
                      <a:r>
                        <a:rPr sz="1100" b="1" u="sng" spc="-5" dirty="0">
                          <a:solidFill>
                            <a:srgbClr val="6DAC1C"/>
                          </a:solidFill>
                          <a:uFill>
                            <a:solidFill>
                              <a:srgbClr val="6DAC1C"/>
                            </a:solidFill>
                          </a:uFill>
                          <a:latin typeface="Calibri"/>
                          <a:cs typeface="Calibri"/>
                          <a:hlinkClick r:id="rId10"/>
                        </a:rPr>
                        <a:t>students/programs/computing-and- </a:t>
                      </a:r>
                      <a:r>
                        <a:rPr sz="1100" b="1" spc="-235" dirty="0">
                          <a:solidFill>
                            <a:srgbClr val="6DAC1C"/>
                          </a:solidFill>
                          <a:latin typeface="Calibri"/>
                          <a:cs typeface="Calibri"/>
                        </a:rPr>
                        <a:t> </a:t>
                      </a:r>
                      <a:r>
                        <a:rPr sz="1100" b="1" u="sng" spc="-5" dirty="0">
                          <a:solidFill>
                            <a:srgbClr val="6DAC1C"/>
                          </a:solidFill>
                          <a:uFill>
                            <a:solidFill>
                              <a:srgbClr val="6DAC1C"/>
                            </a:solidFill>
                          </a:uFill>
                          <a:latin typeface="Calibri"/>
                          <a:cs typeface="Calibri"/>
                          <a:hlinkClick r:id="rId10"/>
                        </a:rPr>
                        <a:t>financial-management</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9"/>
                  </a:ext>
                </a:extLst>
              </a:tr>
              <a:tr h="530224">
                <a:tc>
                  <a:txBody>
                    <a:bodyPr/>
                    <a:lstStyle/>
                    <a:p>
                      <a:pPr marL="40640">
                        <a:lnSpc>
                          <a:spcPts val="1275"/>
                        </a:lnSpc>
                      </a:pPr>
                      <a:r>
                        <a:rPr sz="1100" dirty="0">
                          <a:latin typeface="Calibri"/>
                          <a:cs typeface="Calibri"/>
                        </a:rPr>
                        <a:t>20</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University</a:t>
                      </a:r>
                      <a:r>
                        <a:rPr sz="1100" spc="-45" dirty="0">
                          <a:latin typeface="Calibri"/>
                          <a:cs typeface="Calibri"/>
                        </a:rPr>
                        <a:t> </a:t>
                      </a:r>
                      <a:r>
                        <a:rPr sz="1100" dirty="0">
                          <a:latin typeface="Calibri"/>
                          <a:cs typeface="Calibri"/>
                        </a:rPr>
                        <a:t>of</a:t>
                      </a:r>
                      <a:r>
                        <a:rPr sz="1100" spc="-25" dirty="0">
                          <a:latin typeface="Calibri"/>
                          <a:cs typeface="Calibri"/>
                        </a:rPr>
                        <a:t> </a:t>
                      </a:r>
                      <a:r>
                        <a:rPr sz="1100" dirty="0">
                          <a:latin typeface="Calibri"/>
                          <a:cs typeface="Calibri"/>
                        </a:rPr>
                        <a:t>Essex</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UK</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spc="-5" dirty="0">
                          <a:latin typeface="Calibri"/>
                          <a:cs typeface="Calibri"/>
                        </a:rPr>
                        <a:t>Financial</a:t>
                      </a:r>
                      <a:r>
                        <a:rPr sz="1100" spc="-40" dirty="0">
                          <a:latin typeface="Calibri"/>
                          <a:cs typeface="Calibri"/>
                        </a:rPr>
                        <a:t> </a:t>
                      </a:r>
                      <a:r>
                        <a:rPr sz="1100" spc="-5" dirty="0">
                          <a:latin typeface="Calibri"/>
                          <a:cs typeface="Calibri"/>
                        </a:rPr>
                        <a:t>Technology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41910">
                        <a:lnSpc>
                          <a:spcPts val="1275"/>
                        </a:lnSpc>
                      </a:pPr>
                      <a:r>
                        <a:rPr sz="1100" b="1" u="sng" spc="-5" dirty="0">
                          <a:solidFill>
                            <a:srgbClr val="6DAC1C"/>
                          </a:solidFill>
                          <a:uFill>
                            <a:solidFill>
                              <a:srgbClr val="6DAC1C"/>
                            </a:solidFill>
                          </a:uFill>
                          <a:latin typeface="Calibri"/>
                          <a:cs typeface="Calibri"/>
                          <a:hlinkClick r:id="rId11"/>
                        </a:rPr>
                        <a:t>https://www.essex.ac.uk/courses/pg01382/</a:t>
                      </a:r>
                      <a:endParaRPr sz="1100">
                        <a:latin typeface="Calibri"/>
                        <a:cs typeface="Calibri"/>
                      </a:endParaRPr>
                    </a:p>
                    <a:p>
                      <a:pPr marL="41910" marR="384175">
                        <a:lnSpc>
                          <a:spcPct val="107300"/>
                        </a:lnSpc>
                      </a:pPr>
                      <a:r>
                        <a:rPr sz="1100" b="1" u="sng" spc="-5" dirty="0">
                          <a:solidFill>
                            <a:srgbClr val="6DAC1C"/>
                          </a:solidFill>
                          <a:uFill>
                            <a:solidFill>
                              <a:srgbClr val="6DAC1C"/>
                            </a:solidFill>
                          </a:uFill>
                          <a:latin typeface="Calibri"/>
                          <a:cs typeface="Calibri"/>
                          <a:hlinkClick r:id="rId11"/>
                        </a:rPr>
                        <a:t>1/msc-financial-technology-computer- </a:t>
                      </a:r>
                      <a:r>
                        <a:rPr sz="1100" b="1" spc="-235" dirty="0">
                          <a:solidFill>
                            <a:srgbClr val="6DAC1C"/>
                          </a:solidFill>
                          <a:latin typeface="Calibri"/>
                          <a:cs typeface="Calibri"/>
                        </a:rPr>
                        <a:t> </a:t>
                      </a:r>
                      <a:r>
                        <a:rPr sz="1100" b="1" u="sng" dirty="0">
                          <a:solidFill>
                            <a:srgbClr val="6DAC1C"/>
                          </a:solidFill>
                          <a:uFill>
                            <a:solidFill>
                              <a:srgbClr val="6DAC1C"/>
                            </a:solidFill>
                          </a:uFill>
                          <a:latin typeface="Calibri"/>
                          <a:cs typeface="Calibri"/>
                          <a:hlinkClick r:id="rId11"/>
                        </a:rPr>
                        <a:t>science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598424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a:t>
            </a:fld>
            <a:endParaRPr dirty="0"/>
          </a:p>
        </p:txBody>
      </p:sp>
      <p:sp>
        <p:nvSpPr>
          <p:cNvPr id="3" name="object 3"/>
          <p:cNvSpPr txBox="1"/>
          <p:nvPr/>
        </p:nvSpPr>
        <p:spPr>
          <a:xfrm>
            <a:off x="810258" y="1829996"/>
            <a:ext cx="7570470" cy="3987800"/>
          </a:xfrm>
          <a:prstGeom prst="rect">
            <a:avLst/>
          </a:prstGeom>
        </p:spPr>
        <p:txBody>
          <a:bodyPr vert="horz" wrap="square" lIns="0" tIns="165100" rIns="0" bIns="0" rtlCol="0">
            <a:spAutoFit/>
          </a:bodyPr>
          <a:lstStyle/>
          <a:p>
            <a:pPr marL="234950" indent="-222885" algn="just">
              <a:lnSpc>
                <a:spcPct val="100000"/>
              </a:lnSpc>
              <a:spcBef>
                <a:spcPts val="1300"/>
              </a:spcBef>
              <a:buClr>
                <a:srgbClr val="1CACE3"/>
              </a:buClr>
              <a:buSzPct val="95454"/>
              <a:buFont typeface="Wingdings"/>
              <a:buChar char=""/>
              <a:tabLst>
                <a:tab pos="235585" algn="l"/>
              </a:tabLst>
            </a:pPr>
            <a:r>
              <a:rPr sz="2200" spc="-5" dirty="0">
                <a:latin typeface="Calibri"/>
                <a:cs typeface="Calibri"/>
              </a:rPr>
              <a:t>Companies</a:t>
            </a:r>
            <a:r>
              <a:rPr sz="2200" spc="15" dirty="0">
                <a:latin typeface="Calibri"/>
                <a:cs typeface="Calibri"/>
              </a:rPr>
              <a:t> </a:t>
            </a:r>
            <a:r>
              <a:rPr sz="2200" spc="-10" dirty="0">
                <a:latin typeface="Calibri"/>
                <a:cs typeface="Calibri"/>
              </a:rPr>
              <a:t>need</a:t>
            </a:r>
            <a:r>
              <a:rPr sz="2200" spc="10" dirty="0">
                <a:latin typeface="Calibri"/>
                <a:cs typeface="Calibri"/>
              </a:rPr>
              <a:t> </a:t>
            </a:r>
            <a:r>
              <a:rPr sz="2200" b="1" spc="-10" dirty="0">
                <a:solidFill>
                  <a:srgbClr val="FF0000"/>
                </a:solidFill>
                <a:latin typeface="Calibri"/>
                <a:cs typeface="Calibri"/>
              </a:rPr>
              <a:t>capital</a:t>
            </a:r>
            <a:r>
              <a:rPr sz="2200" b="1" spc="35" dirty="0">
                <a:solidFill>
                  <a:srgbClr val="FF0000"/>
                </a:solidFill>
                <a:latin typeface="Calibri"/>
                <a:cs typeface="Calibri"/>
              </a:rPr>
              <a:t> </a:t>
            </a:r>
            <a:r>
              <a:rPr sz="2200" spc="-20" dirty="0">
                <a:latin typeface="Calibri"/>
                <a:cs typeface="Calibri"/>
              </a:rPr>
              <a:t>to</a:t>
            </a:r>
            <a:r>
              <a:rPr sz="2200" spc="15" dirty="0">
                <a:latin typeface="Calibri"/>
                <a:cs typeface="Calibri"/>
              </a:rPr>
              <a:t> </a:t>
            </a:r>
            <a:r>
              <a:rPr sz="2200" spc="-20" dirty="0">
                <a:latin typeface="Calibri"/>
                <a:cs typeface="Calibri"/>
              </a:rPr>
              <a:t>operate</a:t>
            </a:r>
            <a:r>
              <a:rPr sz="2200" spc="20" dirty="0">
                <a:latin typeface="Calibri"/>
                <a:cs typeface="Calibri"/>
              </a:rPr>
              <a:t> </a:t>
            </a:r>
            <a:r>
              <a:rPr sz="2200" spc="-5" dirty="0">
                <a:latin typeface="Calibri"/>
                <a:cs typeface="Calibri"/>
              </a:rPr>
              <a:t>and</a:t>
            </a:r>
            <a:r>
              <a:rPr sz="2200" spc="-15" dirty="0">
                <a:latin typeface="Calibri"/>
                <a:cs typeface="Calibri"/>
              </a:rPr>
              <a:t> expand</a:t>
            </a:r>
            <a:r>
              <a:rPr sz="2200" spc="5" dirty="0">
                <a:latin typeface="Calibri"/>
                <a:cs typeface="Calibri"/>
              </a:rPr>
              <a:t> </a:t>
            </a:r>
            <a:r>
              <a:rPr sz="2200" spc="-10" dirty="0">
                <a:latin typeface="Calibri"/>
                <a:cs typeface="Calibri"/>
              </a:rPr>
              <a:t>their</a:t>
            </a:r>
            <a:r>
              <a:rPr sz="2200" spc="15" dirty="0">
                <a:latin typeface="Calibri"/>
                <a:cs typeface="Calibri"/>
              </a:rPr>
              <a:t> </a:t>
            </a:r>
            <a:r>
              <a:rPr sz="2200" spc="-5" dirty="0">
                <a:latin typeface="Calibri"/>
                <a:cs typeface="Calibri"/>
              </a:rPr>
              <a:t>businesses.</a:t>
            </a:r>
            <a:endParaRPr sz="2200">
              <a:latin typeface="Calibri"/>
              <a:cs typeface="Calibri"/>
            </a:endParaRPr>
          </a:p>
          <a:p>
            <a:pPr marL="103505" marR="7620" indent="-91440" algn="just">
              <a:lnSpc>
                <a:spcPts val="2640"/>
              </a:lnSpc>
              <a:spcBef>
                <a:spcPts val="1285"/>
              </a:spcBef>
              <a:buClr>
                <a:srgbClr val="1CACE3"/>
              </a:buClr>
              <a:buSzPct val="95454"/>
              <a:buFont typeface="Wingdings"/>
              <a:buChar char=""/>
              <a:tabLst>
                <a:tab pos="235585" algn="l"/>
              </a:tabLst>
            </a:pPr>
            <a:r>
              <a:rPr sz="2200" spc="-100" dirty="0">
                <a:latin typeface="Calibri"/>
                <a:cs typeface="Calibri"/>
              </a:rPr>
              <a:t>To </a:t>
            </a:r>
            <a:r>
              <a:rPr sz="2200" spc="-15" dirty="0">
                <a:latin typeface="Calibri"/>
                <a:cs typeface="Calibri"/>
              </a:rPr>
              <a:t>raise </a:t>
            </a:r>
            <a:r>
              <a:rPr sz="2200" spc="-10" dirty="0">
                <a:latin typeface="Calibri"/>
                <a:cs typeface="Calibri"/>
              </a:rPr>
              <a:t>capital, they </a:t>
            </a:r>
            <a:r>
              <a:rPr sz="2200" spc="-15" dirty="0">
                <a:latin typeface="Calibri"/>
                <a:cs typeface="Calibri"/>
              </a:rPr>
              <a:t>can </a:t>
            </a:r>
            <a:r>
              <a:rPr sz="2200" spc="-5" dirty="0">
                <a:latin typeface="Calibri"/>
                <a:cs typeface="Calibri"/>
              </a:rPr>
              <a:t>either </a:t>
            </a:r>
            <a:r>
              <a:rPr sz="2200" b="1" spc="-5" dirty="0">
                <a:latin typeface="Calibri"/>
                <a:cs typeface="Calibri"/>
              </a:rPr>
              <a:t>borrow </a:t>
            </a:r>
            <a:r>
              <a:rPr sz="2200" b="1" spc="-10" dirty="0">
                <a:latin typeface="Calibri"/>
                <a:cs typeface="Calibri"/>
              </a:rPr>
              <a:t>money </a:t>
            </a:r>
            <a:r>
              <a:rPr sz="2200" spc="-10" dirty="0">
                <a:latin typeface="Calibri"/>
                <a:cs typeface="Calibri"/>
              </a:rPr>
              <a:t>then </a:t>
            </a:r>
            <a:r>
              <a:rPr sz="2200" spc="-20" dirty="0">
                <a:latin typeface="Calibri"/>
                <a:cs typeface="Calibri"/>
              </a:rPr>
              <a:t>pay </a:t>
            </a:r>
            <a:r>
              <a:rPr sz="2200" spc="-5" dirty="0">
                <a:latin typeface="Calibri"/>
                <a:cs typeface="Calibri"/>
              </a:rPr>
              <a:t>it </a:t>
            </a:r>
            <a:r>
              <a:rPr sz="2200" spc="-10" dirty="0">
                <a:latin typeface="Calibri"/>
                <a:cs typeface="Calibri"/>
              </a:rPr>
              <a:t>back </a:t>
            </a:r>
            <a:r>
              <a:rPr sz="2200" spc="-5" dirty="0">
                <a:latin typeface="Calibri"/>
                <a:cs typeface="Calibri"/>
              </a:rPr>
              <a:t> </a:t>
            </a:r>
            <a:r>
              <a:rPr sz="2200" spc="-15" dirty="0">
                <a:latin typeface="Calibri"/>
                <a:cs typeface="Calibri"/>
              </a:rPr>
              <a:t>over </a:t>
            </a:r>
            <a:r>
              <a:rPr sz="2200" spc="-5" dirty="0">
                <a:latin typeface="Calibri"/>
                <a:cs typeface="Calibri"/>
              </a:rPr>
              <a:t>time </a:t>
            </a:r>
            <a:r>
              <a:rPr sz="2300" i="1" spc="-40" dirty="0">
                <a:latin typeface="Calibri"/>
                <a:cs typeface="Calibri"/>
              </a:rPr>
              <a:t>with </a:t>
            </a:r>
            <a:r>
              <a:rPr sz="2300" i="1" spc="-35" dirty="0">
                <a:latin typeface="Calibri"/>
                <a:cs typeface="Calibri"/>
              </a:rPr>
              <a:t>interest</a:t>
            </a:r>
            <a:r>
              <a:rPr sz="2200" spc="-35" dirty="0">
                <a:latin typeface="Calibri"/>
                <a:cs typeface="Calibri"/>
              </a:rPr>
              <a:t>, </a:t>
            </a:r>
            <a:r>
              <a:rPr sz="2200" spc="5" dirty="0">
                <a:latin typeface="Calibri"/>
                <a:cs typeface="Calibri"/>
              </a:rPr>
              <a:t>or </a:t>
            </a:r>
            <a:r>
              <a:rPr sz="2200" spc="-10" dirty="0">
                <a:latin typeface="Calibri"/>
                <a:cs typeface="Calibri"/>
              </a:rPr>
              <a:t>they </a:t>
            </a:r>
            <a:r>
              <a:rPr sz="2200" spc="-15" dirty="0">
                <a:latin typeface="Calibri"/>
                <a:cs typeface="Calibri"/>
              </a:rPr>
              <a:t>can </a:t>
            </a:r>
            <a:r>
              <a:rPr sz="2200" b="1" dirty="0">
                <a:latin typeface="Calibri"/>
                <a:cs typeface="Calibri"/>
              </a:rPr>
              <a:t>sell </a:t>
            </a:r>
            <a:r>
              <a:rPr sz="2200" b="1" spc="-5" dirty="0">
                <a:latin typeface="Calibri"/>
                <a:cs typeface="Calibri"/>
              </a:rPr>
              <a:t>a </a:t>
            </a:r>
            <a:r>
              <a:rPr sz="2200" b="1" spc="-25" dirty="0">
                <a:latin typeface="Calibri"/>
                <a:cs typeface="Calibri"/>
              </a:rPr>
              <a:t>stake </a:t>
            </a:r>
            <a:r>
              <a:rPr sz="2200" b="1" spc="-5" dirty="0">
                <a:latin typeface="Calibri"/>
                <a:cs typeface="Calibri"/>
              </a:rPr>
              <a:t>(equity) </a:t>
            </a:r>
            <a:r>
              <a:rPr sz="2200" spc="-5" dirty="0">
                <a:latin typeface="Calibri"/>
                <a:cs typeface="Calibri"/>
              </a:rPr>
              <a:t>in </a:t>
            </a:r>
            <a:r>
              <a:rPr sz="2200" spc="-10" dirty="0">
                <a:latin typeface="Calibri"/>
                <a:cs typeface="Calibri"/>
              </a:rPr>
              <a:t>the </a:t>
            </a:r>
            <a:r>
              <a:rPr sz="2200" spc="-5" dirty="0">
                <a:latin typeface="Calibri"/>
                <a:cs typeface="Calibri"/>
              </a:rPr>
              <a:t> </a:t>
            </a:r>
            <a:r>
              <a:rPr sz="2200" spc="-15" dirty="0">
                <a:latin typeface="Calibri"/>
                <a:cs typeface="Calibri"/>
              </a:rPr>
              <a:t>company</a:t>
            </a:r>
            <a:r>
              <a:rPr sz="2200"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an</a:t>
            </a:r>
            <a:r>
              <a:rPr sz="2200" spc="-10" dirty="0">
                <a:latin typeface="Calibri"/>
                <a:cs typeface="Calibri"/>
              </a:rPr>
              <a:t> </a:t>
            </a:r>
            <a:r>
              <a:rPr sz="2200" spc="-40" dirty="0">
                <a:latin typeface="Calibri"/>
                <a:cs typeface="Calibri"/>
              </a:rPr>
              <a:t>investor.</a:t>
            </a:r>
            <a:endParaRPr sz="2200">
              <a:latin typeface="Calibri"/>
              <a:cs typeface="Calibri"/>
            </a:endParaRPr>
          </a:p>
          <a:p>
            <a:pPr marL="103505" marR="7620" indent="-91440" algn="just">
              <a:lnSpc>
                <a:spcPct val="100000"/>
              </a:lnSpc>
              <a:spcBef>
                <a:spcPts val="1115"/>
              </a:spcBef>
              <a:buClr>
                <a:srgbClr val="1CACE3"/>
              </a:buClr>
              <a:buSzPct val="95454"/>
              <a:buFont typeface="Wingdings"/>
              <a:buChar char=""/>
              <a:tabLst>
                <a:tab pos="235585" algn="l"/>
              </a:tabLst>
            </a:pPr>
            <a:r>
              <a:rPr sz="2200" spc="-5" dirty="0">
                <a:latin typeface="Calibri"/>
                <a:cs typeface="Calibri"/>
              </a:rPr>
              <a:t>As</a:t>
            </a:r>
            <a:r>
              <a:rPr sz="2200" spc="145" dirty="0">
                <a:latin typeface="Calibri"/>
                <a:cs typeface="Calibri"/>
              </a:rPr>
              <a:t> </a:t>
            </a:r>
            <a:r>
              <a:rPr sz="2200" spc="-5" dirty="0">
                <a:latin typeface="Calibri"/>
                <a:cs typeface="Calibri"/>
              </a:rPr>
              <a:t>part</a:t>
            </a:r>
            <a:r>
              <a:rPr sz="2200" spc="150" dirty="0">
                <a:latin typeface="Calibri"/>
                <a:cs typeface="Calibri"/>
              </a:rPr>
              <a:t> </a:t>
            </a:r>
            <a:r>
              <a:rPr sz="2200" spc="-5" dirty="0">
                <a:latin typeface="Calibri"/>
                <a:cs typeface="Calibri"/>
              </a:rPr>
              <a:t>owner</a:t>
            </a:r>
            <a:r>
              <a:rPr sz="2200" spc="145" dirty="0">
                <a:latin typeface="Calibri"/>
                <a:cs typeface="Calibri"/>
              </a:rPr>
              <a:t> </a:t>
            </a:r>
            <a:r>
              <a:rPr sz="2200" dirty="0">
                <a:latin typeface="Calibri"/>
                <a:cs typeface="Calibri"/>
              </a:rPr>
              <a:t>of</a:t>
            </a:r>
            <a:r>
              <a:rPr sz="2200" spc="155" dirty="0">
                <a:latin typeface="Calibri"/>
                <a:cs typeface="Calibri"/>
              </a:rPr>
              <a:t> </a:t>
            </a:r>
            <a:r>
              <a:rPr sz="2200" spc="-5" dirty="0">
                <a:latin typeface="Calibri"/>
                <a:cs typeface="Calibri"/>
              </a:rPr>
              <a:t>the</a:t>
            </a:r>
            <a:r>
              <a:rPr sz="2200" spc="155" dirty="0">
                <a:latin typeface="Calibri"/>
                <a:cs typeface="Calibri"/>
              </a:rPr>
              <a:t> </a:t>
            </a:r>
            <a:r>
              <a:rPr sz="2200" spc="-30" dirty="0">
                <a:latin typeface="Calibri"/>
                <a:cs typeface="Calibri"/>
              </a:rPr>
              <a:t>company,</a:t>
            </a:r>
            <a:r>
              <a:rPr sz="2200" spc="150" dirty="0">
                <a:latin typeface="Calibri"/>
                <a:cs typeface="Calibri"/>
              </a:rPr>
              <a:t> </a:t>
            </a:r>
            <a:r>
              <a:rPr sz="2200" spc="-10" dirty="0">
                <a:latin typeface="Calibri"/>
                <a:cs typeface="Calibri"/>
              </a:rPr>
              <a:t>the</a:t>
            </a:r>
            <a:r>
              <a:rPr sz="2200" spc="150" dirty="0">
                <a:latin typeface="Calibri"/>
                <a:cs typeface="Calibri"/>
              </a:rPr>
              <a:t> </a:t>
            </a:r>
            <a:r>
              <a:rPr sz="2200" spc="-20" dirty="0">
                <a:solidFill>
                  <a:srgbClr val="0000FF"/>
                </a:solidFill>
                <a:latin typeface="Calibri"/>
                <a:cs typeface="Calibri"/>
              </a:rPr>
              <a:t>investor</a:t>
            </a:r>
            <a:r>
              <a:rPr sz="2200" spc="155" dirty="0">
                <a:solidFill>
                  <a:srgbClr val="0000FF"/>
                </a:solidFill>
                <a:latin typeface="Calibri"/>
                <a:cs typeface="Calibri"/>
              </a:rPr>
              <a:t> </a:t>
            </a:r>
            <a:r>
              <a:rPr sz="2200" spc="-10" dirty="0">
                <a:latin typeface="Calibri"/>
                <a:cs typeface="Calibri"/>
              </a:rPr>
              <a:t>would</a:t>
            </a:r>
            <a:r>
              <a:rPr sz="2200" spc="150" dirty="0">
                <a:latin typeface="Calibri"/>
                <a:cs typeface="Calibri"/>
              </a:rPr>
              <a:t> </a:t>
            </a:r>
            <a:r>
              <a:rPr sz="2200" spc="-5" dirty="0">
                <a:latin typeface="Calibri"/>
                <a:cs typeface="Calibri"/>
              </a:rPr>
              <a:t>then</a:t>
            </a:r>
            <a:r>
              <a:rPr sz="2200" spc="140" dirty="0">
                <a:latin typeface="Calibri"/>
                <a:cs typeface="Calibri"/>
              </a:rPr>
              <a:t> </a:t>
            </a:r>
            <a:r>
              <a:rPr sz="2200" spc="-15" dirty="0">
                <a:latin typeface="Calibri"/>
                <a:cs typeface="Calibri"/>
              </a:rPr>
              <a:t>receive </a:t>
            </a:r>
            <a:r>
              <a:rPr sz="2200" spc="-484"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portion</a:t>
            </a:r>
            <a:r>
              <a:rPr sz="2200" spc="-10"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profits</a:t>
            </a:r>
            <a:r>
              <a:rPr sz="2200" spc="10" dirty="0">
                <a:latin typeface="Calibri"/>
                <a:cs typeface="Calibri"/>
              </a:rPr>
              <a:t> </a:t>
            </a:r>
            <a:r>
              <a:rPr sz="2200" spc="-5" dirty="0">
                <a:latin typeface="Calibri"/>
                <a:cs typeface="Calibri"/>
              </a:rPr>
              <a:t>in</a:t>
            </a:r>
            <a:r>
              <a:rPr sz="2200" spc="-10" dirty="0">
                <a:latin typeface="Calibri"/>
                <a:cs typeface="Calibri"/>
              </a:rPr>
              <a:t> the</a:t>
            </a:r>
            <a:r>
              <a:rPr sz="2200" spc="5" dirty="0">
                <a:latin typeface="Calibri"/>
                <a:cs typeface="Calibri"/>
              </a:rPr>
              <a:t> </a:t>
            </a:r>
            <a:r>
              <a:rPr sz="2200" spc="-15" dirty="0">
                <a:latin typeface="Calibri"/>
                <a:cs typeface="Calibri"/>
              </a:rPr>
              <a:t>form</a:t>
            </a:r>
            <a:r>
              <a:rPr sz="2200" spc="15" dirty="0">
                <a:latin typeface="Calibri"/>
                <a:cs typeface="Calibri"/>
              </a:rPr>
              <a:t> </a:t>
            </a:r>
            <a:r>
              <a:rPr sz="2200" dirty="0">
                <a:latin typeface="Calibri"/>
                <a:cs typeface="Calibri"/>
              </a:rPr>
              <a:t>of</a:t>
            </a:r>
            <a:r>
              <a:rPr sz="2200" spc="5" dirty="0">
                <a:latin typeface="Calibri"/>
                <a:cs typeface="Calibri"/>
              </a:rPr>
              <a:t> </a:t>
            </a:r>
            <a:r>
              <a:rPr sz="2200" b="1" spc="-5" dirty="0">
                <a:latin typeface="Calibri"/>
                <a:cs typeface="Calibri"/>
              </a:rPr>
              <a:t>dividends</a:t>
            </a:r>
            <a:r>
              <a:rPr sz="2200" spc="-5" dirty="0">
                <a:latin typeface="Calibri"/>
                <a:cs typeface="Calibri"/>
              </a:rPr>
              <a:t>.</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The </a:t>
            </a:r>
            <a:r>
              <a:rPr sz="2200" spc="-5" dirty="0">
                <a:solidFill>
                  <a:srgbClr val="FF0000"/>
                </a:solidFill>
                <a:latin typeface="Calibri"/>
                <a:cs typeface="Calibri"/>
              </a:rPr>
              <a:t>price </a:t>
            </a:r>
            <a:r>
              <a:rPr sz="2200" dirty="0">
                <a:solidFill>
                  <a:srgbClr val="FF0000"/>
                </a:solidFill>
                <a:latin typeface="Calibri"/>
                <a:cs typeface="Calibri"/>
              </a:rPr>
              <a:t>of </a:t>
            </a:r>
            <a:r>
              <a:rPr sz="2200" spc="-5" dirty="0">
                <a:solidFill>
                  <a:srgbClr val="FF0000"/>
                </a:solidFill>
                <a:latin typeface="Calibri"/>
                <a:cs typeface="Calibri"/>
              </a:rPr>
              <a:t>an equity </a:t>
            </a:r>
            <a:r>
              <a:rPr sz="2200" spc="-5" dirty="0">
                <a:latin typeface="Calibri"/>
                <a:cs typeface="Calibri"/>
              </a:rPr>
              <a:t>is </a:t>
            </a:r>
            <a:r>
              <a:rPr sz="2200" spc="-10" dirty="0">
                <a:latin typeface="Calibri"/>
                <a:cs typeface="Calibri"/>
              </a:rPr>
              <a:t>influenced by </a:t>
            </a:r>
            <a:r>
              <a:rPr sz="2200" spc="-20" dirty="0">
                <a:latin typeface="Calibri"/>
                <a:cs typeface="Calibri"/>
              </a:rPr>
              <a:t>factors </a:t>
            </a:r>
            <a:r>
              <a:rPr sz="2200" spc="-15" dirty="0">
                <a:latin typeface="Calibri"/>
                <a:cs typeface="Calibri"/>
              </a:rPr>
              <a:t>related </a:t>
            </a:r>
            <a:r>
              <a:rPr sz="2200" spc="-20" dirty="0">
                <a:latin typeface="Calibri"/>
                <a:cs typeface="Calibri"/>
              </a:rPr>
              <a:t>to</a:t>
            </a:r>
            <a:r>
              <a:rPr sz="2200" spc="-15" dirty="0">
                <a:latin typeface="Calibri"/>
                <a:cs typeface="Calibri"/>
              </a:rPr>
              <a:t> </a:t>
            </a:r>
            <a:r>
              <a:rPr sz="2200" spc="-10" dirty="0">
                <a:latin typeface="Calibri"/>
                <a:cs typeface="Calibri"/>
              </a:rPr>
              <a:t>the </a:t>
            </a:r>
            <a:r>
              <a:rPr sz="2200" spc="-5" dirty="0">
                <a:latin typeface="Calibri"/>
                <a:cs typeface="Calibri"/>
              </a:rPr>
              <a:t> </a:t>
            </a:r>
            <a:r>
              <a:rPr sz="2200" spc="-10" dirty="0">
                <a:latin typeface="Calibri"/>
                <a:cs typeface="Calibri"/>
              </a:rPr>
              <a:t>performance </a:t>
            </a:r>
            <a:r>
              <a:rPr sz="2200" dirty="0">
                <a:latin typeface="Calibri"/>
                <a:cs typeface="Calibri"/>
              </a:rPr>
              <a:t>of </a:t>
            </a:r>
            <a:r>
              <a:rPr sz="2200" spc="-5" dirty="0">
                <a:latin typeface="Calibri"/>
                <a:cs typeface="Calibri"/>
              </a:rPr>
              <a:t>the </a:t>
            </a:r>
            <a:r>
              <a:rPr sz="2200" spc="-30" dirty="0">
                <a:latin typeface="Calibri"/>
                <a:cs typeface="Calibri"/>
              </a:rPr>
              <a:t>company, </a:t>
            </a:r>
            <a:r>
              <a:rPr sz="2200" spc="-15" dirty="0">
                <a:latin typeface="Calibri"/>
                <a:cs typeface="Calibri"/>
              </a:rPr>
              <a:t>existing </a:t>
            </a:r>
            <a:r>
              <a:rPr sz="2200" spc="-20" dirty="0">
                <a:latin typeface="Calibri"/>
                <a:cs typeface="Calibri"/>
              </a:rPr>
              <a:t>market </a:t>
            </a:r>
            <a:r>
              <a:rPr sz="2200" spc="-5" dirty="0">
                <a:latin typeface="Calibri"/>
                <a:cs typeface="Calibri"/>
              </a:rPr>
              <a:t>conditions and </a:t>
            </a:r>
            <a:r>
              <a:rPr sz="2200" spc="-10" dirty="0">
                <a:latin typeface="Calibri"/>
                <a:cs typeface="Calibri"/>
              </a:rPr>
              <a:t>in </a:t>
            </a:r>
            <a:r>
              <a:rPr sz="2200" spc="-5" dirty="0">
                <a:latin typeface="Calibri"/>
                <a:cs typeface="Calibri"/>
              </a:rPr>
              <a:t> </a:t>
            </a:r>
            <a:r>
              <a:rPr sz="2200" spc="-25" dirty="0">
                <a:latin typeface="Calibri"/>
                <a:cs typeface="Calibri"/>
              </a:rPr>
              <a:t>particular,</a:t>
            </a:r>
            <a:r>
              <a:rPr sz="2200" spc="-20"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future</a:t>
            </a:r>
            <a:r>
              <a:rPr sz="2200" spc="-5" dirty="0">
                <a:latin typeface="Calibri"/>
                <a:cs typeface="Calibri"/>
              </a:rPr>
              <a:t> </a:t>
            </a:r>
            <a:r>
              <a:rPr sz="2200" dirty="0">
                <a:latin typeface="Calibri"/>
                <a:cs typeface="Calibri"/>
              </a:rPr>
              <a:t>outlook</a:t>
            </a:r>
            <a:r>
              <a:rPr sz="2200" spc="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the</a:t>
            </a:r>
            <a:r>
              <a:rPr sz="2200" dirty="0">
                <a:latin typeface="Calibri"/>
                <a:cs typeface="Calibri"/>
              </a:rPr>
              <a:t> </a:t>
            </a:r>
            <a:r>
              <a:rPr sz="2200" spc="-30" dirty="0">
                <a:latin typeface="Calibri"/>
                <a:cs typeface="Calibri"/>
              </a:rPr>
              <a:t>company,</a:t>
            </a:r>
            <a:r>
              <a:rPr sz="2200" spc="-25" dirty="0">
                <a:latin typeface="Calibri"/>
                <a:cs typeface="Calibri"/>
              </a:rPr>
              <a:t> </a:t>
            </a:r>
            <a:r>
              <a:rPr sz="2200" spc="-10" dirty="0">
                <a:latin typeface="Calibri"/>
                <a:cs typeface="Calibri"/>
              </a:rPr>
              <a:t>the</a:t>
            </a:r>
            <a:r>
              <a:rPr sz="2200" spc="-5" dirty="0">
                <a:latin typeface="Calibri"/>
                <a:cs typeface="Calibri"/>
              </a:rPr>
              <a:t> </a:t>
            </a:r>
            <a:r>
              <a:rPr sz="2200" spc="-35" dirty="0">
                <a:latin typeface="Calibri"/>
                <a:cs typeface="Calibri"/>
              </a:rPr>
              <a:t>sector,</a:t>
            </a:r>
            <a:r>
              <a:rPr sz="2200" spc="-30" dirty="0">
                <a:latin typeface="Calibri"/>
                <a:cs typeface="Calibri"/>
              </a:rPr>
              <a:t> </a:t>
            </a:r>
            <a:r>
              <a:rPr sz="2200" spc="-10" dirty="0">
                <a:latin typeface="Calibri"/>
                <a:cs typeface="Calibri"/>
              </a:rPr>
              <a:t>the </a:t>
            </a:r>
            <a:r>
              <a:rPr sz="2200" spc="-5" dirty="0">
                <a:latin typeface="Calibri"/>
                <a:cs typeface="Calibri"/>
              </a:rPr>
              <a:t> demand</a:t>
            </a:r>
            <a:r>
              <a:rPr sz="2200" dirty="0">
                <a:latin typeface="Calibri"/>
                <a:cs typeface="Calibri"/>
              </a:rPr>
              <a:t> </a:t>
            </a:r>
            <a:r>
              <a:rPr sz="2200" spc="-5" dirty="0">
                <a:latin typeface="Calibri"/>
                <a:cs typeface="Calibri"/>
              </a:rPr>
              <a:t>and</a:t>
            </a:r>
            <a:r>
              <a:rPr sz="2200" spc="-10" dirty="0">
                <a:latin typeface="Calibri"/>
                <a:cs typeface="Calibri"/>
              </a:rPr>
              <a:t> </a:t>
            </a:r>
            <a:r>
              <a:rPr sz="2200" spc="-5" dirty="0">
                <a:latin typeface="Calibri"/>
                <a:cs typeface="Calibri"/>
              </a:rPr>
              <a:t>supply </a:t>
            </a:r>
            <a:r>
              <a:rPr sz="2200" dirty="0">
                <a:latin typeface="Calibri"/>
                <a:cs typeface="Calibri"/>
              </a:rPr>
              <a:t>of</a:t>
            </a:r>
            <a:r>
              <a:rPr sz="2200" spc="5" dirty="0">
                <a:latin typeface="Calibri"/>
                <a:cs typeface="Calibri"/>
              </a:rPr>
              <a:t> </a:t>
            </a:r>
            <a:r>
              <a:rPr sz="2200" spc="-15" dirty="0">
                <a:latin typeface="Calibri"/>
                <a:cs typeface="Calibri"/>
              </a:rPr>
              <a:t>capital</a:t>
            </a:r>
            <a:r>
              <a:rPr sz="2200" spc="-20" dirty="0">
                <a:latin typeface="Calibri"/>
                <a:cs typeface="Calibri"/>
              </a:rPr>
              <a:t> </a:t>
            </a:r>
            <a:r>
              <a:rPr sz="2200" spc="-5" dirty="0">
                <a:latin typeface="Calibri"/>
                <a:cs typeface="Calibri"/>
              </a:rPr>
              <a:t>and</a:t>
            </a:r>
            <a:r>
              <a:rPr sz="2200" spc="-10" dirty="0">
                <a:latin typeface="Calibri"/>
                <a:cs typeface="Calibri"/>
              </a:rPr>
              <a:t> the</a:t>
            </a:r>
            <a:r>
              <a:rPr sz="2200" spc="15" dirty="0">
                <a:latin typeface="Calibri"/>
                <a:cs typeface="Calibri"/>
              </a:rPr>
              <a:t> </a:t>
            </a:r>
            <a:r>
              <a:rPr sz="2200" spc="-15" dirty="0">
                <a:solidFill>
                  <a:srgbClr val="FF0000"/>
                </a:solidFill>
                <a:latin typeface="Calibri"/>
                <a:cs typeface="Calibri"/>
              </a:rPr>
              <a:t>economy</a:t>
            </a:r>
            <a:r>
              <a:rPr sz="2200" spc="20" dirty="0">
                <a:solidFill>
                  <a:srgbClr val="FF0000"/>
                </a:solidFill>
                <a:latin typeface="Calibri"/>
                <a:cs typeface="Calibri"/>
              </a:rPr>
              <a:t> </a:t>
            </a:r>
            <a:r>
              <a:rPr sz="2200" spc="-5" dirty="0">
                <a:solidFill>
                  <a:srgbClr val="FF0000"/>
                </a:solidFill>
                <a:latin typeface="Calibri"/>
                <a:cs typeface="Calibri"/>
              </a:rPr>
              <a:t>as a whole</a:t>
            </a:r>
            <a:r>
              <a:rPr sz="2200" spc="-5" dirty="0">
                <a:latin typeface="Calibri"/>
                <a:cs typeface="Calibri"/>
              </a:rPr>
              <a:t>.</a:t>
            </a:r>
            <a:endParaRPr sz="220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6731634"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60" dirty="0"/>
              <a:t>i</a:t>
            </a:r>
            <a:r>
              <a:rPr spc="-5" dirty="0"/>
              <a:t>n</a:t>
            </a:r>
            <a:r>
              <a:rPr spc="-175" dirty="0"/>
              <a:t> </a:t>
            </a:r>
            <a:r>
              <a:rPr spc="-85" dirty="0"/>
              <a:t>A</a:t>
            </a:r>
            <a:r>
              <a:rPr spc="-110" dirty="0"/>
              <a:t>c</a:t>
            </a:r>
            <a:r>
              <a:rPr spc="-75" dirty="0"/>
              <a:t>a</a:t>
            </a:r>
            <a:r>
              <a:rPr spc="-90" dirty="0"/>
              <a:t>de</a:t>
            </a:r>
            <a:r>
              <a:rPr spc="-120" dirty="0"/>
              <a:t>m</a:t>
            </a:r>
            <a:r>
              <a:rPr spc="-85" dirty="0"/>
              <a:t>i</a:t>
            </a:r>
            <a:r>
              <a:rPr spc="-5" dirty="0"/>
              <a:t>a</a:t>
            </a:r>
            <a:r>
              <a:rPr spc="-18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graphicFrame>
        <p:nvGraphicFramePr>
          <p:cNvPr id="3" name="object 3"/>
          <p:cNvGraphicFramePr>
            <a:graphicFrameLocks noGrp="1"/>
          </p:cNvGraphicFramePr>
          <p:nvPr/>
        </p:nvGraphicFramePr>
        <p:xfrm>
          <a:off x="785233" y="1915637"/>
          <a:ext cx="7945755" cy="4262755"/>
        </p:xfrm>
        <a:graphic>
          <a:graphicData uri="http://schemas.openxmlformats.org/drawingml/2006/table">
            <a:tbl>
              <a:tblPr firstRow="1" bandRow="1">
                <a:tableStyleId>{2D5ABB26-0587-4C30-8999-92F81FD0307C}</a:tableStyleId>
              </a:tblPr>
              <a:tblGrid>
                <a:gridCol w="746125">
                  <a:extLst>
                    <a:ext uri="{9D8B030D-6E8A-4147-A177-3AD203B41FA5}">
                      <a16:colId xmlns:a16="http://schemas.microsoft.com/office/drawing/2014/main" val="20000"/>
                    </a:ext>
                  </a:extLst>
                </a:gridCol>
                <a:gridCol w="2027555">
                  <a:extLst>
                    <a:ext uri="{9D8B030D-6E8A-4147-A177-3AD203B41FA5}">
                      <a16:colId xmlns:a16="http://schemas.microsoft.com/office/drawing/2014/main" val="20001"/>
                    </a:ext>
                  </a:extLst>
                </a:gridCol>
                <a:gridCol w="996949">
                  <a:extLst>
                    <a:ext uri="{9D8B030D-6E8A-4147-A177-3AD203B41FA5}">
                      <a16:colId xmlns:a16="http://schemas.microsoft.com/office/drawing/2014/main" val="20002"/>
                    </a:ext>
                  </a:extLst>
                </a:gridCol>
                <a:gridCol w="1478914">
                  <a:extLst>
                    <a:ext uri="{9D8B030D-6E8A-4147-A177-3AD203B41FA5}">
                      <a16:colId xmlns:a16="http://schemas.microsoft.com/office/drawing/2014/main" val="20003"/>
                    </a:ext>
                  </a:extLst>
                </a:gridCol>
                <a:gridCol w="2674619">
                  <a:extLst>
                    <a:ext uri="{9D8B030D-6E8A-4147-A177-3AD203B41FA5}">
                      <a16:colId xmlns:a16="http://schemas.microsoft.com/office/drawing/2014/main" val="20004"/>
                    </a:ext>
                  </a:extLst>
                </a:gridCol>
              </a:tblGrid>
              <a:tr h="323037">
                <a:tc>
                  <a:txBody>
                    <a:bodyPr/>
                    <a:lstStyle/>
                    <a:p>
                      <a:pPr marL="137160">
                        <a:lnSpc>
                          <a:spcPts val="1275"/>
                        </a:lnSpc>
                      </a:pPr>
                      <a:r>
                        <a:rPr sz="1100" b="1" spc="-5" dirty="0">
                          <a:solidFill>
                            <a:srgbClr val="FFFFFF"/>
                          </a:solidFill>
                          <a:latin typeface="Calibri"/>
                          <a:cs typeface="Calibri"/>
                        </a:rPr>
                        <a:t>Number</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539750">
                        <a:lnSpc>
                          <a:spcPts val="1275"/>
                        </a:lnSpc>
                      </a:pPr>
                      <a:r>
                        <a:rPr sz="1100" b="1" dirty="0">
                          <a:solidFill>
                            <a:srgbClr val="FFFFFF"/>
                          </a:solidFill>
                          <a:latin typeface="Calibri"/>
                          <a:cs typeface="Calibri"/>
                        </a:rPr>
                        <a:t>University</a:t>
                      </a:r>
                      <a:r>
                        <a:rPr sz="1100" b="1" spc="-6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67970">
                        <a:lnSpc>
                          <a:spcPts val="1275"/>
                        </a:lnSpc>
                      </a:pPr>
                      <a:r>
                        <a:rPr sz="1100" b="1" spc="-5" dirty="0">
                          <a:solidFill>
                            <a:srgbClr val="FFFFFF"/>
                          </a:solidFill>
                          <a:latin typeface="Calibri"/>
                          <a:cs typeface="Calibri"/>
                        </a:rPr>
                        <a:t>Country</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313690">
                        <a:lnSpc>
                          <a:spcPts val="1275"/>
                        </a:lnSpc>
                      </a:pPr>
                      <a:r>
                        <a:rPr sz="1100" b="1" spc="-5" dirty="0">
                          <a:solidFill>
                            <a:srgbClr val="FFFFFF"/>
                          </a:solidFill>
                          <a:latin typeface="Calibri"/>
                          <a:cs typeface="Calibri"/>
                        </a:rPr>
                        <a:t>Program</a:t>
                      </a:r>
                      <a:r>
                        <a:rPr sz="1100" b="1" spc="-40" dirty="0">
                          <a:solidFill>
                            <a:srgbClr val="FFFFFF"/>
                          </a:solidFill>
                          <a:latin typeface="Calibri"/>
                          <a:cs typeface="Calibri"/>
                        </a:rPr>
                        <a:t> </a:t>
                      </a:r>
                      <a:r>
                        <a:rPr sz="1100" b="1" spc="-5" dirty="0">
                          <a:solidFill>
                            <a:srgbClr val="FFFFFF"/>
                          </a:solidFill>
                          <a:latin typeface="Calibri"/>
                          <a:cs typeface="Calibri"/>
                        </a:rPr>
                        <a:t>name</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2540" algn="ctr">
                        <a:lnSpc>
                          <a:spcPts val="1275"/>
                        </a:lnSpc>
                      </a:pPr>
                      <a:r>
                        <a:rPr sz="1100" b="1" spc="-5" dirty="0">
                          <a:solidFill>
                            <a:srgbClr val="FFFFFF"/>
                          </a:solidFill>
                          <a:latin typeface="Calibri"/>
                          <a:cs typeface="Calibri"/>
                        </a:rPr>
                        <a:t>Link</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529336">
                <a:tc>
                  <a:txBody>
                    <a:bodyPr/>
                    <a:lstStyle/>
                    <a:p>
                      <a:pPr marL="67945">
                        <a:lnSpc>
                          <a:spcPts val="1275"/>
                        </a:lnSpc>
                      </a:pPr>
                      <a:r>
                        <a:rPr sz="1100" dirty="0">
                          <a:latin typeface="Times New Roman"/>
                          <a:cs typeface="Times New Roman"/>
                        </a:rPr>
                        <a:t>21</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10" dirty="0">
                          <a:latin typeface="Times New Roman"/>
                          <a:cs typeface="Times New Roman"/>
                        </a:rPr>
                        <a:t>U</a:t>
                      </a:r>
                      <a:r>
                        <a:rPr sz="1100" dirty="0">
                          <a:latin typeface="Times New Roman"/>
                          <a:cs typeface="Times New Roman"/>
                        </a:rPr>
                        <a:t>n</a:t>
                      </a:r>
                      <a:r>
                        <a:rPr sz="1100" spc="5" dirty="0">
                          <a:latin typeface="Times New Roman"/>
                          <a:cs typeface="Times New Roman"/>
                        </a:rPr>
                        <a:t>i</a:t>
                      </a:r>
                      <a:r>
                        <a:rPr sz="1100" spc="-15" dirty="0">
                          <a:latin typeface="Times New Roman"/>
                          <a:cs typeface="Times New Roman"/>
                        </a:rPr>
                        <a:t>v</a:t>
                      </a:r>
                      <a:r>
                        <a:rPr sz="1100" dirty="0">
                          <a:latin typeface="Times New Roman"/>
                          <a:cs typeface="Times New Roman"/>
                        </a:rPr>
                        <a:t>ers</a:t>
                      </a:r>
                      <a:r>
                        <a:rPr sz="1100" spc="5" dirty="0">
                          <a:latin typeface="Times New Roman"/>
                          <a:cs typeface="Times New Roman"/>
                        </a:rPr>
                        <a:t>it</a:t>
                      </a:r>
                      <a:r>
                        <a:rPr sz="1100" dirty="0">
                          <a:latin typeface="Times New Roman"/>
                          <a:cs typeface="Times New Roman"/>
                        </a:rPr>
                        <a:t>y</a:t>
                      </a:r>
                      <a:r>
                        <a:rPr sz="1100" spc="-50" dirty="0">
                          <a:latin typeface="Times New Roman"/>
                          <a:cs typeface="Times New Roman"/>
                        </a:rPr>
                        <a:t> </a:t>
                      </a:r>
                      <a:r>
                        <a:rPr sz="1100" spc="-5" dirty="0">
                          <a:latin typeface="Times New Roman"/>
                          <a:cs typeface="Times New Roman"/>
                        </a:rPr>
                        <a:t>C</a:t>
                      </a:r>
                      <a:r>
                        <a:rPr sz="1100" dirty="0">
                          <a:latin typeface="Times New Roman"/>
                          <a:cs typeface="Times New Roman"/>
                        </a:rPr>
                        <a:t>o</a:t>
                      </a:r>
                      <a:r>
                        <a:rPr sz="1100" spc="5" dirty="0">
                          <a:latin typeface="Times New Roman"/>
                          <a:cs typeface="Times New Roman"/>
                        </a:rPr>
                        <a:t>ll</a:t>
                      </a:r>
                      <a:r>
                        <a:rPr sz="1100" dirty="0">
                          <a:latin typeface="Times New Roman"/>
                          <a:cs typeface="Times New Roman"/>
                        </a:rPr>
                        <a:t>e</a:t>
                      </a:r>
                      <a:r>
                        <a:rPr sz="1100" spc="-15" dirty="0">
                          <a:latin typeface="Times New Roman"/>
                          <a:cs typeface="Times New Roman"/>
                        </a:rPr>
                        <a:t>g</a:t>
                      </a:r>
                      <a:r>
                        <a:rPr sz="1100" dirty="0">
                          <a:latin typeface="Times New Roman"/>
                          <a:cs typeface="Times New Roman"/>
                        </a:rPr>
                        <a:t>e</a:t>
                      </a:r>
                      <a:r>
                        <a:rPr sz="1100" spc="-10" dirty="0">
                          <a:latin typeface="Times New Roman"/>
                          <a:cs typeface="Times New Roman"/>
                        </a:rPr>
                        <a:t> </a:t>
                      </a:r>
                      <a:r>
                        <a:rPr sz="1100" spc="-5" dirty="0">
                          <a:latin typeface="Times New Roman"/>
                          <a:cs typeface="Times New Roman"/>
                        </a:rPr>
                        <a:t>L</a:t>
                      </a:r>
                      <a:r>
                        <a:rPr sz="1100" dirty="0">
                          <a:latin typeface="Times New Roman"/>
                          <a:cs typeface="Times New Roman"/>
                        </a:rPr>
                        <a:t>ondon</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10" dirty="0">
                          <a:latin typeface="Times New Roman"/>
                          <a:cs typeface="Times New Roman"/>
                        </a:rPr>
                        <a:t>UK</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5" dirty="0">
                          <a:latin typeface="Times New Roman"/>
                          <a:cs typeface="Times New Roman"/>
                        </a:rPr>
                        <a:t>C</a:t>
                      </a:r>
                      <a:r>
                        <a:rPr sz="1100" dirty="0">
                          <a:latin typeface="Times New Roman"/>
                          <a:cs typeface="Times New Roman"/>
                        </a:rPr>
                        <a:t>o</a:t>
                      </a:r>
                      <a:r>
                        <a:rPr sz="1100" spc="-20" dirty="0">
                          <a:latin typeface="Times New Roman"/>
                          <a:cs typeface="Times New Roman"/>
                        </a:rPr>
                        <a:t>m</a:t>
                      </a:r>
                      <a:r>
                        <a:rPr sz="1100" dirty="0">
                          <a:latin typeface="Times New Roman"/>
                          <a:cs typeface="Times New Roman"/>
                        </a:rPr>
                        <a:t>pu</a:t>
                      </a:r>
                      <a:r>
                        <a:rPr sz="1100" spc="5" dirty="0">
                          <a:latin typeface="Times New Roman"/>
                          <a:cs typeface="Times New Roman"/>
                        </a:rPr>
                        <a:t>t</a:t>
                      </a:r>
                      <a:r>
                        <a:rPr sz="1100" dirty="0">
                          <a:latin typeface="Times New Roman"/>
                          <a:cs typeface="Times New Roman"/>
                        </a:rPr>
                        <a:t>a</a:t>
                      </a:r>
                      <a:r>
                        <a:rPr sz="1100" spc="5" dirty="0">
                          <a:latin typeface="Times New Roman"/>
                          <a:cs typeface="Times New Roman"/>
                        </a:rPr>
                        <a:t>ti</a:t>
                      </a:r>
                      <a:r>
                        <a:rPr sz="1100" dirty="0">
                          <a:latin typeface="Times New Roman"/>
                          <a:cs typeface="Times New Roman"/>
                        </a:rPr>
                        <a:t>onal</a:t>
                      </a:r>
                      <a:r>
                        <a:rPr sz="1100" spc="-45" dirty="0">
                          <a:latin typeface="Times New Roman"/>
                          <a:cs typeface="Times New Roman"/>
                        </a:rPr>
                        <a:t> </a:t>
                      </a:r>
                      <a:r>
                        <a:rPr sz="1100" spc="-5" dirty="0">
                          <a:latin typeface="Times New Roman"/>
                          <a:cs typeface="Times New Roman"/>
                        </a:rPr>
                        <a:t>F</a:t>
                      </a:r>
                      <a:r>
                        <a:rPr sz="1100" spc="5" dirty="0">
                          <a:latin typeface="Times New Roman"/>
                          <a:cs typeface="Times New Roman"/>
                        </a:rPr>
                        <a:t>i</a:t>
                      </a:r>
                      <a:r>
                        <a:rPr sz="1100" dirty="0">
                          <a:latin typeface="Times New Roman"/>
                          <a:cs typeface="Times New Roman"/>
                        </a:rPr>
                        <a:t>nance</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b="1" u="sng" spc="-5" dirty="0">
                          <a:solidFill>
                            <a:srgbClr val="6DAC1C"/>
                          </a:solidFill>
                          <a:uFill>
                            <a:solidFill>
                              <a:srgbClr val="6DAC1C"/>
                            </a:solidFill>
                          </a:uFill>
                          <a:latin typeface="Times New Roman"/>
                          <a:cs typeface="Times New Roman"/>
                          <a:hlinkClick r:id="rId2"/>
                        </a:rPr>
                        <a:t>https://www.ucl.ac.uk/prospective-</a:t>
                      </a:r>
                      <a:endParaRPr sz="1100">
                        <a:latin typeface="Times New Roman"/>
                        <a:cs typeface="Times New Roman"/>
                      </a:endParaRPr>
                    </a:p>
                    <a:p>
                      <a:pPr marL="69850" marR="488315">
                        <a:lnSpc>
                          <a:spcPct val="107300"/>
                        </a:lnSpc>
                      </a:pPr>
                      <a:r>
                        <a:rPr sz="1100" b="1" u="sng" spc="-5" dirty="0">
                          <a:solidFill>
                            <a:srgbClr val="6DAC1C"/>
                          </a:solidFill>
                          <a:uFill>
                            <a:solidFill>
                              <a:srgbClr val="6DAC1C"/>
                            </a:solidFill>
                          </a:uFill>
                          <a:latin typeface="Times New Roman"/>
                          <a:cs typeface="Times New Roman"/>
                          <a:hlinkClick r:id="rId2"/>
                        </a:rPr>
                        <a:t>students/graduate/taught- </a:t>
                      </a:r>
                      <a:r>
                        <a:rPr sz="1100" b="1" dirty="0">
                          <a:solidFill>
                            <a:srgbClr val="6DAC1C"/>
                          </a:solidFill>
                          <a:latin typeface="Times New Roman"/>
                          <a:cs typeface="Times New Roman"/>
                        </a:rPr>
                        <a:t> </a:t>
                      </a:r>
                      <a:r>
                        <a:rPr sz="1100" b="1" u="sng" spc="-5" dirty="0">
                          <a:solidFill>
                            <a:srgbClr val="6DAC1C"/>
                          </a:solidFill>
                          <a:uFill>
                            <a:solidFill>
                              <a:srgbClr val="6DAC1C"/>
                            </a:solidFill>
                          </a:uFill>
                          <a:latin typeface="Times New Roman"/>
                          <a:cs typeface="Times New Roman"/>
                          <a:hlinkClick r:id="rId2"/>
                        </a:rPr>
                        <a:t>degrees/computational-finance-msc</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1"/>
                  </a:ext>
                </a:extLst>
              </a:tr>
              <a:tr h="529336">
                <a:tc>
                  <a:txBody>
                    <a:bodyPr/>
                    <a:lstStyle/>
                    <a:p>
                      <a:pPr marL="67945">
                        <a:lnSpc>
                          <a:spcPts val="1275"/>
                        </a:lnSpc>
                      </a:pPr>
                      <a:r>
                        <a:rPr sz="1100" dirty="0">
                          <a:latin typeface="Times New Roman"/>
                          <a:cs typeface="Times New Roman"/>
                        </a:rPr>
                        <a:t>22</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spc="-5" dirty="0">
                          <a:latin typeface="Times New Roman"/>
                          <a:cs typeface="Times New Roman"/>
                        </a:rPr>
                        <a:t>Royal</a:t>
                      </a:r>
                      <a:r>
                        <a:rPr sz="1100" spc="-15" dirty="0">
                          <a:latin typeface="Times New Roman"/>
                          <a:cs typeface="Times New Roman"/>
                        </a:rPr>
                        <a:t> </a:t>
                      </a:r>
                      <a:r>
                        <a:rPr sz="1100" dirty="0">
                          <a:latin typeface="Times New Roman"/>
                          <a:cs typeface="Times New Roman"/>
                        </a:rPr>
                        <a:t>Holloway</a:t>
                      </a:r>
                      <a:r>
                        <a:rPr sz="1100" spc="-40" dirty="0">
                          <a:latin typeface="Times New Roman"/>
                          <a:cs typeface="Times New Roman"/>
                        </a:rPr>
                        <a:t> </a:t>
                      </a:r>
                      <a:r>
                        <a:rPr sz="1100" dirty="0">
                          <a:latin typeface="Times New Roman"/>
                          <a:cs typeface="Times New Roman"/>
                        </a:rPr>
                        <a:t>University</a:t>
                      </a:r>
                      <a:r>
                        <a:rPr sz="1100" spc="-65" dirty="0">
                          <a:latin typeface="Times New Roman"/>
                          <a:cs typeface="Times New Roman"/>
                        </a:rPr>
                        <a:t> </a:t>
                      </a:r>
                      <a:r>
                        <a:rPr sz="1100" dirty="0">
                          <a:latin typeface="Times New Roman"/>
                          <a:cs typeface="Times New Roman"/>
                        </a:rPr>
                        <a:t>of</a:t>
                      </a:r>
                      <a:endParaRPr sz="1100">
                        <a:latin typeface="Times New Roman"/>
                        <a:cs typeface="Times New Roman"/>
                      </a:endParaRPr>
                    </a:p>
                    <a:p>
                      <a:pPr marL="69850">
                        <a:lnSpc>
                          <a:spcPct val="100000"/>
                        </a:lnSpc>
                        <a:spcBef>
                          <a:spcPts val="95"/>
                        </a:spcBef>
                      </a:pPr>
                      <a:r>
                        <a:rPr sz="1100" dirty="0">
                          <a:latin typeface="Times New Roman"/>
                          <a:cs typeface="Times New Roman"/>
                        </a:rPr>
                        <a:t>London</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spc="-10" dirty="0">
                          <a:latin typeface="Times New Roman"/>
                          <a:cs typeface="Times New Roman"/>
                        </a:rPr>
                        <a:t>UK</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spc="-5" dirty="0">
                          <a:latin typeface="Times New Roman"/>
                          <a:cs typeface="Times New Roman"/>
                        </a:rPr>
                        <a:t>C</a:t>
                      </a:r>
                      <a:r>
                        <a:rPr sz="1100" dirty="0">
                          <a:latin typeface="Times New Roman"/>
                          <a:cs typeface="Times New Roman"/>
                        </a:rPr>
                        <a:t>o</a:t>
                      </a:r>
                      <a:r>
                        <a:rPr sz="1100" spc="-20" dirty="0">
                          <a:latin typeface="Times New Roman"/>
                          <a:cs typeface="Times New Roman"/>
                        </a:rPr>
                        <a:t>m</a:t>
                      </a:r>
                      <a:r>
                        <a:rPr sz="1100" dirty="0">
                          <a:latin typeface="Times New Roman"/>
                          <a:cs typeface="Times New Roman"/>
                        </a:rPr>
                        <a:t>pu</a:t>
                      </a:r>
                      <a:r>
                        <a:rPr sz="1100" spc="5" dirty="0">
                          <a:latin typeface="Times New Roman"/>
                          <a:cs typeface="Times New Roman"/>
                        </a:rPr>
                        <a:t>t</a:t>
                      </a:r>
                      <a:r>
                        <a:rPr sz="1100" dirty="0">
                          <a:latin typeface="Times New Roman"/>
                          <a:cs typeface="Times New Roman"/>
                        </a:rPr>
                        <a:t>a</a:t>
                      </a:r>
                      <a:r>
                        <a:rPr sz="1100" spc="5" dirty="0">
                          <a:latin typeface="Times New Roman"/>
                          <a:cs typeface="Times New Roman"/>
                        </a:rPr>
                        <a:t>ti</a:t>
                      </a:r>
                      <a:r>
                        <a:rPr sz="1100" dirty="0">
                          <a:latin typeface="Times New Roman"/>
                          <a:cs typeface="Times New Roman"/>
                        </a:rPr>
                        <a:t>onal</a:t>
                      </a:r>
                      <a:r>
                        <a:rPr sz="1100" spc="-45" dirty="0">
                          <a:latin typeface="Times New Roman"/>
                          <a:cs typeface="Times New Roman"/>
                        </a:rPr>
                        <a:t> </a:t>
                      </a:r>
                      <a:r>
                        <a:rPr sz="1100" spc="-5" dirty="0">
                          <a:latin typeface="Times New Roman"/>
                          <a:cs typeface="Times New Roman"/>
                        </a:rPr>
                        <a:t>F</a:t>
                      </a:r>
                      <a:r>
                        <a:rPr sz="1100" spc="5" dirty="0">
                          <a:latin typeface="Times New Roman"/>
                          <a:cs typeface="Times New Roman"/>
                        </a:rPr>
                        <a:t>i</a:t>
                      </a:r>
                      <a:r>
                        <a:rPr sz="1100" dirty="0">
                          <a:latin typeface="Times New Roman"/>
                          <a:cs typeface="Times New Roman"/>
                        </a:rPr>
                        <a:t>nance</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b="1" u="sng" spc="-5" dirty="0">
                          <a:solidFill>
                            <a:srgbClr val="6DAC1C"/>
                          </a:solidFill>
                          <a:uFill>
                            <a:solidFill>
                              <a:srgbClr val="6DAC1C"/>
                            </a:solidFill>
                          </a:uFill>
                          <a:latin typeface="Times New Roman"/>
                          <a:cs typeface="Times New Roman"/>
                          <a:hlinkClick r:id="rId3"/>
                        </a:rPr>
                        <a:t>https://www.royalholloway.ac.uk/studying</a:t>
                      </a:r>
                      <a:endParaRPr sz="1100">
                        <a:latin typeface="Times New Roman"/>
                        <a:cs typeface="Times New Roman"/>
                      </a:endParaRPr>
                    </a:p>
                    <a:p>
                      <a:pPr marL="69850">
                        <a:lnSpc>
                          <a:spcPct val="100000"/>
                        </a:lnSpc>
                        <a:spcBef>
                          <a:spcPts val="95"/>
                        </a:spcBef>
                      </a:pPr>
                      <a:r>
                        <a:rPr sz="1100" b="1" u="sng" spc="-5" dirty="0">
                          <a:solidFill>
                            <a:srgbClr val="6DAC1C"/>
                          </a:solidFill>
                          <a:uFill>
                            <a:solidFill>
                              <a:srgbClr val="6DAC1C"/>
                            </a:solidFill>
                          </a:uFill>
                          <a:latin typeface="Times New Roman"/>
                          <a:cs typeface="Times New Roman"/>
                          <a:hlinkClick r:id="rId3"/>
                        </a:rPr>
                        <a:t>-here/postgraduate/computer-</a:t>
                      </a:r>
                      <a:endParaRPr sz="1100">
                        <a:latin typeface="Times New Roman"/>
                        <a:cs typeface="Times New Roman"/>
                      </a:endParaRPr>
                    </a:p>
                    <a:p>
                      <a:pPr marL="99060">
                        <a:lnSpc>
                          <a:spcPts val="1280"/>
                        </a:lnSpc>
                        <a:spcBef>
                          <a:spcPts val="95"/>
                        </a:spcBef>
                      </a:pPr>
                      <a:r>
                        <a:rPr sz="1100" b="1" u="sng" spc="-5" dirty="0">
                          <a:solidFill>
                            <a:srgbClr val="6DAC1C"/>
                          </a:solidFill>
                          <a:uFill>
                            <a:solidFill>
                              <a:srgbClr val="6DAC1C"/>
                            </a:solidFill>
                          </a:uFill>
                          <a:latin typeface="Times New Roman"/>
                          <a:cs typeface="Times New Roman"/>
                          <a:hlinkClick r:id="rId3"/>
                        </a:rPr>
                        <a:t>/science/computational-finance</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2"/>
                  </a:ext>
                </a:extLst>
              </a:tr>
              <a:tr h="529336">
                <a:tc>
                  <a:txBody>
                    <a:bodyPr/>
                    <a:lstStyle/>
                    <a:p>
                      <a:pPr marL="67945">
                        <a:lnSpc>
                          <a:spcPts val="1275"/>
                        </a:lnSpc>
                      </a:pPr>
                      <a:r>
                        <a:rPr sz="1100" dirty="0">
                          <a:latin typeface="Times New Roman"/>
                          <a:cs typeface="Times New Roman"/>
                        </a:rPr>
                        <a:t>23</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10" dirty="0">
                          <a:latin typeface="Times New Roman"/>
                          <a:cs typeface="Times New Roman"/>
                        </a:rPr>
                        <a:t>U</a:t>
                      </a:r>
                      <a:r>
                        <a:rPr sz="1100" dirty="0">
                          <a:latin typeface="Times New Roman"/>
                          <a:cs typeface="Times New Roman"/>
                        </a:rPr>
                        <a:t>n</a:t>
                      </a:r>
                      <a:r>
                        <a:rPr sz="1100" spc="5" dirty="0">
                          <a:latin typeface="Times New Roman"/>
                          <a:cs typeface="Times New Roman"/>
                        </a:rPr>
                        <a:t>i</a:t>
                      </a:r>
                      <a:r>
                        <a:rPr sz="1100" spc="-15" dirty="0">
                          <a:latin typeface="Times New Roman"/>
                          <a:cs typeface="Times New Roman"/>
                        </a:rPr>
                        <a:t>v</a:t>
                      </a:r>
                      <a:r>
                        <a:rPr sz="1100" dirty="0">
                          <a:latin typeface="Times New Roman"/>
                          <a:cs typeface="Times New Roman"/>
                        </a:rPr>
                        <a:t>ers</a:t>
                      </a:r>
                      <a:r>
                        <a:rPr sz="1100" spc="5" dirty="0">
                          <a:latin typeface="Times New Roman"/>
                          <a:cs typeface="Times New Roman"/>
                        </a:rPr>
                        <a:t>it</a:t>
                      </a:r>
                      <a:r>
                        <a:rPr sz="1100" dirty="0">
                          <a:latin typeface="Times New Roman"/>
                          <a:cs typeface="Times New Roman"/>
                        </a:rPr>
                        <a:t>y</a:t>
                      </a:r>
                      <a:r>
                        <a:rPr sz="1100" spc="-50"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spc="-5" dirty="0">
                          <a:latin typeface="Times New Roman"/>
                          <a:cs typeface="Times New Roman"/>
                        </a:rPr>
                        <a:t>L</a:t>
                      </a:r>
                      <a:r>
                        <a:rPr sz="1100" spc="5" dirty="0">
                          <a:latin typeface="Times New Roman"/>
                          <a:cs typeface="Times New Roman"/>
                        </a:rPr>
                        <a:t>i</a:t>
                      </a:r>
                      <a:r>
                        <a:rPr sz="1100" spc="-15" dirty="0">
                          <a:latin typeface="Times New Roman"/>
                          <a:cs typeface="Times New Roman"/>
                        </a:rPr>
                        <a:t>v</a:t>
                      </a:r>
                      <a:r>
                        <a:rPr sz="1100" dirty="0">
                          <a:latin typeface="Times New Roman"/>
                          <a:cs typeface="Times New Roman"/>
                        </a:rPr>
                        <a:t>erpool</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10" dirty="0">
                          <a:latin typeface="Times New Roman"/>
                          <a:cs typeface="Times New Roman"/>
                        </a:rPr>
                        <a:t>UK</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5" dirty="0">
                          <a:latin typeface="Times New Roman"/>
                          <a:cs typeface="Times New Roman"/>
                        </a:rPr>
                        <a:t>F</a:t>
                      </a:r>
                      <a:r>
                        <a:rPr sz="1100" spc="5" dirty="0">
                          <a:latin typeface="Times New Roman"/>
                          <a:cs typeface="Times New Roman"/>
                        </a:rPr>
                        <a:t>i</a:t>
                      </a:r>
                      <a:r>
                        <a:rPr sz="1100" dirty="0">
                          <a:latin typeface="Times New Roman"/>
                          <a:cs typeface="Times New Roman"/>
                        </a:rPr>
                        <a:t>nanc</a:t>
                      </a:r>
                      <a:r>
                        <a:rPr sz="1100" spc="5" dirty="0">
                          <a:latin typeface="Times New Roman"/>
                          <a:cs typeface="Times New Roman"/>
                        </a:rPr>
                        <a:t>i</a:t>
                      </a:r>
                      <a:r>
                        <a:rPr sz="1100" dirty="0">
                          <a:latin typeface="Times New Roman"/>
                          <a:cs typeface="Times New Roman"/>
                        </a:rPr>
                        <a:t>al</a:t>
                      </a:r>
                      <a:r>
                        <a:rPr sz="1100" spc="-55" dirty="0">
                          <a:latin typeface="Times New Roman"/>
                          <a:cs typeface="Times New Roman"/>
                        </a:rPr>
                        <a:t> </a:t>
                      </a:r>
                      <a:r>
                        <a:rPr sz="1100" spc="-5" dirty="0">
                          <a:latin typeface="Times New Roman"/>
                          <a:cs typeface="Times New Roman"/>
                        </a:rPr>
                        <a:t>C</a:t>
                      </a:r>
                      <a:r>
                        <a:rPr sz="1100" dirty="0">
                          <a:latin typeface="Times New Roman"/>
                          <a:cs typeface="Times New Roman"/>
                        </a:rPr>
                        <a:t>o</a:t>
                      </a:r>
                      <a:r>
                        <a:rPr sz="1100" spc="-20" dirty="0">
                          <a:latin typeface="Times New Roman"/>
                          <a:cs typeface="Times New Roman"/>
                        </a:rPr>
                        <a:t>m</a:t>
                      </a:r>
                      <a:r>
                        <a:rPr sz="1100" dirty="0">
                          <a:latin typeface="Times New Roman"/>
                          <a:cs typeface="Times New Roman"/>
                        </a:rPr>
                        <a:t>pu</a:t>
                      </a:r>
                      <a:r>
                        <a:rPr sz="1100" spc="5" dirty="0">
                          <a:latin typeface="Times New Roman"/>
                          <a:cs typeface="Times New Roman"/>
                        </a:rPr>
                        <a:t>ti</a:t>
                      </a:r>
                      <a:r>
                        <a:rPr sz="1100" dirty="0">
                          <a:latin typeface="Times New Roman"/>
                          <a:cs typeface="Times New Roman"/>
                        </a:rPr>
                        <a:t>ng</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b="1" u="sng" spc="-5" dirty="0">
                          <a:solidFill>
                            <a:srgbClr val="6DAC1C"/>
                          </a:solidFill>
                          <a:uFill>
                            <a:solidFill>
                              <a:srgbClr val="6DAC1C"/>
                            </a:solidFill>
                          </a:uFill>
                          <a:latin typeface="Times New Roman"/>
                          <a:cs typeface="Times New Roman"/>
                          <a:hlinkClick r:id="rId4"/>
                        </a:rPr>
                        <a:t>https://www.liverpool.ac.uk/study/undergr</a:t>
                      </a:r>
                      <a:endParaRPr sz="1100">
                        <a:latin typeface="Times New Roman"/>
                        <a:cs typeface="Times New Roman"/>
                      </a:endParaRPr>
                    </a:p>
                    <a:p>
                      <a:pPr marL="69850">
                        <a:lnSpc>
                          <a:spcPct val="100000"/>
                        </a:lnSpc>
                        <a:spcBef>
                          <a:spcPts val="95"/>
                        </a:spcBef>
                      </a:pPr>
                      <a:r>
                        <a:rPr sz="1100" b="1" u="sng" spc="-5" dirty="0">
                          <a:solidFill>
                            <a:srgbClr val="6DAC1C"/>
                          </a:solidFill>
                          <a:uFill>
                            <a:solidFill>
                              <a:srgbClr val="6DAC1C"/>
                            </a:solidFill>
                          </a:uFill>
                          <a:latin typeface="Times New Roman"/>
                          <a:cs typeface="Times New Roman"/>
                          <a:hlinkClick r:id="rId4"/>
                        </a:rPr>
                        <a:t>aduate/courses/e-finance-bsc-</a:t>
                      </a:r>
                      <a:endParaRPr sz="1100">
                        <a:latin typeface="Times New Roman"/>
                        <a:cs typeface="Times New Roman"/>
                      </a:endParaRPr>
                    </a:p>
                    <a:p>
                      <a:pPr marL="99060">
                        <a:lnSpc>
                          <a:spcPts val="1280"/>
                        </a:lnSpc>
                        <a:spcBef>
                          <a:spcPts val="95"/>
                        </a:spcBef>
                      </a:pPr>
                      <a:r>
                        <a:rPr sz="1100" b="1" u="sng" spc="-5" dirty="0">
                          <a:solidFill>
                            <a:srgbClr val="6DAC1C"/>
                          </a:solidFill>
                          <a:uFill>
                            <a:solidFill>
                              <a:srgbClr val="6DAC1C"/>
                            </a:solidFill>
                          </a:uFill>
                          <a:latin typeface="Times New Roman"/>
                          <a:cs typeface="Times New Roman"/>
                          <a:hlinkClick r:id="rId4"/>
                        </a:rPr>
                        <a:t>/hons/overview</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3"/>
                  </a:ext>
                </a:extLst>
              </a:tr>
              <a:tr h="529335">
                <a:tc>
                  <a:txBody>
                    <a:bodyPr/>
                    <a:lstStyle/>
                    <a:p>
                      <a:pPr marL="67945">
                        <a:lnSpc>
                          <a:spcPts val="1275"/>
                        </a:lnSpc>
                      </a:pPr>
                      <a:r>
                        <a:rPr sz="1100" dirty="0">
                          <a:latin typeface="Times New Roman"/>
                          <a:cs typeface="Times New Roman"/>
                        </a:rPr>
                        <a:t>24</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dirty="0">
                          <a:latin typeface="Times New Roman"/>
                          <a:cs typeface="Times New Roman"/>
                        </a:rPr>
                        <a:t>Politecnico</a:t>
                      </a:r>
                      <a:r>
                        <a:rPr sz="1100" spc="-70" dirty="0">
                          <a:latin typeface="Times New Roman"/>
                          <a:cs typeface="Times New Roman"/>
                        </a:rPr>
                        <a:t> </a:t>
                      </a:r>
                      <a:r>
                        <a:rPr sz="1100" dirty="0">
                          <a:latin typeface="Times New Roman"/>
                          <a:cs typeface="Times New Roman"/>
                        </a:rPr>
                        <a:t>di</a:t>
                      </a:r>
                      <a:r>
                        <a:rPr sz="1100" spc="-30" dirty="0">
                          <a:latin typeface="Times New Roman"/>
                          <a:cs typeface="Times New Roman"/>
                        </a:rPr>
                        <a:t> </a:t>
                      </a:r>
                      <a:r>
                        <a:rPr sz="1100" dirty="0">
                          <a:latin typeface="Times New Roman"/>
                          <a:cs typeface="Times New Roman"/>
                        </a:rPr>
                        <a:t>Milano</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dirty="0">
                          <a:latin typeface="Times New Roman"/>
                          <a:cs typeface="Times New Roman"/>
                        </a:rPr>
                        <a:t>Italy</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dirty="0">
                          <a:latin typeface="Times New Roman"/>
                          <a:cs typeface="Times New Roman"/>
                        </a:rPr>
                        <a:t>Fintech,</a:t>
                      </a:r>
                      <a:r>
                        <a:rPr sz="1100" spc="-60" dirty="0">
                          <a:latin typeface="Times New Roman"/>
                          <a:cs typeface="Times New Roman"/>
                        </a:rPr>
                        <a:t> </a:t>
                      </a:r>
                      <a:r>
                        <a:rPr sz="1100" dirty="0">
                          <a:latin typeface="Times New Roman"/>
                          <a:cs typeface="Times New Roman"/>
                        </a:rPr>
                        <a:t>Finance</a:t>
                      </a:r>
                      <a:r>
                        <a:rPr sz="1100" spc="-55" dirty="0">
                          <a:latin typeface="Times New Roman"/>
                          <a:cs typeface="Times New Roman"/>
                        </a:rPr>
                        <a:t> </a:t>
                      </a:r>
                      <a:r>
                        <a:rPr sz="1100" dirty="0">
                          <a:latin typeface="Times New Roman"/>
                          <a:cs typeface="Times New Roman"/>
                        </a:rPr>
                        <a:t>and</a:t>
                      </a:r>
                      <a:endParaRPr sz="1100">
                        <a:latin typeface="Times New Roman"/>
                        <a:cs typeface="Times New Roman"/>
                      </a:endParaRPr>
                    </a:p>
                    <a:p>
                      <a:pPr marL="69850">
                        <a:lnSpc>
                          <a:spcPct val="100000"/>
                        </a:lnSpc>
                        <a:spcBef>
                          <a:spcPts val="95"/>
                        </a:spcBef>
                      </a:pPr>
                      <a:r>
                        <a:rPr sz="1100" dirty="0">
                          <a:latin typeface="Times New Roman"/>
                          <a:cs typeface="Times New Roman"/>
                        </a:rPr>
                        <a:t>Digital</a:t>
                      </a:r>
                      <a:r>
                        <a:rPr sz="1100" spc="-55" dirty="0">
                          <a:latin typeface="Times New Roman"/>
                          <a:cs typeface="Times New Roman"/>
                        </a:rPr>
                        <a:t> </a:t>
                      </a:r>
                      <a:r>
                        <a:rPr sz="1100" spc="-5" dirty="0">
                          <a:latin typeface="Times New Roman"/>
                          <a:cs typeface="Times New Roman"/>
                        </a:rPr>
                        <a:t>Innovation</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marL="69850">
                        <a:lnSpc>
                          <a:spcPts val="1275"/>
                        </a:lnSpc>
                      </a:pPr>
                      <a:r>
                        <a:rPr sz="1100" b="1" u="sng" spc="-5" dirty="0">
                          <a:solidFill>
                            <a:srgbClr val="6DAC1C"/>
                          </a:solidFill>
                          <a:uFill>
                            <a:solidFill>
                              <a:srgbClr val="6DAC1C"/>
                            </a:solidFill>
                          </a:uFill>
                          <a:latin typeface="Times New Roman"/>
                          <a:cs typeface="Times New Roman"/>
                          <a:hlinkClick r:id="rId5"/>
                        </a:rPr>
                        <a:t>https://www.som.polimi.it/en/course/maste</a:t>
                      </a:r>
                      <a:endParaRPr sz="1100">
                        <a:latin typeface="Times New Roman"/>
                        <a:cs typeface="Times New Roman"/>
                      </a:endParaRPr>
                    </a:p>
                    <a:p>
                      <a:pPr marL="69850">
                        <a:lnSpc>
                          <a:spcPct val="100000"/>
                        </a:lnSpc>
                        <a:spcBef>
                          <a:spcPts val="95"/>
                        </a:spcBef>
                      </a:pPr>
                      <a:r>
                        <a:rPr sz="1100" b="1" u="sng" spc="-5" dirty="0">
                          <a:solidFill>
                            <a:srgbClr val="6DAC1C"/>
                          </a:solidFill>
                          <a:uFill>
                            <a:solidFill>
                              <a:srgbClr val="6DAC1C"/>
                            </a:solidFill>
                          </a:uFill>
                          <a:latin typeface="Times New Roman"/>
                          <a:cs typeface="Times New Roman"/>
                          <a:hlinkClick r:id="rId5"/>
                        </a:rPr>
                        <a:t>r/fintech-international-master-in-fintech-</a:t>
                      </a:r>
                      <a:endParaRPr sz="1100">
                        <a:latin typeface="Times New Roman"/>
                        <a:cs typeface="Times New Roman"/>
                      </a:endParaRPr>
                    </a:p>
                    <a:p>
                      <a:pPr marL="97155">
                        <a:lnSpc>
                          <a:spcPts val="1280"/>
                        </a:lnSpc>
                        <a:spcBef>
                          <a:spcPts val="95"/>
                        </a:spcBef>
                      </a:pPr>
                      <a:r>
                        <a:rPr sz="1100" b="1" u="sng" spc="-5" dirty="0">
                          <a:solidFill>
                            <a:srgbClr val="6DAC1C"/>
                          </a:solidFill>
                          <a:uFill>
                            <a:solidFill>
                              <a:srgbClr val="6DAC1C"/>
                            </a:solidFill>
                          </a:uFill>
                          <a:latin typeface="Times New Roman"/>
                          <a:cs typeface="Times New Roman"/>
                          <a:hlinkClick r:id="rId5"/>
                        </a:rPr>
                        <a:t>/finance-and-digital-innovation</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4"/>
                  </a:ext>
                </a:extLst>
              </a:tr>
              <a:tr h="349949">
                <a:tc>
                  <a:txBody>
                    <a:bodyPr/>
                    <a:lstStyle/>
                    <a:p>
                      <a:pPr marL="67945">
                        <a:lnSpc>
                          <a:spcPts val="1275"/>
                        </a:lnSpc>
                      </a:pPr>
                      <a:r>
                        <a:rPr sz="1100" dirty="0">
                          <a:latin typeface="Times New Roman"/>
                          <a:cs typeface="Times New Roman"/>
                        </a:rPr>
                        <a:t>25</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dirty="0">
                          <a:latin typeface="Times New Roman"/>
                          <a:cs typeface="Times New Roman"/>
                        </a:rPr>
                        <a:t>University</a:t>
                      </a:r>
                      <a:r>
                        <a:rPr sz="1100" spc="-65" dirty="0">
                          <a:latin typeface="Times New Roman"/>
                          <a:cs typeface="Times New Roman"/>
                        </a:rPr>
                        <a:t> </a:t>
                      </a:r>
                      <a:r>
                        <a:rPr sz="1100" dirty="0">
                          <a:latin typeface="Times New Roman"/>
                          <a:cs typeface="Times New Roman"/>
                        </a:rPr>
                        <a:t>of</a:t>
                      </a:r>
                      <a:r>
                        <a:rPr sz="1100" spc="-20" dirty="0">
                          <a:latin typeface="Times New Roman"/>
                          <a:cs typeface="Times New Roman"/>
                        </a:rPr>
                        <a:t> </a:t>
                      </a:r>
                      <a:r>
                        <a:rPr sz="1100" spc="-5" dirty="0">
                          <a:latin typeface="Times New Roman"/>
                          <a:cs typeface="Times New Roman"/>
                        </a:rPr>
                        <a:t>Hong</a:t>
                      </a:r>
                      <a:r>
                        <a:rPr sz="1100" spc="-15" dirty="0">
                          <a:latin typeface="Times New Roman"/>
                          <a:cs typeface="Times New Roman"/>
                        </a:rPr>
                        <a:t> </a:t>
                      </a:r>
                      <a:r>
                        <a:rPr sz="1100" dirty="0">
                          <a:latin typeface="Times New Roman"/>
                          <a:cs typeface="Times New Roman"/>
                        </a:rPr>
                        <a:t>Kong</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5" dirty="0">
                          <a:latin typeface="Times New Roman"/>
                          <a:cs typeface="Times New Roman"/>
                        </a:rPr>
                        <a:t>Hong</a:t>
                      </a:r>
                      <a:r>
                        <a:rPr sz="1100" spc="-30" dirty="0">
                          <a:latin typeface="Times New Roman"/>
                          <a:cs typeface="Times New Roman"/>
                        </a:rPr>
                        <a:t> </a:t>
                      </a:r>
                      <a:r>
                        <a:rPr sz="1100" dirty="0">
                          <a:latin typeface="Times New Roman"/>
                          <a:cs typeface="Times New Roman"/>
                        </a:rPr>
                        <a:t>Kong</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spc="-5" dirty="0">
                          <a:latin typeface="Times New Roman"/>
                          <a:cs typeface="Times New Roman"/>
                        </a:rPr>
                        <a:t>F</a:t>
                      </a:r>
                      <a:r>
                        <a:rPr sz="1100" spc="5" dirty="0">
                          <a:latin typeface="Times New Roman"/>
                          <a:cs typeface="Times New Roman"/>
                        </a:rPr>
                        <a:t>i</a:t>
                      </a:r>
                      <a:r>
                        <a:rPr sz="1100" dirty="0">
                          <a:latin typeface="Times New Roman"/>
                          <a:cs typeface="Times New Roman"/>
                        </a:rPr>
                        <a:t>nanc</a:t>
                      </a:r>
                      <a:r>
                        <a:rPr sz="1100" spc="5" dirty="0">
                          <a:latin typeface="Times New Roman"/>
                          <a:cs typeface="Times New Roman"/>
                        </a:rPr>
                        <a:t>i</a:t>
                      </a:r>
                      <a:r>
                        <a:rPr sz="1100" dirty="0">
                          <a:latin typeface="Times New Roman"/>
                          <a:cs typeface="Times New Roman"/>
                        </a:rPr>
                        <a:t>al</a:t>
                      </a:r>
                      <a:r>
                        <a:rPr sz="1100" spc="-55" dirty="0">
                          <a:latin typeface="Times New Roman"/>
                          <a:cs typeface="Times New Roman"/>
                        </a:rPr>
                        <a:t> </a:t>
                      </a:r>
                      <a:r>
                        <a:rPr sz="1100" spc="5" dirty="0">
                          <a:latin typeface="Times New Roman"/>
                          <a:cs typeface="Times New Roman"/>
                        </a:rPr>
                        <a:t>T</a:t>
                      </a:r>
                      <a:r>
                        <a:rPr sz="1100" dirty="0">
                          <a:latin typeface="Times New Roman"/>
                          <a:cs typeface="Times New Roman"/>
                        </a:rPr>
                        <a:t>echno</a:t>
                      </a:r>
                      <a:r>
                        <a:rPr sz="1100" spc="5" dirty="0">
                          <a:latin typeface="Times New Roman"/>
                          <a:cs typeface="Times New Roman"/>
                        </a:rPr>
                        <a:t>l</a:t>
                      </a:r>
                      <a:r>
                        <a:rPr sz="1100" dirty="0">
                          <a:latin typeface="Times New Roman"/>
                          <a:cs typeface="Times New Roman"/>
                        </a:rPr>
                        <a:t>o</a:t>
                      </a:r>
                      <a:r>
                        <a:rPr sz="1100" spc="-15" dirty="0">
                          <a:latin typeface="Times New Roman"/>
                          <a:cs typeface="Times New Roman"/>
                        </a:rPr>
                        <a:t>g</a:t>
                      </a:r>
                      <a:r>
                        <a:rPr sz="1100" dirty="0">
                          <a:latin typeface="Times New Roman"/>
                          <a:cs typeface="Times New Roman"/>
                        </a:rPr>
                        <a:t>y</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marL="69850">
                        <a:lnSpc>
                          <a:spcPts val="1275"/>
                        </a:lnSpc>
                      </a:pPr>
                      <a:r>
                        <a:rPr sz="1100" b="1" u="sng" spc="-5" dirty="0">
                          <a:solidFill>
                            <a:srgbClr val="6DAC1C"/>
                          </a:solidFill>
                          <a:uFill>
                            <a:solidFill>
                              <a:srgbClr val="6DAC1C"/>
                            </a:solidFill>
                          </a:uFill>
                          <a:latin typeface="Times New Roman"/>
                          <a:cs typeface="Times New Roman"/>
                          <a:hlinkClick r:id="rId6"/>
                        </a:rPr>
                        <a:t>https://www.cs.hku.hk/programmes/basc-</a:t>
                      </a:r>
                      <a:endParaRPr sz="1100">
                        <a:latin typeface="Times New Roman"/>
                        <a:cs typeface="Times New Roman"/>
                      </a:endParaRPr>
                    </a:p>
                    <a:p>
                      <a:pPr marL="69850">
                        <a:lnSpc>
                          <a:spcPts val="1285"/>
                        </a:lnSpc>
                        <a:spcBef>
                          <a:spcPts val="95"/>
                        </a:spcBef>
                      </a:pPr>
                      <a:r>
                        <a:rPr sz="1100" b="1" u="sng" spc="-5" dirty="0">
                          <a:solidFill>
                            <a:srgbClr val="6DAC1C"/>
                          </a:solidFill>
                          <a:uFill>
                            <a:solidFill>
                              <a:srgbClr val="6DAC1C"/>
                            </a:solidFill>
                          </a:uFill>
                          <a:latin typeface="Times New Roman"/>
                          <a:cs typeface="Times New Roman"/>
                          <a:hlinkClick r:id="rId6"/>
                        </a:rPr>
                        <a:t>fintech/curriculum</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1CACE3"/>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4792"/>
            <a:ext cx="6731634" cy="635000"/>
          </a:xfrm>
          <a:prstGeom prst="rect">
            <a:avLst/>
          </a:prstGeom>
        </p:spPr>
        <p:txBody>
          <a:bodyPr vert="horz" wrap="square" lIns="0" tIns="12065" rIns="0" bIns="0" rtlCol="0">
            <a:spAutoFit/>
          </a:bodyPr>
          <a:lstStyle/>
          <a:p>
            <a:pPr marL="12700">
              <a:lnSpc>
                <a:spcPct val="100000"/>
              </a:lnSpc>
              <a:spcBef>
                <a:spcPts val="95"/>
              </a:spcBef>
            </a:pPr>
            <a:r>
              <a:rPr spc="-90" dirty="0"/>
              <a:t>A</a:t>
            </a:r>
            <a:r>
              <a:rPr spc="-65" dirty="0"/>
              <a:t>l</a:t>
            </a:r>
            <a:r>
              <a:rPr spc="-105" dirty="0"/>
              <a:t>g</a:t>
            </a:r>
            <a:r>
              <a:rPr spc="-90" dirty="0"/>
              <a:t>or</a:t>
            </a:r>
            <a:r>
              <a:rPr spc="-75" dirty="0"/>
              <a:t>i</a:t>
            </a:r>
            <a:r>
              <a:rPr spc="-85" dirty="0"/>
              <a:t>t</a:t>
            </a:r>
            <a:r>
              <a:rPr spc="-90" dirty="0"/>
              <a:t>h</a:t>
            </a:r>
            <a:r>
              <a:rPr spc="-120" dirty="0"/>
              <a:t>m</a:t>
            </a:r>
            <a:r>
              <a:rPr spc="-75" dirty="0"/>
              <a:t>i</a:t>
            </a:r>
            <a:r>
              <a:rPr spc="-5" dirty="0"/>
              <a:t>c</a:t>
            </a:r>
            <a:r>
              <a:rPr spc="-185" dirty="0"/>
              <a:t> </a:t>
            </a:r>
            <a:r>
              <a:rPr spc="-355" dirty="0"/>
              <a:t>T</a:t>
            </a:r>
            <a:r>
              <a:rPr spc="-135" dirty="0"/>
              <a:t>r</a:t>
            </a:r>
            <a:r>
              <a:rPr spc="-90" dirty="0"/>
              <a:t>ad</a:t>
            </a:r>
            <a:r>
              <a:rPr spc="-85" dirty="0"/>
              <a:t>i</a:t>
            </a:r>
            <a:r>
              <a:rPr spc="-90" dirty="0"/>
              <a:t>n</a:t>
            </a:r>
            <a:r>
              <a:rPr spc="-5" dirty="0"/>
              <a:t>g</a:t>
            </a:r>
            <a:r>
              <a:rPr spc="-65" dirty="0"/>
              <a:t> </a:t>
            </a:r>
            <a:r>
              <a:rPr spc="-60" dirty="0"/>
              <a:t>i</a:t>
            </a:r>
            <a:r>
              <a:rPr spc="-5" dirty="0"/>
              <a:t>n</a:t>
            </a:r>
            <a:r>
              <a:rPr spc="-175" dirty="0"/>
              <a:t> </a:t>
            </a:r>
            <a:r>
              <a:rPr spc="-85" dirty="0"/>
              <a:t>A</a:t>
            </a:r>
            <a:r>
              <a:rPr spc="-110" dirty="0"/>
              <a:t>c</a:t>
            </a:r>
            <a:r>
              <a:rPr spc="-75" dirty="0"/>
              <a:t>a</a:t>
            </a:r>
            <a:r>
              <a:rPr spc="-90" dirty="0"/>
              <a:t>de</a:t>
            </a:r>
            <a:r>
              <a:rPr spc="-120" dirty="0"/>
              <a:t>m</a:t>
            </a:r>
            <a:r>
              <a:rPr spc="-85" dirty="0"/>
              <a:t>i</a:t>
            </a:r>
            <a:r>
              <a:rPr spc="-5" dirty="0"/>
              <a:t>a</a:t>
            </a:r>
            <a:r>
              <a:rPr spc="-180" dirty="0"/>
              <a:t> </a:t>
            </a:r>
            <a:r>
              <a:rPr spc="-5" dirty="0"/>
              <a:t>…</a:t>
            </a:r>
          </a:p>
        </p:txBody>
      </p:sp>
      <p:pic>
        <p:nvPicPr>
          <p:cNvPr id="3" name="object 3"/>
          <p:cNvPicPr/>
          <p:nvPr/>
        </p:nvPicPr>
        <p:blipFill>
          <a:blip r:embed="rId2" cstate="print"/>
          <a:stretch>
            <a:fillRect/>
          </a:stretch>
        </p:blipFill>
        <p:spPr>
          <a:xfrm>
            <a:off x="1083607" y="2298192"/>
            <a:ext cx="6703495" cy="3203346"/>
          </a:xfrm>
          <a:prstGeom prst="rect">
            <a:avLst/>
          </a:prstGeom>
        </p:spPr>
      </p:pic>
      <p:sp>
        <p:nvSpPr>
          <p:cNvPr id="4" name="object 4"/>
          <p:cNvSpPr txBox="1"/>
          <p:nvPr/>
        </p:nvSpPr>
        <p:spPr>
          <a:xfrm>
            <a:off x="1112385" y="5689342"/>
            <a:ext cx="3037205" cy="299720"/>
          </a:xfrm>
          <a:prstGeom prst="rect">
            <a:avLst/>
          </a:prstGeom>
        </p:spPr>
        <p:txBody>
          <a:bodyPr vert="horz" wrap="square" lIns="0" tIns="12700" rIns="0" bIns="0" rtlCol="0">
            <a:spAutoFit/>
          </a:bodyPr>
          <a:lstStyle/>
          <a:p>
            <a:pPr marL="12700">
              <a:lnSpc>
                <a:spcPct val="100000"/>
              </a:lnSpc>
              <a:spcBef>
                <a:spcPts val="100"/>
              </a:spcBef>
            </a:pPr>
            <a:r>
              <a:rPr sz="1800" u="heavy" spc="-10" dirty="0">
                <a:solidFill>
                  <a:srgbClr val="6DAC1C"/>
                </a:solidFill>
                <a:uFill>
                  <a:solidFill>
                    <a:srgbClr val="6DAC1C"/>
                  </a:solidFill>
                </a:uFill>
                <a:latin typeface="Calibri"/>
                <a:cs typeface="Calibri"/>
                <a:hlinkClick r:id="rId3"/>
              </a:rPr>
              <a:t>https://www.sciencedirect.com/</a:t>
            </a:r>
            <a:endParaRPr sz="18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a:t>
            </a:fld>
            <a:endParaRPr dirty="0"/>
          </a:p>
        </p:txBody>
      </p:sp>
      <p:sp>
        <p:nvSpPr>
          <p:cNvPr id="3" name="object 3"/>
          <p:cNvSpPr txBox="1"/>
          <p:nvPr/>
        </p:nvSpPr>
        <p:spPr>
          <a:xfrm>
            <a:off x="810258" y="1978434"/>
            <a:ext cx="7571105" cy="3896995"/>
          </a:xfrm>
          <a:prstGeom prst="rect">
            <a:avLst/>
          </a:prstGeom>
        </p:spPr>
        <p:txBody>
          <a:bodyPr vert="horz" wrap="square" lIns="0" tIns="13335" rIns="0" bIns="0" rtlCol="0">
            <a:spAutoFit/>
          </a:bodyPr>
          <a:lstStyle/>
          <a:p>
            <a:pPr marL="104139" marR="5080" indent="-92075" algn="just">
              <a:lnSpc>
                <a:spcPct val="100000"/>
              </a:lnSpc>
              <a:spcBef>
                <a:spcPts val="105"/>
              </a:spcBef>
              <a:buClr>
                <a:srgbClr val="1CACE3"/>
              </a:buClr>
              <a:buSzPct val="96153"/>
              <a:buFont typeface="Wingdings"/>
              <a:buChar char=""/>
              <a:tabLst>
                <a:tab pos="276225" algn="l"/>
              </a:tabLst>
            </a:pPr>
            <a:r>
              <a:rPr sz="2600" spc="-5" dirty="0">
                <a:latin typeface="Calibri"/>
                <a:cs typeface="Calibri"/>
              </a:rPr>
              <a:t>When</a:t>
            </a:r>
            <a:r>
              <a:rPr sz="2600" dirty="0">
                <a:latin typeface="Calibri"/>
                <a:cs typeface="Calibri"/>
              </a:rPr>
              <a:t> </a:t>
            </a:r>
            <a:r>
              <a:rPr sz="2600" spc="-15" dirty="0">
                <a:latin typeface="Calibri"/>
                <a:cs typeface="Calibri"/>
              </a:rPr>
              <a:t>we</a:t>
            </a:r>
            <a:r>
              <a:rPr sz="2600" spc="-10" dirty="0">
                <a:latin typeface="Calibri"/>
                <a:cs typeface="Calibri"/>
              </a:rPr>
              <a:t> </a:t>
            </a:r>
            <a:r>
              <a:rPr sz="2600" spc="-5" dirty="0">
                <a:latin typeface="Calibri"/>
                <a:cs typeface="Calibri"/>
              </a:rPr>
              <a:t>discuss</a:t>
            </a:r>
            <a:r>
              <a:rPr sz="2600" dirty="0">
                <a:latin typeface="Calibri"/>
                <a:cs typeface="Calibri"/>
              </a:rPr>
              <a:t> </a:t>
            </a:r>
            <a:r>
              <a:rPr sz="2600" spc="-5" dirty="0">
                <a:latin typeface="Calibri"/>
                <a:cs typeface="Calibri"/>
              </a:rPr>
              <a:t>trading,</a:t>
            </a:r>
            <a:r>
              <a:rPr sz="2600" dirty="0">
                <a:latin typeface="Calibri"/>
                <a:cs typeface="Calibri"/>
              </a:rPr>
              <a:t> </a:t>
            </a:r>
            <a:r>
              <a:rPr sz="2600" spc="-15" dirty="0">
                <a:latin typeface="Calibri"/>
                <a:cs typeface="Calibri"/>
              </a:rPr>
              <a:t>we</a:t>
            </a:r>
            <a:r>
              <a:rPr sz="2600" spc="-10" dirty="0">
                <a:latin typeface="Calibri"/>
                <a:cs typeface="Calibri"/>
              </a:rPr>
              <a:t> </a:t>
            </a:r>
            <a:r>
              <a:rPr sz="2600" spc="-30" dirty="0">
                <a:latin typeface="Calibri"/>
                <a:cs typeface="Calibri"/>
              </a:rPr>
              <a:t>refer</a:t>
            </a:r>
            <a:r>
              <a:rPr sz="2600" spc="-25" dirty="0">
                <a:latin typeface="Calibri"/>
                <a:cs typeface="Calibri"/>
              </a:rPr>
              <a:t> </a:t>
            </a:r>
            <a:r>
              <a:rPr sz="2600" spc="-15" dirty="0">
                <a:latin typeface="Calibri"/>
                <a:cs typeface="Calibri"/>
              </a:rPr>
              <a:t>to</a:t>
            </a:r>
            <a:r>
              <a:rPr sz="2600" spc="-10" dirty="0">
                <a:latin typeface="Calibri"/>
                <a:cs typeface="Calibri"/>
              </a:rPr>
              <a:t> </a:t>
            </a:r>
            <a:r>
              <a:rPr sz="2600" dirty="0">
                <a:latin typeface="Calibri"/>
                <a:cs typeface="Calibri"/>
              </a:rPr>
              <a:t>the</a:t>
            </a:r>
            <a:r>
              <a:rPr sz="2600" spc="5" dirty="0">
                <a:latin typeface="Calibri"/>
                <a:cs typeface="Calibri"/>
              </a:rPr>
              <a:t> </a:t>
            </a:r>
            <a:r>
              <a:rPr sz="2600" dirty="0">
                <a:latin typeface="Calibri"/>
                <a:cs typeface="Calibri"/>
              </a:rPr>
              <a:t>act</a:t>
            </a:r>
            <a:r>
              <a:rPr sz="2600" spc="585" dirty="0">
                <a:latin typeface="Calibri"/>
                <a:cs typeface="Calibri"/>
              </a:rPr>
              <a:t> </a:t>
            </a:r>
            <a:r>
              <a:rPr sz="2600" spc="-10" dirty="0">
                <a:latin typeface="Calibri"/>
                <a:cs typeface="Calibri"/>
              </a:rPr>
              <a:t>of </a:t>
            </a:r>
            <a:r>
              <a:rPr sz="2600" spc="-5" dirty="0">
                <a:latin typeface="Calibri"/>
                <a:cs typeface="Calibri"/>
              </a:rPr>
              <a:t> </a:t>
            </a:r>
            <a:r>
              <a:rPr sz="2600" b="1" spc="-5" dirty="0">
                <a:latin typeface="Calibri"/>
                <a:cs typeface="Calibri"/>
              </a:rPr>
              <a:t>buying</a:t>
            </a:r>
            <a:r>
              <a:rPr sz="2600" b="1" dirty="0">
                <a:latin typeface="Calibri"/>
                <a:cs typeface="Calibri"/>
              </a:rPr>
              <a:t> </a:t>
            </a:r>
            <a:r>
              <a:rPr sz="2600" spc="5" dirty="0">
                <a:latin typeface="Calibri"/>
                <a:cs typeface="Calibri"/>
              </a:rPr>
              <a:t>and</a:t>
            </a:r>
            <a:r>
              <a:rPr sz="2600" spc="10" dirty="0">
                <a:latin typeface="Calibri"/>
                <a:cs typeface="Calibri"/>
              </a:rPr>
              <a:t> </a:t>
            </a:r>
            <a:r>
              <a:rPr sz="2600" b="1" spc="-5" dirty="0">
                <a:latin typeface="Calibri"/>
                <a:cs typeface="Calibri"/>
              </a:rPr>
              <a:t>selling</a:t>
            </a:r>
            <a:r>
              <a:rPr sz="2600" b="1" dirty="0">
                <a:latin typeface="Calibri"/>
                <a:cs typeface="Calibri"/>
              </a:rPr>
              <a:t> </a:t>
            </a:r>
            <a:r>
              <a:rPr sz="2600" spc="-5" dirty="0">
                <a:latin typeface="Calibri"/>
                <a:cs typeface="Calibri"/>
              </a:rPr>
              <a:t>equity</a:t>
            </a:r>
            <a:r>
              <a:rPr sz="2600" dirty="0">
                <a:latin typeface="Calibri"/>
                <a:cs typeface="Calibri"/>
              </a:rPr>
              <a:t> </a:t>
            </a:r>
            <a:r>
              <a:rPr sz="2600" spc="-5" dirty="0">
                <a:latin typeface="Calibri"/>
                <a:cs typeface="Calibri"/>
              </a:rPr>
              <a:t>of</a:t>
            </a:r>
            <a:r>
              <a:rPr sz="2600" dirty="0">
                <a:latin typeface="Calibri"/>
                <a:cs typeface="Calibri"/>
              </a:rPr>
              <a:t> </a:t>
            </a:r>
            <a:r>
              <a:rPr sz="2600" spc="-10" dirty="0">
                <a:latin typeface="Calibri"/>
                <a:cs typeface="Calibri"/>
              </a:rPr>
              <a:t>various</a:t>
            </a:r>
            <a:r>
              <a:rPr sz="2600" spc="-5" dirty="0">
                <a:latin typeface="Calibri"/>
                <a:cs typeface="Calibri"/>
              </a:rPr>
              <a:t> </a:t>
            </a:r>
            <a:r>
              <a:rPr sz="2600" spc="-10" dirty="0">
                <a:latin typeface="Calibri"/>
                <a:cs typeface="Calibri"/>
              </a:rPr>
              <a:t>companies</a:t>
            </a:r>
            <a:r>
              <a:rPr sz="2600" spc="-5" dirty="0">
                <a:latin typeface="Calibri"/>
                <a:cs typeface="Calibri"/>
              </a:rPr>
              <a:t> and </a:t>
            </a:r>
            <a:r>
              <a:rPr sz="2600" dirty="0">
                <a:latin typeface="Calibri"/>
                <a:cs typeface="Calibri"/>
              </a:rPr>
              <a:t> </a:t>
            </a:r>
            <a:r>
              <a:rPr sz="2600" spc="-5" dirty="0">
                <a:latin typeface="Calibri"/>
                <a:cs typeface="Calibri"/>
              </a:rPr>
              <a:t>institutions </a:t>
            </a:r>
            <a:r>
              <a:rPr sz="2600" dirty="0">
                <a:latin typeface="Calibri"/>
                <a:cs typeface="Calibri"/>
              </a:rPr>
              <a:t>among </a:t>
            </a:r>
            <a:r>
              <a:rPr sz="2600" spc="-25" dirty="0">
                <a:latin typeface="Calibri"/>
                <a:cs typeface="Calibri"/>
              </a:rPr>
              <a:t>investors</a:t>
            </a:r>
            <a:r>
              <a:rPr sz="2600" spc="-20" dirty="0">
                <a:latin typeface="Calibri"/>
                <a:cs typeface="Calibri"/>
              </a:rPr>
              <a:t> </a:t>
            </a:r>
            <a:r>
              <a:rPr sz="2600" spc="-5" dirty="0">
                <a:latin typeface="Calibri"/>
                <a:cs typeface="Calibri"/>
              </a:rPr>
              <a:t>who </a:t>
            </a:r>
            <a:r>
              <a:rPr sz="2600" spc="-20" dirty="0">
                <a:latin typeface="Calibri"/>
                <a:cs typeface="Calibri"/>
              </a:rPr>
              <a:t>have</a:t>
            </a:r>
            <a:r>
              <a:rPr sz="2600" spc="-15" dirty="0">
                <a:latin typeface="Calibri"/>
                <a:cs typeface="Calibri"/>
              </a:rPr>
              <a:t> </a:t>
            </a:r>
            <a:r>
              <a:rPr sz="2600" spc="-25" dirty="0">
                <a:latin typeface="Calibri"/>
                <a:cs typeface="Calibri"/>
              </a:rPr>
              <a:t>different</a:t>
            </a:r>
            <a:r>
              <a:rPr sz="2600" spc="535" dirty="0">
                <a:latin typeface="Calibri"/>
                <a:cs typeface="Calibri"/>
              </a:rPr>
              <a:t> </a:t>
            </a:r>
            <a:r>
              <a:rPr sz="2600" spc="-15" dirty="0">
                <a:latin typeface="Calibri"/>
                <a:cs typeface="Calibri"/>
              </a:rPr>
              <a:t>views </a:t>
            </a:r>
            <a:r>
              <a:rPr sz="2600" spc="-575" dirty="0">
                <a:latin typeface="Calibri"/>
                <a:cs typeface="Calibri"/>
              </a:rPr>
              <a:t> </a:t>
            </a:r>
            <a:r>
              <a:rPr sz="2600" spc="-5" dirty="0">
                <a:latin typeface="Calibri"/>
                <a:cs typeface="Calibri"/>
              </a:rPr>
              <a:t>of</a:t>
            </a:r>
            <a:r>
              <a:rPr sz="2600" spc="-10" dirty="0">
                <a:latin typeface="Calibri"/>
                <a:cs typeface="Calibri"/>
              </a:rPr>
              <a:t> </a:t>
            </a:r>
            <a:r>
              <a:rPr sz="2600" spc="-5" dirty="0">
                <a:latin typeface="Calibri"/>
                <a:cs typeface="Calibri"/>
              </a:rPr>
              <a:t>their</a:t>
            </a:r>
            <a:r>
              <a:rPr sz="2600" spc="-10" dirty="0">
                <a:latin typeface="Calibri"/>
                <a:cs typeface="Calibri"/>
              </a:rPr>
              <a:t> </a:t>
            </a:r>
            <a:r>
              <a:rPr sz="2600" spc="-5" dirty="0">
                <a:latin typeface="Calibri"/>
                <a:cs typeface="Calibri"/>
              </a:rPr>
              <a:t>intrinsic</a:t>
            </a:r>
            <a:r>
              <a:rPr sz="2600" spc="-20" dirty="0">
                <a:latin typeface="Calibri"/>
                <a:cs typeface="Calibri"/>
              </a:rPr>
              <a:t> </a:t>
            </a:r>
            <a:r>
              <a:rPr sz="2600" spc="-10" dirty="0">
                <a:latin typeface="Calibri"/>
                <a:cs typeface="Calibri"/>
              </a:rPr>
              <a:t>value.</a:t>
            </a:r>
            <a:endParaRPr sz="2600">
              <a:latin typeface="Calibri"/>
              <a:cs typeface="Calibri"/>
            </a:endParaRPr>
          </a:p>
          <a:p>
            <a:pPr marL="104139" marR="9525" indent="-92075" algn="just">
              <a:lnSpc>
                <a:spcPct val="100000"/>
              </a:lnSpc>
              <a:spcBef>
                <a:spcPts val="1195"/>
              </a:spcBef>
              <a:buClr>
                <a:srgbClr val="1CACE3"/>
              </a:buClr>
              <a:buSzPct val="96153"/>
              <a:buFont typeface="Wingdings"/>
              <a:buChar char=""/>
              <a:tabLst>
                <a:tab pos="276225" algn="l"/>
              </a:tabLst>
            </a:pPr>
            <a:r>
              <a:rPr sz="2600" spc="-15" dirty="0">
                <a:latin typeface="Calibri"/>
                <a:cs typeface="Calibri"/>
              </a:rPr>
              <a:t>Buyers</a:t>
            </a:r>
            <a:r>
              <a:rPr sz="2600" spc="-10" dirty="0">
                <a:latin typeface="Calibri"/>
                <a:cs typeface="Calibri"/>
              </a:rPr>
              <a:t> </a:t>
            </a:r>
            <a:r>
              <a:rPr sz="2600" spc="-5" dirty="0">
                <a:latin typeface="Calibri"/>
                <a:cs typeface="Calibri"/>
              </a:rPr>
              <a:t>and</a:t>
            </a:r>
            <a:r>
              <a:rPr sz="2600" dirty="0">
                <a:latin typeface="Calibri"/>
                <a:cs typeface="Calibri"/>
              </a:rPr>
              <a:t> </a:t>
            </a:r>
            <a:r>
              <a:rPr sz="2600" spc="-10" dirty="0">
                <a:latin typeface="Calibri"/>
                <a:cs typeface="Calibri"/>
              </a:rPr>
              <a:t>sellers</a:t>
            </a:r>
            <a:r>
              <a:rPr sz="2600" spc="-5" dirty="0">
                <a:latin typeface="Calibri"/>
                <a:cs typeface="Calibri"/>
              </a:rPr>
              <a:t> </a:t>
            </a:r>
            <a:r>
              <a:rPr sz="2600" spc="-10" dirty="0">
                <a:latin typeface="Calibri"/>
                <a:cs typeface="Calibri"/>
              </a:rPr>
              <a:t>meet</a:t>
            </a:r>
            <a:r>
              <a:rPr sz="2600" spc="-5" dirty="0">
                <a:latin typeface="Calibri"/>
                <a:cs typeface="Calibri"/>
              </a:rPr>
              <a:t> and</a:t>
            </a:r>
            <a:r>
              <a:rPr sz="2600" dirty="0">
                <a:latin typeface="Calibri"/>
                <a:cs typeface="Calibri"/>
              </a:rPr>
              <a:t> </a:t>
            </a:r>
            <a:r>
              <a:rPr sz="2600" spc="-10" dirty="0">
                <a:latin typeface="Calibri"/>
                <a:cs typeface="Calibri"/>
              </a:rPr>
              <a:t>agree</a:t>
            </a:r>
            <a:r>
              <a:rPr sz="2600" spc="-5" dirty="0">
                <a:latin typeface="Calibri"/>
                <a:cs typeface="Calibri"/>
              </a:rPr>
              <a:t> on</a:t>
            </a:r>
            <a:r>
              <a:rPr sz="2600" dirty="0">
                <a:latin typeface="Calibri"/>
                <a:cs typeface="Calibri"/>
              </a:rPr>
              <a:t> a</a:t>
            </a:r>
            <a:r>
              <a:rPr sz="2600" spc="5" dirty="0">
                <a:latin typeface="Calibri"/>
                <a:cs typeface="Calibri"/>
              </a:rPr>
              <a:t> </a:t>
            </a:r>
            <a:r>
              <a:rPr sz="2600" spc="-5" dirty="0">
                <a:latin typeface="Calibri"/>
                <a:cs typeface="Calibri"/>
              </a:rPr>
              <a:t>price</a:t>
            </a:r>
            <a:r>
              <a:rPr sz="2600" dirty="0">
                <a:latin typeface="Calibri"/>
                <a:cs typeface="Calibri"/>
              </a:rPr>
              <a:t> </a:t>
            </a:r>
            <a:r>
              <a:rPr sz="2600" spc="-35" dirty="0">
                <a:latin typeface="Calibri"/>
                <a:cs typeface="Calibri"/>
              </a:rPr>
              <a:t>to </a:t>
            </a:r>
            <a:r>
              <a:rPr sz="2600" spc="-30" dirty="0">
                <a:latin typeface="Calibri"/>
                <a:cs typeface="Calibri"/>
              </a:rPr>
              <a:t> </a:t>
            </a:r>
            <a:r>
              <a:rPr sz="2600" spc="-20" dirty="0">
                <a:latin typeface="Calibri"/>
                <a:cs typeface="Calibri"/>
              </a:rPr>
              <a:t>exchange</a:t>
            </a:r>
            <a:r>
              <a:rPr sz="2600" spc="-40" dirty="0">
                <a:latin typeface="Calibri"/>
                <a:cs typeface="Calibri"/>
              </a:rPr>
              <a:t> </a:t>
            </a:r>
            <a:r>
              <a:rPr sz="2600" dirty="0">
                <a:latin typeface="Calibri"/>
                <a:cs typeface="Calibri"/>
              </a:rPr>
              <a:t>a </a:t>
            </a:r>
            <a:r>
              <a:rPr sz="2600" spc="-20" dirty="0">
                <a:latin typeface="Calibri"/>
                <a:cs typeface="Calibri"/>
              </a:rPr>
              <a:t>security,</a:t>
            </a:r>
            <a:r>
              <a:rPr sz="2600" spc="-30" dirty="0">
                <a:latin typeface="Calibri"/>
                <a:cs typeface="Calibri"/>
              </a:rPr>
              <a:t> </a:t>
            </a:r>
            <a:r>
              <a:rPr sz="2600" spc="-5" dirty="0">
                <a:latin typeface="Calibri"/>
                <a:cs typeface="Calibri"/>
              </a:rPr>
              <a:t>called</a:t>
            </a:r>
            <a:r>
              <a:rPr sz="2600" spc="-15" dirty="0">
                <a:latin typeface="Calibri"/>
                <a:cs typeface="Calibri"/>
              </a:rPr>
              <a:t> </a:t>
            </a:r>
            <a:r>
              <a:rPr sz="2600" b="1" spc="-5" dirty="0">
                <a:solidFill>
                  <a:srgbClr val="FF0000"/>
                </a:solidFill>
                <a:latin typeface="Calibri"/>
                <a:cs typeface="Calibri"/>
              </a:rPr>
              <a:t>price</a:t>
            </a:r>
            <a:r>
              <a:rPr sz="2600" b="1" spc="10" dirty="0">
                <a:solidFill>
                  <a:srgbClr val="FF0000"/>
                </a:solidFill>
                <a:latin typeface="Calibri"/>
                <a:cs typeface="Calibri"/>
              </a:rPr>
              <a:t> </a:t>
            </a:r>
            <a:r>
              <a:rPr sz="2600" b="1" spc="-5" dirty="0">
                <a:solidFill>
                  <a:srgbClr val="FF0000"/>
                </a:solidFill>
                <a:latin typeface="Calibri"/>
                <a:cs typeface="Calibri"/>
              </a:rPr>
              <a:t>discovery</a:t>
            </a:r>
            <a:r>
              <a:rPr sz="2600" spc="-5" dirty="0">
                <a:latin typeface="Calibri"/>
                <a:cs typeface="Calibri"/>
              </a:rPr>
              <a:t>.</a:t>
            </a:r>
            <a:endParaRPr sz="2600">
              <a:latin typeface="Calibri"/>
              <a:cs typeface="Calibri"/>
            </a:endParaRPr>
          </a:p>
          <a:p>
            <a:pPr marL="103505" marR="6350" indent="-91440" algn="just">
              <a:lnSpc>
                <a:spcPct val="100000"/>
              </a:lnSpc>
              <a:spcBef>
                <a:spcPts val="1200"/>
              </a:spcBef>
              <a:buClr>
                <a:srgbClr val="1CACE3"/>
              </a:buClr>
              <a:buSzPct val="96153"/>
              <a:buFont typeface="Wingdings"/>
              <a:buChar char=""/>
              <a:tabLst>
                <a:tab pos="276225" algn="l"/>
              </a:tabLst>
            </a:pPr>
            <a:r>
              <a:rPr sz="2600" spc="-5" dirty="0">
                <a:latin typeface="Calibri"/>
                <a:cs typeface="Calibri"/>
              </a:rPr>
              <a:t>When</a:t>
            </a:r>
            <a:r>
              <a:rPr sz="2600" dirty="0">
                <a:latin typeface="Calibri"/>
                <a:cs typeface="Calibri"/>
              </a:rPr>
              <a:t> </a:t>
            </a:r>
            <a:r>
              <a:rPr sz="2600" spc="-10" dirty="0">
                <a:latin typeface="Calibri"/>
                <a:cs typeface="Calibri"/>
              </a:rPr>
              <a:t>that</a:t>
            </a:r>
            <a:r>
              <a:rPr sz="2600" spc="-5" dirty="0">
                <a:latin typeface="Calibri"/>
                <a:cs typeface="Calibri"/>
              </a:rPr>
              <a:t> transaction</a:t>
            </a:r>
            <a:r>
              <a:rPr sz="2600" dirty="0">
                <a:latin typeface="Calibri"/>
                <a:cs typeface="Calibri"/>
              </a:rPr>
              <a:t> is</a:t>
            </a:r>
            <a:r>
              <a:rPr sz="2600" spc="5" dirty="0">
                <a:latin typeface="Calibri"/>
                <a:cs typeface="Calibri"/>
              </a:rPr>
              <a:t> </a:t>
            </a:r>
            <a:r>
              <a:rPr sz="2600" spc="-5" dirty="0">
                <a:latin typeface="Calibri"/>
                <a:cs typeface="Calibri"/>
              </a:rPr>
              <a:t>made</a:t>
            </a:r>
            <a:r>
              <a:rPr sz="2600" dirty="0">
                <a:latin typeface="Calibri"/>
                <a:cs typeface="Calibri"/>
              </a:rPr>
              <a:t> </a:t>
            </a:r>
            <a:r>
              <a:rPr sz="2600" spc="-5" dirty="0">
                <a:latin typeface="Calibri"/>
                <a:cs typeface="Calibri"/>
              </a:rPr>
              <a:t>public,</a:t>
            </a:r>
            <a:r>
              <a:rPr sz="2600" dirty="0">
                <a:latin typeface="Calibri"/>
                <a:cs typeface="Calibri"/>
              </a:rPr>
              <a:t> it</a:t>
            </a:r>
            <a:r>
              <a:rPr sz="2600" spc="5" dirty="0">
                <a:latin typeface="Calibri"/>
                <a:cs typeface="Calibri"/>
              </a:rPr>
              <a:t> </a:t>
            </a:r>
            <a:r>
              <a:rPr sz="2600" dirty="0">
                <a:latin typeface="Calibri"/>
                <a:cs typeface="Calibri"/>
              </a:rPr>
              <a:t>in</a:t>
            </a:r>
            <a:r>
              <a:rPr sz="2600" spc="5" dirty="0">
                <a:latin typeface="Calibri"/>
                <a:cs typeface="Calibri"/>
              </a:rPr>
              <a:t> </a:t>
            </a:r>
            <a:r>
              <a:rPr sz="2600" spc="-5" dirty="0">
                <a:latin typeface="Calibri"/>
                <a:cs typeface="Calibri"/>
              </a:rPr>
              <a:t>turn </a:t>
            </a:r>
            <a:r>
              <a:rPr sz="2600" dirty="0">
                <a:latin typeface="Calibri"/>
                <a:cs typeface="Calibri"/>
              </a:rPr>
              <a:t> </a:t>
            </a:r>
            <a:r>
              <a:rPr sz="2600" spc="-15" dirty="0">
                <a:latin typeface="Calibri"/>
                <a:cs typeface="Calibri"/>
              </a:rPr>
              <a:t>informs </a:t>
            </a:r>
            <a:r>
              <a:rPr sz="2600" spc="-5" dirty="0">
                <a:latin typeface="Calibri"/>
                <a:cs typeface="Calibri"/>
              </a:rPr>
              <a:t>other </a:t>
            </a:r>
            <a:r>
              <a:rPr sz="2600" spc="-10" dirty="0">
                <a:solidFill>
                  <a:srgbClr val="0000FF"/>
                </a:solidFill>
                <a:latin typeface="Calibri"/>
                <a:cs typeface="Calibri"/>
              </a:rPr>
              <a:t>potential </a:t>
            </a:r>
            <a:r>
              <a:rPr sz="2600" spc="-20" dirty="0">
                <a:solidFill>
                  <a:srgbClr val="0000FF"/>
                </a:solidFill>
                <a:latin typeface="Calibri"/>
                <a:cs typeface="Calibri"/>
              </a:rPr>
              <a:t>buyers </a:t>
            </a:r>
            <a:r>
              <a:rPr sz="2600" spc="-5" dirty="0">
                <a:solidFill>
                  <a:srgbClr val="0000FF"/>
                </a:solidFill>
                <a:latin typeface="Calibri"/>
                <a:cs typeface="Calibri"/>
              </a:rPr>
              <a:t>and </a:t>
            </a:r>
            <a:r>
              <a:rPr sz="2600" spc="-10" dirty="0">
                <a:solidFill>
                  <a:srgbClr val="0000FF"/>
                </a:solidFill>
                <a:latin typeface="Calibri"/>
                <a:cs typeface="Calibri"/>
              </a:rPr>
              <a:t>sellers </a:t>
            </a:r>
            <a:r>
              <a:rPr sz="2600" spc="-5" dirty="0">
                <a:latin typeface="Calibri"/>
                <a:cs typeface="Calibri"/>
              </a:rPr>
              <a:t>of </a:t>
            </a:r>
            <a:r>
              <a:rPr sz="2600" dirty="0">
                <a:latin typeface="Calibri"/>
                <a:cs typeface="Calibri"/>
              </a:rPr>
              <a:t>the </a:t>
            </a:r>
            <a:r>
              <a:rPr sz="2600" spc="-10" dirty="0">
                <a:latin typeface="Calibri"/>
                <a:cs typeface="Calibri"/>
              </a:rPr>
              <a:t>most </a:t>
            </a:r>
            <a:r>
              <a:rPr sz="2600" spc="-5" dirty="0">
                <a:latin typeface="Calibri"/>
                <a:cs typeface="Calibri"/>
              </a:rPr>
              <a:t> </a:t>
            </a:r>
            <a:r>
              <a:rPr sz="2600" spc="-10" dirty="0">
                <a:latin typeface="Calibri"/>
                <a:cs typeface="Calibri"/>
              </a:rPr>
              <a:t>recent</a:t>
            </a:r>
            <a:r>
              <a:rPr sz="2600" spc="-30" dirty="0">
                <a:latin typeface="Calibri"/>
                <a:cs typeface="Calibri"/>
              </a:rPr>
              <a:t> </a:t>
            </a:r>
            <a:r>
              <a:rPr sz="2600" spc="-15" dirty="0">
                <a:latin typeface="Calibri"/>
                <a:cs typeface="Calibri"/>
              </a:rPr>
              <a:t>market</a:t>
            </a:r>
            <a:r>
              <a:rPr sz="2600" spc="-10" dirty="0">
                <a:latin typeface="Calibri"/>
                <a:cs typeface="Calibri"/>
              </a:rPr>
              <a:t> valuation</a:t>
            </a:r>
            <a:r>
              <a:rPr sz="2600" dirty="0">
                <a:latin typeface="Calibri"/>
                <a:cs typeface="Calibri"/>
              </a:rPr>
              <a:t> </a:t>
            </a:r>
            <a:r>
              <a:rPr sz="2600" spc="-5" dirty="0">
                <a:latin typeface="Calibri"/>
                <a:cs typeface="Calibri"/>
              </a:rPr>
              <a:t>of </a:t>
            </a:r>
            <a:r>
              <a:rPr sz="2600" dirty="0">
                <a:latin typeface="Calibri"/>
                <a:cs typeface="Calibri"/>
              </a:rPr>
              <a:t>the</a:t>
            </a:r>
            <a:r>
              <a:rPr sz="2600" spc="-30" dirty="0">
                <a:latin typeface="Calibri"/>
                <a:cs typeface="Calibri"/>
              </a:rPr>
              <a:t> </a:t>
            </a:r>
            <a:r>
              <a:rPr sz="2600" spc="-20" dirty="0">
                <a:latin typeface="Calibri"/>
                <a:cs typeface="Calibri"/>
              </a:rPr>
              <a:t>security.</a:t>
            </a:r>
            <a:endParaRPr sz="26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5</a:t>
            </a:fld>
            <a:endParaRPr dirty="0"/>
          </a:p>
        </p:txBody>
      </p:sp>
      <p:sp>
        <p:nvSpPr>
          <p:cNvPr id="3" name="object 3"/>
          <p:cNvSpPr txBox="1"/>
          <p:nvPr/>
        </p:nvSpPr>
        <p:spPr>
          <a:xfrm>
            <a:off x="810258" y="1984529"/>
            <a:ext cx="7569834" cy="3667760"/>
          </a:xfrm>
          <a:prstGeom prst="rect">
            <a:avLst/>
          </a:prstGeom>
        </p:spPr>
        <p:txBody>
          <a:bodyPr vert="horz" wrap="square" lIns="0" tIns="12065" rIns="0" bIns="0" rtlCol="0">
            <a:spAutoFit/>
          </a:bodyPr>
          <a:lstStyle/>
          <a:p>
            <a:pPr marL="104139" marR="5080" indent="-92075" algn="just">
              <a:lnSpc>
                <a:spcPct val="100000"/>
              </a:lnSpc>
              <a:spcBef>
                <a:spcPts val="95"/>
              </a:spcBef>
              <a:buClr>
                <a:srgbClr val="1CACE3"/>
              </a:buClr>
              <a:buSzPct val="94736"/>
              <a:buFont typeface="Wingdings"/>
              <a:buChar char=""/>
              <a:tabLst>
                <a:tab pos="205104" algn="l"/>
              </a:tabLst>
            </a:pPr>
            <a:r>
              <a:rPr sz="1900" spc="-10" dirty="0">
                <a:latin typeface="Calibri"/>
                <a:cs typeface="Calibri"/>
              </a:rPr>
              <a:t>The tale </a:t>
            </a:r>
            <a:r>
              <a:rPr sz="1900" spc="-5" dirty="0">
                <a:latin typeface="Calibri"/>
                <a:cs typeface="Calibri"/>
              </a:rPr>
              <a:t>begins on </a:t>
            </a:r>
            <a:r>
              <a:rPr sz="1900" spc="-20" dirty="0">
                <a:latin typeface="Calibri"/>
                <a:cs typeface="Calibri"/>
              </a:rPr>
              <a:t>May </a:t>
            </a:r>
            <a:r>
              <a:rPr sz="1900" spc="-5" dirty="0">
                <a:latin typeface="Calibri"/>
                <a:cs typeface="Calibri"/>
              </a:rPr>
              <a:t>17, 1792 when a </a:t>
            </a:r>
            <a:r>
              <a:rPr sz="1900" spc="-10" dirty="0">
                <a:latin typeface="Calibri"/>
                <a:cs typeface="Calibri"/>
              </a:rPr>
              <a:t>group </a:t>
            </a:r>
            <a:r>
              <a:rPr sz="1900" spc="-5" dirty="0">
                <a:latin typeface="Calibri"/>
                <a:cs typeface="Calibri"/>
              </a:rPr>
              <a:t>of 24 </a:t>
            </a:r>
            <a:r>
              <a:rPr sz="1900" spc="-25" dirty="0">
                <a:latin typeface="Calibri"/>
                <a:cs typeface="Calibri"/>
              </a:rPr>
              <a:t>brokers </a:t>
            </a:r>
            <a:r>
              <a:rPr sz="1900" spc="-5" dirty="0">
                <a:latin typeface="Calibri"/>
                <a:cs typeface="Calibri"/>
              </a:rPr>
              <a:t>signed </a:t>
            </a:r>
            <a:r>
              <a:rPr sz="1900" dirty="0">
                <a:latin typeface="Calibri"/>
                <a:cs typeface="Calibri"/>
              </a:rPr>
              <a:t>the </a:t>
            </a:r>
            <a:r>
              <a:rPr sz="1900" spc="5" dirty="0">
                <a:latin typeface="Calibri"/>
                <a:cs typeface="Calibri"/>
              </a:rPr>
              <a:t> </a:t>
            </a:r>
            <a:r>
              <a:rPr sz="1900" b="1" spc="-10" dirty="0">
                <a:latin typeface="Calibri"/>
                <a:cs typeface="Calibri"/>
              </a:rPr>
              <a:t>Buttonwood</a:t>
            </a:r>
            <a:r>
              <a:rPr sz="1900" b="1" spc="-5" dirty="0">
                <a:latin typeface="Calibri"/>
                <a:cs typeface="Calibri"/>
              </a:rPr>
              <a:t> Agreement</a:t>
            </a:r>
            <a:r>
              <a:rPr sz="1900" spc="-5" dirty="0">
                <a:latin typeface="Calibri"/>
                <a:cs typeface="Calibri"/>
              </a:rPr>
              <a:t>.</a:t>
            </a:r>
            <a:r>
              <a:rPr sz="1900"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bound</a:t>
            </a:r>
            <a:r>
              <a:rPr sz="1900" spc="-5" dirty="0">
                <a:latin typeface="Calibri"/>
                <a:cs typeface="Calibri"/>
              </a:rPr>
              <a:t> the</a:t>
            </a:r>
            <a:r>
              <a:rPr sz="1900" dirty="0">
                <a:latin typeface="Calibri"/>
                <a:cs typeface="Calibri"/>
              </a:rPr>
              <a:t> </a:t>
            </a:r>
            <a:r>
              <a:rPr sz="1900" spc="-15" dirty="0">
                <a:latin typeface="Calibri"/>
                <a:cs typeface="Calibri"/>
              </a:rPr>
              <a:t>group</a:t>
            </a:r>
            <a:r>
              <a:rPr sz="1900" spc="-10" dirty="0">
                <a:latin typeface="Calibri"/>
                <a:cs typeface="Calibri"/>
              </a:rPr>
              <a:t> </a:t>
            </a:r>
            <a:r>
              <a:rPr sz="1900" spc="-15" dirty="0">
                <a:latin typeface="Calibri"/>
                <a:cs typeface="Calibri"/>
              </a:rPr>
              <a:t>to</a:t>
            </a:r>
            <a:r>
              <a:rPr sz="1900" spc="-10" dirty="0">
                <a:latin typeface="Calibri"/>
                <a:cs typeface="Calibri"/>
              </a:rPr>
              <a:t> </a:t>
            </a:r>
            <a:r>
              <a:rPr sz="1900" spc="-15" dirty="0">
                <a:latin typeface="Calibri"/>
                <a:cs typeface="Calibri"/>
              </a:rPr>
              <a:t>trade</a:t>
            </a:r>
            <a:r>
              <a:rPr sz="1900" spc="-10" dirty="0">
                <a:latin typeface="Calibri"/>
                <a:cs typeface="Calibri"/>
              </a:rPr>
              <a:t> only</a:t>
            </a:r>
            <a:r>
              <a:rPr sz="1900" spc="-5" dirty="0">
                <a:latin typeface="Calibri"/>
                <a:cs typeface="Calibri"/>
              </a:rPr>
              <a:t> with</a:t>
            </a:r>
            <a:r>
              <a:rPr sz="1900" spc="415" dirty="0">
                <a:latin typeface="Calibri"/>
                <a:cs typeface="Calibri"/>
              </a:rPr>
              <a:t> </a:t>
            </a:r>
            <a:r>
              <a:rPr sz="1900" spc="-5" dirty="0">
                <a:latin typeface="Calibri"/>
                <a:cs typeface="Calibri"/>
              </a:rPr>
              <a:t>each </a:t>
            </a:r>
            <a:r>
              <a:rPr sz="1900" spc="-415" dirty="0">
                <a:latin typeface="Calibri"/>
                <a:cs typeface="Calibri"/>
              </a:rPr>
              <a:t> </a:t>
            </a:r>
            <a:r>
              <a:rPr sz="1900" spc="-5" dirty="0">
                <a:latin typeface="Calibri"/>
                <a:cs typeface="Calibri"/>
              </a:rPr>
              <a:t>other</a:t>
            </a:r>
            <a:r>
              <a:rPr sz="1900" spc="5" dirty="0">
                <a:latin typeface="Calibri"/>
                <a:cs typeface="Calibri"/>
              </a:rPr>
              <a:t> </a:t>
            </a:r>
            <a:r>
              <a:rPr sz="1900" spc="-5" dirty="0">
                <a:latin typeface="Calibri"/>
                <a:cs typeface="Calibri"/>
              </a:rPr>
              <a:t>under</a:t>
            </a:r>
            <a:r>
              <a:rPr sz="1900" spc="5" dirty="0">
                <a:latin typeface="Calibri"/>
                <a:cs typeface="Calibri"/>
              </a:rPr>
              <a:t> </a:t>
            </a:r>
            <a:r>
              <a:rPr sz="1900" spc="-5" dirty="0">
                <a:latin typeface="Calibri"/>
                <a:cs typeface="Calibri"/>
              </a:rPr>
              <a:t>specific</a:t>
            </a:r>
            <a:r>
              <a:rPr sz="1900" dirty="0">
                <a:latin typeface="Calibri"/>
                <a:cs typeface="Calibri"/>
              </a:rPr>
              <a:t> </a:t>
            </a:r>
            <a:r>
              <a:rPr sz="1900" spc="-5" dirty="0">
                <a:latin typeface="Calibri"/>
                <a:cs typeface="Calibri"/>
              </a:rPr>
              <a:t>rules.</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0" dirty="0">
                <a:latin typeface="Calibri"/>
                <a:cs typeface="Calibri"/>
              </a:rPr>
              <a:t>This</a:t>
            </a:r>
            <a:r>
              <a:rPr sz="1900" spc="5" dirty="0">
                <a:latin typeface="Calibri"/>
                <a:cs typeface="Calibri"/>
              </a:rPr>
              <a:t> </a:t>
            </a:r>
            <a:r>
              <a:rPr sz="1900" spc="-10" dirty="0">
                <a:latin typeface="Calibri"/>
                <a:cs typeface="Calibri"/>
              </a:rPr>
              <a:t>agreement</a:t>
            </a:r>
            <a:r>
              <a:rPr sz="1900" spc="10" dirty="0">
                <a:latin typeface="Calibri"/>
                <a:cs typeface="Calibri"/>
              </a:rPr>
              <a:t> </a:t>
            </a:r>
            <a:r>
              <a:rPr sz="1900" spc="-15" dirty="0">
                <a:latin typeface="Calibri"/>
                <a:cs typeface="Calibri"/>
              </a:rPr>
              <a:t>marked</a:t>
            </a:r>
            <a:r>
              <a:rPr sz="1900" spc="5" dirty="0">
                <a:latin typeface="Calibri"/>
                <a:cs typeface="Calibri"/>
              </a:rPr>
              <a:t> </a:t>
            </a:r>
            <a:r>
              <a:rPr sz="1900" spc="-5" dirty="0">
                <a:latin typeface="Calibri"/>
                <a:cs typeface="Calibri"/>
              </a:rPr>
              <a:t>the</a:t>
            </a:r>
            <a:r>
              <a:rPr sz="1900" spc="5" dirty="0">
                <a:latin typeface="Calibri"/>
                <a:cs typeface="Calibri"/>
              </a:rPr>
              <a:t> </a:t>
            </a:r>
            <a:r>
              <a:rPr sz="1900" spc="-5" dirty="0">
                <a:latin typeface="Calibri"/>
                <a:cs typeface="Calibri"/>
              </a:rPr>
              <a:t>birth</a:t>
            </a:r>
            <a:r>
              <a:rPr sz="1900" spc="15" dirty="0">
                <a:latin typeface="Calibri"/>
                <a:cs typeface="Calibri"/>
              </a:rPr>
              <a:t> </a:t>
            </a:r>
            <a:r>
              <a:rPr sz="1900" spc="-5" dirty="0">
                <a:latin typeface="Calibri"/>
                <a:cs typeface="Calibri"/>
              </a:rPr>
              <a:t>of</a:t>
            </a:r>
            <a:r>
              <a:rPr sz="1900" spc="-10" dirty="0">
                <a:latin typeface="Calibri"/>
                <a:cs typeface="Calibri"/>
              </a:rPr>
              <a:t> </a:t>
            </a:r>
            <a:r>
              <a:rPr sz="1900" spc="-5" dirty="0">
                <a:latin typeface="Calibri"/>
                <a:cs typeface="Calibri"/>
              </a:rPr>
              <a:t>the</a:t>
            </a:r>
            <a:r>
              <a:rPr sz="1900" spc="15" dirty="0">
                <a:latin typeface="Calibri"/>
                <a:cs typeface="Calibri"/>
              </a:rPr>
              <a:t> </a:t>
            </a:r>
            <a:r>
              <a:rPr sz="1900" b="1" spc="-10" dirty="0">
                <a:solidFill>
                  <a:srgbClr val="FF0000"/>
                </a:solidFill>
                <a:latin typeface="Calibri"/>
                <a:cs typeface="Calibri"/>
              </a:rPr>
              <a:t>New</a:t>
            </a:r>
            <a:r>
              <a:rPr sz="1900" b="1" spc="-5" dirty="0">
                <a:solidFill>
                  <a:srgbClr val="FF0000"/>
                </a:solidFill>
                <a:latin typeface="Calibri"/>
                <a:cs typeface="Calibri"/>
              </a:rPr>
              <a:t> </a:t>
            </a:r>
            <a:r>
              <a:rPr sz="1900" b="1" spc="-45" dirty="0">
                <a:solidFill>
                  <a:srgbClr val="FF0000"/>
                </a:solidFill>
                <a:latin typeface="Calibri"/>
                <a:cs typeface="Calibri"/>
              </a:rPr>
              <a:t>York</a:t>
            </a:r>
            <a:r>
              <a:rPr sz="1900" b="1" spc="15" dirty="0">
                <a:solidFill>
                  <a:srgbClr val="FF0000"/>
                </a:solidFill>
                <a:latin typeface="Calibri"/>
                <a:cs typeface="Calibri"/>
              </a:rPr>
              <a:t> </a:t>
            </a:r>
            <a:r>
              <a:rPr sz="1900" b="1" spc="-10" dirty="0">
                <a:solidFill>
                  <a:srgbClr val="FF0000"/>
                </a:solidFill>
                <a:latin typeface="Calibri"/>
                <a:cs typeface="Calibri"/>
              </a:rPr>
              <a:t>Stock</a:t>
            </a:r>
            <a:r>
              <a:rPr sz="1900" b="1" spc="15" dirty="0">
                <a:solidFill>
                  <a:srgbClr val="FF0000"/>
                </a:solidFill>
                <a:latin typeface="Calibri"/>
                <a:cs typeface="Calibri"/>
              </a:rPr>
              <a:t> </a:t>
            </a:r>
            <a:r>
              <a:rPr sz="1900" b="1" spc="-15" dirty="0">
                <a:solidFill>
                  <a:srgbClr val="FF0000"/>
                </a:solidFill>
                <a:latin typeface="Calibri"/>
                <a:cs typeface="Calibri"/>
              </a:rPr>
              <a:t>Exchange</a:t>
            </a:r>
            <a:r>
              <a:rPr sz="1900" b="1" spc="35" dirty="0">
                <a:solidFill>
                  <a:srgbClr val="FF0000"/>
                </a:solidFill>
                <a:latin typeface="Calibri"/>
                <a:cs typeface="Calibri"/>
              </a:rPr>
              <a:t> </a:t>
            </a:r>
            <a:r>
              <a:rPr sz="1900" b="1" spc="-10" dirty="0">
                <a:solidFill>
                  <a:srgbClr val="FF0000"/>
                </a:solidFill>
                <a:latin typeface="Calibri"/>
                <a:cs typeface="Calibri"/>
              </a:rPr>
              <a:t>(NYSE)</a:t>
            </a:r>
            <a:r>
              <a:rPr sz="1900" spc="-10" dirty="0">
                <a:latin typeface="Calibri"/>
                <a:cs typeface="Calibri"/>
              </a:rPr>
              <a:t>.</a:t>
            </a:r>
            <a:endParaRPr sz="1900">
              <a:latin typeface="Calibri"/>
              <a:cs typeface="Calibri"/>
            </a:endParaRPr>
          </a:p>
          <a:p>
            <a:pPr marL="103505" marR="6985" indent="-91440"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While</a:t>
            </a:r>
            <a:r>
              <a:rPr sz="1900" dirty="0">
                <a:latin typeface="Calibri"/>
                <a:cs typeface="Calibri"/>
              </a:rPr>
              <a:t> </a:t>
            </a:r>
            <a:r>
              <a:rPr sz="1900" spc="-5" dirty="0">
                <a:latin typeface="Calibri"/>
                <a:cs typeface="Calibri"/>
              </a:rPr>
              <a:t>the</a:t>
            </a:r>
            <a:r>
              <a:rPr sz="1900" dirty="0">
                <a:latin typeface="Calibri"/>
                <a:cs typeface="Calibri"/>
              </a:rPr>
              <a:t> </a:t>
            </a:r>
            <a:r>
              <a:rPr sz="1900" spc="-5" dirty="0">
                <a:latin typeface="Calibri"/>
                <a:cs typeface="Calibri"/>
              </a:rPr>
              <a:t>NYSE is </a:t>
            </a:r>
            <a:r>
              <a:rPr sz="1900" spc="-10" dirty="0">
                <a:latin typeface="Calibri"/>
                <a:cs typeface="Calibri"/>
              </a:rPr>
              <a:t>not</a:t>
            </a:r>
            <a:r>
              <a:rPr sz="1900" spc="-5" dirty="0">
                <a:latin typeface="Calibri"/>
                <a:cs typeface="Calibri"/>
              </a:rPr>
              <a:t> the</a:t>
            </a:r>
            <a:r>
              <a:rPr sz="1900" dirty="0">
                <a:latin typeface="Calibri"/>
                <a:cs typeface="Calibri"/>
              </a:rPr>
              <a:t> </a:t>
            </a:r>
            <a:r>
              <a:rPr sz="1900" spc="-10" dirty="0">
                <a:latin typeface="Calibri"/>
                <a:cs typeface="Calibri"/>
              </a:rPr>
              <a:t>oldest</a:t>
            </a:r>
            <a:r>
              <a:rPr sz="1900" spc="-5" dirty="0">
                <a:latin typeface="Calibri"/>
                <a:cs typeface="Calibri"/>
              </a:rPr>
              <a:t> </a:t>
            </a:r>
            <a:r>
              <a:rPr sz="1900" spc="-10" dirty="0">
                <a:latin typeface="Calibri"/>
                <a:cs typeface="Calibri"/>
              </a:rPr>
              <a:t>Stock</a:t>
            </a:r>
            <a:r>
              <a:rPr sz="1900" spc="-5" dirty="0">
                <a:latin typeface="Calibri"/>
                <a:cs typeface="Calibri"/>
              </a:rPr>
              <a:t> </a:t>
            </a:r>
            <a:r>
              <a:rPr sz="1900" spc="-15" dirty="0">
                <a:latin typeface="Calibri"/>
                <a:cs typeface="Calibri"/>
              </a:rPr>
              <a:t>Exchange</a:t>
            </a:r>
            <a:r>
              <a:rPr sz="1900" spc="395" dirty="0">
                <a:latin typeface="Calibri"/>
                <a:cs typeface="Calibri"/>
              </a:rPr>
              <a:t> </a:t>
            </a:r>
            <a:r>
              <a:rPr sz="1900" spc="-5" dirty="0">
                <a:latin typeface="Calibri"/>
                <a:cs typeface="Calibri"/>
              </a:rPr>
              <a:t>in </a:t>
            </a:r>
            <a:r>
              <a:rPr sz="1900" dirty="0">
                <a:latin typeface="Calibri"/>
                <a:cs typeface="Calibri"/>
              </a:rPr>
              <a:t>the </a:t>
            </a:r>
            <a:r>
              <a:rPr sz="1900" spc="-10" dirty="0">
                <a:latin typeface="Calibri"/>
                <a:cs typeface="Calibri"/>
              </a:rPr>
              <a:t>world, </a:t>
            </a:r>
            <a:r>
              <a:rPr sz="1900" spc="-5" dirty="0">
                <a:latin typeface="Calibri"/>
                <a:cs typeface="Calibri"/>
              </a:rPr>
              <a:t>nor </a:t>
            </a:r>
            <a:r>
              <a:rPr sz="1900" dirty="0">
                <a:latin typeface="Calibri"/>
                <a:cs typeface="Calibri"/>
              </a:rPr>
              <a:t>the </a:t>
            </a:r>
            <a:r>
              <a:rPr sz="1900" spc="5" dirty="0">
                <a:latin typeface="Calibri"/>
                <a:cs typeface="Calibri"/>
              </a:rPr>
              <a:t> </a:t>
            </a:r>
            <a:r>
              <a:rPr sz="1900" spc="-10" dirty="0">
                <a:latin typeface="Calibri"/>
                <a:cs typeface="Calibri"/>
              </a:rPr>
              <a:t>oldest </a:t>
            </a:r>
            <a:r>
              <a:rPr sz="1900" spc="-5" dirty="0">
                <a:latin typeface="Calibri"/>
                <a:cs typeface="Calibri"/>
              </a:rPr>
              <a:t>in the US, it is without a </a:t>
            </a:r>
            <a:r>
              <a:rPr sz="1900" spc="-10" dirty="0">
                <a:latin typeface="Calibri"/>
                <a:cs typeface="Calibri"/>
              </a:rPr>
              <a:t>question </a:t>
            </a:r>
            <a:r>
              <a:rPr sz="1900" spc="-5" dirty="0">
                <a:latin typeface="Calibri"/>
                <a:cs typeface="Calibri"/>
              </a:rPr>
              <a:t>the </a:t>
            </a:r>
            <a:r>
              <a:rPr sz="1900" spc="-15" dirty="0">
                <a:latin typeface="Calibri"/>
                <a:cs typeface="Calibri"/>
              </a:rPr>
              <a:t>most </a:t>
            </a:r>
            <a:r>
              <a:rPr sz="1900" spc="-10" dirty="0">
                <a:latin typeface="Calibri"/>
                <a:cs typeface="Calibri"/>
              </a:rPr>
              <a:t>historically important </a:t>
            </a:r>
            <a:r>
              <a:rPr sz="1900" dirty="0">
                <a:latin typeface="Calibri"/>
                <a:cs typeface="Calibri"/>
              </a:rPr>
              <a:t>and </a:t>
            </a:r>
            <a:r>
              <a:rPr sz="1900" spc="5" dirty="0">
                <a:latin typeface="Calibri"/>
                <a:cs typeface="Calibri"/>
              </a:rPr>
              <a:t> </a:t>
            </a:r>
            <a:r>
              <a:rPr sz="1900" spc="-10" dirty="0">
                <a:latin typeface="Calibri"/>
                <a:cs typeface="Calibri"/>
              </a:rPr>
              <a:t>undisputed</a:t>
            </a:r>
            <a:r>
              <a:rPr sz="1900" spc="25" dirty="0">
                <a:latin typeface="Calibri"/>
                <a:cs typeface="Calibri"/>
              </a:rPr>
              <a:t> </a:t>
            </a:r>
            <a:r>
              <a:rPr sz="1900" spc="-15" dirty="0">
                <a:latin typeface="Calibri"/>
                <a:cs typeface="Calibri"/>
              </a:rPr>
              <a:t>symbol</a:t>
            </a:r>
            <a:r>
              <a:rPr sz="1900" dirty="0">
                <a:latin typeface="Calibri"/>
                <a:cs typeface="Calibri"/>
              </a:rPr>
              <a:t> </a:t>
            </a:r>
            <a:r>
              <a:rPr sz="1900" spc="-5" dirty="0">
                <a:latin typeface="Calibri"/>
                <a:cs typeface="Calibri"/>
              </a:rPr>
              <a:t>of</a:t>
            </a:r>
            <a:r>
              <a:rPr sz="1900" dirty="0">
                <a:latin typeface="Calibri"/>
                <a:cs typeface="Calibri"/>
              </a:rPr>
              <a:t> </a:t>
            </a:r>
            <a:r>
              <a:rPr sz="1900" spc="-5" dirty="0">
                <a:latin typeface="Calibri"/>
                <a:cs typeface="Calibri"/>
              </a:rPr>
              <a:t>all</a:t>
            </a:r>
            <a:r>
              <a:rPr sz="1900" dirty="0">
                <a:latin typeface="Calibri"/>
                <a:cs typeface="Calibri"/>
              </a:rPr>
              <a:t> </a:t>
            </a:r>
            <a:r>
              <a:rPr sz="1900" spc="-5" dirty="0">
                <a:latin typeface="Calibri"/>
                <a:cs typeface="Calibri"/>
              </a:rPr>
              <a:t>financial</a:t>
            </a:r>
            <a:r>
              <a:rPr sz="1900" spc="10" dirty="0">
                <a:latin typeface="Calibri"/>
                <a:cs typeface="Calibri"/>
              </a:rPr>
              <a:t> </a:t>
            </a:r>
            <a:r>
              <a:rPr sz="1900" spc="-15" dirty="0">
                <a:latin typeface="Calibri"/>
                <a:cs typeface="Calibri"/>
              </a:rPr>
              <a:t>markets.</a:t>
            </a:r>
            <a:endParaRPr sz="1900">
              <a:latin typeface="Calibri"/>
              <a:cs typeface="Calibri"/>
            </a:endParaRPr>
          </a:p>
          <a:p>
            <a:pPr marL="104139" marR="6350" indent="-92075" algn="just">
              <a:lnSpc>
                <a:spcPct val="100000"/>
              </a:lnSpc>
              <a:spcBef>
                <a:spcPts val="1200"/>
              </a:spcBef>
              <a:buClr>
                <a:srgbClr val="1CACE3"/>
              </a:buClr>
              <a:buSzPct val="94736"/>
              <a:buFont typeface="Wingdings"/>
              <a:buChar char=""/>
              <a:tabLst>
                <a:tab pos="205104" algn="l"/>
              </a:tabLst>
            </a:pPr>
            <a:r>
              <a:rPr sz="1900" spc="-15" dirty="0">
                <a:latin typeface="Calibri"/>
                <a:cs typeface="Calibri"/>
              </a:rPr>
              <a:t>For</a:t>
            </a:r>
            <a:r>
              <a:rPr sz="1900" spc="125" dirty="0">
                <a:latin typeface="Calibri"/>
                <a:cs typeface="Calibri"/>
              </a:rPr>
              <a:t> </a:t>
            </a:r>
            <a:r>
              <a:rPr sz="1900" spc="-5" dirty="0">
                <a:latin typeface="Calibri"/>
                <a:cs typeface="Calibri"/>
              </a:rPr>
              <a:t>the</a:t>
            </a:r>
            <a:r>
              <a:rPr sz="1900" spc="135" dirty="0">
                <a:latin typeface="Calibri"/>
                <a:cs typeface="Calibri"/>
              </a:rPr>
              <a:t> </a:t>
            </a:r>
            <a:r>
              <a:rPr sz="1900" spc="-15" dirty="0">
                <a:latin typeface="Calibri"/>
                <a:cs typeface="Calibri"/>
              </a:rPr>
              <a:t>next</a:t>
            </a:r>
            <a:r>
              <a:rPr sz="1900" spc="130" dirty="0">
                <a:latin typeface="Calibri"/>
                <a:cs typeface="Calibri"/>
              </a:rPr>
              <a:t> </a:t>
            </a:r>
            <a:r>
              <a:rPr sz="1900" spc="-10" dirty="0">
                <a:latin typeface="Calibri"/>
                <a:cs typeface="Calibri"/>
              </a:rPr>
              <a:t>almost</a:t>
            </a:r>
            <a:r>
              <a:rPr sz="1900" spc="130" dirty="0">
                <a:latin typeface="Calibri"/>
                <a:cs typeface="Calibri"/>
              </a:rPr>
              <a:t> </a:t>
            </a:r>
            <a:r>
              <a:rPr sz="1900" spc="-10" dirty="0">
                <a:latin typeface="Calibri"/>
                <a:cs typeface="Calibri"/>
              </a:rPr>
              <a:t>200</a:t>
            </a:r>
            <a:r>
              <a:rPr sz="1900" spc="130" dirty="0">
                <a:latin typeface="Calibri"/>
                <a:cs typeface="Calibri"/>
              </a:rPr>
              <a:t> </a:t>
            </a:r>
            <a:r>
              <a:rPr sz="1900" spc="-15" dirty="0">
                <a:latin typeface="Calibri"/>
                <a:cs typeface="Calibri"/>
              </a:rPr>
              <a:t>years,</a:t>
            </a:r>
            <a:r>
              <a:rPr sz="1900" spc="125" dirty="0">
                <a:latin typeface="Calibri"/>
                <a:cs typeface="Calibri"/>
              </a:rPr>
              <a:t> </a:t>
            </a:r>
            <a:r>
              <a:rPr sz="1900" spc="-15" dirty="0">
                <a:latin typeface="Calibri"/>
                <a:cs typeface="Calibri"/>
              </a:rPr>
              <a:t>stock</a:t>
            </a:r>
            <a:r>
              <a:rPr sz="1900" spc="125" dirty="0">
                <a:latin typeface="Calibri"/>
                <a:cs typeface="Calibri"/>
              </a:rPr>
              <a:t> </a:t>
            </a:r>
            <a:r>
              <a:rPr sz="1900" spc="-15" dirty="0">
                <a:latin typeface="Calibri"/>
                <a:cs typeface="Calibri"/>
              </a:rPr>
              <a:t>exchanges</a:t>
            </a:r>
            <a:r>
              <a:rPr sz="1900" spc="135" dirty="0">
                <a:latin typeface="Calibri"/>
                <a:cs typeface="Calibri"/>
              </a:rPr>
              <a:t> </a:t>
            </a:r>
            <a:r>
              <a:rPr sz="1900" spc="-15" dirty="0">
                <a:latin typeface="Calibri"/>
                <a:cs typeface="Calibri"/>
              </a:rPr>
              <a:t>evolved</a:t>
            </a:r>
            <a:r>
              <a:rPr sz="1900" spc="130" dirty="0">
                <a:latin typeface="Calibri"/>
                <a:cs typeface="Calibri"/>
              </a:rPr>
              <a:t> </a:t>
            </a:r>
            <a:r>
              <a:rPr sz="1900" spc="-5" dirty="0">
                <a:latin typeface="Calibri"/>
                <a:cs typeface="Calibri"/>
              </a:rPr>
              <a:t>in</a:t>
            </a:r>
            <a:r>
              <a:rPr sz="1900" spc="130" dirty="0">
                <a:latin typeface="Calibri"/>
                <a:cs typeface="Calibri"/>
              </a:rPr>
              <a:t> </a:t>
            </a:r>
            <a:r>
              <a:rPr sz="1900" spc="-10" dirty="0">
                <a:solidFill>
                  <a:srgbClr val="0000FF"/>
                </a:solidFill>
                <a:latin typeface="Calibri"/>
                <a:cs typeface="Calibri"/>
              </a:rPr>
              <a:t>complexity</a:t>
            </a:r>
            <a:r>
              <a:rPr sz="1900" spc="140" dirty="0">
                <a:solidFill>
                  <a:srgbClr val="0000FF"/>
                </a:solidFill>
                <a:latin typeface="Calibri"/>
                <a:cs typeface="Calibri"/>
              </a:rPr>
              <a:t> </a:t>
            </a:r>
            <a:r>
              <a:rPr sz="1900" spc="-10" dirty="0">
                <a:latin typeface="Calibri"/>
                <a:cs typeface="Calibri"/>
              </a:rPr>
              <a:t>and </a:t>
            </a:r>
            <a:r>
              <a:rPr sz="1900" spc="-420" dirty="0">
                <a:latin typeface="Calibri"/>
                <a:cs typeface="Calibri"/>
              </a:rPr>
              <a:t> </a:t>
            </a:r>
            <a:r>
              <a:rPr sz="1900" spc="-5" dirty="0">
                <a:latin typeface="Calibri"/>
                <a:cs typeface="Calibri"/>
              </a:rPr>
              <a:t>in </a:t>
            </a:r>
            <a:r>
              <a:rPr sz="1900" spc="-5" dirty="0">
                <a:solidFill>
                  <a:srgbClr val="0000FF"/>
                </a:solidFill>
                <a:latin typeface="Calibri"/>
                <a:cs typeface="Calibri"/>
              </a:rPr>
              <a:t>scope</a:t>
            </a:r>
            <a:r>
              <a:rPr sz="1900" spc="-5" dirty="0">
                <a:latin typeface="Calibri"/>
                <a:cs typeface="Calibri"/>
              </a:rPr>
              <a:t>. </a:t>
            </a:r>
            <a:r>
              <a:rPr sz="1900" spc="-35" dirty="0">
                <a:latin typeface="Calibri"/>
                <a:cs typeface="Calibri"/>
              </a:rPr>
              <a:t>They, </a:t>
            </a:r>
            <a:r>
              <a:rPr sz="1900" spc="-30" dirty="0">
                <a:latin typeface="Calibri"/>
                <a:cs typeface="Calibri"/>
              </a:rPr>
              <a:t>however, </a:t>
            </a:r>
            <a:r>
              <a:rPr sz="1900" b="1" spc="-5" dirty="0">
                <a:latin typeface="Calibri"/>
                <a:cs typeface="Calibri"/>
              </a:rPr>
              <a:t>conceptually </a:t>
            </a:r>
            <a:r>
              <a:rPr sz="1900" b="1" spc="-10" dirty="0">
                <a:latin typeface="Calibri"/>
                <a:cs typeface="Calibri"/>
              </a:rPr>
              <a:t>remained </a:t>
            </a:r>
            <a:r>
              <a:rPr sz="1900" b="1" spc="-5" dirty="0">
                <a:latin typeface="Calibri"/>
                <a:cs typeface="Calibri"/>
              </a:rPr>
              <a:t>unchanged</a:t>
            </a:r>
            <a:r>
              <a:rPr sz="1900" spc="-5" dirty="0">
                <a:latin typeface="Calibri"/>
                <a:cs typeface="Calibri"/>
              </a:rPr>
              <a:t>, functioning as </a:t>
            </a:r>
            <a:r>
              <a:rPr sz="1900" dirty="0">
                <a:latin typeface="Calibri"/>
                <a:cs typeface="Calibri"/>
              </a:rPr>
              <a:t> </a:t>
            </a:r>
            <a:r>
              <a:rPr sz="1900" b="1" spc="-10" dirty="0">
                <a:latin typeface="Calibri"/>
                <a:cs typeface="Calibri"/>
              </a:rPr>
              <a:t>physical </a:t>
            </a:r>
            <a:r>
              <a:rPr sz="1900" b="1" spc="-5" dirty="0">
                <a:latin typeface="Calibri"/>
                <a:cs typeface="Calibri"/>
              </a:rPr>
              <a:t>locations </a:t>
            </a:r>
            <a:r>
              <a:rPr sz="1900" b="1" spc="-10" dirty="0">
                <a:latin typeface="Calibri"/>
                <a:cs typeface="Calibri"/>
              </a:rPr>
              <a:t>where traders </a:t>
            </a:r>
            <a:r>
              <a:rPr sz="1900" b="1" dirty="0">
                <a:latin typeface="Calibri"/>
                <a:cs typeface="Calibri"/>
              </a:rPr>
              <a:t>and </a:t>
            </a:r>
            <a:r>
              <a:rPr sz="1900" b="1" spc="-15" dirty="0">
                <a:latin typeface="Calibri"/>
                <a:cs typeface="Calibri"/>
              </a:rPr>
              <a:t>stockbrokers </a:t>
            </a:r>
            <a:r>
              <a:rPr sz="1900" b="1" spc="-5" dirty="0">
                <a:latin typeface="Calibri"/>
                <a:cs typeface="Calibri"/>
              </a:rPr>
              <a:t>met in person </a:t>
            </a:r>
            <a:r>
              <a:rPr sz="1900" b="1" spc="-10" dirty="0">
                <a:latin typeface="Calibri"/>
                <a:cs typeface="Calibri"/>
              </a:rPr>
              <a:t>to </a:t>
            </a:r>
            <a:r>
              <a:rPr sz="1900" b="1" spc="-5" dirty="0">
                <a:latin typeface="Calibri"/>
                <a:cs typeface="Calibri"/>
              </a:rPr>
              <a:t>buy </a:t>
            </a:r>
            <a:r>
              <a:rPr sz="1900" b="1" dirty="0">
                <a:latin typeface="Calibri"/>
                <a:cs typeface="Calibri"/>
              </a:rPr>
              <a:t> </a:t>
            </a:r>
            <a:r>
              <a:rPr sz="1900" b="1" spc="-5" dirty="0">
                <a:latin typeface="Calibri"/>
                <a:cs typeface="Calibri"/>
              </a:rPr>
              <a:t>and sell</a:t>
            </a:r>
            <a:r>
              <a:rPr sz="1900" b="1" dirty="0">
                <a:latin typeface="Calibri"/>
                <a:cs typeface="Calibri"/>
              </a:rPr>
              <a:t> </a:t>
            </a:r>
            <a:r>
              <a:rPr sz="1900" b="1" spc="-5" dirty="0">
                <a:latin typeface="Calibri"/>
                <a:cs typeface="Calibri"/>
              </a:rPr>
              <a:t>securities</a:t>
            </a:r>
            <a:r>
              <a:rPr sz="1900" spc="-5"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6</a:t>
            </a:fld>
            <a:endParaRPr dirty="0"/>
          </a:p>
        </p:txBody>
      </p:sp>
      <p:sp>
        <p:nvSpPr>
          <p:cNvPr id="3" name="object 3"/>
          <p:cNvSpPr txBox="1"/>
          <p:nvPr/>
        </p:nvSpPr>
        <p:spPr>
          <a:xfrm>
            <a:off x="810258" y="1829996"/>
            <a:ext cx="7571740" cy="3989704"/>
          </a:xfrm>
          <a:prstGeom prst="rect">
            <a:avLst/>
          </a:prstGeom>
        </p:spPr>
        <p:txBody>
          <a:bodyPr vert="horz" wrap="square" lIns="0" tIns="165100" rIns="0" bIns="0" rtlCol="0">
            <a:spAutoFit/>
          </a:bodyPr>
          <a:lstStyle/>
          <a:p>
            <a:pPr marL="234950" indent="-222885" algn="just">
              <a:lnSpc>
                <a:spcPct val="100000"/>
              </a:lnSpc>
              <a:spcBef>
                <a:spcPts val="1300"/>
              </a:spcBef>
              <a:buClr>
                <a:srgbClr val="1CACE3"/>
              </a:buClr>
              <a:buSzPct val="95454"/>
              <a:buFont typeface="Wingdings"/>
              <a:buChar char=""/>
              <a:tabLst>
                <a:tab pos="235585" algn="l"/>
              </a:tabLst>
            </a:pPr>
            <a:r>
              <a:rPr sz="2200" spc="-10" dirty="0">
                <a:latin typeface="Calibri"/>
                <a:cs typeface="Calibri"/>
              </a:rPr>
              <a:t>Changes</a:t>
            </a:r>
            <a:r>
              <a:rPr sz="2200" spc="10" dirty="0">
                <a:latin typeface="Calibri"/>
                <a:cs typeface="Calibri"/>
              </a:rPr>
              <a:t> </a:t>
            </a:r>
            <a:r>
              <a:rPr sz="2200" spc="-15" dirty="0">
                <a:latin typeface="Calibri"/>
                <a:cs typeface="Calibri"/>
              </a:rPr>
              <a:t>came</a:t>
            </a:r>
            <a:r>
              <a:rPr sz="2200" spc="15" dirty="0">
                <a:latin typeface="Calibri"/>
                <a:cs typeface="Calibri"/>
              </a:rPr>
              <a:t> </a:t>
            </a:r>
            <a:r>
              <a:rPr sz="2200" spc="-5" dirty="0">
                <a:latin typeface="Calibri"/>
                <a:cs typeface="Calibri"/>
              </a:rPr>
              <a:t>in</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5" dirty="0">
                <a:latin typeface="Calibri"/>
                <a:cs typeface="Calibri"/>
              </a:rPr>
              <a:t>late</a:t>
            </a:r>
            <a:r>
              <a:rPr sz="2200" spc="15" dirty="0">
                <a:latin typeface="Calibri"/>
                <a:cs typeface="Calibri"/>
              </a:rPr>
              <a:t> </a:t>
            </a:r>
            <a:r>
              <a:rPr sz="2200" spc="-5" dirty="0">
                <a:latin typeface="Calibri"/>
                <a:cs typeface="Calibri"/>
              </a:rPr>
              <a:t>1960s</a:t>
            </a:r>
            <a:r>
              <a:rPr sz="2200" spc="-15" dirty="0">
                <a:latin typeface="Calibri"/>
                <a:cs typeface="Calibri"/>
              </a:rPr>
              <a:t> </a:t>
            </a:r>
            <a:r>
              <a:rPr sz="2200" spc="-5" dirty="0">
                <a:latin typeface="Calibri"/>
                <a:cs typeface="Calibri"/>
              </a:rPr>
              <a:t>and</a:t>
            </a:r>
            <a:r>
              <a:rPr sz="2200" spc="-10" dirty="0">
                <a:latin typeface="Calibri"/>
                <a:cs typeface="Calibri"/>
              </a:rPr>
              <a:t> </a:t>
            </a:r>
            <a:r>
              <a:rPr sz="2200" spc="-5" dirty="0">
                <a:latin typeface="Calibri"/>
                <a:cs typeface="Calibri"/>
              </a:rPr>
              <a:t>early 1970s.</a:t>
            </a:r>
            <a:endParaRPr sz="2200">
              <a:latin typeface="Calibri"/>
              <a:cs typeface="Calibri"/>
            </a:endParaRPr>
          </a:p>
          <a:p>
            <a:pPr marL="103505" marR="6985" indent="-91440" algn="just">
              <a:lnSpc>
                <a:spcPct val="100499"/>
              </a:lnSpc>
              <a:spcBef>
                <a:spcPts val="1185"/>
              </a:spcBef>
              <a:buClr>
                <a:srgbClr val="1CACE3"/>
              </a:buClr>
              <a:buSzPct val="95454"/>
              <a:buFont typeface="Wingdings"/>
              <a:buChar char=""/>
              <a:tabLst>
                <a:tab pos="235585" algn="l"/>
              </a:tabLst>
            </a:pPr>
            <a:r>
              <a:rPr sz="2200" spc="-5" dirty="0">
                <a:latin typeface="Calibri"/>
                <a:cs typeface="Calibri"/>
              </a:rPr>
              <a:t>In 1971, </a:t>
            </a:r>
            <a:r>
              <a:rPr sz="2200" spc="-10" dirty="0">
                <a:latin typeface="Calibri"/>
                <a:cs typeface="Calibri"/>
              </a:rPr>
              <a:t>the </a:t>
            </a:r>
            <a:r>
              <a:rPr sz="2200" spc="-15" dirty="0">
                <a:solidFill>
                  <a:srgbClr val="0000FF"/>
                </a:solidFill>
                <a:latin typeface="Calibri"/>
                <a:cs typeface="Calibri"/>
              </a:rPr>
              <a:t>NASDAQ </a:t>
            </a:r>
            <a:r>
              <a:rPr sz="2200" spc="-5" dirty="0">
                <a:solidFill>
                  <a:srgbClr val="0000FF"/>
                </a:solidFill>
                <a:latin typeface="Calibri"/>
                <a:cs typeface="Calibri"/>
              </a:rPr>
              <a:t>Stock </a:t>
            </a:r>
            <a:r>
              <a:rPr sz="2200" spc="-15" dirty="0">
                <a:solidFill>
                  <a:srgbClr val="0000FF"/>
                </a:solidFill>
                <a:latin typeface="Calibri"/>
                <a:cs typeface="Calibri"/>
              </a:rPr>
              <a:t>Exchange </a:t>
            </a:r>
            <a:r>
              <a:rPr sz="2200" spc="-5" dirty="0">
                <a:latin typeface="Calibri"/>
                <a:cs typeface="Calibri"/>
              </a:rPr>
              <a:t>launched as a </a:t>
            </a:r>
            <a:r>
              <a:rPr sz="2200" b="1" spc="-10" dirty="0">
                <a:latin typeface="Calibri"/>
                <a:cs typeface="Calibri"/>
              </a:rPr>
              <a:t>completely </a:t>
            </a:r>
            <a:r>
              <a:rPr sz="2200" b="1" spc="-5" dirty="0">
                <a:latin typeface="Calibri"/>
                <a:cs typeface="Calibri"/>
              </a:rPr>
              <a:t> </a:t>
            </a:r>
            <a:r>
              <a:rPr sz="2200" b="1" spc="-10" dirty="0">
                <a:latin typeface="Calibri"/>
                <a:cs typeface="Calibri"/>
              </a:rPr>
              <a:t>electronic</a:t>
            </a:r>
            <a:r>
              <a:rPr sz="2200" b="1" spc="40" dirty="0">
                <a:latin typeface="Calibri"/>
                <a:cs typeface="Calibri"/>
              </a:rPr>
              <a:t> </a:t>
            </a:r>
            <a:r>
              <a:rPr sz="2200" b="1" spc="-20" dirty="0">
                <a:latin typeface="Calibri"/>
                <a:cs typeface="Calibri"/>
              </a:rPr>
              <a:t>system</a:t>
            </a:r>
            <a:r>
              <a:rPr sz="2200" spc="-20" dirty="0">
                <a:latin typeface="Calibri"/>
                <a:cs typeface="Calibri"/>
              </a:rPr>
              <a:t>.</a:t>
            </a:r>
            <a:endParaRPr sz="2200">
              <a:latin typeface="Calibri"/>
              <a:cs typeface="Calibri"/>
            </a:endParaRPr>
          </a:p>
          <a:p>
            <a:pPr marL="103505" marR="508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In</a:t>
            </a:r>
            <a:r>
              <a:rPr sz="2200" dirty="0">
                <a:latin typeface="Calibri"/>
                <a:cs typeface="Calibri"/>
              </a:rPr>
              <a:t> </a:t>
            </a:r>
            <a:r>
              <a:rPr sz="2200" spc="-5" dirty="0">
                <a:latin typeface="Calibri"/>
                <a:cs typeface="Calibri"/>
              </a:rPr>
              <a:t>1969,</a:t>
            </a:r>
            <a:r>
              <a:rPr sz="2200" dirty="0">
                <a:latin typeface="Calibri"/>
                <a:cs typeface="Calibri"/>
              </a:rPr>
              <a:t> </a:t>
            </a:r>
            <a:r>
              <a:rPr sz="2200" spc="-10" dirty="0">
                <a:latin typeface="Calibri"/>
                <a:cs typeface="Calibri"/>
              </a:rPr>
              <a:t>the</a:t>
            </a:r>
            <a:r>
              <a:rPr sz="2200" spc="-5" dirty="0">
                <a:latin typeface="Calibri"/>
                <a:cs typeface="Calibri"/>
              </a:rPr>
              <a:t> Institutional</a:t>
            </a:r>
            <a:r>
              <a:rPr sz="2200" dirty="0">
                <a:latin typeface="Calibri"/>
                <a:cs typeface="Calibri"/>
              </a:rPr>
              <a:t> </a:t>
            </a:r>
            <a:r>
              <a:rPr sz="2200" spc="-10" dirty="0">
                <a:latin typeface="Calibri"/>
                <a:cs typeface="Calibri"/>
              </a:rPr>
              <a:t>Networks</a:t>
            </a:r>
            <a:r>
              <a:rPr sz="2200" spc="-5" dirty="0">
                <a:latin typeface="Calibri"/>
                <a:cs typeface="Calibri"/>
              </a:rPr>
              <a:t> </a:t>
            </a:r>
            <a:r>
              <a:rPr sz="2200" spc="-10" dirty="0">
                <a:latin typeface="Calibri"/>
                <a:cs typeface="Calibri"/>
              </a:rPr>
              <a:t>Corporation</a:t>
            </a:r>
            <a:r>
              <a:rPr sz="2200" spc="-5" dirty="0">
                <a:latin typeface="Calibri"/>
                <a:cs typeface="Calibri"/>
              </a:rPr>
              <a:t> </a:t>
            </a:r>
            <a:r>
              <a:rPr sz="2200" spc="-10" dirty="0">
                <a:latin typeface="Calibri"/>
                <a:cs typeface="Calibri"/>
              </a:rPr>
              <a:t>launched </a:t>
            </a:r>
            <a:r>
              <a:rPr sz="2200" spc="-5" dirty="0">
                <a:latin typeface="Calibri"/>
                <a:cs typeface="Calibri"/>
              </a:rPr>
              <a:t> </a:t>
            </a:r>
            <a:r>
              <a:rPr sz="2200" spc="-10" dirty="0">
                <a:solidFill>
                  <a:srgbClr val="FF0000"/>
                </a:solidFill>
                <a:latin typeface="Calibri"/>
                <a:cs typeface="Calibri"/>
              </a:rPr>
              <a:t>Instinet</a:t>
            </a:r>
            <a:r>
              <a:rPr sz="2200" spc="-10" dirty="0">
                <a:latin typeface="Calibri"/>
                <a:cs typeface="Calibri"/>
              </a:rPr>
              <a:t>,</a:t>
            </a:r>
            <a:r>
              <a:rPr sz="2200" spc="-5" dirty="0">
                <a:latin typeface="Calibri"/>
                <a:cs typeface="Calibri"/>
              </a:rPr>
              <a:t> a</a:t>
            </a:r>
            <a:r>
              <a:rPr sz="2200" dirty="0">
                <a:latin typeface="Calibri"/>
                <a:cs typeface="Calibri"/>
              </a:rPr>
              <a:t> </a:t>
            </a:r>
            <a:r>
              <a:rPr sz="2200" spc="-10" dirty="0">
                <a:latin typeface="Calibri"/>
                <a:cs typeface="Calibri"/>
              </a:rPr>
              <a:t>computerized</a:t>
            </a:r>
            <a:r>
              <a:rPr sz="2200" spc="-5" dirty="0">
                <a:latin typeface="Calibri"/>
                <a:cs typeface="Calibri"/>
              </a:rPr>
              <a:t> </a:t>
            </a:r>
            <a:r>
              <a:rPr sz="2200" spc="-10" dirty="0">
                <a:latin typeface="Calibri"/>
                <a:cs typeface="Calibri"/>
              </a:rPr>
              <a:t>link</a:t>
            </a:r>
            <a:r>
              <a:rPr sz="2200" spc="-5" dirty="0">
                <a:latin typeface="Calibri"/>
                <a:cs typeface="Calibri"/>
              </a:rPr>
              <a:t> </a:t>
            </a:r>
            <a:r>
              <a:rPr sz="2200" spc="-10" dirty="0">
                <a:latin typeface="Calibri"/>
                <a:cs typeface="Calibri"/>
              </a:rPr>
              <a:t>between</a:t>
            </a:r>
            <a:r>
              <a:rPr sz="2200" spc="-5" dirty="0">
                <a:latin typeface="Calibri"/>
                <a:cs typeface="Calibri"/>
              </a:rPr>
              <a:t> </a:t>
            </a:r>
            <a:r>
              <a:rPr sz="2200" spc="-10" dirty="0">
                <a:latin typeface="Calibri"/>
                <a:cs typeface="Calibri"/>
              </a:rPr>
              <a:t>banks,</a:t>
            </a:r>
            <a:r>
              <a:rPr sz="2200" spc="-5" dirty="0">
                <a:latin typeface="Calibri"/>
                <a:cs typeface="Calibri"/>
              </a:rPr>
              <a:t> </a:t>
            </a:r>
            <a:r>
              <a:rPr sz="2200" spc="-10" dirty="0">
                <a:latin typeface="Calibri"/>
                <a:cs typeface="Calibri"/>
              </a:rPr>
              <a:t>mutual</a:t>
            </a:r>
            <a:r>
              <a:rPr sz="2200" spc="-5" dirty="0">
                <a:latin typeface="Calibri"/>
                <a:cs typeface="Calibri"/>
              </a:rPr>
              <a:t> fund </a:t>
            </a:r>
            <a:r>
              <a:rPr sz="2200" dirty="0">
                <a:latin typeface="Calibri"/>
                <a:cs typeface="Calibri"/>
              </a:rPr>
              <a:t> </a:t>
            </a:r>
            <a:r>
              <a:rPr sz="2200" spc="-10" dirty="0">
                <a:latin typeface="Calibri"/>
                <a:cs typeface="Calibri"/>
              </a:rPr>
              <a:t>companies, insurance companies </a:t>
            </a:r>
            <a:r>
              <a:rPr sz="2200" spc="-5" dirty="0">
                <a:latin typeface="Calibri"/>
                <a:cs typeface="Calibri"/>
              </a:rPr>
              <a:t>so </a:t>
            </a:r>
            <a:r>
              <a:rPr sz="2200" spc="-10" dirty="0">
                <a:latin typeface="Calibri"/>
                <a:cs typeface="Calibri"/>
              </a:rPr>
              <a:t>that </a:t>
            </a:r>
            <a:r>
              <a:rPr sz="2200" spc="-5" dirty="0">
                <a:latin typeface="Calibri"/>
                <a:cs typeface="Calibri"/>
              </a:rPr>
              <a:t>they </a:t>
            </a:r>
            <a:r>
              <a:rPr sz="2200" spc="-10" dirty="0">
                <a:latin typeface="Calibri"/>
                <a:cs typeface="Calibri"/>
              </a:rPr>
              <a:t>could </a:t>
            </a:r>
            <a:r>
              <a:rPr sz="2200" spc="-15" dirty="0">
                <a:latin typeface="Calibri"/>
                <a:cs typeface="Calibri"/>
              </a:rPr>
              <a:t>trade </a:t>
            </a:r>
            <a:r>
              <a:rPr sz="2200" spc="-5" dirty="0">
                <a:latin typeface="Calibri"/>
                <a:cs typeface="Calibri"/>
              </a:rPr>
              <a:t>with </a:t>
            </a:r>
            <a:r>
              <a:rPr sz="2200" dirty="0">
                <a:latin typeface="Calibri"/>
                <a:cs typeface="Calibri"/>
              </a:rPr>
              <a:t> </a:t>
            </a:r>
            <a:r>
              <a:rPr sz="2200" spc="-5" dirty="0">
                <a:latin typeface="Calibri"/>
                <a:cs typeface="Calibri"/>
              </a:rPr>
              <a:t>each other</a:t>
            </a:r>
            <a:r>
              <a:rPr sz="2200" spc="5" dirty="0">
                <a:latin typeface="Calibri"/>
                <a:cs typeface="Calibri"/>
              </a:rPr>
              <a:t> </a:t>
            </a:r>
            <a:r>
              <a:rPr sz="2200" spc="-5" dirty="0">
                <a:latin typeface="Calibri"/>
                <a:cs typeface="Calibri"/>
              </a:rPr>
              <a:t>with</a:t>
            </a:r>
            <a:r>
              <a:rPr sz="2200" spc="110" dirty="0">
                <a:latin typeface="Calibri"/>
                <a:cs typeface="Calibri"/>
              </a:rPr>
              <a:t> </a:t>
            </a:r>
            <a:r>
              <a:rPr sz="2200" spc="-20" dirty="0">
                <a:latin typeface="Calibri"/>
                <a:cs typeface="Calibri"/>
              </a:rPr>
              <a:t>immediacy,</a:t>
            </a:r>
            <a:r>
              <a:rPr sz="2200" spc="20" dirty="0">
                <a:latin typeface="Calibri"/>
                <a:cs typeface="Calibri"/>
              </a:rPr>
              <a:t> </a:t>
            </a:r>
            <a:r>
              <a:rPr sz="2200" spc="-15" dirty="0">
                <a:latin typeface="Calibri"/>
                <a:cs typeface="Calibri"/>
              </a:rPr>
              <a:t>completely</a:t>
            </a:r>
            <a:r>
              <a:rPr sz="2200" spc="35" dirty="0">
                <a:latin typeface="Calibri"/>
                <a:cs typeface="Calibri"/>
              </a:rPr>
              <a:t> </a:t>
            </a:r>
            <a:r>
              <a:rPr sz="2200" spc="-5" dirty="0">
                <a:latin typeface="Calibri"/>
                <a:cs typeface="Calibri"/>
              </a:rPr>
              <a:t>bypassing</a:t>
            </a:r>
            <a:r>
              <a:rPr sz="2200" spc="-10" dirty="0">
                <a:latin typeface="Calibri"/>
                <a:cs typeface="Calibri"/>
              </a:rPr>
              <a:t> the</a:t>
            </a:r>
            <a:r>
              <a:rPr sz="2200" spc="15" dirty="0">
                <a:latin typeface="Calibri"/>
                <a:cs typeface="Calibri"/>
              </a:rPr>
              <a:t> </a:t>
            </a:r>
            <a:r>
              <a:rPr sz="2200" spc="-15" dirty="0">
                <a:latin typeface="Calibri"/>
                <a:cs typeface="Calibri"/>
              </a:rPr>
              <a:t>NYSE.</a:t>
            </a:r>
            <a:endParaRPr sz="2200">
              <a:latin typeface="Calibri"/>
              <a:cs typeface="Calibri"/>
            </a:endParaRPr>
          </a:p>
          <a:p>
            <a:pPr marL="103505" marR="6985" indent="-91440" algn="just">
              <a:lnSpc>
                <a:spcPct val="100000"/>
              </a:lnSpc>
              <a:spcBef>
                <a:spcPts val="1200"/>
              </a:spcBef>
              <a:buClr>
                <a:srgbClr val="1CACE3"/>
              </a:buClr>
              <a:buSzPct val="95454"/>
              <a:buFont typeface="Wingdings"/>
              <a:buChar char=""/>
              <a:tabLst>
                <a:tab pos="235585" algn="l"/>
              </a:tabLst>
            </a:pPr>
            <a:r>
              <a:rPr sz="2200" b="1" spc="-10" dirty="0">
                <a:latin typeface="Calibri"/>
                <a:cs typeface="Calibri"/>
              </a:rPr>
              <a:t>Instinet </a:t>
            </a:r>
            <a:r>
              <a:rPr sz="2200" spc="-15" dirty="0">
                <a:latin typeface="Calibri"/>
                <a:cs typeface="Calibri"/>
              </a:rPr>
              <a:t>was </a:t>
            </a:r>
            <a:r>
              <a:rPr sz="2200" spc="-10" dirty="0">
                <a:latin typeface="Calibri"/>
                <a:cs typeface="Calibri"/>
              </a:rPr>
              <a:t>the </a:t>
            </a:r>
            <a:r>
              <a:rPr sz="2200" spc="-15" dirty="0">
                <a:latin typeface="Calibri"/>
                <a:cs typeface="Calibri"/>
              </a:rPr>
              <a:t>first example </a:t>
            </a:r>
            <a:r>
              <a:rPr sz="2200" dirty="0">
                <a:latin typeface="Calibri"/>
                <a:cs typeface="Calibri"/>
              </a:rPr>
              <a:t>of </a:t>
            </a:r>
            <a:r>
              <a:rPr sz="2200" spc="-5" dirty="0">
                <a:latin typeface="Calibri"/>
                <a:cs typeface="Calibri"/>
              </a:rPr>
              <a:t>an </a:t>
            </a:r>
            <a:r>
              <a:rPr sz="2200" b="1" spc="-5" dirty="0">
                <a:latin typeface="Calibri"/>
                <a:cs typeface="Calibri"/>
              </a:rPr>
              <a:t>Electronic </a:t>
            </a:r>
            <a:r>
              <a:rPr sz="2200" b="1" spc="-10" dirty="0">
                <a:latin typeface="Calibri"/>
                <a:cs typeface="Calibri"/>
              </a:rPr>
              <a:t>Communication </a:t>
            </a:r>
            <a:r>
              <a:rPr sz="2200" b="1" spc="-5" dirty="0">
                <a:latin typeface="Calibri"/>
                <a:cs typeface="Calibri"/>
              </a:rPr>
              <a:t> </a:t>
            </a:r>
            <a:r>
              <a:rPr sz="2200" b="1" spc="-10" dirty="0">
                <a:latin typeface="Calibri"/>
                <a:cs typeface="Calibri"/>
              </a:rPr>
              <a:t>Network </a:t>
            </a:r>
            <a:r>
              <a:rPr sz="2200" b="1" spc="-5" dirty="0">
                <a:latin typeface="Calibri"/>
                <a:cs typeface="Calibri"/>
              </a:rPr>
              <a:t>(ECN)</a:t>
            </a:r>
            <a:r>
              <a:rPr sz="2200" spc="-5" dirty="0">
                <a:latin typeface="Calibri"/>
                <a:cs typeface="Calibri"/>
              </a:rPr>
              <a:t>, an </a:t>
            </a:r>
            <a:r>
              <a:rPr sz="2200" spc="-10" dirty="0">
                <a:latin typeface="Calibri"/>
                <a:cs typeface="Calibri"/>
              </a:rPr>
              <a:t>alternative approach </a:t>
            </a:r>
            <a:r>
              <a:rPr sz="2200" spc="-20" dirty="0">
                <a:latin typeface="Calibri"/>
                <a:cs typeface="Calibri"/>
              </a:rPr>
              <a:t>to </a:t>
            </a:r>
            <a:r>
              <a:rPr sz="2200" spc="-15" dirty="0">
                <a:latin typeface="Calibri"/>
                <a:cs typeface="Calibri"/>
              </a:rPr>
              <a:t>trading </a:t>
            </a:r>
            <a:r>
              <a:rPr sz="2200" spc="-10" dirty="0">
                <a:latin typeface="Calibri"/>
                <a:cs typeface="Calibri"/>
              </a:rPr>
              <a:t>that </a:t>
            </a:r>
            <a:r>
              <a:rPr sz="2200" spc="-15" dirty="0">
                <a:latin typeface="Calibri"/>
                <a:cs typeface="Calibri"/>
              </a:rPr>
              <a:t>grew </a:t>
            </a:r>
            <a:r>
              <a:rPr sz="2200" spc="-10" dirty="0">
                <a:latin typeface="Calibri"/>
                <a:cs typeface="Calibri"/>
              </a:rPr>
              <a:t>in </a:t>
            </a:r>
            <a:r>
              <a:rPr sz="2200" spc="-5" dirty="0">
                <a:latin typeface="Calibri"/>
                <a:cs typeface="Calibri"/>
              </a:rPr>
              <a:t> popularity</a:t>
            </a:r>
            <a:r>
              <a:rPr sz="2200" spc="-20" dirty="0">
                <a:latin typeface="Calibri"/>
                <a:cs typeface="Calibri"/>
              </a:rPr>
              <a:t> </a:t>
            </a:r>
            <a:r>
              <a:rPr sz="2200" spc="-5" dirty="0">
                <a:latin typeface="Calibri"/>
                <a:cs typeface="Calibri"/>
              </a:rPr>
              <a:t>in</a:t>
            </a:r>
            <a:r>
              <a:rPr sz="2200" spc="-10" dirty="0">
                <a:latin typeface="Calibri"/>
                <a:cs typeface="Calibri"/>
              </a:rPr>
              <a:t> the</a:t>
            </a:r>
            <a:r>
              <a:rPr sz="2200" spc="15" dirty="0">
                <a:latin typeface="Calibri"/>
                <a:cs typeface="Calibri"/>
              </a:rPr>
              <a:t> </a:t>
            </a:r>
            <a:r>
              <a:rPr sz="2200" spc="-5" dirty="0">
                <a:latin typeface="Calibri"/>
                <a:cs typeface="Calibri"/>
              </a:rPr>
              <a:t>80s</a:t>
            </a:r>
            <a:r>
              <a:rPr sz="2200" dirty="0">
                <a:latin typeface="Calibri"/>
                <a:cs typeface="Calibri"/>
              </a:rPr>
              <a:t> </a:t>
            </a:r>
            <a:r>
              <a:rPr sz="2200" spc="-5" dirty="0">
                <a:latin typeface="Calibri"/>
                <a:cs typeface="Calibri"/>
              </a:rPr>
              <a:t>and</a:t>
            </a:r>
            <a:r>
              <a:rPr sz="2200" spc="-10" dirty="0">
                <a:latin typeface="Calibri"/>
                <a:cs typeface="Calibri"/>
              </a:rPr>
              <a:t> </a:t>
            </a:r>
            <a:r>
              <a:rPr sz="2200" spc="-5" dirty="0">
                <a:latin typeface="Calibri"/>
                <a:cs typeface="Calibri"/>
              </a:rPr>
              <a:t>90s.</a:t>
            </a:r>
            <a:endParaRPr sz="220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7</a:t>
            </a:fld>
            <a:endParaRPr dirty="0"/>
          </a:p>
        </p:txBody>
      </p:sp>
      <p:sp>
        <p:nvSpPr>
          <p:cNvPr id="3" name="object 3"/>
          <p:cNvSpPr txBox="1"/>
          <p:nvPr/>
        </p:nvSpPr>
        <p:spPr>
          <a:xfrm>
            <a:off x="784858" y="1984529"/>
            <a:ext cx="7622540" cy="3667760"/>
          </a:xfrm>
          <a:prstGeom prst="rect">
            <a:avLst/>
          </a:prstGeom>
        </p:spPr>
        <p:txBody>
          <a:bodyPr vert="horz" wrap="square" lIns="0" tIns="12065" rIns="0" bIns="0" rtlCol="0">
            <a:spAutoFit/>
          </a:bodyPr>
          <a:lstStyle/>
          <a:p>
            <a:pPr marL="130175" marR="33655" indent="-92710" algn="just">
              <a:lnSpc>
                <a:spcPct val="100000"/>
              </a:lnSpc>
              <a:spcBef>
                <a:spcPts val="95"/>
              </a:spcBef>
              <a:buClr>
                <a:srgbClr val="1CACE3"/>
              </a:buClr>
              <a:buSzPct val="94736"/>
              <a:buFont typeface="Wingdings"/>
              <a:buChar char=""/>
              <a:tabLst>
                <a:tab pos="230504" algn="l"/>
              </a:tabLst>
            </a:pPr>
            <a:r>
              <a:rPr sz="1900" spc="-10" dirty="0">
                <a:latin typeface="Calibri"/>
                <a:cs typeface="Calibri"/>
              </a:rPr>
              <a:t>The year 2001 brought </a:t>
            </a:r>
            <a:r>
              <a:rPr sz="1900" spc="-5" dirty="0">
                <a:latin typeface="Calibri"/>
                <a:cs typeface="Calibri"/>
              </a:rPr>
              <a:t>another </a:t>
            </a:r>
            <a:r>
              <a:rPr sz="1900" spc="-10" dirty="0">
                <a:latin typeface="Calibri"/>
                <a:cs typeface="Calibri"/>
              </a:rPr>
              <a:t>momentous change </a:t>
            </a:r>
            <a:r>
              <a:rPr sz="1900" spc="-5" dirty="0">
                <a:latin typeface="Calibri"/>
                <a:cs typeface="Calibri"/>
              </a:rPr>
              <a:t>in the </a:t>
            </a:r>
            <a:r>
              <a:rPr sz="1900" spc="-10" dirty="0">
                <a:latin typeface="Calibri"/>
                <a:cs typeface="Calibri"/>
              </a:rPr>
              <a:t>structure </a:t>
            </a:r>
            <a:r>
              <a:rPr sz="1900" spc="-5" dirty="0">
                <a:latin typeface="Calibri"/>
                <a:cs typeface="Calibri"/>
              </a:rPr>
              <a:t>of the </a:t>
            </a:r>
            <a:r>
              <a:rPr sz="1900" dirty="0">
                <a:latin typeface="Calibri"/>
                <a:cs typeface="Calibri"/>
              </a:rPr>
              <a:t> </a:t>
            </a:r>
            <a:r>
              <a:rPr sz="1900" spc="-15" dirty="0">
                <a:latin typeface="Calibri"/>
                <a:cs typeface="Calibri"/>
              </a:rPr>
              <a:t>market.</a:t>
            </a:r>
            <a:endParaRPr sz="1900">
              <a:latin typeface="Calibri"/>
              <a:cs typeface="Calibri"/>
            </a:endParaRPr>
          </a:p>
          <a:p>
            <a:pPr marL="128905" marR="30480" indent="-91440" algn="just">
              <a:lnSpc>
                <a:spcPct val="100000"/>
              </a:lnSpc>
              <a:spcBef>
                <a:spcPts val="1200"/>
              </a:spcBef>
              <a:buClr>
                <a:srgbClr val="1CACE3"/>
              </a:buClr>
              <a:buSzPct val="94736"/>
              <a:buFont typeface="Wingdings"/>
              <a:buChar char=""/>
              <a:tabLst>
                <a:tab pos="230504" algn="l"/>
              </a:tabLst>
            </a:pPr>
            <a:r>
              <a:rPr sz="1900" dirty="0">
                <a:latin typeface="Calibri"/>
                <a:cs typeface="Calibri"/>
              </a:rPr>
              <a:t>On </a:t>
            </a:r>
            <a:r>
              <a:rPr sz="1900" spc="-5" dirty="0">
                <a:latin typeface="Calibri"/>
                <a:cs typeface="Calibri"/>
              </a:rPr>
              <a:t>April </a:t>
            </a:r>
            <a:r>
              <a:rPr sz="1900" dirty="0">
                <a:latin typeface="Calibri"/>
                <a:cs typeface="Calibri"/>
              </a:rPr>
              <a:t>9</a:t>
            </a:r>
            <a:r>
              <a:rPr sz="1875" baseline="26666" dirty="0">
                <a:latin typeface="Calibri"/>
                <a:cs typeface="Calibri"/>
              </a:rPr>
              <a:t>th</a:t>
            </a:r>
            <a:r>
              <a:rPr sz="1900" dirty="0">
                <a:latin typeface="Calibri"/>
                <a:cs typeface="Calibri"/>
              </a:rPr>
              <a:t>, </a:t>
            </a:r>
            <a:r>
              <a:rPr sz="1900" spc="-10" dirty="0">
                <a:latin typeface="Calibri"/>
                <a:cs typeface="Calibri"/>
              </a:rPr>
              <a:t>the </a:t>
            </a:r>
            <a:r>
              <a:rPr sz="1900" spc="-5" dirty="0">
                <a:solidFill>
                  <a:srgbClr val="0000FF"/>
                </a:solidFill>
                <a:latin typeface="Calibri"/>
                <a:cs typeface="Calibri"/>
              </a:rPr>
              <a:t>Securities and </a:t>
            </a:r>
            <a:r>
              <a:rPr sz="1900" spc="-15" dirty="0">
                <a:solidFill>
                  <a:srgbClr val="0000FF"/>
                </a:solidFill>
                <a:latin typeface="Calibri"/>
                <a:cs typeface="Calibri"/>
              </a:rPr>
              <a:t>Exchange </a:t>
            </a:r>
            <a:r>
              <a:rPr sz="1900" spc="-5" dirty="0">
                <a:solidFill>
                  <a:srgbClr val="0000FF"/>
                </a:solidFill>
                <a:latin typeface="Calibri"/>
                <a:cs typeface="Calibri"/>
              </a:rPr>
              <a:t>Commission </a:t>
            </a:r>
            <a:r>
              <a:rPr sz="1900" spc="-10" dirty="0">
                <a:solidFill>
                  <a:srgbClr val="0000FF"/>
                </a:solidFill>
                <a:latin typeface="Calibri"/>
                <a:cs typeface="Calibri"/>
              </a:rPr>
              <a:t>(SEC) </a:t>
            </a:r>
            <a:r>
              <a:rPr sz="1900" spc="-10" dirty="0">
                <a:latin typeface="Calibri"/>
                <a:cs typeface="Calibri"/>
              </a:rPr>
              <a:t>mandated that </a:t>
            </a:r>
            <a:r>
              <a:rPr sz="1900" spc="-5" dirty="0">
                <a:latin typeface="Calibri"/>
                <a:cs typeface="Calibri"/>
              </a:rPr>
              <a:t> the</a:t>
            </a:r>
            <a:r>
              <a:rPr sz="1900" spc="150" dirty="0">
                <a:latin typeface="Calibri"/>
                <a:cs typeface="Calibri"/>
              </a:rPr>
              <a:t> </a:t>
            </a:r>
            <a:r>
              <a:rPr sz="1900" spc="-10" dirty="0">
                <a:latin typeface="Calibri"/>
                <a:cs typeface="Calibri"/>
              </a:rPr>
              <a:t>minimum</a:t>
            </a:r>
            <a:r>
              <a:rPr sz="1900" spc="145" dirty="0">
                <a:latin typeface="Calibri"/>
                <a:cs typeface="Calibri"/>
              </a:rPr>
              <a:t> </a:t>
            </a:r>
            <a:r>
              <a:rPr sz="1900" spc="-5" dirty="0">
                <a:latin typeface="Calibri"/>
                <a:cs typeface="Calibri"/>
              </a:rPr>
              <a:t>price</a:t>
            </a:r>
            <a:r>
              <a:rPr sz="1900" spc="155" dirty="0">
                <a:latin typeface="Calibri"/>
                <a:cs typeface="Calibri"/>
              </a:rPr>
              <a:t> </a:t>
            </a:r>
            <a:r>
              <a:rPr sz="1900" spc="-10" dirty="0">
                <a:latin typeface="Calibri"/>
                <a:cs typeface="Calibri"/>
              </a:rPr>
              <a:t>increment</a:t>
            </a:r>
            <a:r>
              <a:rPr sz="1900" spc="145" dirty="0">
                <a:latin typeface="Calibri"/>
                <a:cs typeface="Calibri"/>
              </a:rPr>
              <a:t> </a:t>
            </a:r>
            <a:r>
              <a:rPr sz="1900" spc="-5" dirty="0">
                <a:latin typeface="Calibri"/>
                <a:cs typeface="Calibri"/>
              </a:rPr>
              <a:t>on</a:t>
            </a:r>
            <a:r>
              <a:rPr sz="1900" spc="150" dirty="0">
                <a:latin typeface="Calibri"/>
                <a:cs typeface="Calibri"/>
              </a:rPr>
              <a:t> </a:t>
            </a:r>
            <a:r>
              <a:rPr sz="1900" spc="-20" dirty="0">
                <a:latin typeface="Calibri"/>
                <a:cs typeface="Calibri"/>
              </a:rPr>
              <a:t>any</a:t>
            </a:r>
            <a:r>
              <a:rPr sz="1900" spc="155" dirty="0">
                <a:latin typeface="Calibri"/>
                <a:cs typeface="Calibri"/>
              </a:rPr>
              <a:t> </a:t>
            </a:r>
            <a:r>
              <a:rPr sz="1900" spc="-15" dirty="0">
                <a:latin typeface="Calibri"/>
                <a:cs typeface="Calibri"/>
              </a:rPr>
              <a:t>exchange</a:t>
            </a:r>
            <a:r>
              <a:rPr sz="1900" spc="155" dirty="0">
                <a:latin typeface="Calibri"/>
                <a:cs typeface="Calibri"/>
              </a:rPr>
              <a:t> </a:t>
            </a:r>
            <a:r>
              <a:rPr sz="1900" spc="-5" dirty="0">
                <a:latin typeface="Calibri"/>
                <a:cs typeface="Calibri"/>
              </a:rPr>
              <a:t>should</a:t>
            </a:r>
            <a:r>
              <a:rPr sz="1900" spc="150" dirty="0">
                <a:latin typeface="Calibri"/>
                <a:cs typeface="Calibri"/>
              </a:rPr>
              <a:t> </a:t>
            </a:r>
            <a:r>
              <a:rPr sz="1900" spc="-10" dirty="0">
                <a:latin typeface="Calibri"/>
                <a:cs typeface="Calibri"/>
              </a:rPr>
              <a:t>change</a:t>
            </a:r>
            <a:r>
              <a:rPr sz="1900" spc="155" dirty="0">
                <a:latin typeface="Calibri"/>
                <a:cs typeface="Calibri"/>
              </a:rPr>
              <a:t> </a:t>
            </a:r>
            <a:r>
              <a:rPr sz="1900" spc="-15" dirty="0">
                <a:latin typeface="Calibri"/>
                <a:cs typeface="Calibri"/>
              </a:rPr>
              <a:t>from</a:t>
            </a:r>
            <a:r>
              <a:rPr sz="1900" spc="145" dirty="0">
                <a:latin typeface="Calibri"/>
                <a:cs typeface="Calibri"/>
              </a:rPr>
              <a:t> </a:t>
            </a:r>
            <a:r>
              <a:rPr sz="1900" b="1" dirty="0">
                <a:latin typeface="Calibri"/>
                <a:cs typeface="Calibri"/>
              </a:rPr>
              <a:t>1/16</a:t>
            </a:r>
            <a:r>
              <a:rPr sz="1875" b="1" baseline="26666" dirty="0">
                <a:latin typeface="Calibri"/>
                <a:cs typeface="Calibri"/>
              </a:rPr>
              <a:t>th </a:t>
            </a:r>
            <a:r>
              <a:rPr sz="1875" b="1" spc="-405" baseline="26666" dirty="0">
                <a:latin typeface="Calibri"/>
                <a:cs typeface="Calibri"/>
              </a:rPr>
              <a:t> </a:t>
            </a:r>
            <a:r>
              <a:rPr sz="1900" b="1" spc="-5" dirty="0">
                <a:latin typeface="Calibri"/>
                <a:cs typeface="Calibri"/>
              </a:rPr>
              <a:t>of a</a:t>
            </a:r>
            <a:r>
              <a:rPr sz="1900" b="1" spc="-10" dirty="0">
                <a:latin typeface="Calibri"/>
                <a:cs typeface="Calibri"/>
              </a:rPr>
              <a:t> </a:t>
            </a:r>
            <a:r>
              <a:rPr sz="1900" b="1" spc="-5" dirty="0">
                <a:latin typeface="Calibri"/>
                <a:cs typeface="Calibri"/>
              </a:rPr>
              <a:t>dollar</a:t>
            </a:r>
            <a:r>
              <a:rPr sz="1900" b="1" dirty="0">
                <a:latin typeface="Calibri"/>
                <a:cs typeface="Calibri"/>
              </a:rPr>
              <a:t> </a:t>
            </a:r>
            <a:r>
              <a:rPr sz="1900" b="1" spc="-10" dirty="0">
                <a:latin typeface="Calibri"/>
                <a:cs typeface="Calibri"/>
              </a:rPr>
              <a:t>(approximately</a:t>
            </a:r>
            <a:r>
              <a:rPr sz="1900" b="1" dirty="0">
                <a:latin typeface="Calibri"/>
                <a:cs typeface="Calibri"/>
              </a:rPr>
              <a:t> </a:t>
            </a:r>
            <a:r>
              <a:rPr sz="1900" b="1" spc="-10" dirty="0">
                <a:latin typeface="Calibri"/>
                <a:cs typeface="Calibri"/>
              </a:rPr>
              <a:t>6.25</a:t>
            </a:r>
            <a:r>
              <a:rPr sz="1900" b="1" spc="10" dirty="0">
                <a:latin typeface="Calibri"/>
                <a:cs typeface="Calibri"/>
              </a:rPr>
              <a:t> </a:t>
            </a:r>
            <a:r>
              <a:rPr sz="1900" b="1" spc="-5" dirty="0">
                <a:latin typeface="Calibri"/>
                <a:cs typeface="Calibri"/>
              </a:rPr>
              <a:t>cents)</a:t>
            </a:r>
            <a:r>
              <a:rPr sz="1900" b="1" spc="10" dirty="0">
                <a:latin typeface="Calibri"/>
                <a:cs typeface="Calibri"/>
              </a:rPr>
              <a:t> </a:t>
            </a:r>
            <a:r>
              <a:rPr sz="1900" spc="-15" dirty="0">
                <a:latin typeface="Calibri"/>
                <a:cs typeface="Calibri"/>
              </a:rPr>
              <a:t>to</a:t>
            </a:r>
            <a:r>
              <a:rPr sz="1900" spc="-5" dirty="0">
                <a:latin typeface="Calibri"/>
                <a:cs typeface="Calibri"/>
              </a:rPr>
              <a:t> </a:t>
            </a:r>
            <a:r>
              <a:rPr sz="1900" b="1" spc="-5" dirty="0">
                <a:latin typeface="Calibri"/>
                <a:cs typeface="Calibri"/>
              </a:rPr>
              <a:t>1</a:t>
            </a:r>
            <a:r>
              <a:rPr sz="1900" b="1" dirty="0">
                <a:latin typeface="Calibri"/>
                <a:cs typeface="Calibri"/>
              </a:rPr>
              <a:t> </a:t>
            </a:r>
            <a:r>
              <a:rPr sz="1900" b="1" spc="-5" dirty="0">
                <a:latin typeface="Calibri"/>
                <a:cs typeface="Calibri"/>
              </a:rPr>
              <a:t>cent</a:t>
            </a:r>
            <a:r>
              <a:rPr sz="1900" spc="-5" dirty="0">
                <a:latin typeface="Calibri"/>
                <a:cs typeface="Calibri"/>
              </a:rPr>
              <a:t>.</a:t>
            </a:r>
            <a:endParaRPr sz="1900">
              <a:latin typeface="Calibri"/>
              <a:cs typeface="Calibri"/>
            </a:endParaRPr>
          </a:p>
          <a:p>
            <a:pPr marL="129539" marR="30480" indent="-91440" algn="just">
              <a:lnSpc>
                <a:spcPct val="100000"/>
              </a:lnSpc>
              <a:spcBef>
                <a:spcPts val="1200"/>
              </a:spcBef>
              <a:buClr>
                <a:srgbClr val="1CACE3"/>
              </a:buClr>
              <a:buSzPct val="94736"/>
              <a:buFont typeface="Wingdings"/>
              <a:buChar char=""/>
              <a:tabLst>
                <a:tab pos="230504" algn="l"/>
              </a:tabLst>
            </a:pPr>
            <a:r>
              <a:rPr sz="1900" spc="-10" dirty="0">
                <a:latin typeface="Calibri"/>
                <a:cs typeface="Calibri"/>
              </a:rPr>
              <a:t>This </a:t>
            </a:r>
            <a:r>
              <a:rPr sz="1900" spc="-5" dirty="0">
                <a:latin typeface="Calibri"/>
                <a:cs typeface="Calibri"/>
              </a:rPr>
              <a:t>seemingly </a:t>
            </a:r>
            <a:r>
              <a:rPr sz="1900" spc="-10" dirty="0">
                <a:latin typeface="Calibri"/>
                <a:cs typeface="Calibri"/>
              </a:rPr>
              <a:t>minor </a:t>
            </a:r>
            <a:r>
              <a:rPr sz="1900" spc="-5" dirty="0">
                <a:latin typeface="Calibri"/>
                <a:cs typeface="Calibri"/>
              </a:rPr>
              <a:t>rule change with the benign name of</a:t>
            </a:r>
            <a:r>
              <a:rPr sz="1900" spc="-5" dirty="0">
                <a:solidFill>
                  <a:srgbClr val="FF0000"/>
                </a:solidFill>
                <a:latin typeface="Calibri"/>
                <a:cs typeface="Calibri"/>
              </a:rPr>
              <a:t> </a:t>
            </a:r>
            <a:r>
              <a:rPr sz="1900" b="1" u="heavy" spc="-5" dirty="0">
                <a:solidFill>
                  <a:srgbClr val="FF0000"/>
                </a:solidFill>
                <a:uFill>
                  <a:solidFill>
                    <a:srgbClr val="FF0000"/>
                  </a:solidFill>
                </a:uFill>
                <a:latin typeface="Calibri"/>
                <a:cs typeface="Calibri"/>
              </a:rPr>
              <a:t>Decimalization </a:t>
            </a:r>
            <a:r>
              <a:rPr sz="1900" b="1" dirty="0">
                <a:solidFill>
                  <a:srgbClr val="FF0000"/>
                </a:solidFill>
                <a:latin typeface="Calibri"/>
                <a:cs typeface="Calibri"/>
              </a:rPr>
              <a:t> </a:t>
            </a:r>
            <a:r>
              <a:rPr sz="1900" b="1" spc="-5" dirty="0">
                <a:latin typeface="Calibri"/>
                <a:cs typeface="Calibri"/>
              </a:rPr>
              <a:t>(moving</a:t>
            </a:r>
            <a:r>
              <a:rPr sz="1900" b="1" dirty="0">
                <a:latin typeface="Calibri"/>
                <a:cs typeface="Calibri"/>
              </a:rPr>
              <a:t> </a:t>
            </a:r>
            <a:r>
              <a:rPr sz="1900" b="1" spc="-15" dirty="0">
                <a:latin typeface="Calibri"/>
                <a:cs typeface="Calibri"/>
              </a:rPr>
              <a:t>from</a:t>
            </a:r>
            <a:r>
              <a:rPr sz="1900" b="1" spc="-10" dirty="0">
                <a:latin typeface="Calibri"/>
                <a:cs typeface="Calibri"/>
              </a:rPr>
              <a:t> fractions</a:t>
            </a:r>
            <a:r>
              <a:rPr sz="1900" b="1" spc="-5" dirty="0">
                <a:latin typeface="Calibri"/>
                <a:cs typeface="Calibri"/>
              </a:rPr>
              <a:t> </a:t>
            </a:r>
            <a:r>
              <a:rPr sz="1900" b="1" spc="-15" dirty="0">
                <a:latin typeface="Calibri"/>
                <a:cs typeface="Calibri"/>
              </a:rPr>
              <a:t>to</a:t>
            </a:r>
            <a:r>
              <a:rPr sz="1900" b="1" spc="-10" dirty="0">
                <a:latin typeface="Calibri"/>
                <a:cs typeface="Calibri"/>
              </a:rPr>
              <a:t> </a:t>
            </a:r>
            <a:r>
              <a:rPr sz="1900" b="1" spc="-5" dirty="0">
                <a:latin typeface="Calibri"/>
                <a:cs typeface="Calibri"/>
              </a:rPr>
              <a:t>decimal</a:t>
            </a:r>
            <a:r>
              <a:rPr sz="1900" b="1" dirty="0">
                <a:latin typeface="Calibri"/>
                <a:cs typeface="Calibri"/>
              </a:rPr>
              <a:t> </a:t>
            </a:r>
            <a:r>
              <a:rPr sz="1900" b="1" spc="-5" dirty="0">
                <a:latin typeface="Calibri"/>
                <a:cs typeface="Calibri"/>
              </a:rPr>
              <a:t>increments)</a:t>
            </a:r>
            <a:r>
              <a:rPr sz="1900" b="1" dirty="0">
                <a:latin typeface="Calibri"/>
                <a:cs typeface="Calibri"/>
              </a:rPr>
              <a:t> </a:t>
            </a:r>
            <a:r>
              <a:rPr sz="1900" spc="-5" dirty="0">
                <a:latin typeface="Calibri"/>
                <a:cs typeface="Calibri"/>
              </a:rPr>
              <a:t>had</a:t>
            </a:r>
            <a:r>
              <a:rPr sz="1900" dirty="0">
                <a:latin typeface="Calibri"/>
                <a:cs typeface="Calibri"/>
              </a:rPr>
              <a:t> </a:t>
            </a:r>
            <a:r>
              <a:rPr sz="1900" spc="-5" dirty="0">
                <a:latin typeface="Calibri"/>
                <a:cs typeface="Calibri"/>
              </a:rPr>
              <a:t>a</a:t>
            </a:r>
            <a:r>
              <a:rPr sz="1900" dirty="0">
                <a:latin typeface="Calibri"/>
                <a:cs typeface="Calibri"/>
              </a:rPr>
              <a:t> </a:t>
            </a:r>
            <a:r>
              <a:rPr sz="1900" spc="-10" dirty="0">
                <a:latin typeface="Calibri"/>
                <a:cs typeface="Calibri"/>
              </a:rPr>
              <a:t>dramatic</a:t>
            </a:r>
            <a:r>
              <a:rPr sz="1900" spc="-5" dirty="0">
                <a:latin typeface="Calibri"/>
                <a:cs typeface="Calibri"/>
              </a:rPr>
              <a:t> </a:t>
            </a:r>
            <a:r>
              <a:rPr sz="1900" spc="-20" dirty="0">
                <a:latin typeface="Calibri"/>
                <a:cs typeface="Calibri"/>
              </a:rPr>
              <a:t>effect, </a:t>
            </a:r>
            <a:r>
              <a:rPr sz="1900" spc="-15" dirty="0">
                <a:latin typeface="Calibri"/>
                <a:cs typeface="Calibri"/>
              </a:rPr>
              <a:t> </a:t>
            </a:r>
            <a:r>
              <a:rPr sz="1900" spc="-10" dirty="0">
                <a:latin typeface="Calibri"/>
                <a:cs typeface="Calibri"/>
              </a:rPr>
              <a:t>causing </a:t>
            </a:r>
            <a:r>
              <a:rPr sz="1900" spc="-5" dirty="0">
                <a:latin typeface="Calibri"/>
                <a:cs typeface="Calibri"/>
              </a:rPr>
              <a:t>the </a:t>
            </a:r>
            <a:r>
              <a:rPr sz="1900" spc="-20" dirty="0">
                <a:solidFill>
                  <a:srgbClr val="0000FF"/>
                </a:solidFill>
                <a:latin typeface="Calibri"/>
                <a:cs typeface="Calibri"/>
              </a:rPr>
              <a:t>average </a:t>
            </a:r>
            <a:r>
              <a:rPr sz="1900" spc="-10" dirty="0">
                <a:solidFill>
                  <a:srgbClr val="0000FF"/>
                </a:solidFill>
                <a:latin typeface="Calibri"/>
                <a:cs typeface="Calibri"/>
              </a:rPr>
              <a:t>spread </a:t>
            </a:r>
            <a:r>
              <a:rPr sz="1900" spc="-15" dirty="0">
                <a:solidFill>
                  <a:srgbClr val="0000FF"/>
                </a:solidFill>
                <a:latin typeface="Calibri"/>
                <a:cs typeface="Calibri"/>
              </a:rPr>
              <a:t>to </a:t>
            </a:r>
            <a:r>
              <a:rPr sz="1900" spc="-5" dirty="0">
                <a:solidFill>
                  <a:srgbClr val="0000FF"/>
                </a:solidFill>
                <a:latin typeface="Calibri"/>
                <a:cs typeface="Calibri"/>
              </a:rPr>
              <a:t>significantly </a:t>
            </a:r>
            <a:r>
              <a:rPr sz="1900" spc="-15" dirty="0">
                <a:solidFill>
                  <a:srgbClr val="0000FF"/>
                </a:solidFill>
                <a:latin typeface="Calibri"/>
                <a:cs typeface="Calibri"/>
              </a:rPr>
              <a:t>drop </a:t>
            </a:r>
            <a:r>
              <a:rPr sz="1900" spc="-5" dirty="0">
                <a:latin typeface="Calibri"/>
                <a:cs typeface="Calibri"/>
              </a:rPr>
              <a:t>and with that, the </a:t>
            </a:r>
            <a:r>
              <a:rPr sz="1900" spc="-15" dirty="0">
                <a:latin typeface="Calibri"/>
                <a:cs typeface="Calibri"/>
              </a:rPr>
              <a:t>profits </a:t>
            </a:r>
            <a:r>
              <a:rPr sz="1900" spc="-10" dirty="0">
                <a:latin typeface="Calibri"/>
                <a:cs typeface="Calibri"/>
              </a:rPr>
              <a:t>of </a:t>
            </a:r>
            <a:r>
              <a:rPr sz="1900" spc="-5" dirty="0">
                <a:latin typeface="Calibri"/>
                <a:cs typeface="Calibri"/>
              </a:rPr>
              <a:t> </a:t>
            </a:r>
            <a:r>
              <a:rPr sz="1900" spc="-20" dirty="0">
                <a:latin typeface="Calibri"/>
                <a:cs typeface="Calibri"/>
              </a:rPr>
              <a:t>market</a:t>
            </a:r>
            <a:r>
              <a:rPr sz="1900" spc="-5" dirty="0">
                <a:latin typeface="Calibri"/>
                <a:cs typeface="Calibri"/>
              </a:rPr>
              <a:t> </a:t>
            </a:r>
            <a:r>
              <a:rPr sz="1900" spc="-20" dirty="0">
                <a:latin typeface="Calibri"/>
                <a:cs typeface="Calibri"/>
              </a:rPr>
              <a:t>makers</a:t>
            </a:r>
            <a:r>
              <a:rPr sz="1900" spc="-10" dirty="0">
                <a:latin typeface="Calibri"/>
                <a:cs typeface="Calibri"/>
              </a:rPr>
              <a:t> </a:t>
            </a:r>
            <a:r>
              <a:rPr sz="1900" spc="-5" dirty="0">
                <a:latin typeface="Calibri"/>
                <a:cs typeface="Calibri"/>
              </a:rPr>
              <a:t>and</a:t>
            </a:r>
            <a:r>
              <a:rPr sz="1900" spc="15" dirty="0">
                <a:latin typeface="Calibri"/>
                <a:cs typeface="Calibri"/>
              </a:rPr>
              <a:t> </a:t>
            </a:r>
            <a:r>
              <a:rPr sz="1900" spc="-25" dirty="0">
                <a:latin typeface="Calibri"/>
                <a:cs typeface="Calibri"/>
              </a:rPr>
              <a:t>broker</a:t>
            </a:r>
            <a:r>
              <a:rPr sz="1900" dirty="0">
                <a:latin typeface="Calibri"/>
                <a:cs typeface="Calibri"/>
              </a:rPr>
              <a:t> </a:t>
            </a:r>
            <a:r>
              <a:rPr sz="1900" spc="-10" dirty="0">
                <a:latin typeface="Calibri"/>
                <a:cs typeface="Calibri"/>
              </a:rPr>
              <a:t>dealers</a:t>
            </a:r>
            <a:r>
              <a:rPr sz="1900" spc="10" dirty="0">
                <a:latin typeface="Calibri"/>
                <a:cs typeface="Calibri"/>
              </a:rPr>
              <a:t> </a:t>
            </a:r>
            <a:r>
              <a:rPr sz="1900" spc="-5" dirty="0">
                <a:latin typeface="Calibri"/>
                <a:cs typeface="Calibri"/>
              </a:rPr>
              <a:t>also declined.</a:t>
            </a:r>
            <a:endParaRPr sz="1900">
              <a:latin typeface="Calibri"/>
              <a:cs typeface="Calibri"/>
            </a:endParaRPr>
          </a:p>
          <a:p>
            <a:pPr marL="128905" marR="34925" indent="-91440" algn="just">
              <a:lnSpc>
                <a:spcPct val="100000"/>
              </a:lnSpc>
              <a:spcBef>
                <a:spcPts val="1200"/>
              </a:spcBef>
              <a:buClr>
                <a:srgbClr val="1CACE3"/>
              </a:buClr>
              <a:buSzPct val="94736"/>
              <a:buFont typeface="Wingdings"/>
              <a:buChar char=""/>
              <a:tabLst>
                <a:tab pos="230504" algn="l"/>
              </a:tabLst>
            </a:pPr>
            <a:r>
              <a:rPr sz="1900" spc="-10" dirty="0">
                <a:latin typeface="Calibri"/>
                <a:cs typeface="Calibri"/>
              </a:rPr>
              <a:t>The</a:t>
            </a:r>
            <a:r>
              <a:rPr sz="1900" spc="-5" dirty="0">
                <a:latin typeface="Calibri"/>
                <a:cs typeface="Calibri"/>
              </a:rPr>
              <a:t> </a:t>
            </a:r>
            <a:r>
              <a:rPr sz="1900" b="1" spc="-5" dirty="0">
                <a:latin typeface="Calibri"/>
                <a:cs typeface="Calibri"/>
              </a:rPr>
              <a:t>reduction</a:t>
            </a:r>
            <a:r>
              <a:rPr sz="1900" b="1" dirty="0">
                <a:latin typeface="Calibri"/>
                <a:cs typeface="Calibri"/>
              </a:rPr>
              <a:t> </a:t>
            </a:r>
            <a:r>
              <a:rPr sz="1900" b="1" spc="-5" dirty="0">
                <a:latin typeface="Calibri"/>
                <a:cs typeface="Calibri"/>
              </a:rPr>
              <a:t>in</a:t>
            </a:r>
            <a:r>
              <a:rPr sz="1900" b="1" dirty="0">
                <a:latin typeface="Calibri"/>
                <a:cs typeface="Calibri"/>
              </a:rPr>
              <a:t> </a:t>
            </a:r>
            <a:r>
              <a:rPr sz="1900" b="1" spc="-10" dirty="0">
                <a:latin typeface="Calibri"/>
                <a:cs typeface="Calibri"/>
              </a:rPr>
              <a:t>profit</a:t>
            </a:r>
            <a:r>
              <a:rPr sz="1900" b="1" spc="-5" dirty="0">
                <a:latin typeface="Calibri"/>
                <a:cs typeface="Calibri"/>
              </a:rPr>
              <a:t> </a:t>
            </a:r>
            <a:r>
              <a:rPr sz="1900" spc="-20" dirty="0">
                <a:latin typeface="Calibri"/>
                <a:cs typeface="Calibri"/>
              </a:rPr>
              <a:t>forced</a:t>
            </a:r>
            <a:r>
              <a:rPr sz="1900" spc="-15" dirty="0">
                <a:latin typeface="Calibri"/>
                <a:cs typeface="Calibri"/>
              </a:rPr>
              <a:t> many</a:t>
            </a:r>
            <a:r>
              <a:rPr sz="1900" spc="-10" dirty="0">
                <a:latin typeface="Calibri"/>
                <a:cs typeface="Calibri"/>
              </a:rPr>
              <a:t> </a:t>
            </a:r>
            <a:r>
              <a:rPr sz="1900" spc="-20" dirty="0">
                <a:latin typeface="Calibri"/>
                <a:cs typeface="Calibri"/>
              </a:rPr>
              <a:t>market</a:t>
            </a:r>
            <a:r>
              <a:rPr sz="1900" spc="-15" dirty="0">
                <a:latin typeface="Calibri"/>
                <a:cs typeface="Calibri"/>
              </a:rPr>
              <a:t> </a:t>
            </a:r>
            <a:r>
              <a:rPr sz="1900" spc="-5" dirty="0">
                <a:latin typeface="Calibri"/>
                <a:cs typeface="Calibri"/>
              </a:rPr>
              <a:t>making</a:t>
            </a:r>
            <a:r>
              <a:rPr sz="1900" dirty="0">
                <a:latin typeface="Calibri"/>
                <a:cs typeface="Calibri"/>
              </a:rPr>
              <a:t> </a:t>
            </a:r>
            <a:r>
              <a:rPr sz="1900" spc="-5" dirty="0">
                <a:latin typeface="Calibri"/>
                <a:cs typeface="Calibri"/>
              </a:rPr>
              <a:t>firms</a:t>
            </a:r>
            <a:r>
              <a:rPr sz="1900" dirty="0">
                <a:latin typeface="Calibri"/>
                <a:cs typeface="Calibri"/>
              </a:rPr>
              <a:t> </a:t>
            </a:r>
            <a:r>
              <a:rPr sz="1900" spc="-15" dirty="0">
                <a:latin typeface="Calibri"/>
                <a:cs typeface="Calibri"/>
              </a:rPr>
              <a:t>to</a:t>
            </a:r>
            <a:r>
              <a:rPr sz="1900" spc="-10" dirty="0">
                <a:latin typeface="Calibri"/>
                <a:cs typeface="Calibri"/>
              </a:rPr>
              <a:t> </a:t>
            </a:r>
            <a:r>
              <a:rPr sz="1900" spc="-15" dirty="0">
                <a:latin typeface="Calibri"/>
                <a:cs typeface="Calibri"/>
              </a:rPr>
              <a:t>exit</a:t>
            </a:r>
            <a:r>
              <a:rPr sz="1900" spc="-10" dirty="0">
                <a:latin typeface="Calibri"/>
                <a:cs typeface="Calibri"/>
              </a:rPr>
              <a:t> </a:t>
            </a:r>
            <a:r>
              <a:rPr sz="1900" spc="-5" dirty="0">
                <a:latin typeface="Calibri"/>
                <a:cs typeface="Calibri"/>
              </a:rPr>
              <a:t>the </a:t>
            </a:r>
            <a:r>
              <a:rPr sz="1900" dirty="0">
                <a:latin typeface="Calibri"/>
                <a:cs typeface="Calibri"/>
              </a:rPr>
              <a:t> </a:t>
            </a:r>
            <a:r>
              <a:rPr sz="1900" spc="-5" dirty="0">
                <a:latin typeface="Calibri"/>
                <a:cs typeface="Calibri"/>
              </a:rPr>
              <a:t>business which</a:t>
            </a:r>
            <a:r>
              <a:rPr sz="1900" spc="10" dirty="0">
                <a:latin typeface="Calibri"/>
                <a:cs typeface="Calibri"/>
              </a:rPr>
              <a:t> </a:t>
            </a:r>
            <a:r>
              <a:rPr sz="1900" spc="-5" dirty="0">
                <a:latin typeface="Calibri"/>
                <a:cs typeface="Calibri"/>
              </a:rPr>
              <a:t>in</a:t>
            </a:r>
            <a:r>
              <a:rPr sz="1900" dirty="0">
                <a:latin typeface="Calibri"/>
                <a:cs typeface="Calibri"/>
              </a:rPr>
              <a:t> </a:t>
            </a:r>
            <a:r>
              <a:rPr sz="1900" spc="-5" dirty="0">
                <a:latin typeface="Calibri"/>
                <a:cs typeface="Calibri"/>
              </a:rPr>
              <a:t>turn</a:t>
            </a:r>
            <a:r>
              <a:rPr sz="1900" spc="10" dirty="0">
                <a:latin typeface="Calibri"/>
                <a:cs typeface="Calibri"/>
              </a:rPr>
              <a:t> </a:t>
            </a:r>
            <a:r>
              <a:rPr sz="1900" spc="-10" dirty="0">
                <a:solidFill>
                  <a:srgbClr val="FF0000"/>
                </a:solidFill>
                <a:latin typeface="Calibri"/>
                <a:cs typeface="Calibri"/>
              </a:rPr>
              <a:t>reduced</a:t>
            </a:r>
            <a:r>
              <a:rPr sz="1900" spc="5" dirty="0">
                <a:solidFill>
                  <a:srgbClr val="FF0000"/>
                </a:solidFill>
                <a:latin typeface="Calibri"/>
                <a:cs typeface="Calibri"/>
              </a:rPr>
              <a:t> </a:t>
            </a:r>
            <a:r>
              <a:rPr sz="1900" spc="-15" dirty="0">
                <a:solidFill>
                  <a:srgbClr val="FF0000"/>
                </a:solidFill>
                <a:latin typeface="Calibri"/>
                <a:cs typeface="Calibri"/>
              </a:rPr>
              <a:t>available</a:t>
            </a:r>
            <a:r>
              <a:rPr sz="1900" spc="40" dirty="0">
                <a:solidFill>
                  <a:srgbClr val="FF0000"/>
                </a:solidFill>
                <a:latin typeface="Calibri"/>
                <a:cs typeface="Calibri"/>
              </a:rPr>
              <a:t> </a:t>
            </a:r>
            <a:r>
              <a:rPr sz="1900" spc="-20" dirty="0">
                <a:solidFill>
                  <a:srgbClr val="FF0000"/>
                </a:solidFill>
                <a:latin typeface="Calibri"/>
                <a:cs typeface="Calibri"/>
              </a:rPr>
              <a:t>market</a:t>
            </a:r>
            <a:r>
              <a:rPr sz="1900" dirty="0">
                <a:solidFill>
                  <a:srgbClr val="FF0000"/>
                </a:solidFill>
                <a:latin typeface="Calibri"/>
                <a:cs typeface="Calibri"/>
              </a:rPr>
              <a:t> </a:t>
            </a:r>
            <a:r>
              <a:rPr sz="1900" spc="-20" dirty="0">
                <a:solidFill>
                  <a:srgbClr val="FF0000"/>
                </a:solidFill>
                <a:latin typeface="Calibri"/>
                <a:cs typeface="Calibri"/>
              </a:rPr>
              <a:t>liquidity</a:t>
            </a:r>
            <a:r>
              <a:rPr sz="1900" spc="-20" dirty="0">
                <a:latin typeface="Calibri"/>
                <a:cs typeface="Calibri"/>
              </a:rPr>
              <a:t>.</a:t>
            </a:r>
            <a:endParaRPr sz="190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8</a:t>
            </a:fld>
            <a:endParaRPr dirty="0"/>
          </a:p>
        </p:txBody>
      </p:sp>
      <p:sp>
        <p:nvSpPr>
          <p:cNvPr id="3" name="object 3"/>
          <p:cNvSpPr txBox="1"/>
          <p:nvPr/>
        </p:nvSpPr>
        <p:spPr>
          <a:xfrm>
            <a:off x="810258" y="1984529"/>
            <a:ext cx="7569834" cy="3769995"/>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4736"/>
              <a:buFont typeface="Wingdings"/>
              <a:buChar char=""/>
              <a:tabLst>
                <a:tab pos="205104" algn="l"/>
              </a:tabLst>
            </a:pPr>
            <a:r>
              <a:rPr sz="1900" spc="-5" dirty="0">
                <a:latin typeface="Calibri"/>
                <a:cs typeface="Calibri"/>
              </a:rPr>
              <a:t>Some </a:t>
            </a:r>
            <a:r>
              <a:rPr sz="1900" spc="-20" dirty="0">
                <a:latin typeface="Calibri"/>
                <a:cs typeface="Calibri"/>
              </a:rPr>
              <a:t>market </a:t>
            </a:r>
            <a:r>
              <a:rPr sz="1900" spc="-5" dirty="0">
                <a:latin typeface="Calibri"/>
                <a:cs typeface="Calibri"/>
              </a:rPr>
              <a:t>participants argued that </a:t>
            </a:r>
            <a:r>
              <a:rPr sz="1900" spc="-5" dirty="0">
                <a:solidFill>
                  <a:srgbClr val="FF0000"/>
                </a:solidFill>
                <a:latin typeface="Calibri"/>
                <a:cs typeface="Calibri"/>
              </a:rPr>
              <a:t>actual </a:t>
            </a:r>
            <a:r>
              <a:rPr sz="1900" spc="-20" dirty="0">
                <a:solidFill>
                  <a:srgbClr val="FF0000"/>
                </a:solidFill>
                <a:latin typeface="Calibri"/>
                <a:cs typeface="Calibri"/>
              </a:rPr>
              <a:t>market </a:t>
            </a:r>
            <a:r>
              <a:rPr sz="1900" spc="-5" dirty="0">
                <a:solidFill>
                  <a:srgbClr val="FF0000"/>
                </a:solidFill>
                <a:latin typeface="Calibri"/>
                <a:cs typeface="Calibri"/>
              </a:rPr>
              <a:t>liquidity </a:t>
            </a:r>
            <a:r>
              <a:rPr sz="1900" spc="-5" dirty="0">
                <a:latin typeface="Calibri"/>
                <a:cs typeface="Calibri"/>
              </a:rPr>
              <a:t>did </a:t>
            </a:r>
            <a:r>
              <a:rPr sz="1900" dirty="0">
                <a:latin typeface="Calibri"/>
                <a:cs typeface="Calibri"/>
              </a:rPr>
              <a:t>in </a:t>
            </a:r>
            <a:r>
              <a:rPr sz="1900" spc="-15" dirty="0">
                <a:latin typeface="Calibri"/>
                <a:cs typeface="Calibri"/>
              </a:rPr>
              <a:t>fact </a:t>
            </a:r>
            <a:r>
              <a:rPr sz="1900" spc="-10" dirty="0">
                <a:latin typeface="Calibri"/>
                <a:cs typeface="Calibri"/>
              </a:rPr>
              <a:t> remain </a:t>
            </a:r>
            <a:r>
              <a:rPr sz="1900" spc="-15" dirty="0">
                <a:latin typeface="Calibri"/>
                <a:cs typeface="Calibri"/>
              </a:rPr>
              <a:t>stable </a:t>
            </a:r>
            <a:r>
              <a:rPr sz="1900" spc="-10" dirty="0">
                <a:latin typeface="Calibri"/>
                <a:cs typeface="Calibri"/>
              </a:rPr>
              <a:t>after decimalization, </a:t>
            </a:r>
            <a:r>
              <a:rPr sz="1900" spc="-5" dirty="0">
                <a:latin typeface="Calibri"/>
                <a:cs typeface="Calibri"/>
              </a:rPr>
              <a:t>although </a:t>
            </a:r>
            <a:r>
              <a:rPr sz="1900" b="1" spc="-5" dirty="0">
                <a:latin typeface="Calibri"/>
                <a:cs typeface="Calibri"/>
              </a:rPr>
              <a:t>it </a:t>
            </a:r>
            <a:r>
              <a:rPr sz="1900" b="1" spc="-15" dirty="0">
                <a:latin typeface="Calibri"/>
                <a:cs typeface="Calibri"/>
              </a:rPr>
              <a:t>was </a:t>
            </a:r>
            <a:r>
              <a:rPr sz="1900" b="1" spc="-10" dirty="0">
                <a:latin typeface="Calibri"/>
                <a:cs typeface="Calibri"/>
              </a:rPr>
              <a:t>spread </a:t>
            </a:r>
            <a:r>
              <a:rPr sz="1900" b="1" dirty="0">
                <a:latin typeface="Calibri"/>
                <a:cs typeface="Calibri"/>
              </a:rPr>
              <a:t>out </a:t>
            </a:r>
            <a:r>
              <a:rPr sz="1900" b="1" spc="-5" dirty="0">
                <a:latin typeface="Calibri"/>
                <a:cs typeface="Calibri"/>
              </a:rPr>
              <a:t>over a </a:t>
            </a:r>
            <a:r>
              <a:rPr sz="1900" b="1" spc="-10" dirty="0">
                <a:latin typeface="Calibri"/>
                <a:cs typeface="Calibri"/>
              </a:rPr>
              <a:t>larger </a:t>
            </a:r>
            <a:r>
              <a:rPr sz="1900" b="1" spc="-5" dirty="0">
                <a:latin typeface="Calibri"/>
                <a:cs typeface="Calibri"/>
              </a:rPr>
              <a:t> number</a:t>
            </a:r>
            <a:r>
              <a:rPr sz="1900" b="1" dirty="0">
                <a:latin typeface="Calibri"/>
                <a:cs typeface="Calibri"/>
              </a:rPr>
              <a:t> </a:t>
            </a:r>
            <a:r>
              <a:rPr sz="1900" b="1" spc="-5" dirty="0">
                <a:latin typeface="Calibri"/>
                <a:cs typeface="Calibri"/>
              </a:rPr>
              <a:t>of</a:t>
            </a:r>
            <a:r>
              <a:rPr sz="1900" b="1" dirty="0">
                <a:latin typeface="Calibri"/>
                <a:cs typeface="Calibri"/>
              </a:rPr>
              <a:t> </a:t>
            </a:r>
            <a:r>
              <a:rPr sz="1900" b="1" spc="-5" dirty="0">
                <a:latin typeface="Calibri"/>
                <a:cs typeface="Calibri"/>
              </a:rPr>
              <a:t>price</a:t>
            </a:r>
            <a:r>
              <a:rPr sz="1900" b="1" spc="20" dirty="0">
                <a:latin typeface="Calibri"/>
                <a:cs typeface="Calibri"/>
              </a:rPr>
              <a:t> </a:t>
            </a:r>
            <a:r>
              <a:rPr sz="1900" b="1" spc="-5" dirty="0">
                <a:latin typeface="Calibri"/>
                <a:cs typeface="Calibri"/>
              </a:rPr>
              <a:t>points.</a:t>
            </a:r>
            <a:endParaRPr sz="1900">
              <a:latin typeface="Calibri"/>
              <a:cs typeface="Calibri"/>
            </a:endParaRPr>
          </a:p>
          <a:p>
            <a:pPr marL="204470" indent="-192405" algn="just">
              <a:lnSpc>
                <a:spcPct val="100000"/>
              </a:lnSpc>
              <a:spcBef>
                <a:spcPts val="1200"/>
              </a:spcBef>
              <a:buClr>
                <a:srgbClr val="1CACE3"/>
              </a:buClr>
              <a:buSzPct val="94736"/>
              <a:buFont typeface="Wingdings"/>
              <a:buChar char=""/>
              <a:tabLst>
                <a:tab pos="205104" algn="l"/>
              </a:tabLst>
            </a:pPr>
            <a:r>
              <a:rPr sz="1900" spc="-15" dirty="0">
                <a:latin typeface="Calibri"/>
                <a:cs typeface="Calibri"/>
              </a:rPr>
              <a:t>For</a:t>
            </a:r>
            <a:r>
              <a:rPr sz="1900" spc="-30" dirty="0">
                <a:latin typeface="Calibri"/>
                <a:cs typeface="Calibri"/>
              </a:rPr>
              <a:t> </a:t>
            </a:r>
            <a:r>
              <a:rPr sz="1900" spc="-15" dirty="0">
                <a:latin typeface="Calibri"/>
                <a:cs typeface="Calibri"/>
              </a:rPr>
              <a:t>example</a:t>
            </a:r>
            <a:endParaRPr sz="1900">
              <a:latin typeface="Calibri"/>
              <a:cs typeface="Calibri"/>
            </a:endParaRPr>
          </a:p>
          <a:p>
            <a:pPr marL="396240" marR="5715" indent="-182880" algn="just">
              <a:lnSpc>
                <a:spcPct val="100000"/>
              </a:lnSpc>
              <a:spcBef>
                <a:spcPts val="204"/>
              </a:spcBef>
            </a:pPr>
            <a:r>
              <a:rPr sz="1800" dirty="0">
                <a:solidFill>
                  <a:srgbClr val="1CACE3"/>
                </a:solidFill>
                <a:latin typeface="Courier New"/>
                <a:cs typeface="Courier New"/>
              </a:rPr>
              <a:t>o </a:t>
            </a:r>
            <a:r>
              <a:rPr sz="1800" spc="-5" dirty="0">
                <a:latin typeface="Calibri"/>
                <a:cs typeface="Calibri"/>
              </a:rPr>
              <a:t>Suppose that prior </a:t>
            </a:r>
            <a:r>
              <a:rPr sz="1800" spc="-10" dirty="0">
                <a:latin typeface="Calibri"/>
                <a:cs typeface="Calibri"/>
              </a:rPr>
              <a:t>to </a:t>
            </a:r>
            <a:r>
              <a:rPr sz="1800" spc="-5" dirty="0">
                <a:latin typeface="Calibri"/>
                <a:cs typeface="Calibri"/>
              </a:rPr>
              <a:t>decimalization the best </a:t>
            </a:r>
            <a:r>
              <a:rPr sz="1800" spc="-15" dirty="0">
                <a:latin typeface="Calibri"/>
                <a:cs typeface="Calibri"/>
              </a:rPr>
              <a:t>offer for </a:t>
            </a:r>
            <a:r>
              <a:rPr sz="1800" dirty="0">
                <a:latin typeface="Calibri"/>
                <a:cs typeface="Calibri"/>
              </a:rPr>
              <a:t>a </a:t>
            </a:r>
            <a:r>
              <a:rPr sz="1800" spc="-15" dirty="0">
                <a:latin typeface="Calibri"/>
                <a:cs typeface="Calibri"/>
              </a:rPr>
              <a:t>stock </a:t>
            </a:r>
            <a:r>
              <a:rPr sz="1800" spc="-10" dirty="0">
                <a:latin typeface="Calibri"/>
                <a:cs typeface="Calibri"/>
              </a:rPr>
              <a:t>was </a:t>
            </a:r>
            <a:r>
              <a:rPr sz="1800" dirty="0">
                <a:latin typeface="Calibri"/>
                <a:cs typeface="Calibri"/>
              </a:rPr>
              <a:t>5000 </a:t>
            </a:r>
            <a:r>
              <a:rPr sz="1800" spc="5" dirty="0">
                <a:latin typeface="Calibri"/>
                <a:cs typeface="Calibri"/>
              </a:rPr>
              <a:t> </a:t>
            </a:r>
            <a:r>
              <a:rPr sz="1800" spc="-5" dirty="0">
                <a:latin typeface="Calibri"/>
                <a:cs typeface="Calibri"/>
              </a:rPr>
              <a:t>shares </a:t>
            </a:r>
            <a:r>
              <a:rPr sz="1800" spc="-10" dirty="0">
                <a:latin typeface="Calibri"/>
                <a:cs typeface="Calibri"/>
              </a:rPr>
              <a:t>at </a:t>
            </a:r>
            <a:r>
              <a:rPr sz="1800" spc="-5" dirty="0">
                <a:latin typeface="Calibri"/>
                <a:cs typeface="Calibri"/>
              </a:rPr>
              <a:t>$30.00. </a:t>
            </a:r>
            <a:r>
              <a:rPr sz="1800" spc="-30" dirty="0">
                <a:latin typeface="Calibri"/>
                <a:cs typeface="Calibri"/>
              </a:rPr>
              <a:t>However, </a:t>
            </a:r>
            <a:r>
              <a:rPr sz="1800" spc="-10" dirty="0">
                <a:latin typeface="Calibri"/>
                <a:cs typeface="Calibri"/>
              </a:rPr>
              <a:t>after decimalization </a:t>
            </a:r>
            <a:r>
              <a:rPr sz="1800" spc="-5" dirty="0">
                <a:latin typeface="Calibri"/>
                <a:cs typeface="Calibri"/>
              </a:rPr>
              <a:t>the </a:t>
            </a:r>
            <a:r>
              <a:rPr sz="1800" spc="-15" dirty="0">
                <a:latin typeface="Calibri"/>
                <a:cs typeface="Calibri"/>
              </a:rPr>
              <a:t>market </a:t>
            </a:r>
            <a:r>
              <a:rPr sz="1800" spc="-20" dirty="0">
                <a:latin typeface="Calibri"/>
                <a:cs typeface="Calibri"/>
              </a:rPr>
              <a:t>offers </a:t>
            </a:r>
            <a:r>
              <a:rPr sz="1800" spc="-15" dirty="0">
                <a:latin typeface="Calibri"/>
                <a:cs typeface="Calibri"/>
              </a:rPr>
              <a:t>were </a:t>
            </a:r>
            <a:r>
              <a:rPr sz="1800" dirty="0">
                <a:latin typeface="Calibri"/>
                <a:cs typeface="Calibri"/>
              </a:rPr>
              <a:t>500 </a:t>
            </a:r>
            <a:r>
              <a:rPr sz="1800" spc="5" dirty="0">
                <a:latin typeface="Calibri"/>
                <a:cs typeface="Calibri"/>
              </a:rPr>
              <a:t> </a:t>
            </a:r>
            <a:r>
              <a:rPr sz="1800" spc="-5" dirty="0">
                <a:latin typeface="Calibri"/>
                <a:cs typeface="Calibri"/>
              </a:rPr>
              <a:t>shares </a:t>
            </a:r>
            <a:r>
              <a:rPr sz="1800" spc="-10" dirty="0">
                <a:latin typeface="Calibri"/>
                <a:cs typeface="Calibri"/>
              </a:rPr>
              <a:t>at </a:t>
            </a:r>
            <a:r>
              <a:rPr sz="1800" spc="-5" dirty="0">
                <a:latin typeface="Calibri"/>
                <a:cs typeface="Calibri"/>
              </a:rPr>
              <a:t>$29.98, </a:t>
            </a:r>
            <a:r>
              <a:rPr sz="1800" dirty="0">
                <a:latin typeface="Calibri"/>
                <a:cs typeface="Calibri"/>
              </a:rPr>
              <a:t>1000 </a:t>
            </a:r>
            <a:r>
              <a:rPr sz="1800" spc="-5" dirty="0">
                <a:latin typeface="Calibri"/>
                <a:cs typeface="Calibri"/>
              </a:rPr>
              <a:t>shares </a:t>
            </a:r>
            <a:r>
              <a:rPr sz="1800" spc="-10" dirty="0">
                <a:latin typeface="Calibri"/>
                <a:cs typeface="Calibri"/>
              </a:rPr>
              <a:t>at </a:t>
            </a:r>
            <a:r>
              <a:rPr sz="1800" spc="-5" dirty="0">
                <a:latin typeface="Calibri"/>
                <a:cs typeface="Calibri"/>
              </a:rPr>
              <a:t>$29.99, </a:t>
            </a:r>
            <a:r>
              <a:rPr sz="1800" dirty="0">
                <a:latin typeface="Calibri"/>
                <a:cs typeface="Calibri"/>
              </a:rPr>
              <a:t>2000 </a:t>
            </a:r>
            <a:r>
              <a:rPr sz="1800" spc="-5" dirty="0">
                <a:latin typeface="Calibri"/>
                <a:cs typeface="Calibri"/>
              </a:rPr>
              <a:t>shares </a:t>
            </a:r>
            <a:r>
              <a:rPr sz="1800" spc="-10" dirty="0">
                <a:latin typeface="Calibri"/>
                <a:cs typeface="Calibri"/>
              </a:rPr>
              <a:t>at </a:t>
            </a:r>
            <a:r>
              <a:rPr sz="1800" spc="-5" dirty="0">
                <a:latin typeface="Calibri"/>
                <a:cs typeface="Calibri"/>
              </a:rPr>
              <a:t>$30.00, </a:t>
            </a:r>
            <a:r>
              <a:rPr sz="1800" dirty="0">
                <a:latin typeface="Calibri"/>
                <a:cs typeface="Calibri"/>
              </a:rPr>
              <a:t>1000 </a:t>
            </a:r>
            <a:r>
              <a:rPr sz="1800" spc="-5" dirty="0">
                <a:latin typeface="Calibri"/>
                <a:cs typeface="Calibri"/>
              </a:rPr>
              <a:t>shares </a:t>
            </a:r>
            <a:r>
              <a:rPr sz="1800" dirty="0">
                <a:latin typeface="Calibri"/>
                <a:cs typeface="Calibri"/>
              </a:rPr>
              <a:t> </a:t>
            </a:r>
            <a:r>
              <a:rPr sz="1800" spc="-10" dirty="0">
                <a:latin typeface="Calibri"/>
                <a:cs typeface="Calibri"/>
              </a:rPr>
              <a:t>at </a:t>
            </a:r>
            <a:r>
              <a:rPr sz="1800" spc="-5" dirty="0">
                <a:latin typeface="Calibri"/>
                <a:cs typeface="Calibri"/>
              </a:rPr>
              <a:t>$30.01, </a:t>
            </a:r>
            <a:r>
              <a:rPr sz="1800" dirty="0">
                <a:latin typeface="Calibri"/>
                <a:cs typeface="Calibri"/>
              </a:rPr>
              <a:t>and</a:t>
            </a:r>
            <a:r>
              <a:rPr sz="1800" spc="15" dirty="0">
                <a:latin typeface="Calibri"/>
                <a:cs typeface="Calibri"/>
              </a:rPr>
              <a:t> </a:t>
            </a:r>
            <a:r>
              <a:rPr sz="1800" dirty="0">
                <a:latin typeface="Calibri"/>
                <a:cs typeface="Calibri"/>
              </a:rPr>
              <a:t>500</a:t>
            </a:r>
            <a:r>
              <a:rPr sz="1800" spc="10" dirty="0">
                <a:latin typeface="Calibri"/>
                <a:cs typeface="Calibri"/>
              </a:rPr>
              <a:t> </a:t>
            </a:r>
            <a:r>
              <a:rPr sz="1800" spc="-5" dirty="0">
                <a:latin typeface="Calibri"/>
                <a:cs typeface="Calibri"/>
              </a:rPr>
              <a:t>shares</a:t>
            </a:r>
            <a:r>
              <a:rPr sz="1800" spc="-10" dirty="0">
                <a:latin typeface="Calibri"/>
                <a:cs typeface="Calibri"/>
              </a:rPr>
              <a:t> at</a:t>
            </a:r>
            <a:r>
              <a:rPr sz="1800" spc="-5" dirty="0">
                <a:latin typeface="Calibri"/>
                <a:cs typeface="Calibri"/>
              </a:rPr>
              <a:t> $30.02.</a:t>
            </a:r>
            <a:endParaRPr sz="1800">
              <a:latin typeface="Calibri"/>
              <a:cs typeface="Calibri"/>
            </a:endParaRPr>
          </a:p>
          <a:p>
            <a:pPr marL="103505" marR="5080" indent="-91440" algn="just">
              <a:lnSpc>
                <a:spcPct val="100000"/>
              </a:lnSpc>
              <a:spcBef>
                <a:spcPts val="1200"/>
              </a:spcBef>
              <a:buClr>
                <a:srgbClr val="1CACE3"/>
              </a:buClr>
              <a:buSzPct val="94736"/>
              <a:buFont typeface="Wingdings"/>
              <a:buChar char=""/>
              <a:tabLst>
                <a:tab pos="205104" algn="l"/>
              </a:tabLst>
            </a:pPr>
            <a:r>
              <a:rPr sz="1900" spc="-5" dirty="0">
                <a:latin typeface="Calibri"/>
                <a:cs typeface="Calibri"/>
              </a:rPr>
              <a:t>In this </a:t>
            </a:r>
            <a:r>
              <a:rPr sz="1900" spc="-15" dirty="0">
                <a:latin typeface="Calibri"/>
                <a:cs typeface="Calibri"/>
              </a:rPr>
              <a:t>example,</a:t>
            </a:r>
            <a:r>
              <a:rPr sz="1900" spc="-10" dirty="0">
                <a:latin typeface="Calibri"/>
                <a:cs typeface="Calibri"/>
              </a:rPr>
              <a:t> </a:t>
            </a:r>
            <a:r>
              <a:rPr sz="1900" b="1" spc="-5" dirty="0">
                <a:latin typeface="Calibri"/>
                <a:cs typeface="Calibri"/>
              </a:rPr>
              <a:t>neither </a:t>
            </a:r>
            <a:r>
              <a:rPr sz="1900" b="1" dirty="0">
                <a:latin typeface="Calibri"/>
                <a:cs typeface="Calibri"/>
              </a:rPr>
              <a:t>the </a:t>
            </a:r>
            <a:r>
              <a:rPr sz="1900" b="1" spc="-10" dirty="0">
                <a:latin typeface="Calibri"/>
                <a:cs typeface="Calibri"/>
              </a:rPr>
              <a:t>total </a:t>
            </a:r>
            <a:r>
              <a:rPr sz="1900" b="1" spc="-5" dirty="0">
                <a:latin typeface="Calibri"/>
                <a:cs typeface="Calibri"/>
              </a:rPr>
              <a:t>liquidity or </a:t>
            </a:r>
            <a:r>
              <a:rPr sz="1900" b="1" spc="-20" dirty="0">
                <a:latin typeface="Calibri"/>
                <a:cs typeface="Calibri"/>
              </a:rPr>
              <a:t>average</a:t>
            </a:r>
            <a:r>
              <a:rPr sz="1900" b="1" spc="385" dirty="0">
                <a:latin typeface="Calibri"/>
                <a:cs typeface="Calibri"/>
              </a:rPr>
              <a:t> </a:t>
            </a:r>
            <a:r>
              <a:rPr sz="1900" b="1" spc="-10" dirty="0">
                <a:latin typeface="Calibri"/>
                <a:cs typeface="Calibri"/>
              </a:rPr>
              <a:t>offered </a:t>
            </a:r>
            <a:r>
              <a:rPr sz="1900" b="1" spc="-5" dirty="0">
                <a:latin typeface="Calibri"/>
                <a:cs typeface="Calibri"/>
              </a:rPr>
              <a:t>price </a:t>
            </a:r>
            <a:r>
              <a:rPr sz="1900" b="1" spc="-10" dirty="0">
                <a:latin typeface="Calibri"/>
                <a:cs typeface="Calibri"/>
              </a:rPr>
              <a:t>for </a:t>
            </a:r>
            <a:r>
              <a:rPr sz="1900" b="1" spc="-5" dirty="0">
                <a:latin typeface="Calibri"/>
                <a:cs typeface="Calibri"/>
              </a:rPr>
              <a:t> </a:t>
            </a:r>
            <a:r>
              <a:rPr sz="1900" b="1" spc="-10" dirty="0">
                <a:latin typeface="Calibri"/>
                <a:cs typeface="Calibri"/>
              </a:rPr>
              <a:t>5000 shares </a:t>
            </a:r>
            <a:r>
              <a:rPr sz="1900" b="1" dirty="0">
                <a:latin typeface="Calibri"/>
                <a:cs typeface="Calibri"/>
              </a:rPr>
              <a:t>has </a:t>
            </a:r>
            <a:r>
              <a:rPr sz="1900" b="1" spc="-5" dirty="0">
                <a:latin typeface="Calibri"/>
                <a:cs typeface="Calibri"/>
              </a:rPr>
              <a:t>changed</a:t>
            </a:r>
            <a:r>
              <a:rPr sz="1900" spc="-5" dirty="0">
                <a:latin typeface="Calibri"/>
                <a:cs typeface="Calibri"/>
              </a:rPr>
              <a:t>, </a:t>
            </a:r>
            <a:r>
              <a:rPr sz="1900" spc="-10" dirty="0">
                <a:latin typeface="Calibri"/>
                <a:cs typeface="Calibri"/>
              </a:rPr>
              <a:t>but</a:t>
            </a:r>
            <a:r>
              <a:rPr sz="1900" spc="405" dirty="0">
                <a:latin typeface="Calibri"/>
                <a:cs typeface="Calibri"/>
              </a:rPr>
              <a:t> </a:t>
            </a:r>
            <a:r>
              <a:rPr sz="1900" spc="-5" dirty="0">
                <a:latin typeface="Calibri"/>
                <a:cs typeface="Calibri"/>
              </a:rPr>
              <a:t>the </a:t>
            </a:r>
            <a:r>
              <a:rPr sz="1900" b="1" spc="-5" dirty="0">
                <a:latin typeface="Calibri"/>
                <a:cs typeface="Calibri"/>
              </a:rPr>
              <a:t>measured liquidity </a:t>
            </a:r>
            <a:r>
              <a:rPr sz="1900" b="1" spc="-10" dirty="0">
                <a:latin typeface="Calibri"/>
                <a:cs typeface="Calibri"/>
              </a:rPr>
              <a:t>at </a:t>
            </a:r>
            <a:r>
              <a:rPr sz="1900" b="1" spc="-5" dirty="0">
                <a:latin typeface="Calibri"/>
                <a:cs typeface="Calibri"/>
              </a:rPr>
              <a:t>the </a:t>
            </a:r>
            <a:r>
              <a:rPr sz="1900" b="1" spc="-10" dirty="0">
                <a:latin typeface="Calibri"/>
                <a:cs typeface="Calibri"/>
              </a:rPr>
              <a:t>best </a:t>
            </a:r>
            <a:r>
              <a:rPr sz="1900" b="1" spc="-15" dirty="0">
                <a:latin typeface="Calibri"/>
                <a:cs typeface="Calibri"/>
              </a:rPr>
              <a:t>market </a:t>
            </a:r>
            <a:r>
              <a:rPr sz="1900" b="1" spc="-10" dirty="0">
                <a:latin typeface="Calibri"/>
                <a:cs typeface="Calibri"/>
              </a:rPr>
              <a:t> </a:t>
            </a:r>
            <a:r>
              <a:rPr sz="1900" b="1" spc="-5" dirty="0">
                <a:latin typeface="Calibri"/>
                <a:cs typeface="Calibri"/>
              </a:rPr>
              <a:t>ask has decreased </a:t>
            </a:r>
            <a:r>
              <a:rPr sz="1900" spc="-15" dirty="0">
                <a:latin typeface="Calibri"/>
                <a:cs typeface="Calibri"/>
              </a:rPr>
              <a:t>from </a:t>
            </a:r>
            <a:r>
              <a:rPr sz="1900" spc="-10" dirty="0">
                <a:latin typeface="Calibri"/>
                <a:cs typeface="Calibri"/>
              </a:rPr>
              <a:t>5000 shares pre-decimalization </a:t>
            </a:r>
            <a:r>
              <a:rPr sz="1900" spc="-15" dirty="0">
                <a:latin typeface="Calibri"/>
                <a:cs typeface="Calibri"/>
              </a:rPr>
              <a:t>to </a:t>
            </a:r>
            <a:r>
              <a:rPr sz="1900" spc="-10" dirty="0">
                <a:latin typeface="Calibri"/>
                <a:cs typeface="Calibri"/>
              </a:rPr>
              <a:t>500 shares post- </a:t>
            </a:r>
            <a:r>
              <a:rPr sz="1900" spc="-5" dirty="0">
                <a:latin typeface="Calibri"/>
                <a:cs typeface="Calibri"/>
              </a:rPr>
              <a:t> </a:t>
            </a:r>
            <a:r>
              <a:rPr sz="1900" spc="-10" dirty="0">
                <a:latin typeface="Calibri"/>
                <a:cs typeface="Calibri"/>
              </a:rPr>
              <a:t>decimalization.</a:t>
            </a:r>
            <a:endParaRPr sz="19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323" y="931553"/>
            <a:ext cx="6422390" cy="635000"/>
          </a:xfrm>
          <a:prstGeom prst="rect">
            <a:avLst/>
          </a:prstGeom>
        </p:spPr>
        <p:txBody>
          <a:bodyPr vert="horz" wrap="square" lIns="0" tIns="12065" rIns="0" bIns="0" rtlCol="0">
            <a:spAutoFit/>
          </a:bodyPr>
          <a:lstStyle/>
          <a:p>
            <a:pPr marL="12700">
              <a:lnSpc>
                <a:spcPct val="100000"/>
              </a:lnSpc>
              <a:spcBef>
                <a:spcPts val="95"/>
              </a:spcBef>
            </a:pPr>
            <a:r>
              <a:rPr spc="-5" dirty="0"/>
              <a:t>A</a:t>
            </a:r>
            <a:r>
              <a:rPr spc="-160" dirty="0"/>
              <a:t> </a:t>
            </a:r>
            <a:r>
              <a:rPr spc="-80" dirty="0"/>
              <a:t>B</a:t>
            </a:r>
            <a:r>
              <a:rPr spc="-65" dirty="0"/>
              <a:t>r</a:t>
            </a:r>
            <a:r>
              <a:rPr spc="-75" dirty="0"/>
              <a:t>i</a:t>
            </a:r>
            <a:r>
              <a:rPr spc="-135" dirty="0"/>
              <a:t>e</a:t>
            </a:r>
            <a:r>
              <a:rPr spc="-5" dirty="0"/>
              <a:t>f</a:t>
            </a:r>
            <a:r>
              <a:rPr spc="-180" dirty="0"/>
              <a:t> </a:t>
            </a:r>
            <a:r>
              <a:rPr spc="-95" dirty="0"/>
              <a:t>H</a:t>
            </a:r>
            <a:r>
              <a:rPr spc="-60" dirty="0"/>
              <a:t>i</a:t>
            </a:r>
            <a:r>
              <a:rPr spc="-125" dirty="0"/>
              <a:t>s</a:t>
            </a:r>
            <a:r>
              <a:rPr spc="-120" dirty="0"/>
              <a:t>t</a:t>
            </a:r>
            <a:r>
              <a:rPr spc="-90" dirty="0"/>
              <a:t>o</a:t>
            </a:r>
            <a:r>
              <a:rPr spc="-70" dirty="0"/>
              <a:t>r</a:t>
            </a:r>
            <a:r>
              <a:rPr spc="-5" dirty="0"/>
              <a:t>y</a:t>
            </a:r>
            <a:r>
              <a:rPr spc="-185" dirty="0"/>
              <a:t> </a:t>
            </a:r>
            <a:r>
              <a:rPr spc="-75" dirty="0"/>
              <a:t>o</a:t>
            </a:r>
            <a:r>
              <a:rPr spc="-5" dirty="0"/>
              <a:t>f</a:t>
            </a:r>
            <a:r>
              <a:rPr spc="-160" dirty="0"/>
              <a:t> </a:t>
            </a:r>
            <a:r>
              <a:rPr spc="-75" dirty="0"/>
              <a:t>S</a:t>
            </a:r>
            <a:r>
              <a:rPr spc="-110" dirty="0"/>
              <a:t>t</a:t>
            </a:r>
            <a:r>
              <a:rPr spc="-90" dirty="0"/>
              <a:t>oc</a:t>
            </a:r>
            <a:r>
              <a:rPr spc="-5" dirty="0"/>
              <a:t>k</a:t>
            </a:r>
            <a:r>
              <a:rPr spc="-190" dirty="0"/>
              <a:t> </a:t>
            </a:r>
            <a:r>
              <a:rPr spc="-355" dirty="0"/>
              <a:t>T</a:t>
            </a:r>
            <a:r>
              <a:rPr spc="-135" dirty="0"/>
              <a:t>r</a:t>
            </a:r>
            <a:r>
              <a:rPr spc="-90" dirty="0"/>
              <a:t>ad</a:t>
            </a:r>
            <a:r>
              <a:rPr spc="-75" dirty="0"/>
              <a:t>i</a:t>
            </a:r>
            <a:r>
              <a:rPr spc="-105" dirty="0"/>
              <a:t>n</a:t>
            </a:r>
            <a:r>
              <a:rPr spc="-5" dirty="0"/>
              <a:t>g</a:t>
            </a:r>
            <a:r>
              <a:rPr spc="-170" dirty="0"/>
              <a:t> </a:t>
            </a:r>
            <a:r>
              <a:rPr spc="-5" dirty="0"/>
              <a: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
        <p:nvSpPr>
          <p:cNvPr id="3" name="object 3"/>
          <p:cNvSpPr txBox="1"/>
          <p:nvPr/>
        </p:nvSpPr>
        <p:spPr>
          <a:xfrm>
            <a:off x="810258" y="1983005"/>
            <a:ext cx="7571105" cy="3011805"/>
          </a:xfrm>
          <a:prstGeom prst="rect">
            <a:avLst/>
          </a:prstGeom>
        </p:spPr>
        <p:txBody>
          <a:bodyPr vert="horz" wrap="square" lIns="0" tIns="12065" rIns="0" bIns="0" rtlCol="0">
            <a:spAutoFit/>
          </a:bodyPr>
          <a:lstStyle/>
          <a:p>
            <a:pPr marL="103505" marR="5080" indent="-91440" algn="just">
              <a:lnSpc>
                <a:spcPct val="100000"/>
              </a:lnSpc>
              <a:spcBef>
                <a:spcPts val="95"/>
              </a:spcBef>
              <a:buClr>
                <a:srgbClr val="1CACE3"/>
              </a:buClr>
              <a:buSzPct val="95454"/>
              <a:buFont typeface="Wingdings"/>
              <a:buChar char=""/>
              <a:tabLst>
                <a:tab pos="235585" algn="l"/>
              </a:tabLst>
            </a:pPr>
            <a:r>
              <a:rPr sz="2200" spc="-15" dirty="0">
                <a:latin typeface="Calibri"/>
                <a:cs typeface="Calibri"/>
              </a:rPr>
              <a:t>So, </a:t>
            </a:r>
            <a:r>
              <a:rPr sz="2200" spc="-5" dirty="0">
                <a:latin typeface="Calibri"/>
                <a:cs typeface="Calibri"/>
              </a:rPr>
              <a:t>while </a:t>
            </a:r>
            <a:r>
              <a:rPr sz="2200" b="1" spc="-15" dirty="0">
                <a:latin typeface="Calibri"/>
                <a:cs typeface="Calibri"/>
              </a:rPr>
              <a:t>market </a:t>
            </a:r>
            <a:r>
              <a:rPr sz="2200" b="1" spc="-5" dirty="0">
                <a:latin typeface="Calibri"/>
                <a:cs typeface="Calibri"/>
              </a:rPr>
              <a:t>depth </a:t>
            </a:r>
            <a:r>
              <a:rPr sz="2200" dirty="0">
                <a:latin typeface="Calibri"/>
                <a:cs typeface="Calibri"/>
              </a:rPr>
              <a:t>(e.g., </a:t>
            </a:r>
            <a:r>
              <a:rPr sz="2200" spc="-10" dirty="0">
                <a:latin typeface="Calibri"/>
                <a:cs typeface="Calibri"/>
              </a:rPr>
              <a:t>“transaction </a:t>
            </a:r>
            <a:r>
              <a:rPr sz="2200" dirty="0">
                <a:latin typeface="Calibri"/>
                <a:cs typeface="Calibri"/>
              </a:rPr>
              <a:t>liquidity”) </a:t>
            </a:r>
            <a:r>
              <a:rPr sz="2200" spc="-10" dirty="0">
                <a:latin typeface="Calibri"/>
                <a:cs typeface="Calibri"/>
              </a:rPr>
              <a:t>measured </a:t>
            </a:r>
            <a:r>
              <a:rPr sz="2200" spc="-5" dirty="0">
                <a:latin typeface="Calibri"/>
                <a:cs typeface="Calibri"/>
              </a:rPr>
              <a:t> as</a:t>
            </a:r>
            <a:r>
              <a:rPr sz="2200" dirty="0">
                <a:latin typeface="Calibri"/>
                <a:cs typeface="Calibri"/>
              </a:rPr>
              <a:t> </a:t>
            </a:r>
            <a:r>
              <a:rPr sz="2200" spc="-10" dirty="0">
                <a:latin typeface="Calibri"/>
                <a:cs typeface="Calibri"/>
              </a:rPr>
              <a:t>the</a:t>
            </a:r>
            <a:r>
              <a:rPr sz="2200" spc="-5" dirty="0">
                <a:latin typeface="Calibri"/>
                <a:cs typeface="Calibri"/>
              </a:rPr>
              <a:t> </a:t>
            </a:r>
            <a:r>
              <a:rPr sz="2200" spc="-15" dirty="0">
                <a:latin typeface="Calibri"/>
                <a:cs typeface="Calibri"/>
              </a:rPr>
              <a:t>total</a:t>
            </a:r>
            <a:r>
              <a:rPr sz="2200" spc="-10" dirty="0">
                <a:latin typeface="Calibri"/>
                <a:cs typeface="Calibri"/>
              </a:rPr>
              <a:t> quantity</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shares</a:t>
            </a:r>
            <a:r>
              <a:rPr sz="2200" spc="-5" dirty="0">
                <a:latin typeface="Calibri"/>
                <a:cs typeface="Calibri"/>
              </a:rPr>
              <a:t> </a:t>
            </a:r>
            <a:r>
              <a:rPr sz="2200" spc="-15" dirty="0">
                <a:latin typeface="Calibri"/>
                <a:cs typeface="Calibri"/>
              </a:rPr>
              <a:t>at</a:t>
            </a:r>
            <a:r>
              <a:rPr sz="2200" spc="-10" dirty="0">
                <a:latin typeface="Calibri"/>
                <a:cs typeface="Calibri"/>
              </a:rPr>
              <a:t> </a:t>
            </a:r>
            <a:r>
              <a:rPr sz="2200" spc="-5" dirty="0">
                <a:latin typeface="Calibri"/>
                <a:cs typeface="Calibri"/>
              </a:rPr>
              <a:t>the</a:t>
            </a:r>
            <a:r>
              <a:rPr sz="2200" dirty="0">
                <a:latin typeface="Calibri"/>
                <a:cs typeface="Calibri"/>
              </a:rPr>
              <a:t> </a:t>
            </a:r>
            <a:r>
              <a:rPr sz="2200" spc="-10" dirty="0">
                <a:solidFill>
                  <a:srgbClr val="FF0000"/>
                </a:solidFill>
                <a:latin typeface="Calibri"/>
                <a:cs typeface="Calibri"/>
              </a:rPr>
              <a:t>best</a:t>
            </a:r>
            <a:r>
              <a:rPr sz="2200" spc="-5" dirty="0">
                <a:solidFill>
                  <a:srgbClr val="FF0000"/>
                </a:solidFill>
                <a:latin typeface="Calibri"/>
                <a:cs typeface="Calibri"/>
              </a:rPr>
              <a:t> bid</a:t>
            </a:r>
            <a:r>
              <a:rPr sz="2200" dirty="0">
                <a:solidFill>
                  <a:srgbClr val="FF0000"/>
                </a:solidFill>
                <a:latin typeface="Calibri"/>
                <a:cs typeface="Calibri"/>
              </a:rPr>
              <a:t> </a:t>
            </a:r>
            <a:r>
              <a:rPr sz="2200" spc="-5" dirty="0">
                <a:solidFill>
                  <a:srgbClr val="FF0000"/>
                </a:solidFill>
                <a:latin typeface="Calibri"/>
                <a:cs typeface="Calibri"/>
              </a:rPr>
              <a:t>and</a:t>
            </a:r>
            <a:r>
              <a:rPr sz="2200" dirty="0">
                <a:solidFill>
                  <a:srgbClr val="FF0000"/>
                </a:solidFill>
                <a:latin typeface="Calibri"/>
                <a:cs typeface="Calibri"/>
              </a:rPr>
              <a:t> </a:t>
            </a:r>
            <a:r>
              <a:rPr sz="2200" spc="-5" dirty="0">
                <a:solidFill>
                  <a:srgbClr val="FF0000"/>
                </a:solidFill>
                <a:latin typeface="Calibri"/>
                <a:cs typeface="Calibri"/>
              </a:rPr>
              <a:t>ask</a:t>
            </a:r>
            <a:r>
              <a:rPr sz="2200" dirty="0">
                <a:solidFill>
                  <a:srgbClr val="FF0000"/>
                </a:solidFill>
                <a:latin typeface="Calibri"/>
                <a:cs typeface="Calibri"/>
              </a:rPr>
              <a:t> </a:t>
            </a:r>
            <a:r>
              <a:rPr sz="2200" spc="-15" dirty="0">
                <a:latin typeface="Calibri"/>
                <a:cs typeface="Calibri"/>
              </a:rPr>
              <a:t>has </a:t>
            </a:r>
            <a:r>
              <a:rPr sz="2200" spc="-10" dirty="0">
                <a:latin typeface="Calibri"/>
                <a:cs typeface="Calibri"/>
              </a:rPr>
              <a:t> decreased,</a:t>
            </a:r>
            <a:r>
              <a:rPr sz="2200" spc="10" dirty="0">
                <a:latin typeface="Calibri"/>
                <a:cs typeface="Calibri"/>
              </a:rPr>
              <a:t> </a:t>
            </a:r>
            <a:r>
              <a:rPr sz="2200" b="1" spc="-5" dirty="0">
                <a:latin typeface="Calibri"/>
                <a:cs typeface="Calibri"/>
              </a:rPr>
              <a:t>actual</a:t>
            </a:r>
            <a:r>
              <a:rPr sz="2200" b="1" spc="15" dirty="0">
                <a:latin typeface="Calibri"/>
                <a:cs typeface="Calibri"/>
              </a:rPr>
              <a:t> </a:t>
            </a:r>
            <a:r>
              <a:rPr sz="2200" b="1" spc="-20" dirty="0">
                <a:latin typeface="Calibri"/>
                <a:cs typeface="Calibri"/>
              </a:rPr>
              <a:t>market</a:t>
            </a:r>
            <a:r>
              <a:rPr sz="2200" b="1" spc="10" dirty="0">
                <a:latin typeface="Calibri"/>
                <a:cs typeface="Calibri"/>
              </a:rPr>
              <a:t> </a:t>
            </a:r>
            <a:r>
              <a:rPr sz="2200" b="1" spc="-5" dirty="0">
                <a:latin typeface="Calibri"/>
                <a:cs typeface="Calibri"/>
              </a:rPr>
              <a:t>liquidity </a:t>
            </a:r>
            <a:r>
              <a:rPr sz="2200" spc="-20" dirty="0">
                <a:latin typeface="Calibri"/>
                <a:cs typeface="Calibri"/>
              </a:rPr>
              <a:t>may</a:t>
            </a:r>
            <a:r>
              <a:rPr sz="2200" spc="5" dirty="0">
                <a:latin typeface="Calibri"/>
                <a:cs typeface="Calibri"/>
              </a:rPr>
              <a:t> </a:t>
            </a:r>
            <a:r>
              <a:rPr sz="2200" spc="-5" dirty="0">
                <a:latin typeface="Calibri"/>
                <a:cs typeface="Calibri"/>
              </a:rPr>
              <a:t>be</a:t>
            </a:r>
            <a:r>
              <a:rPr sz="2200" spc="5" dirty="0">
                <a:latin typeface="Calibri"/>
                <a:cs typeface="Calibri"/>
              </a:rPr>
              <a:t> </a:t>
            </a:r>
            <a:r>
              <a:rPr sz="2200" spc="-20" dirty="0">
                <a:latin typeface="Calibri"/>
                <a:cs typeface="Calibri"/>
              </a:rPr>
              <a:t>unaffected.</a:t>
            </a:r>
            <a:endParaRPr sz="2200">
              <a:latin typeface="Calibri"/>
              <a:cs typeface="Calibri"/>
            </a:endParaRPr>
          </a:p>
          <a:p>
            <a:pPr marL="103505" marR="7620" indent="-91440" algn="just">
              <a:lnSpc>
                <a:spcPct val="100000"/>
              </a:lnSpc>
              <a:spcBef>
                <a:spcPts val="1200"/>
              </a:spcBef>
              <a:buClr>
                <a:srgbClr val="1CACE3"/>
              </a:buClr>
              <a:buSzPct val="95454"/>
              <a:buFont typeface="Wingdings"/>
              <a:buChar char=""/>
              <a:tabLst>
                <a:tab pos="235585" algn="l"/>
              </a:tabLst>
            </a:pPr>
            <a:r>
              <a:rPr sz="2200" spc="-10" dirty="0">
                <a:latin typeface="Calibri"/>
                <a:cs typeface="Calibri"/>
              </a:rPr>
              <a:t>What </a:t>
            </a:r>
            <a:r>
              <a:rPr sz="2200" spc="-5" dirty="0">
                <a:latin typeface="Calibri"/>
                <a:cs typeface="Calibri"/>
              </a:rPr>
              <a:t>has </a:t>
            </a:r>
            <a:r>
              <a:rPr sz="2200" spc="-10" dirty="0">
                <a:latin typeface="Calibri"/>
                <a:cs typeface="Calibri"/>
              </a:rPr>
              <a:t>changed </a:t>
            </a:r>
            <a:r>
              <a:rPr sz="2200" spc="-5" dirty="0">
                <a:latin typeface="Calibri"/>
                <a:cs typeface="Calibri"/>
              </a:rPr>
              <a:t>in this </a:t>
            </a:r>
            <a:r>
              <a:rPr sz="2200" spc="-15" dirty="0">
                <a:latin typeface="Calibri"/>
                <a:cs typeface="Calibri"/>
              </a:rPr>
              <a:t>example </a:t>
            </a:r>
            <a:r>
              <a:rPr sz="2200" spc="-5" dirty="0">
                <a:latin typeface="Calibri"/>
                <a:cs typeface="Calibri"/>
              </a:rPr>
              <a:t>is </a:t>
            </a:r>
            <a:r>
              <a:rPr sz="2200" spc="-10" dirty="0">
                <a:latin typeface="Calibri"/>
                <a:cs typeface="Calibri"/>
              </a:rPr>
              <a:t>that now </a:t>
            </a:r>
            <a:r>
              <a:rPr sz="2200" spc="-5" dirty="0">
                <a:latin typeface="Calibri"/>
                <a:cs typeface="Calibri"/>
              </a:rPr>
              <a:t>it </a:t>
            </a:r>
            <a:r>
              <a:rPr sz="2200" spc="-25" dirty="0">
                <a:latin typeface="Calibri"/>
                <a:cs typeface="Calibri"/>
              </a:rPr>
              <a:t>takes </a:t>
            </a:r>
            <a:r>
              <a:rPr sz="2200" b="1" spc="-5" dirty="0">
                <a:solidFill>
                  <a:srgbClr val="0000FF"/>
                </a:solidFill>
                <a:latin typeface="Calibri"/>
                <a:cs typeface="Calibri"/>
              </a:rPr>
              <a:t>five times </a:t>
            </a:r>
            <a:r>
              <a:rPr sz="2200" b="1" dirty="0">
                <a:solidFill>
                  <a:srgbClr val="0000FF"/>
                </a:solidFill>
                <a:latin typeface="Calibri"/>
                <a:cs typeface="Calibri"/>
              </a:rPr>
              <a:t> </a:t>
            </a:r>
            <a:r>
              <a:rPr sz="2200" b="1" spc="-5" dirty="0">
                <a:solidFill>
                  <a:srgbClr val="0000FF"/>
                </a:solidFill>
                <a:latin typeface="Calibri"/>
                <a:cs typeface="Calibri"/>
              </a:rPr>
              <a:t>as</a:t>
            </a:r>
            <a:r>
              <a:rPr sz="2200" b="1" dirty="0">
                <a:solidFill>
                  <a:srgbClr val="0000FF"/>
                </a:solidFill>
                <a:latin typeface="Calibri"/>
                <a:cs typeface="Calibri"/>
              </a:rPr>
              <a:t> </a:t>
            </a:r>
            <a:r>
              <a:rPr sz="2200" b="1" spc="-15" dirty="0">
                <a:solidFill>
                  <a:srgbClr val="0000FF"/>
                </a:solidFill>
                <a:latin typeface="Calibri"/>
                <a:cs typeface="Calibri"/>
              </a:rPr>
              <a:t>many</a:t>
            </a:r>
            <a:r>
              <a:rPr sz="2200" b="1" spc="10" dirty="0">
                <a:solidFill>
                  <a:srgbClr val="0000FF"/>
                </a:solidFill>
                <a:latin typeface="Calibri"/>
                <a:cs typeface="Calibri"/>
              </a:rPr>
              <a:t> </a:t>
            </a:r>
            <a:r>
              <a:rPr sz="2200" b="1" spc="-10" dirty="0">
                <a:solidFill>
                  <a:srgbClr val="0000FF"/>
                </a:solidFill>
                <a:latin typeface="Calibri"/>
                <a:cs typeface="Calibri"/>
              </a:rPr>
              <a:t>transactions</a:t>
            </a:r>
            <a:r>
              <a:rPr sz="2200" b="1" spc="35" dirty="0">
                <a:solidFill>
                  <a:srgbClr val="0000FF"/>
                </a:solidFill>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fill </a:t>
            </a:r>
            <a:r>
              <a:rPr sz="2200" spc="-10" dirty="0">
                <a:latin typeface="Calibri"/>
                <a:cs typeface="Calibri"/>
              </a:rPr>
              <a:t>the</a:t>
            </a:r>
            <a:r>
              <a:rPr sz="2200" spc="5" dirty="0">
                <a:latin typeface="Calibri"/>
                <a:cs typeface="Calibri"/>
              </a:rPr>
              <a:t> </a:t>
            </a:r>
            <a:r>
              <a:rPr sz="2200" spc="-5" dirty="0">
                <a:latin typeface="Calibri"/>
                <a:cs typeface="Calibri"/>
              </a:rPr>
              <a:t>5000 </a:t>
            </a:r>
            <a:r>
              <a:rPr sz="2200" spc="-10" dirty="0">
                <a:latin typeface="Calibri"/>
                <a:cs typeface="Calibri"/>
              </a:rPr>
              <a:t>share </a:t>
            </a:r>
            <a:r>
              <a:rPr sz="2200" spc="-45" dirty="0">
                <a:latin typeface="Calibri"/>
                <a:cs typeface="Calibri"/>
              </a:rPr>
              <a:t>order.</a:t>
            </a:r>
            <a:endParaRPr sz="2200">
              <a:latin typeface="Calibri"/>
              <a:cs typeface="Calibri"/>
            </a:endParaRPr>
          </a:p>
          <a:p>
            <a:pPr marL="103505" marR="7620" indent="-91440" algn="just">
              <a:lnSpc>
                <a:spcPct val="100000"/>
              </a:lnSpc>
              <a:spcBef>
                <a:spcPts val="1200"/>
              </a:spcBef>
              <a:buClr>
                <a:srgbClr val="1CACE3"/>
              </a:buClr>
              <a:buSzPct val="95454"/>
              <a:buFont typeface="Wingdings"/>
              <a:buChar char=""/>
              <a:tabLst>
                <a:tab pos="235585" algn="l"/>
              </a:tabLst>
            </a:pPr>
            <a:r>
              <a:rPr sz="2200" spc="-5" dirty="0">
                <a:latin typeface="Calibri"/>
                <a:cs typeface="Calibri"/>
              </a:rPr>
              <a:t>Thus, </a:t>
            </a:r>
            <a:r>
              <a:rPr sz="2200" spc="-15" dirty="0">
                <a:latin typeface="Calibri"/>
                <a:cs typeface="Calibri"/>
              </a:rPr>
              <a:t>even </a:t>
            </a:r>
            <a:r>
              <a:rPr sz="2200" spc="-5" dirty="0">
                <a:latin typeface="Calibri"/>
                <a:cs typeface="Calibri"/>
              </a:rPr>
              <a:t>if </a:t>
            </a:r>
            <a:r>
              <a:rPr sz="2200" spc="-10" dirty="0">
                <a:latin typeface="Calibri"/>
                <a:cs typeface="Calibri"/>
              </a:rPr>
              <a:t>liquidity </a:t>
            </a:r>
            <a:r>
              <a:rPr sz="2200" spc="-5" dirty="0">
                <a:latin typeface="Calibri"/>
                <a:cs typeface="Calibri"/>
              </a:rPr>
              <a:t>has </a:t>
            </a:r>
            <a:r>
              <a:rPr sz="2200" spc="-10" dirty="0">
                <a:latin typeface="Calibri"/>
                <a:cs typeface="Calibri"/>
              </a:rPr>
              <a:t>remained </a:t>
            </a:r>
            <a:r>
              <a:rPr sz="2200" spc="-15" dirty="0">
                <a:latin typeface="Calibri"/>
                <a:cs typeface="Calibri"/>
              </a:rPr>
              <a:t>stable, </a:t>
            </a:r>
            <a:r>
              <a:rPr sz="2200" b="1" spc="-15" dirty="0">
                <a:latin typeface="Calibri"/>
                <a:cs typeface="Calibri"/>
              </a:rPr>
              <a:t>trading </a:t>
            </a:r>
            <a:r>
              <a:rPr sz="2200" b="1" spc="-5" dirty="0">
                <a:latin typeface="Calibri"/>
                <a:cs typeface="Calibri"/>
              </a:rPr>
              <a:t>difficulty</a:t>
            </a:r>
            <a:r>
              <a:rPr sz="2200" spc="-5" dirty="0">
                <a:latin typeface="Calibri"/>
                <a:cs typeface="Calibri"/>
              </a:rPr>
              <a:t>, as </a:t>
            </a:r>
            <a:r>
              <a:rPr sz="2200" dirty="0">
                <a:latin typeface="Calibri"/>
                <a:cs typeface="Calibri"/>
              </a:rPr>
              <a:t> </a:t>
            </a:r>
            <a:r>
              <a:rPr sz="2200" b="1" spc="-10" dirty="0">
                <a:latin typeface="Calibri"/>
                <a:cs typeface="Calibri"/>
              </a:rPr>
              <a:t>measured by the </a:t>
            </a:r>
            <a:r>
              <a:rPr sz="2200" b="1" spc="-5" dirty="0">
                <a:latin typeface="Calibri"/>
                <a:cs typeface="Calibri"/>
              </a:rPr>
              <a:t>number of </a:t>
            </a:r>
            <a:r>
              <a:rPr sz="2200" b="1" spc="-10" dirty="0">
                <a:latin typeface="Calibri"/>
                <a:cs typeface="Calibri"/>
              </a:rPr>
              <a:t>transactions required </a:t>
            </a:r>
            <a:r>
              <a:rPr sz="2200" b="1" spc="-15" dirty="0">
                <a:latin typeface="Calibri"/>
                <a:cs typeface="Calibri"/>
              </a:rPr>
              <a:t>to </a:t>
            </a:r>
            <a:r>
              <a:rPr sz="2200" b="1" spc="-10" dirty="0">
                <a:latin typeface="Calibri"/>
                <a:cs typeface="Calibri"/>
              </a:rPr>
              <a:t>complete </a:t>
            </a:r>
            <a:r>
              <a:rPr sz="2200" b="1" spc="-5" dirty="0">
                <a:latin typeface="Calibri"/>
                <a:cs typeface="Calibri"/>
              </a:rPr>
              <a:t> </a:t>
            </a:r>
            <a:r>
              <a:rPr sz="2200" b="1" spc="-10" dirty="0">
                <a:latin typeface="Calibri"/>
                <a:cs typeface="Calibri"/>
              </a:rPr>
              <a:t>the</a:t>
            </a:r>
            <a:r>
              <a:rPr sz="2200" b="1" spc="10" dirty="0">
                <a:latin typeface="Calibri"/>
                <a:cs typeface="Calibri"/>
              </a:rPr>
              <a:t> </a:t>
            </a:r>
            <a:r>
              <a:rPr sz="2200" b="1" spc="-10" dirty="0">
                <a:latin typeface="Calibri"/>
                <a:cs typeface="Calibri"/>
              </a:rPr>
              <a:t>order</a:t>
            </a:r>
            <a:r>
              <a:rPr sz="2200" spc="-10" dirty="0">
                <a:latin typeface="Calibri"/>
                <a:cs typeface="Calibri"/>
              </a:rPr>
              <a:t>,</a:t>
            </a:r>
            <a:r>
              <a:rPr sz="2200" spc="35" dirty="0">
                <a:latin typeface="Calibri"/>
                <a:cs typeface="Calibri"/>
              </a:rPr>
              <a:t> </a:t>
            </a:r>
            <a:r>
              <a:rPr sz="2200" spc="-5" dirty="0">
                <a:latin typeface="Calibri"/>
                <a:cs typeface="Calibri"/>
              </a:rPr>
              <a:t>has in</a:t>
            </a:r>
            <a:r>
              <a:rPr sz="2200" spc="-10" dirty="0">
                <a:latin typeface="Calibri"/>
                <a:cs typeface="Calibri"/>
              </a:rPr>
              <a:t> </a:t>
            </a:r>
            <a:r>
              <a:rPr sz="2200" spc="-20" dirty="0">
                <a:latin typeface="Calibri"/>
                <a:cs typeface="Calibri"/>
              </a:rPr>
              <a:t>fact</a:t>
            </a:r>
            <a:r>
              <a:rPr sz="2200" dirty="0">
                <a:latin typeface="Calibri"/>
                <a:cs typeface="Calibri"/>
              </a:rPr>
              <a:t> </a:t>
            </a:r>
            <a:r>
              <a:rPr sz="2200" spc="-10" dirty="0">
                <a:latin typeface="Calibri"/>
                <a:cs typeface="Calibri"/>
              </a:rPr>
              <a:t>increased.</a:t>
            </a:r>
            <a:endParaRPr sz="2200">
              <a:latin typeface="Calibri"/>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3938</Words>
  <Application>Microsoft Office PowerPoint</Application>
  <PresentationFormat>On-screen Show (4:3)</PresentationFormat>
  <Paragraphs>416</Paragraphs>
  <Slides>31</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MT</vt:lpstr>
      <vt:lpstr>Calibri</vt:lpstr>
      <vt:lpstr>Calibri Light</vt:lpstr>
      <vt:lpstr>Courier New</vt:lpstr>
      <vt:lpstr>Times New Roman</vt:lpstr>
      <vt:lpstr>Wingdings</vt:lpstr>
      <vt:lpstr>Office Theme</vt:lpstr>
      <vt:lpstr>Trading Algorithms</vt:lpstr>
      <vt:lpstr>Outlines</vt:lpstr>
      <vt:lpstr>A Brief History of Stock Trading</vt:lpstr>
      <vt:lpstr>A Brief History of Stock Trading …</vt:lpstr>
      <vt:lpstr>A Brief History of Stock Trading …</vt:lpstr>
      <vt:lpstr>A Brief History of Stock Trading …</vt:lpstr>
      <vt:lpstr>A Brief History of Stock Trading …</vt:lpstr>
      <vt:lpstr>A Brief History of Stock Trading …</vt:lpstr>
      <vt:lpstr>A Brief History of Stock Trading …</vt:lpstr>
      <vt:lpstr>A Brief History of Stock Trading …</vt:lpstr>
      <vt:lpstr>A Brief History of Stock Trading …</vt:lpstr>
      <vt:lpstr>Algorithmic Trading: Definition</vt:lpstr>
      <vt:lpstr>Algorithmic Trading: Definition …</vt:lpstr>
      <vt:lpstr>Algorithmic Trading: Definition …</vt:lpstr>
      <vt:lpstr>PowerPoint Presentation</vt:lpstr>
      <vt:lpstr>Algorithmic Trading: Pros and Cons</vt:lpstr>
      <vt:lpstr>Algorithmic Trading: Pros and Cons …</vt:lpstr>
      <vt:lpstr>Algorithmic Trading: Pros and Cons …</vt:lpstr>
      <vt:lpstr>Algorithmic Trading: Pros and Cons …</vt:lpstr>
      <vt:lpstr>Algorithmic Trading: Pros and Cons …</vt:lpstr>
      <vt:lpstr>Algorithmic Trading: Pros and Cons …</vt:lpstr>
      <vt:lpstr>Algorithmic Trading: Pros and Cons …</vt:lpstr>
      <vt:lpstr>Algorithmic Trading: Pros and Cons …</vt:lpstr>
      <vt:lpstr>Algorithmic Trading: Pros and Cons …</vt:lpstr>
      <vt:lpstr>Algorithmic Trading Market</vt:lpstr>
      <vt:lpstr>Algorithmic Trading Market …</vt:lpstr>
      <vt:lpstr>Algorithmic Trading Market …</vt:lpstr>
      <vt:lpstr>Algorithmic Trading in Academia</vt:lpstr>
      <vt:lpstr>Algorithmic Trading in Academia …</vt:lpstr>
      <vt:lpstr>Algorithmic Trading in Academia …</vt:lpstr>
      <vt:lpstr>Algorithmic Trading in Academia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user</dc:creator>
  <cp:lastModifiedBy>Navid</cp:lastModifiedBy>
  <cp:revision>14</cp:revision>
  <dcterms:created xsi:type="dcterms:W3CDTF">2023-10-28T19:11:24Z</dcterms:created>
  <dcterms:modified xsi:type="dcterms:W3CDTF">2023-11-05T13:47:24Z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2023-02-27T00:00:00Z</vt:filetime>
  </property>
  <property fmtid="{D5CDD505-2E9C-101B-9397-08002B2CF9AE}" pid="3" name="Creator">
    <vt:lpwstr>Acrobat PDFMaker 21 for PowerPoint</vt:lpwstr>
  </property>
  <property fmtid="{D5CDD505-2E9C-101B-9397-08002B2CF9AE}" pid="4" name="LastSaved">
    <vt:filetime>2023-10-28T00:00:00Z</vt:filetime>
  </property>
</Properties>
</file>