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Nunito"/>
      <p:regular r:id="rId15"/>
      <p:bold r:id="rId16"/>
      <p:italic r:id="rId17"/>
      <p:boldItalic r:id="rId18"/>
    </p:embeddedFont>
    <p:embeddedFont>
      <p:font typeface="Maven Pro"/>
      <p:regular r:id="rId19"/>
      <p:bold r:id="rId20"/>
    </p:embeddedFont>
    <p:embeddedFont>
      <p:font typeface="Source Sans Pr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avenPro-bold.fntdata"/><Relationship Id="rId11" Type="http://schemas.openxmlformats.org/officeDocument/2006/relationships/slide" Target="slides/slide6.xml"/><Relationship Id="rId22" Type="http://schemas.openxmlformats.org/officeDocument/2006/relationships/font" Target="fonts/SourceSansPro-bold.fntdata"/><Relationship Id="rId10" Type="http://schemas.openxmlformats.org/officeDocument/2006/relationships/slide" Target="slides/slide5.xml"/><Relationship Id="rId21" Type="http://schemas.openxmlformats.org/officeDocument/2006/relationships/font" Target="fonts/SourceSansPro-regular.fntdata"/><Relationship Id="rId13" Type="http://schemas.openxmlformats.org/officeDocument/2006/relationships/slide" Target="slides/slide8.xml"/><Relationship Id="rId24" Type="http://schemas.openxmlformats.org/officeDocument/2006/relationships/font" Target="fonts/SourceSansPro-boldItalic.fntdata"/><Relationship Id="rId12" Type="http://schemas.openxmlformats.org/officeDocument/2006/relationships/slide" Target="slides/slide7.xml"/><Relationship Id="rId23" Type="http://schemas.openxmlformats.org/officeDocument/2006/relationships/font" Target="fonts/SourceSansPr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regular.fntdata"/><Relationship Id="rId14" Type="http://schemas.openxmlformats.org/officeDocument/2006/relationships/slide" Target="slides/slide9.xml"/><Relationship Id="rId17" Type="http://schemas.openxmlformats.org/officeDocument/2006/relationships/font" Target="fonts/Nunito-italic.fntdata"/><Relationship Id="rId16" Type="http://schemas.openxmlformats.org/officeDocument/2006/relationships/font" Target="fonts/Nunito-bold.fntdata"/><Relationship Id="rId5" Type="http://schemas.openxmlformats.org/officeDocument/2006/relationships/notesMaster" Target="notesMasters/notesMaster1.xml"/><Relationship Id="rId19" Type="http://schemas.openxmlformats.org/officeDocument/2006/relationships/font" Target="fonts/MavenPro-regular.fntdata"/><Relationship Id="rId6" Type="http://schemas.openxmlformats.org/officeDocument/2006/relationships/slide" Target="slides/slide1.xml"/><Relationship Id="rId18"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c6fa3c89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c6fa3c8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c6fa3c898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c6fa3c8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c6fa3c898_0_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c6fa3c89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c6fa3c898_0_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c6fa3c89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e89683a679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e89683a67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e7ce38ce43_0_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e7ce38ce43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e7ce38ce43_0_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e7ce38ce4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8e360cbb1c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8e360cbb1c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8e360cbb1c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8e360cbb1c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hyperlink" Target="https://aafngo.org/" TargetMode="Externa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docs.google.com/document/d/1fiaxwc8P4nqcSz5KlzlDexmwpmlKqDww-6wgAiFiUow/edit?usp=sharing" TargetMode="External"/><Relationship Id="rId4" Type="http://schemas.openxmlformats.org/officeDocument/2006/relationships/hyperlink" Target="https://www.youtube.com/channel/UCtK50fdfmAfcI5MKs4Waxng/featured" TargetMode="External"/><Relationship Id="rId5" Type="http://schemas.openxmlformats.org/officeDocument/2006/relationships/hyperlink" Target="https://www.youtube.com/watch?v=ZxTOcCyEvRA&amp;list=PLcSN_KxvpuZe7Vj8tQCCrX4gNKM56si5m" TargetMode="External"/><Relationship Id="rId6"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aafngo.org/" TargetMode="Externa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parvaaz-parindey.aafngo.org/explore" TargetMode="Externa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COMMUNITY WORK PRESENTATION</a:t>
            </a:r>
            <a:endParaRPr/>
          </a:p>
        </p:txBody>
      </p:sp>
      <p:sp>
        <p:nvSpPr>
          <p:cNvPr id="278" name="Google Shape;278;p13"/>
          <p:cNvSpPr txBox="1"/>
          <p:nvPr>
            <p:ph idx="1" type="subTitle"/>
          </p:nvPr>
        </p:nvSpPr>
        <p:spPr>
          <a:xfrm>
            <a:off x="770675" y="3615350"/>
            <a:ext cx="45564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Shivam Verma </a:t>
            </a:r>
            <a:r>
              <a:rPr lang="en"/>
              <a:t>• 201972</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284" name="Google Shape;284;p14"/>
          <p:cNvSpPr txBox="1"/>
          <p:nvPr>
            <p:ph idx="2" type="body"/>
          </p:nvPr>
        </p:nvSpPr>
        <p:spPr>
          <a:xfrm>
            <a:off x="4903675" y="889625"/>
            <a:ext cx="3430500" cy="379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Foundation Name: </a:t>
            </a:r>
            <a:endParaRPr b="1"/>
          </a:p>
          <a:p>
            <a:pPr indent="0" lvl="0" marL="0" rtl="0" algn="l">
              <a:spcBef>
                <a:spcPts val="0"/>
              </a:spcBef>
              <a:spcAft>
                <a:spcPts val="0"/>
              </a:spcAft>
              <a:buNone/>
            </a:pPr>
            <a:r>
              <a:rPr lang="en"/>
              <a:t>Asha Akanksha Foundation</a:t>
            </a:r>
            <a:endParaRPr/>
          </a:p>
          <a:p>
            <a:pPr indent="0" lvl="0" marL="0" rtl="0" algn="l">
              <a:spcBef>
                <a:spcPts val="0"/>
              </a:spcBef>
              <a:spcAft>
                <a:spcPts val="0"/>
              </a:spcAft>
              <a:buNone/>
            </a:pPr>
            <a:r>
              <a:rPr lang="en"/>
              <a:t>Official Website: </a:t>
            </a:r>
            <a:r>
              <a:rPr lang="en" sz="1100" u="sng">
                <a:solidFill>
                  <a:schemeClr val="hlink"/>
                </a:solidFill>
                <a:latin typeface="Arial"/>
                <a:ea typeface="Arial"/>
                <a:cs typeface="Arial"/>
                <a:sym typeface="Arial"/>
                <a:hlinkClick r:id="rId3"/>
              </a:rPr>
              <a:t>https://aafngo.org/</a:t>
            </a:r>
            <a:endParaRPr/>
          </a:p>
          <a:p>
            <a:pPr indent="0" lvl="0" marL="0" rtl="0" algn="l">
              <a:spcBef>
                <a:spcPts val="0"/>
              </a:spcBef>
              <a:spcAft>
                <a:spcPts val="0"/>
              </a:spcAft>
              <a:buNone/>
            </a:pPr>
            <a:r>
              <a:rPr lang="en"/>
              <a:t>Social Media Links: Present in Website.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All tasks done</a:t>
            </a:r>
            <a:endParaRPr b="1"/>
          </a:p>
          <a:p>
            <a:pPr indent="-323850" lvl="0" marL="457200" rtl="0" algn="l">
              <a:spcBef>
                <a:spcPts val="0"/>
              </a:spcBef>
              <a:spcAft>
                <a:spcPts val="0"/>
              </a:spcAft>
              <a:buSzPts val="1500"/>
              <a:buChar char="●"/>
            </a:pPr>
            <a:r>
              <a:rPr lang="en" sz="1500"/>
              <a:t>Hosted Campus Ambassador Programme, Wrote 9+ blogs, all posted on parvaaz parindey.</a:t>
            </a:r>
            <a:endParaRPr sz="1500"/>
          </a:p>
          <a:p>
            <a:pPr indent="-323850" lvl="0" marL="457200" rtl="0" algn="l">
              <a:spcBef>
                <a:spcPts val="0"/>
              </a:spcBef>
              <a:spcAft>
                <a:spcPts val="0"/>
              </a:spcAft>
              <a:buSzPts val="1500"/>
              <a:buChar char="●"/>
            </a:pPr>
            <a:r>
              <a:rPr lang="en" sz="1500"/>
              <a:t>Created a technical writing course. Soon to be posted on youtube.</a:t>
            </a:r>
            <a:endParaRPr sz="1500"/>
          </a:p>
          <a:p>
            <a:pPr indent="-323850" lvl="0" marL="457200" rtl="0" algn="l">
              <a:spcBef>
                <a:spcPts val="1600"/>
              </a:spcBef>
              <a:spcAft>
                <a:spcPts val="1600"/>
              </a:spcAft>
              <a:buSzPts val="1500"/>
              <a:buChar char="●"/>
            </a:pPr>
            <a:r>
              <a:rPr lang="en" sz="1500"/>
              <a:t>Made some educational videos for ngo’s youtube channel.</a:t>
            </a:r>
            <a:endParaRPr sz="1500"/>
          </a:p>
        </p:txBody>
      </p:sp>
      <p:pic>
        <p:nvPicPr>
          <p:cNvPr id="285" name="Google Shape;285;p14"/>
          <p:cNvPicPr preferRelativeResize="0"/>
          <p:nvPr/>
        </p:nvPicPr>
        <p:blipFill>
          <a:blip r:embed="rId4">
            <a:alphaModFix/>
          </a:blip>
          <a:stretch>
            <a:fillRect/>
          </a:stretch>
        </p:blipFill>
        <p:spPr>
          <a:xfrm>
            <a:off x="7933050" y="35125"/>
            <a:ext cx="1210950" cy="8069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289" name="Shape 289"/>
        <p:cNvGrpSpPr/>
        <p:nvPr/>
      </p:nvGrpSpPr>
      <p:grpSpPr>
        <a:xfrm>
          <a:off x="0" y="0"/>
          <a:ext cx="0" cy="0"/>
          <a:chOff x="0" y="0"/>
          <a:chExt cx="0" cy="0"/>
        </a:xfrm>
      </p:grpSpPr>
      <p:sp>
        <p:nvSpPr>
          <p:cNvPr id="290" name="Google Shape;290;p15"/>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00"/>
                </a:solidFill>
              </a:rPr>
              <a:t>Technical Writing Course</a:t>
            </a:r>
            <a:endParaRPr>
              <a:solidFill>
                <a:srgbClr val="000000"/>
              </a:solidFill>
            </a:endParaRPr>
          </a:p>
        </p:txBody>
      </p:sp>
      <p:pic>
        <p:nvPicPr>
          <p:cNvPr id="291" name="Google Shape;291;p15"/>
          <p:cNvPicPr preferRelativeResize="0"/>
          <p:nvPr/>
        </p:nvPicPr>
        <p:blipFill>
          <a:blip r:embed="rId3">
            <a:alphaModFix/>
          </a:blip>
          <a:stretch>
            <a:fillRect/>
          </a:stretch>
        </p:blipFill>
        <p:spPr>
          <a:xfrm>
            <a:off x="7933050" y="35125"/>
            <a:ext cx="1210950" cy="806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6"/>
          <p:cNvSpPr txBox="1"/>
          <p:nvPr>
            <p:ph type="title"/>
          </p:nvPr>
        </p:nvSpPr>
        <p:spPr>
          <a:xfrm>
            <a:off x="1303800" y="598575"/>
            <a:ext cx="7030500" cy="80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Basic Information</a:t>
            </a:r>
            <a:endParaRPr/>
          </a:p>
        </p:txBody>
      </p:sp>
      <p:sp>
        <p:nvSpPr>
          <p:cNvPr id="297" name="Google Shape;297;p16"/>
          <p:cNvSpPr txBox="1"/>
          <p:nvPr>
            <p:ph idx="1" type="body"/>
          </p:nvPr>
        </p:nvSpPr>
        <p:spPr>
          <a:xfrm>
            <a:off x="1303800" y="1490975"/>
            <a:ext cx="7030500" cy="35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Dates</a:t>
            </a:r>
            <a:endParaRPr b="1" sz="2100">
              <a:solidFill>
                <a:schemeClr val="dk1"/>
              </a:solidFill>
            </a:endParaRPr>
          </a:p>
          <a:p>
            <a:pPr indent="0" lvl="0" marL="0" rtl="0" algn="l">
              <a:spcBef>
                <a:spcPts val="0"/>
              </a:spcBef>
              <a:spcAft>
                <a:spcPts val="0"/>
              </a:spcAft>
              <a:buNone/>
            </a:pPr>
            <a:r>
              <a:rPr lang="en" sz="1600"/>
              <a:t>10 June-22 June(10 days with recording and editing lectures).</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b="1" lang="en" sz="2100">
                <a:solidFill>
                  <a:schemeClr val="dk1"/>
                </a:solidFill>
              </a:rPr>
              <a:t>Scope of the Course</a:t>
            </a:r>
            <a:endParaRPr b="1" sz="2100">
              <a:solidFill>
                <a:schemeClr val="dk1"/>
              </a:solidFill>
            </a:endParaRPr>
          </a:p>
          <a:p>
            <a:pPr indent="0" lvl="0" marL="0" rtl="0" algn="l">
              <a:spcBef>
                <a:spcPts val="0"/>
              </a:spcBef>
              <a:spcAft>
                <a:spcPts val="0"/>
              </a:spcAft>
              <a:buNone/>
            </a:pPr>
            <a:r>
              <a:rPr lang="en">
                <a:solidFill>
                  <a:srgbClr val="000000"/>
                </a:solidFill>
              </a:rPr>
              <a:t>This course will help you to start writing as a technical writer and avoid mistakes that many writers do as beginners. This course will cover the best practices to write technical content, and increase reach on your blogs, and a tutorial on how to write on medium.com, a very famous blog site. Course Details: </a:t>
            </a:r>
            <a:r>
              <a:rPr lang="en" u="sng">
                <a:solidFill>
                  <a:schemeClr val="hlink"/>
                </a:solidFill>
                <a:hlinkClick r:id="rId3"/>
              </a:rPr>
              <a:t>Link</a:t>
            </a:r>
            <a:endParaRPr sz="1700"/>
          </a:p>
          <a:p>
            <a:pPr indent="0" lvl="0" marL="0" rtl="0" algn="l">
              <a:spcBef>
                <a:spcPts val="0"/>
              </a:spcBef>
              <a:spcAft>
                <a:spcPts val="0"/>
              </a:spcAft>
              <a:buNone/>
            </a:pPr>
            <a:r>
              <a:rPr b="1" lang="en" sz="2100">
                <a:solidFill>
                  <a:schemeClr val="dk1"/>
                </a:solidFill>
              </a:rPr>
              <a:t>Mode of Instruction</a:t>
            </a:r>
            <a:endParaRPr b="1" sz="2100">
              <a:solidFill>
                <a:schemeClr val="dk1"/>
              </a:solidFill>
            </a:endParaRPr>
          </a:p>
          <a:p>
            <a:pPr indent="0" lvl="0" marL="0" rtl="0" algn="l">
              <a:spcBef>
                <a:spcPts val="1200"/>
              </a:spcBef>
              <a:spcAft>
                <a:spcPts val="0"/>
              </a:spcAft>
              <a:buNone/>
            </a:pPr>
            <a:r>
              <a:rPr lang="en" sz="1500"/>
              <a:t>The videos will be delivered through YouTube. They will be updated on </a:t>
            </a:r>
            <a:r>
              <a:rPr lang="en" sz="1500" u="sng">
                <a:solidFill>
                  <a:schemeClr val="hlink"/>
                </a:solidFill>
                <a:hlinkClick r:id="rId4"/>
              </a:rPr>
              <a:t>Asha Akanksha Foundation’s</a:t>
            </a:r>
            <a:r>
              <a:rPr lang="en" sz="1500"/>
              <a:t> channel (</a:t>
            </a:r>
            <a:r>
              <a:rPr lang="en" sz="1500" u="sng">
                <a:solidFill>
                  <a:schemeClr val="accent5"/>
                </a:solidFill>
                <a:hlinkClick r:id="rId5">
                  <a:extLst>
                    <a:ext uri="{A12FA001-AC4F-418D-AE19-62706E023703}">
                      <ahyp:hlinkClr val="tx"/>
                    </a:ext>
                  </a:extLst>
                </a:hlinkClick>
              </a:rPr>
              <a:t>E-learning series</a:t>
            </a:r>
            <a:r>
              <a:rPr lang="en" sz="1500"/>
              <a:t>) on a daily basis, 6 days a week.</a:t>
            </a:r>
            <a:endParaRPr sz="1500"/>
          </a:p>
          <a:p>
            <a:pPr indent="0" lvl="0" marL="0" rtl="0" algn="l">
              <a:spcBef>
                <a:spcPts val="0"/>
              </a:spcBef>
              <a:spcAft>
                <a:spcPts val="0"/>
              </a:spcAft>
              <a:buNone/>
            </a:pPr>
            <a:r>
              <a:t/>
            </a:r>
            <a:endParaRPr b="1" sz="2100">
              <a:solidFill>
                <a:schemeClr val="dk1"/>
              </a:solidFill>
            </a:endParaRPr>
          </a:p>
          <a:p>
            <a:pPr indent="0" lvl="0" marL="0" rtl="0" algn="l">
              <a:spcBef>
                <a:spcPts val="1200"/>
              </a:spcBef>
              <a:spcAft>
                <a:spcPts val="1200"/>
              </a:spcAft>
              <a:buNone/>
            </a:pPr>
            <a:r>
              <a:t/>
            </a:r>
            <a:endParaRPr b="1" sz="2100">
              <a:solidFill>
                <a:schemeClr val="dk1"/>
              </a:solidFill>
            </a:endParaRPr>
          </a:p>
        </p:txBody>
      </p:sp>
      <p:pic>
        <p:nvPicPr>
          <p:cNvPr id="298" name="Google Shape;298;p16"/>
          <p:cNvPicPr preferRelativeResize="0"/>
          <p:nvPr/>
        </p:nvPicPr>
        <p:blipFill>
          <a:blip r:embed="rId6">
            <a:alphaModFix/>
          </a:blip>
          <a:stretch>
            <a:fillRect/>
          </a:stretch>
        </p:blipFill>
        <p:spPr>
          <a:xfrm>
            <a:off x="7933050" y="35125"/>
            <a:ext cx="1210950" cy="806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7"/>
          <p:cNvSpPr txBox="1"/>
          <p:nvPr>
            <p:ph type="title"/>
          </p:nvPr>
        </p:nvSpPr>
        <p:spPr>
          <a:xfrm>
            <a:off x="1303800" y="598575"/>
            <a:ext cx="7030500" cy="80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Goals and Achievements</a:t>
            </a:r>
            <a:endParaRPr/>
          </a:p>
        </p:txBody>
      </p:sp>
      <p:sp>
        <p:nvSpPr>
          <p:cNvPr id="304" name="Google Shape;304;p17"/>
          <p:cNvSpPr txBox="1"/>
          <p:nvPr>
            <p:ph idx="1" type="body"/>
          </p:nvPr>
        </p:nvSpPr>
        <p:spPr>
          <a:xfrm>
            <a:off x="1303800" y="1465850"/>
            <a:ext cx="7030500" cy="35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dk1"/>
                </a:solidFill>
              </a:rPr>
              <a:t>Goals</a:t>
            </a:r>
            <a:endParaRPr b="1" sz="2000">
              <a:solidFill>
                <a:schemeClr val="dk1"/>
              </a:solidFill>
            </a:endParaRPr>
          </a:p>
          <a:p>
            <a:pPr indent="0" lvl="0" marL="0" rtl="0" algn="l">
              <a:lnSpc>
                <a:spcPct val="150000"/>
              </a:lnSpc>
              <a:spcBef>
                <a:spcPts val="0"/>
              </a:spcBef>
              <a:spcAft>
                <a:spcPts val="0"/>
              </a:spcAft>
              <a:buNone/>
            </a:pPr>
            <a:r>
              <a:rPr lang="en" sz="800">
                <a:solidFill>
                  <a:srgbClr val="000000"/>
                </a:solidFill>
                <a:latin typeface="Arial"/>
                <a:ea typeface="Arial"/>
                <a:cs typeface="Arial"/>
                <a:sym typeface="Arial"/>
              </a:rPr>
              <a:t> </a:t>
            </a:r>
            <a:r>
              <a:rPr lang="en" sz="1100">
                <a:solidFill>
                  <a:srgbClr val="000000"/>
                </a:solidFill>
                <a:highlight>
                  <a:srgbClr val="FFFFFF"/>
                </a:highlight>
              </a:rPr>
              <a:t>Aim to Understand the working of NGOs, raise awareness, community outreach, hosting quizzes for students, Content writing on their website: </a:t>
            </a:r>
            <a:r>
              <a:rPr lang="en" sz="1100" u="sng">
                <a:solidFill>
                  <a:srgbClr val="1155CC"/>
                </a:solidFill>
                <a:highlight>
                  <a:srgbClr val="FFFFFF"/>
                </a:highlight>
                <a:hlinkClick r:id="rId3">
                  <a:extLst>
                    <a:ext uri="{A12FA001-AC4F-418D-AE19-62706E023703}">
                      <ahyp:hlinkClr val="tx"/>
                    </a:ext>
                  </a:extLst>
                </a:hlinkClick>
              </a:rPr>
              <a:t>https://aafngo.org/</a:t>
            </a:r>
            <a:r>
              <a:rPr lang="en" sz="1100">
                <a:solidFill>
                  <a:srgbClr val="333333"/>
                </a:solidFill>
                <a:highlight>
                  <a:srgbClr val="FFFFFF"/>
                </a:highlight>
              </a:rPr>
              <a:t>. Enhancing my skills and exploring new areas apart from software.</a:t>
            </a:r>
            <a:endParaRPr sz="1100">
              <a:solidFill>
                <a:srgbClr val="333333"/>
              </a:solidFill>
              <a:highlight>
                <a:srgbClr val="FFFFFF"/>
              </a:highlight>
            </a:endParaRPr>
          </a:p>
          <a:p>
            <a:pPr indent="0" lvl="0" marL="0" rtl="0" algn="l">
              <a:lnSpc>
                <a:spcPct val="150000"/>
              </a:lnSpc>
              <a:spcBef>
                <a:spcPts val="0"/>
              </a:spcBef>
              <a:spcAft>
                <a:spcPts val="0"/>
              </a:spcAft>
              <a:buNone/>
            </a:pPr>
            <a:r>
              <a:t/>
            </a:r>
            <a:endParaRPr sz="1100">
              <a:solidFill>
                <a:srgbClr val="333333"/>
              </a:solidFill>
              <a:highlight>
                <a:srgbClr val="FFFFFF"/>
              </a:highlight>
              <a:latin typeface="Source Sans Pro"/>
              <a:ea typeface="Source Sans Pro"/>
              <a:cs typeface="Source Sans Pro"/>
              <a:sym typeface="Source Sans Pro"/>
            </a:endParaRPr>
          </a:p>
          <a:p>
            <a:pPr indent="0" lvl="0" marL="0" rtl="0" algn="l">
              <a:spcBef>
                <a:spcPts val="0"/>
              </a:spcBef>
              <a:spcAft>
                <a:spcPts val="0"/>
              </a:spcAft>
              <a:buNone/>
            </a:pPr>
            <a:r>
              <a:rPr b="1" lang="en" sz="2000">
                <a:solidFill>
                  <a:schemeClr val="dk1"/>
                </a:solidFill>
              </a:rPr>
              <a:t>Achievements</a:t>
            </a:r>
            <a:endParaRPr b="1" i="1" sz="1200">
              <a:solidFill>
                <a:srgbClr val="000000"/>
              </a:solidFill>
              <a:latin typeface="Arial"/>
              <a:ea typeface="Arial"/>
              <a:cs typeface="Arial"/>
              <a:sym typeface="Arial"/>
            </a:endParaRPr>
          </a:p>
          <a:p>
            <a:pPr indent="0" lvl="0" marL="0" rtl="0" algn="l">
              <a:lnSpc>
                <a:spcPct val="150000"/>
              </a:lnSpc>
              <a:spcBef>
                <a:spcPts val="0"/>
              </a:spcBef>
              <a:spcAft>
                <a:spcPts val="0"/>
              </a:spcAft>
              <a:buNone/>
            </a:pPr>
            <a:r>
              <a:rPr lang="en" sz="1000">
                <a:solidFill>
                  <a:srgbClr val="000000"/>
                </a:solidFill>
              </a:rPr>
              <a:t>I wrote many blogs and took a course on technical writing too, which made me explore new areas apart from tech. and write about topics like human rights, science, etc. After making the course it boosted my confidence in educational video making.</a:t>
            </a:r>
            <a:endParaRPr sz="1000">
              <a:solidFill>
                <a:srgbClr val="000000"/>
              </a:solidFill>
            </a:endParaRPr>
          </a:p>
          <a:p>
            <a:pPr indent="0" lvl="0" marL="0" rtl="0" algn="l">
              <a:spcBef>
                <a:spcPts val="0"/>
              </a:spcBef>
              <a:spcAft>
                <a:spcPts val="0"/>
              </a:spcAft>
              <a:buNone/>
            </a:pPr>
            <a:r>
              <a:t/>
            </a:r>
            <a:endParaRPr sz="1400"/>
          </a:p>
          <a:p>
            <a:pPr indent="0" lvl="0" marL="0" rtl="0" algn="l">
              <a:spcBef>
                <a:spcPts val="0"/>
              </a:spcBef>
              <a:spcAft>
                <a:spcPts val="0"/>
              </a:spcAft>
              <a:buNone/>
            </a:pPr>
            <a:r>
              <a:rPr b="1" lang="en" sz="2000">
                <a:solidFill>
                  <a:schemeClr val="dk1"/>
                </a:solidFill>
              </a:rPr>
              <a:t>Future Goals</a:t>
            </a:r>
            <a:endParaRPr b="1" i="1" sz="1100">
              <a:solidFill>
                <a:srgbClr val="000000"/>
              </a:solidFill>
              <a:latin typeface="Arial"/>
              <a:ea typeface="Arial"/>
              <a:cs typeface="Arial"/>
              <a:sym typeface="Arial"/>
            </a:endParaRPr>
          </a:p>
          <a:p>
            <a:pPr indent="0" lvl="0" marL="0" rtl="0" algn="l">
              <a:lnSpc>
                <a:spcPct val="150000"/>
              </a:lnSpc>
              <a:spcBef>
                <a:spcPts val="0"/>
              </a:spcBef>
              <a:spcAft>
                <a:spcPts val="0"/>
              </a:spcAft>
              <a:buNone/>
            </a:pPr>
            <a:r>
              <a:rPr lang="en" sz="900">
                <a:solidFill>
                  <a:srgbClr val="000000"/>
                </a:solidFill>
              </a:rPr>
              <a:t>I plan to write more blogs that are not tech-related. Start a youtube channel and make a course on one of the software skills.</a:t>
            </a:r>
            <a:endParaRPr sz="1400"/>
          </a:p>
          <a:p>
            <a:pPr indent="0" lvl="0" marL="0" rtl="0" algn="l">
              <a:spcBef>
                <a:spcPts val="0"/>
              </a:spcBef>
              <a:spcAft>
                <a:spcPts val="0"/>
              </a:spcAft>
              <a:buNone/>
            </a:pPr>
            <a:r>
              <a:t/>
            </a:r>
            <a:endParaRPr b="1" sz="2000">
              <a:solidFill>
                <a:schemeClr val="dk1"/>
              </a:solidFill>
            </a:endParaRPr>
          </a:p>
          <a:p>
            <a:pPr indent="0" lvl="0" marL="0" rtl="0" algn="l">
              <a:spcBef>
                <a:spcPts val="1200"/>
              </a:spcBef>
              <a:spcAft>
                <a:spcPts val="1200"/>
              </a:spcAft>
              <a:buNone/>
            </a:pPr>
            <a:r>
              <a:t/>
            </a:r>
            <a:endParaRPr b="1" sz="2000">
              <a:solidFill>
                <a:schemeClr val="dk1"/>
              </a:solidFill>
            </a:endParaRPr>
          </a:p>
        </p:txBody>
      </p:sp>
      <p:pic>
        <p:nvPicPr>
          <p:cNvPr id="305" name="Google Shape;305;p17"/>
          <p:cNvPicPr preferRelativeResize="0"/>
          <p:nvPr/>
        </p:nvPicPr>
        <p:blipFill>
          <a:blip r:embed="rId4">
            <a:alphaModFix/>
          </a:blip>
          <a:stretch>
            <a:fillRect/>
          </a:stretch>
        </p:blipFill>
        <p:spPr>
          <a:xfrm>
            <a:off x="7933050" y="35125"/>
            <a:ext cx="1210950" cy="806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309" name="Shape 309"/>
        <p:cNvGrpSpPr/>
        <p:nvPr/>
      </p:nvGrpSpPr>
      <p:grpSpPr>
        <a:xfrm>
          <a:off x="0" y="0"/>
          <a:ext cx="0" cy="0"/>
          <a:chOff x="0" y="0"/>
          <a:chExt cx="0" cy="0"/>
        </a:xfrm>
      </p:grpSpPr>
      <p:sp>
        <p:nvSpPr>
          <p:cNvPr id="310" name="Google Shape;310;p18"/>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00"/>
                </a:solidFill>
              </a:rPr>
              <a:t>Blog Writing</a:t>
            </a:r>
            <a:endParaRPr>
              <a:solidFill>
                <a:srgbClr val="000000"/>
              </a:solidFill>
            </a:endParaRPr>
          </a:p>
        </p:txBody>
      </p:sp>
      <p:pic>
        <p:nvPicPr>
          <p:cNvPr id="311" name="Google Shape;311;p18"/>
          <p:cNvPicPr preferRelativeResize="0"/>
          <p:nvPr/>
        </p:nvPicPr>
        <p:blipFill>
          <a:blip r:embed="rId3">
            <a:alphaModFix/>
          </a:blip>
          <a:stretch>
            <a:fillRect/>
          </a:stretch>
        </p:blipFill>
        <p:spPr>
          <a:xfrm>
            <a:off x="7933050" y="35125"/>
            <a:ext cx="1210950" cy="806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1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Basic Information</a:t>
            </a:r>
            <a:endParaRPr/>
          </a:p>
        </p:txBody>
      </p:sp>
      <p:sp>
        <p:nvSpPr>
          <p:cNvPr id="317" name="Google Shape;317;p19"/>
          <p:cNvSpPr txBox="1"/>
          <p:nvPr>
            <p:ph idx="1" type="body"/>
          </p:nvPr>
        </p:nvSpPr>
        <p:spPr>
          <a:xfrm>
            <a:off x="1303800" y="1474200"/>
            <a:ext cx="7030500" cy="35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600"/>
          </a:p>
          <a:p>
            <a:pPr indent="0" lvl="0" marL="0" rtl="0" algn="l">
              <a:spcBef>
                <a:spcPts val="0"/>
              </a:spcBef>
              <a:spcAft>
                <a:spcPts val="0"/>
              </a:spcAft>
              <a:buNone/>
            </a:pPr>
            <a:r>
              <a:rPr b="1" lang="en" sz="2100">
                <a:solidFill>
                  <a:schemeClr val="dk1"/>
                </a:solidFill>
              </a:rPr>
              <a:t>Planning</a:t>
            </a:r>
            <a:endParaRPr b="1" sz="2100">
              <a:solidFill>
                <a:schemeClr val="dk1"/>
              </a:solidFill>
            </a:endParaRPr>
          </a:p>
          <a:p>
            <a:pPr indent="0" lvl="0" marL="0" rtl="0" algn="l">
              <a:spcBef>
                <a:spcPts val="0"/>
              </a:spcBef>
              <a:spcAft>
                <a:spcPts val="0"/>
              </a:spcAft>
              <a:buNone/>
            </a:pPr>
            <a:r>
              <a:rPr lang="en" sz="1700"/>
              <a:t>Reading about the topics on wiki, news, etc. Then writing them the next day, and proofreading them before posting them online.</a:t>
            </a:r>
            <a:endParaRPr sz="1700"/>
          </a:p>
          <a:p>
            <a:pPr indent="0" lvl="0" marL="0" rtl="0" algn="l">
              <a:spcBef>
                <a:spcPts val="0"/>
              </a:spcBef>
              <a:spcAft>
                <a:spcPts val="0"/>
              </a:spcAft>
              <a:buNone/>
            </a:pPr>
            <a:r>
              <a:rPr b="1" lang="en" sz="2100">
                <a:solidFill>
                  <a:schemeClr val="dk1"/>
                </a:solidFill>
              </a:rPr>
              <a:t>Mode of Submission</a:t>
            </a:r>
            <a:endParaRPr b="1" sz="2100">
              <a:solidFill>
                <a:schemeClr val="dk1"/>
              </a:solidFill>
            </a:endParaRPr>
          </a:p>
          <a:p>
            <a:pPr indent="0" lvl="0" marL="0" rtl="0" algn="l">
              <a:spcBef>
                <a:spcPts val="1200"/>
              </a:spcBef>
              <a:spcAft>
                <a:spcPts val="0"/>
              </a:spcAft>
              <a:buNone/>
            </a:pPr>
            <a:r>
              <a:rPr lang="en" sz="1500"/>
              <a:t>The blogs are posted on the blog site of AAF, </a:t>
            </a:r>
            <a:r>
              <a:rPr lang="en" sz="1500" u="sng">
                <a:solidFill>
                  <a:schemeClr val="hlink"/>
                </a:solidFill>
                <a:hlinkClick r:id="rId3"/>
              </a:rPr>
              <a:t>Parvaaz Parindey</a:t>
            </a:r>
            <a:r>
              <a:rPr lang="en" sz="1500"/>
              <a:t>.</a:t>
            </a:r>
            <a:endParaRPr sz="1500"/>
          </a:p>
          <a:p>
            <a:pPr indent="0" lvl="0" marL="0" rtl="0" algn="l">
              <a:spcBef>
                <a:spcPts val="0"/>
              </a:spcBef>
              <a:spcAft>
                <a:spcPts val="0"/>
              </a:spcAft>
              <a:buNone/>
            </a:pPr>
            <a:r>
              <a:t/>
            </a:r>
            <a:endParaRPr b="1" sz="2100">
              <a:solidFill>
                <a:schemeClr val="dk1"/>
              </a:solidFill>
            </a:endParaRPr>
          </a:p>
          <a:p>
            <a:pPr indent="0" lvl="0" marL="0" rtl="0" algn="l">
              <a:spcBef>
                <a:spcPts val="1200"/>
              </a:spcBef>
              <a:spcAft>
                <a:spcPts val="1200"/>
              </a:spcAft>
              <a:buNone/>
            </a:pPr>
            <a:r>
              <a:t/>
            </a:r>
            <a:endParaRPr b="1" sz="2100">
              <a:solidFill>
                <a:schemeClr val="dk1"/>
              </a:solidFill>
            </a:endParaRPr>
          </a:p>
        </p:txBody>
      </p:sp>
      <p:pic>
        <p:nvPicPr>
          <p:cNvPr id="318" name="Google Shape;318;p19"/>
          <p:cNvPicPr preferRelativeResize="0"/>
          <p:nvPr/>
        </p:nvPicPr>
        <p:blipFill>
          <a:blip r:embed="rId4">
            <a:alphaModFix/>
          </a:blip>
          <a:stretch>
            <a:fillRect/>
          </a:stretch>
        </p:blipFill>
        <p:spPr>
          <a:xfrm>
            <a:off x="7933050" y="35125"/>
            <a:ext cx="1210950" cy="806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Total Time Spent</a:t>
            </a:r>
            <a:endParaRPr/>
          </a:p>
        </p:txBody>
      </p:sp>
      <p:sp>
        <p:nvSpPr>
          <p:cNvPr id="324" name="Google Shape;324;p20"/>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500" u="sng">
                <a:solidFill>
                  <a:srgbClr val="000000"/>
                </a:solidFill>
              </a:rPr>
              <a:t>82 hours</a:t>
            </a:r>
            <a:endParaRPr sz="2500" u="sng">
              <a:solidFill>
                <a:srgbClr val="000000"/>
              </a:solidFill>
            </a:endParaRPr>
          </a:p>
        </p:txBody>
      </p:sp>
      <p:pic>
        <p:nvPicPr>
          <p:cNvPr id="325" name="Google Shape;325;p20"/>
          <p:cNvPicPr preferRelativeResize="0"/>
          <p:nvPr/>
        </p:nvPicPr>
        <p:blipFill>
          <a:blip r:embed="rId3">
            <a:alphaModFix/>
          </a:blip>
          <a:stretch>
            <a:fillRect/>
          </a:stretch>
        </p:blipFill>
        <p:spPr>
          <a:xfrm>
            <a:off x="7933050" y="35125"/>
            <a:ext cx="1210950" cy="806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329" name="Shape 329"/>
        <p:cNvGrpSpPr/>
        <p:nvPr/>
      </p:nvGrpSpPr>
      <p:grpSpPr>
        <a:xfrm>
          <a:off x="0" y="0"/>
          <a:ext cx="0" cy="0"/>
          <a:chOff x="0" y="0"/>
          <a:chExt cx="0" cy="0"/>
        </a:xfrm>
      </p:grpSpPr>
      <p:sp>
        <p:nvSpPr>
          <p:cNvPr id="330" name="Google Shape;330;p21"/>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00"/>
                </a:solidFill>
              </a:rPr>
              <a:t>Thank You!</a:t>
            </a:r>
            <a:endParaRPr>
              <a:solidFill>
                <a:srgbClr val="000000"/>
              </a:solidFill>
            </a:endParaRPr>
          </a:p>
        </p:txBody>
      </p:sp>
      <p:pic>
        <p:nvPicPr>
          <p:cNvPr id="331" name="Google Shape;331;p21"/>
          <p:cNvPicPr preferRelativeResize="0"/>
          <p:nvPr/>
        </p:nvPicPr>
        <p:blipFill>
          <a:blip r:embed="rId3">
            <a:alphaModFix/>
          </a:blip>
          <a:stretch>
            <a:fillRect/>
          </a:stretch>
        </p:blipFill>
        <p:spPr>
          <a:xfrm>
            <a:off x="7933050" y="35125"/>
            <a:ext cx="1210950" cy="806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