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8" d="100"/>
          <a:sy n="38" d="100"/>
        </p:scale>
        <p:origin x="-401" y="-583"/>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500-4132-AC81-3DE05EE9BFC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500-4132-AC81-3DE05EE9BFC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8500-4132-AC81-3DE05EE9BFC7}"/>
            </c:ext>
          </c:extLst>
        </c:ser>
        <c:dLbls>
          <c:showLegendKey val="0"/>
          <c:showVal val="0"/>
          <c:showCatName val="0"/>
          <c:showSerName val="0"/>
          <c:showPercent val="0"/>
          <c:showBubbleSize val="0"/>
        </c:dLbls>
        <c:gapWidth val="150"/>
        <c:axId val="94583040"/>
        <c:axId val="94584832"/>
      </c:barChart>
      <c:catAx>
        <c:axId val="94583040"/>
        <c:scaling>
          <c:orientation val="minMax"/>
        </c:scaling>
        <c:delete val="0"/>
        <c:axPos val="b"/>
        <c:numFmt formatCode="General" sourceLinked="0"/>
        <c:majorTickMark val="out"/>
        <c:minorTickMark val="none"/>
        <c:tickLblPos val="nextTo"/>
        <c:crossAx val="94584832"/>
        <c:crosses val="autoZero"/>
        <c:auto val="1"/>
        <c:lblAlgn val="ctr"/>
        <c:lblOffset val="100"/>
        <c:noMultiLvlLbl val="0"/>
      </c:catAx>
      <c:valAx>
        <c:axId val="94584832"/>
        <c:scaling>
          <c:orientation val="minMax"/>
        </c:scaling>
        <c:delete val="0"/>
        <c:axPos val="l"/>
        <c:majorGridlines/>
        <c:numFmt formatCode="General" sourceLinked="1"/>
        <c:majorTickMark val="out"/>
        <c:minorTickMark val="none"/>
        <c:tickLblPos val="nextTo"/>
        <c:crossAx val="9458304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06-Nov-18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06-Nov-18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0"/>
            <a:ext cx="21945600" cy="280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Template Provided By Genigraphics – 800.790.4001</a:t>
            </a:r>
          </a:p>
          <a:p>
            <a:pPr algn="ctr" eaLnBrk="1" hangingPunct="1"/>
            <a:r>
              <a:rPr lang="en-US" sz="66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280160" y="30038039"/>
            <a:ext cx="3037217"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a:t>&lt;your name&gt;</a:t>
            </a:r>
          </a:p>
          <a:p>
            <a:r>
              <a:rPr lang="en-US" sz="2800" dirty="0"/>
              <a:t>&lt;your organization&gt;</a:t>
            </a:r>
          </a:p>
          <a:p>
            <a:r>
              <a:rPr lang="en-US" sz="2800" dirty="0"/>
              <a:t>Email:</a:t>
            </a:r>
          </a:p>
          <a:p>
            <a:r>
              <a:rPr lang="en-US" sz="2800" dirty="0"/>
              <a:t>Website:</a:t>
            </a:r>
          </a:p>
          <a:p>
            <a:r>
              <a:rPr lang="en-US" sz="2800" dirty="0"/>
              <a:t>Phone:</a:t>
            </a:r>
          </a:p>
        </p:txBody>
      </p:sp>
      <p:sp>
        <p:nvSpPr>
          <p:cNvPr id="25" name="TextBox 24"/>
          <p:cNvSpPr txBox="1"/>
          <p:nvPr/>
        </p:nvSpPr>
        <p:spPr>
          <a:xfrm>
            <a:off x="128016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read 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2877800" y="13373100"/>
            <a:ext cx="8427720" cy="193894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Our </a:t>
            </a:r>
            <a:r>
              <a:rPr lang="en-US" sz="2800" dirty="0" err="1">
                <a:latin typeface="Calibri" pitchFamily="34" charset="0"/>
              </a:rPr>
              <a:t>arduino</a:t>
            </a:r>
            <a:r>
              <a:rPr lang="en-US" sz="2800" dirty="0">
                <a:latin typeface="Calibri" pitchFamily="34" charset="0"/>
              </a:rPr>
              <a:t> will control a total of 5 servos, of which 4 will control 4 different mechanical arms and 1 will control the conveyer belt.</a:t>
            </a:r>
          </a:p>
          <a:p>
            <a:pPr eaLnBrk="1" hangingPunct="1"/>
            <a:r>
              <a:rPr lang="en-US" sz="2800" dirty="0">
                <a:latin typeface="Calibri" pitchFamily="34" charset="0"/>
              </a:rPr>
              <a:t>Arduino will also take inputs from the 4 proximity </a:t>
            </a:r>
            <a:r>
              <a:rPr lang="en-US" sz="2800" dirty="0" err="1">
                <a:latin typeface="Calibri" pitchFamily="34" charset="0"/>
              </a:rPr>
              <a:t>sennsors</a:t>
            </a:r>
            <a:r>
              <a:rPr lang="en-US" sz="2800" dirty="0">
                <a:latin typeface="Calibri" pitchFamily="34" charset="0"/>
              </a:rPr>
              <a:t> which will determine (in </a:t>
            </a:r>
            <a:r>
              <a:rPr lang="en-US" sz="2800" dirty="0" err="1">
                <a:latin typeface="Calibri" pitchFamily="34" charset="0"/>
              </a:rPr>
              <a:t>addtion</a:t>
            </a:r>
            <a:r>
              <a:rPr lang="en-US" sz="2800" dirty="0">
                <a:latin typeface="Calibri" pitchFamily="34" charset="0"/>
              </a:rPr>
              <a:t> with our AI) when and which arm to trigger.</a:t>
            </a:r>
          </a:p>
          <a:p>
            <a:pPr eaLnBrk="1" hangingPunct="1"/>
            <a:endParaRPr lang="en-US" sz="2800" dirty="0">
              <a:latin typeface="Calibri" pitchFamily="34" charset="0"/>
            </a:endParaRPr>
          </a:p>
          <a:p>
            <a:pPr eaLnBrk="1" hangingPunct="1"/>
            <a:endParaRPr lang="en-US" sz="2800" dirty="0">
              <a:latin typeface="Calibri" pitchFamily="34" charset="0"/>
            </a:endParaRP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read 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read 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324870251"/>
              </p:ext>
            </p:extLst>
          </p:nvPr>
        </p:nvGraphicFramePr>
        <p:xfrm>
          <a:off x="11722915" y="22620773"/>
          <a:ext cx="9599228" cy="5257225"/>
        </p:xfrm>
        <a:graphic>
          <a:graphicData uri="http://schemas.openxmlformats.org/drawingml/2006/table">
            <a:tbl>
              <a:tblPr firstRow="1" bandRow="1">
                <a:tableStyleId>{F5AB1C69-6EDB-4FF4-983F-18BD219EF322}</a:tableStyleId>
              </a:tblPr>
              <a:tblGrid>
                <a:gridCol w="504108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14743">
                  <a:extLst>
                    <a:ext uri="{9D8B030D-6E8A-4147-A177-3AD203B41FA5}">
                      <a16:colId xmlns:a16="http://schemas.microsoft.com/office/drawing/2014/main" val="20003"/>
                    </a:ext>
                  </a:extLst>
                </a:gridCol>
              </a:tblGrid>
              <a:tr h="467827">
                <a:tc>
                  <a:txBody>
                    <a:bodyPr/>
                    <a:lstStyle/>
                    <a:p>
                      <a:r>
                        <a:rPr lang="en-US" sz="2700" dirty="0"/>
                        <a:t>Item</a:t>
                      </a:r>
                    </a:p>
                  </a:txBody>
                  <a:tcPr marT="34290" marB="34290" anchor="ctr">
                    <a:solidFill>
                      <a:schemeClr val="accent1">
                        <a:lumMod val="75000"/>
                      </a:schemeClr>
                    </a:solidFill>
                  </a:tcPr>
                </a:tc>
                <a:tc>
                  <a:txBody>
                    <a:bodyPr/>
                    <a:lstStyle/>
                    <a:p>
                      <a:pPr algn="ctr"/>
                      <a:r>
                        <a:rPr lang="en-US" sz="2700" dirty="0"/>
                        <a:t>Quantity</a:t>
                      </a:r>
                    </a:p>
                  </a:txBody>
                  <a:tcPr marT="34290" marB="34290" anchor="ctr">
                    <a:solidFill>
                      <a:schemeClr val="accent1">
                        <a:lumMod val="75000"/>
                      </a:schemeClr>
                    </a:solidFill>
                  </a:tcPr>
                </a:tc>
                <a:tc>
                  <a:txBody>
                    <a:bodyPr/>
                    <a:lstStyle/>
                    <a:p>
                      <a:pPr algn="ctr"/>
                      <a:r>
                        <a:rPr lang="en-US" sz="2700" dirty="0"/>
                        <a:t>Price BDT</a:t>
                      </a:r>
                    </a:p>
                  </a:txBody>
                  <a:tcPr marT="34290" marB="34290" anchor="ctr">
                    <a:solidFill>
                      <a:schemeClr val="accent1">
                        <a:lumMod val="75000"/>
                      </a:schemeClr>
                    </a:solidFill>
                  </a:tcPr>
                </a:tc>
                <a:tc>
                  <a:txBody>
                    <a:bodyPr/>
                    <a:lstStyle/>
                    <a:p>
                      <a:pPr algn="ctr"/>
                      <a:endParaRPr lang="en-US" sz="2700" dirty="0"/>
                    </a:p>
                  </a:txBody>
                  <a:tcPr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Arduino UNO (China)</a:t>
                      </a:r>
                    </a:p>
                  </a:txBody>
                  <a:tcPr marT="34290" marB="34290" anchor="ctr"/>
                </a:tc>
                <a:tc>
                  <a:txBody>
                    <a:bodyPr/>
                    <a:lstStyle/>
                    <a:p>
                      <a:pPr algn="ctr"/>
                      <a:r>
                        <a:rPr lang="en-US" sz="2700" dirty="0"/>
                        <a:t>1</a:t>
                      </a:r>
                    </a:p>
                  </a:txBody>
                  <a:tcPr marT="34290" marB="34290" anchor="ctr"/>
                </a:tc>
                <a:tc>
                  <a:txBody>
                    <a:bodyPr/>
                    <a:lstStyle/>
                    <a:p>
                      <a:pPr algn="ctr"/>
                      <a:r>
                        <a:rPr lang="en-US" sz="2700" dirty="0"/>
                        <a:t>450</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1"/>
                  </a:ext>
                </a:extLst>
              </a:tr>
              <a:tr h="777125">
                <a:tc>
                  <a:txBody>
                    <a:bodyPr/>
                    <a:lstStyle/>
                    <a:p>
                      <a:r>
                        <a:rPr lang="pt-BR" sz="2700" dirty="0"/>
                        <a:t>Servo Motor MG996R (360 Degree)</a:t>
                      </a:r>
                      <a:endParaRPr lang="en-US" sz="2700" dirty="0"/>
                    </a:p>
                  </a:txBody>
                  <a:tcPr marT="34290" marB="34290" anchor="ctr"/>
                </a:tc>
                <a:tc>
                  <a:txBody>
                    <a:bodyPr/>
                    <a:lstStyle/>
                    <a:p>
                      <a:pPr algn="ctr"/>
                      <a:r>
                        <a:rPr lang="en-US" sz="2700" dirty="0"/>
                        <a:t>1</a:t>
                      </a:r>
                    </a:p>
                  </a:txBody>
                  <a:tcPr marT="34290" marB="34290" anchor="ctr"/>
                </a:tc>
                <a:tc>
                  <a:txBody>
                    <a:bodyPr/>
                    <a:lstStyle/>
                    <a:p>
                      <a:pPr algn="ctr"/>
                      <a:r>
                        <a:rPr lang="en-US" sz="2700" dirty="0"/>
                        <a:t>580</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2"/>
                  </a:ext>
                </a:extLst>
              </a:tr>
              <a:tr h="777125">
                <a:tc>
                  <a:txBody>
                    <a:bodyPr/>
                    <a:lstStyle/>
                    <a:p>
                      <a:r>
                        <a:rPr lang="en-US" sz="2700" dirty="0"/>
                        <a:t>Servo Motor SG90</a:t>
                      </a:r>
                    </a:p>
                  </a:txBody>
                  <a:tcPr marT="34290" marB="34290" anchor="ctr"/>
                </a:tc>
                <a:tc>
                  <a:txBody>
                    <a:bodyPr/>
                    <a:lstStyle/>
                    <a:p>
                      <a:pPr algn="ctr"/>
                      <a:r>
                        <a:rPr lang="en-US" sz="2700" dirty="0"/>
                        <a:t>4</a:t>
                      </a:r>
                    </a:p>
                  </a:txBody>
                  <a:tcPr marT="34290" marB="34290" anchor="ctr"/>
                </a:tc>
                <a:tc>
                  <a:txBody>
                    <a:bodyPr/>
                    <a:lstStyle/>
                    <a:p>
                      <a:pPr algn="ctr"/>
                      <a:r>
                        <a:rPr lang="en-US" sz="2700" dirty="0"/>
                        <a:t>740</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3"/>
                  </a:ext>
                </a:extLst>
              </a:tr>
              <a:tr h="777125">
                <a:tc>
                  <a:txBody>
                    <a:bodyPr/>
                    <a:lstStyle/>
                    <a:p>
                      <a:r>
                        <a:rPr lang="en-US" sz="2700" dirty="0"/>
                        <a:t>IR Obstacle Sensor</a:t>
                      </a:r>
                    </a:p>
                  </a:txBody>
                  <a:tcPr marT="34290" marB="34290" anchor="ctr"/>
                </a:tc>
                <a:tc>
                  <a:txBody>
                    <a:bodyPr/>
                    <a:lstStyle/>
                    <a:p>
                      <a:pPr algn="ctr"/>
                      <a:r>
                        <a:rPr lang="en-US" sz="2700" dirty="0"/>
                        <a:t>4</a:t>
                      </a:r>
                    </a:p>
                  </a:txBody>
                  <a:tcPr marT="34290" marB="34290" anchor="ctr"/>
                </a:tc>
                <a:tc>
                  <a:txBody>
                    <a:bodyPr/>
                    <a:lstStyle/>
                    <a:p>
                      <a:pPr algn="ctr"/>
                      <a:r>
                        <a:rPr lang="en-US" sz="2700" dirty="0"/>
                        <a:t>360</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4"/>
                  </a:ext>
                </a:extLst>
              </a:tr>
              <a:tr h="777125">
                <a:tc>
                  <a:txBody>
                    <a:bodyPr/>
                    <a:lstStyle/>
                    <a:p>
                      <a:r>
                        <a:rPr lang="en-US" sz="2700" dirty="0" err="1"/>
                        <a:t>Misc</a:t>
                      </a:r>
                      <a:endParaRPr lang="en-US" sz="2700" dirty="0"/>
                    </a:p>
                  </a:txBody>
                  <a:tcPr marT="34290" marB="34290" anchor="ctr"/>
                </a:tc>
                <a:tc>
                  <a:txBody>
                    <a:bodyPr/>
                    <a:lstStyle/>
                    <a:p>
                      <a:pPr algn="ctr"/>
                      <a:r>
                        <a:rPr lang="en-US" sz="2700" dirty="0"/>
                        <a:t>324</a:t>
                      </a:r>
                    </a:p>
                  </a:txBody>
                  <a:tcPr marT="34290" marB="34290" anchor="ctr"/>
                </a:tc>
                <a:tc>
                  <a:txBody>
                    <a:bodyPr/>
                    <a:lstStyle/>
                    <a:p>
                      <a:pPr algn="ctr"/>
                      <a:r>
                        <a:rPr lang="en-US" sz="2700" dirty="0"/>
                        <a:t>325</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5"/>
                  </a:ext>
                </a:extLst>
              </a:tr>
              <a:tr h="777125">
                <a:tc>
                  <a:txBody>
                    <a:bodyPr/>
                    <a:lstStyle/>
                    <a:p>
                      <a:r>
                        <a:rPr lang="en-US" sz="2700" dirty="0"/>
                        <a:t>TOTAL</a:t>
                      </a:r>
                    </a:p>
                  </a:txBody>
                  <a:tcPr marT="34290" marB="34290" anchor="ctr"/>
                </a:tc>
                <a:tc>
                  <a:txBody>
                    <a:bodyPr/>
                    <a:lstStyle/>
                    <a:p>
                      <a:pPr algn="ctr"/>
                      <a:r>
                        <a:rPr lang="en-US" sz="2700" dirty="0"/>
                        <a:t>--</a:t>
                      </a:r>
                    </a:p>
                  </a:txBody>
                  <a:tcPr marT="34290" marB="34290" anchor="ctr"/>
                </a:tc>
                <a:tc>
                  <a:txBody>
                    <a:bodyPr/>
                    <a:lstStyle/>
                    <a:p>
                      <a:pPr algn="ctr"/>
                      <a:r>
                        <a:rPr lang="en-US" sz="2700" dirty="0"/>
                        <a:t>2130</a:t>
                      </a:r>
                    </a:p>
                  </a:txBody>
                  <a:tcPr marT="34290" marB="34290" anchor="ctr"/>
                </a:tc>
                <a:tc>
                  <a:txBody>
                    <a:bodyPr/>
                    <a:lstStyle/>
                    <a:p>
                      <a:pPr algn="ctr"/>
                      <a:endParaRPr lang="en-US" sz="2700" dirty="0"/>
                    </a:p>
                  </a:txBody>
                  <a:tcPr marT="34290" marB="34290" anchor="ct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mn-lt"/>
                  </a:rPr>
                  <a:t>Genigraphics®</a:t>
                </a:r>
                <a:r>
                  <a:rPr lang="en-US" sz="2800" dirty="0">
                    <a:latin typeface="+mn-lt"/>
                  </a:rPr>
                  <a:t> has provided this template to assist in preparation of a medical or scientific research poster. The dimensions are set to 36” high by 36” wide but prints can be scaled up or down in size to any dimension with a 1:1 aspect ratio. For example, if you order a 30” x 30” poster using this template, we will print the file at 83.3% 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914400"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29562552"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857</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Navid Khan</cp:lastModifiedBy>
  <cp:revision>78</cp:revision>
  <cp:lastPrinted>2013-02-12T02:21:55Z</cp:lastPrinted>
  <dcterms:created xsi:type="dcterms:W3CDTF">2013-02-10T21:14:48Z</dcterms:created>
  <dcterms:modified xsi:type="dcterms:W3CDTF">2018-11-06T06:41:50Z</dcterms:modified>
</cp:coreProperties>
</file>