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8" r:id="rId8"/>
    <p:sldId id="261" r:id="rId9"/>
    <p:sldId id="262" r:id="rId10"/>
    <p:sldId id="263" r:id="rId11"/>
    <p:sldId id="264" r:id="rId12"/>
    <p:sldId id="269" r:id="rId13"/>
    <p:sldId id="270" r:id="rId14"/>
    <p:sldId id="271" r:id="rId15"/>
    <p:sldId id="272" r:id="rId16"/>
    <p:sldId id="273" r:id="rId17"/>
    <p:sldId id="274" r:id="rId18"/>
    <p:sldId id="26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66" r:id="rId35"/>
    <p:sldId id="275"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 y="6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40344D-C752-4A5B-A3D5-4E8DF07CB758}"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2488120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40344D-C752-4A5B-A3D5-4E8DF07CB758}"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1486358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40344D-C752-4A5B-A3D5-4E8DF07CB758}"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D2CA-97D4-48E1-A070-892D6E42256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0543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40344D-C752-4A5B-A3D5-4E8DF07CB758}"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4173350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40344D-C752-4A5B-A3D5-4E8DF07CB758}"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D2CA-97D4-48E1-A070-892D6E42256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9663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40344D-C752-4A5B-A3D5-4E8DF07CB758}"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1736640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40344D-C752-4A5B-A3D5-4E8DF07CB758}"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4264332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40344D-C752-4A5B-A3D5-4E8DF07CB758}"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827262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40344D-C752-4A5B-A3D5-4E8DF07CB758}"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10033622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40344D-C752-4A5B-A3D5-4E8DF07CB758}"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2354120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40344D-C752-4A5B-A3D5-4E8DF07CB758}"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1574996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40344D-C752-4A5B-A3D5-4E8DF07CB758}" type="datetimeFigureOut">
              <a:rPr lang="en-US" smtClean="0"/>
              <a:t>12/24/2018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3750948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40344D-C752-4A5B-A3D5-4E8DF07CB758}" type="datetimeFigureOut">
              <a:rPr lang="en-US" smtClean="0"/>
              <a:t>12/24/2018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3703283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0344D-C752-4A5B-A3D5-4E8DF07CB758}" type="datetimeFigureOut">
              <a:rPr lang="en-US" smtClean="0"/>
              <a:t>12/24/2018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38175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40344D-C752-4A5B-A3D5-4E8DF07CB758}"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1064743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D40344D-C752-4A5B-A3D5-4E8DF07CB758}"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0D2CA-97D4-48E1-A070-892D6E422563}" type="slidenum">
              <a:rPr lang="en-US" smtClean="0"/>
              <a:t>‹#›</a:t>
            </a:fld>
            <a:endParaRPr lang="en-US"/>
          </a:p>
        </p:txBody>
      </p:sp>
    </p:spTree>
    <p:extLst>
      <p:ext uri="{BB962C8B-B14F-4D97-AF65-F5344CB8AC3E}">
        <p14:creationId xmlns:p14="http://schemas.microsoft.com/office/powerpoint/2010/main" val="2533442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40344D-C752-4A5B-A3D5-4E8DF07CB758}" type="datetimeFigureOut">
              <a:rPr lang="en-US" smtClean="0"/>
              <a:t>12/24/2018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C0D2CA-97D4-48E1-A070-892D6E422563}" type="slidenum">
              <a:rPr lang="en-US" smtClean="0"/>
              <a:t>‹#›</a:t>
            </a:fld>
            <a:endParaRPr lang="en-US"/>
          </a:p>
        </p:txBody>
      </p:sp>
    </p:spTree>
    <p:extLst>
      <p:ext uri="{BB962C8B-B14F-4D97-AF65-F5344CB8AC3E}">
        <p14:creationId xmlns:p14="http://schemas.microsoft.com/office/powerpoint/2010/main" val="3816757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6564" y="164970"/>
            <a:ext cx="8896076" cy="5024250"/>
          </a:xfrm>
        </p:spPr>
        <p:txBody>
          <a:bodyPr>
            <a:normAutofit/>
          </a:bodyPr>
          <a:lstStyle/>
          <a:p>
            <a:pPr algn="l"/>
            <a:r>
              <a:rPr lang="en-US" sz="8000" b="1" dirty="0" smtClean="0"/>
              <a:t>BIRCH</a:t>
            </a:r>
            <a:r>
              <a:rPr lang="en-US" dirty="0" smtClean="0"/>
              <a:t> </a:t>
            </a:r>
            <a:r>
              <a:rPr lang="en-US" altLang="zh-CN" sz="1400" dirty="0">
                <a:solidFill>
                  <a:srgbClr val="FF0000"/>
                </a:solidFill>
                <a:ea typeface="宋体" panose="02010600030101010101" pitchFamily="2" charset="-122"/>
              </a:rPr>
              <a:t>B</a:t>
            </a:r>
            <a:r>
              <a:rPr lang="en-US" altLang="zh-CN" sz="1400" dirty="0">
                <a:ea typeface="宋体" panose="02010600030101010101" pitchFamily="2" charset="-122"/>
              </a:rPr>
              <a:t>alanced </a:t>
            </a:r>
            <a:r>
              <a:rPr lang="en-US" altLang="zh-CN" sz="1400" dirty="0">
                <a:solidFill>
                  <a:srgbClr val="FF0000"/>
                </a:solidFill>
                <a:ea typeface="宋体" panose="02010600030101010101" pitchFamily="2" charset="-122"/>
              </a:rPr>
              <a:t>I</a:t>
            </a:r>
            <a:r>
              <a:rPr lang="en-US" altLang="zh-CN" sz="1400" dirty="0">
                <a:ea typeface="宋体" panose="02010600030101010101" pitchFamily="2" charset="-122"/>
              </a:rPr>
              <a:t>terative </a:t>
            </a:r>
            <a:r>
              <a:rPr lang="en-US" altLang="zh-CN" sz="1400" dirty="0">
                <a:solidFill>
                  <a:srgbClr val="FF0000"/>
                </a:solidFill>
                <a:ea typeface="宋体" panose="02010600030101010101" pitchFamily="2" charset="-122"/>
              </a:rPr>
              <a:t>R</a:t>
            </a:r>
            <a:r>
              <a:rPr lang="en-US" altLang="zh-CN" sz="1400" dirty="0">
                <a:ea typeface="宋体" panose="02010600030101010101" pitchFamily="2" charset="-122"/>
              </a:rPr>
              <a:t>educing and </a:t>
            </a:r>
            <a:r>
              <a:rPr lang="en-US" altLang="zh-CN" sz="1400" dirty="0">
                <a:solidFill>
                  <a:srgbClr val="FF0000"/>
                </a:solidFill>
                <a:ea typeface="宋体" panose="02010600030101010101" pitchFamily="2" charset="-122"/>
              </a:rPr>
              <a:t>C</a:t>
            </a:r>
            <a:r>
              <a:rPr lang="en-US" altLang="zh-CN" sz="1400" dirty="0">
                <a:ea typeface="宋体" panose="02010600030101010101" pitchFamily="2" charset="-122"/>
              </a:rPr>
              <a:t>lustering using </a:t>
            </a:r>
            <a:r>
              <a:rPr lang="en-US" altLang="zh-CN" sz="1400" dirty="0">
                <a:solidFill>
                  <a:srgbClr val="FF0000"/>
                </a:solidFill>
                <a:ea typeface="宋体" panose="02010600030101010101" pitchFamily="2" charset="-122"/>
              </a:rPr>
              <a:t>H</a:t>
            </a:r>
            <a:r>
              <a:rPr lang="en-US" altLang="zh-CN" sz="1400" dirty="0">
                <a:ea typeface="宋体" panose="02010600030101010101" pitchFamily="2" charset="-122"/>
              </a:rPr>
              <a:t>ierarchies</a:t>
            </a:r>
            <a:r>
              <a:rPr lang="en-US" dirty="0" smtClean="0"/>
              <a:t/>
            </a:r>
            <a:br>
              <a:rPr lang="en-US" dirty="0" smtClean="0"/>
            </a:br>
            <a:r>
              <a:rPr lang="en-US" dirty="0" smtClean="0"/>
              <a:t>An Agglomerative Hierarchical Clustering </a:t>
            </a:r>
            <a:r>
              <a:rPr lang="en-US" dirty="0" smtClean="0"/>
              <a:t>Algorithm</a:t>
            </a:r>
            <a:br>
              <a:rPr lang="en-US" dirty="0" smtClean="0"/>
            </a:br>
            <a:r>
              <a:rPr lang="en-US" dirty="0" smtClean="0"/>
              <a:t/>
            </a:r>
            <a:br>
              <a:rPr lang="en-US" dirty="0" smtClean="0"/>
            </a:br>
            <a:r>
              <a:rPr lang="en-US" altLang="zh-CN" sz="2700" dirty="0" smtClean="0">
                <a:solidFill>
                  <a:schemeClr val="bg2">
                    <a:lumMod val="50000"/>
                  </a:schemeClr>
                </a:solidFill>
                <a:ea typeface="宋体" panose="02010600030101010101" pitchFamily="2" charset="-122"/>
              </a:rPr>
              <a:t>Tian </a:t>
            </a:r>
            <a:r>
              <a:rPr lang="en-US" altLang="zh-CN" sz="2700" dirty="0">
                <a:solidFill>
                  <a:schemeClr val="bg2">
                    <a:lumMod val="50000"/>
                  </a:schemeClr>
                </a:solidFill>
                <a:ea typeface="宋体" panose="02010600030101010101" pitchFamily="2" charset="-122"/>
              </a:rPr>
              <a:t>Zhang, Raghu </a:t>
            </a:r>
            <a:r>
              <a:rPr lang="en-US" altLang="zh-CN" sz="2700" dirty="0" err="1">
                <a:solidFill>
                  <a:schemeClr val="bg2">
                    <a:lumMod val="50000"/>
                  </a:schemeClr>
                </a:solidFill>
                <a:ea typeface="宋体" panose="02010600030101010101" pitchFamily="2" charset="-122"/>
              </a:rPr>
              <a:t>Ramakrishnan</a:t>
            </a:r>
            <a:r>
              <a:rPr lang="en-US" altLang="zh-CN" sz="2700" dirty="0">
                <a:solidFill>
                  <a:schemeClr val="bg2">
                    <a:lumMod val="50000"/>
                  </a:schemeClr>
                </a:solidFill>
                <a:ea typeface="宋体" panose="02010600030101010101" pitchFamily="2" charset="-122"/>
              </a:rPr>
              <a:t>, </a:t>
            </a:r>
            <a:r>
              <a:rPr lang="en-US" altLang="zh-CN" sz="2700" dirty="0" err="1">
                <a:solidFill>
                  <a:schemeClr val="bg2">
                    <a:lumMod val="50000"/>
                  </a:schemeClr>
                </a:solidFill>
                <a:ea typeface="宋体" panose="02010600030101010101" pitchFamily="2" charset="-122"/>
              </a:rPr>
              <a:t>Miron</a:t>
            </a:r>
            <a:r>
              <a:rPr lang="en-US" altLang="zh-CN" sz="2700" dirty="0">
                <a:solidFill>
                  <a:schemeClr val="bg2">
                    <a:lumMod val="50000"/>
                  </a:schemeClr>
                </a:solidFill>
                <a:ea typeface="宋体" panose="02010600030101010101" pitchFamily="2" charset="-122"/>
              </a:rPr>
              <a:t> </a:t>
            </a:r>
            <a:r>
              <a:rPr lang="en-US" altLang="zh-CN" sz="2700" dirty="0" err="1" smtClean="0">
                <a:solidFill>
                  <a:schemeClr val="bg2">
                    <a:lumMod val="50000"/>
                  </a:schemeClr>
                </a:solidFill>
                <a:ea typeface="宋体" panose="02010600030101010101" pitchFamily="2" charset="-122"/>
              </a:rPr>
              <a:t>Livny</a:t>
            </a:r>
            <a:endParaRPr lang="en-US" dirty="0">
              <a:solidFill>
                <a:schemeClr val="bg2">
                  <a:lumMod val="50000"/>
                </a:schemeClr>
              </a:solidFill>
            </a:endParaRPr>
          </a:p>
        </p:txBody>
      </p:sp>
      <p:sp>
        <p:nvSpPr>
          <p:cNvPr id="3" name="Subtitle 2"/>
          <p:cNvSpPr>
            <a:spLocks noGrp="1"/>
          </p:cNvSpPr>
          <p:nvPr>
            <p:ph type="subTitle" idx="1"/>
          </p:nvPr>
        </p:nvSpPr>
        <p:spPr>
          <a:xfrm>
            <a:off x="796564" y="5419784"/>
            <a:ext cx="3002350" cy="439996"/>
          </a:xfrm>
        </p:spPr>
        <p:txBody>
          <a:bodyPr/>
          <a:lstStyle/>
          <a:p>
            <a:r>
              <a:rPr lang="en-US" dirty="0" smtClean="0"/>
              <a:t>Presented by: Milad Hasani</a:t>
            </a:r>
            <a:endParaRPr lang="en-US" dirty="0"/>
          </a:p>
        </p:txBody>
      </p:sp>
    </p:spTree>
    <p:extLst>
      <p:ext uri="{BB962C8B-B14F-4D97-AF65-F5344CB8AC3E}">
        <p14:creationId xmlns:p14="http://schemas.microsoft.com/office/powerpoint/2010/main" val="2515000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Feature Tree</a:t>
            </a:r>
            <a:endParaRPr lang="en-US" dirty="0"/>
          </a:p>
        </p:txBody>
      </p:sp>
      <p:sp>
        <p:nvSpPr>
          <p:cNvPr id="3" name="Content Placeholder 2"/>
          <p:cNvSpPr>
            <a:spLocks noGrp="1"/>
          </p:cNvSpPr>
          <p:nvPr>
            <p:ph idx="1"/>
          </p:nvPr>
        </p:nvSpPr>
        <p:spPr/>
        <p:txBody>
          <a:bodyPr>
            <a:normAutofit/>
          </a:bodyPr>
          <a:lstStyle/>
          <a:p>
            <a:r>
              <a:rPr lang="en-US" sz="2000" dirty="0" smtClean="0"/>
              <a:t>A CF Tree is a tree structured composed of CFs. A CF tree represents a compressed form of the data, preserving any clustering structure in the data. A CF tree has the following parameters:</a:t>
            </a:r>
          </a:p>
          <a:p>
            <a:r>
              <a:rPr lang="en-US" sz="2000" b="1" dirty="0" smtClean="0"/>
              <a:t>Branching Factor B: </a:t>
            </a:r>
            <a:r>
              <a:rPr lang="en-US" sz="2000" dirty="0" smtClean="0"/>
              <a:t>Determines the maximum children allowed for a non-leaf node.</a:t>
            </a:r>
          </a:p>
          <a:p>
            <a:r>
              <a:rPr lang="en-US" sz="2000" b="1" dirty="0" smtClean="0"/>
              <a:t>Threshold T: </a:t>
            </a:r>
            <a:r>
              <a:rPr lang="en-US" sz="2000" dirty="0" smtClean="0"/>
              <a:t>T is an upper limit to the radius of </a:t>
            </a:r>
          </a:p>
          <a:p>
            <a:r>
              <a:rPr lang="en-US" sz="2000" dirty="0" smtClean="0"/>
              <a:t>a cluster in a leaf node.</a:t>
            </a:r>
          </a:p>
          <a:p>
            <a:r>
              <a:rPr lang="en-US" sz="2000" b="1" dirty="0" smtClean="0"/>
              <a:t>Number of Entries in a Leaf Node L</a:t>
            </a:r>
            <a:endParaRPr lang="en-US" sz="2000" b="1" dirty="0"/>
          </a:p>
        </p:txBody>
      </p:sp>
    </p:spTree>
    <p:extLst>
      <p:ext uri="{BB962C8B-B14F-4D97-AF65-F5344CB8AC3E}">
        <p14:creationId xmlns:p14="http://schemas.microsoft.com/office/powerpoint/2010/main" val="1089903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Building the CF Tree</a:t>
            </a:r>
            <a:endParaRPr lang="en-US" dirty="0"/>
          </a:p>
        </p:txBody>
      </p:sp>
      <p:sp>
        <p:nvSpPr>
          <p:cNvPr id="3" name="Content Placeholder 2"/>
          <p:cNvSpPr>
            <a:spLocks noGrp="1"/>
          </p:cNvSpPr>
          <p:nvPr>
            <p:ph idx="1"/>
          </p:nvPr>
        </p:nvSpPr>
        <p:spPr>
          <a:xfrm>
            <a:off x="677334" y="1668780"/>
            <a:ext cx="9152466" cy="4831079"/>
          </a:xfrm>
        </p:spPr>
        <p:txBody>
          <a:bodyPr>
            <a:normAutofit/>
          </a:bodyPr>
          <a:lstStyle/>
          <a:p>
            <a:r>
              <a:rPr lang="en-US" sz="2000" dirty="0" smtClean="0"/>
              <a:t>Each data is treated as a </a:t>
            </a:r>
            <a:r>
              <a:rPr lang="en-US" sz="2000" dirty="0" err="1" smtClean="0"/>
              <a:t>subcluster</a:t>
            </a:r>
            <a:r>
              <a:rPr lang="en-US" sz="2000" dirty="0" smtClean="0"/>
              <a:t> therefore CF is calculated for it.</a:t>
            </a:r>
          </a:p>
          <a:p>
            <a:r>
              <a:rPr lang="en-US" altLang="zh-CN" sz="2000" dirty="0">
                <a:ea typeface="宋体" panose="02010600030101010101" pitchFamily="2" charset="-122"/>
              </a:rPr>
              <a:t>Start from root, traverse down tree to choose closest leaf node for </a:t>
            </a:r>
            <a:r>
              <a:rPr lang="en-US" altLang="zh-CN" sz="2000" i="1" dirty="0">
                <a:ea typeface="宋体" panose="02010600030101010101" pitchFamily="2" charset="-122"/>
              </a:rPr>
              <a:t>d</a:t>
            </a:r>
          </a:p>
          <a:p>
            <a:r>
              <a:rPr lang="en-US" altLang="zh-CN" sz="2000" dirty="0">
                <a:ea typeface="宋体" panose="02010600030101010101" pitchFamily="2" charset="-122"/>
              </a:rPr>
              <a:t>Search for closest entry </a:t>
            </a:r>
            <a:r>
              <a:rPr lang="en-US" altLang="zh-CN" sz="2000" i="1" dirty="0" smtClean="0">
                <a:ea typeface="宋体" panose="02010600030101010101" pitchFamily="2" charset="-122"/>
              </a:rPr>
              <a:t>L</a:t>
            </a:r>
            <a:r>
              <a:rPr lang="en-US" altLang="zh-CN" sz="2000" i="1" baseline="-25000" dirty="0" smtClean="0">
                <a:ea typeface="宋体" panose="02010600030101010101" pitchFamily="2" charset="-122"/>
              </a:rPr>
              <a:t>i</a:t>
            </a:r>
            <a:r>
              <a:rPr lang="en-US" altLang="zh-CN" sz="2000" dirty="0" smtClean="0">
                <a:ea typeface="宋体" panose="02010600030101010101" pitchFamily="2" charset="-122"/>
              </a:rPr>
              <a:t> </a:t>
            </a:r>
            <a:r>
              <a:rPr lang="en-US" altLang="zh-CN" sz="2000" dirty="0">
                <a:ea typeface="宋体" panose="02010600030101010101" pitchFamily="2" charset="-122"/>
              </a:rPr>
              <a:t>in leaf node</a:t>
            </a:r>
          </a:p>
          <a:p>
            <a:r>
              <a:rPr lang="en-US" altLang="zh-CN" sz="2000" dirty="0">
                <a:ea typeface="宋体" panose="02010600030101010101" pitchFamily="2" charset="-122"/>
              </a:rPr>
              <a:t>If </a:t>
            </a:r>
            <a:r>
              <a:rPr lang="en-US" altLang="zh-CN" sz="2000" i="1" dirty="0">
                <a:ea typeface="宋体" panose="02010600030101010101" pitchFamily="2" charset="-122"/>
              </a:rPr>
              <a:t>d</a:t>
            </a:r>
            <a:r>
              <a:rPr lang="en-US" altLang="zh-CN" sz="2000" dirty="0">
                <a:ea typeface="宋体" panose="02010600030101010101" pitchFamily="2" charset="-122"/>
              </a:rPr>
              <a:t> can be inserted in </a:t>
            </a:r>
            <a:r>
              <a:rPr lang="en-US" altLang="zh-CN" sz="2000" i="1" dirty="0" smtClean="0">
                <a:ea typeface="宋体" panose="02010600030101010101" pitchFamily="2" charset="-122"/>
              </a:rPr>
              <a:t>L</a:t>
            </a:r>
            <a:r>
              <a:rPr lang="en-US" altLang="zh-CN" sz="2000" i="1" baseline="-25000" dirty="0" smtClean="0">
                <a:ea typeface="宋体" panose="02010600030101010101" pitchFamily="2" charset="-122"/>
              </a:rPr>
              <a:t>i</a:t>
            </a:r>
            <a:r>
              <a:rPr lang="en-US" altLang="zh-CN" sz="2000" dirty="0" smtClean="0">
                <a:ea typeface="宋体" panose="02010600030101010101" pitchFamily="2" charset="-122"/>
              </a:rPr>
              <a:t>, then </a:t>
            </a:r>
            <a:r>
              <a:rPr lang="en-US" altLang="zh-CN" sz="2000" dirty="0">
                <a:ea typeface="宋体" panose="02010600030101010101" pitchFamily="2" charset="-122"/>
              </a:rPr>
              <a:t>update CF vector of </a:t>
            </a:r>
            <a:r>
              <a:rPr lang="en-US" altLang="zh-CN" sz="2000" i="1" dirty="0">
                <a:ea typeface="宋体" panose="02010600030101010101" pitchFamily="2" charset="-122"/>
              </a:rPr>
              <a:t>L</a:t>
            </a:r>
            <a:r>
              <a:rPr lang="en-US" altLang="zh-CN" sz="2000" i="1" baseline="-25000" dirty="0">
                <a:ea typeface="宋体" panose="02010600030101010101" pitchFamily="2" charset="-122"/>
              </a:rPr>
              <a:t>i</a:t>
            </a:r>
          </a:p>
          <a:p>
            <a:r>
              <a:rPr lang="en-US" altLang="zh-CN" sz="2000" dirty="0">
                <a:ea typeface="宋体" panose="02010600030101010101" pitchFamily="2" charset="-122"/>
              </a:rPr>
              <a:t>Else if node has space to insert new entry, insert; else split node</a:t>
            </a:r>
          </a:p>
          <a:p>
            <a:r>
              <a:rPr lang="en-US" altLang="zh-CN" sz="2000" dirty="0">
                <a:ea typeface="宋体" panose="02010600030101010101" pitchFamily="2" charset="-122"/>
              </a:rPr>
              <a:t>Once inserted, update nodes along path to the root; if there is splitting, need to insert new entry in parent node (which may result in further splitting)</a:t>
            </a:r>
          </a:p>
          <a:p>
            <a:endParaRPr lang="en-US" sz="2000" dirty="0" smtClean="0"/>
          </a:p>
        </p:txBody>
      </p:sp>
    </p:spTree>
    <p:extLst>
      <p:ext uri="{BB962C8B-B14F-4D97-AF65-F5344CB8AC3E}">
        <p14:creationId xmlns:p14="http://schemas.microsoft.com/office/powerpoint/2010/main" val="4014644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CF Tree</a:t>
            </a:r>
            <a:endParaRPr lang="en-US" dirty="0"/>
          </a:p>
        </p:txBody>
      </p:sp>
      <p:pic>
        <p:nvPicPr>
          <p:cNvPr id="4" name="Content Placeholder 3"/>
          <p:cNvPicPr>
            <a:picLocks noGrp="1" noChangeAspect="1"/>
          </p:cNvPicPr>
          <p:nvPr>
            <p:ph idx="1"/>
          </p:nvPr>
        </p:nvPicPr>
        <p:blipFill>
          <a:blip r:embed="rId2"/>
          <a:stretch>
            <a:fillRect/>
          </a:stretch>
        </p:blipFill>
        <p:spPr>
          <a:xfrm>
            <a:off x="788330" y="1516380"/>
            <a:ext cx="8088969" cy="5252312"/>
          </a:xfrm>
          <a:prstGeom prst="rect">
            <a:avLst/>
          </a:prstGeom>
        </p:spPr>
      </p:pic>
    </p:spTree>
    <p:extLst>
      <p:ext uri="{BB962C8B-B14F-4D97-AF65-F5344CB8AC3E}">
        <p14:creationId xmlns:p14="http://schemas.microsoft.com/office/powerpoint/2010/main" val="1436912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Clarifying B and L</a:t>
            </a:r>
            <a:endParaRPr lang="en-US" dirty="0"/>
          </a:p>
        </p:txBody>
      </p:sp>
      <p:pic>
        <p:nvPicPr>
          <p:cNvPr id="5" name="Content Placeholder 4"/>
          <p:cNvPicPr>
            <a:picLocks noGrp="1" noChangeAspect="1"/>
          </p:cNvPicPr>
          <p:nvPr>
            <p:ph idx="1"/>
          </p:nvPr>
        </p:nvPicPr>
        <p:blipFill>
          <a:blip r:embed="rId2"/>
          <a:stretch>
            <a:fillRect/>
          </a:stretch>
        </p:blipFill>
        <p:spPr>
          <a:xfrm>
            <a:off x="516300" y="1661160"/>
            <a:ext cx="8831686" cy="4953000"/>
          </a:xfrm>
          <a:prstGeom prst="rect">
            <a:avLst/>
          </a:prstGeom>
        </p:spPr>
      </p:pic>
    </p:spTree>
    <p:extLst>
      <p:ext uri="{BB962C8B-B14F-4D97-AF65-F5344CB8AC3E}">
        <p14:creationId xmlns:p14="http://schemas.microsoft.com/office/powerpoint/2010/main" val="3967339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Operation</a:t>
            </a:r>
            <a:endParaRPr lang="en-US" dirty="0"/>
          </a:p>
        </p:txBody>
      </p:sp>
      <p:sp>
        <p:nvSpPr>
          <p:cNvPr id="3" name="Content Placeholder 2"/>
          <p:cNvSpPr>
            <a:spLocks noGrp="1"/>
          </p:cNvSpPr>
          <p:nvPr>
            <p:ph idx="1"/>
          </p:nvPr>
        </p:nvSpPr>
        <p:spPr>
          <a:xfrm>
            <a:off x="677334" y="1661161"/>
            <a:ext cx="8596668" cy="4380202"/>
          </a:xfrm>
        </p:spPr>
        <p:txBody>
          <a:bodyPr/>
          <a:lstStyle/>
          <a:p>
            <a:pPr>
              <a:spcBef>
                <a:spcPct val="0"/>
              </a:spcBef>
              <a:buClrTx/>
              <a:buSzTx/>
              <a:buFontTx/>
              <a:buNone/>
            </a:pPr>
            <a:r>
              <a:rPr lang="en-US" altLang="zh-TW" sz="2000" dirty="0">
                <a:solidFill>
                  <a:schemeClr val="tx1"/>
                </a:solidFill>
                <a:latin typeface="+mj-lt"/>
                <a:ea typeface="新細明體" pitchFamily="18" charset="-120"/>
              </a:rPr>
              <a:t>If the branching factor of a leaf node can not exceed 3</a:t>
            </a:r>
          </a:p>
          <a:p>
            <a:pPr>
              <a:spcBef>
                <a:spcPct val="0"/>
              </a:spcBef>
              <a:buClrTx/>
              <a:buSzTx/>
              <a:buFontTx/>
              <a:buNone/>
            </a:pPr>
            <a:r>
              <a:rPr lang="en-US" altLang="zh-TW" sz="2000" dirty="0">
                <a:solidFill>
                  <a:schemeClr val="tx1"/>
                </a:solidFill>
                <a:latin typeface="+mj-lt"/>
                <a:ea typeface="新細明體" pitchFamily="18" charset="-120"/>
              </a:rPr>
              <a:t>, then LN1 is split.</a:t>
            </a:r>
          </a:p>
          <a:p>
            <a:endParaRPr lang="en-US" dirty="0"/>
          </a:p>
        </p:txBody>
      </p:sp>
      <p:pic>
        <p:nvPicPr>
          <p:cNvPr id="5" name="Picture 4"/>
          <p:cNvPicPr>
            <a:picLocks noChangeAspect="1"/>
          </p:cNvPicPr>
          <p:nvPr/>
        </p:nvPicPr>
        <p:blipFill>
          <a:blip r:embed="rId2"/>
          <a:stretch>
            <a:fillRect/>
          </a:stretch>
        </p:blipFill>
        <p:spPr>
          <a:xfrm>
            <a:off x="1875079" y="2316480"/>
            <a:ext cx="7398923" cy="4464663"/>
          </a:xfrm>
          <a:prstGeom prst="rect">
            <a:avLst/>
          </a:prstGeom>
        </p:spPr>
      </p:pic>
    </p:spTree>
    <p:extLst>
      <p:ext uri="{BB962C8B-B14F-4D97-AF65-F5344CB8AC3E}">
        <p14:creationId xmlns:p14="http://schemas.microsoft.com/office/powerpoint/2010/main" val="1306951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Operation</a:t>
            </a:r>
            <a:endParaRPr lang="en-US" dirty="0"/>
          </a:p>
        </p:txBody>
      </p:sp>
      <p:sp>
        <p:nvSpPr>
          <p:cNvPr id="3" name="Content Placeholder 2"/>
          <p:cNvSpPr>
            <a:spLocks noGrp="1"/>
          </p:cNvSpPr>
          <p:nvPr>
            <p:ph idx="1"/>
          </p:nvPr>
        </p:nvSpPr>
        <p:spPr>
          <a:xfrm>
            <a:off x="677334" y="1645921"/>
            <a:ext cx="8596668" cy="4395442"/>
          </a:xfrm>
        </p:spPr>
        <p:txBody>
          <a:bodyPr/>
          <a:lstStyle/>
          <a:p>
            <a:pPr>
              <a:spcBef>
                <a:spcPct val="0"/>
              </a:spcBef>
              <a:buClrTx/>
              <a:buSzTx/>
              <a:buFontTx/>
              <a:buNone/>
            </a:pPr>
            <a:r>
              <a:rPr lang="en-US" altLang="zh-TW" sz="2000" dirty="0">
                <a:solidFill>
                  <a:schemeClr val="tx1"/>
                </a:solidFill>
                <a:latin typeface="+mj-lt"/>
                <a:ea typeface="新細明體" pitchFamily="18" charset="-120"/>
                <a:cs typeface="Times New Roman" panose="02020603050405020304" pitchFamily="18" charset="0"/>
              </a:rPr>
              <a:t>If the branching factor of a non-leaf node can </a:t>
            </a:r>
            <a:r>
              <a:rPr lang="en-US" altLang="zh-TW" sz="2000" dirty="0" smtClean="0">
                <a:solidFill>
                  <a:schemeClr val="tx1"/>
                </a:solidFill>
                <a:latin typeface="+mj-lt"/>
                <a:ea typeface="新細明體" pitchFamily="18" charset="-120"/>
                <a:cs typeface="Times New Roman" panose="02020603050405020304" pitchFamily="18" charset="0"/>
              </a:rPr>
              <a:t>not exceed </a:t>
            </a:r>
            <a:r>
              <a:rPr lang="en-US" altLang="zh-TW" sz="2000" dirty="0">
                <a:solidFill>
                  <a:schemeClr val="tx1"/>
                </a:solidFill>
                <a:latin typeface="+mj-lt"/>
                <a:ea typeface="新細明體" pitchFamily="18" charset="-120"/>
                <a:cs typeface="Times New Roman" panose="02020603050405020304" pitchFamily="18" charset="0"/>
              </a:rPr>
              <a:t>3, then the root is split and </a:t>
            </a:r>
            <a:r>
              <a:rPr lang="en-US" altLang="zh-TW" sz="2000" dirty="0" smtClean="0">
                <a:solidFill>
                  <a:schemeClr val="tx1"/>
                </a:solidFill>
                <a:latin typeface="+mj-lt"/>
                <a:ea typeface="新細明體" pitchFamily="18" charset="-120"/>
                <a:cs typeface="Times New Roman" panose="02020603050405020304" pitchFamily="18" charset="0"/>
              </a:rPr>
              <a:t>the height of the </a:t>
            </a:r>
            <a:r>
              <a:rPr lang="en-US" altLang="zh-TW" sz="2000" dirty="0">
                <a:solidFill>
                  <a:schemeClr val="tx1"/>
                </a:solidFill>
                <a:latin typeface="+mj-lt"/>
                <a:ea typeface="新細明體" pitchFamily="18" charset="-120"/>
                <a:cs typeface="Times New Roman" panose="02020603050405020304" pitchFamily="18" charset="0"/>
              </a:rPr>
              <a:t>CF Tree increases by one.</a:t>
            </a:r>
          </a:p>
          <a:p>
            <a:endParaRPr lang="en-US" dirty="0"/>
          </a:p>
        </p:txBody>
      </p:sp>
      <p:pic>
        <p:nvPicPr>
          <p:cNvPr id="4" name="Picture 3"/>
          <p:cNvPicPr>
            <a:picLocks noChangeAspect="1"/>
          </p:cNvPicPr>
          <p:nvPr/>
        </p:nvPicPr>
        <p:blipFill>
          <a:blip r:embed="rId2"/>
          <a:stretch>
            <a:fillRect/>
          </a:stretch>
        </p:blipFill>
        <p:spPr>
          <a:xfrm>
            <a:off x="1010603" y="2306631"/>
            <a:ext cx="7432357" cy="4391348"/>
          </a:xfrm>
          <a:prstGeom prst="rect">
            <a:avLst/>
          </a:prstGeom>
        </p:spPr>
      </p:pic>
    </p:spTree>
    <p:extLst>
      <p:ext uri="{BB962C8B-B14F-4D97-AF65-F5344CB8AC3E}">
        <p14:creationId xmlns:p14="http://schemas.microsoft.com/office/powerpoint/2010/main" val="3744750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notes about BIRCH</a:t>
            </a:r>
            <a:endParaRPr lang="en-US" dirty="0"/>
          </a:p>
        </p:txBody>
      </p:sp>
      <p:sp>
        <p:nvSpPr>
          <p:cNvPr id="3" name="Content Placeholder 2"/>
          <p:cNvSpPr>
            <a:spLocks noGrp="1"/>
          </p:cNvSpPr>
          <p:nvPr>
            <p:ph idx="1"/>
          </p:nvPr>
        </p:nvSpPr>
        <p:spPr>
          <a:xfrm>
            <a:off x="677334" y="1341120"/>
            <a:ext cx="8596668" cy="5189221"/>
          </a:xfrm>
        </p:spPr>
        <p:txBody>
          <a:bodyPr>
            <a:normAutofit/>
          </a:bodyPr>
          <a:lstStyle/>
          <a:p>
            <a:r>
              <a:rPr lang="en-US" altLang="zh-TW" sz="2000" dirty="0" smtClean="0">
                <a:ea typeface="新細明體" pitchFamily="18" charset="-120"/>
              </a:rPr>
              <a:t>Order Dependency: Incremental </a:t>
            </a:r>
            <a:r>
              <a:rPr lang="en-US" altLang="zh-TW" sz="2000" dirty="0">
                <a:ea typeface="新細明體" pitchFamily="18" charset="-120"/>
              </a:rPr>
              <a:t>clustering algorithm such as BIRCH suffers order dependence</a:t>
            </a:r>
            <a:r>
              <a:rPr lang="en-US" altLang="zh-TW" sz="2000" dirty="0" smtClean="0">
                <a:ea typeface="新細明體" pitchFamily="18" charset="-120"/>
              </a:rPr>
              <a:t>.</a:t>
            </a:r>
            <a:r>
              <a:rPr lang="en-US" altLang="zh-TW" sz="2000" dirty="0" smtClean="0"/>
              <a:t> </a:t>
            </a:r>
            <a:r>
              <a:rPr lang="en-US" sz="2000" dirty="0"/>
              <a:t>CURE uses a similar approach to BIRCH’s CF Tree: each cluster is represented by a certain number of “well scattered” points. CURE relies on drawing random samples from the dataset to derive starting clusters.</a:t>
            </a:r>
          </a:p>
          <a:p>
            <a:r>
              <a:rPr lang="en-US" altLang="zh-TW" sz="2000" dirty="0" smtClean="0">
                <a:ea typeface="新細明體" pitchFamily="18" charset="-120"/>
              </a:rPr>
              <a:t>Threshold Heuristics:</a:t>
            </a:r>
          </a:p>
          <a:p>
            <a:pPr lvl="1"/>
            <a:r>
              <a:rPr lang="en-US" altLang="zh-TW" sz="2000" dirty="0" smtClean="0">
                <a:ea typeface="新細明體" pitchFamily="18" charset="-120"/>
              </a:rPr>
              <a:t>Since rebuilding the CF tree is generally fast enough to allow an iterative approximation to a “Best” suitable threshold. All performance analysis in the original paper start with T=0 and the authors note that beginning with a good initial value for T would save about 10% time. BIRCH maintains a record of leaf radii as a function of the number of points in the cluster. Using </a:t>
            </a:r>
            <a:r>
              <a:rPr lang="en-US" altLang="zh-TW" sz="2000" b="1" dirty="0" smtClean="0">
                <a:ea typeface="新細明體" pitchFamily="18" charset="-120"/>
              </a:rPr>
              <a:t>lease squares regression </a:t>
            </a:r>
            <a:r>
              <a:rPr lang="en-US" altLang="zh-TW" sz="2000" dirty="0" smtClean="0">
                <a:ea typeface="新細明體" pitchFamily="18" charset="-120"/>
              </a:rPr>
              <a:t>it can estimate to future growth of the tree, and </a:t>
            </a:r>
            <a:r>
              <a:rPr lang="en-US" altLang="zh-TW" sz="2000" b="1" dirty="0" smtClean="0">
                <a:ea typeface="新細明體" pitchFamily="18" charset="-120"/>
              </a:rPr>
              <a:t>extrapolate</a:t>
            </a:r>
            <a:r>
              <a:rPr lang="en-US" altLang="zh-TW" sz="2000" dirty="0" smtClean="0">
                <a:ea typeface="新細明體" pitchFamily="18" charset="-120"/>
              </a:rPr>
              <a:t> an “</a:t>
            </a:r>
            <a:r>
              <a:rPr lang="en-US" altLang="zh-TW" sz="2000" b="1" dirty="0" smtClean="0">
                <a:ea typeface="新細明體" pitchFamily="18" charset="-120"/>
              </a:rPr>
              <a:t>expansion factor</a:t>
            </a:r>
            <a:r>
              <a:rPr lang="en-US" altLang="zh-TW" sz="2000" dirty="0" smtClean="0">
                <a:ea typeface="新細明體" pitchFamily="18" charset="-120"/>
              </a:rPr>
              <a:t>”, which will generally be higher for high-volume trees.</a:t>
            </a:r>
            <a:endParaRPr lang="en-US" altLang="zh-TW" sz="2000" dirty="0">
              <a:ea typeface="新細明體" pitchFamily="18" charset="-120"/>
            </a:endParaRPr>
          </a:p>
        </p:txBody>
      </p:sp>
    </p:spTree>
    <p:extLst>
      <p:ext uri="{BB962C8B-B14F-4D97-AF65-F5344CB8AC3E}">
        <p14:creationId xmlns:p14="http://schemas.microsoft.com/office/powerpoint/2010/main" val="847290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notes about BIRCH</a:t>
            </a:r>
            <a:endParaRPr lang="en-US" dirty="0"/>
          </a:p>
        </p:txBody>
      </p:sp>
      <p:sp>
        <p:nvSpPr>
          <p:cNvPr id="3" name="Content Placeholder 2"/>
          <p:cNvSpPr>
            <a:spLocks noGrp="1"/>
          </p:cNvSpPr>
          <p:nvPr>
            <p:ph idx="1"/>
          </p:nvPr>
        </p:nvSpPr>
        <p:spPr/>
        <p:txBody>
          <a:bodyPr/>
          <a:lstStyle/>
          <a:p>
            <a:r>
              <a:rPr lang="en-US" dirty="0" smtClean="0"/>
              <a:t>The authors of STING employ similar techniques and claim to have outperformed BIRCH by a large margin.</a:t>
            </a:r>
          </a:p>
          <a:p>
            <a:r>
              <a:rPr lang="en-US" b="1" dirty="0" smtClean="0"/>
              <a:t>Non-Spherical: </a:t>
            </a:r>
            <a:r>
              <a:rPr lang="en-US" dirty="0" smtClean="0"/>
              <a:t>BIRCH uses the concepts of radius and diameter to control the </a:t>
            </a:r>
            <a:r>
              <a:rPr lang="en-US" dirty="0" err="1" smtClean="0"/>
              <a:t>boundry</a:t>
            </a:r>
            <a:r>
              <a:rPr lang="en-US" dirty="0" smtClean="0"/>
              <a:t> of a cluster. This approach may not work well when clusters are not spherical, because clustering is limited to a vector space. </a:t>
            </a:r>
            <a:r>
              <a:rPr lang="en-US" b="1" dirty="0" smtClean="0"/>
              <a:t>BUBBLE</a:t>
            </a:r>
            <a:r>
              <a:rPr lang="en-US" dirty="0" smtClean="0"/>
              <a:t> allows single-pass Scalable clustering in arbitrary metric spaces based on the BIRCH framework.</a:t>
            </a:r>
          </a:p>
          <a:p>
            <a:r>
              <a:rPr lang="en-US" b="1" dirty="0" smtClean="0"/>
              <a:t>Low dimensionality, </a:t>
            </a:r>
            <a:r>
              <a:rPr lang="en-US" dirty="0" smtClean="0"/>
              <a:t>Agrawal et Al. tested three algorithms on a dataset with varying dimensionality from 5 to 50 dimensions. At more that five dimensions BIRCH was unable to identify the true clusters. Since it gives equal importance to all of the dimensions when computing the distance between two points.</a:t>
            </a:r>
            <a:endParaRPr lang="en-US" b="1" dirty="0" smtClean="0"/>
          </a:p>
        </p:txBody>
      </p:sp>
    </p:spTree>
    <p:extLst>
      <p:ext uri="{BB962C8B-B14F-4D97-AF65-F5344CB8AC3E}">
        <p14:creationId xmlns:p14="http://schemas.microsoft.com/office/powerpoint/2010/main" val="4211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47192" y="160020"/>
            <a:ext cx="6978172" cy="6522720"/>
          </a:xfrm>
          <a:prstGeom prst="rect">
            <a:avLst/>
          </a:prstGeom>
        </p:spPr>
      </p:pic>
    </p:spTree>
    <p:extLst>
      <p:ext uri="{BB962C8B-B14F-4D97-AF65-F5344CB8AC3E}">
        <p14:creationId xmlns:p14="http://schemas.microsoft.com/office/powerpoint/2010/main" val="1840440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BIRCH Clustering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4156666"/>
              </p:ext>
            </p:extLst>
          </p:nvPr>
        </p:nvGraphicFramePr>
        <p:xfrm>
          <a:off x="677863" y="1660525"/>
          <a:ext cx="8596315" cy="741680"/>
        </p:xfrm>
        <a:graphic>
          <a:graphicData uri="http://schemas.openxmlformats.org/drawingml/2006/table">
            <a:tbl>
              <a:tblPr firstRow="1" bandRow="1">
                <a:tableStyleId>{5C22544A-7EE6-4342-B048-85BDC9FD1C3A}</a:tableStyleId>
              </a:tblPr>
              <a:tblGrid>
                <a:gridCol w="1228045">
                  <a:extLst>
                    <a:ext uri="{9D8B030D-6E8A-4147-A177-3AD203B41FA5}">
                      <a16:colId xmlns:a16="http://schemas.microsoft.com/office/drawing/2014/main" val="3226944616"/>
                    </a:ext>
                  </a:extLst>
                </a:gridCol>
                <a:gridCol w="1228045">
                  <a:extLst>
                    <a:ext uri="{9D8B030D-6E8A-4147-A177-3AD203B41FA5}">
                      <a16:colId xmlns:a16="http://schemas.microsoft.com/office/drawing/2014/main" val="1901864055"/>
                    </a:ext>
                  </a:extLst>
                </a:gridCol>
                <a:gridCol w="1228045">
                  <a:extLst>
                    <a:ext uri="{9D8B030D-6E8A-4147-A177-3AD203B41FA5}">
                      <a16:colId xmlns:a16="http://schemas.microsoft.com/office/drawing/2014/main" val="1488691823"/>
                    </a:ext>
                  </a:extLst>
                </a:gridCol>
                <a:gridCol w="1228045">
                  <a:extLst>
                    <a:ext uri="{9D8B030D-6E8A-4147-A177-3AD203B41FA5}">
                      <a16:colId xmlns:a16="http://schemas.microsoft.com/office/drawing/2014/main" val="3313232585"/>
                    </a:ext>
                  </a:extLst>
                </a:gridCol>
                <a:gridCol w="1228045">
                  <a:extLst>
                    <a:ext uri="{9D8B030D-6E8A-4147-A177-3AD203B41FA5}">
                      <a16:colId xmlns:a16="http://schemas.microsoft.com/office/drawing/2014/main" val="3649649915"/>
                    </a:ext>
                  </a:extLst>
                </a:gridCol>
                <a:gridCol w="1228045">
                  <a:extLst>
                    <a:ext uri="{9D8B030D-6E8A-4147-A177-3AD203B41FA5}">
                      <a16:colId xmlns:a16="http://schemas.microsoft.com/office/drawing/2014/main" val="2376718267"/>
                    </a:ext>
                  </a:extLst>
                </a:gridCol>
                <a:gridCol w="1228045">
                  <a:extLst>
                    <a:ext uri="{9D8B030D-6E8A-4147-A177-3AD203B41FA5}">
                      <a16:colId xmlns:a16="http://schemas.microsoft.com/office/drawing/2014/main" val="2497721836"/>
                    </a:ext>
                  </a:extLst>
                </a:gridCol>
              </a:tblGrid>
              <a:tr h="370840">
                <a:tc>
                  <a:txBody>
                    <a:bodyPr/>
                    <a:lstStyle/>
                    <a:p>
                      <a:r>
                        <a:rPr lang="en-US" dirty="0" smtClean="0"/>
                        <a:t>X1</a:t>
                      </a:r>
                      <a:endParaRPr lang="en-US" dirty="0"/>
                    </a:p>
                  </a:txBody>
                  <a:tcPr/>
                </a:tc>
                <a:tc>
                  <a:txBody>
                    <a:bodyPr/>
                    <a:lstStyle/>
                    <a:p>
                      <a:r>
                        <a:rPr lang="en-US" dirty="0" smtClean="0"/>
                        <a:t>X2</a:t>
                      </a:r>
                      <a:endParaRPr lang="en-US" dirty="0"/>
                    </a:p>
                  </a:txBody>
                  <a:tcPr/>
                </a:tc>
                <a:tc>
                  <a:txBody>
                    <a:bodyPr/>
                    <a:lstStyle/>
                    <a:p>
                      <a:r>
                        <a:rPr lang="en-US" dirty="0" smtClean="0"/>
                        <a:t>X3</a:t>
                      </a:r>
                      <a:endParaRPr lang="en-US" dirty="0"/>
                    </a:p>
                  </a:txBody>
                  <a:tcPr/>
                </a:tc>
                <a:tc>
                  <a:txBody>
                    <a:bodyPr/>
                    <a:lstStyle/>
                    <a:p>
                      <a:r>
                        <a:rPr lang="en-US" dirty="0" smtClean="0"/>
                        <a:t>X4</a:t>
                      </a:r>
                      <a:endParaRPr lang="en-US" dirty="0"/>
                    </a:p>
                  </a:txBody>
                  <a:tcPr/>
                </a:tc>
                <a:tc>
                  <a:txBody>
                    <a:bodyPr/>
                    <a:lstStyle/>
                    <a:p>
                      <a:r>
                        <a:rPr lang="en-US" dirty="0" smtClean="0"/>
                        <a:t>X5</a:t>
                      </a:r>
                      <a:endParaRPr lang="en-US" dirty="0"/>
                    </a:p>
                  </a:txBody>
                  <a:tcPr/>
                </a:tc>
                <a:tc>
                  <a:txBody>
                    <a:bodyPr/>
                    <a:lstStyle/>
                    <a:p>
                      <a:r>
                        <a:rPr lang="en-US" dirty="0" smtClean="0"/>
                        <a:t>X6</a:t>
                      </a:r>
                      <a:endParaRPr lang="en-US" dirty="0"/>
                    </a:p>
                  </a:txBody>
                  <a:tcPr/>
                </a:tc>
                <a:tc>
                  <a:txBody>
                    <a:bodyPr/>
                    <a:lstStyle/>
                    <a:p>
                      <a:r>
                        <a:rPr lang="en-US" dirty="0" smtClean="0"/>
                        <a:t>X7</a:t>
                      </a:r>
                      <a:endParaRPr lang="en-US" dirty="0"/>
                    </a:p>
                  </a:txBody>
                  <a:tcPr/>
                </a:tc>
                <a:extLst>
                  <a:ext uri="{0D108BD9-81ED-4DB2-BD59-A6C34878D82A}">
                    <a16:rowId xmlns:a16="http://schemas.microsoft.com/office/drawing/2014/main" val="3029708175"/>
                  </a:ext>
                </a:extLst>
              </a:tr>
              <a:tr h="370840">
                <a:tc>
                  <a:txBody>
                    <a:bodyPr/>
                    <a:lstStyle/>
                    <a:p>
                      <a:r>
                        <a:rPr lang="en-US" dirty="0" smtClean="0"/>
                        <a:t>0.5</a:t>
                      </a:r>
                      <a:endParaRPr lang="en-US" dirty="0"/>
                    </a:p>
                  </a:txBody>
                  <a:tcPr/>
                </a:tc>
                <a:tc>
                  <a:txBody>
                    <a:bodyPr/>
                    <a:lstStyle/>
                    <a:p>
                      <a:r>
                        <a:rPr lang="en-US" dirty="0" smtClean="0"/>
                        <a:t>0.25</a:t>
                      </a:r>
                      <a:endParaRPr lang="en-US" dirty="0"/>
                    </a:p>
                  </a:txBody>
                  <a:tcPr/>
                </a:tc>
                <a:tc>
                  <a:txBody>
                    <a:bodyPr/>
                    <a:lstStyle/>
                    <a:p>
                      <a:r>
                        <a:rPr lang="en-US" dirty="0" smtClean="0"/>
                        <a:t>0</a:t>
                      </a:r>
                      <a:endParaRPr lang="en-US" dirty="0"/>
                    </a:p>
                  </a:txBody>
                  <a:tcPr/>
                </a:tc>
                <a:tc>
                  <a:txBody>
                    <a:bodyPr/>
                    <a:lstStyle/>
                    <a:p>
                      <a:r>
                        <a:rPr lang="en-US" dirty="0" smtClean="0"/>
                        <a:t>0.65</a:t>
                      </a:r>
                      <a:endParaRPr lang="en-US" dirty="0"/>
                    </a:p>
                  </a:txBody>
                  <a:tcPr/>
                </a:tc>
                <a:tc>
                  <a:txBody>
                    <a:bodyPr/>
                    <a:lstStyle/>
                    <a:p>
                      <a:r>
                        <a:rPr lang="en-US" dirty="0" smtClean="0"/>
                        <a:t>1</a:t>
                      </a:r>
                      <a:endParaRPr lang="en-US" dirty="0"/>
                    </a:p>
                  </a:txBody>
                  <a:tcPr/>
                </a:tc>
                <a:tc>
                  <a:txBody>
                    <a:bodyPr/>
                    <a:lstStyle/>
                    <a:p>
                      <a:r>
                        <a:rPr lang="en-US" dirty="0" smtClean="0"/>
                        <a:t>1.4</a:t>
                      </a:r>
                      <a:endParaRPr lang="en-US" dirty="0"/>
                    </a:p>
                  </a:txBody>
                  <a:tcPr/>
                </a:tc>
                <a:tc>
                  <a:txBody>
                    <a:bodyPr/>
                    <a:lstStyle/>
                    <a:p>
                      <a:r>
                        <a:rPr lang="en-US" dirty="0" smtClean="0"/>
                        <a:t>1.1</a:t>
                      </a:r>
                      <a:endParaRPr lang="en-US" dirty="0"/>
                    </a:p>
                  </a:txBody>
                  <a:tcPr/>
                </a:tc>
                <a:extLst>
                  <a:ext uri="{0D108BD9-81ED-4DB2-BD59-A6C34878D82A}">
                    <a16:rowId xmlns:a16="http://schemas.microsoft.com/office/drawing/2014/main" val="707991388"/>
                  </a:ext>
                </a:extLst>
              </a:tr>
            </a:tbl>
          </a:graphicData>
        </a:graphic>
      </p:graphicFrame>
      <p:sp>
        <p:nvSpPr>
          <p:cNvPr id="6" name="TextBox 5"/>
          <p:cNvSpPr txBox="1"/>
          <p:nvPr/>
        </p:nvSpPr>
        <p:spPr>
          <a:xfrm>
            <a:off x="677334" y="2910840"/>
            <a:ext cx="7689426" cy="1938992"/>
          </a:xfrm>
          <a:prstGeom prst="rect">
            <a:avLst/>
          </a:prstGeom>
          <a:noFill/>
        </p:spPr>
        <p:txBody>
          <a:bodyPr wrap="square" rtlCol="0">
            <a:spAutoFit/>
          </a:bodyPr>
          <a:lstStyle/>
          <a:p>
            <a:r>
              <a:rPr lang="en-US" sz="2000" dirty="0" smtClean="0"/>
              <a:t>Threshold T= 0.15; no leaf may exceed 0.15 in radius.</a:t>
            </a:r>
            <a:br>
              <a:rPr lang="en-US" sz="2000" dirty="0" smtClean="0"/>
            </a:br>
            <a:r>
              <a:rPr lang="en-US" sz="2000" dirty="0" smtClean="0"/>
              <a:t/>
            </a:r>
            <a:br>
              <a:rPr lang="en-US" sz="2000" dirty="0" smtClean="0"/>
            </a:br>
            <a:r>
              <a:rPr lang="en-US" sz="2000" dirty="0" smtClean="0"/>
              <a:t>Number of entries in a leaf node L = 2</a:t>
            </a:r>
            <a:br>
              <a:rPr lang="en-US" sz="2000" dirty="0" smtClean="0"/>
            </a:br>
            <a:r>
              <a:rPr lang="en-US" sz="2000" dirty="0" smtClean="0"/>
              <a:t/>
            </a:r>
            <a:br>
              <a:rPr lang="en-US" sz="2000" dirty="0" smtClean="0"/>
            </a:br>
            <a:r>
              <a:rPr lang="en-US" sz="2000" dirty="0" smtClean="0"/>
              <a:t>Branching factor B = 2; maximum number of child nodes for each non-leaf node.</a:t>
            </a:r>
            <a:endParaRPr lang="en-US" sz="2000" dirty="0"/>
          </a:p>
        </p:txBody>
      </p:sp>
    </p:spTree>
    <p:extLst>
      <p:ext uri="{BB962C8B-B14F-4D97-AF65-F5344CB8AC3E}">
        <p14:creationId xmlns:p14="http://schemas.microsoft.com/office/powerpoint/2010/main" val="3694886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1320800"/>
          </a:xfrm>
        </p:spPr>
        <p:txBody>
          <a:bodyPr/>
          <a:lstStyle/>
          <a:p>
            <a:r>
              <a:rPr lang="en-US" dirty="0" smtClean="0"/>
              <a:t>Motivation</a:t>
            </a:r>
            <a:endParaRPr lang="en-US" dirty="0"/>
          </a:p>
        </p:txBody>
      </p:sp>
      <p:sp>
        <p:nvSpPr>
          <p:cNvPr id="3" name="Content Placeholder 2"/>
          <p:cNvSpPr>
            <a:spLocks noGrp="1"/>
          </p:cNvSpPr>
          <p:nvPr>
            <p:ph idx="1"/>
          </p:nvPr>
        </p:nvSpPr>
        <p:spPr>
          <a:xfrm>
            <a:off x="677334" y="1701800"/>
            <a:ext cx="8596668" cy="4107181"/>
          </a:xfrm>
        </p:spPr>
        <p:txBody>
          <a:bodyPr/>
          <a:lstStyle/>
          <a:p>
            <a:r>
              <a:rPr lang="en-US" altLang="zh-CN" sz="2000" dirty="0">
                <a:ea typeface="宋体" panose="02010600030101010101" pitchFamily="2" charset="-122"/>
              </a:rPr>
              <a:t>Major weakness of agglomerative clustering </a:t>
            </a:r>
            <a:r>
              <a:rPr lang="en-US" altLang="zh-CN" sz="2000" dirty="0" smtClean="0">
                <a:ea typeface="宋体" panose="02010600030101010101" pitchFamily="2" charset="-122"/>
              </a:rPr>
              <a:t>methods</a:t>
            </a:r>
          </a:p>
          <a:p>
            <a:pPr lvl="1"/>
            <a:r>
              <a:rPr lang="en-US" altLang="zh-CN" sz="1800" dirty="0">
                <a:ea typeface="宋体" panose="02010600030101010101" pitchFamily="2" charset="-122"/>
              </a:rPr>
              <a:t>Do not scale well; time complexity of at least O(</a:t>
            </a:r>
            <a:r>
              <a:rPr lang="en-US" altLang="zh-CN" sz="1800" i="1" dirty="0">
                <a:ea typeface="宋体" panose="02010600030101010101" pitchFamily="2" charset="-122"/>
              </a:rPr>
              <a:t>n</a:t>
            </a:r>
            <a:r>
              <a:rPr lang="en-US" altLang="zh-CN" sz="1800" baseline="30000" dirty="0">
                <a:ea typeface="宋体" panose="02010600030101010101" pitchFamily="2" charset="-122"/>
              </a:rPr>
              <a:t>2</a:t>
            </a:r>
            <a:r>
              <a:rPr lang="en-US" altLang="zh-CN" sz="1800" dirty="0">
                <a:ea typeface="宋体" panose="02010600030101010101" pitchFamily="2" charset="-122"/>
              </a:rPr>
              <a:t>), where </a:t>
            </a:r>
            <a:r>
              <a:rPr lang="en-US" altLang="zh-CN" sz="1800" i="1" dirty="0">
                <a:ea typeface="宋体" panose="02010600030101010101" pitchFamily="2" charset="-122"/>
              </a:rPr>
              <a:t>n</a:t>
            </a:r>
            <a:r>
              <a:rPr lang="en-US" altLang="zh-CN" sz="1800" dirty="0">
                <a:ea typeface="宋体" panose="02010600030101010101" pitchFamily="2" charset="-122"/>
              </a:rPr>
              <a:t> is total number of objects</a:t>
            </a:r>
          </a:p>
          <a:p>
            <a:pPr lvl="1"/>
            <a:r>
              <a:rPr lang="en-US" altLang="zh-CN" sz="1800" dirty="0">
                <a:ea typeface="宋体" panose="02010600030101010101" pitchFamily="2" charset="-122"/>
              </a:rPr>
              <a:t>Can never undo what was done </a:t>
            </a:r>
            <a:r>
              <a:rPr lang="en-US" altLang="zh-CN" sz="1800" dirty="0" smtClean="0">
                <a:ea typeface="宋体" panose="02010600030101010101" pitchFamily="2" charset="-122"/>
              </a:rPr>
              <a:t>previously</a:t>
            </a:r>
            <a:endParaRPr lang="en-US" altLang="zh-CN" sz="1800" dirty="0">
              <a:ea typeface="宋体" panose="02010600030101010101" pitchFamily="2" charset="-122"/>
            </a:endParaRPr>
          </a:p>
          <a:p>
            <a:r>
              <a:rPr lang="en-US" altLang="zh-CN" sz="2000" dirty="0">
                <a:ea typeface="宋体" panose="02010600030101010101" pitchFamily="2" charset="-122"/>
              </a:rPr>
              <a:t>Birch: Balanced Iterative Reducing and Clustering using Hierarchies </a:t>
            </a:r>
            <a:r>
              <a:rPr lang="en-US" altLang="zh-CN" dirty="0">
                <a:ea typeface="宋体" panose="02010600030101010101" pitchFamily="2" charset="-122"/>
              </a:rPr>
              <a:t> </a:t>
            </a:r>
          </a:p>
          <a:p>
            <a:pPr lvl="1"/>
            <a:r>
              <a:rPr lang="en-US" altLang="zh-CN" sz="1800" dirty="0">
                <a:ea typeface="宋体" panose="02010600030101010101" pitchFamily="2" charset="-122"/>
              </a:rPr>
              <a:t>Incrementally construct a </a:t>
            </a:r>
            <a:r>
              <a:rPr lang="en-US" altLang="zh-CN" sz="1800" i="1" dirty="0">
                <a:ea typeface="宋体" panose="02010600030101010101" pitchFamily="2" charset="-122"/>
              </a:rPr>
              <a:t>CF</a:t>
            </a:r>
            <a:r>
              <a:rPr lang="en-US" altLang="zh-CN" sz="1800" dirty="0">
                <a:ea typeface="宋体" panose="02010600030101010101" pitchFamily="2" charset="-122"/>
              </a:rPr>
              <a:t> (</a:t>
            </a:r>
            <a:r>
              <a:rPr lang="en-US" altLang="zh-CN" sz="1800" i="1" dirty="0">
                <a:ea typeface="宋体" panose="02010600030101010101" pitchFamily="2" charset="-122"/>
              </a:rPr>
              <a:t>Clustering Feature</a:t>
            </a:r>
            <a:r>
              <a:rPr lang="en-US" altLang="zh-CN" sz="1800" dirty="0">
                <a:ea typeface="宋体" panose="02010600030101010101" pitchFamily="2" charset="-122"/>
              </a:rPr>
              <a:t>) tree, a hierarchical data structure summarizing cluster info; finds a good clustering with a single scan </a:t>
            </a:r>
          </a:p>
          <a:p>
            <a:pPr lvl="1"/>
            <a:r>
              <a:rPr lang="en-US" altLang="zh-CN" sz="1800" dirty="0">
                <a:ea typeface="宋体" panose="02010600030101010101" pitchFamily="2" charset="-122"/>
              </a:rPr>
              <a:t>Apply multi-phase clustering; improves quality with a few additional scans</a:t>
            </a:r>
          </a:p>
          <a:p>
            <a:pPr marL="457200" lvl="1" indent="0">
              <a:buNone/>
            </a:pPr>
            <a:endParaRPr lang="en-US" dirty="0"/>
          </a:p>
        </p:txBody>
      </p:sp>
    </p:spTree>
    <p:extLst>
      <p:ext uri="{BB962C8B-B14F-4D97-AF65-F5344CB8AC3E}">
        <p14:creationId xmlns:p14="http://schemas.microsoft.com/office/powerpoint/2010/main" val="3216298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224818" y="2119748"/>
            <a:ext cx="5151331" cy="4531519"/>
          </a:xfrm>
          <a:prstGeom prst="rect">
            <a:avLst/>
          </a:prstGeom>
        </p:spPr>
      </p:pic>
      <p:sp>
        <p:nvSpPr>
          <p:cNvPr id="4" name="TextBox 3"/>
          <p:cNvSpPr txBox="1"/>
          <p:nvPr/>
        </p:nvSpPr>
        <p:spPr>
          <a:xfrm>
            <a:off x="677334" y="929640"/>
            <a:ext cx="8596668" cy="1015663"/>
          </a:xfrm>
          <a:prstGeom prst="rect">
            <a:avLst/>
          </a:prstGeom>
          <a:noFill/>
        </p:spPr>
        <p:txBody>
          <a:bodyPr wrap="square" rtlCol="0">
            <a:spAutoFit/>
          </a:bodyPr>
          <a:lstStyle/>
          <a:p>
            <a:r>
              <a:rPr lang="en-US" sz="2000" dirty="0" smtClean="0"/>
              <a:t>X1=0.05 enters, the root node is initialized with the CF values of X1. Leaf1 is created and X1 is assigned to Leaf1. since Leaf1 only has one record so radius of it is zero, and thus it is less than T=0.15.</a:t>
            </a:r>
            <a:endParaRPr lang="en-US" sz="2000" dirty="0"/>
          </a:p>
        </p:txBody>
      </p:sp>
    </p:spTree>
    <p:extLst>
      <p:ext uri="{BB962C8B-B14F-4D97-AF65-F5344CB8AC3E}">
        <p14:creationId xmlns:p14="http://schemas.microsoft.com/office/powerpoint/2010/main" val="3088144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042259" y="1850488"/>
            <a:ext cx="5235673" cy="4804754"/>
          </a:xfrm>
          <a:prstGeom prst="rect">
            <a:avLst/>
          </a:prstGeom>
        </p:spPr>
      </p:pic>
      <p:sp>
        <p:nvSpPr>
          <p:cNvPr id="4" name="TextBox 3"/>
          <p:cNvSpPr txBox="1"/>
          <p:nvPr/>
        </p:nvSpPr>
        <p:spPr>
          <a:xfrm>
            <a:off x="647435" y="1021080"/>
            <a:ext cx="8657166" cy="707886"/>
          </a:xfrm>
          <a:prstGeom prst="rect">
            <a:avLst/>
          </a:prstGeom>
          <a:noFill/>
        </p:spPr>
        <p:txBody>
          <a:bodyPr wrap="square" rtlCol="0">
            <a:spAutoFit/>
          </a:bodyPr>
          <a:lstStyle/>
          <a:p>
            <a:r>
              <a:rPr lang="en-US" sz="2000" dirty="0" smtClean="0"/>
              <a:t>X2=0.25 enters, BIRCH passes X2 to leaf1, R(leaf1)=0.126 &lt; T so X2 is assigned to leaf1. CF of parents are updated.</a:t>
            </a:r>
            <a:endParaRPr lang="en-US" sz="2000" dirty="0"/>
          </a:p>
        </p:txBody>
      </p:sp>
    </p:spTree>
    <p:extLst>
      <p:ext uri="{BB962C8B-B14F-4D97-AF65-F5344CB8AC3E}">
        <p14:creationId xmlns:p14="http://schemas.microsoft.com/office/powerpoint/2010/main" val="668313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435" y="1021080"/>
            <a:ext cx="8657166" cy="1015663"/>
          </a:xfrm>
          <a:prstGeom prst="rect">
            <a:avLst/>
          </a:prstGeom>
          <a:noFill/>
        </p:spPr>
        <p:txBody>
          <a:bodyPr wrap="square" rtlCol="0">
            <a:spAutoFit/>
          </a:bodyPr>
          <a:lstStyle/>
          <a:p>
            <a:r>
              <a:rPr lang="en-US" sz="2000" dirty="0" smtClean="0"/>
              <a:t>X3=0 enters, BIRCH tentatively passes X3 to leaf1. R(leaf1)= 0.205 &gt; T so X3 is not assigned to leaf1. Instead, leaf2 is initialized, containing X3 only. CFs are updated.</a:t>
            </a:r>
            <a:endParaRPr lang="en-US" sz="2000" dirty="0"/>
          </a:p>
        </p:txBody>
      </p:sp>
      <p:pic>
        <p:nvPicPr>
          <p:cNvPr id="3" name="Content Placeholder 2"/>
          <p:cNvPicPr>
            <a:picLocks noGrp="1" noChangeAspect="1"/>
          </p:cNvPicPr>
          <p:nvPr>
            <p:ph idx="1"/>
          </p:nvPr>
        </p:nvPicPr>
        <p:blipFill>
          <a:blip r:embed="rId2"/>
          <a:stretch>
            <a:fillRect/>
          </a:stretch>
        </p:blipFill>
        <p:spPr>
          <a:xfrm>
            <a:off x="1246861" y="2208295"/>
            <a:ext cx="7151817" cy="4510557"/>
          </a:xfrm>
          <a:prstGeom prst="rect">
            <a:avLst/>
          </a:prstGeom>
        </p:spPr>
      </p:pic>
    </p:spTree>
    <p:extLst>
      <p:ext uri="{BB962C8B-B14F-4D97-AF65-F5344CB8AC3E}">
        <p14:creationId xmlns:p14="http://schemas.microsoft.com/office/powerpoint/2010/main" val="2279047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1776" y="418221"/>
            <a:ext cx="8657166" cy="1938992"/>
          </a:xfrm>
          <a:prstGeom prst="rect">
            <a:avLst/>
          </a:prstGeom>
          <a:noFill/>
        </p:spPr>
        <p:txBody>
          <a:bodyPr wrap="square" rtlCol="0">
            <a:spAutoFit/>
          </a:bodyPr>
          <a:lstStyle/>
          <a:p>
            <a:r>
              <a:rPr lang="en-US" sz="2000" dirty="0" smtClean="0"/>
              <a:t>X4=0.65 enters, BIRCH compares X4 to centroids of CF1 and CF2 which is measured by               .       = 0.75/2 = 0.375  and        = 0/1 = 0. X4 is closer to CF1 so it is passed to it. The R(CF1) = 0.166 &gt; T so it is not assigned to it, Instead, BIRCH tries to create a new leaf but L = 2 meaning we can not have more that 2 leaves in a leaf node. So parent node is </a:t>
            </a:r>
            <a:r>
              <a:rPr lang="en-US" sz="2000" dirty="0" err="1" smtClean="0"/>
              <a:t>splitted</a:t>
            </a:r>
            <a:r>
              <a:rPr lang="en-US" sz="2000" dirty="0" smtClean="0"/>
              <a:t> and CFs are updated.</a:t>
            </a:r>
            <a:endParaRPr lang="en-US" sz="2000" dirty="0"/>
          </a:p>
        </p:txBody>
      </p:sp>
      <p:pic>
        <p:nvPicPr>
          <p:cNvPr id="2" name="Picture 1"/>
          <p:cNvPicPr>
            <a:picLocks noChangeAspect="1"/>
          </p:cNvPicPr>
          <p:nvPr/>
        </p:nvPicPr>
        <p:blipFill>
          <a:blip r:embed="rId2"/>
          <a:stretch>
            <a:fillRect/>
          </a:stretch>
        </p:blipFill>
        <p:spPr>
          <a:xfrm>
            <a:off x="2185293" y="791996"/>
            <a:ext cx="1174722" cy="296838"/>
          </a:xfrm>
          <a:prstGeom prst="rect">
            <a:avLst/>
          </a:prstGeom>
        </p:spPr>
      </p:pic>
      <p:pic>
        <p:nvPicPr>
          <p:cNvPr id="5" name="Picture 4"/>
          <p:cNvPicPr>
            <a:picLocks noChangeAspect="1"/>
          </p:cNvPicPr>
          <p:nvPr/>
        </p:nvPicPr>
        <p:blipFill>
          <a:blip r:embed="rId3"/>
          <a:stretch>
            <a:fillRect/>
          </a:stretch>
        </p:blipFill>
        <p:spPr>
          <a:xfrm>
            <a:off x="3472648" y="727131"/>
            <a:ext cx="391412" cy="361703"/>
          </a:xfrm>
          <a:prstGeom prst="rect">
            <a:avLst/>
          </a:prstGeom>
        </p:spPr>
      </p:pic>
      <p:pic>
        <p:nvPicPr>
          <p:cNvPr id="6" name="Picture 5"/>
          <p:cNvPicPr>
            <a:picLocks noChangeAspect="1"/>
          </p:cNvPicPr>
          <p:nvPr/>
        </p:nvPicPr>
        <p:blipFill>
          <a:blip r:embed="rId4"/>
          <a:stretch>
            <a:fillRect/>
          </a:stretch>
        </p:blipFill>
        <p:spPr>
          <a:xfrm>
            <a:off x="6444192" y="715152"/>
            <a:ext cx="526830" cy="373682"/>
          </a:xfrm>
          <a:prstGeom prst="rect">
            <a:avLst/>
          </a:prstGeom>
        </p:spPr>
      </p:pic>
      <p:pic>
        <p:nvPicPr>
          <p:cNvPr id="8" name="Content Placeholder 7"/>
          <p:cNvPicPr>
            <a:picLocks noGrp="1" noChangeAspect="1"/>
          </p:cNvPicPr>
          <p:nvPr>
            <p:ph idx="1"/>
          </p:nvPr>
        </p:nvPicPr>
        <p:blipFill>
          <a:blip r:embed="rId5"/>
          <a:stretch>
            <a:fillRect/>
          </a:stretch>
        </p:blipFill>
        <p:spPr>
          <a:xfrm>
            <a:off x="2563124" y="2357213"/>
            <a:ext cx="6445703" cy="4500787"/>
          </a:xfrm>
          <a:prstGeom prst="rect">
            <a:avLst/>
          </a:prstGeom>
        </p:spPr>
      </p:pic>
    </p:spTree>
    <p:extLst>
      <p:ext uri="{BB962C8B-B14F-4D97-AF65-F5344CB8AC3E}">
        <p14:creationId xmlns:p14="http://schemas.microsoft.com/office/powerpoint/2010/main" val="3820036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8180" y="586740"/>
            <a:ext cx="8694420" cy="1200329"/>
          </a:xfrm>
          <a:prstGeom prst="rect">
            <a:avLst/>
          </a:prstGeom>
          <a:noFill/>
        </p:spPr>
        <p:txBody>
          <a:bodyPr wrap="square" rtlCol="0">
            <a:spAutoFit/>
          </a:bodyPr>
          <a:lstStyle/>
          <a:p>
            <a:r>
              <a:rPr lang="en-US" dirty="0" smtClean="0"/>
              <a:t>X5 enters, Birch compares centroid of CF12 and CF3 with x5.         = 0.75/3 = 0.25</a:t>
            </a:r>
            <a:br>
              <a:rPr lang="en-US" dirty="0" smtClean="0"/>
            </a:br>
            <a:r>
              <a:rPr lang="en-US" dirty="0" smtClean="0"/>
              <a:t>and CF3 = 0.65/1 = 0.65. X5= 1 is closer to CF3 then it is passed to CF3. R(CF3)= 0.175 &gt; T. Instead, leaf 4 is initialized, with CF4 containing X5 only. CF values are updated.</a:t>
            </a:r>
            <a:endParaRPr lang="en-US" dirty="0"/>
          </a:p>
        </p:txBody>
      </p:sp>
      <p:pic>
        <p:nvPicPr>
          <p:cNvPr id="7" name="Picture 6"/>
          <p:cNvPicPr>
            <a:picLocks noChangeAspect="1"/>
          </p:cNvPicPr>
          <p:nvPr/>
        </p:nvPicPr>
        <p:blipFill>
          <a:blip r:embed="rId2"/>
          <a:stretch>
            <a:fillRect/>
          </a:stretch>
        </p:blipFill>
        <p:spPr>
          <a:xfrm>
            <a:off x="7063740" y="586740"/>
            <a:ext cx="617039" cy="412552"/>
          </a:xfrm>
          <a:prstGeom prst="rect">
            <a:avLst/>
          </a:prstGeom>
        </p:spPr>
      </p:pic>
      <p:pic>
        <p:nvPicPr>
          <p:cNvPr id="11" name="Content Placeholder 10"/>
          <p:cNvPicPr>
            <a:picLocks noGrp="1" noChangeAspect="1"/>
          </p:cNvPicPr>
          <p:nvPr>
            <p:ph idx="1"/>
          </p:nvPr>
        </p:nvPicPr>
        <p:blipFill>
          <a:blip r:embed="rId3"/>
          <a:stretch>
            <a:fillRect/>
          </a:stretch>
        </p:blipFill>
        <p:spPr>
          <a:xfrm>
            <a:off x="678180" y="1787069"/>
            <a:ext cx="8420565" cy="4548505"/>
          </a:xfrm>
          <a:prstGeom prst="rect">
            <a:avLst/>
          </a:prstGeom>
        </p:spPr>
      </p:pic>
    </p:spTree>
    <p:extLst>
      <p:ext uri="{BB962C8B-B14F-4D97-AF65-F5344CB8AC3E}">
        <p14:creationId xmlns:p14="http://schemas.microsoft.com/office/powerpoint/2010/main" val="434339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8180" y="586740"/>
            <a:ext cx="8694420" cy="923330"/>
          </a:xfrm>
          <a:prstGeom prst="rect">
            <a:avLst/>
          </a:prstGeom>
          <a:noFill/>
        </p:spPr>
        <p:txBody>
          <a:bodyPr wrap="square" rtlCol="0">
            <a:spAutoFit/>
          </a:bodyPr>
          <a:lstStyle/>
          <a:p>
            <a:r>
              <a:rPr lang="en-US" dirty="0" smtClean="0"/>
              <a:t>X6=1.4 enters, it is closer to CF34 centroid = 1.65/2 = 0.825, BIRCH passes X6 to CF34, descending to Node 2, again a centroid comparison, X6 is closer to CF4 = 1. Thus X6 is passed to CF4, R(leaf4) = 0.2 &gt; T also L = 2 so another node is created.</a:t>
            </a:r>
            <a:endParaRPr lang="en-US" dirty="0"/>
          </a:p>
        </p:txBody>
      </p:sp>
      <p:pic>
        <p:nvPicPr>
          <p:cNvPr id="4" name="Content Placeholder 3"/>
          <p:cNvPicPr>
            <a:picLocks noGrp="1" noChangeAspect="1"/>
          </p:cNvPicPr>
          <p:nvPr>
            <p:ph idx="1"/>
          </p:nvPr>
        </p:nvPicPr>
        <p:blipFill>
          <a:blip r:embed="rId2"/>
          <a:stretch>
            <a:fillRect/>
          </a:stretch>
        </p:blipFill>
        <p:spPr>
          <a:xfrm>
            <a:off x="1550831" y="1577340"/>
            <a:ext cx="7581414" cy="5056049"/>
          </a:xfrm>
          <a:prstGeom prst="rect">
            <a:avLst/>
          </a:prstGeom>
        </p:spPr>
      </p:pic>
    </p:spTree>
    <p:extLst>
      <p:ext uri="{BB962C8B-B14F-4D97-AF65-F5344CB8AC3E}">
        <p14:creationId xmlns:p14="http://schemas.microsoft.com/office/powerpoint/2010/main" val="459768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8180" y="586740"/>
            <a:ext cx="8694420" cy="1200329"/>
          </a:xfrm>
          <a:prstGeom prst="rect">
            <a:avLst/>
          </a:prstGeom>
          <a:noFill/>
        </p:spPr>
        <p:txBody>
          <a:bodyPr wrap="square" rtlCol="0">
            <a:spAutoFit/>
          </a:bodyPr>
          <a:lstStyle/>
          <a:p>
            <a:r>
              <a:rPr lang="en-US" dirty="0" smtClean="0"/>
              <a:t>Finally, X7=1.1 enters. Centroid(C345)=1.02 Centroid(CF12)=0.25 so X7 is closer to C345. descending to Node 2, X7 is closer to CF34, down to Node2.1 X7 is closer to CF4 than CF3. so X7 is passed to CF4, R(leaf4) = 0.05 &lt; T, thus X7 is assigned to leaf4.</a:t>
            </a:r>
            <a:endParaRPr lang="en-US" dirty="0"/>
          </a:p>
        </p:txBody>
      </p:sp>
      <p:pic>
        <p:nvPicPr>
          <p:cNvPr id="5" name="Content Placeholder 4"/>
          <p:cNvPicPr>
            <a:picLocks noGrp="1" noChangeAspect="1"/>
          </p:cNvPicPr>
          <p:nvPr>
            <p:ph idx="1"/>
          </p:nvPr>
        </p:nvPicPr>
        <p:blipFill>
          <a:blip r:embed="rId2"/>
          <a:stretch>
            <a:fillRect/>
          </a:stretch>
        </p:blipFill>
        <p:spPr>
          <a:xfrm>
            <a:off x="1343664" y="1470660"/>
            <a:ext cx="7580931" cy="5295900"/>
          </a:xfrm>
          <a:prstGeom prst="rect">
            <a:avLst/>
          </a:prstGeom>
        </p:spPr>
      </p:pic>
    </p:spTree>
    <p:extLst>
      <p:ext uri="{BB962C8B-B14F-4D97-AF65-F5344CB8AC3E}">
        <p14:creationId xmlns:p14="http://schemas.microsoft.com/office/powerpoint/2010/main" val="4257990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Agglomerative clustering of CFs</a:t>
            </a:r>
            <a:endParaRPr lang="en-US" dirty="0"/>
          </a:p>
        </p:txBody>
      </p:sp>
      <p:pic>
        <p:nvPicPr>
          <p:cNvPr id="6" name="Content Placeholder 5"/>
          <p:cNvPicPr>
            <a:picLocks noGrp="1" noChangeAspect="1"/>
          </p:cNvPicPr>
          <p:nvPr>
            <p:ph idx="1"/>
          </p:nvPr>
        </p:nvPicPr>
        <p:blipFill>
          <a:blip r:embed="rId2"/>
          <a:stretch>
            <a:fillRect/>
          </a:stretch>
        </p:blipFill>
        <p:spPr>
          <a:xfrm>
            <a:off x="677334" y="1930400"/>
            <a:ext cx="9251301" cy="1962583"/>
          </a:xfrm>
          <a:prstGeom prst="rect">
            <a:avLst/>
          </a:prstGeom>
        </p:spPr>
      </p:pic>
      <p:sp>
        <p:nvSpPr>
          <p:cNvPr id="7" name="TextBox 6"/>
          <p:cNvSpPr txBox="1"/>
          <p:nvPr/>
        </p:nvSpPr>
        <p:spPr>
          <a:xfrm>
            <a:off x="677334" y="4015740"/>
            <a:ext cx="8808720" cy="369332"/>
          </a:xfrm>
          <a:prstGeom prst="rect">
            <a:avLst/>
          </a:prstGeom>
          <a:noFill/>
        </p:spPr>
        <p:txBody>
          <a:bodyPr wrap="square" rtlCol="0">
            <a:spAutoFit/>
          </a:bodyPr>
          <a:lstStyle/>
          <a:p>
            <a:r>
              <a:rPr lang="en-US" dirty="0" smtClean="0"/>
              <a:t>The cluster centers are as follows: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141831768"/>
              </p:ext>
            </p:extLst>
          </p:nvPr>
        </p:nvGraphicFramePr>
        <p:xfrm>
          <a:off x="677334" y="4507829"/>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489380650"/>
                    </a:ext>
                  </a:extLst>
                </a:gridCol>
                <a:gridCol w="1625600">
                  <a:extLst>
                    <a:ext uri="{9D8B030D-6E8A-4147-A177-3AD203B41FA5}">
                      <a16:colId xmlns:a16="http://schemas.microsoft.com/office/drawing/2014/main" val="2274436579"/>
                    </a:ext>
                  </a:extLst>
                </a:gridCol>
                <a:gridCol w="1625600">
                  <a:extLst>
                    <a:ext uri="{9D8B030D-6E8A-4147-A177-3AD203B41FA5}">
                      <a16:colId xmlns:a16="http://schemas.microsoft.com/office/drawing/2014/main" val="630770561"/>
                    </a:ext>
                  </a:extLst>
                </a:gridCol>
                <a:gridCol w="1625600">
                  <a:extLst>
                    <a:ext uri="{9D8B030D-6E8A-4147-A177-3AD203B41FA5}">
                      <a16:colId xmlns:a16="http://schemas.microsoft.com/office/drawing/2014/main" val="3303974994"/>
                    </a:ext>
                  </a:extLst>
                </a:gridCol>
                <a:gridCol w="1625600">
                  <a:extLst>
                    <a:ext uri="{9D8B030D-6E8A-4147-A177-3AD203B41FA5}">
                      <a16:colId xmlns:a16="http://schemas.microsoft.com/office/drawing/2014/main" val="2110804282"/>
                    </a:ext>
                  </a:extLst>
                </a:gridCol>
              </a:tblGrid>
              <a:tr h="370840">
                <a:tc>
                  <a:txBody>
                    <a:bodyPr/>
                    <a:lstStyle/>
                    <a:p>
                      <a:r>
                        <a:rPr lang="en-US" dirty="0" smtClean="0"/>
                        <a:t>CF1</a:t>
                      </a:r>
                      <a:endParaRPr lang="en-US" dirty="0"/>
                    </a:p>
                  </a:txBody>
                  <a:tcPr/>
                </a:tc>
                <a:tc>
                  <a:txBody>
                    <a:bodyPr/>
                    <a:lstStyle/>
                    <a:p>
                      <a:r>
                        <a:rPr lang="en-US" dirty="0" smtClean="0"/>
                        <a:t>CF2</a:t>
                      </a:r>
                      <a:endParaRPr lang="en-US" dirty="0"/>
                    </a:p>
                  </a:txBody>
                  <a:tcPr/>
                </a:tc>
                <a:tc>
                  <a:txBody>
                    <a:bodyPr/>
                    <a:lstStyle/>
                    <a:p>
                      <a:r>
                        <a:rPr lang="en-US" dirty="0" smtClean="0"/>
                        <a:t>CF3</a:t>
                      </a:r>
                      <a:endParaRPr lang="en-US" dirty="0"/>
                    </a:p>
                  </a:txBody>
                  <a:tcPr/>
                </a:tc>
                <a:tc>
                  <a:txBody>
                    <a:bodyPr/>
                    <a:lstStyle/>
                    <a:p>
                      <a:r>
                        <a:rPr lang="en-US" dirty="0" smtClean="0"/>
                        <a:t>CF4</a:t>
                      </a:r>
                      <a:endParaRPr lang="en-US" dirty="0"/>
                    </a:p>
                  </a:txBody>
                  <a:tcPr/>
                </a:tc>
                <a:tc>
                  <a:txBody>
                    <a:bodyPr/>
                    <a:lstStyle/>
                    <a:p>
                      <a:r>
                        <a:rPr lang="en-US" dirty="0" smtClean="0"/>
                        <a:t>CF5</a:t>
                      </a:r>
                      <a:endParaRPr lang="en-US" dirty="0"/>
                    </a:p>
                  </a:txBody>
                  <a:tcPr/>
                </a:tc>
                <a:extLst>
                  <a:ext uri="{0D108BD9-81ED-4DB2-BD59-A6C34878D82A}">
                    <a16:rowId xmlns:a16="http://schemas.microsoft.com/office/drawing/2014/main" val="136296553"/>
                  </a:ext>
                </a:extLst>
              </a:tr>
              <a:tr h="370840">
                <a:tc>
                  <a:txBody>
                    <a:bodyPr/>
                    <a:lstStyle/>
                    <a:p>
                      <a:r>
                        <a:rPr lang="en-US" dirty="0" smtClean="0"/>
                        <a:t>0.375</a:t>
                      </a:r>
                      <a:endParaRPr lang="en-US" dirty="0"/>
                    </a:p>
                  </a:txBody>
                  <a:tcPr/>
                </a:tc>
                <a:tc>
                  <a:txBody>
                    <a:bodyPr/>
                    <a:lstStyle/>
                    <a:p>
                      <a:r>
                        <a:rPr lang="en-US" dirty="0" smtClean="0"/>
                        <a:t>0</a:t>
                      </a:r>
                      <a:endParaRPr lang="en-US" dirty="0"/>
                    </a:p>
                  </a:txBody>
                  <a:tcPr/>
                </a:tc>
                <a:tc>
                  <a:txBody>
                    <a:bodyPr/>
                    <a:lstStyle/>
                    <a:p>
                      <a:r>
                        <a:rPr lang="en-US" dirty="0" smtClean="0"/>
                        <a:t>0.65</a:t>
                      </a:r>
                      <a:endParaRPr lang="en-US" dirty="0"/>
                    </a:p>
                  </a:txBody>
                  <a:tcPr/>
                </a:tc>
                <a:tc>
                  <a:txBody>
                    <a:bodyPr/>
                    <a:lstStyle/>
                    <a:p>
                      <a:r>
                        <a:rPr lang="en-US" dirty="0" smtClean="0"/>
                        <a:t>1.05</a:t>
                      </a:r>
                      <a:endParaRPr lang="en-US" dirty="0"/>
                    </a:p>
                  </a:txBody>
                  <a:tcPr/>
                </a:tc>
                <a:tc>
                  <a:txBody>
                    <a:bodyPr/>
                    <a:lstStyle/>
                    <a:p>
                      <a:r>
                        <a:rPr lang="en-US" dirty="0" smtClean="0"/>
                        <a:t>1.4</a:t>
                      </a:r>
                      <a:endParaRPr lang="en-US" dirty="0"/>
                    </a:p>
                  </a:txBody>
                  <a:tcPr/>
                </a:tc>
                <a:extLst>
                  <a:ext uri="{0D108BD9-81ED-4DB2-BD59-A6C34878D82A}">
                    <a16:rowId xmlns:a16="http://schemas.microsoft.com/office/drawing/2014/main" val="67698104"/>
                  </a:ext>
                </a:extLst>
              </a:tr>
            </a:tbl>
          </a:graphicData>
        </a:graphic>
      </p:graphicFrame>
      <p:sp>
        <p:nvSpPr>
          <p:cNvPr id="9" name="TextBox 8"/>
          <p:cNvSpPr txBox="1"/>
          <p:nvPr/>
        </p:nvSpPr>
        <p:spPr>
          <a:xfrm>
            <a:off x="677334" y="5501640"/>
            <a:ext cx="8128000" cy="923330"/>
          </a:xfrm>
          <a:prstGeom prst="rect">
            <a:avLst/>
          </a:prstGeom>
          <a:noFill/>
        </p:spPr>
        <p:txBody>
          <a:bodyPr wrap="square" rtlCol="0">
            <a:spAutoFit/>
          </a:bodyPr>
          <a:lstStyle/>
          <a:p>
            <a:r>
              <a:rPr lang="en-US" dirty="0" smtClean="0"/>
              <a:t>Starting with k=5 maybe this is the optimal clustering solution for this problem. So we form all K5 to K2 solutions to choose the best clustering based on a set of evaluative measures.</a:t>
            </a:r>
            <a:endParaRPr lang="en-US" dirty="0"/>
          </a:p>
        </p:txBody>
      </p:sp>
    </p:spTree>
    <p:extLst>
      <p:ext uri="{BB962C8B-B14F-4D97-AF65-F5344CB8AC3E}">
        <p14:creationId xmlns:p14="http://schemas.microsoft.com/office/powerpoint/2010/main" val="1354273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3401"/>
            <a:ext cx="8596668" cy="5507962"/>
          </a:xfrm>
        </p:spPr>
        <p:txBody>
          <a:bodyPr/>
          <a:lstStyle/>
          <a:p>
            <a:r>
              <a:rPr lang="en-US" dirty="0" smtClean="0"/>
              <a:t>The two closest clusters are CF1 and CF3. Combining these CFs, we obtain a new cluster center of CF13 = (2x0.375 + 1x0.65)/3 = 0.47. The remaining clusters are</a:t>
            </a:r>
          </a:p>
          <a:p>
            <a:endParaRPr lang="en-US" dirty="0"/>
          </a:p>
          <a:p>
            <a:endParaRPr lang="en-US" dirty="0" smtClean="0"/>
          </a:p>
          <a:p>
            <a:r>
              <a:rPr lang="en-US" dirty="0" smtClean="0"/>
              <a:t>Now the two closest clusters are CF4 and CF5, combining these, we obtain another center CF45 = (2x1.05 + 1x1.4)/3 = 1.17. </a:t>
            </a:r>
          </a:p>
          <a:p>
            <a:endParaRPr lang="en-US" dirty="0" smtClean="0"/>
          </a:p>
          <a:p>
            <a:endParaRPr lang="en-US" dirty="0"/>
          </a:p>
          <a:p>
            <a:r>
              <a:rPr lang="en-US" dirty="0" smtClean="0"/>
              <a:t>Among these, CF2 and CF13 are closer, by combining these we obtain new center of CF123 = (2x0/374 + 1x0 + 1x0.65)/4 = 0.35.</a:t>
            </a:r>
          </a:p>
          <a:p>
            <a:endParaRPr lang="en-US" dirty="0"/>
          </a:p>
          <a:p>
            <a:endParaRPr lang="en-US" dirty="0" smtClean="0"/>
          </a:p>
          <a:p>
            <a:endParaRPr lang="en-US" dirty="0" smtClean="0"/>
          </a:p>
          <a:p>
            <a:r>
              <a:rPr lang="en-US" dirty="0" smtClean="0"/>
              <a:t>So which one of these are the best clustering solution?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66561293"/>
              </p:ext>
            </p:extLst>
          </p:nvPr>
        </p:nvGraphicFramePr>
        <p:xfrm>
          <a:off x="677334" y="1466426"/>
          <a:ext cx="6066368" cy="741680"/>
        </p:xfrm>
        <a:graphic>
          <a:graphicData uri="http://schemas.openxmlformats.org/drawingml/2006/table">
            <a:tbl>
              <a:tblPr firstRow="1" bandRow="1">
                <a:tableStyleId>{5C22544A-7EE6-4342-B048-85BDC9FD1C3A}</a:tableStyleId>
              </a:tblPr>
              <a:tblGrid>
                <a:gridCol w="1516592">
                  <a:extLst>
                    <a:ext uri="{9D8B030D-6E8A-4147-A177-3AD203B41FA5}">
                      <a16:colId xmlns:a16="http://schemas.microsoft.com/office/drawing/2014/main" val="3466889485"/>
                    </a:ext>
                  </a:extLst>
                </a:gridCol>
                <a:gridCol w="1516592">
                  <a:extLst>
                    <a:ext uri="{9D8B030D-6E8A-4147-A177-3AD203B41FA5}">
                      <a16:colId xmlns:a16="http://schemas.microsoft.com/office/drawing/2014/main" val="1325144327"/>
                    </a:ext>
                  </a:extLst>
                </a:gridCol>
                <a:gridCol w="1516592">
                  <a:extLst>
                    <a:ext uri="{9D8B030D-6E8A-4147-A177-3AD203B41FA5}">
                      <a16:colId xmlns:a16="http://schemas.microsoft.com/office/drawing/2014/main" val="3336543044"/>
                    </a:ext>
                  </a:extLst>
                </a:gridCol>
                <a:gridCol w="1516592">
                  <a:extLst>
                    <a:ext uri="{9D8B030D-6E8A-4147-A177-3AD203B41FA5}">
                      <a16:colId xmlns:a16="http://schemas.microsoft.com/office/drawing/2014/main" val="941369824"/>
                    </a:ext>
                  </a:extLst>
                </a:gridCol>
              </a:tblGrid>
              <a:tr h="370840">
                <a:tc>
                  <a:txBody>
                    <a:bodyPr/>
                    <a:lstStyle/>
                    <a:p>
                      <a:r>
                        <a:rPr lang="en-US" dirty="0" smtClean="0"/>
                        <a:t>CF13</a:t>
                      </a:r>
                      <a:endParaRPr lang="en-US" dirty="0"/>
                    </a:p>
                  </a:txBody>
                  <a:tcPr/>
                </a:tc>
                <a:tc>
                  <a:txBody>
                    <a:bodyPr/>
                    <a:lstStyle/>
                    <a:p>
                      <a:r>
                        <a:rPr lang="en-US" dirty="0" smtClean="0"/>
                        <a:t>CF2</a:t>
                      </a:r>
                      <a:endParaRPr lang="en-US" dirty="0"/>
                    </a:p>
                  </a:txBody>
                  <a:tcPr/>
                </a:tc>
                <a:tc>
                  <a:txBody>
                    <a:bodyPr/>
                    <a:lstStyle/>
                    <a:p>
                      <a:r>
                        <a:rPr lang="en-US" dirty="0" smtClean="0"/>
                        <a:t>CF4</a:t>
                      </a:r>
                      <a:endParaRPr lang="en-US" dirty="0"/>
                    </a:p>
                  </a:txBody>
                  <a:tcPr/>
                </a:tc>
                <a:tc>
                  <a:txBody>
                    <a:bodyPr/>
                    <a:lstStyle/>
                    <a:p>
                      <a:r>
                        <a:rPr lang="en-US" dirty="0" smtClean="0"/>
                        <a:t>CF5</a:t>
                      </a:r>
                      <a:endParaRPr lang="en-US" dirty="0"/>
                    </a:p>
                  </a:txBody>
                  <a:tcPr/>
                </a:tc>
                <a:extLst>
                  <a:ext uri="{0D108BD9-81ED-4DB2-BD59-A6C34878D82A}">
                    <a16:rowId xmlns:a16="http://schemas.microsoft.com/office/drawing/2014/main" val="3583927101"/>
                  </a:ext>
                </a:extLst>
              </a:tr>
              <a:tr h="370840">
                <a:tc>
                  <a:txBody>
                    <a:bodyPr/>
                    <a:lstStyle/>
                    <a:p>
                      <a:r>
                        <a:rPr lang="en-US" dirty="0" smtClean="0"/>
                        <a:t>0.47</a:t>
                      </a:r>
                      <a:endParaRPr lang="en-US" dirty="0"/>
                    </a:p>
                  </a:txBody>
                  <a:tcPr/>
                </a:tc>
                <a:tc>
                  <a:txBody>
                    <a:bodyPr/>
                    <a:lstStyle/>
                    <a:p>
                      <a:r>
                        <a:rPr lang="en-US" dirty="0" smtClean="0"/>
                        <a:t>0</a:t>
                      </a:r>
                      <a:endParaRPr lang="en-US" dirty="0"/>
                    </a:p>
                  </a:txBody>
                  <a:tcPr/>
                </a:tc>
                <a:tc>
                  <a:txBody>
                    <a:bodyPr/>
                    <a:lstStyle/>
                    <a:p>
                      <a:r>
                        <a:rPr lang="en-US" dirty="0" smtClean="0"/>
                        <a:t>1.05</a:t>
                      </a:r>
                      <a:endParaRPr lang="en-US" dirty="0"/>
                    </a:p>
                  </a:txBody>
                  <a:tcPr/>
                </a:tc>
                <a:tc>
                  <a:txBody>
                    <a:bodyPr/>
                    <a:lstStyle/>
                    <a:p>
                      <a:r>
                        <a:rPr lang="en-US" dirty="0" smtClean="0"/>
                        <a:t>1.4</a:t>
                      </a:r>
                      <a:endParaRPr lang="en-US" dirty="0"/>
                    </a:p>
                  </a:txBody>
                  <a:tcPr/>
                </a:tc>
                <a:extLst>
                  <a:ext uri="{0D108BD9-81ED-4DB2-BD59-A6C34878D82A}">
                    <a16:rowId xmlns:a16="http://schemas.microsoft.com/office/drawing/2014/main" val="22288955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853060"/>
              </p:ext>
            </p:extLst>
          </p:nvPr>
        </p:nvGraphicFramePr>
        <p:xfrm>
          <a:off x="677334" y="3012214"/>
          <a:ext cx="4542366" cy="741680"/>
        </p:xfrm>
        <a:graphic>
          <a:graphicData uri="http://schemas.openxmlformats.org/drawingml/2006/table">
            <a:tbl>
              <a:tblPr firstRow="1" bandRow="1">
                <a:tableStyleId>{5C22544A-7EE6-4342-B048-85BDC9FD1C3A}</a:tableStyleId>
              </a:tblPr>
              <a:tblGrid>
                <a:gridCol w="1514122">
                  <a:extLst>
                    <a:ext uri="{9D8B030D-6E8A-4147-A177-3AD203B41FA5}">
                      <a16:colId xmlns:a16="http://schemas.microsoft.com/office/drawing/2014/main" val="821282742"/>
                    </a:ext>
                  </a:extLst>
                </a:gridCol>
                <a:gridCol w="1514122">
                  <a:extLst>
                    <a:ext uri="{9D8B030D-6E8A-4147-A177-3AD203B41FA5}">
                      <a16:colId xmlns:a16="http://schemas.microsoft.com/office/drawing/2014/main" val="3773629103"/>
                    </a:ext>
                  </a:extLst>
                </a:gridCol>
                <a:gridCol w="1514122">
                  <a:extLst>
                    <a:ext uri="{9D8B030D-6E8A-4147-A177-3AD203B41FA5}">
                      <a16:colId xmlns:a16="http://schemas.microsoft.com/office/drawing/2014/main" val="2532540026"/>
                    </a:ext>
                  </a:extLst>
                </a:gridCol>
              </a:tblGrid>
              <a:tr h="370840">
                <a:tc>
                  <a:txBody>
                    <a:bodyPr/>
                    <a:lstStyle/>
                    <a:p>
                      <a:r>
                        <a:rPr lang="en-US" dirty="0" smtClean="0"/>
                        <a:t>CF13</a:t>
                      </a:r>
                      <a:endParaRPr lang="en-US" dirty="0"/>
                    </a:p>
                  </a:txBody>
                  <a:tcPr/>
                </a:tc>
                <a:tc>
                  <a:txBody>
                    <a:bodyPr/>
                    <a:lstStyle/>
                    <a:p>
                      <a:r>
                        <a:rPr lang="en-US" dirty="0" smtClean="0"/>
                        <a:t>CF2</a:t>
                      </a:r>
                      <a:endParaRPr lang="en-US" dirty="0"/>
                    </a:p>
                  </a:txBody>
                  <a:tcPr/>
                </a:tc>
                <a:tc>
                  <a:txBody>
                    <a:bodyPr/>
                    <a:lstStyle/>
                    <a:p>
                      <a:r>
                        <a:rPr lang="en-US" dirty="0" smtClean="0"/>
                        <a:t>CF45</a:t>
                      </a:r>
                      <a:endParaRPr lang="en-US" dirty="0"/>
                    </a:p>
                  </a:txBody>
                  <a:tcPr/>
                </a:tc>
                <a:extLst>
                  <a:ext uri="{0D108BD9-81ED-4DB2-BD59-A6C34878D82A}">
                    <a16:rowId xmlns:a16="http://schemas.microsoft.com/office/drawing/2014/main" val="3338564649"/>
                  </a:ext>
                </a:extLst>
              </a:tr>
              <a:tr h="370840">
                <a:tc>
                  <a:txBody>
                    <a:bodyPr/>
                    <a:lstStyle/>
                    <a:p>
                      <a:r>
                        <a:rPr lang="en-US" dirty="0" smtClean="0"/>
                        <a:t>0.47</a:t>
                      </a:r>
                      <a:endParaRPr lang="en-US" dirty="0"/>
                    </a:p>
                  </a:txBody>
                  <a:tcPr/>
                </a:tc>
                <a:tc>
                  <a:txBody>
                    <a:bodyPr/>
                    <a:lstStyle/>
                    <a:p>
                      <a:r>
                        <a:rPr lang="en-US" dirty="0" smtClean="0"/>
                        <a:t>0</a:t>
                      </a:r>
                      <a:endParaRPr lang="en-US" dirty="0"/>
                    </a:p>
                  </a:txBody>
                  <a:tcPr/>
                </a:tc>
                <a:tc>
                  <a:txBody>
                    <a:bodyPr/>
                    <a:lstStyle/>
                    <a:p>
                      <a:r>
                        <a:rPr lang="en-US" dirty="0" smtClean="0"/>
                        <a:t>1.17</a:t>
                      </a:r>
                      <a:endParaRPr lang="en-US" dirty="0"/>
                    </a:p>
                  </a:txBody>
                  <a:tcPr/>
                </a:tc>
                <a:extLst>
                  <a:ext uri="{0D108BD9-81ED-4DB2-BD59-A6C34878D82A}">
                    <a16:rowId xmlns:a16="http://schemas.microsoft.com/office/drawing/2014/main" val="40937865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32788445"/>
              </p:ext>
            </p:extLst>
          </p:nvPr>
        </p:nvGraphicFramePr>
        <p:xfrm>
          <a:off x="677334" y="4558002"/>
          <a:ext cx="2753360" cy="741680"/>
        </p:xfrm>
        <a:graphic>
          <a:graphicData uri="http://schemas.openxmlformats.org/drawingml/2006/table">
            <a:tbl>
              <a:tblPr firstRow="1" bandRow="1">
                <a:tableStyleId>{5C22544A-7EE6-4342-B048-85BDC9FD1C3A}</a:tableStyleId>
              </a:tblPr>
              <a:tblGrid>
                <a:gridCol w="1376680">
                  <a:extLst>
                    <a:ext uri="{9D8B030D-6E8A-4147-A177-3AD203B41FA5}">
                      <a16:colId xmlns:a16="http://schemas.microsoft.com/office/drawing/2014/main" val="1173579237"/>
                    </a:ext>
                  </a:extLst>
                </a:gridCol>
                <a:gridCol w="1376680">
                  <a:extLst>
                    <a:ext uri="{9D8B030D-6E8A-4147-A177-3AD203B41FA5}">
                      <a16:colId xmlns:a16="http://schemas.microsoft.com/office/drawing/2014/main" val="636523856"/>
                    </a:ext>
                  </a:extLst>
                </a:gridCol>
              </a:tblGrid>
              <a:tr h="370840">
                <a:tc>
                  <a:txBody>
                    <a:bodyPr/>
                    <a:lstStyle/>
                    <a:p>
                      <a:r>
                        <a:rPr lang="en-US" dirty="0" smtClean="0"/>
                        <a:t>CF123</a:t>
                      </a:r>
                      <a:endParaRPr lang="en-US" dirty="0"/>
                    </a:p>
                  </a:txBody>
                  <a:tcPr/>
                </a:tc>
                <a:tc>
                  <a:txBody>
                    <a:bodyPr/>
                    <a:lstStyle/>
                    <a:p>
                      <a:r>
                        <a:rPr lang="en-US" dirty="0" smtClean="0"/>
                        <a:t>CF45</a:t>
                      </a:r>
                      <a:endParaRPr lang="en-US" dirty="0"/>
                    </a:p>
                  </a:txBody>
                  <a:tcPr/>
                </a:tc>
                <a:extLst>
                  <a:ext uri="{0D108BD9-81ED-4DB2-BD59-A6C34878D82A}">
                    <a16:rowId xmlns:a16="http://schemas.microsoft.com/office/drawing/2014/main" val="3070433431"/>
                  </a:ext>
                </a:extLst>
              </a:tr>
              <a:tr h="370840">
                <a:tc>
                  <a:txBody>
                    <a:bodyPr/>
                    <a:lstStyle/>
                    <a:p>
                      <a:r>
                        <a:rPr lang="en-US" dirty="0" smtClean="0"/>
                        <a:t>0.35</a:t>
                      </a:r>
                      <a:endParaRPr lang="en-US" dirty="0"/>
                    </a:p>
                  </a:txBody>
                  <a:tcPr/>
                </a:tc>
                <a:tc>
                  <a:txBody>
                    <a:bodyPr/>
                    <a:lstStyle/>
                    <a:p>
                      <a:r>
                        <a:rPr lang="en-US" dirty="0" smtClean="0"/>
                        <a:t>1.17</a:t>
                      </a:r>
                      <a:endParaRPr lang="en-US" dirty="0"/>
                    </a:p>
                  </a:txBody>
                  <a:tcPr/>
                </a:tc>
                <a:extLst>
                  <a:ext uri="{0D108BD9-81ED-4DB2-BD59-A6C34878D82A}">
                    <a16:rowId xmlns:a16="http://schemas.microsoft.com/office/drawing/2014/main" val="3414486742"/>
                  </a:ext>
                </a:extLst>
              </a:tr>
            </a:tbl>
          </a:graphicData>
        </a:graphic>
      </p:graphicFrame>
    </p:spTree>
    <p:extLst>
      <p:ext uri="{BB962C8B-B14F-4D97-AF65-F5344CB8AC3E}">
        <p14:creationId xmlns:p14="http://schemas.microsoft.com/office/powerpoint/2010/main" val="1270046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Candidate Cluster Solutions</a:t>
            </a:r>
            <a:endParaRPr lang="en-US" dirty="0"/>
          </a:p>
        </p:txBody>
      </p:sp>
      <p:sp>
        <p:nvSpPr>
          <p:cNvPr id="3" name="Content Placeholder 2"/>
          <p:cNvSpPr>
            <a:spLocks noGrp="1"/>
          </p:cNvSpPr>
          <p:nvPr>
            <p:ph idx="1"/>
          </p:nvPr>
        </p:nvSpPr>
        <p:spPr>
          <a:xfrm>
            <a:off x="677334" y="2122489"/>
            <a:ext cx="8596668" cy="4392611"/>
          </a:xfrm>
        </p:spPr>
        <p:txBody>
          <a:bodyPr>
            <a:normAutofit fontScale="92500" lnSpcReduction="10000"/>
          </a:bodyPr>
          <a:lstStyle/>
          <a:p>
            <a:r>
              <a:rPr lang="en-US" sz="2000" dirty="0" smtClean="0"/>
              <a:t>One of the methods is the </a:t>
            </a:r>
            <a:r>
              <a:rPr lang="en-US" sz="2000" i="1" dirty="0" smtClean="0"/>
              <a:t>Pseudo-F Statistic</a:t>
            </a:r>
          </a:p>
          <a:p>
            <a:endParaRPr lang="en-US" sz="2000" i="1" dirty="0" smtClean="0"/>
          </a:p>
          <a:p>
            <a:endParaRPr lang="en-US" sz="2000" i="1" dirty="0"/>
          </a:p>
          <a:p>
            <a:endParaRPr lang="en-US" sz="2000" i="1" dirty="0" smtClean="0"/>
          </a:p>
          <a:p>
            <a:endParaRPr lang="en-US" sz="2000" i="1" dirty="0"/>
          </a:p>
          <a:p>
            <a:endParaRPr lang="en-US" sz="2000" i="1" dirty="0" smtClean="0"/>
          </a:p>
          <a:p>
            <a:endParaRPr lang="en-US" sz="2000" i="1" dirty="0"/>
          </a:p>
          <a:p>
            <a:endParaRPr lang="en-US" sz="2000" i="1" dirty="0" smtClean="0"/>
          </a:p>
          <a:p>
            <a:endParaRPr lang="en-US" sz="2000" i="1" dirty="0"/>
          </a:p>
          <a:p>
            <a:endParaRPr lang="en-US" sz="2000" i="1" dirty="0" smtClean="0"/>
          </a:p>
          <a:p>
            <a:r>
              <a:rPr lang="en-US" sz="2000" i="1" dirty="0" smtClean="0"/>
              <a:t>The Smallest P-value occurs when k=2</a:t>
            </a:r>
          </a:p>
          <a:p>
            <a:endParaRPr lang="en-US" i="1" dirty="0"/>
          </a:p>
        </p:txBody>
      </p:sp>
      <p:pic>
        <p:nvPicPr>
          <p:cNvPr id="4" name="Picture 3"/>
          <p:cNvPicPr>
            <a:picLocks noChangeAspect="1"/>
          </p:cNvPicPr>
          <p:nvPr/>
        </p:nvPicPr>
        <p:blipFill>
          <a:blip r:embed="rId2"/>
          <a:stretch>
            <a:fillRect/>
          </a:stretch>
        </p:blipFill>
        <p:spPr>
          <a:xfrm>
            <a:off x="2656330" y="2612707"/>
            <a:ext cx="4638675" cy="119062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765415872"/>
              </p:ext>
            </p:extLst>
          </p:nvPr>
        </p:nvGraphicFramePr>
        <p:xfrm>
          <a:off x="911667" y="3874346"/>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4685439"/>
                    </a:ext>
                  </a:extLst>
                </a:gridCol>
                <a:gridCol w="1625600">
                  <a:extLst>
                    <a:ext uri="{9D8B030D-6E8A-4147-A177-3AD203B41FA5}">
                      <a16:colId xmlns:a16="http://schemas.microsoft.com/office/drawing/2014/main" val="510444897"/>
                    </a:ext>
                  </a:extLst>
                </a:gridCol>
                <a:gridCol w="1625600">
                  <a:extLst>
                    <a:ext uri="{9D8B030D-6E8A-4147-A177-3AD203B41FA5}">
                      <a16:colId xmlns:a16="http://schemas.microsoft.com/office/drawing/2014/main" val="2174661976"/>
                    </a:ext>
                  </a:extLst>
                </a:gridCol>
                <a:gridCol w="1625600">
                  <a:extLst>
                    <a:ext uri="{9D8B030D-6E8A-4147-A177-3AD203B41FA5}">
                      <a16:colId xmlns:a16="http://schemas.microsoft.com/office/drawing/2014/main" val="1792704671"/>
                    </a:ext>
                  </a:extLst>
                </a:gridCol>
                <a:gridCol w="1625600">
                  <a:extLst>
                    <a:ext uri="{9D8B030D-6E8A-4147-A177-3AD203B41FA5}">
                      <a16:colId xmlns:a16="http://schemas.microsoft.com/office/drawing/2014/main" val="1705645925"/>
                    </a:ext>
                  </a:extLst>
                </a:gridCol>
              </a:tblGrid>
              <a:tr h="370840">
                <a:tc>
                  <a:txBody>
                    <a:bodyPr/>
                    <a:lstStyle/>
                    <a:p>
                      <a:r>
                        <a:rPr lang="en-US" dirty="0" smtClean="0"/>
                        <a:t>Value of K</a:t>
                      </a:r>
                      <a:endParaRPr lang="en-US" dirty="0"/>
                    </a:p>
                  </a:txBody>
                  <a:tcPr/>
                </a:tc>
                <a:tc>
                  <a:txBody>
                    <a:bodyPr/>
                    <a:lstStyle/>
                    <a:p>
                      <a:r>
                        <a:rPr lang="en-US" dirty="0" smtClean="0"/>
                        <a:t>MSB</a:t>
                      </a:r>
                      <a:endParaRPr lang="en-US" dirty="0"/>
                    </a:p>
                  </a:txBody>
                  <a:tcPr/>
                </a:tc>
                <a:tc>
                  <a:txBody>
                    <a:bodyPr/>
                    <a:lstStyle/>
                    <a:p>
                      <a:r>
                        <a:rPr lang="en-US" dirty="0" smtClean="0"/>
                        <a:t>MSE</a:t>
                      </a:r>
                      <a:endParaRPr lang="en-US" dirty="0"/>
                    </a:p>
                  </a:txBody>
                  <a:tcPr/>
                </a:tc>
                <a:tc>
                  <a:txBody>
                    <a:bodyPr/>
                    <a:lstStyle/>
                    <a:p>
                      <a:r>
                        <a:rPr lang="en-US" dirty="0" smtClean="0"/>
                        <a:t>Pseudo-F</a:t>
                      </a:r>
                      <a:endParaRPr lang="en-US" dirty="0"/>
                    </a:p>
                  </a:txBody>
                  <a:tcPr/>
                </a:tc>
                <a:tc>
                  <a:txBody>
                    <a:bodyPr/>
                    <a:lstStyle/>
                    <a:p>
                      <a:r>
                        <a:rPr lang="en-US" dirty="0" smtClean="0"/>
                        <a:t>P-Value</a:t>
                      </a:r>
                      <a:endParaRPr lang="en-US" dirty="0"/>
                    </a:p>
                  </a:txBody>
                  <a:tcPr/>
                </a:tc>
                <a:extLst>
                  <a:ext uri="{0D108BD9-81ED-4DB2-BD59-A6C34878D82A}">
                    <a16:rowId xmlns:a16="http://schemas.microsoft.com/office/drawing/2014/main" val="2393542623"/>
                  </a:ext>
                </a:extLst>
              </a:tr>
              <a:tr h="370840">
                <a:tc>
                  <a:txBody>
                    <a:bodyPr/>
                    <a:lstStyle/>
                    <a:p>
                      <a:r>
                        <a:rPr lang="en-US" dirty="0" smtClean="0"/>
                        <a:t>2</a:t>
                      </a:r>
                      <a:endParaRPr lang="en-US" dirty="0"/>
                    </a:p>
                  </a:txBody>
                  <a:tcPr/>
                </a:tc>
                <a:tc>
                  <a:txBody>
                    <a:bodyPr/>
                    <a:lstStyle/>
                    <a:p>
                      <a:r>
                        <a:rPr lang="en-US" b="1" dirty="0" smtClean="0"/>
                        <a:t>1.1433</a:t>
                      </a:r>
                      <a:endParaRPr lang="en-US" b="1" dirty="0"/>
                    </a:p>
                  </a:txBody>
                  <a:tcPr/>
                </a:tc>
                <a:tc>
                  <a:txBody>
                    <a:bodyPr/>
                    <a:lstStyle/>
                    <a:p>
                      <a:r>
                        <a:rPr lang="en-US" b="1" dirty="0" smtClean="0"/>
                        <a:t>0.3317</a:t>
                      </a:r>
                      <a:endParaRPr lang="en-US" b="1" dirty="0"/>
                    </a:p>
                  </a:txBody>
                  <a:tcPr/>
                </a:tc>
                <a:tc>
                  <a:txBody>
                    <a:bodyPr/>
                    <a:lstStyle/>
                    <a:p>
                      <a:r>
                        <a:rPr lang="en-US" b="1" dirty="0" smtClean="0"/>
                        <a:t>17.24</a:t>
                      </a:r>
                      <a:endParaRPr lang="en-US" b="1" dirty="0"/>
                    </a:p>
                  </a:txBody>
                  <a:tcPr/>
                </a:tc>
                <a:tc>
                  <a:txBody>
                    <a:bodyPr/>
                    <a:lstStyle/>
                    <a:p>
                      <a:r>
                        <a:rPr lang="en-US" b="1" dirty="0" smtClean="0"/>
                        <a:t>0.009</a:t>
                      </a:r>
                      <a:endParaRPr lang="en-US" b="1" dirty="0"/>
                    </a:p>
                  </a:txBody>
                  <a:tcPr/>
                </a:tc>
                <a:extLst>
                  <a:ext uri="{0D108BD9-81ED-4DB2-BD59-A6C34878D82A}">
                    <a16:rowId xmlns:a16="http://schemas.microsoft.com/office/drawing/2014/main" val="577653463"/>
                  </a:ext>
                </a:extLst>
              </a:tr>
              <a:tr h="370840">
                <a:tc>
                  <a:txBody>
                    <a:bodyPr/>
                    <a:lstStyle/>
                    <a:p>
                      <a:r>
                        <a:rPr lang="en-US" dirty="0" smtClean="0"/>
                        <a:t>3</a:t>
                      </a:r>
                      <a:endParaRPr lang="en-US" dirty="0"/>
                    </a:p>
                  </a:txBody>
                  <a:tcPr/>
                </a:tc>
                <a:tc>
                  <a:txBody>
                    <a:bodyPr/>
                    <a:lstStyle/>
                    <a:p>
                      <a:r>
                        <a:rPr lang="en-US" dirty="0" smtClean="0"/>
                        <a:t>0.6533</a:t>
                      </a:r>
                      <a:endParaRPr lang="en-US" dirty="0"/>
                    </a:p>
                  </a:txBody>
                  <a:tcPr/>
                </a:tc>
                <a:tc>
                  <a:txBody>
                    <a:bodyPr/>
                    <a:lstStyle/>
                    <a:p>
                      <a:r>
                        <a:rPr lang="en-US" dirty="0" smtClean="0"/>
                        <a:t>0.0408</a:t>
                      </a:r>
                      <a:endParaRPr lang="en-US" dirty="0"/>
                    </a:p>
                  </a:txBody>
                  <a:tcPr/>
                </a:tc>
                <a:tc>
                  <a:txBody>
                    <a:bodyPr/>
                    <a:lstStyle/>
                    <a:p>
                      <a:r>
                        <a:rPr lang="en-US" dirty="0" smtClean="0"/>
                        <a:t>15.52</a:t>
                      </a:r>
                      <a:endParaRPr lang="en-US" dirty="0"/>
                    </a:p>
                  </a:txBody>
                  <a:tcPr/>
                </a:tc>
                <a:tc>
                  <a:txBody>
                    <a:bodyPr/>
                    <a:lstStyle/>
                    <a:p>
                      <a:r>
                        <a:rPr lang="en-US" dirty="0" smtClean="0"/>
                        <a:t>0.013</a:t>
                      </a:r>
                      <a:endParaRPr lang="en-US" dirty="0"/>
                    </a:p>
                  </a:txBody>
                  <a:tcPr/>
                </a:tc>
                <a:extLst>
                  <a:ext uri="{0D108BD9-81ED-4DB2-BD59-A6C34878D82A}">
                    <a16:rowId xmlns:a16="http://schemas.microsoft.com/office/drawing/2014/main" val="2486377550"/>
                  </a:ext>
                </a:extLst>
              </a:tr>
              <a:tr h="370840">
                <a:tc>
                  <a:txBody>
                    <a:bodyPr/>
                    <a:lstStyle/>
                    <a:p>
                      <a:r>
                        <a:rPr lang="en-US" dirty="0" smtClean="0"/>
                        <a:t>4</a:t>
                      </a:r>
                      <a:endParaRPr lang="en-US" dirty="0"/>
                    </a:p>
                  </a:txBody>
                  <a:tcPr/>
                </a:tc>
                <a:tc>
                  <a:txBody>
                    <a:bodyPr/>
                    <a:lstStyle/>
                    <a:p>
                      <a:r>
                        <a:rPr lang="en-US" dirty="0" smtClean="0"/>
                        <a:t>0.4628</a:t>
                      </a:r>
                      <a:endParaRPr lang="en-US" dirty="0"/>
                    </a:p>
                  </a:txBody>
                  <a:tcPr/>
                </a:tc>
                <a:tc>
                  <a:txBody>
                    <a:bodyPr/>
                    <a:lstStyle/>
                    <a:p>
                      <a:r>
                        <a:rPr lang="en-US" dirty="0" smtClean="0"/>
                        <a:t>0.0289</a:t>
                      </a:r>
                      <a:endParaRPr lang="en-US" dirty="0"/>
                    </a:p>
                  </a:txBody>
                  <a:tcPr/>
                </a:tc>
                <a:tc>
                  <a:txBody>
                    <a:bodyPr/>
                    <a:lstStyle/>
                    <a:p>
                      <a:r>
                        <a:rPr lang="en-US" dirty="0" smtClean="0"/>
                        <a:t>16.02</a:t>
                      </a:r>
                      <a:endParaRPr lang="en-US" dirty="0"/>
                    </a:p>
                  </a:txBody>
                  <a:tcPr/>
                </a:tc>
                <a:tc>
                  <a:txBody>
                    <a:bodyPr/>
                    <a:lstStyle/>
                    <a:p>
                      <a:r>
                        <a:rPr lang="en-US" dirty="0" smtClean="0"/>
                        <a:t>0.024</a:t>
                      </a:r>
                      <a:endParaRPr lang="en-US" dirty="0"/>
                    </a:p>
                  </a:txBody>
                  <a:tcPr/>
                </a:tc>
                <a:extLst>
                  <a:ext uri="{0D108BD9-81ED-4DB2-BD59-A6C34878D82A}">
                    <a16:rowId xmlns:a16="http://schemas.microsoft.com/office/drawing/2014/main" val="3353736115"/>
                  </a:ext>
                </a:extLst>
              </a:tr>
              <a:tr h="370840">
                <a:tc>
                  <a:txBody>
                    <a:bodyPr/>
                    <a:lstStyle/>
                    <a:p>
                      <a:r>
                        <a:rPr lang="en-US" dirty="0" smtClean="0"/>
                        <a:t>5</a:t>
                      </a:r>
                      <a:endParaRPr lang="en-US" dirty="0"/>
                    </a:p>
                  </a:txBody>
                  <a:tcPr/>
                </a:tc>
                <a:tc>
                  <a:txBody>
                    <a:bodyPr/>
                    <a:lstStyle/>
                    <a:p>
                      <a:r>
                        <a:rPr lang="en-US" dirty="0" smtClean="0"/>
                        <a:t>0.3597</a:t>
                      </a:r>
                      <a:endParaRPr lang="en-US" dirty="0"/>
                    </a:p>
                  </a:txBody>
                  <a:tcPr/>
                </a:tc>
                <a:tc>
                  <a:txBody>
                    <a:bodyPr/>
                    <a:lstStyle/>
                    <a:p>
                      <a:r>
                        <a:rPr lang="en-US" dirty="0" smtClean="0"/>
                        <a:t>0.0181</a:t>
                      </a:r>
                      <a:endParaRPr lang="en-US" dirty="0"/>
                    </a:p>
                  </a:txBody>
                  <a:tcPr/>
                </a:tc>
                <a:tc>
                  <a:txBody>
                    <a:bodyPr/>
                    <a:lstStyle/>
                    <a:p>
                      <a:r>
                        <a:rPr lang="en-US" dirty="0" smtClean="0"/>
                        <a:t>19.84</a:t>
                      </a:r>
                      <a:endParaRPr lang="en-US" dirty="0"/>
                    </a:p>
                  </a:txBody>
                  <a:tcPr/>
                </a:tc>
                <a:tc>
                  <a:txBody>
                    <a:bodyPr/>
                    <a:lstStyle/>
                    <a:p>
                      <a:r>
                        <a:rPr lang="en-US" dirty="0" smtClean="0"/>
                        <a:t>0.049</a:t>
                      </a:r>
                      <a:endParaRPr lang="en-US" dirty="0"/>
                    </a:p>
                  </a:txBody>
                  <a:tcPr/>
                </a:tc>
                <a:extLst>
                  <a:ext uri="{0D108BD9-81ED-4DB2-BD59-A6C34878D82A}">
                    <a16:rowId xmlns:a16="http://schemas.microsoft.com/office/drawing/2014/main" val="2270977974"/>
                  </a:ext>
                </a:extLst>
              </a:tr>
            </a:tbl>
          </a:graphicData>
        </a:graphic>
      </p:graphicFrame>
    </p:spTree>
    <p:extLst>
      <p:ext uri="{BB962C8B-B14F-4D97-AF65-F5344CB8AC3E}">
        <p14:creationId xmlns:p14="http://schemas.microsoft.com/office/powerpoint/2010/main" val="495108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Introducing BIRCH</a:t>
            </a:r>
            <a:endParaRPr lang="en-US" b="1" dirty="0"/>
          </a:p>
        </p:txBody>
      </p:sp>
      <p:sp>
        <p:nvSpPr>
          <p:cNvPr id="3" name="Content Placeholder 2"/>
          <p:cNvSpPr>
            <a:spLocks noGrp="1"/>
          </p:cNvSpPr>
          <p:nvPr>
            <p:ph idx="1"/>
          </p:nvPr>
        </p:nvSpPr>
        <p:spPr>
          <a:xfrm>
            <a:off x="677334" y="2157758"/>
            <a:ext cx="8596668" cy="4052542"/>
          </a:xfrm>
        </p:spPr>
        <p:txBody>
          <a:bodyPr>
            <a:normAutofit/>
          </a:bodyPr>
          <a:lstStyle/>
          <a:p>
            <a:r>
              <a:rPr lang="en-US" dirty="0" smtClean="0"/>
              <a:t>Stands for: </a:t>
            </a:r>
            <a:r>
              <a:rPr lang="en-US" altLang="zh-CN" dirty="0">
                <a:solidFill>
                  <a:srgbClr val="FF0000"/>
                </a:solidFill>
                <a:ea typeface="宋体" panose="02010600030101010101" pitchFamily="2" charset="-122"/>
              </a:rPr>
              <a:t>B</a:t>
            </a:r>
            <a:r>
              <a:rPr lang="en-US" altLang="zh-CN" dirty="0">
                <a:ea typeface="宋体" panose="02010600030101010101" pitchFamily="2" charset="-122"/>
              </a:rPr>
              <a:t>alanced </a:t>
            </a:r>
            <a:r>
              <a:rPr lang="en-US" altLang="zh-CN" dirty="0" smtClean="0">
                <a:solidFill>
                  <a:srgbClr val="FF0000"/>
                </a:solidFill>
                <a:ea typeface="宋体" panose="02010600030101010101" pitchFamily="2" charset="-122"/>
              </a:rPr>
              <a:t>I</a:t>
            </a:r>
            <a:r>
              <a:rPr lang="en-US" altLang="zh-CN" dirty="0" smtClean="0">
                <a:ea typeface="宋体" panose="02010600030101010101" pitchFamily="2" charset="-122"/>
              </a:rPr>
              <a:t>terative </a:t>
            </a:r>
            <a:r>
              <a:rPr lang="en-US" altLang="zh-CN" dirty="0">
                <a:solidFill>
                  <a:srgbClr val="FF0000"/>
                </a:solidFill>
                <a:ea typeface="宋体" panose="02010600030101010101" pitchFamily="2" charset="-122"/>
              </a:rPr>
              <a:t>R</a:t>
            </a:r>
            <a:r>
              <a:rPr lang="en-US" altLang="zh-CN" dirty="0">
                <a:ea typeface="宋体" panose="02010600030101010101" pitchFamily="2" charset="-122"/>
              </a:rPr>
              <a:t>educing and </a:t>
            </a:r>
            <a:r>
              <a:rPr lang="en-US" altLang="zh-CN" dirty="0">
                <a:solidFill>
                  <a:srgbClr val="FF0000"/>
                </a:solidFill>
                <a:ea typeface="宋体" panose="02010600030101010101" pitchFamily="2" charset="-122"/>
              </a:rPr>
              <a:t>C</a:t>
            </a:r>
            <a:r>
              <a:rPr lang="en-US" altLang="zh-CN" dirty="0">
                <a:ea typeface="宋体" panose="02010600030101010101" pitchFamily="2" charset="-122"/>
              </a:rPr>
              <a:t>lustering using </a:t>
            </a:r>
            <a:r>
              <a:rPr lang="en-US" altLang="zh-CN" dirty="0" smtClean="0">
                <a:solidFill>
                  <a:srgbClr val="FF0000"/>
                </a:solidFill>
                <a:ea typeface="宋体" panose="02010600030101010101" pitchFamily="2" charset="-122"/>
              </a:rPr>
              <a:t>H</a:t>
            </a:r>
            <a:r>
              <a:rPr lang="en-US" altLang="zh-CN" dirty="0" smtClean="0">
                <a:ea typeface="宋体" panose="02010600030101010101" pitchFamily="2" charset="-122"/>
              </a:rPr>
              <a:t>ierarchies</a:t>
            </a:r>
          </a:p>
          <a:p>
            <a:r>
              <a:rPr lang="en-US" dirty="0" smtClean="0"/>
              <a:t>Designed for very large datasets</a:t>
            </a:r>
          </a:p>
          <a:p>
            <a:r>
              <a:rPr lang="en-US" dirty="0" smtClean="0"/>
              <a:t>Scans each data only once and runs in O(n)</a:t>
            </a:r>
          </a:p>
          <a:p>
            <a:r>
              <a:rPr lang="en-US" dirty="0"/>
              <a:t>Incremental and dynamic clustering of </a:t>
            </a:r>
            <a:r>
              <a:rPr lang="en-US" dirty="0" smtClean="0"/>
              <a:t>objects</a:t>
            </a:r>
          </a:p>
          <a:p>
            <a:r>
              <a:rPr lang="sr-Latn-CS" altLang="en-US" dirty="0"/>
              <a:t>It makes full use of available memory to derive the finest possible sub-clusters while </a:t>
            </a:r>
            <a:r>
              <a:rPr lang="sr-Latn-CS" altLang="en-US" b="1" dirty="0"/>
              <a:t>minimizing I/O costs. </a:t>
            </a:r>
            <a:endParaRPr lang="en-US" dirty="0" smtClean="0"/>
          </a:p>
          <a:p>
            <a:r>
              <a:rPr lang="en-US" dirty="0" smtClean="0"/>
              <a:t>Does not need the whole data in advance</a:t>
            </a:r>
          </a:p>
          <a:p>
            <a:r>
              <a:rPr lang="en-US" dirty="0" smtClean="0"/>
              <a:t>KEY Phrases:</a:t>
            </a:r>
          </a:p>
          <a:p>
            <a:pPr lvl="1"/>
            <a:r>
              <a:rPr lang="en-US" sz="1800" dirty="0" smtClean="0"/>
              <a:t>Scans the database to create an in-memory Tree</a:t>
            </a:r>
            <a:r>
              <a:rPr lang="en-US" sz="1800" dirty="0"/>
              <a:t> </a:t>
            </a:r>
            <a:r>
              <a:rPr lang="en-US" sz="1800" dirty="0" smtClean="0"/>
              <a:t>known as CF-Tree</a:t>
            </a:r>
          </a:p>
          <a:p>
            <a:pPr lvl="1"/>
            <a:r>
              <a:rPr lang="en-US" sz="1800" dirty="0" smtClean="0"/>
              <a:t>Applies a known agglomerative clustering algorithm to cluster leaves</a:t>
            </a:r>
          </a:p>
        </p:txBody>
      </p:sp>
    </p:spTree>
    <p:extLst>
      <p:ext uri="{BB962C8B-B14F-4D97-AF65-F5344CB8AC3E}">
        <p14:creationId xmlns:p14="http://schemas.microsoft.com/office/powerpoint/2010/main" val="1175194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BIRCH vs CLARANS</a:t>
            </a:r>
            <a:endParaRPr lang="en-US" dirty="0"/>
          </a:p>
        </p:txBody>
      </p:sp>
      <p:pic>
        <p:nvPicPr>
          <p:cNvPr id="4" name="Content Placeholder 3"/>
          <p:cNvPicPr>
            <a:picLocks noGrp="1" noChangeAspect="1"/>
          </p:cNvPicPr>
          <p:nvPr>
            <p:ph idx="1"/>
          </p:nvPr>
        </p:nvPicPr>
        <p:blipFill>
          <a:blip r:embed="rId2"/>
          <a:stretch>
            <a:fillRect/>
          </a:stretch>
        </p:blipFill>
        <p:spPr>
          <a:xfrm>
            <a:off x="1623060" y="1289271"/>
            <a:ext cx="6690360" cy="5568729"/>
          </a:xfrm>
          <a:prstGeom prst="rect">
            <a:avLst/>
          </a:prstGeom>
        </p:spPr>
      </p:pic>
      <p:sp>
        <p:nvSpPr>
          <p:cNvPr id="5" name="TextBox 4"/>
          <p:cNvSpPr txBox="1"/>
          <p:nvPr/>
        </p:nvSpPr>
        <p:spPr>
          <a:xfrm>
            <a:off x="624416" y="1930400"/>
            <a:ext cx="1105323" cy="369332"/>
          </a:xfrm>
          <a:prstGeom prst="rect">
            <a:avLst/>
          </a:prstGeom>
          <a:noFill/>
        </p:spPr>
        <p:txBody>
          <a:bodyPr wrap="square" rtlCol="0">
            <a:spAutoFit/>
          </a:bodyPr>
          <a:lstStyle/>
          <a:p>
            <a:r>
              <a:rPr lang="en-US" b="1" dirty="0" smtClean="0"/>
              <a:t>Dataset</a:t>
            </a:r>
            <a:r>
              <a:rPr lang="en-US" dirty="0" smtClean="0"/>
              <a:t>:</a:t>
            </a:r>
            <a:endParaRPr lang="en-US" dirty="0"/>
          </a:p>
        </p:txBody>
      </p:sp>
    </p:spTree>
    <p:extLst>
      <p:ext uri="{BB962C8B-B14F-4D97-AF65-F5344CB8AC3E}">
        <p14:creationId xmlns:p14="http://schemas.microsoft.com/office/powerpoint/2010/main" val="4246385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BIRCH vs CLARANS</a:t>
            </a:r>
            <a:br>
              <a:rPr lang="en-US" dirty="0" smtClean="0"/>
            </a:br>
            <a:r>
              <a:rPr lang="en-US" dirty="0" smtClean="0"/>
              <a:t>Actual Clusters of given datasets</a:t>
            </a:r>
            <a:endParaRPr lang="en-US" dirty="0"/>
          </a:p>
        </p:txBody>
      </p:sp>
      <p:pic>
        <p:nvPicPr>
          <p:cNvPr id="4" name="Content Placeholder 3"/>
          <p:cNvPicPr>
            <a:picLocks noGrp="1" noChangeAspect="1"/>
          </p:cNvPicPr>
          <p:nvPr>
            <p:ph idx="1"/>
          </p:nvPr>
        </p:nvPicPr>
        <p:blipFill>
          <a:blip r:embed="rId2"/>
          <a:stretch>
            <a:fillRect/>
          </a:stretch>
        </p:blipFill>
        <p:spPr>
          <a:xfrm>
            <a:off x="333017" y="1836420"/>
            <a:ext cx="8828743" cy="4800600"/>
          </a:xfrm>
          <a:prstGeom prst="rect">
            <a:avLst/>
          </a:prstGeom>
        </p:spPr>
      </p:pic>
    </p:spTree>
    <p:extLst>
      <p:ext uri="{BB962C8B-B14F-4D97-AF65-F5344CB8AC3E}">
        <p14:creationId xmlns:p14="http://schemas.microsoft.com/office/powerpoint/2010/main" val="1027954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BIRCH vs CLARANS</a:t>
            </a:r>
            <a:br>
              <a:rPr lang="en-US" dirty="0" smtClean="0"/>
            </a:br>
            <a:r>
              <a:rPr lang="en-US" dirty="0" smtClean="0"/>
              <a:t>BIRCH Clustering Result</a:t>
            </a:r>
            <a:endParaRPr lang="en-US" dirty="0"/>
          </a:p>
        </p:txBody>
      </p:sp>
      <p:pic>
        <p:nvPicPr>
          <p:cNvPr id="4" name="Content Placeholder 3"/>
          <p:cNvPicPr>
            <a:picLocks noGrp="1" noChangeAspect="1"/>
          </p:cNvPicPr>
          <p:nvPr>
            <p:ph idx="1"/>
          </p:nvPr>
        </p:nvPicPr>
        <p:blipFill>
          <a:blip r:embed="rId2"/>
          <a:stretch>
            <a:fillRect/>
          </a:stretch>
        </p:blipFill>
        <p:spPr>
          <a:xfrm>
            <a:off x="432921" y="1729740"/>
            <a:ext cx="8923743" cy="4831080"/>
          </a:xfrm>
          <a:prstGeom prst="rect">
            <a:avLst/>
          </a:prstGeom>
        </p:spPr>
      </p:pic>
    </p:spTree>
    <p:extLst>
      <p:ext uri="{BB962C8B-B14F-4D97-AF65-F5344CB8AC3E}">
        <p14:creationId xmlns:p14="http://schemas.microsoft.com/office/powerpoint/2010/main" val="545934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BIRCH vs CLARANS</a:t>
            </a:r>
            <a:br>
              <a:rPr lang="en-US" dirty="0" smtClean="0"/>
            </a:br>
            <a:r>
              <a:rPr lang="en-US" dirty="0" err="1" smtClean="0"/>
              <a:t>CLARANS</a:t>
            </a:r>
            <a:r>
              <a:rPr lang="en-US" dirty="0" smtClean="0"/>
              <a:t> Clustering Result</a:t>
            </a:r>
            <a:endParaRPr lang="en-US" dirty="0"/>
          </a:p>
        </p:txBody>
      </p:sp>
      <p:pic>
        <p:nvPicPr>
          <p:cNvPr id="4" name="Content Placeholder 3"/>
          <p:cNvPicPr>
            <a:picLocks noGrp="1" noChangeAspect="1"/>
          </p:cNvPicPr>
          <p:nvPr>
            <p:ph idx="1"/>
          </p:nvPr>
        </p:nvPicPr>
        <p:blipFill>
          <a:blip r:embed="rId2"/>
          <a:stretch>
            <a:fillRect/>
          </a:stretch>
        </p:blipFill>
        <p:spPr>
          <a:xfrm>
            <a:off x="380575" y="1714500"/>
            <a:ext cx="9190185" cy="4815840"/>
          </a:xfrm>
          <a:prstGeom prst="rect">
            <a:avLst/>
          </a:prstGeom>
        </p:spPr>
      </p:pic>
    </p:spTree>
    <p:extLst>
      <p:ext uri="{BB962C8B-B14F-4D97-AF65-F5344CB8AC3E}">
        <p14:creationId xmlns:p14="http://schemas.microsoft.com/office/powerpoint/2010/main" val="4002748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dirty="0"/>
              <a:t>Wei Wang, </a:t>
            </a:r>
            <a:r>
              <a:rPr lang="en-US" dirty="0" err="1"/>
              <a:t>Jiong</a:t>
            </a:r>
            <a:r>
              <a:rPr lang="en-US" dirty="0"/>
              <a:t> Yang, and Richard R. </a:t>
            </a:r>
            <a:r>
              <a:rPr lang="en-US" dirty="0" err="1"/>
              <a:t>Muntz</a:t>
            </a:r>
            <a:r>
              <a:rPr lang="en-US" dirty="0"/>
              <a:t>. Sting: A statistical information </a:t>
            </a:r>
            <a:r>
              <a:rPr lang="en-US" dirty="0" smtClean="0"/>
              <a:t>grid approach </a:t>
            </a:r>
            <a:r>
              <a:rPr lang="en-US" dirty="0"/>
              <a:t>to spatial data mining. In VLDB '97: Proceedings of the 23rd </a:t>
            </a:r>
            <a:r>
              <a:rPr lang="en-US" dirty="0" smtClean="0"/>
              <a:t>International</a:t>
            </a:r>
          </a:p>
          <a:p>
            <a:r>
              <a:rPr lang="en-US" dirty="0" err="1"/>
              <a:t>Sudipto</a:t>
            </a:r>
            <a:r>
              <a:rPr lang="en-US" dirty="0"/>
              <a:t> </a:t>
            </a:r>
            <a:r>
              <a:rPr lang="en-US" dirty="0" err="1"/>
              <a:t>Guha</a:t>
            </a:r>
            <a:r>
              <a:rPr lang="en-US" dirty="0"/>
              <a:t>, Rajeev </a:t>
            </a:r>
            <a:r>
              <a:rPr lang="en-US" dirty="0" err="1"/>
              <a:t>Rastogi</a:t>
            </a:r>
            <a:r>
              <a:rPr lang="en-US" dirty="0"/>
              <a:t>, and </a:t>
            </a:r>
            <a:r>
              <a:rPr lang="en-US" dirty="0" err="1"/>
              <a:t>Kyuseok</a:t>
            </a:r>
            <a:r>
              <a:rPr lang="en-US" dirty="0"/>
              <a:t> Shim. Cure: an </a:t>
            </a:r>
            <a:r>
              <a:rPr lang="en-US" dirty="0" smtClean="0"/>
              <a:t>efficient </a:t>
            </a:r>
            <a:r>
              <a:rPr lang="en-US" dirty="0"/>
              <a:t>clustering </a:t>
            </a:r>
            <a:r>
              <a:rPr lang="en-US" dirty="0" smtClean="0"/>
              <a:t>algorithm for </a:t>
            </a:r>
            <a:r>
              <a:rPr lang="en-US" dirty="0"/>
              <a:t>large databases. In SIGMOD '98: Proceedings of the 1998 ACM </a:t>
            </a:r>
            <a:r>
              <a:rPr lang="en-US" dirty="0" smtClean="0"/>
              <a:t>SIGMOD international </a:t>
            </a:r>
            <a:r>
              <a:rPr lang="en-US" dirty="0"/>
              <a:t>conference on Management of data, pages 73{84, New York, NY, </a:t>
            </a:r>
            <a:r>
              <a:rPr lang="en-US" dirty="0" smtClean="0"/>
              <a:t>USA, 1998</a:t>
            </a:r>
            <a:r>
              <a:rPr lang="en-US" dirty="0"/>
              <a:t>. ACM</a:t>
            </a:r>
            <a:r>
              <a:rPr lang="en-US" dirty="0" smtClean="0"/>
              <a:t>.</a:t>
            </a:r>
          </a:p>
          <a:p>
            <a:r>
              <a:rPr lang="en-US" dirty="0" err="1"/>
              <a:t>Venkatesh</a:t>
            </a:r>
            <a:r>
              <a:rPr lang="en-US" dirty="0"/>
              <a:t> </a:t>
            </a:r>
            <a:r>
              <a:rPr lang="en-US" dirty="0" err="1"/>
              <a:t>Ganti</a:t>
            </a:r>
            <a:r>
              <a:rPr lang="en-US" dirty="0"/>
              <a:t>, Raghu </a:t>
            </a:r>
            <a:r>
              <a:rPr lang="en-US" dirty="0" err="1"/>
              <a:t>Ramakrishnan</a:t>
            </a:r>
            <a:r>
              <a:rPr lang="en-US" dirty="0"/>
              <a:t>, Johannes </a:t>
            </a:r>
            <a:r>
              <a:rPr lang="en-US" dirty="0" err="1"/>
              <a:t>Gehrke</a:t>
            </a:r>
            <a:r>
              <a:rPr lang="en-US" dirty="0"/>
              <a:t>, and Allison Powell. </a:t>
            </a:r>
            <a:r>
              <a:rPr lang="en-US" dirty="0" smtClean="0"/>
              <a:t>Clustering large </a:t>
            </a:r>
            <a:r>
              <a:rPr lang="en-US" dirty="0"/>
              <a:t>datasets in arbitrary metric spaces. In ICDE '99: Proceedings of the </a:t>
            </a:r>
            <a:r>
              <a:rPr lang="en-US" dirty="0" smtClean="0"/>
              <a:t>15</a:t>
            </a:r>
            <a:r>
              <a:rPr lang="en-US" baseline="30000" dirty="0" smtClean="0"/>
              <a:t>th</a:t>
            </a:r>
            <a:r>
              <a:rPr lang="en-US" dirty="0" smtClean="0"/>
              <a:t> International </a:t>
            </a:r>
            <a:r>
              <a:rPr lang="en-US" dirty="0"/>
              <a:t>Conference on Data Engineering, page 502. IEEE Computer Society, 1999</a:t>
            </a:r>
            <a:r>
              <a:rPr lang="en-US" dirty="0" smtClean="0"/>
              <a:t>. (BUBBLE Algorithm)</a:t>
            </a:r>
            <a:endParaRPr lang="en-US" dirty="0"/>
          </a:p>
        </p:txBody>
      </p:sp>
    </p:spTree>
    <p:extLst>
      <p:ext uri="{BB962C8B-B14F-4D97-AF65-F5344CB8AC3E}">
        <p14:creationId xmlns:p14="http://schemas.microsoft.com/office/powerpoint/2010/main" val="3889348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77334" y="1592581"/>
            <a:ext cx="8596668" cy="4448782"/>
          </a:xfrm>
        </p:spPr>
        <p:txBody>
          <a:bodyPr>
            <a:normAutofit/>
          </a:bodyPr>
          <a:lstStyle/>
          <a:p>
            <a:r>
              <a:rPr lang="en-US" dirty="0"/>
              <a:t>Rakesh Agrawal, Johannes </a:t>
            </a:r>
            <a:r>
              <a:rPr lang="en-US" dirty="0" err="1"/>
              <a:t>Gehrke</a:t>
            </a:r>
            <a:r>
              <a:rPr lang="en-US" dirty="0"/>
              <a:t>, </a:t>
            </a:r>
            <a:r>
              <a:rPr lang="en-US" dirty="0" err="1"/>
              <a:t>Dimitrios</a:t>
            </a:r>
            <a:r>
              <a:rPr lang="en-US" dirty="0"/>
              <a:t> </a:t>
            </a:r>
            <a:r>
              <a:rPr lang="en-US" dirty="0" err="1"/>
              <a:t>Gunopulos</a:t>
            </a:r>
            <a:r>
              <a:rPr lang="en-US" dirty="0"/>
              <a:t>, and </a:t>
            </a:r>
            <a:r>
              <a:rPr lang="en-US" dirty="0" err="1"/>
              <a:t>Prabhakar</a:t>
            </a:r>
            <a:r>
              <a:rPr lang="en-US" dirty="0"/>
              <a:t> </a:t>
            </a:r>
            <a:r>
              <a:rPr lang="en-US" dirty="0" err="1"/>
              <a:t>Raghavan</a:t>
            </a:r>
            <a:r>
              <a:rPr lang="en-US" dirty="0"/>
              <a:t>. </a:t>
            </a:r>
            <a:r>
              <a:rPr lang="en-US" dirty="0" smtClean="0"/>
              <a:t>Automatic subspace </a:t>
            </a:r>
            <a:r>
              <a:rPr lang="en-US" dirty="0"/>
              <a:t>clustering of high dimensional data for data mining applications. </a:t>
            </a:r>
            <a:r>
              <a:rPr lang="en-US" dirty="0" smtClean="0"/>
              <a:t>In SIGMOD </a:t>
            </a:r>
            <a:r>
              <a:rPr lang="en-US" dirty="0"/>
              <a:t>1998, Proceedings ACM SIGMOD International Conference on </a:t>
            </a:r>
            <a:r>
              <a:rPr lang="en-US" dirty="0" smtClean="0"/>
              <a:t>Management of </a:t>
            </a:r>
            <a:r>
              <a:rPr lang="en-US" dirty="0"/>
              <a:t>Data, June 2-4, 1998, Seattle, Washington, USA, pages 94{105. ACM Press, 1998</a:t>
            </a:r>
            <a:r>
              <a:rPr lang="en-US" dirty="0" smtClean="0"/>
              <a:t>.</a:t>
            </a:r>
          </a:p>
          <a:p>
            <a:r>
              <a:rPr lang="en-US" dirty="0"/>
              <a:t>Andrew McCallum, Kamal Nigam, and Lyle H. </a:t>
            </a:r>
            <a:r>
              <a:rPr lang="en-US" dirty="0" err="1"/>
              <a:t>Ungar</a:t>
            </a:r>
            <a:r>
              <a:rPr lang="en-US" dirty="0"/>
              <a:t>. </a:t>
            </a:r>
            <a:r>
              <a:rPr lang="en-US" dirty="0" err="1"/>
              <a:t>Ecient</a:t>
            </a:r>
            <a:r>
              <a:rPr lang="en-US" dirty="0"/>
              <a:t> clustering of </a:t>
            </a:r>
            <a:r>
              <a:rPr lang="en-US" dirty="0" err="1" smtClean="0"/>
              <a:t>highdimensional</a:t>
            </a:r>
            <a:r>
              <a:rPr lang="en-US" dirty="0"/>
              <a:t> </a:t>
            </a:r>
            <a:r>
              <a:rPr lang="en-US" dirty="0" smtClean="0"/>
              <a:t>data </a:t>
            </a:r>
            <a:r>
              <a:rPr lang="en-US" dirty="0"/>
              <a:t>sets with application to reference matching. In KDD '00: </a:t>
            </a:r>
            <a:r>
              <a:rPr lang="en-US" dirty="0" smtClean="0"/>
              <a:t>Proceedings of </a:t>
            </a:r>
            <a:r>
              <a:rPr lang="en-US" dirty="0"/>
              <a:t>the sixth ACM SIGKDD international conference on Knowledge discovery and </a:t>
            </a:r>
            <a:r>
              <a:rPr lang="en-US" dirty="0" smtClean="0"/>
              <a:t>data mining</a:t>
            </a:r>
            <a:r>
              <a:rPr lang="en-US" dirty="0"/>
              <a:t>, pages 169{178, New York, NY, USA, 2000. ACM</a:t>
            </a:r>
            <a:r>
              <a:rPr lang="en-US" dirty="0" smtClean="0"/>
              <a:t>.</a:t>
            </a:r>
          </a:p>
          <a:p>
            <a:r>
              <a:rPr lang="en-US" dirty="0"/>
              <a:t>Cecilia M. </a:t>
            </a:r>
            <a:r>
              <a:rPr lang="en-US" dirty="0" err="1"/>
              <a:t>Procopiuc</a:t>
            </a:r>
            <a:r>
              <a:rPr lang="en-US" dirty="0"/>
              <a:t>, Michael Jones, Pankaj K. Agarwal, and T. M. </a:t>
            </a:r>
            <a:r>
              <a:rPr lang="en-US" dirty="0" err="1"/>
              <a:t>Murali</a:t>
            </a:r>
            <a:r>
              <a:rPr lang="en-US" dirty="0"/>
              <a:t>. A </a:t>
            </a:r>
            <a:r>
              <a:rPr lang="en-US" dirty="0" err="1" smtClean="0"/>
              <a:t>monte</a:t>
            </a:r>
            <a:r>
              <a:rPr lang="en-US" dirty="0"/>
              <a:t> </a:t>
            </a:r>
            <a:r>
              <a:rPr lang="en-US" dirty="0" err="1" smtClean="0"/>
              <a:t>carlo</a:t>
            </a:r>
            <a:r>
              <a:rPr lang="en-US" dirty="0" smtClean="0"/>
              <a:t> </a:t>
            </a:r>
            <a:r>
              <a:rPr lang="en-US" dirty="0"/>
              <a:t>algorithm for fast projective clustering. In SIGMOD '02: Proceedings of the </a:t>
            </a:r>
            <a:r>
              <a:rPr lang="en-US" dirty="0" smtClean="0"/>
              <a:t>2002 ACM </a:t>
            </a:r>
            <a:r>
              <a:rPr lang="en-US" dirty="0"/>
              <a:t>SIGMOD international conference on Management of data, pages 418{427, </a:t>
            </a:r>
            <a:r>
              <a:rPr lang="en-US" dirty="0" smtClean="0"/>
              <a:t>New York</a:t>
            </a:r>
            <a:r>
              <a:rPr lang="en-US" dirty="0"/>
              <a:t>, NY, USA, 2002. ACM.</a:t>
            </a:r>
            <a:endParaRPr lang="en-US" dirty="0"/>
          </a:p>
        </p:txBody>
      </p:sp>
    </p:spTree>
    <p:extLst>
      <p:ext uri="{BB962C8B-B14F-4D97-AF65-F5344CB8AC3E}">
        <p14:creationId xmlns:p14="http://schemas.microsoft.com/office/powerpoint/2010/main" val="1229716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6174" y="3063240"/>
            <a:ext cx="5571066" cy="1320800"/>
          </a:xfrm>
        </p:spPr>
        <p:txBody>
          <a:bodyPr/>
          <a:lstStyle/>
          <a:p>
            <a:r>
              <a:rPr lang="en-US" dirty="0" smtClean="0"/>
              <a:t>Thanks For Listening </a:t>
            </a:r>
            <a:r>
              <a:rPr lang="en-US" i="1" dirty="0" smtClean="0"/>
              <a:t>^_</a:t>
            </a:r>
            <a:r>
              <a:rPr lang="en-US" dirty="0" smtClean="0"/>
              <a:t>^</a:t>
            </a:r>
            <a:endParaRPr lang="en-US" dirty="0"/>
          </a:p>
        </p:txBody>
      </p:sp>
    </p:spTree>
    <p:extLst>
      <p:ext uri="{BB962C8B-B14F-4D97-AF65-F5344CB8AC3E}">
        <p14:creationId xmlns:p14="http://schemas.microsoft.com/office/powerpoint/2010/main" val="1594234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it works</a:t>
            </a:r>
            <a:endParaRPr lang="en-US" b="1" dirty="0"/>
          </a:p>
        </p:txBody>
      </p:sp>
      <p:sp>
        <p:nvSpPr>
          <p:cNvPr id="3" name="Content Placeholder 2"/>
          <p:cNvSpPr>
            <a:spLocks noGrp="1"/>
          </p:cNvSpPr>
          <p:nvPr>
            <p:ph idx="1"/>
          </p:nvPr>
        </p:nvSpPr>
        <p:spPr>
          <a:xfrm>
            <a:off x="677334" y="1501141"/>
            <a:ext cx="8596668" cy="4540222"/>
          </a:xfrm>
        </p:spPr>
        <p:txBody>
          <a:bodyPr>
            <a:normAutofit/>
          </a:bodyPr>
          <a:lstStyle/>
          <a:p>
            <a:r>
              <a:rPr lang="en-US" sz="2000" dirty="0" smtClean="0"/>
              <a:t>BIRCH operates in four </a:t>
            </a:r>
            <a:r>
              <a:rPr lang="en-US" sz="2000" dirty="0" smtClean="0"/>
              <a:t>phases.</a:t>
            </a:r>
          </a:p>
          <a:p>
            <a:endParaRPr lang="en-US" sz="2000" dirty="0" smtClean="0"/>
          </a:p>
          <a:p>
            <a:pPr lvl="1"/>
            <a:r>
              <a:rPr lang="en-US" sz="2000" dirty="0" smtClean="0"/>
              <a:t>First </a:t>
            </a:r>
            <a:r>
              <a:rPr lang="en-US" sz="2000" dirty="0" smtClean="0"/>
              <a:t>Phase: Building the height balanced CF-Tree</a:t>
            </a:r>
          </a:p>
          <a:p>
            <a:pPr lvl="1"/>
            <a:r>
              <a:rPr lang="en-US" sz="2000" dirty="0" smtClean="0"/>
              <a:t>Second Phase(optional in original presentation): Rescanning the leaves in order to create a smaller tree, while removing the outlier </a:t>
            </a:r>
            <a:r>
              <a:rPr lang="en-US" sz="2000" dirty="0" err="1" smtClean="0"/>
              <a:t>datas</a:t>
            </a:r>
            <a:r>
              <a:rPr lang="en-US" sz="2000" dirty="0" smtClean="0"/>
              <a:t> and grouping crowded clusters into larger ones.</a:t>
            </a:r>
          </a:p>
          <a:p>
            <a:pPr lvl="1"/>
            <a:r>
              <a:rPr lang="en-US" sz="2000" dirty="0" smtClean="0"/>
              <a:t>Third Phase: Apply an existing clustering algorithm in order to cluster the leaves of CF Tree only by CF Values. (</a:t>
            </a:r>
            <a:r>
              <a:rPr lang="en-US" dirty="0" smtClean="0"/>
              <a:t>agglomerative </a:t>
            </a:r>
            <a:r>
              <a:rPr lang="en-US" dirty="0"/>
              <a:t>hierarchical clustering </a:t>
            </a:r>
            <a:r>
              <a:rPr lang="en-US" dirty="0" smtClean="0"/>
              <a:t>algorithm is applied in the original presentation)</a:t>
            </a:r>
            <a:endParaRPr lang="en-US" sz="2000" dirty="0" smtClean="0"/>
          </a:p>
          <a:p>
            <a:pPr lvl="1"/>
            <a:r>
              <a:rPr lang="en-US" sz="2000" dirty="0" smtClean="0"/>
              <a:t>Forth Phase: Refining, Redistribute the data In clusters by using the centroids calculated in phase 3 in order to obtain a new set of clusters.</a:t>
            </a:r>
            <a:endParaRPr lang="en-US" sz="2000" dirty="0"/>
          </a:p>
        </p:txBody>
      </p:sp>
    </p:spTree>
    <p:extLst>
      <p:ext uri="{BB962C8B-B14F-4D97-AF65-F5344CB8AC3E}">
        <p14:creationId xmlns:p14="http://schemas.microsoft.com/office/powerpoint/2010/main" val="3088364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CF ?</a:t>
            </a:r>
            <a:endParaRPr lang="en-US" dirty="0"/>
          </a:p>
        </p:txBody>
      </p:sp>
      <p:sp>
        <p:nvSpPr>
          <p:cNvPr id="6" name="Content Placeholder 5"/>
          <p:cNvSpPr>
            <a:spLocks noGrp="1"/>
          </p:cNvSpPr>
          <p:nvPr>
            <p:ph idx="1"/>
          </p:nvPr>
        </p:nvSpPr>
        <p:spPr>
          <a:xfrm>
            <a:off x="677334" y="1930401"/>
            <a:ext cx="8596668" cy="4095722"/>
          </a:xfrm>
        </p:spPr>
        <p:txBody>
          <a:bodyPr/>
          <a:lstStyle/>
          <a:p>
            <a:endParaRPr lang="en-US" dirty="0" smtClean="0"/>
          </a:p>
          <a:p>
            <a:r>
              <a:rPr lang="en-US" dirty="0" smtClean="0"/>
              <a:t>Stands for </a:t>
            </a:r>
            <a:r>
              <a:rPr lang="en-US" dirty="0" smtClean="0">
                <a:solidFill>
                  <a:srgbClr val="FF0000"/>
                </a:solidFill>
              </a:rPr>
              <a:t>C</a:t>
            </a:r>
            <a:r>
              <a:rPr lang="en-US" dirty="0" smtClean="0"/>
              <a:t>luster </a:t>
            </a:r>
            <a:r>
              <a:rPr lang="en-US" dirty="0" smtClean="0">
                <a:solidFill>
                  <a:srgbClr val="FF0000"/>
                </a:solidFill>
              </a:rPr>
              <a:t>F</a:t>
            </a:r>
            <a:r>
              <a:rPr lang="en-US" dirty="0" smtClean="0"/>
              <a:t>eatures</a:t>
            </a:r>
          </a:p>
          <a:p>
            <a:r>
              <a:rPr lang="en-US" dirty="0" smtClean="0"/>
              <a:t>N = Number of entries in the cluster/</a:t>
            </a:r>
            <a:r>
              <a:rPr lang="en-US" dirty="0" err="1" smtClean="0"/>
              <a:t>subcluster</a:t>
            </a:r>
            <a:endParaRPr lang="en-US" dirty="0" smtClean="0"/>
          </a:p>
          <a:p>
            <a:r>
              <a:rPr lang="en-US" dirty="0" smtClean="0"/>
              <a:t>LS = </a:t>
            </a:r>
            <a:r>
              <a:rPr lang="en-US" dirty="0" smtClean="0">
                <a:solidFill>
                  <a:srgbClr val="FF0000"/>
                </a:solidFill>
              </a:rPr>
              <a:t>L</a:t>
            </a:r>
            <a:r>
              <a:rPr lang="en-US" dirty="0" smtClean="0"/>
              <a:t>inear </a:t>
            </a:r>
            <a:r>
              <a:rPr lang="en-US" dirty="0" smtClean="0">
                <a:solidFill>
                  <a:srgbClr val="FF0000"/>
                </a:solidFill>
              </a:rPr>
              <a:t>S</a:t>
            </a:r>
            <a:r>
              <a:rPr lang="en-US" dirty="0" smtClean="0"/>
              <a:t>um of data points</a:t>
            </a:r>
          </a:p>
          <a:p>
            <a:r>
              <a:rPr lang="en-US" dirty="0" smtClean="0"/>
              <a:t>SS = </a:t>
            </a:r>
            <a:r>
              <a:rPr lang="en-US" dirty="0" smtClean="0">
                <a:solidFill>
                  <a:srgbClr val="FF0000"/>
                </a:solidFill>
              </a:rPr>
              <a:t>S</a:t>
            </a:r>
            <a:r>
              <a:rPr lang="en-US" dirty="0" smtClean="0"/>
              <a:t>quared </a:t>
            </a:r>
            <a:r>
              <a:rPr lang="en-US" dirty="0" smtClean="0">
                <a:solidFill>
                  <a:srgbClr val="FF0000"/>
                </a:solidFill>
              </a:rPr>
              <a:t>S</a:t>
            </a:r>
            <a:r>
              <a:rPr lang="en-US" dirty="0" smtClean="0"/>
              <a:t>um of data points</a:t>
            </a:r>
          </a:p>
          <a:p>
            <a:r>
              <a:rPr lang="en-US" dirty="0" smtClean="0"/>
              <a:t>All of the required calculations can be done using CF without knowing the actual underlying values.</a:t>
            </a:r>
          </a:p>
        </p:txBody>
      </p:sp>
      <p:pic>
        <p:nvPicPr>
          <p:cNvPr id="7" name="Picture 6"/>
          <p:cNvPicPr>
            <a:picLocks noChangeAspect="1"/>
          </p:cNvPicPr>
          <p:nvPr/>
        </p:nvPicPr>
        <p:blipFill>
          <a:blip r:embed="rId2"/>
          <a:stretch>
            <a:fillRect/>
          </a:stretch>
        </p:blipFill>
        <p:spPr>
          <a:xfrm>
            <a:off x="772477" y="1192530"/>
            <a:ext cx="3209925" cy="876300"/>
          </a:xfrm>
          <a:prstGeom prst="rect">
            <a:avLst/>
          </a:prstGeom>
        </p:spPr>
      </p:pic>
      <p:pic>
        <p:nvPicPr>
          <p:cNvPr id="8" name="Picture 7"/>
          <p:cNvPicPr>
            <a:picLocks noChangeAspect="1"/>
          </p:cNvPicPr>
          <p:nvPr/>
        </p:nvPicPr>
        <p:blipFill>
          <a:blip r:embed="rId3"/>
          <a:stretch>
            <a:fillRect/>
          </a:stretch>
        </p:blipFill>
        <p:spPr>
          <a:xfrm>
            <a:off x="677334" y="4892082"/>
            <a:ext cx="2197205" cy="1134041"/>
          </a:xfrm>
          <a:prstGeom prst="rect">
            <a:avLst/>
          </a:prstGeom>
        </p:spPr>
      </p:pic>
      <p:pic>
        <p:nvPicPr>
          <p:cNvPr id="9" name="Picture 8"/>
          <p:cNvPicPr>
            <a:picLocks noChangeAspect="1"/>
          </p:cNvPicPr>
          <p:nvPr/>
        </p:nvPicPr>
        <p:blipFill>
          <a:blip r:embed="rId4"/>
          <a:stretch>
            <a:fillRect/>
          </a:stretch>
        </p:blipFill>
        <p:spPr>
          <a:xfrm>
            <a:off x="4156447" y="4865494"/>
            <a:ext cx="2747273" cy="1187215"/>
          </a:xfrm>
          <a:prstGeom prst="rect">
            <a:avLst/>
          </a:prstGeom>
        </p:spPr>
      </p:pic>
    </p:spTree>
    <p:extLst>
      <p:ext uri="{BB962C8B-B14F-4D97-AF65-F5344CB8AC3E}">
        <p14:creationId xmlns:p14="http://schemas.microsoft.com/office/powerpoint/2010/main" val="2416504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CF ?</a:t>
            </a:r>
            <a:endParaRPr lang="en-US" dirty="0"/>
          </a:p>
        </p:txBody>
      </p:sp>
      <p:sp>
        <p:nvSpPr>
          <p:cNvPr id="3" name="Content Placeholder 2"/>
          <p:cNvSpPr>
            <a:spLocks noGrp="1"/>
          </p:cNvSpPr>
          <p:nvPr>
            <p:ph idx="1"/>
          </p:nvPr>
        </p:nvSpPr>
        <p:spPr/>
        <p:txBody>
          <a:bodyPr/>
          <a:lstStyle/>
          <a:p>
            <a:r>
              <a:rPr lang="en-US" dirty="0" smtClean="0"/>
              <a:t>Given only the CF Vector, these measures can be calculated without knowing the actual underlying values.</a:t>
            </a:r>
          </a:p>
          <a:p>
            <a:endParaRPr lang="en-US" dirty="0"/>
          </a:p>
        </p:txBody>
      </p:sp>
      <p:pic>
        <p:nvPicPr>
          <p:cNvPr id="6" name="Picture 5"/>
          <p:cNvPicPr>
            <a:picLocks noChangeAspect="1"/>
          </p:cNvPicPr>
          <p:nvPr/>
        </p:nvPicPr>
        <p:blipFill>
          <a:blip r:embed="rId2"/>
          <a:stretch>
            <a:fillRect/>
          </a:stretch>
        </p:blipFill>
        <p:spPr>
          <a:xfrm>
            <a:off x="1007082" y="5361469"/>
            <a:ext cx="7149465" cy="854710"/>
          </a:xfrm>
          <a:prstGeom prst="rect">
            <a:avLst/>
          </a:prstGeom>
        </p:spPr>
      </p:pic>
      <p:pic>
        <p:nvPicPr>
          <p:cNvPr id="7" name="Picture 6"/>
          <p:cNvPicPr>
            <a:picLocks noChangeAspect="1"/>
          </p:cNvPicPr>
          <p:nvPr/>
        </p:nvPicPr>
        <p:blipFill>
          <a:blip r:embed="rId3"/>
          <a:stretch>
            <a:fillRect/>
          </a:stretch>
        </p:blipFill>
        <p:spPr>
          <a:xfrm>
            <a:off x="792480" y="2862725"/>
            <a:ext cx="8793480" cy="2449925"/>
          </a:xfrm>
          <a:prstGeom prst="rect">
            <a:avLst/>
          </a:prstGeom>
        </p:spPr>
      </p:pic>
    </p:spTree>
    <p:extLst>
      <p:ext uri="{BB962C8B-B14F-4D97-AF65-F5344CB8AC3E}">
        <p14:creationId xmlns:p14="http://schemas.microsoft.com/office/powerpoint/2010/main" val="1349076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CF is all we need</a:t>
            </a:r>
            <a:endParaRPr lang="en-US" dirty="0"/>
          </a:p>
        </p:txBody>
      </p:sp>
      <p:pic>
        <p:nvPicPr>
          <p:cNvPr id="4" name="Content Placeholder 3"/>
          <p:cNvPicPr>
            <a:picLocks noGrp="1" noChangeAspect="1"/>
          </p:cNvPicPr>
          <p:nvPr>
            <p:ph idx="1"/>
          </p:nvPr>
        </p:nvPicPr>
        <p:blipFill>
          <a:blip r:embed="rId2"/>
          <a:stretch>
            <a:fillRect/>
          </a:stretch>
        </p:blipFill>
        <p:spPr>
          <a:xfrm>
            <a:off x="443478" y="2042980"/>
            <a:ext cx="3547500" cy="1105800"/>
          </a:xfrm>
          <a:prstGeom prst="rect">
            <a:avLst/>
          </a:prstGeom>
        </p:spPr>
      </p:pic>
      <p:pic>
        <p:nvPicPr>
          <p:cNvPr id="5" name="Picture 4"/>
          <p:cNvPicPr>
            <a:picLocks noChangeAspect="1"/>
          </p:cNvPicPr>
          <p:nvPr/>
        </p:nvPicPr>
        <p:blipFill>
          <a:blip r:embed="rId3"/>
          <a:stretch>
            <a:fillRect/>
          </a:stretch>
        </p:blipFill>
        <p:spPr>
          <a:xfrm>
            <a:off x="4131449" y="2042980"/>
            <a:ext cx="5224501" cy="4303567"/>
          </a:xfrm>
          <a:prstGeom prst="rect">
            <a:avLst/>
          </a:prstGeom>
        </p:spPr>
      </p:pic>
    </p:spTree>
    <p:extLst>
      <p:ext uri="{BB962C8B-B14F-4D97-AF65-F5344CB8AC3E}">
        <p14:creationId xmlns:p14="http://schemas.microsoft.com/office/powerpoint/2010/main" val="87132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 calculation example</a:t>
            </a:r>
            <a:endParaRPr lang="en-US" dirty="0"/>
          </a:p>
        </p:txBody>
      </p:sp>
      <p:sp>
        <p:nvSpPr>
          <p:cNvPr id="5" name="Content Placeholder 4"/>
          <p:cNvSpPr>
            <a:spLocks noGrp="1"/>
          </p:cNvSpPr>
          <p:nvPr>
            <p:ph idx="1"/>
          </p:nvPr>
        </p:nvSpPr>
        <p:spPr>
          <a:xfrm>
            <a:off x="524934" y="1414209"/>
            <a:ext cx="8596668" cy="4540222"/>
          </a:xfrm>
        </p:spPr>
        <p:txBody>
          <a:bodyPr/>
          <a:lstStyle/>
          <a:p>
            <a:r>
              <a:rPr lang="en-US" sz="2000" dirty="0" smtClean="0"/>
              <a:t>Consider Cluster 1 containing values (1,1), (2,1), (1,2), whereas Cluster 2 containing (3</a:t>
            </a:r>
            <a:r>
              <a:rPr lang="en-US" sz="2000" dirty="0"/>
              <a:t>,2), (4,1), (4,2). </a:t>
            </a:r>
          </a:p>
          <a:p>
            <a:endParaRPr lang="en-US" dirty="0" smtClean="0"/>
          </a:p>
          <a:p>
            <a:endParaRPr lang="en-US" dirty="0"/>
          </a:p>
          <a:p>
            <a:endParaRPr lang="en-US" dirty="0" smtClean="0"/>
          </a:p>
          <a:p>
            <a:endParaRPr lang="en-US" dirty="0"/>
          </a:p>
          <a:p>
            <a:pPr marL="0" indent="0">
              <a:buNone/>
            </a:pPr>
            <a:endParaRPr lang="en-US" dirty="0"/>
          </a:p>
          <a:p>
            <a:r>
              <a:rPr lang="en-US" dirty="0" smtClean="0"/>
              <a:t>CF12 = CF1 + CF2</a:t>
            </a:r>
          </a:p>
          <a:p>
            <a:endParaRPr lang="en-US" dirty="0"/>
          </a:p>
        </p:txBody>
      </p:sp>
      <p:pic>
        <p:nvPicPr>
          <p:cNvPr id="6" name="Content Placeholder 3"/>
          <p:cNvPicPr>
            <a:picLocks noChangeAspect="1"/>
          </p:cNvPicPr>
          <p:nvPr/>
        </p:nvPicPr>
        <p:blipFill>
          <a:blip r:embed="rId2"/>
          <a:stretch>
            <a:fillRect/>
          </a:stretch>
        </p:blipFill>
        <p:spPr>
          <a:xfrm>
            <a:off x="7314417" y="4198170"/>
            <a:ext cx="4877584" cy="2734735"/>
          </a:xfrm>
          <a:prstGeom prst="rect">
            <a:avLst/>
          </a:prstGeom>
        </p:spPr>
      </p:pic>
      <p:pic>
        <p:nvPicPr>
          <p:cNvPr id="7" name="Picture 6"/>
          <p:cNvPicPr>
            <a:picLocks noChangeAspect="1"/>
          </p:cNvPicPr>
          <p:nvPr/>
        </p:nvPicPr>
        <p:blipFill>
          <a:blip r:embed="rId3"/>
          <a:stretch>
            <a:fillRect/>
          </a:stretch>
        </p:blipFill>
        <p:spPr>
          <a:xfrm>
            <a:off x="1108518" y="2251760"/>
            <a:ext cx="7734300" cy="868136"/>
          </a:xfrm>
          <a:prstGeom prst="rect">
            <a:avLst/>
          </a:prstGeom>
        </p:spPr>
      </p:pic>
      <p:pic>
        <p:nvPicPr>
          <p:cNvPr id="8" name="Picture 7"/>
          <p:cNvPicPr>
            <a:picLocks noChangeAspect="1"/>
          </p:cNvPicPr>
          <p:nvPr/>
        </p:nvPicPr>
        <p:blipFill>
          <a:blip r:embed="rId4"/>
          <a:stretch>
            <a:fillRect/>
          </a:stretch>
        </p:blipFill>
        <p:spPr>
          <a:xfrm>
            <a:off x="1108518" y="3170471"/>
            <a:ext cx="7734300" cy="1027699"/>
          </a:xfrm>
          <a:prstGeom prst="rect">
            <a:avLst/>
          </a:prstGeom>
        </p:spPr>
      </p:pic>
      <p:pic>
        <p:nvPicPr>
          <p:cNvPr id="9" name="Picture 8"/>
          <p:cNvPicPr>
            <a:picLocks noChangeAspect="1"/>
          </p:cNvPicPr>
          <p:nvPr/>
        </p:nvPicPr>
        <p:blipFill>
          <a:blip r:embed="rId5"/>
          <a:stretch>
            <a:fillRect/>
          </a:stretch>
        </p:blipFill>
        <p:spPr>
          <a:xfrm>
            <a:off x="677334" y="4523624"/>
            <a:ext cx="6843606" cy="327566"/>
          </a:xfrm>
          <a:prstGeom prst="rect">
            <a:avLst/>
          </a:prstGeom>
        </p:spPr>
      </p:pic>
    </p:spTree>
    <p:extLst>
      <p:ext uri="{BB962C8B-B14F-4D97-AF65-F5344CB8AC3E}">
        <p14:creationId xmlns:p14="http://schemas.microsoft.com/office/powerpoint/2010/main" val="13057916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 of merged clusters</a:t>
            </a:r>
            <a:endParaRPr lang="en-US" dirty="0"/>
          </a:p>
        </p:txBody>
      </p:sp>
      <p:sp>
        <p:nvSpPr>
          <p:cNvPr id="3" name="Content Placeholder 2"/>
          <p:cNvSpPr>
            <a:spLocks noGrp="1"/>
          </p:cNvSpPr>
          <p:nvPr>
            <p:ph idx="1"/>
          </p:nvPr>
        </p:nvSpPr>
        <p:spPr/>
        <p:txBody>
          <a:bodyPr/>
          <a:lstStyle/>
          <a:p>
            <a:r>
              <a:rPr lang="en-US" sz="2000" dirty="0" smtClean="0"/>
              <a:t>One mechanism of the BIRCH algorithm calls for the merging of clusters under certain conditions. The </a:t>
            </a:r>
            <a:r>
              <a:rPr lang="en-US" sz="2000" i="1" dirty="0" smtClean="0"/>
              <a:t>Additivity Theorem states that the CFs for two clusters may be merged simply by adding the items in their respective CF trees. Thus, if we needed to merge clusters 1 and 2, the resulting CF would be </a:t>
            </a:r>
            <a:r>
              <a:rPr lang="en-US" sz="2000" i="1" dirty="0" smtClean="0"/>
              <a:t>:</a:t>
            </a:r>
          </a:p>
          <a:p>
            <a:endParaRPr lang="en-US" sz="2000" i="1" dirty="0" smtClean="0"/>
          </a:p>
          <a:p>
            <a:r>
              <a:rPr lang="en-US" sz="2000" dirty="0"/>
              <a:t>CF12 = CF1 + CF2</a:t>
            </a:r>
          </a:p>
          <a:p>
            <a:endParaRPr lang="en-US" i="1" dirty="0"/>
          </a:p>
        </p:txBody>
      </p:sp>
      <p:pic>
        <p:nvPicPr>
          <p:cNvPr id="4" name="Picture 3"/>
          <p:cNvPicPr>
            <a:picLocks noChangeAspect="1"/>
          </p:cNvPicPr>
          <p:nvPr/>
        </p:nvPicPr>
        <p:blipFill>
          <a:blip r:embed="rId2"/>
          <a:stretch>
            <a:fillRect/>
          </a:stretch>
        </p:blipFill>
        <p:spPr>
          <a:xfrm>
            <a:off x="1078038" y="4761296"/>
            <a:ext cx="8088822" cy="387168"/>
          </a:xfrm>
          <a:prstGeom prst="rect">
            <a:avLst/>
          </a:prstGeom>
        </p:spPr>
      </p:pic>
    </p:spTree>
    <p:extLst>
      <p:ext uri="{BB962C8B-B14F-4D97-AF65-F5344CB8AC3E}">
        <p14:creationId xmlns:p14="http://schemas.microsoft.com/office/powerpoint/2010/main" val="1098794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4962</TotalTime>
  <Words>1921</Words>
  <Application>Microsoft Office PowerPoint</Application>
  <PresentationFormat>Widescreen</PresentationFormat>
  <Paragraphs>192</Paragraphs>
  <Slides>36</Slides>
  <Notes>0</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微軟正黑體</vt:lpstr>
      <vt:lpstr>新細明體</vt:lpstr>
      <vt:lpstr>宋体</vt:lpstr>
      <vt:lpstr>Arial</vt:lpstr>
      <vt:lpstr>Times New Roman</vt:lpstr>
      <vt:lpstr>Trebuchet MS</vt:lpstr>
      <vt:lpstr>Wingdings 3</vt:lpstr>
      <vt:lpstr>Facet</vt:lpstr>
      <vt:lpstr>BIRCH Balanced Iterative Reducing and Clustering using Hierarchies An Agglomerative Hierarchical Clustering Algorithm  Tian Zhang, Raghu Ramakrishnan, Miron Livny</vt:lpstr>
      <vt:lpstr>Motivation</vt:lpstr>
      <vt:lpstr>Introducing BIRCH</vt:lpstr>
      <vt:lpstr>How it works</vt:lpstr>
      <vt:lpstr>What is CF ?</vt:lpstr>
      <vt:lpstr>What is CF ?</vt:lpstr>
      <vt:lpstr>Why CF is all we need</vt:lpstr>
      <vt:lpstr>CF calculation example</vt:lpstr>
      <vt:lpstr>CF of merged clusters</vt:lpstr>
      <vt:lpstr>Cluster Feature Tree</vt:lpstr>
      <vt:lpstr>Phase 1: Building the CF Tree</vt:lpstr>
      <vt:lpstr>Example of a CF Tree</vt:lpstr>
      <vt:lpstr>Clarifying B and L</vt:lpstr>
      <vt:lpstr>Merge Operation</vt:lpstr>
      <vt:lpstr>Merge Operation</vt:lpstr>
      <vt:lpstr>Important notes about BIRCH</vt:lpstr>
      <vt:lpstr>Important notes about BIRCH</vt:lpstr>
      <vt:lpstr>PowerPoint Presentation</vt:lpstr>
      <vt:lpstr>Example of BIRCH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 2: Agglomerative clustering of CFs</vt:lpstr>
      <vt:lpstr>PowerPoint Presentation</vt:lpstr>
      <vt:lpstr>Evaluating the Candidate Cluster Solutions</vt:lpstr>
      <vt:lpstr>BIRCH vs CLARANS</vt:lpstr>
      <vt:lpstr>BIRCH vs CLARANS Actual Clusters of given datasets</vt:lpstr>
      <vt:lpstr>BIRCH vs CLARANS BIRCH Clustering Result</vt:lpstr>
      <vt:lpstr>BIRCH vs CLARANS CLARANS Clustering Result</vt:lpstr>
      <vt:lpstr>References</vt:lpstr>
      <vt:lpstr>References</vt:lpstr>
      <vt:lpstr>Thanks For Listening ^_^</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BIRCH  An Agglomerative Hierarchical Clustering Algorithm</dc:title>
  <dc:creator>Milad Hasani</dc:creator>
  <cp:lastModifiedBy>Milad Hasani</cp:lastModifiedBy>
  <cp:revision>39</cp:revision>
  <dcterms:created xsi:type="dcterms:W3CDTF">2018-12-18T01:19:11Z</dcterms:created>
  <dcterms:modified xsi:type="dcterms:W3CDTF">2018-12-24T22:35:58Z</dcterms:modified>
</cp:coreProperties>
</file>