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0" r:id="rId1"/>
  </p:sldMasterIdLst>
  <p:notesMasterIdLst>
    <p:notesMasterId r:id="rId19"/>
  </p:notesMasterIdLst>
  <p:handoutMasterIdLst>
    <p:handoutMasterId r:id="rId20"/>
  </p:handoutMasterIdLst>
  <p:sldIdLst>
    <p:sldId id="296" r:id="rId2"/>
    <p:sldId id="273" r:id="rId3"/>
    <p:sldId id="274" r:id="rId4"/>
    <p:sldId id="275" r:id="rId5"/>
    <p:sldId id="276" r:id="rId6"/>
    <p:sldId id="277" r:id="rId7"/>
    <p:sldId id="283" r:id="rId8"/>
    <p:sldId id="282" r:id="rId9"/>
    <p:sldId id="285" r:id="rId10"/>
    <p:sldId id="284" r:id="rId11"/>
    <p:sldId id="287" r:id="rId12"/>
    <p:sldId id="286" r:id="rId13"/>
    <p:sldId id="288" r:id="rId14"/>
    <p:sldId id="298" r:id="rId15"/>
    <p:sldId id="290" r:id="rId16"/>
    <p:sldId id="291" r:id="rId17"/>
    <p:sldId id="292" r:id="rId1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p 1 The World of Communication" id="{45672800-409F-4CCF-AA41-388A22947264}">
          <p14:sldIdLst>
            <p14:sldId id="296"/>
            <p14:sldId id="273"/>
            <p14:sldId id="274"/>
            <p14:sldId id="275"/>
            <p14:sldId id="276"/>
            <p14:sldId id="277"/>
            <p14:sldId id="283"/>
            <p14:sldId id="282"/>
            <p14:sldId id="285"/>
            <p14:sldId id="284"/>
            <p14:sldId id="287"/>
            <p14:sldId id="286"/>
            <p14:sldId id="288"/>
            <p14:sldId id="298"/>
            <p14:sldId id="290"/>
            <p14:sldId id="291"/>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009B"/>
    <a:srgbClr val="92005A"/>
    <a:srgbClr val="FF66FF"/>
    <a:srgbClr val="000090"/>
    <a:srgbClr val="00544C"/>
    <a:srgbClr val="412A94"/>
    <a:srgbClr val="6E0043"/>
    <a:srgbClr val="EFD28B"/>
    <a:srgbClr val="F7F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1" autoAdjust="0"/>
    <p:restoredTop sz="93821" autoAdjust="0"/>
  </p:normalViewPr>
  <p:slideViewPr>
    <p:cSldViewPr>
      <p:cViewPr varScale="1">
        <p:scale>
          <a:sx n="86" d="100"/>
          <a:sy n="86" d="100"/>
        </p:scale>
        <p:origin x="690"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1940"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403975" y="8743950"/>
            <a:ext cx="3905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3200" b="1">
                <a:solidFill>
                  <a:schemeClr val="tx1"/>
                </a:solidFill>
                <a:latin typeface="Arial" panose="020B0604020202020204" pitchFamily="34" charset="0"/>
                <a:ea typeface="MS PGothic" panose="020B0600070205080204" pitchFamily="34" charset="-128"/>
              </a:defRPr>
            </a:lvl1pPr>
            <a:lvl2pPr marL="742950" indent="-285750">
              <a:defRPr sz="3200" b="1">
                <a:solidFill>
                  <a:schemeClr val="tx1"/>
                </a:solidFill>
                <a:latin typeface="Arial" panose="020B0604020202020204" pitchFamily="34" charset="0"/>
                <a:ea typeface="MS PGothic" panose="020B0600070205080204" pitchFamily="34" charset="-128"/>
              </a:defRPr>
            </a:lvl2pPr>
            <a:lvl3pPr marL="1143000" indent="-228600">
              <a:defRPr sz="3200" b="1">
                <a:solidFill>
                  <a:schemeClr val="tx1"/>
                </a:solidFill>
                <a:latin typeface="Arial" panose="020B0604020202020204" pitchFamily="34" charset="0"/>
                <a:ea typeface="MS PGothic" panose="020B0600070205080204" pitchFamily="34" charset="-128"/>
              </a:defRPr>
            </a:lvl3pPr>
            <a:lvl4pPr marL="1600200" indent="-228600">
              <a:defRPr sz="3200" b="1">
                <a:solidFill>
                  <a:schemeClr val="tx1"/>
                </a:solidFill>
                <a:latin typeface="Arial" panose="020B0604020202020204" pitchFamily="34" charset="0"/>
                <a:ea typeface="MS PGothic" panose="020B0600070205080204" pitchFamily="34" charset="-128"/>
              </a:defRPr>
            </a:lvl4pPr>
            <a:lvl5pPr marL="2057400" indent="-228600">
              <a:defRPr sz="32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9pPr>
          </a:lstStyle>
          <a:p>
            <a:pPr algn="r">
              <a:defRPr/>
            </a:pPr>
            <a:fld id="{10BCD8FD-E998-4C3F-B847-BE330A9877D5}" type="slidenum">
              <a:rPr lang="en-US" altLang="en-US" sz="1400" b="0" smtClean="0"/>
              <a:pPr algn="r">
                <a:defRPr/>
              </a:pPr>
              <a:t>‹#›</a:t>
            </a:fld>
            <a:endParaRPr lang="en-US" altLang="en-US" sz="1400" b="0"/>
          </a:p>
        </p:txBody>
      </p:sp>
    </p:spTree>
    <p:extLst>
      <p:ext uri="{BB962C8B-B14F-4D97-AF65-F5344CB8AC3E}">
        <p14:creationId xmlns:p14="http://schemas.microsoft.com/office/powerpoint/2010/main" val="4005899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4"/>
          <p:cNvSpPr>
            <a:spLocks noChangeArrowheads="1"/>
          </p:cNvSpPr>
          <p:nvPr/>
        </p:nvSpPr>
        <p:spPr bwMode="auto">
          <a:xfrm>
            <a:off x="6403975" y="8743950"/>
            <a:ext cx="3905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3200" b="1">
                <a:solidFill>
                  <a:schemeClr val="tx1"/>
                </a:solidFill>
                <a:latin typeface="Arial" panose="020B0604020202020204" pitchFamily="34" charset="0"/>
                <a:ea typeface="MS PGothic" panose="020B0600070205080204" pitchFamily="34" charset="-128"/>
              </a:defRPr>
            </a:lvl1pPr>
            <a:lvl2pPr marL="742950" indent="-285750">
              <a:defRPr sz="3200" b="1">
                <a:solidFill>
                  <a:schemeClr val="tx1"/>
                </a:solidFill>
                <a:latin typeface="Arial" panose="020B0604020202020204" pitchFamily="34" charset="0"/>
                <a:ea typeface="MS PGothic" panose="020B0600070205080204" pitchFamily="34" charset="-128"/>
              </a:defRPr>
            </a:lvl2pPr>
            <a:lvl3pPr marL="1143000" indent="-228600">
              <a:defRPr sz="3200" b="1">
                <a:solidFill>
                  <a:schemeClr val="tx1"/>
                </a:solidFill>
                <a:latin typeface="Arial" panose="020B0604020202020204" pitchFamily="34" charset="0"/>
                <a:ea typeface="MS PGothic" panose="020B0600070205080204" pitchFamily="34" charset="-128"/>
              </a:defRPr>
            </a:lvl3pPr>
            <a:lvl4pPr marL="1600200" indent="-228600">
              <a:defRPr sz="3200" b="1">
                <a:solidFill>
                  <a:schemeClr val="tx1"/>
                </a:solidFill>
                <a:latin typeface="Arial" panose="020B0604020202020204" pitchFamily="34" charset="0"/>
                <a:ea typeface="MS PGothic" panose="020B0600070205080204" pitchFamily="34" charset="-128"/>
              </a:defRPr>
            </a:lvl4pPr>
            <a:lvl5pPr marL="2057400" indent="-228600">
              <a:defRPr sz="32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MS PGothic" panose="020B0600070205080204" pitchFamily="34" charset="-128"/>
              </a:defRPr>
            </a:lvl9pPr>
          </a:lstStyle>
          <a:p>
            <a:pPr algn="r">
              <a:defRPr/>
            </a:pPr>
            <a:fld id="{F02C0224-1AA6-4ABE-B8E6-3C7B44ACFB97}" type="slidenum">
              <a:rPr lang="en-US" altLang="en-US" sz="1400" b="0" smtClean="0"/>
              <a:pPr algn="r">
                <a:defRPr/>
              </a:pPr>
              <a:t>‹#›</a:t>
            </a:fld>
            <a:endParaRPr lang="en-US" altLang="en-US" sz="1400" b="0"/>
          </a:p>
        </p:txBody>
      </p:sp>
    </p:spTree>
    <p:extLst>
      <p:ext uri="{BB962C8B-B14F-4D97-AF65-F5344CB8AC3E}">
        <p14:creationId xmlns:p14="http://schemas.microsoft.com/office/powerpoint/2010/main" val="1193871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11"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1150938" y="692150"/>
            <a:ext cx="4556125" cy="3416300"/>
          </a:xfrm>
          <a:ln/>
        </p:spPr>
      </p:sp>
      <p:sp>
        <p:nvSpPr>
          <p:cNvPr id="174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a:latin typeface="Arial" panose="020B0604020202020204" pitchFamily="34" charset="0"/>
            </a:endParaRPr>
          </a:p>
        </p:txBody>
      </p:sp>
    </p:spTree>
    <p:extLst>
      <p:ext uri="{BB962C8B-B14F-4D97-AF65-F5344CB8AC3E}">
        <p14:creationId xmlns:p14="http://schemas.microsoft.com/office/powerpoint/2010/main" val="288352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58CD95-CC15-4EA1-B14D-89FFCC5281F5}" type="slidenum">
              <a:rPr lang="en-US" smtClean="0"/>
              <a:pPr>
                <a:defRPr/>
              </a:pPr>
              <a:t>7</a:t>
            </a:fld>
            <a:endParaRPr lang="en-US" dirty="0"/>
          </a:p>
        </p:txBody>
      </p:sp>
    </p:spTree>
    <p:extLst>
      <p:ext uri="{BB962C8B-B14F-4D97-AF65-F5344CB8AC3E}">
        <p14:creationId xmlns:p14="http://schemas.microsoft.com/office/powerpoint/2010/main" val="133307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0558CD95-CC15-4EA1-B14D-89FFCC5281F5}" type="slidenum">
              <a:rPr lang="en-US" smtClean="0"/>
              <a:pPr>
                <a:defRPr/>
              </a:pPr>
              <a:t>9</a:t>
            </a:fld>
            <a:endParaRPr lang="en-US" dirty="0"/>
          </a:p>
        </p:txBody>
      </p:sp>
    </p:spTree>
    <p:extLst>
      <p:ext uri="{BB962C8B-B14F-4D97-AF65-F5344CB8AC3E}">
        <p14:creationId xmlns:p14="http://schemas.microsoft.com/office/powerpoint/2010/main" val="311453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558CD95-CC15-4EA1-B14D-89FFCC5281F5}" type="slidenum">
              <a:rPr lang="en-US" smtClean="0"/>
              <a:pPr>
                <a:defRPr/>
              </a:pPr>
              <a:t>11</a:t>
            </a:fld>
            <a:endParaRPr lang="en-US" dirty="0"/>
          </a:p>
        </p:txBody>
      </p:sp>
    </p:spTree>
    <p:extLst>
      <p:ext uri="{BB962C8B-B14F-4D97-AF65-F5344CB8AC3E}">
        <p14:creationId xmlns:p14="http://schemas.microsoft.com/office/powerpoint/2010/main" val="176659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58CD95-CC15-4EA1-B14D-89FFCC5281F5}" type="slidenum">
              <a:rPr lang="en-US" smtClean="0"/>
              <a:pPr>
                <a:defRPr/>
              </a:pPr>
              <a:t>13</a:t>
            </a:fld>
            <a:endParaRPr lang="en-US"/>
          </a:p>
        </p:txBody>
      </p:sp>
    </p:spTree>
    <p:extLst>
      <p:ext uri="{BB962C8B-B14F-4D97-AF65-F5344CB8AC3E}">
        <p14:creationId xmlns:p14="http://schemas.microsoft.com/office/powerpoint/2010/main" val="177076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0558CD95-CC15-4EA1-B14D-89FFCC5281F5}" type="slidenum">
              <a:rPr lang="en-US" smtClean="0"/>
              <a:pPr>
                <a:defRPr/>
              </a:pPr>
              <a:t>14</a:t>
            </a:fld>
            <a:endParaRPr lang="en-US"/>
          </a:p>
        </p:txBody>
      </p:sp>
    </p:spTree>
    <p:extLst>
      <p:ext uri="{BB962C8B-B14F-4D97-AF65-F5344CB8AC3E}">
        <p14:creationId xmlns:p14="http://schemas.microsoft.com/office/powerpoint/2010/main" val="177076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58CD95-CC15-4EA1-B14D-89FFCC5281F5}" type="slidenum">
              <a:rPr lang="en-US" smtClean="0"/>
              <a:pPr>
                <a:defRPr/>
              </a:pPr>
              <a:t>15</a:t>
            </a:fld>
            <a:endParaRPr lang="en-US"/>
          </a:p>
        </p:txBody>
      </p:sp>
    </p:spTree>
    <p:extLst>
      <p:ext uri="{BB962C8B-B14F-4D97-AF65-F5344CB8AC3E}">
        <p14:creationId xmlns:p14="http://schemas.microsoft.com/office/powerpoint/2010/main" val="414243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08C5CCD-E222-42BC-9586-86E2E3257161}" type="datetimeFigureOut">
              <a:rPr lang="en-US" smtClean="0"/>
              <a:t>5/26/2019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a:defRPr/>
            </a:pPr>
            <a:r>
              <a:rPr lang="en-CA" altLang="en-US" smtClean="0"/>
              <a:t>2-</a:t>
            </a:r>
            <a:fld id="{04A1D4CC-1ADC-4339-A316-A1FE09C77F52}"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8A24813E-D607-4525-913A-BC25D004DB6B}"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A002DF47-3A66-49AB-8BED-18BBB34D0453}"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075" y="227013"/>
            <a:ext cx="8385175" cy="1143000"/>
          </a:xfrm>
        </p:spPr>
        <p:txBody>
          <a:bodyPr/>
          <a:lstStyle>
            <a:lvl1pPr>
              <a:defRPr sz="4000"/>
            </a:lvl1pPr>
          </a:lstStyle>
          <a:p>
            <a:r>
              <a:rPr lang="en-US" dirty="0"/>
              <a:t>Click to edit Master title style</a:t>
            </a:r>
          </a:p>
        </p:txBody>
      </p:sp>
      <p:sp>
        <p:nvSpPr>
          <p:cNvPr id="3" name="Text Placeholder 2"/>
          <p:cNvSpPr>
            <a:spLocks noGrp="1"/>
          </p:cNvSpPr>
          <p:nvPr>
            <p:ph type="body" sz="half" idx="1"/>
          </p:nvPr>
        </p:nvSpPr>
        <p:spPr>
          <a:xfrm>
            <a:off x="263525" y="1758950"/>
            <a:ext cx="4065588" cy="50990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81513" y="1758950"/>
            <a:ext cx="4065587" cy="509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1625" y="6242050"/>
            <a:ext cx="1782763" cy="474663"/>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2257425" y="6248400"/>
            <a:ext cx="3455988" cy="474663"/>
          </a:xfrm>
          <a:prstGeom prst="rect">
            <a:avLst/>
          </a:prstGeom>
        </p:spPr>
        <p:txBody>
          <a:bodyPr/>
          <a:lstStyle>
            <a:lvl1pPr>
              <a:defRPr/>
            </a:lvl1pPr>
          </a:lstStyle>
          <a:p>
            <a:pPr>
              <a:defRPr/>
            </a:pPr>
            <a:r>
              <a:rPr lang="en-US"/>
              <a:t>© 2018 Cengage Learning. All Rights Reserved.</a:t>
            </a:r>
          </a:p>
        </p:txBody>
      </p:sp>
      <p:sp>
        <p:nvSpPr>
          <p:cNvPr id="7" name="Slide Number Placeholder 6"/>
          <p:cNvSpPr>
            <a:spLocks noGrp="1"/>
          </p:cNvSpPr>
          <p:nvPr>
            <p:ph type="sldNum" sz="quarter" idx="12"/>
          </p:nvPr>
        </p:nvSpPr>
        <p:spPr>
          <a:xfrm>
            <a:off x="5867400" y="6248400"/>
            <a:ext cx="1755775" cy="474663"/>
          </a:xfrm>
          <a:prstGeom prst="rect">
            <a:avLst/>
          </a:prstGeom>
        </p:spPr>
        <p:txBody>
          <a:bodyPr/>
          <a:lstStyle>
            <a:lvl1pPr>
              <a:defRPr/>
            </a:lvl1pPr>
          </a:lstStyle>
          <a:p>
            <a:pPr>
              <a:defRPr/>
            </a:pPr>
            <a:fld id="{B5113FB1-0037-4D4D-8730-380D89AFCCA8}" type="slidenum">
              <a:rPr lang="en-US"/>
              <a:pPr>
                <a:defRPr/>
              </a:pPr>
              <a:t>‹#›</a:t>
            </a:fld>
            <a:endParaRPr lang="en-US"/>
          </a:p>
        </p:txBody>
      </p:sp>
    </p:spTree>
    <p:extLst>
      <p:ext uri="{BB962C8B-B14F-4D97-AF65-F5344CB8AC3E}">
        <p14:creationId xmlns:p14="http://schemas.microsoft.com/office/powerpoint/2010/main" val="341817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39AE9836-8978-48C5-8F13-C7BA7385F229}"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937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08C5CCD-E222-42BC-9586-86E2E325716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CA" altLang="en-US" smtClean="0"/>
              <a:t>2-</a:t>
            </a:r>
            <a:fld id="{3F0E19AE-74D4-4EE0-94E6-8324C41EEA78}" type="slidenum">
              <a:rPr lang="en-CA" altLang="en-US" smtClean="0"/>
              <a:pPr>
                <a:defRPr/>
              </a:pPr>
              <a:t>‹#›</a:t>
            </a:fld>
            <a:endParaRPr lang="en-CA" altLang="en-US"/>
          </a:p>
        </p:txBody>
      </p:sp>
      <p:sp>
        <p:nvSpPr>
          <p:cNvPr id="7"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8C5CCD-E222-42BC-9586-86E2E325716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CA" altLang="en-US" smtClean="0"/>
              <a:t>2-</a:t>
            </a:r>
            <a:fld id="{C398E235-4D41-403D-AD2B-8C7BFBEFD2C1}" type="slidenum">
              <a:rPr lang="en-CA" altLang="en-US" smtClean="0"/>
              <a:pPr>
                <a:defRPr/>
              </a:pPr>
              <a:t>‹#›</a:t>
            </a:fld>
            <a:endParaRPr lang="en-CA" altLang="en-US"/>
          </a:p>
        </p:txBody>
      </p:sp>
      <p:sp>
        <p:nvSpPr>
          <p:cNvPr id="8"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08C5CCD-E222-42BC-9586-86E2E3257161}"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r>
              <a:rPr lang="en-CA" altLang="en-US" smtClean="0"/>
              <a:t>2-</a:t>
            </a:r>
            <a:fld id="{9A3505F4-6541-484D-BA45-74D2663C6827}" type="slidenum">
              <a:rPr lang="en-CA" altLang="en-US" smtClean="0"/>
              <a:pPr>
                <a:defRPr/>
              </a:pPr>
              <a:t>‹#›</a:t>
            </a:fld>
            <a:endParaRPr lang="en-CA" altLang="en-US"/>
          </a:p>
        </p:txBody>
      </p:sp>
      <p:sp>
        <p:nvSpPr>
          <p:cNvPr id="10"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8C5CCD-E222-42BC-9586-86E2E3257161}"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r>
              <a:rPr lang="en-CA" altLang="en-US" smtClean="0"/>
              <a:t>2-</a:t>
            </a:r>
            <a:fld id="{6D9B648D-9010-4512-A088-46C78B497C21}" type="slidenum">
              <a:rPr lang="en-CA" altLang="en-US" smtClean="0"/>
              <a:pPr>
                <a:defRPr/>
              </a:pPr>
              <a:t>‹#›</a:t>
            </a:fld>
            <a:endParaRPr lang="en-CA" altLang="en-US"/>
          </a:p>
        </p:txBody>
      </p:sp>
      <p:sp>
        <p:nvSpPr>
          <p:cNvPr id="6"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CA" altLang="en-US" smtClean="0"/>
              <a:t>2-</a:t>
            </a:r>
            <a:fld id="{94EDC764-BC60-4603-B391-CA97966F7339}" type="slidenum">
              <a:rPr lang="en-CA" altLang="en-US" smtClean="0"/>
              <a:pPr>
                <a:defRPr/>
              </a:pPr>
              <a:t>‹#›</a:t>
            </a:fld>
            <a:endParaRPr lang="en-CA" altLang="en-US"/>
          </a:p>
        </p:txBody>
      </p:sp>
      <p:sp>
        <p:nvSpPr>
          <p:cNvPr id="5"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08C5CCD-E222-42BC-9586-86E2E325716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CA" altLang="en-US" smtClean="0"/>
              <a:t>2-</a:t>
            </a:r>
            <a:fld id="{BEBE0D21-E652-45D2-BC04-9B16AEFA8FC6}" type="slidenum">
              <a:rPr lang="en-CA" altLang="en-US" smtClean="0"/>
              <a:pPr>
                <a:defRPr/>
              </a:pPr>
              <a:t>‹#›</a:t>
            </a:fld>
            <a:endParaRPr lang="en-CA" altLang="en-US"/>
          </a:p>
        </p:txBody>
      </p:sp>
      <p:sp>
        <p:nvSpPr>
          <p:cNvPr id="8"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8C5CCD-E222-42BC-9586-86E2E325716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r>
              <a:rPr lang="en-CA" altLang="en-US" smtClean="0"/>
              <a:t>2-</a:t>
            </a:r>
            <a:fld id="{130FB4C3-460B-4960-ABAD-6E3C4E11718C}" type="slidenum">
              <a:rPr lang="en-CA" altLang="en-US" smtClean="0"/>
              <a:pPr>
                <a:defRPr/>
              </a:pPr>
              <a:t>‹#›</a:t>
            </a:fld>
            <a:endParaRPr lang="en-CA"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3"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08C5CCD-E222-42BC-9586-86E2E3257161}" type="datetimeFigureOut">
              <a:rPr lang="en-US" smtClean="0"/>
              <a:t>5/26/2019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CA" altLang="en-US" smtClean="0"/>
              <a:t>2-</a:t>
            </a:r>
            <a:fld id="{842DF88D-8B9B-4380-9DC1-11780B0825F9}" type="slidenum">
              <a:rPr lang="en-CA" altLang="en-US" smtClean="0"/>
              <a:pPr>
                <a:defRPr/>
              </a:pPr>
              <a:t>‹#›</a:t>
            </a:fld>
            <a:endParaRPr lang="en-CA"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Text Box 27"/>
          <p:cNvSpPr txBox="1">
            <a:spLocks noChangeArrowheads="1"/>
          </p:cNvSpPr>
          <p:nvPr userDrawn="1"/>
        </p:nvSpPr>
        <p:spPr bwMode="auto">
          <a:xfrm>
            <a:off x="685800" y="6423025"/>
            <a:ext cx="2952750" cy="261938"/>
          </a:xfrm>
          <a:prstGeom prst="rect">
            <a:avLst/>
          </a:prstGeom>
          <a:noFill/>
          <a:ln>
            <a:noFill/>
          </a:ln>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altLang="en-US" sz="1100" b="0" dirty="0">
                <a:cs typeface="Times New Roman" panose="02020603050405020304" pitchFamily="18" charset="0"/>
              </a:rPr>
              <a:t>Copyright © 2017 by Nelson Education Ltd. </a:t>
            </a:r>
            <a:endParaRPr lang="en-CA" altLang="en-US" sz="1100" b="0" dirty="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GgHZkHPY7r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TSZMjtvL6Vc" TargetMode="External"/><Relationship Id="rId2" Type="http://schemas.openxmlformats.org/officeDocument/2006/relationships/hyperlink" Target="https://youtu.be/Lnw0ylrtE6k?t=21" TargetMode="External"/><Relationship Id="rId1" Type="http://schemas.openxmlformats.org/officeDocument/2006/relationships/slideLayout" Target="../slideLayouts/slideLayout12.xml"/><Relationship Id="rId4" Type="http://schemas.openxmlformats.org/officeDocument/2006/relationships/hyperlink" Target="https://www.youtube.com/watch?v=nXuvzsIf1o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1"/>
          </p:nvPr>
        </p:nvSpPr>
        <p:spPr>
          <a:xfrm>
            <a:off x="683568" y="4941168"/>
            <a:ext cx="7702624" cy="888528"/>
          </a:xfrm>
        </p:spPr>
        <p:txBody>
          <a:bodyPr>
            <a:normAutofit fontScale="92500"/>
          </a:bodyPr>
          <a:lstStyle/>
          <a:p>
            <a:pPr marL="342900" indent="-342900"/>
            <a:r>
              <a:rPr lang="en-US" altLang="en-US" sz="4400" b="1" dirty="0" smtClean="0">
                <a:solidFill>
                  <a:srgbClr val="412A94"/>
                </a:solidFill>
                <a:effectLst/>
              </a:rPr>
              <a:t>The World of Communication</a:t>
            </a:r>
            <a:endParaRPr lang="en-US" altLang="en-US" sz="4400" b="1" dirty="0">
              <a:solidFill>
                <a:srgbClr val="412A94"/>
              </a:solidFill>
              <a:effectLst/>
            </a:endParaRPr>
          </a:p>
        </p:txBody>
      </p:sp>
      <p:sp>
        <p:nvSpPr>
          <p:cNvPr id="9" name="Slide Number Placeholder 3"/>
          <p:cNvSpPr>
            <a:spLocks noGrp="1"/>
          </p:cNvSpPr>
          <p:nvPr>
            <p:ph type="sldNum" sz="quarter" idx="12"/>
          </p:nvPr>
        </p:nvSpPr>
        <p:spPr>
          <a:xfrm>
            <a:off x="6444208" y="630932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FF00"/>
              </a:buClr>
              <a:buSzPct val="75000"/>
              <a:buFont typeface="Monotype Sorts"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AFD00"/>
              </a:buClr>
              <a:buSzPct val="75000"/>
              <a:buFont typeface="Monotype Sorts" charset="2"/>
              <a:buChar char="n"/>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5008"/>
              </a:buClr>
              <a:buSzPct val="65000"/>
              <a:buFont typeface="Monotype Sorts"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8901F3"/>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114FFB"/>
              </a:buClr>
              <a:buSzPct val="65000"/>
              <a:buFont typeface="Monotype Sorts" charset="2"/>
              <a:buChar char="n"/>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defRPr/>
            </a:pPr>
            <a:endParaRPr lang="en-CA" altLang="en-US" sz="1100" dirty="0">
              <a:latin typeface="+mn-lt"/>
            </a:endParaRPr>
          </a:p>
        </p:txBody>
      </p:sp>
      <p:sp>
        <p:nvSpPr>
          <p:cNvPr id="7" name="Rectangle 5"/>
          <p:cNvSpPr>
            <a:spLocks noChangeArrowheads="1"/>
          </p:cNvSpPr>
          <p:nvPr/>
        </p:nvSpPr>
        <p:spPr bwMode="auto">
          <a:xfrm>
            <a:off x="611560" y="2348880"/>
            <a:ext cx="28803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r>
              <a:rPr lang="en-US" altLang="en-US" sz="4400" b="0" dirty="0">
                <a:effectLst>
                  <a:outerShdw blurRad="38100" dist="38100" dir="2700000" algn="tl">
                    <a:srgbClr val="000000">
                      <a:alpha val="43137"/>
                    </a:srgbClr>
                  </a:outerShdw>
                </a:effectLst>
                <a:cs typeface="Arial" panose="020B0604020202020204" pitchFamily="34" charset="0"/>
              </a:rPr>
              <a:t>Chapter 1</a:t>
            </a:r>
          </a:p>
        </p:txBody>
      </p:sp>
      <p:pic>
        <p:nvPicPr>
          <p:cNvPr id="8" name="Picture 7" descr="Four people sit around a table while looking at a cell phone. " title="Defining Communication"/>
          <p:cNvPicPr>
            <a:picLocks noChangeAspect="1"/>
          </p:cNvPicPr>
          <p:nvPr/>
        </p:nvPicPr>
        <p:blipFill>
          <a:blip r:embed="rId3"/>
          <a:stretch>
            <a:fillRect/>
          </a:stretch>
        </p:blipFill>
        <p:spPr>
          <a:xfrm>
            <a:off x="3779912" y="836712"/>
            <a:ext cx="5057424" cy="3746131"/>
          </a:xfrm>
          <a:prstGeom prst="rect">
            <a:avLst/>
          </a:prstGeom>
        </p:spPr>
      </p:pic>
    </p:spTree>
    <p:extLst>
      <p:ext uri="{BB962C8B-B14F-4D97-AF65-F5344CB8AC3E}">
        <p14:creationId xmlns:p14="http://schemas.microsoft.com/office/powerpoint/2010/main" val="136864550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660784" y="1484784"/>
            <a:ext cx="7664450" cy="5136257"/>
          </a:xfrm>
          <a:noFill/>
        </p:spPr>
        <p:txBody>
          <a:bodyPr>
            <a:normAutofit fontScale="85000" lnSpcReduction="20000"/>
          </a:bodyPr>
          <a:lstStyle/>
          <a:p>
            <a:r>
              <a:rPr lang="en-US" dirty="0" smtClean="0"/>
              <a:t>In this model r</a:t>
            </a:r>
            <a:r>
              <a:rPr lang="en-US" dirty="0" smtClean="0"/>
              <a:t>eceivers </a:t>
            </a:r>
            <a:r>
              <a:rPr lang="en-US" dirty="0"/>
              <a:t>respond to </a:t>
            </a:r>
            <a:r>
              <a:rPr lang="en-US" dirty="0" smtClean="0"/>
              <a:t>senders </a:t>
            </a:r>
            <a:r>
              <a:rPr lang="en-US" dirty="0" smtClean="0">
                <a:sym typeface="Wingdings" panose="05000000000000000000" pitchFamily="2" charset="2"/>
              </a:rPr>
              <a:t> a circular model (like playing catch) that best reflects distance communication, such as email, text messaging, etc., where responses are not immediate</a:t>
            </a:r>
            <a:endParaRPr lang="en-US" dirty="0"/>
          </a:p>
          <a:p>
            <a:r>
              <a:rPr lang="en-US" dirty="0"/>
              <a:t>Senders listen to receivers</a:t>
            </a:r>
          </a:p>
          <a:p>
            <a:pPr lvl="1"/>
            <a:r>
              <a:rPr lang="en-US" b="1" dirty="0" smtClean="0"/>
              <a:t>Feedback: the message one sends to the </a:t>
            </a:r>
            <a:r>
              <a:rPr lang="en-US" b="1" dirty="0" err="1" smtClean="0"/>
              <a:t>intial</a:t>
            </a:r>
            <a:r>
              <a:rPr lang="en-US" b="1" dirty="0" smtClean="0"/>
              <a:t> sender as a response</a:t>
            </a:r>
            <a:endParaRPr lang="en-US" b="1" dirty="0"/>
          </a:p>
          <a:p>
            <a:pPr lvl="2"/>
            <a:r>
              <a:rPr lang="en-US" dirty="0"/>
              <a:t>Verbal or </a:t>
            </a:r>
            <a:r>
              <a:rPr lang="en-US" dirty="0" smtClean="0"/>
              <a:t>nonverbal: includes words, but also gestures or facial expressions</a:t>
            </a:r>
            <a:endParaRPr lang="en-US" dirty="0"/>
          </a:p>
          <a:p>
            <a:pPr lvl="2"/>
            <a:r>
              <a:rPr lang="en-US" dirty="0"/>
              <a:t>Intentional or </a:t>
            </a:r>
            <a:r>
              <a:rPr lang="en-US" dirty="0" smtClean="0"/>
              <a:t>unintentional: even unintentional signals (e.g. looking bored) communicate meaning as feedback</a:t>
            </a:r>
            <a:endParaRPr lang="en-US" dirty="0"/>
          </a:p>
          <a:p>
            <a:pPr lvl="1"/>
            <a:r>
              <a:rPr lang="en-US" dirty="0"/>
              <a:t>Create and interpret within </a:t>
            </a:r>
            <a:r>
              <a:rPr lang="en-US" b="1" dirty="0"/>
              <a:t>fields of </a:t>
            </a:r>
            <a:r>
              <a:rPr lang="en-US" b="1" dirty="0" smtClean="0"/>
              <a:t>experience: </a:t>
            </a:r>
            <a:r>
              <a:rPr lang="en-US" dirty="0" smtClean="0"/>
              <a:t>includes anything that might influence the communication process: shared space (physical or digital), language, </a:t>
            </a:r>
            <a:r>
              <a:rPr lang="en-US" dirty="0" smtClean="0"/>
              <a:t>nationality, </a:t>
            </a:r>
            <a:r>
              <a:rPr lang="en-US" dirty="0" smtClean="0"/>
              <a:t>culture, even socio-economic status</a:t>
            </a:r>
          </a:p>
          <a:p>
            <a:pPr lvl="2"/>
            <a:r>
              <a:rPr lang="en-US" dirty="0" smtClean="0"/>
              <a:t>In any communication exchange, certain fields of experience must overlap for it to be successful (e.g. being in the same space and having some common symbols to use to communicate), but many aspects of our fields of experience can be different</a:t>
            </a:r>
            <a:endParaRPr lang="en-US" dirty="0"/>
          </a:p>
          <a:p>
            <a:endParaRPr lang="en-US" dirty="0"/>
          </a:p>
        </p:txBody>
      </p:sp>
      <p:sp>
        <p:nvSpPr>
          <p:cNvPr id="4" name="Rectangle 2"/>
          <p:cNvSpPr txBox="1">
            <a:spLocks noChangeArrowheads="1"/>
          </p:cNvSpPr>
          <p:nvPr/>
        </p:nvSpPr>
        <p:spPr>
          <a:xfrm>
            <a:off x="309562" y="188640"/>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Interactive Models of Communication</a:t>
            </a:r>
          </a:p>
        </p:txBody>
      </p:sp>
    </p:spTree>
    <p:extLst>
      <p:ext uri="{BB962C8B-B14F-4D97-AF65-F5344CB8AC3E}">
        <p14:creationId xmlns:p14="http://schemas.microsoft.com/office/powerpoint/2010/main" val="371782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iagram of this interactive model contains two overlapping circles that depict social systems. One is labeled Communicator A’s field of experience at Time1. The other is labeled Communicator B’s field of experience at Timen. The overlapping area of these two circles contains Communicator A, Communicator B, and their shared field of experience at Time2. Bidirectional arrows flow from Time1 to Time2; from Time2 to Timen; and within Time2 between the two communicators. Also within this area is a large bidirectional area labeled “Communication.” Finally, a shape to the right of the circles is labeled Noise with arrows pointing to each of the three areas of the diagram.&#10;" title="Transactiona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020" y="1475249"/>
            <a:ext cx="5779476" cy="476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5884912" y="4597896"/>
            <a:ext cx="3048000" cy="230832"/>
          </a:xfrm>
          <a:prstGeom prst="rect">
            <a:avLst/>
          </a:prstGeom>
          <a:noFill/>
        </p:spPr>
        <p:txBody>
          <a:bodyPr wrap="square" rtlCol="0">
            <a:spAutoFit/>
          </a:bodyPr>
          <a:lstStyle/>
          <a:p>
            <a:r>
              <a:rPr lang="en-US" sz="900" dirty="0"/>
              <a:t>Cengage Learning</a:t>
            </a:r>
          </a:p>
        </p:txBody>
      </p:sp>
      <p:sp>
        <p:nvSpPr>
          <p:cNvPr id="6" name="Rectangle 2"/>
          <p:cNvSpPr txBox="1">
            <a:spLocks noChangeArrowheads="1"/>
          </p:cNvSpPr>
          <p:nvPr/>
        </p:nvSpPr>
        <p:spPr>
          <a:xfrm>
            <a:off x="240100" y="413792"/>
            <a:ext cx="8712968"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smtClean="0"/>
              <a:t>Models of Communication: Transactional</a:t>
            </a:r>
            <a:endParaRPr lang="en-US" sz="4000" dirty="0"/>
          </a:p>
        </p:txBody>
      </p:sp>
    </p:spTree>
    <p:extLst>
      <p:ext uri="{BB962C8B-B14F-4D97-AF65-F5344CB8AC3E}">
        <p14:creationId xmlns:p14="http://schemas.microsoft.com/office/powerpoint/2010/main" val="3367315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body" sz="half" idx="1"/>
          </p:nvPr>
        </p:nvSpPr>
        <p:spPr>
          <a:xfrm>
            <a:off x="435942" y="1916832"/>
            <a:ext cx="7664450" cy="3960440"/>
          </a:xfrm>
          <a:noFill/>
        </p:spPr>
        <p:txBody>
          <a:bodyPr>
            <a:normAutofit fontScale="85000" lnSpcReduction="20000"/>
          </a:bodyPr>
          <a:lstStyle/>
          <a:p>
            <a:pPr>
              <a:lnSpc>
                <a:spcPct val="90000"/>
              </a:lnSpc>
              <a:spcAft>
                <a:spcPct val="30000"/>
              </a:spcAft>
            </a:pPr>
            <a:r>
              <a:rPr lang="en-US" dirty="0"/>
              <a:t>People often simultaneously send and receive messages</a:t>
            </a:r>
          </a:p>
          <a:p>
            <a:pPr>
              <a:spcAft>
                <a:spcPct val="30000"/>
              </a:spcAft>
            </a:pPr>
            <a:r>
              <a:rPr lang="en-US" dirty="0"/>
              <a:t>Communication changes over time</a:t>
            </a:r>
          </a:p>
          <a:p>
            <a:pPr>
              <a:spcAft>
                <a:spcPct val="30000"/>
              </a:spcAft>
            </a:pPr>
            <a:r>
              <a:rPr lang="en-US" dirty="0"/>
              <a:t>Communication is subject to potential interference from noise</a:t>
            </a:r>
          </a:p>
          <a:p>
            <a:pPr>
              <a:lnSpc>
                <a:spcPct val="90000"/>
              </a:lnSpc>
            </a:pPr>
            <a:r>
              <a:rPr lang="en-US" dirty="0"/>
              <a:t>Communication occurs within </a:t>
            </a:r>
            <a:r>
              <a:rPr lang="en-US" dirty="0" smtClean="0"/>
              <a:t>systems (shared contexts and personal contexts</a:t>
            </a:r>
            <a:r>
              <a:rPr lang="en-US" dirty="0" smtClean="0"/>
              <a:t>)</a:t>
            </a:r>
          </a:p>
          <a:p>
            <a:pPr>
              <a:lnSpc>
                <a:spcPct val="90000"/>
              </a:lnSpc>
            </a:pPr>
            <a:r>
              <a:rPr lang="en-US" dirty="0" smtClean="0"/>
              <a:t>This model is the most accurate representation of face-to-face communication, in which each party is constantly communicating with each other through words, gestures, facial expressions, etc.</a:t>
            </a:r>
          </a:p>
          <a:p>
            <a:pPr lvl="1">
              <a:lnSpc>
                <a:spcPct val="90000"/>
              </a:lnSpc>
            </a:pPr>
            <a:r>
              <a:rPr lang="en-US" dirty="0" smtClean="0"/>
              <a:t>In face-t</a:t>
            </a:r>
            <a:r>
              <a:rPr lang="en-US" dirty="0" smtClean="0"/>
              <a:t>o-face communication, communication is constant, only ending when one physically leaves the </a:t>
            </a:r>
            <a:r>
              <a:rPr lang="en-US" dirty="0" err="1" smtClean="0"/>
              <a:t>exhange</a:t>
            </a:r>
            <a:endParaRPr lang="en-US" dirty="0" smtClean="0"/>
          </a:p>
        </p:txBody>
      </p:sp>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Transactional Model of Communication</a:t>
            </a:r>
          </a:p>
        </p:txBody>
      </p:sp>
    </p:spTree>
    <p:extLst>
      <p:ext uri="{BB962C8B-B14F-4D97-AF65-F5344CB8AC3E}">
        <p14:creationId xmlns:p14="http://schemas.microsoft.com/office/powerpoint/2010/main" val="741819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extLst>
              <p:ext uri="{D42A27DB-BD31-4B8C-83A1-F6EECF244321}">
                <p14:modId xmlns:p14="http://schemas.microsoft.com/office/powerpoint/2010/main" val="21239955"/>
              </p:ext>
            </p:extLst>
          </p:nvPr>
        </p:nvSpPr>
        <p:spPr>
          <a:xfrm>
            <a:off x="309562" y="1268760"/>
            <a:ext cx="8366893" cy="5256584"/>
          </a:xfrm>
          <a:noFill/>
        </p:spPr>
        <p:txBody>
          <a:bodyPr vert="horz" lIns="91440" tIns="45720" rIns="91440" bIns="45720" rtlCol="0" anchor="t">
            <a:normAutofit fontScale="77500" lnSpcReduction="20000"/>
          </a:bodyPr>
          <a:lstStyle/>
          <a:p>
            <a:pPr>
              <a:spcBef>
                <a:spcPct val="0"/>
              </a:spcBef>
              <a:spcAft>
                <a:spcPct val="70000"/>
              </a:spcAft>
            </a:pPr>
            <a:r>
              <a:rPr lang="en-US" sz="2900" dirty="0" smtClean="0"/>
              <a:t>Communication takes place in specific contexts – </a:t>
            </a:r>
            <a:r>
              <a:rPr lang="en-US" sz="2900" b="1" dirty="0" smtClean="0"/>
              <a:t>determined by the medium of communication and number of people involved </a:t>
            </a:r>
            <a:r>
              <a:rPr lang="en-US" sz="2900" dirty="0" smtClean="0"/>
              <a:t>– which often overlap with fields of the study of communication:</a:t>
            </a:r>
          </a:p>
          <a:p>
            <a:pPr marL="514350" indent="-514350">
              <a:spcBef>
                <a:spcPct val="0"/>
              </a:spcBef>
              <a:spcAft>
                <a:spcPct val="70000"/>
              </a:spcAft>
              <a:buFont typeface="+mj-lt"/>
              <a:buAutoNum type="arabicPeriod"/>
            </a:pPr>
            <a:r>
              <a:rPr lang="en-US" sz="2900" dirty="0" smtClean="0">
                <a:hlinkClick r:id="rId3"/>
              </a:rPr>
              <a:t>Intrapersonal Communication</a:t>
            </a:r>
            <a:r>
              <a:rPr lang="en-US" sz="2900" dirty="0" smtClean="0"/>
              <a:t> : within oneself</a:t>
            </a:r>
            <a:endParaRPr lang="en-US" sz="2900" dirty="0"/>
          </a:p>
          <a:p>
            <a:pPr marL="514350" indent="-514350">
              <a:spcBef>
                <a:spcPct val="0"/>
              </a:spcBef>
              <a:spcAft>
                <a:spcPct val="70000"/>
              </a:spcAft>
              <a:buFont typeface="+mj-lt"/>
              <a:buAutoNum type="arabicPeriod"/>
            </a:pPr>
            <a:r>
              <a:rPr lang="en-US" sz="2900" dirty="0"/>
              <a:t>Interpersonal </a:t>
            </a:r>
            <a:r>
              <a:rPr lang="en-US" sz="2900" dirty="0" smtClean="0"/>
              <a:t>Communication: between 2 or more parties, often in shared space</a:t>
            </a:r>
            <a:endParaRPr lang="en-US" sz="2900" dirty="0"/>
          </a:p>
          <a:p>
            <a:pPr marL="514350" indent="-514350">
              <a:spcBef>
                <a:spcPct val="0"/>
              </a:spcBef>
              <a:spcAft>
                <a:spcPct val="70000"/>
              </a:spcAft>
              <a:buFont typeface="+mj-lt"/>
              <a:buAutoNum type="arabicPeriod"/>
            </a:pPr>
            <a:r>
              <a:rPr lang="en-US" sz="2900" dirty="0"/>
              <a:t>Group </a:t>
            </a:r>
            <a:r>
              <a:rPr lang="en-US" sz="2900" dirty="0" smtClean="0"/>
              <a:t>Communication: small groups or teams</a:t>
            </a:r>
          </a:p>
          <a:p>
            <a:pPr marL="514350" indent="-514350">
              <a:spcBef>
                <a:spcPct val="0"/>
              </a:spcBef>
              <a:spcAft>
                <a:spcPct val="70000"/>
              </a:spcAft>
              <a:buFont typeface="+mj-lt"/>
              <a:buAutoNum type="arabicPeriod"/>
            </a:pPr>
            <a:r>
              <a:rPr lang="en-US" sz="2900" dirty="0"/>
              <a:t>Mass Communication and Digital Media: Traditional media (TV, newspaper, radio, etc.) and modern interactive media</a:t>
            </a:r>
          </a:p>
          <a:p>
            <a:pPr marL="514350" indent="-514350">
              <a:spcBef>
                <a:spcPct val="0"/>
              </a:spcBef>
              <a:spcAft>
                <a:spcPct val="70000"/>
              </a:spcAft>
              <a:buFont typeface="+mj-lt"/>
              <a:buAutoNum type="arabicPeriod"/>
            </a:pPr>
            <a:r>
              <a:rPr lang="en-US" sz="2900" dirty="0"/>
              <a:t>Public Communication: One person speaking to larger group</a:t>
            </a:r>
          </a:p>
          <a:p>
            <a:pPr>
              <a:spcBef>
                <a:spcPct val="0"/>
              </a:spcBef>
              <a:spcAft>
                <a:spcPct val="70000"/>
              </a:spcAft>
            </a:pPr>
            <a:endParaRPr lang="en-US" sz="2900" dirty="0" smtClean="0"/>
          </a:p>
          <a:p>
            <a:pPr>
              <a:spcBef>
                <a:spcPct val="0"/>
              </a:spcBef>
              <a:spcAft>
                <a:spcPct val="70000"/>
              </a:spcAft>
            </a:pPr>
            <a:endParaRPr dirty="0"/>
          </a:p>
        </p:txBody>
      </p:sp>
      <p:sp>
        <p:nvSpPr>
          <p:cNvPr id="7"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Breadth of the Field</a:t>
            </a:r>
          </a:p>
        </p:txBody>
      </p:sp>
    </p:spTree>
    <p:extLst>
      <p:ext uri="{BB962C8B-B14F-4D97-AF65-F5344CB8AC3E}">
        <p14:creationId xmlns:p14="http://schemas.microsoft.com/office/powerpoint/2010/main" val="2701573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extLst>
              <p:ext uri="{D42A27DB-BD31-4B8C-83A1-F6EECF244321}">
                <p14:modId xmlns:p14="http://schemas.microsoft.com/office/powerpoint/2010/main" val="1107109951"/>
              </p:ext>
            </p:extLst>
          </p:nvPr>
        </p:nvSpPr>
        <p:spPr>
          <a:xfrm>
            <a:off x="309562" y="1268760"/>
            <a:ext cx="8366893" cy="5256584"/>
          </a:xfrm>
          <a:noFill/>
        </p:spPr>
        <p:txBody>
          <a:bodyPr vert="horz" lIns="91440" tIns="45720" rIns="91440" bIns="45720" rtlCol="0" anchor="t">
            <a:normAutofit fontScale="77500" lnSpcReduction="20000"/>
          </a:bodyPr>
          <a:lstStyle/>
          <a:p>
            <a:pPr>
              <a:spcBef>
                <a:spcPct val="0"/>
              </a:spcBef>
              <a:spcAft>
                <a:spcPct val="70000"/>
              </a:spcAft>
            </a:pPr>
            <a:endParaRPr lang="en-US" sz="2900" dirty="0" smtClean="0"/>
          </a:p>
          <a:p>
            <a:pPr>
              <a:spcBef>
                <a:spcPct val="0"/>
              </a:spcBef>
              <a:spcAft>
                <a:spcPct val="70000"/>
              </a:spcAft>
            </a:pPr>
            <a:r>
              <a:rPr lang="en-US" sz="2900" dirty="0" smtClean="0"/>
              <a:t>Some fields of the study of communication focus on specific professional contexts or interpersonal situations</a:t>
            </a:r>
          </a:p>
          <a:p>
            <a:pPr>
              <a:spcBef>
                <a:spcPct val="0"/>
              </a:spcBef>
              <a:spcAft>
                <a:spcPct val="70000"/>
              </a:spcAft>
            </a:pPr>
            <a:r>
              <a:rPr lang="en-US" sz="2900" dirty="0" smtClean="0"/>
              <a:t>Here, the focus is less on the media or the number of people involved, and more on the traits of the specific context:</a:t>
            </a:r>
          </a:p>
          <a:p>
            <a:pPr marL="514350" indent="-514350">
              <a:spcBef>
                <a:spcPct val="0"/>
              </a:spcBef>
              <a:spcAft>
                <a:spcPct val="70000"/>
              </a:spcAft>
              <a:buFont typeface="+mj-lt"/>
              <a:buAutoNum type="arabicPeriod"/>
            </a:pPr>
            <a:r>
              <a:rPr lang="en-US" sz="2900" dirty="0" smtClean="0"/>
              <a:t>Organizational Communication: within companies or fixed organizations</a:t>
            </a:r>
            <a:endParaRPr lang="en-US" sz="2900" dirty="0"/>
          </a:p>
          <a:p>
            <a:pPr marL="514350" indent="-514350">
              <a:spcBef>
                <a:spcPct val="0"/>
              </a:spcBef>
              <a:spcAft>
                <a:spcPct val="70000"/>
              </a:spcAft>
              <a:buFont typeface="+mj-lt"/>
              <a:buAutoNum type="arabicPeriod"/>
            </a:pPr>
            <a:r>
              <a:rPr lang="en-US" sz="2900" dirty="0"/>
              <a:t>Health Communication </a:t>
            </a:r>
            <a:r>
              <a:rPr lang="en-US" sz="2900" dirty="0" smtClean="0"/>
              <a:t>: Related to health care</a:t>
            </a:r>
            <a:endParaRPr lang="en-US" sz="2900" dirty="0"/>
          </a:p>
          <a:p>
            <a:pPr marL="514350" indent="-514350">
              <a:spcBef>
                <a:spcPct val="0"/>
              </a:spcBef>
              <a:spcAft>
                <a:spcPct val="70000"/>
              </a:spcAft>
              <a:buFont typeface="+mj-lt"/>
              <a:buAutoNum type="arabicPeriod"/>
            </a:pPr>
            <a:r>
              <a:rPr lang="en-US" sz="2900" dirty="0" smtClean="0"/>
              <a:t>Intercultural Communication: between those of different cultures (includes race, ethnicity, religion, nationality, community, etc.)</a:t>
            </a:r>
            <a:endParaRPr lang="en-US" sz="2900" dirty="0"/>
          </a:p>
          <a:p>
            <a:pPr>
              <a:spcBef>
                <a:spcPct val="0"/>
              </a:spcBef>
              <a:spcAft>
                <a:spcPct val="70000"/>
              </a:spcAft>
            </a:pPr>
            <a:endParaRPr dirty="0"/>
          </a:p>
        </p:txBody>
      </p:sp>
      <p:sp>
        <p:nvSpPr>
          <p:cNvPr id="7"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Breadth of the Field</a:t>
            </a:r>
          </a:p>
        </p:txBody>
      </p:sp>
    </p:spTree>
    <p:extLst>
      <p:ext uri="{BB962C8B-B14F-4D97-AF65-F5344CB8AC3E}">
        <p14:creationId xmlns:p14="http://schemas.microsoft.com/office/powerpoint/2010/main" val="498409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sz="half" idx="1"/>
          </p:nvPr>
        </p:nvSpPr>
        <p:spPr>
          <a:xfrm>
            <a:off x="539552" y="1988840"/>
            <a:ext cx="3155532" cy="4437062"/>
          </a:xfrm>
          <a:noFill/>
        </p:spPr>
        <p:txBody>
          <a:bodyPr/>
          <a:lstStyle/>
          <a:p>
            <a:pPr>
              <a:spcAft>
                <a:spcPct val="30000"/>
              </a:spcAft>
            </a:pPr>
            <a:r>
              <a:rPr lang="en-US" dirty="0"/>
              <a:t>Symbols</a:t>
            </a:r>
            <a:endParaRPr lang="en-US" sz="2400" dirty="0"/>
          </a:p>
          <a:p>
            <a:pPr>
              <a:spcAft>
                <a:spcPct val="30000"/>
              </a:spcAft>
            </a:pPr>
            <a:r>
              <a:rPr lang="en-US" dirty="0"/>
              <a:t>Meaning</a:t>
            </a:r>
          </a:p>
          <a:p>
            <a:pPr>
              <a:spcAft>
                <a:spcPct val="30000"/>
              </a:spcAft>
            </a:pPr>
            <a:r>
              <a:rPr lang="en-US" dirty="0"/>
              <a:t>Critical Thinking</a:t>
            </a:r>
          </a:p>
          <a:p>
            <a:pPr>
              <a:spcAft>
                <a:spcPct val="30000"/>
              </a:spcAft>
            </a:pPr>
            <a:r>
              <a:rPr lang="en-US" dirty="0"/>
              <a:t>Ethics and Communication</a:t>
            </a:r>
          </a:p>
        </p:txBody>
      </p:sp>
      <p:sp>
        <p:nvSpPr>
          <p:cNvPr id="6" name="TextBox 5"/>
          <p:cNvSpPr txBox="1"/>
          <p:nvPr/>
        </p:nvSpPr>
        <p:spPr>
          <a:xfrm rot="16200000">
            <a:off x="7151098" y="3337490"/>
            <a:ext cx="3048000" cy="230832"/>
          </a:xfrm>
          <a:prstGeom prst="rect">
            <a:avLst/>
          </a:prstGeom>
          <a:noFill/>
        </p:spPr>
        <p:txBody>
          <a:bodyPr wrap="square" rtlCol="0">
            <a:spAutoFit/>
          </a:bodyPr>
          <a:lstStyle/>
          <a:p>
            <a:r>
              <a:rPr lang="en-US" sz="900" dirty="0"/>
              <a:t>Pressmaster/Shutterstock.com</a:t>
            </a:r>
          </a:p>
        </p:txBody>
      </p:sp>
      <p:sp>
        <p:nvSpPr>
          <p:cNvPr id="7"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Unifying Themes</a:t>
            </a:r>
          </a:p>
        </p:txBody>
      </p:sp>
    </p:spTree>
    <p:extLst>
      <p:ext uri="{BB962C8B-B14F-4D97-AF65-F5344CB8AC3E}">
        <p14:creationId xmlns:p14="http://schemas.microsoft.com/office/powerpoint/2010/main" val="3042315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sz="half" idx="1"/>
          </p:nvPr>
        </p:nvSpPr>
        <p:spPr>
          <a:xfrm>
            <a:off x="469900" y="1897063"/>
            <a:ext cx="7332663" cy="4537075"/>
          </a:xfrm>
          <a:noFill/>
        </p:spPr>
        <p:txBody>
          <a:bodyPr/>
          <a:lstStyle/>
          <a:p>
            <a:pPr>
              <a:spcAft>
                <a:spcPct val="30000"/>
              </a:spcAft>
            </a:pPr>
            <a:r>
              <a:rPr lang="en-US" dirty="0"/>
              <a:t>Education</a:t>
            </a:r>
          </a:p>
          <a:p>
            <a:pPr>
              <a:spcAft>
                <a:spcPct val="30000"/>
              </a:spcAft>
            </a:pPr>
            <a:r>
              <a:rPr lang="en-US" dirty="0"/>
              <a:t>Media Production, Analysis, and Criticism</a:t>
            </a:r>
          </a:p>
          <a:p>
            <a:pPr>
              <a:spcAft>
                <a:spcPct val="30000"/>
              </a:spcAft>
            </a:pPr>
            <a:r>
              <a:rPr lang="en-US" dirty="0"/>
              <a:t>Training and Consulting</a:t>
            </a:r>
          </a:p>
          <a:p>
            <a:pPr>
              <a:spcAft>
                <a:spcPct val="30000"/>
              </a:spcAft>
            </a:pPr>
            <a:r>
              <a:rPr lang="en-US" dirty="0"/>
              <a:t>Human Relations and Management</a:t>
            </a:r>
          </a:p>
          <a:p>
            <a:pPr>
              <a:spcAft>
                <a:spcPct val="30000"/>
              </a:spcAft>
            </a:pPr>
            <a:r>
              <a:rPr lang="en-US" dirty="0"/>
              <a:t>Research</a:t>
            </a:r>
          </a:p>
        </p:txBody>
      </p:sp>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Careers in Communication</a:t>
            </a:r>
          </a:p>
        </p:txBody>
      </p:sp>
    </p:spTree>
    <p:extLst>
      <p:ext uri="{BB962C8B-B14F-4D97-AF65-F5344CB8AC3E}">
        <p14:creationId xmlns:p14="http://schemas.microsoft.com/office/powerpoint/2010/main" val="702199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63524" y="1830958"/>
            <a:ext cx="7637830" cy="3830290"/>
          </a:xfrm>
        </p:spPr>
        <p:txBody>
          <a:bodyPr>
            <a:normAutofit fontScale="92500" lnSpcReduction="10000"/>
          </a:bodyPr>
          <a:lstStyle/>
          <a:p>
            <a:r>
              <a:rPr lang="en-US" dirty="0"/>
              <a:t>Value</a:t>
            </a:r>
          </a:p>
          <a:p>
            <a:pPr lvl="1"/>
            <a:r>
              <a:rPr lang="en-US" dirty="0"/>
              <a:t>Maintaining personal relationships through social media</a:t>
            </a:r>
          </a:p>
          <a:p>
            <a:pPr lvl="1"/>
            <a:r>
              <a:rPr lang="en-US" dirty="0"/>
              <a:t>Job search</a:t>
            </a:r>
          </a:p>
          <a:p>
            <a:pPr lvl="1"/>
            <a:r>
              <a:rPr lang="en-US" dirty="0"/>
              <a:t>Civic engagement</a:t>
            </a:r>
          </a:p>
          <a:p>
            <a:pPr>
              <a:spcBef>
                <a:spcPts val="1800"/>
              </a:spcBef>
            </a:pPr>
            <a:endParaRPr lang="en-US" dirty="0"/>
          </a:p>
          <a:p>
            <a:pPr>
              <a:spcBef>
                <a:spcPts val="1800"/>
              </a:spcBef>
            </a:pPr>
            <a:r>
              <a:rPr lang="en-US" dirty="0"/>
              <a:t>Drawbacks</a:t>
            </a:r>
          </a:p>
          <a:p>
            <a:pPr lvl="1"/>
            <a:r>
              <a:rPr lang="en-US" dirty="0"/>
              <a:t>Lack of contextual cues</a:t>
            </a:r>
          </a:p>
          <a:p>
            <a:pPr lvl="1"/>
            <a:r>
              <a:rPr lang="en-US" dirty="0"/>
              <a:t>Delayed feedback</a:t>
            </a:r>
          </a:p>
          <a:p>
            <a:pPr lvl="1"/>
            <a:r>
              <a:rPr lang="en-US" dirty="0"/>
              <a:t>Missed meaning</a:t>
            </a:r>
          </a:p>
          <a:p>
            <a:endParaRPr lang="en-US" dirty="0"/>
          </a:p>
        </p:txBody>
      </p:sp>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Digital Media and Communication</a:t>
            </a:r>
          </a:p>
        </p:txBody>
      </p:sp>
    </p:spTree>
    <p:extLst>
      <p:ext uri="{BB962C8B-B14F-4D97-AF65-F5344CB8AC3E}">
        <p14:creationId xmlns:p14="http://schemas.microsoft.com/office/powerpoint/2010/main" val="886392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sz="half" idx="1"/>
          </p:nvPr>
        </p:nvSpPr>
        <p:spPr>
          <a:xfrm>
            <a:off x="295572" y="1340768"/>
            <a:ext cx="7664450" cy="4848225"/>
          </a:xfrm>
          <a:noFill/>
        </p:spPr>
        <p:txBody>
          <a:bodyPr>
            <a:normAutofit/>
          </a:bodyPr>
          <a:lstStyle/>
          <a:p>
            <a:pPr lvl="1"/>
            <a:r>
              <a:rPr lang="en-US" dirty="0" smtClean="0"/>
              <a:t>Improve </a:t>
            </a:r>
            <a:r>
              <a:rPr lang="en-US" dirty="0"/>
              <a:t>our </a:t>
            </a:r>
            <a:r>
              <a:rPr lang="en-US" dirty="0" smtClean="0"/>
              <a:t>skills</a:t>
            </a:r>
          </a:p>
          <a:p>
            <a:pPr lvl="2"/>
            <a:r>
              <a:rPr lang="en-US" dirty="0" smtClean="0"/>
              <a:t>Intrapersonal</a:t>
            </a:r>
          </a:p>
          <a:p>
            <a:pPr lvl="2"/>
            <a:r>
              <a:rPr lang="en-US" dirty="0" smtClean="0"/>
              <a:t>Interpersonal</a:t>
            </a:r>
          </a:p>
          <a:p>
            <a:pPr lvl="2"/>
            <a:r>
              <a:rPr lang="en-US" dirty="0" smtClean="0"/>
              <a:t>Group</a:t>
            </a:r>
          </a:p>
          <a:p>
            <a:pPr marL="685800" lvl="2" indent="0">
              <a:buNone/>
            </a:pPr>
            <a:endParaRPr lang="en-US" sz="1000" dirty="0"/>
          </a:p>
          <a:p>
            <a:pPr lvl="1"/>
            <a:r>
              <a:rPr lang="en-US" dirty="0"/>
              <a:t>Help us make sense of what happens in our </a:t>
            </a:r>
            <a:r>
              <a:rPr lang="en-US" dirty="0" smtClean="0"/>
              <a:t>lives</a:t>
            </a:r>
          </a:p>
          <a:p>
            <a:pPr marL="342900" lvl="1" indent="0">
              <a:buNone/>
            </a:pPr>
            <a:endParaRPr lang="en-US" sz="1000" dirty="0"/>
          </a:p>
          <a:p>
            <a:pPr lvl="1"/>
            <a:r>
              <a:rPr lang="en-US" dirty="0"/>
              <a:t>Increase our personal </a:t>
            </a:r>
            <a:r>
              <a:rPr lang="en-US" dirty="0" smtClean="0"/>
              <a:t>impact</a:t>
            </a:r>
          </a:p>
          <a:p>
            <a:pPr marL="342900" lvl="1" indent="0">
              <a:buNone/>
            </a:pPr>
            <a:endParaRPr lang="en-US" sz="1000" dirty="0"/>
          </a:p>
        </p:txBody>
      </p:sp>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Why Study Communication?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805" y="4148163"/>
            <a:ext cx="5472608" cy="2271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635896" y="6401148"/>
            <a:ext cx="5400600" cy="461665"/>
          </a:xfrm>
          <a:prstGeom prst="rect">
            <a:avLst/>
          </a:prstGeom>
          <a:noFill/>
        </p:spPr>
        <p:txBody>
          <a:bodyPr wrap="square" rtlCol="0">
            <a:spAutoFit/>
          </a:bodyPr>
          <a:lstStyle/>
          <a:p>
            <a:r>
              <a:rPr lang="en-US" sz="1200" dirty="0"/>
              <a:t>Source: http://change.walkme.com/change-management-cartoon-the-importance-of-early-communication/</a:t>
            </a:r>
          </a:p>
        </p:txBody>
      </p:sp>
    </p:spTree>
    <p:extLst>
      <p:ext uri="{BB962C8B-B14F-4D97-AF65-F5344CB8AC3E}">
        <p14:creationId xmlns:p14="http://schemas.microsoft.com/office/powerpoint/2010/main" val="273388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body" sz="half" idx="1"/>
          </p:nvPr>
        </p:nvSpPr>
        <p:spPr>
          <a:xfrm>
            <a:off x="323528" y="1844824"/>
            <a:ext cx="8352928" cy="4321175"/>
          </a:xfrm>
        </p:spPr>
        <p:txBody>
          <a:bodyPr/>
          <a:lstStyle/>
          <a:p>
            <a:pPr eaLnBrk="1" hangingPunct="1"/>
            <a:r>
              <a:rPr lang="en-US" sz="2200" b="1" dirty="0" smtClean="0"/>
              <a:t>Communication:</a:t>
            </a:r>
            <a:r>
              <a:rPr lang="en-US" sz="2200" dirty="0" smtClean="0"/>
              <a:t> A </a:t>
            </a:r>
            <a:r>
              <a:rPr lang="en-US" sz="2200" u="sng" dirty="0" smtClean="0"/>
              <a:t>systemic process</a:t>
            </a:r>
            <a:r>
              <a:rPr lang="en-US" sz="2200" dirty="0" smtClean="0"/>
              <a:t> in which people interact with and through </a:t>
            </a:r>
            <a:r>
              <a:rPr lang="en-US" sz="2200" u="sng" dirty="0" smtClean="0"/>
              <a:t>symbols</a:t>
            </a:r>
            <a:r>
              <a:rPr lang="en-US" sz="2200" dirty="0" smtClean="0"/>
              <a:t> to create and interpret </a:t>
            </a:r>
            <a:r>
              <a:rPr lang="en-US" sz="2200" u="sng" dirty="0" smtClean="0"/>
              <a:t>meanings</a:t>
            </a:r>
            <a:r>
              <a:rPr lang="en-US" sz="2200" dirty="0" smtClean="0"/>
              <a:t>.</a:t>
            </a:r>
          </a:p>
          <a:p>
            <a:pPr eaLnBrk="1" hangingPunct="1"/>
            <a:endParaRPr lang="en-US" sz="2200" b="1" dirty="0"/>
          </a:p>
          <a:p>
            <a:r>
              <a:rPr lang="en-US" sz="2200" b="1" dirty="0" smtClean="0"/>
              <a:t>Example 1</a:t>
            </a:r>
            <a:r>
              <a:rPr lang="en-US" sz="2200" b="1" dirty="0"/>
              <a:t>: </a:t>
            </a:r>
            <a:r>
              <a:rPr lang="en-US" sz="2200" b="1" dirty="0">
                <a:hlinkClick r:id="rId2"/>
              </a:rPr>
              <a:t>https://</a:t>
            </a:r>
            <a:r>
              <a:rPr lang="en-US" sz="2200" b="1" dirty="0" smtClean="0">
                <a:hlinkClick r:id="rId2"/>
              </a:rPr>
              <a:t>youtu.be/Lnw0ylrtE6k?t=21</a:t>
            </a:r>
            <a:endParaRPr lang="en-US" sz="2200" b="1" dirty="0" smtClean="0"/>
          </a:p>
          <a:p>
            <a:r>
              <a:rPr lang="en-US" sz="2200" b="1" dirty="0"/>
              <a:t>Example 2: </a:t>
            </a:r>
            <a:r>
              <a:rPr lang="en-US" sz="2200" b="1" dirty="0">
                <a:hlinkClick r:id="rId3"/>
              </a:rPr>
              <a:t>https://</a:t>
            </a:r>
            <a:r>
              <a:rPr lang="en-US" sz="2200" b="1" dirty="0" smtClean="0">
                <a:hlinkClick r:id="rId3"/>
              </a:rPr>
              <a:t>www.youtube.com/watch?v=TSZMjtvL6Vc</a:t>
            </a:r>
            <a:endParaRPr lang="en-US" sz="2200" b="1" dirty="0" smtClean="0"/>
          </a:p>
          <a:p>
            <a:r>
              <a:rPr lang="en-US" sz="2200" b="1" dirty="0"/>
              <a:t>Example 3: </a:t>
            </a:r>
            <a:r>
              <a:rPr lang="en-US" sz="2200" b="1" dirty="0">
                <a:hlinkClick r:id="rId4"/>
              </a:rPr>
              <a:t>https://</a:t>
            </a:r>
            <a:r>
              <a:rPr lang="en-US" sz="2200" b="1" dirty="0" smtClean="0">
                <a:hlinkClick r:id="rId4"/>
              </a:rPr>
              <a:t>www.youtube.com/watch?v=nXuvzsIf1oE</a:t>
            </a:r>
            <a:endParaRPr lang="en-US" sz="2200" b="1" dirty="0" smtClean="0"/>
          </a:p>
          <a:p>
            <a:r>
              <a:rPr lang="en-US" sz="2200" b="1" dirty="0" smtClean="0"/>
              <a:t>Are these scenes surprising or unexpected? If surprising, why do you think so? If it was not surprising, how did you know what was going to happen?</a:t>
            </a:r>
            <a:endParaRPr lang="en-US" sz="2200" b="1" dirty="0"/>
          </a:p>
        </p:txBody>
      </p:sp>
      <p:sp>
        <p:nvSpPr>
          <p:cNvPr id="6"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Defining Communication</a:t>
            </a:r>
          </a:p>
        </p:txBody>
      </p:sp>
    </p:spTree>
    <p:extLst>
      <p:ext uri="{BB962C8B-B14F-4D97-AF65-F5344CB8AC3E}">
        <p14:creationId xmlns:p14="http://schemas.microsoft.com/office/powerpoint/2010/main" val="836259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sz="half" idx="1"/>
          </p:nvPr>
        </p:nvSpPr>
        <p:spPr>
          <a:xfrm>
            <a:off x="309562" y="1412776"/>
            <a:ext cx="8150870" cy="5112568"/>
          </a:xfrm>
          <a:noFill/>
        </p:spPr>
        <p:txBody>
          <a:bodyPr>
            <a:normAutofit fontScale="32500" lnSpcReduction="20000"/>
          </a:bodyPr>
          <a:lstStyle/>
          <a:p>
            <a:pPr>
              <a:lnSpc>
                <a:spcPct val="90000"/>
              </a:lnSpc>
            </a:pPr>
            <a:r>
              <a:rPr lang="en-US" sz="7400" b="1" dirty="0"/>
              <a:t>Communication:</a:t>
            </a:r>
            <a:r>
              <a:rPr lang="en-US" sz="7400" dirty="0"/>
              <a:t> A </a:t>
            </a:r>
            <a:r>
              <a:rPr lang="en-US" sz="7400" u="sng" dirty="0"/>
              <a:t>systemic process</a:t>
            </a:r>
            <a:r>
              <a:rPr lang="en-US" sz="7400" dirty="0"/>
              <a:t> in which people interact with and through </a:t>
            </a:r>
            <a:r>
              <a:rPr lang="en-US" sz="7400" u="sng" dirty="0"/>
              <a:t>symbols</a:t>
            </a:r>
            <a:r>
              <a:rPr lang="en-US" sz="7400" dirty="0"/>
              <a:t> to create and interpret </a:t>
            </a:r>
            <a:r>
              <a:rPr lang="en-US" sz="7400" u="sng" dirty="0"/>
              <a:t>meanings</a:t>
            </a:r>
            <a:r>
              <a:rPr lang="en-US" sz="7400" dirty="0" smtClean="0"/>
              <a:t>.</a:t>
            </a:r>
          </a:p>
          <a:p>
            <a:pPr>
              <a:lnSpc>
                <a:spcPct val="90000"/>
              </a:lnSpc>
            </a:pPr>
            <a:endParaRPr lang="en-US" sz="7400" dirty="0" smtClean="0"/>
          </a:p>
          <a:p>
            <a:pPr>
              <a:lnSpc>
                <a:spcPct val="90000"/>
              </a:lnSpc>
            </a:pPr>
            <a:r>
              <a:rPr lang="en-US" sz="7400" dirty="0" smtClean="0"/>
              <a:t>Process</a:t>
            </a:r>
            <a:endParaRPr lang="en-US" sz="7400" dirty="0"/>
          </a:p>
          <a:p>
            <a:pPr lvl="1">
              <a:lnSpc>
                <a:spcPct val="90000"/>
              </a:lnSpc>
            </a:pPr>
            <a:r>
              <a:rPr lang="en-US" sz="7400" dirty="0"/>
              <a:t>Ongoing and </a:t>
            </a:r>
            <a:r>
              <a:rPr lang="en-US" sz="7400" dirty="0" smtClean="0"/>
              <a:t>continuously in motion</a:t>
            </a:r>
            <a:endParaRPr lang="en-US" sz="7400" dirty="0"/>
          </a:p>
          <a:p>
            <a:pPr lvl="1">
              <a:lnSpc>
                <a:spcPct val="90000"/>
              </a:lnSpc>
            </a:pPr>
            <a:endParaRPr lang="en-US" sz="7400" dirty="0"/>
          </a:p>
          <a:p>
            <a:pPr>
              <a:lnSpc>
                <a:spcPct val="90000"/>
              </a:lnSpc>
            </a:pPr>
            <a:r>
              <a:rPr lang="en-US" sz="7400" dirty="0"/>
              <a:t>Systemic</a:t>
            </a:r>
          </a:p>
          <a:p>
            <a:pPr lvl="1">
              <a:lnSpc>
                <a:spcPct val="90000"/>
              </a:lnSpc>
            </a:pPr>
            <a:r>
              <a:rPr lang="en-US" sz="7400" dirty="0"/>
              <a:t>Occurs in a system of interrelated parts that affect one </a:t>
            </a:r>
            <a:r>
              <a:rPr lang="en-US" sz="7400" dirty="0" smtClean="0"/>
              <a:t>another</a:t>
            </a:r>
          </a:p>
          <a:p>
            <a:pPr lvl="1">
              <a:lnSpc>
                <a:spcPct val="90000"/>
              </a:lnSpc>
            </a:pPr>
            <a:r>
              <a:rPr lang="en-US" sz="7400" dirty="0" smtClean="0"/>
              <a:t>Occurs in fixed, standardized ways that allow successful recognition and reciprocation</a:t>
            </a:r>
          </a:p>
          <a:p>
            <a:pPr marL="342900" lvl="1" indent="0">
              <a:lnSpc>
                <a:spcPct val="90000"/>
              </a:lnSpc>
              <a:buNone/>
            </a:pPr>
            <a:endParaRPr lang="en-US" sz="7400" dirty="0"/>
          </a:p>
          <a:p>
            <a:pPr>
              <a:lnSpc>
                <a:spcPct val="90000"/>
              </a:lnSpc>
            </a:pPr>
            <a:r>
              <a:rPr lang="en-US" sz="7400" dirty="0"/>
              <a:t>Symbols</a:t>
            </a:r>
          </a:p>
          <a:p>
            <a:pPr lvl="1">
              <a:lnSpc>
                <a:spcPct val="90000"/>
              </a:lnSpc>
            </a:pPr>
            <a:r>
              <a:rPr lang="en-US" sz="7400" dirty="0"/>
              <a:t>All language and many nonverbal behaviors—anything that abstractly signifies something else</a:t>
            </a:r>
          </a:p>
          <a:p>
            <a:pPr>
              <a:lnSpc>
                <a:spcPct val="90000"/>
              </a:lnSpc>
              <a:buFont typeface="Wingdings" pitchFamily="2" charset="2"/>
              <a:buNone/>
            </a:pPr>
            <a:endParaRPr lang="en-US" dirty="0"/>
          </a:p>
        </p:txBody>
      </p:sp>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Features of Communication</a:t>
            </a:r>
          </a:p>
        </p:txBody>
      </p:sp>
    </p:spTree>
    <p:extLst>
      <p:ext uri="{BB962C8B-B14F-4D97-AF65-F5344CB8AC3E}">
        <p14:creationId xmlns:p14="http://schemas.microsoft.com/office/powerpoint/2010/main" val="308689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body" sz="half" idx="1"/>
          </p:nvPr>
        </p:nvSpPr>
        <p:spPr>
          <a:xfrm>
            <a:off x="309563" y="1849438"/>
            <a:ext cx="7664450" cy="3883817"/>
          </a:xfrm>
          <a:noFill/>
        </p:spPr>
        <p:txBody>
          <a:bodyPr>
            <a:normAutofit/>
          </a:bodyPr>
          <a:lstStyle/>
          <a:p>
            <a:r>
              <a:rPr lang="en-US" sz="2800" b="1" dirty="0"/>
              <a:t>Communication:</a:t>
            </a:r>
            <a:r>
              <a:rPr lang="en-US" sz="2800" dirty="0"/>
              <a:t> A </a:t>
            </a:r>
            <a:r>
              <a:rPr lang="en-US" sz="2800" u="sng" dirty="0"/>
              <a:t>systemic process</a:t>
            </a:r>
            <a:r>
              <a:rPr lang="en-US" sz="2800" dirty="0"/>
              <a:t> in which people interact with and through </a:t>
            </a:r>
            <a:r>
              <a:rPr lang="en-US" sz="2800" u="sng" dirty="0"/>
              <a:t>symbols</a:t>
            </a:r>
            <a:r>
              <a:rPr lang="en-US" sz="2800" dirty="0"/>
              <a:t> to create and interpret </a:t>
            </a:r>
            <a:r>
              <a:rPr lang="en-US" sz="2800" u="sng" dirty="0"/>
              <a:t>meanings</a:t>
            </a:r>
            <a:r>
              <a:rPr lang="en-US" sz="2800" dirty="0" smtClean="0"/>
              <a:t>.</a:t>
            </a:r>
            <a:endParaRPr lang="en-US" dirty="0" smtClean="0"/>
          </a:p>
          <a:p>
            <a:r>
              <a:rPr lang="en-US" dirty="0" smtClean="0"/>
              <a:t>Meanings</a:t>
            </a:r>
            <a:endParaRPr lang="en-US" dirty="0"/>
          </a:p>
          <a:p>
            <a:pPr lvl="1"/>
            <a:r>
              <a:rPr lang="en-US" dirty="0"/>
              <a:t>The significance we bestow on phenomena—what they signify to </a:t>
            </a:r>
            <a:r>
              <a:rPr lang="en-US" dirty="0" smtClean="0"/>
              <a:t>us</a:t>
            </a:r>
          </a:p>
          <a:p>
            <a:pPr lvl="2"/>
            <a:r>
              <a:rPr lang="en-US" dirty="0" smtClean="0"/>
              <a:t>Content Level – literal, denotative</a:t>
            </a:r>
          </a:p>
          <a:p>
            <a:pPr lvl="2"/>
            <a:r>
              <a:rPr lang="en-US" dirty="0" smtClean="0"/>
              <a:t>Relationship Level – relationships between communicators</a:t>
            </a:r>
            <a:endParaRPr lang="en-US" dirty="0"/>
          </a:p>
        </p:txBody>
      </p:sp>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smtClean="0"/>
              <a:t>Levels of Communication</a:t>
            </a:r>
            <a:endParaRPr lang="en-US" sz="4400" dirty="0"/>
          </a:p>
        </p:txBody>
      </p:sp>
    </p:spTree>
    <p:extLst>
      <p:ext uri="{BB962C8B-B14F-4D97-AF65-F5344CB8AC3E}">
        <p14:creationId xmlns:p14="http://schemas.microsoft.com/office/powerpoint/2010/main" val="2301597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sz="half" idx="1"/>
          </p:nvPr>
        </p:nvSpPr>
        <p:spPr>
          <a:xfrm>
            <a:off x="331267" y="1196752"/>
            <a:ext cx="8064896" cy="5040560"/>
          </a:xfrm>
          <a:noFill/>
        </p:spPr>
        <p:txBody>
          <a:bodyPr>
            <a:normAutofit fontScale="70000" lnSpcReduction="20000"/>
          </a:bodyPr>
          <a:lstStyle/>
          <a:p>
            <a:pPr>
              <a:spcAft>
                <a:spcPct val="50000"/>
              </a:spcAft>
            </a:pPr>
            <a:r>
              <a:rPr lang="en-US" sz="2900" dirty="0"/>
              <a:t>Personal Identity and </a:t>
            </a:r>
            <a:r>
              <a:rPr lang="en-US" sz="2900" dirty="0" smtClean="0"/>
              <a:t>Health</a:t>
            </a:r>
          </a:p>
          <a:p>
            <a:pPr lvl="1"/>
            <a:r>
              <a:rPr lang="en-US" sz="2900" dirty="0"/>
              <a:t>We gain personal identity as we communicate with </a:t>
            </a:r>
            <a:r>
              <a:rPr lang="en-US" sz="2900" dirty="0" smtClean="0"/>
              <a:t>others</a:t>
            </a:r>
          </a:p>
          <a:p>
            <a:pPr lvl="1"/>
            <a:r>
              <a:rPr lang="en-US" sz="2900" dirty="0" smtClean="0"/>
              <a:t>Communication </a:t>
            </a:r>
            <a:r>
              <a:rPr lang="en-US" sz="2900" dirty="0"/>
              <a:t>directly influences our physical and emotional </a:t>
            </a:r>
            <a:r>
              <a:rPr lang="en-US" sz="2900" dirty="0" smtClean="0"/>
              <a:t>well-being</a:t>
            </a:r>
            <a:endParaRPr lang="en-US" sz="2900" dirty="0"/>
          </a:p>
          <a:p>
            <a:pPr>
              <a:spcAft>
                <a:spcPct val="50000"/>
              </a:spcAft>
            </a:pPr>
            <a:r>
              <a:rPr lang="en-US" sz="2900" dirty="0"/>
              <a:t>Relationship </a:t>
            </a:r>
            <a:endParaRPr lang="en-US" sz="2900" dirty="0" smtClean="0"/>
          </a:p>
          <a:p>
            <a:pPr lvl="1">
              <a:spcAft>
                <a:spcPct val="20000"/>
              </a:spcAft>
            </a:pPr>
            <a:r>
              <a:rPr lang="en-US" sz="2900" dirty="0"/>
              <a:t>the primary way we connect with </a:t>
            </a:r>
            <a:r>
              <a:rPr lang="en-US" sz="2900" dirty="0" smtClean="0"/>
              <a:t>others</a:t>
            </a:r>
            <a:endParaRPr lang="en-US" sz="2900" dirty="0"/>
          </a:p>
          <a:p>
            <a:pPr lvl="1">
              <a:spcAft>
                <a:spcPct val="20000"/>
              </a:spcAft>
            </a:pPr>
            <a:r>
              <a:rPr lang="en-US" sz="2900" dirty="0"/>
              <a:t>Used to solve problems and resolve conflict</a:t>
            </a:r>
          </a:p>
          <a:p>
            <a:pPr lvl="1">
              <a:spcAft>
                <a:spcPct val="20000"/>
              </a:spcAft>
            </a:pPr>
            <a:r>
              <a:rPr lang="en-US" sz="2900" dirty="0"/>
              <a:t>Used for self-disclosure</a:t>
            </a:r>
          </a:p>
          <a:p>
            <a:pPr>
              <a:spcAft>
                <a:spcPct val="50000"/>
              </a:spcAft>
            </a:pPr>
            <a:r>
              <a:rPr lang="en-US" sz="2900" dirty="0" smtClean="0"/>
              <a:t>Professional </a:t>
            </a:r>
            <a:r>
              <a:rPr lang="en-US" sz="2900" dirty="0"/>
              <a:t>Values</a:t>
            </a:r>
          </a:p>
          <a:p>
            <a:pPr lvl="1">
              <a:spcAft>
                <a:spcPct val="50000"/>
              </a:spcAft>
            </a:pPr>
            <a:r>
              <a:rPr lang="en-US" sz="2900" dirty="0"/>
              <a:t>Communication skills are closely linked to professional </a:t>
            </a:r>
            <a:r>
              <a:rPr lang="en-US" sz="2900" dirty="0" smtClean="0"/>
              <a:t>success</a:t>
            </a:r>
          </a:p>
          <a:p>
            <a:pPr>
              <a:spcAft>
                <a:spcPct val="50000"/>
              </a:spcAft>
            </a:pPr>
            <a:r>
              <a:rPr lang="en-US" sz="2900" dirty="0" smtClean="0"/>
              <a:t>Cultural Values</a:t>
            </a:r>
          </a:p>
          <a:p>
            <a:pPr lvl="1">
              <a:spcAft>
                <a:spcPct val="50000"/>
              </a:spcAft>
            </a:pPr>
            <a:r>
              <a:rPr lang="en-US" sz="2900" dirty="0" smtClean="0"/>
              <a:t>Crucial for participation is society (or politics) and for interacting with those from other cultures successfully</a:t>
            </a:r>
            <a:endParaRPr lang="en-US" sz="2900" dirty="0"/>
          </a:p>
          <a:p>
            <a:pPr lvl="1">
              <a:spcAft>
                <a:spcPct val="20000"/>
              </a:spcAft>
            </a:pPr>
            <a:endParaRPr lang="en-US" dirty="0"/>
          </a:p>
          <a:p>
            <a:pPr>
              <a:spcAft>
                <a:spcPct val="50000"/>
              </a:spcAft>
            </a:pPr>
            <a:endParaRPr lang="en-US" dirty="0"/>
          </a:p>
          <a:p>
            <a:pPr>
              <a:spcAft>
                <a:spcPct val="50000"/>
              </a:spcAft>
            </a:pPr>
            <a:endParaRPr lang="en-US" dirty="0"/>
          </a:p>
        </p:txBody>
      </p:sp>
      <p:sp>
        <p:nvSpPr>
          <p:cNvPr id="6" name="TextBox 5"/>
          <p:cNvSpPr txBox="1"/>
          <p:nvPr/>
        </p:nvSpPr>
        <p:spPr>
          <a:xfrm rot="16200000">
            <a:off x="7309315" y="3500876"/>
            <a:ext cx="3048000" cy="230832"/>
          </a:xfrm>
          <a:prstGeom prst="rect">
            <a:avLst/>
          </a:prstGeom>
          <a:noFill/>
        </p:spPr>
        <p:txBody>
          <a:bodyPr wrap="square" rtlCol="0">
            <a:spAutoFit/>
          </a:bodyPr>
          <a:lstStyle/>
          <a:p>
            <a:r>
              <a:rPr lang="en-US" sz="900" dirty="0"/>
              <a:t>michaeljung/shutterstock.com</a:t>
            </a:r>
          </a:p>
        </p:txBody>
      </p:sp>
      <p:sp>
        <p:nvSpPr>
          <p:cNvPr id="7"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Values of Communication</a:t>
            </a:r>
          </a:p>
        </p:txBody>
      </p:sp>
    </p:spTree>
    <p:extLst>
      <p:ext uri="{BB962C8B-B14F-4D97-AF65-F5344CB8AC3E}">
        <p14:creationId xmlns:p14="http://schemas.microsoft.com/office/powerpoint/2010/main" val="1475521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 this linear model, the message comes from the information source. It passes through the transmitter, which converts it to a signal. At this point, the diagram notes the presence of noise sources. The signal arrives at and passes through the receiver; the message reaches its destination.&#10;" title="Linear Mod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354" y="1576903"/>
            <a:ext cx="7014293" cy="458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6649063" y="4525888"/>
            <a:ext cx="3048000" cy="230832"/>
          </a:xfrm>
          <a:prstGeom prst="rect">
            <a:avLst/>
          </a:prstGeom>
          <a:noFill/>
        </p:spPr>
        <p:txBody>
          <a:bodyPr wrap="square" rtlCol="0">
            <a:spAutoFit/>
          </a:bodyPr>
          <a:lstStyle/>
          <a:p>
            <a:r>
              <a:rPr lang="en-US" sz="900" dirty="0"/>
              <a:t>Cengage Learning</a:t>
            </a:r>
          </a:p>
        </p:txBody>
      </p:sp>
      <p:sp>
        <p:nvSpPr>
          <p:cNvPr id="6"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smtClean="0"/>
              <a:t>Models of Communication: Linear</a:t>
            </a:r>
            <a:endParaRPr lang="en-US" sz="4400" dirty="0"/>
          </a:p>
        </p:txBody>
      </p:sp>
    </p:spTree>
    <p:extLst>
      <p:ext uri="{BB962C8B-B14F-4D97-AF65-F5344CB8AC3E}">
        <p14:creationId xmlns:p14="http://schemas.microsoft.com/office/powerpoint/2010/main" val="182436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body" sz="half" idx="1"/>
          </p:nvPr>
        </p:nvSpPr>
        <p:spPr>
          <a:xfrm>
            <a:off x="415653" y="1700808"/>
            <a:ext cx="7828755" cy="4207954"/>
          </a:xfrm>
          <a:noFill/>
        </p:spPr>
        <p:txBody>
          <a:bodyPr>
            <a:normAutofit fontScale="77500" lnSpcReduction="20000"/>
          </a:bodyPr>
          <a:lstStyle/>
          <a:p>
            <a:pPr>
              <a:lnSpc>
                <a:spcPct val="90000"/>
              </a:lnSpc>
            </a:pPr>
            <a:r>
              <a:rPr lang="en-US" dirty="0"/>
              <a:t>A one-way process in which one person acts on another person</a:t>
            </a:r>
          </a:p>
          <a:p>
            <a:pPr lvl="1">
              <a:spcAft>
                <a:spcPct val="20000"/>
              </a:spcAft>
            </a:pPr>
            <a:r>
              <a:rPr lang="en-US" dirty="0" smtClean="0"/>
              <a:t>One person attempts to transmit meaning through symbols to another</a:t>
            </a:r>
          </a:p>
          <a:p>
            <a:pPr lvl="1">
              <a:spcAft>
                <a:spcPct val="20000"/>
              </a:spcAft>
            </a:pPr>
            <a:r>
              <a:rPr lang="en-US" dirty="0" smtClean="0"/>
              <a:t>Communication attempt is eith</a:t>
            </a:r>
            <a:r>
              <a:rPr lang="en-US" dirty="0" smtClean="0"/>
              <a:t>er successful or unsuccessful </a:t>
            </a:r>
            <a:r>
              <a:rPr lang="en-US" dirty="0" smtClean="0">
                <a:sym typeface="Wingdings" panose="05000000000000000000" pitchFamily="2" charset="2"/>
              </a:rPr>
              <a:t> once message has either succeeded or failed, communication is over</a:t>
            </a:r>
            <a:endParaRPr lang="en-US" dirty="0"/>
          </a:p>
          <a:p>
            <a:pPr>
              <a:lnSpc>
                <a:spcPct val="90000"/>
              </a:lnSpc>
            </a:pPr>
            <a:endParaRPr lang="en-US" dirty="0"/>
          </a:p>
          <a:p>
            <a:pPr>
              <a:lnSpc>
                <a:spcPct val="90000"/>
              </a:lnSpc>
            </a:pPr>
            <a:r>
              <a:rPr lang="en-US" dirty="0"/>
              <a:t>Noise</a:t>
            </a:r>
          </a:p>
          <a:p>
            <a:pPr lvl="1">
              <a:spcAft>
                <a:spcPct val="20000"/>
              </a:spcAft>
            </a:pPr>
            <a:r>
              <a:rPr lang="en-US" dirty="0"/>
              <a:t>Anything that interferes with the intended </a:t>
            </a:r>
            <a:r>
              <a:rPr lang="en-US" dirty="0" smtClean="0"/>
              <a:t>communication</a:t>
            </a:r>
          </a:p>
          <a:p>
            <a:pPr lvl="1">
              <a:spcAft>
                <a:spcPct val="20000"/>
              </a:spcAft>
            </a:pPr>
            <a:r>
              <a:rPr lang="en-US" dirty="0" smtClean="0"/>
              <a:t>Includes: </a:t>
            </a:r>
            <a:r>
              <a:rPr lang="en-US" b="1" dirty="0" smtClean="0"/>
              <a:t>physical</a:t>
            </a:r>
            <a:r>
              <a:rPr lang="en-US" dirty="0" smtClean="0"/>
              <a:t> (</a:t>
            </a:r>
            <a:r>
              <a:rPr lang="en-US" dirty="0" smtClean="0"/>
              <a:t>obstructions, literal noise); </a:t>
            </a:r>
            <a:r>
              <a:rPr lang="en-US" b="1" dirty="0" smtClean="0"/>
              <a:t> </a:t>
            </a:r>
            <a:r>
              <a:rPr lang="en-US" b="1" dirty="0" smtClean="0"/>
              <a:t>psychological</a:t>
            </a:r>
            <a:r>
              <a:rPr lang="en-US" dirty="0" smtClean="0"/>
              <a:t> (emotions, moods, focus);  </a:t>
            </a:r>
            <a:r>
              <a:rPr lang="en-US" b="1" dirty="0" smtClean="0"/>
              <a:t>physiological </a:t>
            </a:r>
            <a:r>
              <a:rPr lang="en-US" dirty="0" smtClean="0"/>
              <a:t>(physical ability, comfort level</a:t>
            </a:r>
            <a:r>
              <a:rPr lang="en-US" dirty="0" smtClean="0"/>
              <a:t>)</a:t>
            </a:r>
          </a:p>
          <a:p>
            <a:pPr>
              <a:spcAft>
                <a:spcPct val="20000"/>
              </a:spcAft>
            </a:pPr>
            <a:r>
              <a:rPr lang="en-US" dirty="0" smtClean="0"/>
              <a:t>Too simplistic for most scenarios (e.g. face to face communication or email); however, is applicable to </a:t>
            </a:r>
            <a:r>
              <a:rPr lang="en-US" b="1" dirty="0" smtClean="0"/>
              <a:t>mass media (TV, radio, newspapers, etc.)</a:t>
            </a:r>
            <a:r>
              <a:rPr lang="en-US" dirty="0" smtClean="0"/>
              <a:t>, in which communication is one-directional, with the receiver being unable to respond directly</a:t>
            </a:r>
            <a:endParaRPr lang="en-US" dirty="0"/>
          </a:p>
        </p:txBody>
      </p:sp>
      <p:sp>
        <p:nvSpPr>
          <p:cNvPr id="4" name="Rectangle 2"/>
          <p:cNvSpPr txBox="1">
            <a:spLocks noChangeArrowheads="1"/>
          </p:cNvSpPr>
          <p:nvPr/>
        </p:nvSpPr>
        <p:spPr>
          <a:xfrm>
            <a:off x="309563" y="413792"/>
            <a:ext cx="8366893"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a:t>Linear Model of Communication</a:t>
            </a:r>
          </a:p>
        </p:txBody>
      </p:sp>
    </p:spTree>
    <p:extLst>
      <p:ext uri="{BB962C8B-B14F-4D97-AF65-F5344CB8AC3E}">
        <p14:creationId xmlns:p14="http://schemas.microsoft.com/office/powerpoint/2010/main" val="1481935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diagram of this interactive model contains two overlapping ovals, situated side by side. In the left oval, which is the source’s field of experience, is the Encoder/Source/Decoder. In the right oval, which is the receiver’s field of experience, is the Decoder/Receiver/Encoder. In the part of both ovals that overlap are the message and feedback. Arrows flow from the Source side, through the Message, and on to the Receiver side. Arrows then flow from the Receiver side, through the Feedback, and on to the Source side. " title="Interactive Model"/>
          <p:cNvPicPr>
            <a:picLocks noChangeAspect="1"/>
          </p:cNvPicPr>
          <p:nvPr/>
        </p:nvPicPr>
        <p:blipFill>
          <a:blip r:embed="rId3"/>
          <a:stretch>
            <a:fillRect/>
          </a:stretch>
        </p:blipFill>
        <p:spPr>
          <a:xfrm>
            <a:off x="1498098" y="1443916"/>
            <a:ext cx="6201790" cy="4865404"/>
          </a:xfrm>
          <a:prstGeom prst="rect">
            <a:avLst/>
          </a:prstGeom>
        </p:spPr>
      </p:pic>
      <p:sp>
        <p:nvSpPr>
          <p:cNvPr id="5" name="TextBox 4"/>
          <p:cNvSpPr txBox="1"/>
          <p:nvPr/>
        </p:nvSpPr>
        <p:spPr>
          <a:xfrm rot="16200000">
            <a:off x="6310797" y="4667058"/>
            <a:ext cx="3048000" cy="230832"/>
          </a:xfrm>
          <a:prstGeom prst="rect">
            <a:avLst/>
          </a:prstGeom>
          <a:noFill/>
        </p:spPr>
        <p:txBody>
          <a:bodyPr wrap="square" rtlCol="0">
            <a:spAutoFit/>
          </a:bodyPr>
          <a:lstStyle/>
          <a:p>
            <a:r>
              <a:rPr lang="en-US" sz="900" dirty="0"/>
              <a:t>Cengage Learning</a:t>
            </a:r>
          </a:p>
        </p:txBody>
      </p:sp>
      <p:sp>
        <p:nvSpPr>
          <p:cNvPr id="6" name="Rectangle 2"/>
          <p:cNvSpPr txBox="1">
            <a:spLocks noChangeArrowheads="1"/>
          </p:cNvSpPr>
          <p:nvPr/>
        </p:nvSpPr>
        <p:spPr>
          <a:xfrm>
            <a:off x="107504" y="413792"/>
            <a:ext cx="8928991" cy="782960"/>
          </a:xfrm>
          <a:prstGeom prst="rect">
            <a:avLst/>
          </a:prstGeom>
          <a:noFill/>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400" dirty="0" smtClean="0"/>
              <a:t>Models of Communication: Interactive</a:t>
            </a:r>
            <a:endParaRPr lang="en-US" sz="4400" dirty="0"/>
          </a:p>
        </p:txBody>
      </p:sp>
    </p:spTree>
    <p:extLst>
      <p:ext uri="{BB962C8B-B14F-4D97-AF65-F5344CB8AC3E}">
        <p14:creationId xmlns:p14="http://schemas.microsoft.com/office/powerpoint/2010/main" val="8542466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10240</TotalTime>
  <Pages>7</Pages>
  <Words>908</Words>
  <Application>Microsoft Office PowerPoint</Application>
  <PresentationFormat>On-screen Show (4:3)</PresentationFormat>
  <Paragraphs>123</Paragraphs>
  <Slides>17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ＭＳ Ｐゴシック</vt:lpstr>
      <vt:lpstr>Arial</vt:lpstr>
      <vt:lpstr>Calibri</vt:lpstr>
      <vt:lpstr>Constantia</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Leslie Jarmon</dc:creator>
  <cp:lastModifiedBy>user</cp:lastModifiedBy>
  <cp:revision>230</cp:revision>
  <cp:lastPrinted>2009-04-22T19:24:48Z</cp:lastPrinted>
  <dcterms:created xsi:type="dcterms:W3CDTF">2009-10-25T14:48:23Z</dcterms:created>
  <dcterms:modified xsi:type="dcterms:W3CDTF">2019-05-27T02:27:18Z</dcterms:modified>
</cp:coreProperties>
</file>