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23"/>
  </p:notesMasterIdLst>
  <p:handoutMasterIdLst>
    <p:handoutMasterId r:id="rId24"/>
  </p:handoutMasterIdLst>
  <p:sldIdLst>
    <p:sldId id="256" r:id="rId2"/>
    <p:sldId id="301" r:id="rId3"/>
    <p:sldId id="257" r:id="rId4"/>
    <p:sldId id="259" r:id="rId5"/>
    <p:sldId id="302" r:id="rId6"/>
    <p:sldId id="281" r:id="rId7"/>
    <p:sldId id="282" r:id="rId8"/>
    <p:sldId id="287" r:id="rId9"/>
    <p:sldId id="288" r:id="rId10"/>
    <p:sldId id="303" r:id="rId11"/>
    <p:sldId id="289" r:id="rId12"/>
    <p:sldId id="300" r:id="rId13"/>
    <p:sldId id="304" r:id="rId14"/>
    <p:sldId id="290" r:id="rId15"/>
    <p:sldId id="305" r:id="rId16"/>
    <p:sldId id="306" r:id="rId17"/>
    <p:sldId id="291" r:id="rId18"/>
    <p:sldId id="292" r:id="rId19"/>
    <p:sldId id="295" r:id="rId20"/>
    <p:sldId id="297" r:id="rId21"/>
    <p:sldId id="298" r:id="rId2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p 2 Communication and the Creation of Self" id="{19516FE0-4E14-4E35-94D3-DE4FC7D86721}">
          <p14:sldIdLst>
            <p14:sldId id="256"/>
            <p14:sldId id="301"/>
            <p14:sldId id="257"/>
            <p14:sldId id="259"/>
            <p14:sldId id="302"/>
            <p14:sldId id="281"/>
            <p14:sldId id="282"/>
            <p14:sldId id="287"/>
            <p14:sldId id="288"/>
            <p14:sldId id="303"/>
            <p14:sldId id="289"/>
            <p14:sldId id="300"/>
            <p14:sldId id="304"/>
            <p14:sldId id="290"/>
            <p14:sldId id="305"/>
            <p14:sldId id="306"/>
            <p14:sldId id="291"/>
            <p14:sldId id="292"/>
            <p14:sldId id="295"/>
            <p14:sldId id="297"/>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005A"/>
    <a:srgbClr val="000090"/>
    <a:srgbClr val="6E0043"/>
    <a:srgbClr val="00544C"/>
    <a:srgbClr val="412A94"/>
    <a:srgbClr val="FF66FF"/>
    <a:srgbClr val="EFD28B"/>
    <a:srgbClr val="F7F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7" autoAdjust="0"/>
    <p:restoredTop sz="93821" autoAdjust="0"/>
  </p:normalViewPr>
  <p:slideViewPr>
    <p:cSldViewPr>
      <p:cViewPr varScale="1">
        <p:scale>
          <a:sx n="86" d="100"/>
          <a:sy n="86" d="100"/>
        </p:scale>
        <p:origin x="13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1940"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403975" y="8743950"/>
            <a:ext cx="39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3200" b="1">
                <a:solidFill>
                  <a:schemeClr val="tx1"/>
                </a:solidFill>
                <a:latin typeface="Arial" panose="020B0604020202020204" pitchFamily="34" charset="0"/>
                <a:ea typeface="MS PGothic" panose="020B0600070205080204" pitchFamily="34" charset="-128"/>
              </a:defRPr>
            </a:lvl1pPr>
            <a:lvl2pPr marL="742950" indent="-285750">
              <a:defRPr sz="3200" b="1">
                <a:solidFill>
                  <a:schemeClr val="tx1"/>
                </a:solidFill>
                <a:latin typeface="Arial" panose="020B0604020202020204" pitchFamily="34" charset="0"/>
                <a:ea typeface="MS PGothic" panose="020B0600070205080204" pitchFamily="34" charset="-128"/>
              </a:defRPr>
            </a:lvl2pPr>
            <a:lvl3pPr marL="1143000" indent="-228600">
              <a:defRPr sz="3200" b="1">
                <a:solidFill>
                  <a:schemeClr val="tx1"/>
                </a:solidFill>
                <a:latin typeface="Arial" panose="020B0604020202020204" pitchFamily="34" charset="0"/>
                <a:ea typeface="MS PGothic" panose="020B0600070205080204" pitchFamily="34" charset="-128"/>
              </a:defRPr>
            </a:lvl3pPr>
            <a:lvl4pPr marL="1600200" indent="-228600">
              <a:defRPr sz="3200" b="1">
                <a:solidFill>
                  <a:schemeClr val="tx1"/>
                </a:solidFill>
                <a:latin typeface="Arial" panose="020B0604020202020204" pitchFamily="34" charset="0"/>
                <a:ea typeface="MS PGothic" panose="020B0600070205080204" pitchFamily="34" charset="-128"/>
              </a:defRPr>
            </a:lvl4pPr>
            <a:lvl5pPr marL="2057400" indent="-228600">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9pPr>
          </a:lstStyle>
          <a:p>
            <a:pPr algn="r">
              <a:defRPr/>
            </a:pPr>
            <a:fld id="{10BCD8FD-E998-4C3F-B847-BE330A9877D5}" type="slidenum">
              <a:rPr lang="en-US" altLang="en-US" sz="1400" b="0" smtClean="0"/>
              <a:pPr algn="r">
                <a:defRPr/>
              </a:pPr>
              <a:t>‹#›</a:t>
            </a:fld>
            <a:endParaRPr lang="en-US" altLang="en-US" sz="1400" b="0"/>
          </a:p>
        </p:txBody>
      </p:sp>
    </p:spTree>
    <p:extLst>
      <p:ext uri="{BB962C8B-B14F-4D97-AF65-F5344CB8AC3E}">
        <p14:creationId xmlns:p14="http://schemas.microsoft.com/office/powerpoint/2010/main" val="4005899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4"/>
          <p:cNvSpPr>
            <a:spLocks noChangeArrowheads="1"/>
          </p:cNvSpPr>
          <p:nvPr/>
        </p:nvSpPr>
        <p:spPr bwMode="auto">
          <a:xfrm>
            <a:off x="6403975" y="8743950"/>
            <a:ext cx="39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3200" b="1">
                <a:solidFill>
                  <a:schemeClr val="tx1"/>
                </a:solidFill>
                <a:latin typeface="Arial" panose="020B0604020202020204" pitchFamily="34" charset="0"/>
                <a:ea typeface="MS PGothic" panose="020B0600070205080204" pitchFamily="34" charset="-128"/>
              </a:defRPr>
            </a:lvl1pPr>
            <a:lvl2pPr marL="742950" indent="-285750">
              <a:defRPr sz="3200" b="1">
                <a:solidFill>
                  <a:schemeClr val="tx1"/>
                </a:solidFill>
                <a:latin typeface="Arial" panose="020B0604020202020204" pitchFamily="34" charset="0"/>
                <a:ea typeface="MS PGothic" panose="020B0600070205080204" pitchFamily="34" charset="-128"/>
              </a:defRPr>
            </a:lvl2pPr>
            <a:lvl3pPr marL="1143000" indent="-228600">
              <a:defRPr sz="3200" b="1">
                <a:solidFill>
                  <a:schemeClr val="tx1"/>
                </a:solidFill>
                <a:latin typeface="Arial" panose="020B0604020202020204" pitchFamily="34" charset="0"/>
                <a:ea typeface="MS PGothic" panose="020B0600070205080204" pitchFamily="34" charset="-128"/>
              </a:defRPr>
            </a:lvl3pPr>
            <a:lvl4pPr marL="1600200" indent="-228600">
              <a:defRPr sz="3200" b="1">
                <a:solidFill>
                  <a:schemeClr val="tx1"/>
                </a:solidFill>
                <a:latin typeface="Arial" panose="020B0604020202020204" pitchFamily="34" charset="0"/>
                <a:ea typeface="MS PGothic" panose="020B0600070205080204" pitchFamily="34" charset="-128"/>
              </a:defRPr>
            </a:lvl4pPr>
            <a:lvl5pPr marL="2057400" indent="-228600">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9pPr>
          </a:lstStyle>
          <a:p>
            <a:pPr algn="r">
              <a:defRPr/>
            </a:pPr>
            <a:fld id="{F02C0224-1AA6-4ABE-B8E6-3C7B44ACFB97}" type="slidenum">
              <a:rPr lang="en-US" altLang="en-US" sz="1400" b="0" smtClean="0"/>
              <a:pPr algn="r">
                <a:defRPr/>
              </a:pPr>
              <a:t>‹#›</a:t>
            </a:fld>
            <a:endParaRPr lang="en-US" altLang="en-US" sz="1400" b="0"/>
          </a:p>
        </p:txBody>
      </p:sp>
    </p:spTree>
    <p:extLst>
      <p:ext uri="{BB962C8B-B14F-4D97-AF65-F5344CB8AC3E}">
        <p14:creationId xmlns:p14="http://schemas.microsoft.com/office/powerpoint/2010/main" val="1193871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1150938" y="692150"/>
            <a:ext cx="4556125" cy="3416300"/>
          </a:xfrm>
          <a:ln/>
        </p:spPr>
      </p:sp>
      <p:sp>
        <p:nvSpPr>
          <p:cNvPr id="17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385987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99138D33-F56B-4245-9053-743166D8C792}" type="slidenum">
              <a:rPr lang="en-US" altLang="en-US" sz="1000" b="0" smtClean="0">
                <a:solidFill>
                  <a:schemeClr val="tx1"/>
                </a:solidFill>
                <a:latin typeface="Times New Roman" panose="02020603050405020304" pitchFamily="18" charset="0"/>
              </a:rPr>
              <a:pPr/>
              <a:t>8</a:t>
            </a:fld>
            <a:endParaRPr lang="en-US" altLang="en-US" sz="1000" b="0">
              <a:solidFill>
                <a:schemeClr val="tx1"/>
              </a:solidFill>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1150938" y="692150"/>
            <a:ext cx="4556125" cy="3416300"/>
          </a:xfrm>
          <a:ln cap="flat"/>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7771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3C6CA90B-ECBD-4916-B538-FDD50DDA6FC8}" type="slidenum">
              <a:rPr lang="en-US" altLang="en-US" sz="1000" b="0" smtClean="0">
                <a:solidFill>
                  <a:schemeClr val="tx1"/>
                </a:solidFill>
                <a:latin typeface="Times New Roman" panose="02020603050405020304" pitchFamily="18" charset="0"/>
              </a:rPr>
              <a:pPr/>
              <a:t>9</a:t>
            </a:fld>
            <a:endParaRPr lang="en-US" altLang="en-US" sz="1000" b="0">
              <a:solidFill>
                <a:schemeClr val="tx1"/>
              </a:solidFill>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xfrm>
            <a:off x="1150938" y="692150"/>
            <a:ext cx="4556125" cy="3416300"/>
          </a:xfrm>
          <a:ln cap="flat"/>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7401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1C6E7777-AB45-48A6-80BE-3A6316FCF668}" type="slidenum">
              <a:rPr lang="en-US" altLang="en-US" sz="1000" b="0" smtClean="0">
                <a:solidFill>
                  <a:schemeClr val="tx1"/>
                </a:solidFill>
                <a:latin typeface="Times New Roman" panose="02020603050405020304" pitchFamily="18" charset="0"/>
              </a:rPr>
              <a:pPr/>
              <a:t>11</a:t>
            </a:fld>
            <a:endParaRPr lang="en-US" altLang="en-US" sz="1000" b="0">
              <a:solidFill>
                <a:schemeClr val="tx1"/>
              </a:solidFill>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xfrm>
            <a:off x="1150938" y="692150"/>
            <a:ext cx="4556125" cy="3416300"/>
          </a:xfrm>
          <a:ln cap="flat"/>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9331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9E7E7550-2595-4DF2-9393-E24BE1F98214}" type="slidenum">
              <a:rPr lang="en-US" altLang="en-US" sz="1000" b="0" smtClean="0">
                <a:solidFill>
                  <a:schemeClr val="tx1"/>
                </a:solidFill>
                <a:latin typeface="Times New Roman" panose="02020603050405020304" pitchFamily="18" charset="0"/>
              </a:rPr>
              <a:pPr/>
              <a:t>14</a:t>
            </a:fld>
            <a:endParaRPr lang="en-US" altLang="en-US" sz="1000" b="0">
              <a:solidFill>
                <a:schemeClr val="tx1"/>
              </a:solidFill>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xfrm>
            <a:off x="1150938" y="692150"/>
            <a:ext cx="4556125" cy="3416300"/>
          </a:xfrm>
          <a:ln cap="flat"/>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89038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D3ADA478-57AD-4298-BD5A-ABA007D25722}" type="slidenum">
              <a:rPr lang="en-US" altLang="en-US" sz="1000" b="0" smtClean="0">
                <a:solidFill>
                  <a:schemeClr val="tx1"/>
                </a:solidFill>
                <a:latin typeface="Times New Roman" panose="02020603050405020304" pitchFamily="18" charset="0"/>
              </a:rPr>
              <a:pPr/>
              <a:t>18</a:t>
            </a:fld>
            <a:endParaRPr lang="en-US" altLang="en-US" sz="1000" b="0">
              <a:solidFill>
                <a:schemeClr val="tx1"/>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150938" y="692150"/>
            <a:ext cx="4556125" cy="3416300"/>
          </a:xfrm>
          <a:ln cap="flat"/>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External – others, weather, equipment, objects, time, etc.</a:t>
            </a:r>
          </a:p>
          <a:p>
            <a:r>
              <a:rPr lang="en-US" altLang="en-US" dirty="0" smtClean="0">
                <a:latin typeface="Arial" panose="020B0604020202020204" pitchFamily="34" charset="0"/>
              </a:rPr>
              <a:t>Internal – personality, personal</a:t>
            </a:r>
            <a:r>
              <a:rPr lang="en-US" altLang="en-US" baseline="0" dirty="0" smtClean="0">
                <a:latin typeface="Arial" panose="020B0604020202020204" pitchFamily="34" charset="0"/>
              </a:rPr>
              <a:t> capability, individual factors</a:t>
            </a:r>
            <a:endParaRPr lang="en-US" altLang="en-US" dirty="0">
              <a:latin typeface="Arial" panose="020B0604020202020204" pitchFamily="34" charset="0"/>
            </a:endParaRPr>
          </a:p>
        </p:txBody>
      </p:sp>
    </p:spTree>
    <p:extLst>
      <p:ext uri="{BB962C8B-B14F-4D97-AF65-F5344CB8AC3E}">
        <p14:creationId xmlns:p14="http://schemas.microsoft.com/office/powerpoint/2010/main" val="347478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D3ADA478-57AD-4298-BD5A-ABA007D25722}" type="slidenum">
              <a:rPr lang="en-US" altLang="en-US" sz="1000" b="0" smtClean="0">
                <a:solidFill>
                  <a:schemeClr val="tx1"/>
                </a:solidFill>
                <a:latin typeface="Times New Roman" panose="02020603050405020304" pitchFamily="18" charset="0"/>
              </a:rPr>
              <a:pPr/>
              <a:t>19</a:t>
            </a:fld>
            <a:endParaRPr lang="en-US" altLang="en-US" sz="1000" b="0">
              <a:solidFill>
                <a:schemeClr val="tx1"/>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150938" y="692150"/>
            <a:ext cx="4556125" cy="3416300"/>
          </a:xfrm>
          <a:ln cap="flat"/>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External – others, weather, equipment, objects, time, etc.</a:t>
            </a:r>
          </a:p>
          <a:p>
            <a:r>
              <a:rPr lang="en-US" altLang="en-US" dirty="0" smtClean="0">
                <a:latin typeface="Arial" panose="020B0604020202020204" pitchFamily="34" charset="0"/>
              </a:rPr>
              <a:t>Internal – personality, personal</a:t>
            </a:r>
            <a:r>
              <a:rPr lang="en-US" altLang="en-US" baseline="0" dirty="0" smtClean="0">
                <a:latin typeface="Arial" panose="020B0604020202020204" pitchFamily="34" charset="0"/>
              </a:rPr>
              <a:t> capability, individual factors</a:t>
            </a:r>
            <a:endParaRPr lang="en-US" altLang="en-US" dirty="0">
              <a:latin typeface="Arial" panose="020B0604020202020204" pitchFamily="34" charset="0"/>
            </a:endParaRPr>
          </a:p>
        </p:txBody>
      </p:sp>
    </p:spTree>
    <p:extLst>
      <p:ext uri="{BB962C8B-B14F-4D97-AF65-F5344CB8AC3E}">
        <p14:creationId xmlns:p14="http://schemas.microsoft.com/office/powerpoint/2010/main" val="347478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7E7FB633-B8F1-40E2-9554-B37FBDFB2290}" type="slidenum">
              <a:rPr lang="en-US" altLang="en-US" sz="1000" b="0" smtClean="0">
                <a:solidFill>
                  <a:schemeClr val="tx1"/>
                </a:solidFill>
                <a:latin typeface="Times New Roman" panose="02020603050405020304" pitchFamily="18" charset="0"/>
              </a:rPr>
              <a:pPr/>
              <a:t>20</a:t>
            </a:fld>
            <a:endParaRPr lang="en-US" altLang="en-US" sz="1000" b="0">
              <a:solidFill>
                <a:schemeClr val="tx1"/>
              </a:solidFill>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xfrm>
            <a:off x="1150938" y="692150"/>
            <a:ext cx="4556125" cy="3416300"/>
          </a:xfrm>
          <a:ln cap="flat"/>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3509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b="1">
                <a:solidFill>
                  <a:schemeClr val="folHlink"/>
                </a:solidFill>
                <a:latin typeface="Book Antiqua" panose="02040602050305030304" pitchFamily="18" charset="0"/>
                <a:ea typeface="MS PGothic" panose="020B0600070205080204" pitchFamily="34" charset="-128"/>
              </a:defRPr>
            </a:lvl1pPr>
            <a:lvl2pPr marL="742950" indent="-285750" defTabSz="762000">
              <a:defRPr sz="2400" b="1">
                <a:solidFill>
                  <a:schemeClr val="folHlink"/>
                </a:solidFill>
                <a:latin typeface="Book Antiqua" panose="02040602050305030304" pitchFamily="18" charset="0"/>
                <a:ea typeface="MS PGothic" panose="020B0600070205080204" pitchFamily="34" charset="-128"/>
              </a:defRPr>
            </a:lvl2pPr>
            <a:lvl3pPr marL="1143000" indent="-228600" defTabSz="762000">
              <a:defRPr sz="2400" b="1">
                <a:solidFill>
                  <a:schemeClr val="folHlink"/>
                </a:solidFill>
                <a:latin typeface="Book Antiqua" panose="02040602050305030304" pitchFamily="18" charset="0"/>
                <a:ea typeface="MS PGothic" panose="020B0600070205080204" pitchFamily="34" charset="-128"/>
              </a:defRPr>
            </a:lvl3pPr>
            <a:lvl4pPr marL="1600200" indent="-228600" defTabSz="762000">
              <a:defRPr sz="2400" b="1">
                <a:solidFill>
                  <a:schemeClr val="folHlink"/>
                </a:solidFill>
                <a:latin typeface="Book Antiqua" panose="02040602050305030304" pitchFamily="18" charset="0"/>
                <a:ea typeface="MS PGothic" panose="020B0600070205080204" pitchFamily="34" charset="-128"/>
              </a:defRPr>
            </a:lvl4pPr>
            <a:lvl5pPr marL="2057400" indent="-228600" defTabSz="762000">
              <a:defRPr sz="2400" b="1">
                <a:solidFill>
                  <a:schemeClr val="folHlink"/>
                </a:solidFill>
                <a:latin typeface="Book Antiqua" panose="0204060205030503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folHlink"/>
                </a:solidFill>
                <a:latin typeface="Book Antiqua" panose="02040602050305030304" pitchFamily="18" charset="0"/>
                <a:ea typeface="MS PGothic" panose="020B0600070205080204" pitchFamily="34" charset="-128"/>
              </a:defRPr>
            </a:lvl9pPr>
          </a:lstStyle>
          <a:p>
            <a:fld id="{D3ADA478-57AD-4298-BD5A-ABA007D25722}" type="slidenum">
              <a:rPr lang="en-US" altLang="en-US" sz="1000" b="0" smtClean="0">
                <a:solidFill>
                  <a:schemeClr val="tx1"/>
                </a:solidFill>
                <a:latin typeface="Times New Roman" panose="02020603050405020304" pitchFamily="18" charset="0"/>
              </a:rPr>
              <a:pPr/>
              <a:t>21</a:t>
            </a:fld>
            <a:endParaRPr lang="en-US" altLang="en-US" sz="1000" b="0">
              <a:solidFill>
                <a:schemeClr val="tx1"/>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150938" y="692150"/>
            <a:ext cx="4556125" cy="3416300"/>
          </a:xfrm>
          <a:ln cap="flat"/>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47478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8C5CCD-E222-42BC-9586-86E2E3257161}" type="datetimeFigureOut">
              <a:rPr lang="en-US" smtClean="0"/>
              <a:t>5/26/2019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a:defRPr/>
            </a:pPr>
            <a:r>
              <a:rPr lang="en-CA" altLang="en-US" smtClean="0"/>
              <a:t>2-</a:t>
            </a:r>
            <a:fld id="{04A1D4CC-1ADC-4339-A316-A1FE09C77F52}"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8A24813E-D607-4525-913A-BC25D004DB6B}"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A002DF47-3A66-49AB-8BED-18BBB34D0453}"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937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3F0E19AE-74D4-4EE0-94E6-8324C41EEA78}"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CA" altLang="en-US" smtClean="0"/>
              <a:t>2-</a:t>
            </a:r>
            <a:fld id="{C398E235-4D41-403D-AD2B-8C7BFBEFD2C1}" type="slidenum">
              <a:rPr lang="en-CA" altLang="en-US" smtClean="0"/>
              <a:pPr>
                <a:defRPr/>
              </a:pPr>
              <a:t>‹#›</a:t>
            </a:fld>
            <a:endParaRPr lang="en-CA" altLang="en-US"/>
          </a:p>
        </p:txBody>
      </p:sp>
      <p:sp>
        <p:nvSpPr>
          <p:cNvPr id="8"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8C5CCD-E222-42BC-9586-86E2E325716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r>
              <a:rPr lang="en-CA" altLang="en-US" smtClean="0"/>
              <a:t>2-</a:t>
            </a:r>
            <a:fld id="{9A3505F4-6541-484D-BA45-74D2663C6827}" type="slidenum">
              <a:rPr lang="en-CA" altLang="en-US" smtClean="0"/>
              <a:pPr>
                <a:defRPr/>
              </a:pPr>
              <a:t>‹#›</a:t>
            </a:fld>
            <a:endParaRPr lang="en-CA" altLang="en-US"/>
          </a:p>
        </p:txBody>
      </p:sp>
      <p:sp>
        <p:nvSpPr>
          <p:cNvPr id="10"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8C5CCD-E222-42BC-9586-86E2E325716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r>
              <a:rPr lang="en-CA" altLang="en-US" smtClean="0"/>
              <a:t>2-</a:t>
            </a:r>
            <a:fld id="{6D9B648D-9010-4512-A088-46C78B497C21}" type="slidenum">
              <a:rPr lang="en-CA" altLang="en-US" smtClean="0"/>
              <a:pPr>
                <a:defRPr/>
              </a:pPr>
              <a:t>‹#›</a:t>
            </a:fld>
            <a:endParaRPr lang="en-CA" altLang="en-US"/>
          </a:p>
        </p:txBody>
      </p:sp>
      <p:sp>
        <p:nvSpPr>
          <p:cNvPr id="6"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C5CCD-E222-42BC-9586-86E2E3257161}"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CA" altLang="en-US" smtClean="0"/>
              <a:t>2-</a:t>
            </a:r>
            <a:fld id="{94EDC764-BC60-4603-B391-CA97966F7339}" type="slidenum">
              <a:rPr lang="en-CA" altLang="en-US" smtClean="0"/>
              <a:pPr>
                <a:defRPr/>
              </a:pPr>
              <a:t>‹#›</a:t>
            </a:fld>
            <a:endParaRPr lang="en-CA" altLang="en-US"/>
          </a:p>
        </p:txBody>
      </p:sp>
      <p:sp>
        <p:nvSpPr>
          <p:cNvPr id="5"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CA" altLang="en-US" smtClean="0"/>
              <a:t>2-</a:t>
            </a:r>
            <a:fld id="{BEBE0D21-E652-45D2-BC04-9B16AEFA8FC6}" type="slidenum">
              <a:rPr lang="en-CA" altLang="en-US" smtClean="0"/>
              <a:pPr>
                <a:defRPr/>
              </a:pPr>
              <a:t>‹#›</a:t>
            </a:fld>
            <a:endParaRPr lang="en-CA" altLang="en-US"/>
          </a:p>
        </p:txBody>
      </p:sp>
      <p:sp>
        <p:nvSpPr>
          <p:cNvPr id="8"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r>
              <a:rPr lang="en-CA" altLang="en-US" smtClean="0"/>
              <a:t>2-</a:t>
            </a:r>
            <a:fld id="{130FB4C3-460B-4960-ABAD-6E3C4E11718C}" type="slidenum">
              <a:rPr lang="en-CA" altLang="en-US" smtClean="0"/>
              <a:pPr>
                <a:defRPr/>
              </a:pPr>
              <a:t>‹#›</a:t>
            </a:fld>
            <a:endParaRPr lang="en-CA"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8C5CCD-E222-42BC-9586-86E2E3257161}" type="datetimeFigureOut">
              <a:rPr lang="en-US" smtClean="0"/>
              <a:t>5/26/2019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CA" altLang="en-US" smtClean="0"/>
              <a:t>2-</a:t>
            </a:r>
            <a:fld id="{842DF88D-8B9B-4380-9DC1-11780B0825F9}" type="slidenum">
              <a:rPr lang="en-CA" altLang="en-US" smtClean="0"/>
              <a:pPr>
                <a:defRPr/>
              </a:pPr>
              <a:t>‹#›</a:t>
            </a:fld>
            <a:endParaRPr lang="en-CA"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LShir4YMYUU"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1VNB5B6qr8" TargetMode="External"/><Relationship Id="rId2" Type="http://schemas.openxmlformats.org/officeDocument/2006/relationships/hyperlink" Target="https://www.youtube.com/watch?v=5p9rqqJmDaQ"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WDwTQ57Yyz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683568" y="4726012"/>
            <a:ext cx="7685088" cy="1511300"/>
          </a:xfrm>
        </p:spPr>
        <p:txBody>
          <a:bodyPr/>
          <a:lstStyle/>
          <a:p>
            <a:pPr marL="342900" indent="-342900"/>
            <a:r>
              <a:rPr lang="en-US" altLang="en-US" sz="4400" b="1" dirty="0" smtClean="0">
                <a:solidFill>
                  <a:srgbClr val="412A94"/>
                </a:solidFill>
                <a:effectLst/>
              </a:rPr>
              <a:t>Communication, The Self, and Perception</a:t>
            </a:r>
            <a:endParaRPr lang="en-US" altLang="en-US" sz="4400" b="1" dirty="0">
              <a:solidFill>
                <a:srgbClr val="412A94"/>
              </a:solidFill>
              <a:effectLst/>
            </a:endParaRPr>
          </a:p>
        </p:txBody>
      </p:sp>
      <p:sp>
        <p:nvSpPr>
          <p:cNvPr id="7" name="Rectangle 5"/>
          <p:cNvSpPr>
            <a:spLocks noChangeArrowheads="1"/>
          </p:cNvSpPr>
          <p:nvPr/>
        </p:nvSpPr>
        <p:spPr bwMode="auto">
          <a:xfrm>
            <a:off x="611560" y="234888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en-US" sz="4400" b="0" dirty="0" smtClean="0">
                <a:effectLst>
                  <a:outerShdw blurRad="38100" dist="38100" dir="2700000" algn="tl">
                    <a:srgbClr val="000000">
                      <a:alpha val="43137"/>
                    </a:srgbClr>
                  </a:outerShdw>
                </a:effectLst>
                <a:cs typeface="Arial" panose="020B0604020202020204" pitchFamily="34" charset="0"/>
              </a:rPr>
              <a:t>Chapters 2 &amp; 3</a:t>
            </a:r>
            <a:endParaRPr lang="en-US" altLang="en-US" sz="4400" b="0" dirty="0">
              <a:effectLst>
                <a:outerShdw blurRad="38100" dist="38100" dir="2700000" algn="tl">
                  <a:srgbClr val="000000">
                    <a:alpha val="43137"/>
                  </a:srgbClr>
                </a:outerShdw>
              </a:effectLst>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a:t>
            </a:r>
            <a:endParaRPr lang="en-US" dirty="0"/>
          </a:p>
        </p:txBody>
      </p:sp>
      <p:sp>
        <p:nvSpPr>
          <p:cNvPr id="3" name="Content Placeholder 2"/>
          <p:cNvSpPr>
            <a:spLocks noGrp="1"/>
          </p:cNvSpPr>
          <p:nvPr>
            <p:ph idx="1"/>
          </p:nvPr>
        </p:nvSpPr>
        <p:spPr/>
        <p:txBody>
          <a:bodyPr>
            <a:normAutofit lnSpcReduction="10000"/>
          </a:bodyPr>
          <a:lstStyle/>
          <a:p>
            <a:r>
              <a:rPr lang="en-US" dirty="0" smtClean="0"/>
              <a:t>Everything we perceive through our senses (sight, feeling, sound, taste, smell) is processed through </a:t>
            </a:r>
            <a:r>
              <a:rPr lang="en-US" b="1" dirty="0" smtClean="0"/>
              <a:t>perception’s </a:t>
            </a:r>
            <a:r>
              <a:rPr lang="en-US" dirty="0" smtClean="0"/>
              <a:t>three stages</a:t>
            </a:r>
          </a:p>
          <a:p>
            <a:r>
              <a:rPr lang="en-US" dirty="0" smtClean="0"/>
              <a:t>First we </a:t>
            </a:r>
            <a:r>
              <a:rPr lang="en-US" b="1" dirty="0" smtClean="0"/>
              <a:t>select</a:t>
            </a:r>
            <a:r>
              <a:rPr lang="en-US" dirty="0" smtClean="0"/>
              <a:t> the important features of the stimuli</a:t>
            </a:r>
          </a:p>
          <a:p>
            <a:r>
              <a:rPr lang="en-US" dirty="0" smtClean="0"/>
              <a:t>Then we </a:t>
            </a:r>
            <a:r>
              <a:rPr lang="en-US" b="1" dirty="0" smtClean="0"/>
              <a:t>organize </a:t>
            </a:r>
            <a:r>
              <a:rPr lang="en-US" dirty="0" smtClean="0"/>
              <a:t>it so that it makes sense </a:t>
            </a:r>
            <a:r>
              <a:rPr lang="en-US" dirty="0" smtClean="0">
                <a:sym typeface="Wingdings" panose="05000000000000000000" pitchFamily="2" charset="2"/>
              </a:rPr>
              <a:t> we do this by applying </a:t>
            </a:r>
            <a:r>
              <a:rPr lang="en-US" b="1" dirty="0" smtClean="0">
                <a:sym typeface="Wingdings" panose="05000000000000000000" pitchFamily="2" charset="2"/>
              </a:rPr>
              <a:t>cognitive schema (or filters)</a:t>
            </a:r>
            <a:r>
              <a:rPr lang="en-US" dirty="0" smtClean="0">
                <a:sym typeface="Wingdings" panose="05000000000000000000" pitchFamily="2" charset="2"/>
              </a:rPr>
              <a:t> that try to fit this new thing into previous formers or preconceived ideas of what it could be</a:t>
            </a:r>
          </a:p>
          <a:p>
            <a:r>
              <a:rPr lang="en-US" dirty="0" smtClean="0">
                <a:sym typeface="Wingdings" panose="05000000000000000000" pitchFamily="2" charset="2"/>
              </a:rPr>
              <a:t>Then we </a:t>
            </a:r>
            <a:r>
              <a:rPr lang="en-US" b="1" dirty="0" smtClean="0">
                <a:sym typeface="Wingdings" panose="05000000000000000000" pitchFamily="2" charset="2"/>
              </a:rPr>
              <a:t>interpret/explain</a:t>
            </a:r>
            <a:r>
              <a:rPr lang="en-US" dirty="0" smtClean="0">
                <a:sym typeface="Wingdings" panose="05000000000000000000" pitchFamily="2" charset="2"/>
              </a:rPr>
              <a:t> to ourselves what it must be and determine a reasonable response to it</a:t>
            </a:r>
          </a:p>
          <a:p>
            <a:r>
              <a:rPr lang="en-US" dirty="0" smtClean="0">
                <a:sym typeface="Wingdings" panose="05000000000000000000" pitchFamily="2" charset="2"/>
              </a:rPr>
              <a:t>This process happens extremely quickly </a:t>
            </a:r>
            <a:endParaRPr lang="en-US" dirty="0"/>
          </a:p>
        </p:txBody>
      </p:sp>
      <p:sp>
        <p:nvSpPr>
          <p:cNvPr id="4" name="Slide Number Placeholder 3"/>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10</a:t>
            </a:fld>
            <a:endParaRPr lang="en-CA" altLang="en-US"/>
          </a:p>
        </p:txBody>
      </p:sp>
    </p:spTree>
    <p:extLst>
      <p:ext uri="{BB962C8B-B14F-4D97-AF65-F5344CB8AC3E}">
        <p14:creationId xmlns:p14="http://schemas.microsoft.com/office/powerpoint/2010/main" val="87704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323850" y="2997200"/>
            <a:ext cx="2667000" cy="1223963"/>
          </a:xfrm>
          <a:prstGeom prst="rect">
            <a:avLst/>
          </a:prstGeom>
          <a:noFill/>
          <a:ln w="9525">
            <a:noFill/>
            <a:miter lim="800000"/>
            <a:headEnd/>
            <a:tailEnd/>
          </a:ln>
          <a:effectLst/>
        </p:spPr>
        <p:txBody>
          <a:bodyPr lIns="92075" tIns="46038" rIns="92075" bIns="46038"/>
          <a:lstStyle/>
          <a:p>
            <a:pPr marL="342900" indent="-342900" algn="ctr">
              <a:spcBef>
                <a:spcPct val="20000"/>
              </a:spcBef>
              <a:defRPr/>
            </a:pPr>
            <a:r>
              <a:rPr lang="en-US" sz="3200" dirty="0">
                <a:solidFill>
                  <a:srgbClr val="000000"/>
                </a:solidFill>
                <a:ea typeface="+mn-ea"/>
                <a:cs typeface="Arial" pitchFamily="34" charset="0"/>
              </a:rPr>
              <a:t>What do </a:t>
            </a:r>
          </a:p>
          <a:p>
            <a:pPr marL="342900" indent="-342900" algn="ctr">
              <a:spcBef>
                <a:spcPct val="20000"/>
              </a:spcBef>
              <a:defRPr/>
            </a:pPr>
            <a:r>
              <a:rPr lang="en-US" sz="3200" dirty="0">
                <a:solidFill>
                  <a:srgbClr val="000000"/>
                </a:solidFill>
                <a:ea typeface="+mn-ea"/>
                <a:cs typeface="Arial" pitchFamily="34" charset="0"/>
              </a:rPr>
              <a:t>you see</a:t>
            </a:r>
            <a:r>
              <a:rPr lang="en-US" sz="3200" dirty="0" smtClean="0">
                <a:solidFill>
                  <a:srgbClr val="000000"/>
                </a:solidFill>
                <a:ea typeface="+mn-ea"/>
                <a:cs typeface="Arial" pitchFamily="34" charset="0"/>
              </a:rPr>
              <a:t>?</a:t>
            </a:r>
          </a:p>
          <a:p>
            <a:pPr marL="342900" indent="-342900" algn="ctr">
              <a:spcBef>
                <a:spcPct val="20000"/>
              </a:spcBef>
              <a:defRPr/>
            </a:pPr>
            <a:r>
              <a:rPr lang="en-US" sz="2000" dirty="0"/>
              <a:t>If you saw two faces or a vase, how did your brain manage to create that </a:t>
            </a:r>
            <a:r>
              <a:rPr lang="en-US" sz="2000" b="1" dirty="0"/>
              <a:t>interpretation</a:t>
            </a:r>
            <a:r>
              <a:rPr lang="en-US" sz="2000" dirty="0"/>
              <a:t> of the picture? </a:t>
            </a:r>
          </a:p>
          <a:p>
            <a:pPr marL="342900" indent="-342900" algn="ctr">
              <a:spcBef>
                <a:spcPct val="20000"/>
              </a:spcBef>
              <a:defRPr/>
            </a:pPr>
            <a:endParaRPr lang="en-US" sz="3200" dirty="0">
              <a:solidFill>
                <a:srgbClr val="000000"/>
              </a:solidFill>
              <a:ea typeface="+mn-ea"/>
              <a:cs typeface="Arial" pitchFamily="34" charset="0"/>
            </a:endParaRPr>
          </a:p>
        </p:txBody>
      </p:sp>
      <p:pic>
        <p:nvPicPr>
          <p:cNvPr id="23556" name="Picture 5" descr="C03-F02_pg07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5313" y="1455738"/>
            <a:ext cx="5265737"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Selection</a:t>
            </a:r>
          </a:p>
        </p:txBody>
      </p:sp>
    </p:spTree>
    <p:extLst>
      <p:ext uri="{BB962C8B-B14F-4D97-AF65-F5344CB8AC3E}">
        <p14:creationId xmlns:p14="http://schemas.microsoft.com/office/powerpoint/2010/main" val="2293458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a process of selecting the key features of whatever you are perceiving to begin to figure out what it is</a:t>
            </a:r>
          </a:p>
          <a:p>
            <a:r>
              <a:rPr lang="en-US" dirty="0" smtClean="0"/>
              <a:t>Qualities </a:t>
            </a:r>
            <a:r>
              <a:rPr lang="en-US" dirty="0" smtClean="0"/>
              <a:t>of the </a:t>
            </a:r>
            <a:r>
              <a:rPr lang="en-US" dirty="0" smtClean="0"/>
              <a:t>phenomena</a:t>
            </a:r>
            <a:endParaRPr lang="en-US" dirty="0" smtClean="0"/>
          </a:p>
          <a:p>
            <a:pPr lvl="1"/>
            <a:r>
              <a:rPr lang="en-US" dirty="0" smtClean="0"/>
              <a:t>Things that stand </a:t>
            </a:r>
            <a:r>
              <a:rPr lang="en-US" dirty="0" smtClean="0"/>
              <a:t>out immediately:  are typically loud</a:t>
            </a:r>
            <a:r>
              <a:rPr lang="en-US" dirty="0" smtClean="0"/>
              <a:t>, bright, </a:t>
            </a:r>
            <a:r>
              <a:rPr lang="en-US" dirty="0" smtClean="0"/>
              <a:t>fast </a:t>
            </a:r>
            <a:r>
              <a:rPr lang="en-US" dirty="0" smtClean="0">
                <a:sym typeface="Wingdings" panose="05000000000000000000" pitchFamily="2" charset="2"/>
              </a:rPr>
              <a:t> in the above picture, your brain immediately noticed differences in </a:t>
            </a:r>
            <a:r>
              <a:rPr lang="en-US" dirty="0" err="1" smtClean="0">
                <a:sym typeface="Wingdings" panose="05000000000000000000" pitchFamily="2" charset="2"/>
              </a:rPr>
              <a:t>colour</a:t>
            </a:r>
            <a:r>
              <a:rPr lang="en-US" dirty="0" smtClean="0">
                <a:sym typeface="Wingdings" panose="05000000000000000000" pitchFamily="2" charset="2"/>
              </a:rPr>
              <a:t> and shape to begin interpreting the picture</a:t>
            </a:r>
            <a:endParaRPr lang="en-US" dirty="0" smtClean="0"/>
          </a:p>
          <a:p>
            <a:r>
              <a:rPr lang="en-US" dirty="0" smtClean="0"/>
              <a:t>Self-indication</a:t>
            </a:r>
          </a:p>
          <a:p>
            <a:pPr lvl="1"/>
            <a:r>
              <a:rPr lang="en-US" dirty="0" smtClean="0"/>
              <a:t>Our </a:t>
            </a:r>
            <a:r>
              <a:rPr lang="en-US" dirty="0" smtClean="0"/>
              <a:t>personal circumstances </a:t>
            </a:r>
            <a:r>
              <a:rPr lang="en-US" dirty="0" smtClean="0"/>
              <a:t>can also dictate the selection process</a:t>
            </a:r>
            <a:endParaRPr lang="en-US" dirty="0" smtClean="0"/>
          </a:p>
          <a:p>
            <a:pPr lvl="2"/>
            <a:r>
              <a:rPr lang="en-US" dirty="0" smtClean="0"/>
              <a:t>Are you hungry? You might notice the smell of food, or look specifically for restaurants</a:t>
            </a:r>
          </a:p>
          <a:p>
            <a:pPr lvl="2"/>
            <a:r>
              <a:rPr lang="en-US" dirty="0" smtClean="0"/>
              <a:t>Did you recently break up with someone? You might notice couples in public (making you sad), or might be drawn to attractive people more than usual</a:t>
            </a:r>
          </a:p>
          <a:p>
            <a:r>
              <a:rPr lang="en-US" dirty="0" smtClean="0"/>
              <a:t>Culture can also</a:t>
            </a:r>
            <a:r>
              <a:rPr lang="en-US" dirty="0" smtClean="0">
                <a:sym typeface="Wingdings" panose="05000000000000000000" pitchFamily="2" charset="2"/>
              </a:rPr>
              <a:t> influence our perception  different cultures have different customs or art forms that can inform what we tend to notice in a </a:t>
            </a:r>
            <a:r>
              <a:rPr lang="en-US" dirty="0" smtClean="0">
                <a:sym typeface="Wingdings" panose="05000000000000000000" pitchFamily="2" charset="2"/>
              </a:rPr>
              <a:t>room, or a painting, or someone’s </a:t>
            </a:r>
            <a:r>
              <a:rPr lang="en-US" dirty="0" err="1" smtClean="0">
                <a:sym typeface="Wingdings" panose="05000000000000000000" pitchFamily="2" charset="2"/>
              </a:rPr>
              <a:t>behaviour</a:t>
            </a:r>
            <a:r>
              <a:rPr lang="en-US" dirty="0" smtClean="0">
                <a:sym typeface="Wingdings" panose="05000000000000000000" pitchFamily="2" charset="2"/>
              </a:rPr>
              <a:t>, thus influencing the perceptions process</a:t>
            </a:r>
            <a:endParaRPr lang="en-US" dirty="0"/>
          </a:p>
        </p:txBody>
      </p:sp>
      <p:sp>
        <p:nvSpPr>
          <p:cNvPr id="4" name="Slide Number Placeholder 3"/>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12</a:t>
            </a:fld>
            <a:endParaRPr lang="en-CA" altLang="en-US"/>
          </a:p>
        </p:txBody>
      </p:sp>
    </p:spTree>
    <p:extLst>
      <p:ext uri="{BB962C8B-B14F-4D97-AF65-F5344CB8AC3E}">
        <p14:creationId xmlns:p14="http://schemas.microsoft.com/office/powerpoint/2010/main" val="1712390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normAutofit fontScale="92500"/>
          </a:bodyPr>
          <a:lstStyle/>
          <a:p>
            <a:r>
              <a:rPr lang="en-US" dirty="0" smtClean="0"/>
              <a:t>Once we have selected what is important, our brain has to try to figure out what, exactly, it is that we are perceiving</a:t>
            </a:r>
          </a:p>
          <a:p>
            <a:r>
              <a:rPr lang="en-US" dirty="0" smtClean="0"/>
              <a:t>It would take too long for our brain to come up with an original interpretation for every noise we hear or picture we see</a:t>
            </a:r>
          </a:p>
          <a:p>
            <a:r>
              <a:rPr lang="en-US" dirty="0" smtClean="0"/>
              <a:t>Instead, it rapidly attempts to match the new stimuli to previously experienced images/forms in order to see whether it matches</a:t>
            </a:r>
          </a:p>
          <a:p>
            <a:r>
              <a:rPr lang="en-US" dirty="0" smtClean="0"/>
              <a:t>These forms, or “filters” are also called “cognitive schemata” and they allow us to organize stimuli quickly</a:t>
            </a:r>
            <a:endParaRPr lang="en-US" dirty="0"/>
          </a:p>
        </p:txBody>
      </p:sp>
      <p:sp>
        <p:nvSpPr>
          <p:cNvPr id="4" name="Slide Number Placeholder 3"/>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13</a:t>
            </a:fld>
            <a:endParaRPr lang="en-CA" altLang="en-US"/>
          </a:p>
        </p:txBody>
      </p:sp>
    </p:spTree>
    <p:extLst>
      <p:ext uri="{BB962C8B-B14F-4D97-AF65-F5344CB8AC3E}">
        <p14:creationId xmlns:p14="http://schemas.microsoft.com/office/powerpoint/2010/main" val="201066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309563" y="2636912"/>
            <a:ext cx="3182317" cy="2362200"/>
          </a:xfrm>
          <a:prstGeom prst="rect">
            <a:avLst/>
          </a:prstGeom>
          <a:noFill/>
          <a:ln w="9525">
            <a:noFill/>
            <a:miter lim="800000"/>
            <a:headEnd/>
            <a:tailEnd/>
          </a:ln>
          <a:effectLst/>
        </p:spPr>
        <p:txBody>
          <a:bodyPr lIns="92075" tIns="46038" rIns="92075" bIns="46038"/>
          <a:lstStyle/>
          <a:p>
            <a:pPr marL="342900" indent="-342900" algn="ctr">
              <a:spcBef>
                <a:spcPct val="20000"/>
              </a:spcBef>
              <a:defRPr/>
            </a:pPr>
            <a:r>
              <a:rPr lang="en-US" sz="3200" dirty="0">
                <a:solidFill>
                  <a:srgbClr val="000000"/>
                </a:solidFill>
                <a:ea typeface="+mn-ea"/>
              </a:rPr>
              <a:t>Four</a:t>
            </a:r>
          </a:p>
          <a:p>
            <a:pPr marL="342900" indent="-342900" algn="ctr">
              <a:spcBef>
                <a:spcPct val="20000"/>
              </a:spcBef>
              <a:defRPr/>
            </a:pPr>
            <a:r>
              <a:rPr lang="en-US" sz="3200" dirty="0">
                <a:solidFill>
                  <a:srgbClr val="000000"/>
                </a:solidFill>
                <a:ea typeface="+mn-ea"/>
                <a:cs typeface="Arial" pitchFamily="34" charset="0"/>
              </a:rPr>
              <a:t>Cognitive</a:t>
            </a:r>
          </a:p>
          <a:p>
            <a:pPr marL="342900" indent="-342900" algn="ctr">
              <a:spcBef>
                <a:spcPct val="20000"/>
              </a:spcBef>
              <a:defRPr/>
            </a:pPr>
            <a:r>
              <a:rPr lang="en-US" sz="3200" dirty="0" smtClean="0">
                <a:solidFill>
                  <a:srgbClr val="000000"/>
                </a:solidFill>
                <a:ea typeface="+mn-ea"/>
              </a:rPr>
              <a:t>Schemata</a:t>
            </a:r>
          </a:p>
          <a:p>
            <a:pPr marL="342900" indent="-342900" algn="ctr">
              <a:spcBef>
                <a:spcPct val="20000"/>
              </a:spcBef>
              <a:defRPr/>
            </a:pPr>
            <a:r>
              <a:rPr lang="en-US" sz="3200" dirty="0" smtClean="0">
                <a:solidFill>
                  <a:srgbClr val="000000"/>
                </a:solidFill>
              </a:rPr>
              <a:t>(</a:t>
            </a:r>
            <a:r>
              <a:rPr lang="en-US" sz="3200" dirty="0" smtClean="0">
                <a:solidFill>
                  <a:srgbClr val="000000"/>
                </a:solidFill>
                <a:hlinkClick r:id="rId3"/>
              </a:rPr>
              <a:t>How do they affect our expectations?)</a:t>
            </a:r>
            <a:endParaRPr lang="en-US" sz="3200" dirty="0">
              <a:solidFill>
                <a:srgbClr val="000000"/>
              </a:solidFill>
              <a:ea typeface="+mn-ea"/>
            </a:endParaRPr>
          </a:p>
        </p:txBody>
      </p:sp>
      <p:pic>
        <p:nvPicPr>
          <p:cNvPr id="25605" name="Picture 1"/>
          <p:cNvPicPr>
            <a:picLocks noChangeAspect="1"/>
          </p:cNvPicPr>
          <p:nvPr/>
        </p:nvPicPr>
        <p:blipFill>
          <a:blip r:embed="rId4">
            <a:extLst>
              <a:ext uri="{28A0092B-C50C-407E-A947-70E740481C1C}">
                <a14:useLocalDpi xmlns:a14="http://schemas.microsoft.com/office/drawing/2010/main" val="0"/>
              </a:ext>
            </a:extLst>
          </a:blip>
          <a:srcRect r="43996"/>
          <a:stretch>
            <a:fillRect/>
          </a:stretch>
        </p:blipFill>
        <p:spPr bwMode="auto">
          <a:xfrm>
            <a:off x="3614738" y="1546225"/>
            <a:ext cx="484346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Organization</a:t>
            </a:r>
          </a:p>
        </p:txBody>
      </p:sp>
    </p:spTree>
    <p:extLst>
      <p:ext uri="{BB962C8B-B14F-4D97-AF65-F5344CB8AC3E}">
        <p14:creationId xmlns:p14="http://schemas.microsoft.com/office/powerpoint/2010/main" val="5941497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Four Cognitive Schemata</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Prototypes: An ideal of something, whether it’s a person, or an image, or a sound</a:t>
            </a:r>
          </a:p>
          <a:p>
            <a:pPr lvl="1"/>
            <a:r>
              <a:rPr lang="en-US" dirty="0" smtClean="0"/>
              <a:t>Our brain tries to match the new concept to old ideals to see if it matches: e.g. when you meet someone new, you will most likely immediately compare them to your ideal of a friend – based on your existing friends – to determine whether they seem like the kind of person you could be friends with</a:t>
            </a:r>
          </a:p>
          <a:p>
            <a:r>
              <a:rPr lang="en-US" dirty="0" smtClean="0"/>
              <a:t>Personal Constructs: A more detailed version of a prototype; when we experience something, our brain tries to qualitatively organize it based on a series of standards (or constructs) that might apply to it</a:t>
            </a:r>
          </a:p>
          <a:p>
            <a:pPr lvl="1"/>
            <a:r>
              <a:rPr lang="en-US" dirty="0" smtClean="0"/>
              <a:t>For example, when meeting that new person, our brain will try to determine whether they are likeable based on a series of values we might have: are they intelligent/unintelligent, attractive/unattractive, funny/not funny, well-dressed/poorly dressed </a:t>
            </a:r>
            <a:r>
              <a:rPr lang="en-US" dirty="0" smtClean="0">
                <a:sym typeface="Wingdings" panose="05000000000000000000" pitchFamily="2" charset="2"/>
              </a:rPr>
              <a:t> where they fall in each of these constructs will help us determine their potential quality as friends</a:t>
            </a:r>
            <a:endParaRPr lang="en-US" dirty="0"/>
          </a:p>
        </p:txBody>
      </p:sp>
      <p:sp>
        <p:nvSpPr>
          <p:cNvPr id="3" name="Slide Number Placeholder 2"/>
          <p:cNvSpPr>
            <a:spLocks noGrp="1"/>
          </p:cNvSpPr>
          <p:nvPr>
            <p:ph type="sldNum" sz="quarter" idx="12"/>
          </p:nvPr>
        </p:nvSpPr>
        <p:spPr/>
        <p:txBody>
          <a:bodyPr/>
          <a:lstStyle/>
          <a:p>
            <a:pPr>
              <a:defRPr/>
            </a:pPr>
            <a:r>
              <a:rPr lang="en-CA" altLang="en-US" smtClean="0"/>
              <a:t>2-</a:t>
            </a:r>
            <a:fld id="{6D9B648D-9010-4512-A088-46C78B497C21}" type="slidenum">
              <a:rPr lang="en-CA" altLang="en-US" smtClean="0"/>
              <a:pPr>
                <a:defRPr/>
              </a:pPr>
              <a:t>15</a:t>
            </a:fld>
            <a:endParaRPr lang="en-CA" altLang="en-US"/>
          </a:p>
        </p:txBody>
      </p:sp>
    </p:spTree>
    <p:extLst>
      <p:ext uri="{BB962C8B-B14F-4D97-AF65-F5344CB8AC3E}">
        <p14:creationId xmlns:p14="http://schemas.microsoft.com/office/powerpoint/2010/main" val="222733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Cognitive Schemata (cont’d)</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Stereotypes: Categorizes and generalizes about people and situations in order to more quickly determine their quality </a:t>
            </a:r>
            <a:r>
              <a:rPr lang="en-US" dirty="0" smtClean="0">
                <a:sym typeface="Wingdings" panose="05000000000000000000" pitchFamily="2" charset="2"/>
              </a:rPr>
              <a:t> Can be dangerous when we mistake an individual for a stereotype about them</a:t>
            </a:r>
          </a:p>
          <a:p>
            <a:pPr lvl="1"/>
            <a:r>
              <a:rPr lang="en-US" dirty="0" smtClean="0">
                <a:sym typeface="Wingdings" panose="05000000000000000000" pitchFamily="2" charset="2"/>
              </a:rPr>
              <a:t>For example, when determining whether we like that new person, and to determine whether they are intelligent, we might notice that they are wearing glasses and use big words, which we associate with intelligence. We might be accurate or we might not be, and if we assume all smart people have glasses, it will not be to our benefit or those we meet.</a:t>
            </a:r>
          </a:p>
          <a:p>
            <a:r>
              <a:rPr lang="en-US" dirty="0" smtClean="0">
                <a:sym typeface="Wingdings" panose="05000000000000000000" pitchFamily="2" charset="2"/>
              </a:rPr>
              <a:t>Scripts: Helps us determine situations based on expected </a:t>
            </a:r>
            <a:r>
              <a:rPr lang="en-US" dirty="0" err="1" smtClean="0">
                <a:sym typeface="Wingdings" panose="05000000000000000000" pitchFamily="2" charset="2"/>
              </a:rPr>
              <a:t>behaviours</a:t>
            </a:r>
            <a:r>
              <a:rPr lang="en-US" dirty="0" smtClean="0">
                <a:sym typeface="Wingdings" panose="05000000000000000000" pitchFamily="2" charset="2"/>
              </a:rPr>
              <a:t>. Our brain does not only perceive what something </a:t>
            </a:r>
            <a:r>
              <a:rPr lang="en-US" b="1" dirty="0" smtClean="0">
                <a:sym typeface="Wingdings" panose="05000000000000000000" pitchFamily="2" charset="2"/>
              </a:rPr>
              <a:t>is</a:t>
            </a:r>
            <a:r>
              <a:rPr lang="en-US" dirty="0" smtClean="0">
                <a:sym typeface="Wingdings" panose="05000000000000000000" pitchFamily="2" charset="2"/>
              </a:rPr>
              <a:t>, but how we are expected to </a:t>
            </a:r>
            <a:r>
              <a:rPr lang="en-US" b="1" dirty="0" smtClean="0">
                <a:sym typeface="Wingdings" panose="05000000000000000000" pitchFamily="2" charset="2"/>
              </a:rPr>
              <a:t>interact</a:t>
            </a:r>
            <a:r>
              <a:rPr lang="en-US" dirty="0" smtClean="0">
                <a:sym typeface="Wingdings" panose="05000000000000000000" pitchFamily="2" charset="2"/>
              </a:rPr>
              <a:t> with it quickly  often uses stereotypes</a:t>
            </a:r>
          </a:p>
          <a:p>
            <a:pPr lvl="1"/>
            <a:r>
              <a:rPr lang="en-US" dirty="0" smtClean="0">
                <a:sym typeface="Wingdings" panose="05000000000000000000" pitchFamily="2" charset="2"/>
              </a:rPr>
              <a:t>For example, a “high five”. When we see someone put their hand up in the air, we quickly stereotype the action as typical of a “high five” and determine that the most appropriate response is to reciprocate.</a:t>
            </a:r>
            <a:r>
              <a:rPr lang="en-US" dirty="0" smtClean="0"/>
              <a:t> </a:t>
            </a:r>
            <a:endParaRPr lang="en-US" dirty="0"/>
          </a:p>
        </p:txBody>
      </p:sp>
      <p:sp>
        <p:nvSpPr>
          <p:cNvPr id="3" name="Slide Number Placeholder 2"/>
          <p:cNvSpPr>
            <a:spLocks noGrp="1"/>
          </p:cNvSpPr>
          <p:nvPr>
            <p:ph type="sldNum" sz="quarter" idx="12"/>
          </p:nvPr>
        </p:nvSpPr>
        <p:spPr/>
        <p:txBody>
          <a:bodyPr/>
          <a:lstStyle/>
          <a:p>
            <a:pPr>
              <a:defRPr/>
            </a:pPr>
            <a:r>
              <a:rPr lang="en-CA" altLang="en-US" smtClean="0"/>
              <a:t>2-</a:t>
            </a:r>
            <a:fld id="{6D9B648D-9010-4512-A088-46C78B497C21}" type="slidenum">
              <a:rPr lang="en-CA" altLang="en-US" smtClean="0"/>
              <a:pPr>
                <a:defRPr/>
              </a:pPr>
              <a:t>16</a:t>
            </a:fld>
            <a:endParaRPr lang="en-CA" altLang="en-US"/>
          </a:p>
        </p:txBody>
      </p:sp>
    </p:spTree>
    <p:extLst>
      <p:ext uri="{BB962C8B-B14F-4D97-AF65-F5344CB8AC3E}">
        <p14:creationId xmlns:p14="http://schemas.microsoft.com/office/powerpoint/2010/main" val="43841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1029"/>
          <p:cNvSpPr txBox="1">
            <a:spLocks noChangeArrowheads="1"/>
          </p:cNvSpPr>
          <p:nvPr/>
        </p:nvSpPr>
        <p:spPr bwMode="auto">
          <a:xfrm>
            <a:off x="2422525" y="-350838"/>
            <a:ext cx="361950"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50000"/>
              </a:spcBef>
              <a:buClrTx/>
              <a:buSzTx/>
              <a:buFontTx/>
              <a:buChar char="•"/>
            </a:pPr>
            <a:endParaRPr lang="en-US" altLang="en-US" sz="2400">
              <a:solidFill>
                <a:schemeClr val="folHlink"/>
              </a:solidFill>
              <a:latin typeface="Book Antiqua" panose="02040602050305030304" pitchFamily="18" charset="0"/>
            </a:endParaRPr>
          </a:p>
        </p:txBody>
      </p:sp>
      <p:sp>
        <p:nvSpPr>
          <p:cNvPr id="27652" name="Oval 1040"/>
          <p:cNvSpPr>
            <a:spLocks noChangeArrowheads="1"/>
          </p:cNvSpPr>
          <p:nvPr/>
        </p:nvSpPr>
        <p:spPr bwMode="auto">
          <a:xfrm>
            <a:off x="2268538" y="1484313"/>
            <a:ext cx="4895850" cy="4752975"/>
          </a:xfrm>
          <a:prstGeom prst="ellipse">
            <a:avLst/>
          </a:prstGeom>
          <a:solidFill>
            <a:srgbClr val="412A94"/>
          </a:solidFill>
          <a:ln w="12700">
            <a:solidFill>
              <a:srgbClr val="412A94"/>
            </a:solidFill>
            <a:round/>
            <a:headEnd/>
            <a:tailEnd/>
          </a:ln>
        </p:spPr>
        <p:txBody>
          <a:bodyPr anchor="ctr">
            <a:spAutoFit/>
          </a:bodyPr>
          <a:lstStyle>
            <a:lvl1pPr>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50000"/>
              </a:spcBef>
              <a:buClrTx/>
              <a:buSzTx/>
              <a:buFontTx/>
              <a:buChar char="•"/>
            </a:pPr>
            <a:endParaRPr lang="en-US" altLang="en-US" sz="2400">
              <a:solidFill>
                <a:schemeClr val="folHlink"/>
              </a:solidFill>
              <a:latin typeface="Book Antiqua" panose="02040602050305030304" pitchFamily="18" charset="0"/>
            </a:endParaRPr>
          </a:p>
        </p:txBody>
      </p:sp>
      <p:sp>
        <p:nvSpPr>
          <p:cNvPr id="27665" name="Text Box 1041"/>
          <p:cNvSpPr txBox="1">
            <a:spLocks noChangeArrowheads="1"/>
          </p:cNvSpPr>
          <p:nvPr/>
        </p:nvSpPr>
        <p:spPr bwMode="auto">
          <a:xfrm>
            <a:off x="2915816" y="2060848"/>
            <a:ext cx="3529013" cy="3539430"/>
          </a:xfrm>
          <a:prstGeom prst="rect">
            <a:avLst/>
          </a:prstGeom>
          <a:noFill/>
          <a:ln w="12700">
            <a:noFill/>
            <a:miter lim="800000"/>
            <a:headEnd/>
            <a:tailEnd/>
          </a:ln>
          <a:effectLst/>
        </p:spPr>
        <p:txBody>
          <a:bodyPr>
            <a:spAutoFit/>
          </a:bodyPr>
          <a:lstStyle/>
          <a:p>
            <a:pPr algn="ctr">
              <a:spcBef>
                <a:spcPct val="20000"/>
              </a:spcBef>
              <a:buClr>
                <a:srgbClr val="F7FCC6"/>
              </a:buClr>
              <a:buSzPct val="75000"/>
              <a:buFont typeface="Monotype Sorts" pitchFamily="-111" charset="2"/>
              <a:buNone/>
              <a:defRPr/>
            </a:pPr>
            <a:r>
              <a:rPr lang="en-US" sz="3200" b="0" dirty="0">
                <a:solidFill>
                  <a:schemeClr val="bg1"/>
                </a:solidFill>
                <a:ea typeface="+mn-ea"/>
                <a:cs typeface="Arial" pitchFamily="34" charset="0"/>
              </a:rPr>
              <a:t>Predictive generalizations about minority groups based on assumptions that all members are the same</a:t>
            </a:r>
          </a:p>
        </p:txBody>
      </p:sp>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Stereotypes</a:t>
            </a:r>
          </a:p>
        </p:txBody>
      </p:sp>
    </p:spTree>
    <p:extLst>
      <p:ext uri="{BB962C8B-B14F-4D97-AF65-F5344CB8AC3E}">
        <p14:creationId xmlns:p14="http://schemas.microsoft.com/office/powerpoint/2010/main" val="4268847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9"/>
          <p:cNvSpPr txBox="1">
            <a:spLocks noChangeArrowheads="1"/>
          </p:cNvSpPr>
          <p:nvPr/>
        </p:nvSpPr>
        <p:spPr bwMode="auto">
          <a:xfrm>
            <a:off x="467544" y="1057300"/>
            <a:ext cx="78105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marL="0" indent="0">
              <a:spcBef>
                <a:spcPct val="0"/>
              </a:spcBef>
              <a:buClrTx/>
              <a:buSzTx/>
              <a:buNone/>
            </a:pPr>
            <a:r>
              <a:rPr lang="en-US" altLang="en-US" sz="2400" b="0" dirty="0" smtClean="0">
                <a:solidFill>
                  <a:srgbClr val="92005A"/>
                </a:solidFill>
                <a:cs typeface="Arial" panose="020B0604020202020204" pitchFamily="34" charset="0"/>
              </a:rPr>
              <a:t>Attribution: </a:t>
            </a:r>
            <a:r>
              <a:rPr lang="en-US" altLang="en-US" sz="2400" b="0" dirty="0" smtClean="0">
                <a:cs typeface="Arial" panose="020B0604020202020204" pitchFamily="34" charset="0"/>
              </a:rPr>
              <a:t>an explanation for why something happened or why something is a certain way</a:t>
            </a:r>
            <a:r>
              <a:rPr lang="en-US" altLang="en-US" sz="2400" b="0" dirty="0" smtClean="0">
                <a:cs typeface="Arial" panose="020B0604020202020204" pitchFamily="34" charset="0"/>
              </a:rPr>
              <a:t>.</a:t>
            </a:r>
            <a:endParaRPr lang="en-US" altLang="en-US" sz="2400" dirty="0">
              <a:cs typeface="Arial" panose="020B0604020202020204" pitchFamily="34" charset="0"/>
            </a:endParaRPr>
          </a:p>
          <a:p>
            <a:pPr>
              <a:spcBef>
                <a:spcPct val="0"/>
              </a:spcBef>
              <a:buClrTx/>
              <a:buSzTx/>
              <a:buFont typeface="Arial" panose="020B0604020202020204" pitchFamily="34" charset="0"/>
              <a:buChar char="•"/>
            </a:pPr>
            <a:r>
              <a:rPr lang="en-US" altLang="en-US" sz="2400" dirty="0" smtClean="0">
                <a:cs typeface="Arial" panose="020B0604020202020204" pitchFamily="34" charset="0"/>
              </a:rPr>
              <a:t>The process of interpretation, determining what something </a:t>
            </a:r>
            <a:r>
              <a:rPr lang="en-US" altLang="en-US" sz="2400" b="1" dirty="0" smtClean="0">
                <a:cs typeface="Arial" panose="020B0604020202020204" pitchFamily="34" charset="0"/>
              </a:rPr>
              <a:t>really</a:t>
            </a:r>
            <a:r>
              <a:rPr lang="en-US" altLang="en-US" sz="2400" dirty="0" smtClean="0">
                <a:cs typeface="Arial" panose="020B0604020202020204" pitchFamily="34" charset="0"/>
              </a:rPr>
              <a:t> is, and therefore how we should respond, depends on attribution</a:t>
            </a:r>
          </a:p>
          <a:p>
            <a:pPr>
              <a:spcBef>
                <a:spcPct val="0"/>
              </a:spcBef>
              <a:buClrTx/>
              <a:buSzTx/>
              <a:buFont typeface="Arial" panose="020B0604020202020204" pitchFamily="34" charset="0"/>
              <a:buChar char="•"/>
            </a:pPr>
            <a:r>
              <a:rPr lang="en-US" altLang="en-US" sz="2400" dirty="0" smtClean="0">
                <a:cs typeface="Arial" panose="020B0604020202020204" pitchFamily="34" charset="0"/>
              </a:rPr>
              <a:t>Our brain tells us who or what caused this event to happen, and therefore the right response</a:t>
            </a:r>
          </a:p>
          <a:p>
            <a:pPr lvl="1">
              <a:spcBef>
                <a:spcPct val="0"/>
              </a:spcBef>
              <a:buClrTx/>
              <a:buSzTx/>
              <a:buFont typeface="Arial" panose="020B0604020202020204" pitchFamily="34" charset="0"/>
              <a:buChar char="•"/>
            </a:pPr>
            <a:r>
              <a:rPr lang="en-US" altLang="en-US" sz="2400" dirty="0" smtClean="0">
                <a:cs typeface="Arial" panose="020B0604020202020204" pitchFamily="34" charset="0"/>
              </a:rPr>
              <a:t>Basic example, a “high five”. </a:t>
            </a:r>
            <a:r>
              <a:rPr lang="en-US" altLang="en-US" sz="2400" dirty="0" smtClean="0">
                <a:cs typeface="Arial" panose="020B0604020202020204" pitchFamily="34" charset="0"/>
              </a:rPr>
              <a:t>If we attribute the action to the person doing it in an honest way, we will respond kindly. If we are suspicious that the person was convinced to high five us for some other reason, or that they have us confused with someone else, we will not respond the same way.</a:t>
            </a:r>
            <a:endParaRPr lang="en-US" altLang="en-US" sz="2400" b="0" dirty="0" smtClean="0">
              <a:cs typeface="Arial" panose="020B0604020202020204" pitchFamily="34" charset="0"/>
            </a:endParaRPr>
          </a:p>
        </p:txBody>
      </p:sp>
      <p:sp>
        <p:nvSpPr>
          <p:cNvPr id="7" name="Rectangle 2"/>
          <p:cNvSpPr txBox="1">
            <a:spLocks noChangeArrowheads="1"/>
          </p:cNvSpPr>
          <p:nvPr/>
        </p:nvSpPr>
        <p:spPr>
          <a:xfrm>
            <a:off x="309563" y="413792"/>
            <a:ext cx="8366893" cy="1287016"/>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t>Interpretation - Attribution</a:t>
            </a:r>
            <a:endParaRPr lang="en-US" sz="4400" dirty="0"/>
          </a:p>
        </p:txBody>
      </p:sp>
    </p:spTree>
    <p:extLst>
      <p:ext uri="{BB962C8B-B14F-4D97-AF65-F5344CB8AC3E}">
        <p14:creationId xmlns:p14="http://schemas.microsoft.com/office/powerpoint/2010/main" val="26894826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9"/>
          <p:cNvSpPr txBox="1">
            <a:spLocks noChangeArrowheads="1"/>
          </p:cNvSpPr>
          <p:nvPr/>
        </p:nvSpPr>
        <p:spPr bwMode="auto">
          <a:xfrm>
            <a:off x="395536" y="980728"/>
            <a:ext cx="78105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 typeface="Arial" panose="020B0604020202020204" pitchFamily="34" charset="0"/>
              <a:buChar char="•"/>
            </a:pPr>
            <a:r>
              <a:rPr lang="en-US" altLang="en-US" sz="2400" dirty="0" smtClean="0">
                <a:cs typeface="Arial" panose="020B0604020202020204" pitchFamily="34" charset="0"/>
              </a:rPr>
              <a:t>There are two common types of errors we make in attributing purpose to things</a:t>
            </a:r>
          </a:p>
          <a:p>
            <a:pPr>
              <a:spcBef>
                <a:spcPct val="0"/>
              </a:spcBef>
              <a:buClrTx/>
              <a:buSzTx/>
              <a:buFont typeface="Arial" panose="020B0604020202020204" pitchFamily="34" charset="0"/>
              <a:buChar char="•"/>
            </a:pPr>
            <a:r>
              <a:rPr lang="en-US" altLang="en-US" sz="2400" dirty="0" smtClean="0">
                <a:cs typeface="Arial" panose="020B0604020202020204" pitchFamily="34" charset="0"/>
              </a:rPr>
              <a:t>Self-Serving </a:t>
            </a:r>
            <a:r>
              <a:rPr lang="en-US" altLang="en-US" sz="2400" dirty="0" smtClean="0">
                <a:cs typeface="Arial" panose="020B0604020202020204" pitchFamily="34" charset="0"/>
              </a:rPr>
              <a:t>Bias:</a:t>
            </a:r>
          </a:p>
          <a:p>
            <a:pPr lvl="1">
              <a:spcBef>
                <a:spcPct val="0"/>
              </a:spcBef>
              <a:buClrTx/>
              <a:buSzTx/>
              <a:buFont typeface="Arial" panose="020B0604020202020204" pitchFamily="34" charset="0"/>
              <a:buChar char="•"/>
            </a:pPr>
            <a:r>
              <a:rPr lang="en-US" altLang="en-US" sz="2400" dirty="0" smtClean="0">
                <a:cs typeface="Arial" panose="020B0604020202020204" pitchFamily="34" charset="0"/>
              </a:rPr>
              <a:t>We tend to see ourselves in a positive light.</a:t>
            </a:r>
          </a:p>
          <a:p>
            <a:pPr lvl="1">
              <a:spcBef>
                <a:spcPct val="0"/>
              </a:spcBef>
              <a:buClrTx/>
              <a:buSzTx/>
              <a:buFont typeface="Arial" panose="020B0604020202020204" pitchFamily="34" charset="0"/>
              <a:buChar char="•"/>
            </a:pPr>
            <a:r>
              <a:rPr lang="en-US" altLang="en-US" sz="2400" dirty="0" smtClean="0">
                <a:cs typeface="Arial" panose="020B0604020202020204" pitchFamily="34" charset="0"/>
              </a:rPr>
              <a:t>We tend to minimize or ignore negative information about the self.</a:t>
            </a:r>
          </a:p>
          <a:p>
            <a:pPr lvl="1">
              <a:spcBef>
                <a:spcPct val="0"/>
              </a:spcBef>
              <a:buClrTx/>
              <a:buSzTx/>
              <a:buFont typeface="Arial" panose="020B0604020202020204" pitchFamily="34" charset="0"/>
              <a:buChar char="•"/>
            </a:pPr>
            <a:r>
              <a:rPr lang="en-US" altLang="en-US" sz="2400" dirty="0" smtClean="0">
                <a:cs typeface="Arial" panose="020B0604020202020204" pitchFamily="34" charset="0"/>
              </a:rPr>
              <a:t>E.g. Of course the purpose wants to high-five me, because I am awesome!</a:t>
            </a:r>
            <a:endParaRPr lang="en-US" altLang="en-US" sz="2400" dirty="0" smtClean="0">
              <a:cs typeface="Arial" panose="020B0604020202020204" pitchFamily="34" charset="0"/>
            </a:endParaRPr>
          </a:p>
          <a:p>
            <a:pPr>
              <a:spcBef>
                <a:spcPct val="0"/>
              </a:spcBef>
              <a:buClrTx/>
              <a:buSzTx/>
              <a:buFont typeface="Arial" panose="020B0604020202020204" pitchFamily="34" charset="0"/>
              <a:buChar char="•"/>
            </a:pPr>
            <a:r>
              <a:rPr lang="en-US" altLang="en-US" sz="2400" b="0" dirty="0" smtClean="0">
                <a:cs typeface="Arial" panose="020B0604020202020204" pitchFamily="34" charset="0"/>
              </a:rPr>
              <a:t>Fundamental Attribution Error</a:t>
            </a:r>
          </a:p>
          <a:p>
            <a:pPr lvl="1">
              <a:spcBef>
                <a:spcPct val="0"/>
              </a:spcBef>
              <a:buClrTx/>
              <a:buSzTx/>
              <a:buFont typeface="Arial" panose="020B0604020202020204" pitchFamily="34" charset="0"/>
              <a:buChar char="•"/>
            </a:pPr>
            <a:r>
              <a:rPr lang="en-US" altLang="en-US" sz="2400" dirty="0" smtClean="0">
                <a:cs typeface="Arial" panose="020B0604020202020204" pitchFamily="34" charset="0"/>
              </a:rPr>
              <a:t>We tend to over-estimate the degree to which others’ actions are dictated by </a:t>
            </a:r>
            <a:r>
              <a:rPr lang="en-US" altLang="en-US" sz="2400" dirty="0" smtClean="0">
                <a:cs typeface="Arial" panose="020B0604020202020204" pitchFamily="34" charset="0"/>
              </a:rPr>
              <a:t>their own choices</a:t>
            </a:r>
          </a:p>
          <a:p>
            <a:pPr lvl="1">
              <a:spcBef>
                <a:spcPct val="0"/>
              </a:spcBef>
              <a:buClrTx/>
              <a:buSzTx/>
              <a:buFont typeface="Arial" panose="020B0604020202020204" pitchFamily="34" charset="0"/>
              <a:buChar char="•"/>
            </a:pPr>
            <a:r>
              <a:rPr lang="en-US" altLang="en-US" sz="2400" b="0" dirty="0" smtClean="0">
                <a:cs typeface="Arial" panose="020B0604020202020204" pitchFamily="34" charset="0"/>
              </a:rPr>
              <a:t>When others make a mistake, we are far less forgiving of them – determining the error/offense to be intentional or a reflection of their poor character – than when we do something wrong.</a:t>
            </a:r>
            <a:endParaRPr lang="en-US" altLang="en-US" sz="2400" b="0" dirty="0">
              <a:cs typeface="Arial" panose="020B0604020202020204" pitchFamily="34" charset="0"/>
            </a:endParaRPr>
          </a:p>
        </p:txBody>
      </p:sp>
      <p:sp>
        <p:nvSpPr>
          <p:cNvPr id="7" name="Rectangle 2"/>
          <p:cNvSpPr txBox="1">
            <a:spLocks noChangeArrowheads="1"/>
          </p:cNvSpPr>
          <p:nvPr/>
        </p:nvSpPr>
        <p:spPr>
          <a:xfrm>
            <a:off x="309563" y="413792"/>
            <a:ext cx="8366893" cy="1287016"/>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t>Attribution Errors</a:t>
            </a:r>
            <a:endParaRPr lang="en-US" sz="4400" dirty="0"/>
          </a:p>
        </p:txBody>
      </p:sp>
    </p:spTree>
    <p:extLst>
      <p:ext uri="{BB962C8B-B14F-4D97-AF65-F5344CB8AC3E}">
        <p14:creationId xmlns:p14="http://schemas.microsoft.com/office/powerpoint/2010/main" val="7083972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763" y="1196752"/>
            <a:ext cx="5821899" cy="5472608"/>
          </a:xfrm>
        </p:spPr>
        <p:txBody>
          <a:bodyPr>
            <a:normAutofit fontScale="55000" lnSpcReduction="20000"/>
          </a:bodyPr>
          <a:lstStyle/>
          <a:p>
            <a:pPr marL="457200" indent="-457200" algn="l">
              <a:buFont typeface="Arial" panose="020B0604020202020204" pitchFamily="34" charset="0"/>
              <a:buChar char="•"/>
              <a:defRPr/>
            </a:pPr>
            <a:r>
              <a:rPr lang="en-US" altLang="en-US" sz="2800" b="1" dirty="0" smtClean="0">
                <a:effectLst/>
                <a:cs typeface="Arial" panose="020B0604020202020204" pitchFamily="34" charset="0"/>
              </a:rPr>
              <a:t>The Self: </a:t>
            </a:r>
            <a:r>
              <a:rPr lang="en-US" altLang="en-US" sz="2800" dirty="0" smtClean="0">
                <a:effectLst/>
                <a:cs typeface="Arial" panose="020B0604020202020204" pitchFamily="34" charset="0"/>
              </a:rPr>
              <a:t>Arises </a:t>
            </a:r>
            <a:r>
              <a:rPr lang="en-US" altLang="en-US" sz="2800" dirty="0">
                <a:effectLst/>
                <a:cs typeface="Arial" panose="020B0604020202020204" pitchFamily="34" charset="0"/>
              </a:rPr>
              <a:t>in Communication with Others</a:t>
            </a:r>
          </a:p>
          <a:p>
            <a:pPr marL="800100" lvl="1" indent="-457200" algn="l">
              <a:buFont typeface="Arial" panose="020B0604020202020204" pitchFamily="34" charset="0"/>
              <a:buChar char="•"/>
              <a:defRPr/>
            </a:pPr>
            <a:r>
              <a:rPr lang="en-US" altLang="en-US" sz="2800" b="1" dirty="0">
                <a:effectLst/>
                <a:cs typeface="Arial" panose="020B0604020202020204" pitchFamily="34" charset="0"/>
              </a:rPr>
              <a:t>Particular </a:t>
            </a:r>
            <a:r>
              <a:rPr lang="en-US" altLang="en-US" sz="2800" b="1" dirty="0" smtClean="0">
                <a:effectLst/>
                <a:cs typeface="Arial" panose="020B0604020202020204" pitchFamily="34" charset="0"/>
              </a:rPr>
              <a:t>Others</a:t>
            </a:r>
          </a:p>
          <a:p>
            <a:pPr marL="1257300" lvl="2" indent="-457200" algn="l">
              <a:buFont typeface="Arial" panose="020B0604020202020204" pitchFamily="34" charset="0"/>
              <a:buChar char="•"/>
              <a:defRPr/>
            </a:pPr>
            <a:r>
              <a:rPr lang="en-US" altLang="en-US" sz="2500" dirty="0" smtClean="0">
                <a:cs typeface="Arial" panose="020B0604020202020204" pitchFamily="34" charset="0"/>
              </a:rPr>
              <a:t>These are the special people</a:t>
            </a:r>
          </a:p>
          <a:p>
            <a:pPr marL="800100" lvl="2" algn="l">
              <a:defRPr/>
            </a:pPr>
            <a:r>
              <a:rPr lang="en-US" altLang="en-US" sz="2500" dirty="0">
                <a:effectLst/>
                <a:cs typeface="Arial" panose="020B0604020202020204" pitchFamily="34" charset="0"/>
              </a:rPr>
              <a:t>	</a:t>
            </a:r>
            <a:r>
              <a:rPr lang="en-US" altLang="en-US" sz="2500" dirty="0">
                <a:cs typeface="Arial" panose="020B0604020202020204" pitchFamily="34" charset="0"/>
              </a:rPr>
              <a:t> </a:t>
            </a:r>
            <a:r>
              <a:rPr lang="en-US" altLang="en-US" sz="2500" dirty="0" smtClean="0">
                <a:cs typeface="Arial" panose="020B0604020202020204" pitchFamily="34" charset="0"/>
              </a:rPr>
              <a:t>    in our lives</a:t>
            </a:r>
            <a:r>
              <a:rPr lang="en-US" altLang="en-US" sz="2500" dirty="0" smtClean="0">
                <a:cs typeface="Arial" panose="020B0604020202020204" pitchFamily="34" charset="0"/>
              </a:rPr>
              <a:t>!</a:t>
            </a:r>
          </a:p>
          <a:p>
            <a:pPr marL="1143000" lvl="2" indent="-342900" algn="l">
              <a:buFont typeface="Arial" panose="020B0604020202020204" pitchFamily="34" charset="0"/>
              <a:buChar char="•"/>
              <a:defRPr/>
            </a:pPr>
            <a:r>
              <a:rPr lang="en-US" altLang="en-US" sz="2500" dirty="0" smtClean="0">
                <a:cs typeface="Arial" panose="020B0604020202020204" pitchFamily="34" charset="0"/>
              </a:rPr>
              <a:t>They are also the first people to influence</a:t>
            </a:r>
          </a:p>
          <a:p>
            <a:pPr marL="800100" lvl="2" algn="l">
              <a:defRPr/>
            </a:pPr>
            <a:r>
              <a:rPr lang="en-US" altLang="en-US" sz="2500" dirty="0">
                <a:cs typeface="Arial" panose="020B0604020202020204" pitchFamily="34" charset="0"/>
              </a:rPr>
              <a:t>	 </a:t>
            </a:r>
            <a:r>
              <a:rPr lang="en-US" altLang="en-US" sz="2500" dirty="0" smtClean="0">
                <a:cs typeface="Arial" panose="020B0604020202020204" pitchFamily="34" charset="0"/>
              </a:rPr>
              <a:t>    our self perception</a:t>
            </a:r>
            <a:endParaRPr lang="en-US" altLang="en-US" sz="2500" dirty="0" smtClean="0">
              <a:cs typeface="Arial" panose="020B0604020202020204" pitchFamily="34" charset="0"/>
            </a:endParaRPr>
          </a:p>
          <a:p>
            <a:pPr marL="800100" lvl="2" algn="l">
              <a:defRPr/>
            </a:pPr>
            <a:r>
              <a:rPr lang="en-US" altLang="en-US" sz="2500" dirty="0" smtClean="0">
                <a:effectLst/>
                <a:cs typeface="Arial" panose="020B0604020202020204" pitchFamily="34" charset="0"/>
              </a:rPr>
              <a:t>How do they influence our sense of self?</a:t>
            </a:r>
            <a:endParaRPr lang="en-US" altLang="en-US" sz="2500" dirty="0">
              <a:effectLst/>
              <a:cs typeface="Arial" panose="020B0604020202020204" pitchFamily="34" charset="0"/>
            </a:endParaRPr>
          </a:p>
          <a:p>
            <a:pPr marL="1143000" lvl="2" indent="-457200" algn="l">
              <a:buFont typeface="+mj-lt"/>
              <a:buAutoNum type="arabicPeriod"/>
              <a:defRPr/>
            </a:pPr>
            <a:r>
              <a:rPr lang="en-US" altLang="en-US" sz="2800" dirty="0">
                <a:cs typeface="Arial" panose="020B0604020202020204" pitchFamily="34" charset="0"/>
                <a:hlinkClick r:id="rId2"/>
              </a:rPr>
              <a:t>Direct </a:t>
            </a:r>
            <a:r>
              <a:rPr lang="en-US" altLang="en-US" sz="2800" dirty="0" smtClean="0">
                <a:cs typeface="Arial" panose="020B0604020202020204" pitchFamily="34" charset="0"/>
                <a:hlinkClick r:id="rId2"/>
              </a:rPr>
              <a:t>Definition</a:t>
            </a:r>
            <a:endParaRPr lang="en-US" altLang="en-US" sz="2800" dirty="0">
              <a:cs typeface="Arial" panose="020B0604020202020204" pitchFamily="34" charset="0"/>
            </a:endParaRPr>
          </a:p>
          <a:p>
            <a:pPr marL="1143000" lvl="2" indent="-457200" algn="l">
              <a:buFont typeface="Arial" panose="020B0604020202020204" pitchFamily="34" charset="0"/>
              <a:buChar char="•"/>
              <a:defRPr/>
            </a:pPr>
            <a:r>
              <a:rPr lang="en-US" altLang="en-US" sz="2800" dirty="0" smtClean="0">
                <a:cs typeface="Arial" panose="020B0604020202020204" pitchFamily="34" charset="0"/>
              </a:rPr>
              <a:t>Statements that directly identify our important identities and traits</a:t>
            </a:r>
          </a:p>
          <a:p>
            <a:pPr marL="1143000" lvl="2" indent="-457200" algn="l">
              <a:buFont typeface="Arial" panose="020B0604020202020204" pitchFamily="34" charset="0"/>
              <a:buChar char="•"/>
              <a:defRPr/>
            </a:pPr>
            <a:r>
              <a:rPr lang="en-US" altLang="en-US" sz="2800" dirty="0" smtClean="0">
                <a:cs typeface="Arial" panose="020B0604020202020204" pitchFamily="34" charset="0"/>
              </a:rPr>
              <a:t>Can include qualities (good, bad, smart, dumb, etc.), identities (name, nationality, religion)</a:t>
            </a:r>
          </a:p>
          <a:p>
            <a:pPr marL="1143000" lvl="2" indent="-457200" algn="l">
              <a:buFont typeface="Arial" panose="020B0604020202020204" pitchFamily="34" charset="0"/>
              <a:buChar char="•"/>
              <a:defRPr/>
            </a:pPr>
            <a:r>
              <a:rPr lang="en-US" altLang="en-US" sz="2800" dirty="0" smtClean="0">
                <a:cs typeface="Arial" panose="020B0604020202020204" pitchFamily="34" charset="0"/>
              </a:rPr>
              <a:t>Is openly and explicitly stated by the particular other, with no intended ambiguity</a:t>
            </a:r>
            <a:endParaRPr lang="en-US" altLang="en-US" sz="2800" dirty="0">
              <a:cs typeface="Arial" panose="020B0604020202020204" pitchFamily="34" charset="0"/>
            </a:endParaRPr>
          </a:p>
          <a:p>
            <a:pPr marL="1200150" lvl="2" indent="-514350" algn="l">
              <a:buFont typeface="+mj-lt"/>
              <a:buAutoNum type="arabicPeriod" startAt="2"/>
              <a:defRPr/>
            </a:pPr>
            <a:r>
              <a:rPr lang="en-US" altLang="en-US" sz="2800" dirty="0">
                <a:cs typeface="Arial" panose="020B0604020202020204" pitchFamily="34" charset="0"/>
                <a:hlinkClick r:id="rId3"/>
              </a:rPr>
              <a:t>Reflected </a:t>
            </a:r>
            <a:r>
              <a:rPr lang="en-US" altLang="en-US" sz="2800" dirty="0" smtClean="0">
                <a:cs typeface="Arial" panose="020B0604020202020204" pitchFamily="34" charset="0"/>
                <a:hlinkClick r:id="rId3"/>
              </a:rPr>
              <a:t>Appraisal</a:t>
            </a:r>
            <a:endParaRPr lang="en-US" altLang="en-US" sz="2800" dirty="0" smtClean="0">
              <a:cs typeface="Arial" panose="020B0604020202020204" pitchFamily="34" charset="0"/>
            </a:endParaRPr>
          </a:p>
          <a:p>
            <a:pPr marL="1485900" lvl="3" indent="-457200" algn="l">
              <a:buFont typeface="Arial" panose="020B0604020202020204" pitchFamily="34" charset="0"/>
              <a:buChar char="•"/>
              <a:defRPr/>
            </a:pPr>
            <a:r>
              <a:rPr lang="en-US" altLang="en-US" sz="2650" dirty="0" smtClean="0">
                <a:cs typeface="Arial" panose="020B0604020202020204" pitchFamily="34" charset="0"/>
              </a:rPr>
              <a:t>Statements or treatment that </a:t>
            </a:r>
            <a:r>
              <a:rPr lang="en-US" altLang="en-US" sz="2650" i="1" dirty="0" smtClean="0">
                <a:cs typeface="Arial" panose="020B0604020202020204" pitchFamily="34" charset="0"/>
              </a:rPr>
              <a:t>indirectly</a:t>
            </a:r>
            <a:r>
              <a:rPr lang="en-US" altLang="en-US" sz="2650" dirty="0" smtClean="0">
                <a:cs typeface="Arial" panose="020B0604020202020204" pitchFamily="34" charset="0"/>
              </a:rPr>
              <a:t> identified our important identities or traits</a:t>
            </a:r>
          </a:p>
          <a:p>
            <a:pPr marL="1485900" lvl="3" indent="-457200" algn="l">
              <a:buFont typeface="Arial" panose="020B0604020202020204" pitchFamily="34" charset="0"/>
              <a:buChar char="•"/>
              <a:defRPr/>
            </a:pPr>
            <a:r>
              <a:rPr lang="en-US" altLang="en-US" sz="2650" dirty="0" smtClean="0">
                <a:cs typeface="Arial" panose="020B0604020202020204" pitchFamily="34" charset="0"/>
              </a:rPr>
              <a:t>Can be positive or negative, intentional or unintentional</a:t>
            </a:r>
          </a:p>
          <a:p>
            <a:pPr marL="1485900" lvl="3" indent="-457200" algn="l">
              <a:buFont typeface="Arial" panose="020B0604020202020204" pitchFamily="34" charset="0"/>
              <a:buChar char="•"/>
              <a:defRPr/>
            </a:pPr>
            <a:r>
              <a:rPr lang="en-US" altLang="en-US" sz="2650" dirty="0" smtClean="0">
                <a:cs typeface="Arial" panose="020B0604020202020204" pitchFamily="34" charset="0"/>
              </a:rPr>
              <a:t>Includes the same key features as direct definition, but is done indirectly </a:t>
            </a:r>
            <a:r>
              <a:rPr lang="en-US" altLang="en-US" sz="2650" dirty="0" smtClean="0">
                <a:cs typeface="Arial" panose="020B0604020202020204" pitchFamily="34" charset="0"/>
                <a:sym typeface="Wingdings" panose="05000000000000000000" pitchFamily="2" charset="2"/>
              </a:rPr>
              <a:t> it is a sense we get about how others view us</a:t>
            </a:r>
          </a:p>
          <a:p>
            <a:pPr marL="1485900" lvl="3" indent="-457200" algn="l">
              <a:buFont typeface="Arial" panose="020B0604020202020204" pitchFamily="34" charset="0"/>
              <a:buChar char="•"/>
              <a:defRPr/>
            </a:pPr>
            <a:r>
              <a:rPr lang="en-US" altLang="en-US" sz="2650" dirty="0" smtClean="0">
                <a:cs typeface="Arial" panose="020B0604020202020204" pitchFamily="34" charset="0"/>
                <a:sym typeface="Wingdings" panose="05000000000000000000" pitchFamily="2" charset="2"/>
              </a:rPr>
              <a:t>E.g. in the above clip: what sense of himself does Nemo get from his father’s treatment? How does he think his father views him, regardless of intentions?</a:t>
            </a:r>
            <a:endParaRPr lang="en-US" altLang="en-US" sz="2650" dirty="0">
              <a:cs typeface="Arial" panose="020B0604020202020204" pitchFamily="34" charset="0"/>
            </a:endParaRPr>
          </a:p>
          <a:p>
            <a:pPr lvl="1" algn="l">
              <a:buClr>
                <a:srgbClr val="000090"/>
              </a:buClr>
              <a:defRPr/>
            </a:pPr>
            <a:endParaRPr lang="en-US" altLang="en-US" sz="1800" dirty="0">
              <a:effectLst>
                <a:outerShdw blurRad="38100" dist="38100" dir="2700000" algn="tl">
                  <a:srgbClr val="C0C0C0"/>
                </a:outerShdw>
              </a:effectLst>
              <a:cs typeface="Arial" panose="020B0604020202020204" pitchFamily="34" charset="0"/>
            </a:endParaRPr>
          </a:p>
        </p:txBody>
      </p:sp>
      <p:sp>
        <p:nvSpPr>
          <p:cNvPr id="5"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What Is the Self?</a:t>
            </a:r>
          </a:p>
        </p:txBody>
      </p:sp>
      <p:pic>
        <p:nvPicPr>
          <p:cNvPr id="4710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24" t="8589" r="5840" b="6416"/>
          <a:stretch/>
        </p:blipFill>
        <p:spPr bwMode="auto">
          <a:xfrm>
            <a:off x="6012160" y="2060848"/>
            <a:ext cx="293267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4391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p:cNvSpPr txBox="1">
            <a:spLocks noChangeArrowheads="1"/>
          </p:cNvSpPr>
          <p:nvPr/>
        </p:nvSpPr>
        <p:spPr bwMode="auto">
          <a:xfrm>
            <a:off x="467544" y="1484784"/>
            <a:ext cx="7920880"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514350" indent="-5143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Physiology</a:t>
            </a:r>
          </a:p>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Age</a:t>
            </a:r>
          </a:p>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Culture (Standpoint)</a:t>
            </a:r>
          </a:p>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Roles</a:t>
            </a:r>
          </a:p>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Cognitive Abilities (Cognitive Complexity, Person-Centredness)</a:t>
            </a:r>
          </a:p>
          <a:p>
            <a:pPr>
              <a:spcBef>
                <a:spcPct val="0"/>
              </a:spcBef>
              <a:spcAft>
                <a:spcPts val="1200"/>
              </a:spcAft>
              <a:buClrTx/>
              <a:buSzTx/>
              <a:buFont typeface="Arial" panose="020B0604020202020204" pitchFamily="34" charset="0"/>
              <a:buAutoNum type="arabicPeriod"/>
            </a:pPr>
            <a:r>
              <a:rPr lang="en-US" altLang="en-US" sz="2800" b="0" dirty="0">
                <a:solidFill>
                  <a:srgbClr val="000000"/>
                </a:solidFill>
                <a:latin typeface="+mn-lt"/>
                <a:cs typeface="Arial" panose="020B0604020202020204" pitchFamily="34" charset="0"/>
              </a:rPr>
              <a:t>Self </a:t>
            </a:r>
          </a:p>
        </p:txBody>
      </p:sp>
      <p:sp>
        <p:nvSpPr>
          <p:cNvPr id="5"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Influences on Perception</a:t>
            </a:r>
          </a:p>
        </p:txBody>
      </p:sp>
    </p:spTree>
    <p:extLst>
      <p:ext uri="{BB962C8B-B14F-4D97-AF65-F5344CB8AC3E}">
        <p14:creationId xmlns:p14="http://schemas.microsoft.com/office/powerpoint/2010/main" val="6535030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9"/>
          <p:cNvSpPr txBox="1">
            <a:spLocks noChangeArrowheads="1"/>
          </p:cNvSpPr>
          <p:nvPr/>
        </p:nvSpPr>
        <p:spPr bwMode="auto">
          <a:xfrm>
            <a:off x="587759" y="1916832"/>
            <a:ext cx="7810500" cy="50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Recognize That All Perceptions Are Partial and Subjective</a:t>
            </a:r>
          </a:p>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Avoid Mind-Reading</a:t>
            </a:r>
          </a:p>
          <a:p>
            <a:pPr>
              <a:spcBef>
                <a:spcPct val="0"/>
              </a:spcBef>
              <a:spcAft>
                <a:spcPts val="600"/>
              </a:spcAft>
              <a:buClrTx/>
              <a:buSzTx/>
              <a:buFontTx/>
              <a:buAutoNum type="arabicPeriod"/>
            </a:pPr>
            <a:r>
              <a:rPr lang="en-US" altLang="en-US" sz="2000" b="1" dirty="0">
                <a:solidFill>
                  <a:srgbClr val="000000"/>
                </a:solidFill>
                <a:latin typeface="+mn-lt"/>
                <a:cs typeface="Arial" panose="020B0604020202020204" pitchFamily="34" charset="0"/>
              </a:rPr>
              <a:t>Check Perceptions with </a:t>
            </a:r>
            <a:r>
              <a:rPr lang="en-US" altLang="en-US" sz="2000" b="1" dirty="0" smtClean="0">
                <a:solidFill>
                  <a:srgbClr val="000000"/>
                </a:solidFill>
                <a:latin typeface="+mn-lt"/>
                <a:cs typeface="Arial" panose="020B0604020202020204" pitchFamily="34" charset="0"/>
              </a:rPr>
              <a:t>Others</a:t>
            </a:r>
          </a:p>
          <a:p>
            <a:pPr lvl="1">
              <a:spcBef>
                <a:spcPct val="0"/>
              </a:spcBef>
              <a:spcAft>
                <a:spcPts val="600"/>
              </a:spcAft>
              <a:buClrTx/>
              <a:buSzTx/>
            </a:pPr>
            <a:r>
              <a:rPr lang="en-US" altLang="en-US" sz="2000" b="1" dirty="0" smtClean="0">
                <a:solidFill>
                  <a:srgbClr val="000000"/>
                </a:solidFill>
                <a:latin typeface="+mn-lt"/>
                <a:cs typeface="Arial" panose="020B0604020202020204" pitchFamily="34" charset="0"/>
              </a:rPr>
              <a:t>Perception Check: 3 steps</a:t>
            </a:r>
          </a:p>
          <a:p>
            <a:pPr marL="1371600" lvl="2" indent="-457200">
              <a:spcBef>
                <a:spcPct val="0"/>
              </a:spcBef>
              <a:spcAft>
                <a:spcPts val="600"/>
              </a:spcAft>
              <a:buClrTx/>
              <a:buSzTx/>
              <a:buFont typeface="+mj-lt"/>
              <a:buAutoNum type="arabicPeriod"/>
            </a:pPr>
            <a:r>
              <a:rPr lang="en-US" altLang="en-US" sz="2000" b="1" dirty="0" smtClean="0">
                <a:solidFill>
                  <a:srgbClr val="000000"/>
                </a:solidFill>
                <a:latin typeface="+mn-lt"/>
                <a:cs typeface="Arial" panose="020B0604020202020204" pitchFamily="34" charset="0"/>
              </a:rPr>
              <a:t>Point out the specific words or actions of another person</a:t>
            </a:r>
          </a:p>
          <a:p>
            <a:pPr marL="1371600" lvl="2" indent="-457200">
              <a:spcBef>
                <a:spcPct val="0"/>
              </a:spcBef>
              <a:spcAft>
                <a:spcPts val="600"/>
              </a:spcAft>
              <a:buClrTx/>
              <a:buSzTx/>
              <a:buFont typeface="+mj-lt"/>
              <a:buAutoNum type="arabicPeriod"/>
            </a:pPr>
            <a:r>
              <a:rPr lang="en-US" altLang="en-US" sz="2000" b="1" dirty="0" smtClean="0">
                <a:solidFill>
                  <a:srgbClr val="000000"/>
                </a:solidFill>
                <a:latin typeface="+mn-lt"/>
                <a:cs typeface="Arial" panose="020B0604020202020204" pitchFamily="34" charset="0"/>
              </a:rPr>
              <a:t>Provide your interpretation of that action</a:t>
            </a:r>
          </a:p>
          <a:p>
            <a:pPr marL="1371600" lvl="2" indent="-457200">
              <a:spcBef>
                <a:spcPct val="0"/>
              </a:spcBef>
              <a:spcAft>
                <a:spcPts val="600"/>
              </a:spcAft>
              <a:buClrTx/>
              <a:buSzTx/>
              <a:buFont typeface="+mj-lt"/>
              <a:buAutoNum type="arabicPeriod"/>
            </a:pPr>
            <a:r>
              <a:rPr lang="en-US" altLang="en-US" sz="2000" b="1" dirty="0" smtClean="0">
                <a:solidFill>
                  <a:srgbClr val="000000"/>
                </a:solidFill>
                <a:latin typeface="+mn-lt"/>
                <a:cs typeface="Arial" panose="020B0604020202020204" pitchFamily="34" charset="0"/>
              </a:rPr>
              <a:t>Clarify whether your interpretation is accurate</a:t>
            </a:r>
            <a:endParaRPr lang="en-US" altLang="en-US" sz="2000" b="1" dirty="0">
              <a:solidFill>
                <a:srgbClr val="000000"/>
              </a:solidFill>
              <a:latin typeface="+mn-lt"/>
              <a:cs typeface="Arial" panose="020B0604020202020204" pitchFamily="34" charset="0"/>
            </a:endParaRPr>
          </a:p>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Distinguish Between Facts and Inferences</a:t>
            </a:r>
          </a:p>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Guard Against the Self-serving Bias</a:t>
            </a:r>
          </a:p>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Guard Against the Fundamental Attribution Error</a:t>
            </a:r>
          </a:p>
          <a:p>
            <a:pPr>
              <a:spcBef>
                <a:spcPct val="0"/>
              </a:spcBef>
              <a:spcAft>
                <a:spcPts val="600"/>
              </a:spcAft>
              <a:buClrTx/>
              <a:buSzTx/>
              <a:buFontTx/>
              <a:buAutoNum type="arabicPeriod"/>
            </a:pPr>
            <a:r>
              <a:rPr lang="en-US" altLang="en-US" sz="2000" b="0" dirty="0">
                <a:solidFill>
                  <a:srgbClr val="000000"/>
                </a:solidFill>
                <a:latin typeface="+mn-lt"/>
                <a:cs typeface="Arial" panose="020B0604020202020204" pitchFamily="34" charset="0"/>
              </a:rPr>
              <a:t>Monitor Labels</a:t>
            </a:r>
          </a:p>
          <a:p>
            <a:pPr>
              <a:spcBef>
                <a:spcPct val="0"/>
              </a:spcBef>
              <a:buClrTx/>
              <a:buSzTx/>
              <a:buFontTx/>
              <a:buAutoNum type="arabicPeriod"/>
            </a:pPr>
            <a:endParaRPr lang="en-US" altLang="en-US" sz="2800" b="0" dirty="0">
              <a:cs typeface="Arial" panose="020B0604020202020204" pitchFamily="34" charset="0"/>
            </a:endParaRPr>
          </a:p>
        </p:txBody>
      </p:sp>
      <p:sp>
        <p:nvSpPr>
          <p:cNvPr id="7" name="Rectangle 2"/>
          <p:cNvSpPr txBox="1">
            <a:spLocks noChangeArrowheads="1"/>
          </p:cNvSpPr>
          <p:nvPr/>
        </p:nvSpPr>
        <p:spPr>
          <a:xfrm>
            <a:off x="309563" y="413792"/>
            <a:ext cx="8366893" cy="1287016"/>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Guidelines for Improving Perception and Communication</a:t>
            </a:r>
          </a:p>
        </p:txBody>
      </p:sp>
    </p:spTree>
    <p:extLst>
      <p:ext uri="{BB962C8B-B14F-4D97-AF65-F5344CB8AC3E}">
        <p14:creationId xmlns:p14="http://schemas.microsoft.com/office/powerpoint/2010/main" val="2663860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763" y="1844824"/>
            <a:ext cx="5605875" cy="4608512"/>
          </a:xfrm>
        </p:spPr>
        <p:txBody>
          <a:bodyPr>
            <a:normAutofit fontScale="55000" lnSpcReduction="20000"/>
          </a:bodyPr>
          <a:lstStyle/>
          <a:p>
            <a:pPr marL="457200" indent="-457200" algn="l">
              <a:buFont typeface="Arial" panose="020B0604020202020204" pitchFamily="34" charset="0"/>
              <a:buChar char="•"/>
              <a:defRPr/>
            </a:pPr>
            <a:r>
              <a:rPr lang="en-US" altLang="en-US" sz="2800" b="1" dirty="0" smtClean="0">
                <a:effectLst/>
                <a:cs typeface="Arial" panose="020B0604020202020204" pitchFamily="34" charset="0"/>
              </a:rPr>
              <a:t>The Self: </a:t>
            </a:r>
            <a:r>
              <a:rPr lang="en-US" altLang="en-US" sz="2800" dirty="0" smtClean="0">
                <a:effectLst/>
                <a:cs typeface="Arial" panose="020B0604020202020204" pitchFamily="34" charset="0"/>
              </a:rPr>
              <a:t>Arises </a:t>
            </a:r>
            <a:r>
              <a:rPr lang="en-US" altLang="en-US" sz="2800" dirty="0">
                <a:effectLst/>
                <a:cs typeface="Arial" panose="020B0604020202020204" pitchFamily="34" charset="0"/>
              </a:rPr>
              <a:t>in Communication with Others</a:t>
            </a:r>
          </a:p>
          <a:p>
            <a:pPr marL="800100" lvl="1" indent="-457200" algn="l">
              <a:buFont typeface="Arial" panose="020B0604020202020204" pitchFamily="34" charset="0"/>
              <a:buChar char="•"/>
              <a:defRPr/>
            </a:pPr>
            <a:r>
              <a:rPr lang="en-US" altLang="en-US" sz="2800" b="1" dirty="0">
                <a:effectLst/>
                <a:cs typeface="Arial" panose="020B0604020202020204" pitchFamily="34" charset="0"/>
              </a:rPr>
              <a:t>Particular </a:t>
            </a:r>
            <a:r>
              <a:rPr lang="en-US" altLang="en-US" sz="2800" b="1" dirty="0" smtClean="0">
                <a:effectLst/>
                <a:cs typeface="Arial" panose="020B0604020202020204" pitchFamily="34" charset="0"/>
              </a:rPr>
              <a:t>Others (cont’d)</a:t>
            </a:r>
            <a:endParaRPr lang="en-US" altLang="en-US" sz="2800" b="1" dirty="0" smtClean="0">
              <a:effectLst/>
              <a:cs typeface="Arial" panose="020B0604020202020204" pitchFamily="34" charset="0"/>
            </a:endParaRPr>
          </a:p>
          <a:p>
            <a:pPr marL="1200150" lvl="2" indent="-514350" algn="l">
              <a:buFont typeface="+mj-lt"/>
              <a:buAutoNum type="arabicPeriod" startAt="3"/>
              <a:defRPr/>
            </a:pPr>
            <a:r>
              <a:rPr lang="en-US" altLang="en-US" sz="2800" dirty="0" smtClean="0">
                <a:cs typeface="Arial" panose="020B0604020202020204" pitchFamily="34" charset="0"/>
                <a:hlinkClick r:id="rId2"/>
              </a:rPr>
              <a:t>Identity </a:t>
            </a:r>
            <a:r>
              <a:rPr lang="en-US" altLang="en-US" sz="2800" dirty="0" smtClean="0">
                <a:cs typeface="Arial" panose="020B0604020202020204" pitchFamily="34" charset="0"/>
                <a:hlinkClick r:id="rId2"/>
              </a:rPr>
              <a:t>Scripts</a:t>
            </a:r>
            <a:endParaRPr lang="en-US" altLang="en-US" sz="2800" dirty="0" smtClean="0">
              <a:cs typeface="Arial" panose="020B0604020202020204" pitchFamily="34" charset="0"/>
            </a:endParaRPr>
          </a:p>
          <a:p>
            <a:pPr marL="1485900" lvl="3" indent="-457200" algn="l">
              <a:buFont typeface="Arial" panose="020B0604020202020204" pitchFamily="34" charset="0"/>
              <a:buChar char="•"/>
              <a:defRPr/>
            </a:pPr>
            <a:r>
              <a:rPr lang="en-US" altLang="en-US" sz="2650" dirty="0" smtClean="0">
                <a:cs typeface="Arial" panose="020B0604020202020204" pitchFamily="34" charset="0"/>
              </a:rPr>
              <a:t>Identity scripts connect our identities to certain </a:t>
            </a:r>
            <a:r>
              <a:rPr lang="en-US" altLang="en-US" sz="2650" dirty="0" err="1" smtClean="0">
                <a:cs typeface="Arial" panose="020B0604020202020204" pitchFamily="34" charset="0"/>
              </a:rPr>
              <a:t>behaviours</a:t>
            </a:r>
            <a:r>
              <a:rPr lang="en-US" altLang="en-US" sz="2650" dirty="0" smtClean="0">
                <a:cs typeface="Arial" panose="020B0604020202020204" pitchFamily="34" charset="0"/>
              </a:rPr>
              <a:t> or practices</a:t>
            </a:r>
          </a:p>
          <a:p>
            <a:pPr marL="1485900" lvl="3" indent="-457200" algn="l">
              <a:buFont typeface="Arial" panose="020B0604020202020204" pitchFamily="34" charset="0"/>
              <a:buChar char="•"/>
              <a:defRPr/>
            </a:pPr>
            <a:r>
              <a:rPr lang="en-US" altLang="en-US" sz="2650" dirty="0" smtClean="0">
                <a:cs typeface="Arial" panose="020B0604020202020204" pitchFamily="34" charset="0"/>
              </a:rPr>
              <a:t>On the one hand, we learn values/proper behavior from watching the actions of particular others </a:t>
            </a:r>
            <a:r>
              <a:rPr lang="en-US" altLang="en-US" sz="2650" dirty="0" smtClean="0">
                <a:cs typeface="Arial" panose="020B0604020202020204" pitchFamily="34" charset="0"/>
                <a:sym typeface="Wingdings" panose="05000000000000000000" pitchFamily="2" charset="2"/>
              </a:rPr>
              <a:t> e.g. we can learn the importance of tidiness from watching people clean the house regularly, without being explicitly told the value</a:t>
            </a:r>
          </a:p>
          <a:p>
            <a:pPr marL="1485900" lvl="3" indent="-457200" algn="l">
              <a:buFont typeface="Arial" panose="020B0604020202020204" pitchFamily="34" charset="0"/>
              <a:buChar char="•"/>
              <a:defRPr/>
            </a:pPr>
            <a:r>
              <a:rPr lang="en-US" altLang="en-US" sz="2650" dirty="0" smtClean="0">
                <a:cs typeface="Arial" panose="020B0604020202020204" pitchFamily="34" charset="0"/>
                <a:sym typeface="Wingdings" panose="05000000000000000000" pitchFamily="2" charset="2"/>
              </a:rPr>
              <a:t>On the other hand, we express ourselves to others through our actions  e.g. showing respect to others can be a reflection of personal or cultural values (we act them out as scripts for behavior)</a:t>
            </a:r>
          </a:p>
          <a:p>
            <a:pPr marL="1485900" lvl="3" indent="-457200" algn="l">
              <a:buFont typeface="Arial" panose="020B0604020202020204" pitchFamily="34" charset="0"/>
              <a:buChar char="•"/>
              <a:defRPr/>
            </a:pPr>
            <a:r>
              <a:rPr lang="en-US" altLang="en-US" sz="2650" dirty="0" smtClean="0">
                <a:cs typeface="Arial" panose="020B0604020202020204" pitchFamily="34" charset="0"/>
                <a:sym typeface="Wingdings" panose="05000000000000000000" pitchFamily="2" charset="2"/>
              </a:rPr>
              <a:t>In some cases, particular others might specifically explain appropriate </a:t>
            </a:r>
            <a:r>
              <a:rPr lang="en-US" altLang="en-US" sz="2650" dirty="0" err="1" smtClean="0">
                <a:cs typeface="Arial" panose="020B0604020202020204" pitchFamily="34" charset="0"/>
                <a:sym typeface="Wingdings" panose="05000000000000000000" pitchFamily="2" charset="2"/>
              </a:rPr>
              <a:t>behaviour</a:t>
            </a:r>
            <a:r>
              <a:rPr lang="en-US" altLang="en-US" sz="2650" dirty="0" smtClean="0">
                <a:cs typeface="Arial" panose="020B0604020202020204" pitchFamily="34" charset="0"/>
                <a:sym typeface="Wingdings" panose="05000000000000000000" pitchFamily="2" charset="2"/>
              </a:rPr>
              <a:t> to us  if we absorb it as part of our identity, it is also an identity script</a:t>
            </a:r>
            <a:endParaRPr lang="en-US" altLang="en-US" sz="2650" dirty="0">
              <a:cs typeface="Arial" panose="020B0604020202020204" pitchFamily="34" charset="0"/>
            </a:endParaRPr>
          </a:p>
          <a:p>
            <a:pPr marL="1143000" lvl="2" indent="-457200" algn="l">
              <a:buFont typeface="+mj-lt"/>
              <a:buAutoNum type="arabicPeriod" startAt="3"/>
              <a:defRPr/>
            </a:pPr>
            <a:r>
              <a:rPr lang="en-US" altLang="en-US" sz="2800" dirty="0">
                <a:cs typeface="Arial" panose="020B0604020202020204" pitchFamily="34" charset="0"/>
              </a:rPr>
              <a:t>Attachment </a:t>
            </a:r>
            <a:r>
              <a:rPr lang="en-US" altLang="en-US" sz="2800" dirty="0" smtClean="0">
                <a:cs typeface="Arial" panose="020B0604020202020204" pitchFamily="34" charset="0"/>
              </a:rPr>
              <a:t>Styles (see next slide) </a:t>
            </a:r>
          </a:p>
          <a:p>
            <a:pPr marL="1485900" lvl="3" indent="-457200" algn="l">
              <a:buFont typeface="Arial" panose="020B0604020202020204" pitchFamily="34" charset="0"/>
              <a:buChar char="•"/>
              <a:defRPr/>
            </a:pPr>
            <a:r>
              <a:rPr lang="en-US" altLang="en-US" sz="2650" i="1" dirty="0" smtClean="0">
                <a:cs typeface="Arial" panose="020B0604020202020204" pitchFamily="34" charset="0"/>
              </a:rPr>
              <a:t>Dr. Ainsworth</a:t>
            </a:r>
          </a:p>
          <a:p>
            <a:pPr marL="1485900" lvl="3" indent="-457200" algn="l">
              <a:buFont typeface="Arial" panose="020B0604020202020204" pitchFamily="34" charset="0"/>
              <a:buChar char="•"/>
              <a:defRPr/>
            </a:pPr>
            <a:r>
              <a:rPr lang="en-US" altLang="en-US" sz="2650" dirty="0" smtClean="0">
                <a:cs typeface="Arial" panose="020B0604020202020204" pitchFamily="34" charset="0"/>
              </a:rPr>
              <a:t>Self-Fulfilling Prophecy</a:t>
            </a:r>
            <a:endParaRPr lang="en-US" altLang="en-US" sz="2650" dirty="0">
              <a:cs typeface="Arial" panose="020B0604020202020204" pitchFamily="34" charset="0"/>
            </a:endParaRPr>
          </a:p>
          <a:p>
            <a:pPr lvl="1" algn="l">
              <a:buClr>
                <a:srgbClr val="000090"/>
              </a:buClr>
              <a:defRPr/>
            </a:pPr>
            <a:endParaRPr lang="en-US" altLang="en-US" sz="1800" dirty="0">
              <a:effectLst>
                <a:outerShdw blurRad="38100" dist="38100" dir="2700000" algn="tl">
                  <a:srgbClr val="C0C0C0"/>
                </a:outerShdw>
              </a:effectLst>
              <a:cs typeface="Arial" panose="020B0604020202020204" pitchFamily="34" charset="0"/>
            </a:endParaRPr>
          </a:p>
        </p:txBody>
      </p:sp>
      <p:sp>
        <p:nvSpPr>
          <p:cNvPr id="5"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What Is the Self?</a:t>
            </a:r>
          </a:p>
        </p:txBody>
      </p:sp>
      <p:pic>
        <p:nvPicPr>
          <p:cNvPr id="471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24" t="8589" r="5840" b="6416"/>
          <a:stretch/>
        </p:blipFill>
        <p:spPr bwMode="auto">
          <a:xfrm>
            <a:off x="5743785" y="2348880"/>
            <a:ext cx="293267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1"/>
          <p:cNvPicPr>
            <a:picLocks noChangeAspect="1"/>
          </p:cNvPicPr>
          <p:nvPr/>
        </p:nvPicPr>
        <p:blipFill>
          <a:blip r:embed="rId2">
            <a:extLst>
              <a:ext uri="{28A0092B-C50C-407E-A947-70E740481C1C}">
                <a14:useLocalDpi xmlns:a14="http://schemas.microsoft.com/office/drawing/2010/main" val="0"/>
              </a:ext>
            </a:extLst>
          </a:blip>
          <a:srcRect r="43794"/>
          <a:stretch>
            <a:fillRect/>
          </a:stretch>
        </p:blipFill>
        <p:spPr bwMode="auto">
          <a:xfrm>
            <a:off x="1763688" y="1484784"/>
            <a:ext cx="59055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Attachment Styles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Self?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Attachment Styles:</a:t>
            </a:r>
          </a:p>
          <a:p>
            <a:pPr marL="850392" lvl="1" indent="-457200">
              <a:buFont typeface="+mj-lt"/>
              <a:buAutoNum type="arabicPeriod"/>
            </a:pPr>
            <a:r>
              <a:rPr lang="en-US" dirty="0" smtClean="0"/>
              <a:t>Secure: usually a product of loving and supportive environments </a:t>
            </a:r>
            <a:r>
              <a:rPr lang="en-US" dirty="0" smtClean="0">
                <a:sym typeface="Wingdings" panose="05000000000000000000" pitchFamily="2" charset="2"/>
              </a:rPr>
              <a:t> as a result of the affection shown by our particular others, we value ourselves and view others in a positive light; more likely to express affection openly and seek direct affection</a:t>
            </a:r>
          </a:p>
          <a:p>
            <a:pPr marL="850392" lvl="1" indent="-457200">
              <a:buFont typeface="+mj-lt"/>
              <a:buAutoNum type="arabicPeriod"/>
            </a:pPr>
            <a:r>
              <a:rPr lang="en-US" dirty="0" smtClean="0"/>
              <a:t>Dismissive: As a result of inconsistent treatment from particular others, we get mixed messages </a:t>
            </a:r>
            <a:r>
              <a:rPr lang="en-US" dirty="0" smtClean="0">
                <a:sym typeface="Wingdings" panose="05000000000000000000" pitchFamily="2" charset="2"/>
              </a:rPr>
              <a:t> as a result, we view ourselves positively, but others as untrustworthy; we become dismissive of the views/opinions feelings of others</a:t>
            </a:r>
          </a:p>
          <a:p>
            <a:pPr marL="850392" lvl="1" indent="-457200">
              <a:buFont typeface="+mj-lt"/>
              <a:buAutoNum type="arabicPeriod"/>
            </a:pPr>
            <a:r>
              <a:rPr lang="en-US" dirty="0" smtClean="0">
                <a:sym typeface="Wingdings" panose="05000000000000000000" pitchFamily="2" charset="2"/>
              </a:rPr>
              <a:t>Anxious/Ambivalent: also a product of inconsistent treatment  in this case, we trust the views of others and see the treatment as a negative reflection of us; overly concerned (anxious) about pleasing others and fearful of disapproval</a:t>
            </a:r>
          </a:p>
          <a:p>
            <a:pPr marL="850392" lvl="1" indent="-457200">
              <a:buFont typeface="+mj-lt"/>
              <a:buAutoNum type="arabicPeriod"/>
            </a:pPr>
            <a:r>
              <a:rPr lang="en-US" dirty="0" smtClean="0">
                <a:sym typeface="Wingdings" panose="05000000000000000000" pitchFamily="2" charset="2"/>
              </a:rPr>
              <a:t>Fearful: product of abusive or violent upbringing  views self negatively and others as potential abusers; untrusting and very tentative to commit emotionally to relationships</a:t>
            </a:r>
            <a:endParaRPr lang="en-US" dirty="0"/>
          </a:p>
        </p:txBody>
      </p:sp>
      <p:sp>
        <p:nvSpPr>
          <p:cNvPr id="4" name="Slide Number Placeholder 3"/>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5</a:t>
            </a:fld>
            <a:endParaRPr lang="en-CA" altLang="en-US"/>
          </a:p>
        </p:txBody>
      </p:sp>
    </p:spTree>
    <p:extLst>
      <p:ext uri="{BB962C8B-B14F-4D97-AF65-F5344CB8AC3E}">
        <p14:creationId xmlns:p14="http://schemas.microsoft.com/office/powerpoint/2010/main" val="329234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763" y="1844824"/>
            <a:ext cx="8280400" cy="4157662"/>
          </a:xfrm>
        </p:spPr>
        <p:txBody>
          <a:bodyPr>
            <a:normAutofit fontScale="85000" lnSpcReduction="20000"/>
          </a:bodyPr>
          <a:lstStyle/>
          <a:p>
            <a:pPr marL="457200" indent="-457200" algn="l">
              <a:buFont typeface="Arial" panose="020B0604020202020204" pitchFamily="34" charset="0"/>
              <a:buChar char="•"/>
              <a:defRPr/>
            </a:pPr>
            <a:r>
              <a:rPr lang="en-US" altLang="en-US" sz="2800" b="1" dirty="0" smtClean="0">
                <a:effectLst/>
                <a:cs typeface="Arial" panose="020B0604020202020204" pitchFamily="34" charset="0"/>
              </a:rPr>
              <a:t>The Self: </a:t>
            </a:r>
            <a:r>
              <a:rPr lang="en-US" altLang="en-US" sz="2800" dirty="0" smtClean="0">
                <a:effectLst/>
                <a:cs typeface="Arial" panose="020B0604020202020204" pitchFamily="34" charset="0"/>
              </a:rPr>
              <a:t>Arises </a:t>
            </a:r>
            <a:r>
              <a:rPr lang="en-US" altLang="en-US" sz="2800" dirty="0">
                <a:effectLst/>
                <a:cs typeface="Arial" panose="020B0604020202020204" pitchFamily="34" charset="0"/>
              </a:rPr>
              <a:t>in Communication with Others</a:t>
            </a:r>
          </a:p>
          <a:p>
            <a:pPr marL="800100" lvl="1" indent="-457200" algn="l">
              <a:buFont typeface="Arial" panose="020B0604020202020204" pitchFamily="34" charset="0"/>
              <a:buChar char="•"/>
              <a:defRPr/>
            </a:pPr>
            <a:r>
              <a:rPr lang="en-US" altLang="en-US" sz="2800" b="1" dirty="0" smtClean="0">
                <a:effectLst/>
                <a:cs typeface="Arial" panose="020B0604020202020204" pitchFamily="34" charset="0"/>
              </a:rPr>
              <a:t>The Generalized Others</a:t>
            </a:r>
          </a:p>
          <a:p>
            <a:pPr marL="1257300" lvl="2" indent="-457200" algn="l">
              <a:buFont typeface="Arial" panose="020B0604020202020204" pitchFamily="34" charset="0"/>
              <a:buChar char="•"/>
              <a:defRPr/>
            </a:pPr>
            <a:r>
              <a:rPr lang="en-US" altLang="en-US" sz="2500" dirty="0" smtClean="0">
                <a:cs typeface="Arial" panose="020B0604020202020204" pitchFamily="34" charset="0"/>
              </a:rPr>
              <a:t>Broader social and cultural norms that influence the terms by which we identify ourselves, and set expectations for proper </a:t>
            </a:r>
            <a:r>
              <a:rPr lang="en-US" altLang="en-US" sz="2500" dirty="0" err="1" smtClean="0">
                <a:cs typeface="Arial" panose="020B0604020202020204" pitchFamily="34" charset="0"/>
              </a:rPr>
              <a:t>behaviour</a:t>
            </a:r>
            <a:endParaRPr lang="en-US" altLang="en-US" sz="2500" dirty="0" smtClean="0">
              <a:cs typeface="Arial" panose="020B0604020202020204" pitchFamily="34" charset="0"/>
            </a:endParaRPr>
          </a:p>
          <a:p>
            <a:pPr marL="1257300" lvl="2" indent="-457200" algn="l">
              <a:buFont typeface="Arial" panose="020B0604020202020204" pitchFamily="34" charset="0"/>
              <a:buChar char="•"/>
              <a:defRPr/>
            </a:pPr>
            <a:r>
              <a:rPr lang="en-US" altLang="en-US" sz="2500" dirty="0" smtClean="0">
                <a:cs typeface="Arial" panose="020B0604020202020204" pitchFamily="34" charset="0"/>
              </a:rPr>
              <a:t>Is “normative”: assumes traits and often implies value</a:t>
            </a:r>
          </a:p>
          <a:p>
            <a:pPr marL="800100" lvl="2" algn="l">
              <a:defRPr/>
            </a:pPr>
            <a:r>
              <a:rPr lang="en-US" altLang="en-US" sz="2500" dirty="0" smtClean="0">
                <a:effectLst/>
                <a:cs typeface="Arial" panose="020B0604020202020204" pitchFamily="34" charset="0"/>
              </a:rPr>
              <a:t>How do they influence our sense of self?</a:t>
            </a:r>
            <a:endParaRPr lang="en-US" altLang="en-US" sz="2500" dirty="0">
              <a:effectLst/>
              <a:cs typeface="Arial" panose="020B0604020202020204" pitchFamily="34" charset="0"/>
            </a:endParaRPr>
          </a:p>
          <a:p>
            <a:pPr marL="1143000" lvl="2" indent="-457200" algn="l">
              <a:buFont typeface="+mj-lt"/>
              <a:buAutoNum type="arabicPeriod"/>
              <a:defRPr/>
            </a:pPr>
            <a:r>
              <a:rPr lang="en-US" altLang="en-US" sz="2800" dirty="0" smtClean="0">
                <a:cs typeface="Arial" panose="020B0604020202020204" pitchFamily="34" charset="0"/>
              </a:rPr>
              <a:t>Race and Ethnicity</a:t>
            </a:r>
          </a:p>
          <a:p>
            <a:pPr marL="1143000" lvl="2" indent="-457200" algn="l">
              <a:buFont typeface="+mj-lt"/>
              <a:buAutoNum type="arabicPeriod"/>
              <a:defRPr/>
            </a:pPr>
            <a:r>
              <a:rPr lang="en-US" altLang="en-US" sz="2800" dirty="0" smtClean="0">
                <a:cs typeface="Arial" panose="020B0604020202020204" pitchFamily="34" charset="0"/>
              </a:rPr>
              <a:t>Gender</a:t>
            </a:r>
          </a:p>
          <a:p>
            <a:pPr marL="1143000" lvl="2" indent="-457200" algn="l">
              <a:buFont typeface="+mj-lt"/>
              <a:buAutoNum type="arabicPeriod"/>
              <a:defRPr/>
            </a:pPr>
            <a:r>
              <a:rPr lang="en-US" altLang="en-US" sz="2800" dirty="0" smtClean="0">
                <a:cs typeface="Arial" panose="020B0604020202020204" pitchFamily="34" charset="0"/>
              </a:rPr>
              <a:t>Sexual Orientation</a:t>
            </a:r>
          </a:p>
          <a:p>
            <a:pPr marL="1143000" lvl="2" indent="-457200" algn="l">
              <a:buFont typeface="+mj-lt"/>
              <a:buAutoNum type="arabicPeriod"/>
              <a:defRPr/>
            </a:pPr>
            <a:r>
              <a:rPr lang="en-US" altLang="en-US" sz="2800" dirty="0" smtClean="0">
                <a:cs typeface="Arial" panose="020B0604020202020204" pitchFamily="34" charset="0"/>
              </a:rPr>
              <a:t>Socioeconomic Status </a:t>
            </a:r>
            <a:r>
              <a:rPr lang="en-US" altLang="en-US" sz="2800" dirty="0" smtClean="0">
                <a:cs typeface="Arial" panose="020B0604020202020204" pitchFamily="34" charset="0"/>
                <a:sym typeface="Wingdings" panose="05000000000000000000" pitchFamily="2" charset="2"/>
              </a:rPr>
              <a:t> income, job, fashion, etc.</a:t>
            </a:r>
            <a:endParaRPr lang="en-US" altLang="en-US" sz="2800" dirty="0" smtClean="0">
              <a:cs typeface="Arial" panose="020B0604020202020204" pitchFamily="34" charset="0"/>
            </a:endParaRPr>
          </a:p>
          <a:p>
            <a:pPr marL="1143000" lvl="2" indent="-457200" algn="l">
              <a:buFont typeface="+mj-lt"/>
              <a:buAutoNum type="arabicPeriod"/>
              <a:defRPr/>
            </a:pPr>
            <a:r>
              <a:rPr lang="en-US" altLang="en-US" sz="2800" dirty="0" smtClean="0">
                <a:cs typeface="Arial" panose="020B0604020202020204" pitchFamily="34" charset="0"/>
              </a:rPr>
              <a:t>Social Comparison: upward and downward</a:t>
            </a:r>
          </a:p>
          <a:p>
            <a:pPr lvl="1" algn="l">
              <a:buClr>
                <a:srgbClr val="000090"/>
              </a:buClr>
              <a:defRPr/>
            </a:pPr>
            <a:endParaRPr lang="en-US" altLang="en-US" sz="1800" dirty="0">
              <a:effectLst>
                <a:outerShdw blurRad="38100" dist="38100" dir="2700000" algn="tl">
                  <a:srgbClr val="C0C0C0"/>
                </a:outerShdw>
              </a:effectLst>
              <a:cs typeface="Arial" panose="020B0604020202020204" pitchFamily="34" charset="0"/>
            </a:endParaRPr>
          </a:p>
        </p:txBody>
      </p:sp>
      <p:sp>
        <p:nvSpPr>
          <p:cNvPr id="5"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What Is the Self?</a:t>
            </a:r>
          </a:p>
        </p:txBody>
      </p:sp>
    </p:spTree>
    <p:extLst>
      <p:ext uri="{BB962C8B-B14F-4D97-AF65-F5344CB8AC3E}">
        <p14:creationId xmlns:p14="http://schemas.microsoft.com/office/powerpoint/2010/main" val="37106573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subTitle" idx="1"/>
          </p:nvPr>
        </p:nvSpPr>
        <p:spPr>
          <a:xfrm>
            <a:off x="-25763" y="1844824"/>
            <a:ext cx="8280400" cy="4157662"/>
          </a:xfrm>
        </p:spPr>
        <p:txBody>
          <a:bodyPr>
            <a:normAutofit fontScale="92500" lnSpcReduction="20000"/>
          </a:bodyPr>
          <a:lstStyle/>
          <a:p>
            <a:pPr marL="457200" indent="-457200" algn="l">
              <a:buFont typeface="Arial" panose="020B0604020202020204" pitchFamily="34" charset="0"/>
              <a:buChar char="•"/>
              <a:defRPr/>
            </a:pPr>
            <a:r>
              <a:rPr lang="en-US" altLang="en-US" sz="2800" b="1" dirty="0" smtClean="0">
                <a:effectLst/>
                <a:cs typeface="Arial" panose="020B0604020202020204" pitchFamily="34" charset="0"/>
              </a:rPr>
              <a:t>The Self: </a:t>
            </a:r>
            <a:r>
              <a:rPr lang="en-US" altLang="en-US" sz="2800" dirty="0" smtClean="0">
                <a:effectLst/>
                <a:cs typeface="Arial" panose="020B0604020202020204" pitchFamily="34" charset="0"/>
              </a:rPr>
              <a:t>Arises </a:t>
            </a:r>
            <a:r>
              <a:rPr lang="en-US" altLang="en-US" sz="2800" dirty="0">
                <a:effectLst/>
                <a:cs typeface="Arial" panose="020B0604020202020204" pitchFamily="34" charset="0"/>
              </a:rPr>
              <a:t>in Communication with Others</a:t>
            </a:r>
          </a:p>
          <a:p>
            <a:pPr marL="800100" lvl="1" indent="-457200" algn="l">
              <a:buFont typeface="Arial" panose="020B0604020202020204" pitchFamily="34" charset="0"/>
              <a:buChar char="•"/>
              <a:defRPr/>
            </a:pPr>
            <a:r>
              <a:rPr lang="en-US" altLang="en-US" sz="2800" b="1" dirty="0" smtClean="0">
                <a:effectLst/>
                <a:cs typeface="Arial" panose="020B0604020202020204" pitchFamily="34" charset="0"/>
              </a:rPr>
              <a:t>Remember:</a:t>
            </a:r>
          </a:p>
          <a:p>
            <a:pPr marL="800100" lvl="1" indent="-457200" algn="l">
              <a:buFont typeface="Arial" panose="020B0604020202020204" pitchFamily="34" charset="0"/>
              <a:buChar char="•"/>
              <a:defRPr/>
            </a:pPr>
            <a:r>
              <a:rPr lang="en-US" altLang="en-US" sz="2800" dirty="0" smtClean="0">
                <a:cs typeface="Arial" panose="020B0604020202020204" pitchFamily="34" charset="0"/>
              </a:rPr>
              <a:t>The self is </a:t>
            </a:r>
            <a:r>
              <a:rPr lang="en-US" altLang="en-US" sz="2800" b="1" dirty="0" smtClean="0">
                <a:cs typeface="Arial" panose="020B0604020202020204" pitchFamily="34" charset="0"/>
              </a:rPr>
              <a:t>multi-</a:t>
            </a:r>
            <a:r>
              <a:rPr lang="en-US" altLang="en-US" sz="2800" b="1" dirty="0" err="1" smtClean="0">
                <a:cs typeface="Arial" panose="020B0604020202020204" pitchFamily="34" charset="0"/>
              </a:rPr>
              <a:t>demensional</a:t>
            </a:r>
            <a:r>
              <a:rPr lang="en-US" altLang="en-US" sz="2800" b="1" dirty="0" smtClean="0">
                <a:cs typeface="Arial" panose="020B0604020202020204" pitchFamily="34" charset="0"/>
              </a:rPr>
              <a:t> </a:t>
            </a:r>
            <a:r>
              <a:rPr lang="en-US" altLang="en-US" sz="2800" b="1" dirty="0" smtClean="0">
                <a:cs typeface="Arial" panose="020B0604020202020204" pitchFamily="34" charset="0"/>
                <a:sym typeface="Wingdings" panose="05000000000000000000" pitchFamily="2" charset="2"/>
              </a:rPr>
              <a:t> </a:t>
            </a:r>
            <a:r>
              <a:rPr lang="en-US" altLang="en-US" sz="2800" dirty="0" smtClean="0">
                <a:cs typeface="Arial" panose="020B0604020202020204" pitchFamily="34" charset="0"/>
                <a:sym typeface="Wingdings" panose="05000000000000000000" pitchFamily="2" charset="2"/>
              </a:rPr>
              <a:t>assumes physical, moral, and cognitive features</a:t>
            </a:r>
          </a:p>
          <a:p>
            <a:pPr marL="800100" lvl="1" indent="-457200" algn="l">
              <a:buFont typeface="Arial" panose="020B0604020202020204" pitchFamily="34" charset="0"/>
              <a:buChar char="•"/>
              <a:defRPr/>
            </a:pPr>
            <a:r>
              <a:rPr lang="en-US" altLang="en-US" sz="2800" dirty="0" smtClean="0">
                <a:cs typeface="Arial" panose="020B0604020202020204" pitchFamily="34" charset="0"/>
                <a:sym typeface="Wingdings" panose="05000000000000000000" pitchFamily="2" charset="2"/>
              </a:rPr>
              <a:t>The development of the self is a </a:t>
            </a:r>
            <a:r>
              <a:rPr lang="en-US" altLang="en-US" sz="2800" b="1" dirty="0" smtClean="0">
                <a:cs typeface="Arial" panose="020B0604020202020204" pitchFamily="34" charset="0"/>
                <a:sym typeface="Wingdings" panose="05000000000000000000" pitchFamily="2" charset="2"/>
              </a:rPr>
              <a:t>process </a:t>
            </a:r>
            <a:r>
              <a:rPr lang="en-US" altLang="en-US" sz="2800" dirty="0" smtClean="0">
                <a:cs typeface="Arial" panose="020B0604020202020204" pitchFamily="34" charset="0"/>
                <a:sym typeface="Wingdings" panose="05000000000000000000" pitchFamily="2" charset="2"/>
              </a:rPr>
              <a:t> it changes based on time and context</a:t>
            </a:r>
            <a:endParaRPr lang="en-US" altLang="en-US" sz="1800" dirty="0">
              <a:effectLst>
                <a:outerShdw blurRad="38100" dist="38100" dir="2700000" algn="tl">
                  <a:srgbClr val="C0C0C0"/>
                </a:outerShdw>
              </a:effectLst>
              <a:cs typeface="Arial" panose="020B0604020202020204" pitchFamily="34" charset="0"/>
              <a:sym typeface="Wingdings" panose="05000000000000000000" pitchFamily="2" charset="2"/>
            </a:endParaRPr>
          </a:p>
          <a:p>
            <a:pPr marL="800100" lvl="1" indent="-457200" algn="l">
              <a:buFont typeface="Arial" panose="020B0604020202020204" pitchFamily="34" charset="0"/>
              <a:buChar char="•"/>
              <a:defRPr/>
            </a:pPr>
            <a:r>
              <a:rPr lang="en-US" altLang="en-US" sz="2600" dirty="0" smtClean="0">
                <a:effectLst>
                  <a:outerShdw blurRad="38100" dist="38100" dir="2700000" algn="tl">
                    <a:srgbClr val="C0C0C0"/>
                  </a:outerShdw>
                </a:effectLst>
                <a:cs typeface="Arial" panose="020B0604020202020204" pitchFamily="34" charset="0"/>
                <a:sym typeface="Wingdings" panose="05000000000000000000" pitchFamily="2" charset="2"/>
              </a:rPr>
              <a:t>We develop </a:t>
            </a:r>
            <a:r>
              <a:rPr lang="en-US" altLang="en-US" sz="2600" b="1" dirty="0" smtClean="0">
                <a:effectLst>
                  <a:outerShdw blurRad="38100" dist="38100" dir="2700000" algn="tl">
                    <a:srgbClr val="C0C0C0"/>
                  </a:outerShdw>
                </a:effectLst>
                <a:cs typeface="Arial" panose="020B0604020202020204" pitchFamily="34" charset="0"/>
                <a:sym typeface="Wingdings" panose="05000000000000000000" pitchFamily="2" charset="2"/>
              </a:rPr>
              <a:t>ego boundaries</a:t>
            </a:r>
            <a:r>
              <a:rPr lang="en-US" altLang="en-US" sz="2600" dirty="0" smtClean="0">
                <a:effectLst>
                  <a:outerShdw blurRad="38100" dist="38100" dir="2700000" algn="tl">
                    <a:srgbClr val="C0C0C0"/>
                  </a:outerShdw>
                </a:effectLst>
                <a:cs typeface="Arial" panose="020B0604020202020204" pitchFamily="34" charset="0"/>
                <a:sym typeface="Wingdings" panose="05000000000000000000" pitchFamily="2" charset="2"/>
              </a:rPr>
              <a:t> and a </a:t>
            </a:r>
            <a:r>
              <a:rPr lang="en-US" altLang="en-US" sz="2600" b="1" dirty="0" smtClean="0">
                <a:effectLst>
                  <a:outerShdw blurRad="38100" dist="38100" dir="2700000" algn="tl">
                    <a:srgbClr val="C0C0C0"/>
                  </a:outerShdw>
                </a:effectLst>
                <a:cs typeface="Arial" panose="020B0604020202020204" pitchFamily="34" charset="0"/>
                <a:sym typeface="Wingdings" panose="05000000000000000000" pitchFamily="2" charset="2"/>
              </a:rPr>
              <a:t>self-concept</a:t>
            </a:r>
          </a:p>
          <a:p>
            <a:pPr marL="1257300" lvl="2" indent="-457200" algn="l">
              <a:buFont typeface="Arial" panose="020B0604020202020204" pitchFamily="34" charset="0"/>
              <a:buChar char="•"/>
              <a:defRPr/>
            </a:pPr>
            <a:r>
              <a:rPr lang="en-US" altLang="en-US" sz="2500" b="1" dirty="0" smtClean="0">
                <a:effectLst>
                  <a:outerShdw blurRad="38100" dist="38100" dir="2700000" algn="tl">
                    <a:srgbClr val="C0C0C0"/>
                  </a:outerShdw>
                </a:effectLst>
                <a:cs typeface="Arial" panose="020B0604020202020204" pitchFamily="34" charset="0"/>
                <a:sym typeface="Wingdings" panose="05000000000000000000" pitchFamily="2" charset="2"/>
              </a:rPr>
              <a:t>Ego boundaries: </a:t>
            </a:r>
            <a:r>
              <a:rPr lang="en-US" altLang="en-US" sz="2500" dirty="0" smtClean="0">
                <a:effectLst>
                  <a:outerShdw blurRad="38100" dist="38100" dir="2700000" algn="tl">
                    <a:srgbClr val="C0C0C0"/>
                  </a:outerShdw>
                </a:effectLst>
                <a:cs typeface="Arial" panose="020B0604020202020204" pitchFamily="34" charset="0"/>
                <a:sym typeface="Wingdings" panose="05000000000000000000" pitchFamily="2" charset="2"/>
              </a:rPr>
              <a:t> A clear recognized separation between ourselves, others, and our environment</a:t>
            </a:r>
          </a:p>
          <a:p>
            <a:pPr marL="1257300" lvl="2" indent="-457200" algn="l">
              <a:buFont typeface="Arial" panose="020B0604020202020204" pitchFamily="34" charset="0"/>
              <a:buChar char="•"/>
              <a:defRPr/>
            </a:pPr>
            <a:r>
              <a:rPr lang="en-US" altLang="en-US" sz="2500" b="1" dirty="0" smtClean="0">
                <a:effectLst>
                  <a:outerShdw blurRad="38100" dist="38100" dir="2700000" algn="tl">
                    <a:srgbClr val="C0C0C0"/>
                  </a:outerShdw>
                </a:effectLst>
                <a:cs typeface="Arial" panose="020B0604020202020204" pitchFamily="34" charset="0"/>
                <a:sym typeface="Wingdings" panose="05000000000000000000" pitchFamily="2" charset="2"/>
              </a:rPr>
              <a:t>Self-Concept:</a:t>
            </a:r>
            <a:r>
              <a:rPr lang="en-US" altLang="en-US" sz="2500" dirty="0" smtClean="0">
                <a:effectLst>
                  <a:outerShdw blurRad="38100" dist="38100" dir="2700000" algn="tl">
                    <a:srgbClr val="C0C0C0"/>
                  </a:outerShdw>
                </a:effectLst>
                <a:cs typeface="Arial" panose="020B0604020202020204" pitchFamily="34" charset="0"/>
                <a:sym typeface="Wingdings" panose="05000000000000000000" pitchFamily="2" charset="2"/>
              </a:rPr>
              <a:t> A sense of self, our features, our abilities, and our potential</a:t>
            </a:r>
            <a:endParaRPr lang="en-US" altLang="en-US" sz="2500" b="1" dirty="0" smtClean="0">
              <a:cs typeface="Arial" panose="020B0604020202020204" pitchFamily="34" charset="0"/>
            </a:endParaRPr>
          </a:p>
        </p:txBody>
      </p:sp>
      <p:sp>
        <p:nvSpPr>
          <p:cNvPr id="5"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What Is the Self?</a:t>
            </a:r>
          </a:p>
        </p:txBody>
      </p:sp>
    </p:spTree>
    <p:extLst>
      <p:ext uri="{BB962C8B-B14F-4D97-AF65-F5344CB8AC3E}">
        <p14:creationId xmlns:p14="http://schemas.microsoft.com/office/powerpoint/2010/main" val="26531435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755576" y="2132856"/>
            <a:ext cx="7315200" cy="2448867"/>
          </a:xfrm>
          <a:prstGeom prst="rect">
            <a:avLst/>
          </a:prstGeom>
          <a:noFill/>
          <a:ln w="9525">
            <a:noFill/>
            <a:miter lim="800000"/>
            <a:headEnd/>
            <a:tailEnd/>
          </a:ln>
          <a:effectLst/>
        </p:spPr>
        <p:txBody>
          <a:bodyPr lIns="92075" tIns="46038" rIns="92075" bIns="46038"/>
          <a:lstStyle/>
          <a:p>
            <a:pPr marL="342900" indent="-342900" algn="ctr">
              <a:spcBef>
                <a:spcPct val="20000"/>
              </a:spcBef>
              <a:defRPr/>
            </a:pPr>
            <a:r>
              <a:rPr lang="en-US" sz="3200" dirty="0">
                <a:solidFill>
                  <a:srgbClr val="412A94"/>
                </a:solidFill>
                <a:ea typeface="+mn-ea"/>
                <a:cs typeface="Arial" pitchFamily="34" charset="0"/>
              </a:rPr>
              <a:t>Perception </a:t>
            </a:r>
            <a:r>
              <a:rPr lang="en-US" sz="3200" dirty="0">
                <a:solidFill>
                  <a:srgbClr val="000000"/>
                </a:solidFill>
                <a:ea typeface="+mn-ea"/>
                <a:cs typeface="Arial" pitchFamily="34" charset="0"/>
              </a:rPr>
              <a:t>is the </a:t>
            </a:r>
            <a:r>
              <a:rPr lang="en-US" sz="3200" b="1" dirty="0">
                <a:solidFill>
                  <a:srgbClr val="000000"/>
                </a:solidFill>
                <a:ea typeface="+mn-ea"/>
                <a:cs typeface="Arial" pitchFamily="34" charset="0"/>
              </a:rPr>
              <a:t>active process</a:t>
            </a:r>
            <a:r>
              <a:rPr lang="en-US" sz="3200" dirty="0">
                <a:solidFill>
                  <a:srgbClr val="000000"/>
                </a:solidFill>
                <a:ea typeface="+mn-ea"/>
                <a:cs typeface="Arial" pitchFamily="34" charset="0"/>
              </a:rPr>
              <a:t> of creating meaning by </a:t>
            </a:r>
            <a:r>
              <a:rPr lang="en-US" sz="3200" b="1" dirty="0">
                <a:solidFill>
                  <a:srgbClr val="000000"/>
                </a:solidFill>
                <a:ea typeface="+mn-ea"/>
                <a:cs typeface="Arial" pitchFamily="34" charset="0"/>
              </a:rPr>
              <a:t>selecting</a:t>
            </a:r>
            <a:r>
              <a:rPr lang="en-US" sz="3200" dirty="0">
                <a:solidFill>
                  <a:srgbClr val="000000"/>
                </a:solidFill>
                <a:ea typeface="+mn-ea"/>
                <a:cs typeface="Arial" pitchFamily="34" charset="0"/>
              </a:rPr>
              <a:t>, </a:t>
            </a:r>
            <a:r>
              <a:rPr lang="en-US" sz="3200" b="1" dirty="0">
                <a:solidFill>
                  <a:srgbClr val="000000"/>
                </a:solidFill>
                <a:ea typeface="+mn-ea"/>
                <a:cs typeface="Arial" pitchFamily="34" charset="0"/>
              </a:rPr>
              <a:t>organizing</a:t>
            </a:r>
            <a:r>
              <a:rPr lang="en-US" sz="3200" dirty="0">
                <a:solidFill>
                  <a:srgbClr val="000000"/>
                </a:solidFill>
                <a:ea typeface="+mn-ea"/>
                <a:cs typeface="Arial" pitchFamily="34" charset="0"/>
              </a:rPr>
              <a:t>, and </a:t>
            </a:r>
            <a:r>
              <a:rPr lang="en-US" sz="3200" b="1" dirty="0">
                <a:solidFill>
                  <a:srgbClr val="000000"/>
                </a:solidFill>
                <a:ea typeface="+mn-ea"/>
                <a:cs typeface="Arial" pitchFamily="34" charset="0"/>
              </a:rPr>
              <a:t>interpreting</a:t>
            </a:r>
            <a:r>
              <a:rPr lang="en-US" sz="3200" dirty="0">
                <a:solidFill>
                  <a:srgbClr val="000000"/>
                </a:solidFill>
                <a:ea typeface="+mn-ea"/>
                <a:cs typeface="Arial" pitchFamily="34" charset="0"/>
              </a:rPr>
              <a:t> people, objects, events, situations, and activities</a:t>
            </a:r>
          </a:p>
        </p:txBody>
      </p:sp>
    </p:spTree>
    <p:extLst>
      <p:ext uri="{BB962C8B-B14F-4D97-AF65-F5344CB8AC3E}">
        <p14:creationId xmlns:p14="http://schemas.microsoft.com/office/powerpoint/2010/main" val="2208714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ChangeArrowheads="1"/>
          </p:cNvSpPr>
          <p:nvPr/>
        </p:nvSpPr>
        <p:spPr bwMode="auto">
          <a:xfrm>
            <a:off x="1371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50000"/>
              </a:spcBef>
              <a:buClrTx/>
              <a:buSzTx/>
              <a:buFontTx/>
              <a:buChar char="•"/>
            </a:pPr>
            <a:endParaRPr lang="en-US" altLang="en-US" sz="2400">
              <a:solidFill>
                <a:schemeClr val="folHlink"/>
              </a:solidFill>
              <a:latin typeface="Book Antiqua" panose="02040602050305030304" pitchFamily="18" charset="0"/>
            </a:endParaRPr>
          </a:p>
        </p:txBody>
      </p:sp>
      <p:pic>
        <p:nvPicPr>
          <p:cNvPr id="21508" name="Picture 5" descr="C03-F01_pg07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7217" y="1340768"/>
            <a:ext cx="3482975"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The Process of Human Perception</a:t>
            </a:r>
          </a:p>
        </p:txBody>
      </p:sp>
    </p:spTree>
    <p:extLst>
      <p:ext uri="{BB962C8B-B14F-4D97-AF65-F5344CB8AC3E}">
        <p14:creationId xmlns:p14="http://schemas.microsoft.com/office/powerpoint/2010/main" val="198794099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10296</TotalTime>
  <Pages>7</Pages>
  <Words>1677</Words>
  <Application>Microsoft Office PowerPoint</Application>
  <PresentationFormat>On-screen Show (4:3)</PresentationFormat>
  <Paragraphs>150</Paragraphs>
  <Slides>21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Monotype Sorts</vt:lpstr>
      <vt:lpstr>MS PGothic</vt:lpstr>
      <vt:lpstr>MS PGothic</vt:lpstr>
      <vt:lpstr>Arial</vt:lpstr>
      <vt:lpstr>Book Antiqua</vt:lpstr>
      <vt:lpstr>Calibri</vt:lpstr>
      <vt:lpstr>Constantia</vt:lpstr>
      <vt:lpstr>Times New Roman</vt:lpstr>
      <vt:lpstr>Wingdings</vt:lpstr>
      <vt:lpstr>Wingdings 2</vt:lpstr>
      <vt:lpstr>Flow</vt:lpstr>
      <vt:lpstr>PowerPoint Presentation</vt:lpstr>
      <vt:lpstr>PowerPoint Presentation</vt:lpstr>
      <vt:lpstr>PowerPoint Presentation</vt:lpstr>
      <vt:lpstr>PowerPoint Presentation</vt:lpstr>
      <vt:lpstr>What is The Self?</vt:lpstr>
      <vt:lpstr>PowerPoint Presentation</vt:lpstr>
      <vt:lpstr>PowerPoint Presentation</vt:lpstr>
      <vt:lpstr>PowerPoint Presentation</vt:lpstr>
      <vt:lpstr>PowerPoint Presentation</vt:lpstr>
      <vt:lpstr>Perception</vt:lpstr>
      <vt:lpstr>PowerPoint Presentation</vt:lpstr>
      <vt:lpstr>Selection</vt:lpstr>
      <vt:lpstr>Organization</vt:lpstr>
      <vt:lpstr>PowerPoint Presentation</vt:lpstr>
      <vt:lpstr>Four Cognitive Schemata</vt:lpstr>
      <vt:lpstr>Four Cognitive Schemata (cont’d)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Leslie Jarmon</dc:creator>
  <cp:lastModifiedBy>user</cp:lastModifiedBy>
  <cp:revision>241</cp:revision>
  <cp:lastPrinted>2009-04-22T19:24:48Z</cp:lastPrinted>
  <dcterms:created xsi:type="dcterms:W3CDTF">2009-10-25T14:48:23Z</dcterms:created>
  <dcterms:modified xsi:type="dcterms:W3CDTF">2019-05-27T03:53:04Z</dcterms:modified>
</cp:coreProperties>
</file>