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0" r:id="rId1"/>
  </p:sldMasterIdLst>
  <p:notesMasterIdLst>
    <p:notesMasterId r:id="rId15"/>
  </p:notesMasterIdLst>
  <p:handoutMasterIdLst>
    <p:handoutMasterId r:id="rId16"/>
  </p:handoutMasterIdLst>
  <p:sldIdLst>
    <p:sldId id="328" r:id="rId2"/>
    <p:sldId id="348" r:id="rId3"/>
    <p:sldId id="349" r:id="rId4"/>
    <p:sldId id="343" r:id="rId5"/>
    <p:sldId id="330" r:id="rId6"/>
    <p:sldId id="346" r:id="rId7"/>
    <p:sldId id="332" r:id="rId8"/>
    <p:sldId id="347" r:id="rId9"/>
    <p:sldId id="334" r:id="rId10"/>
    <p:sldId id="335" r:id="rId11"/>
    <p:sldId id="337" r:id="rId12"/>
    <p:sldId id="338" r:id="rId13"/>
    <p:sldId id="340" r:id="rId14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5 The Power of Language" id="{C3BF1EBE-3A73-4E8F-A12E-9149935B59C2}">
          <p14:sldIdLst>
            <p14:sldId id="328"/>
            <p14:sldId id="348"/>
            <p14:sldId id="349"/>
            <p14:sldId id="343"/>
            <p14:sldId id="330"/>
            <p14:sldId id="346"/>
            <p14:sldId id="332"/>
            <p14:sldId id="347"/>
            <p14:sldId id="334"/>
            <p14:sldId id="335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1" autoAdjust="0"/>
    <p:restoredTop sz="93821" autoAdjust="0"/>
  </p:normalViewPr>
  <p:slideViewPr>
    <p:cSldViewPr>
      <p:cViewPr varScale="1">
        <p:scale>
          <a:sx n="64" d="100"/>
          <a:sy n="64" d="100"/>
        </p:scale>
        <p:origin x="9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BAE7C-2D3D-44F0-8562-DFB9E6EE4C86}" type="slidenum">
              <a:rPr lang="en-US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4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4D8BDE-C047-4B0A-B393-BF1AC6C07D82}" type="slidenum">
              <a:rPr lang="en-US" altLang="en-US" sz="10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0D3F55-79C7-4813-A5E4-11EDEF687A5E}" type="slidenum">
              <a:rPr lang="en-US" altLang="en-US" sz="10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1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4D8BDE-C047-4B0A-B393-BF1AC6C07D82}" type="slidenum">
              <a:rPr lang="en-US" altLang="en-US" sz="10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4D8BDE-C047-4B0A-B393-BF1AC6C07D82}" type="slidenum">
              <a:rPr lang="en-US" altLang="en-US" sz="10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755994-6F4B-48F4-821F-AB2AB1D0151D}" type="slidenum">
              <a:rPr lang="en-US" altLang="en-US" sz="10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6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FBDD4-6AFC-4A2F-AA5C-8C41C68348A9}" type="slidenum">
              <a:rPr lang="en-US" altLang="en-US" sz="10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7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7606A4-9B01-4B4F-B7A6-FE6A603D991D}" type="slidenum">
              <a:rPr lang="en-US" altLang="en-US" sz="10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4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 smtClean="0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JShlQitM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19US6rqqA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228679"/>
            <a:ext cx="7605713" cy="936625"/>
          </a:xfrm>
        </p:spPr>
        <p:txBody>
          <a:bodyPr/>
          <a:lstStyle/>
          <a:p>
            <a:pPr marL="342900" indent="-342900">
              <a:buFont typeface="Monotype Sorts" pitchFamily="-111" charset="2"/>
              <a:buNone/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The Power of Language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65-77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2213992"/>
            <a:ext cx="28933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5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3968" y="1052736"/>
            <a:ext cx="3925173" cy="4081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6107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340768"/>
            <a:ext cx="7772400" cy="53245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Organize Perceptions</a:t>
            </a:r>
            <a:endParaRPr lang="en-US" sz="22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Allows Abstract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Thought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  <a:sym typeface="Wingdings" panose="05000000000000000000" pitchFamily="2" charset="2"/>
              </a:rPr>
              <a:t> allows us to categorize, generalize and make connections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Can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Stereotype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Allow Hypothetical Thought</a:t>
            </a:r>
            <a:endParaRPr lang="en-US" sz="22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We Can Think Beyond Immediate, Concrete Situations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We Live in Three Dimensions of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Time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  <a:sym typeface="Wingdings" panose="05000000000000000000" pitchFamily="2" charset="2"/>
              </a:rPr>
              <a:t> past, present, future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We Can Foster Personal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Growth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Allow Self-Reflection</a:t>
            </a:r>
            <a:endParaRPr lang="en-US" sz="22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Self-Reflection Allows Us to Monitor Communication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Self-Reflection Allows Us to Manage Our Image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>
              <a:defRPr/>
            </a:pPr>
            <a:endParaRPr lang="en-US" b="1" dirty="0">
              <a:solidFill>
                <a:srgbClr val="000090"/>
              </a:solidFill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Functions of Symbols (cont’d)</a:t>
            </a:r>
          </a:p>
        </p:txBody>
      </p:sp>
    </p:spTree>
    <p:extLst>
      <p:ext uri="{BB962C8B-B14F-4D97-AF65-F5344CB8AC3E}">
        <p14:creationId xmlns:p14="http://schemas.microsoft.com/office/powerpoint/2010/main" val="9623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7772400" cy="12961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Monotype Sorts" pitchFamily="-111" charset="2"/>
              <a:buNone/>
              <a:defRPr/>
            </a:pP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</a:t>
            </a:r>
            <a:r>
              <a:rPr lang="en-US" sz="2800" dirty="0">
                <a:solidFill>
                  <a:srgbClr val="000090"/>
                </a:solidFill>
                <a:effectLst/>
                <a:ea typeface="+mn-ea"/>
                <a:cs typeface="Arial" pitchFamily="34" charset="0"/>
              </a:rPr>
              <a:t> </a:t>
            </a:r>
            <a:r>
              <a:rPr lang="en-US" sz="2800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speech community 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exists when people share norms about how to use talk and what purposes it serves. (</a:t>
            </a:r>
            <a:r>
              <a:rPr lang="en-US" sz="2800" kern="1200" dirty="0" err="1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Labov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, 1972)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Speech Communities</a:t>
            </a:r>
          </a:p>
        </p:txBody>
      </p:sp>
    </p:spTree>
    <p:extLst>
      <p:ext uri="{BB962C8B-B14F-4D97-AF65-F5344CB8AC3E}">
        <p14:creationId xmlns:p14="http://schemas.microsoft.com/office/powerpoint/2010/main" val="24064176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329"/>
            <a:ext cx="3166120" cy="2952799"/>
          </a:xfrm>
        </p:spPr>
        <p:txBody>
          <a:bodyPr>
            <a:no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Gender Socialization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Social Class</a:t>
            </a:r>
          </a:p>
          <a:p>
            <a:pPr marL="342900" indent="-342900" algn="l">
              <a:buFont typeface="Arial"/>
              <a:buChar char="•"/>
            </a:pPr>
            <a:r>
              <a:rPr lang="ja-JP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“</a:t>
            </a:r>
            <a:r>
              <a:rPr lang="en-US" altLang="ja-JP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Race</a:t>
            </a:r>
            <a:r>
              <a:rPr lang="ja-JP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”</a:t>
            </a:r>
            <a:endParaRPr lang="en-US" altLang="ja-JP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Ethnicity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Disability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Sports</a:t>
            </a:r>
          </a:p>
          <a:p>
            <a:pPr marL="342900" indent="-342900" algn="l">
              <a:buFont typeface="Arial"/>
              <a:buChar char="•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Others</a:t>
            </a:r>
          </a:p>
        </p:txBody>
      </p:sp>
      <p:graphicFrame>
        <p:nvGraphicFramePr>
          <p:cNvPr id="3174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8638"/>
              </p:ext>
            </p:extLst>
          </p:nvPr>
        </p:nvGraphicFramePr>
        <p:xfrm>
          <a:off x="4283968" y="1700808"/>
          <a:ext cx="374491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Microsoft ClipArt Gallery" r:id="rId4" imgW="5524500" imgH="3289300" progId="MS_ClipArt_Gallery">
                  <p:embed/>
                </p:oleObj>
              </mc:Choice>
              <mc:Fallback>
                <p:oleObj name="Microsoft ClipArt Gallery" r:id="rId4" imgW="5524500" imgH="3289300" progId="MS_ClipArt_Gallery">
                  <p:embed/>
                  <p:pic>
                    <p:nvPicPr>
                      <p:cNvPr id="3174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00808"/>
                        <a:ext cx="3744913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Speech Communities (cont’d)</a:t>
            </a:r>
          </a:p>
        </p:txBody>
      </p:sp>
    </p:spTree>
    <p:extLst>
      <p:ext uri="{BB962C8B-B14F-4D97-AF65-F5344CB8AC3E}">
        <p14:creationId xmlns:p14="http://schemas.microsoft.com/office/powerpoint/2010/main" val="1524287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132856"/>
            <a:ext cx="7772400" cy="2088232"/>
          </a:xfrm>
        </p:spPr>
        <p:txBody>
          <a:bodyPr anchor="ctr">
            <a:noAutofit/>
          </a:bodyPr>
          <a:lstStyle/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Engage in Dual Perspective</a:t>
            </a:r>
          </a:p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Own Your Feelings and Thoughts</a:t>
            </a:r>
          </a:p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Respect What Others Say about Their Feelings and Thoughts</a:t>
            </a:r>
          </a:p>
          <a:p>
            <a:pPr marL="514350" indent="-514350" algn="l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Strive for Accuracy and Clarity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88968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Quiz #1 (Weekly Session #4) is now available online, and will be accessible until Sunday at 11:59pm</a:t>
            </a:r>
          </a:p>
          <a:p>
            <a:pPr lvl="1"/>
            <a:r>
              <a:rPr lang="en-US" dirty="0" smtClean="0"/>
              <a:t>Complete the quiz online </a:t>
            </a:r>
            <a:r>
              <a:rPr lang="en-US" dirty="0" smtClean="0">
                <a:sym typeface="Wingdings" panose="05000000000000000000" pitchFamily="2" charset="2"/>
              </a:rPr>
              <a:t> it is open book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quiz is timed at 50 minutes and must be completed in </a:t>
            </a:r>
            <a:r>
              <a:rPr lang="en-US" b="1" dirty="0" smtClean="0">
                <a:sym typeface="Wingdings" panose="05000000000000000000" pitchFamily="2" charset="2"/>
              </a:rPr>
              <a:t>one sitting (you cannot stop and continue it later)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covers chapters 1, 2, and 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Personality Dimensions assignment is due next </a:t>
            </a:r>
            <a:r>
              <a:rPr lang="en-US" dirty="0" smtClean="0">
                <a:sym typeface="Wingdings" panose="05000000000000000000" pitchFamily="2" charset="2"/>
              </a:rPr>
              <a:t>Friday, June 7 </a:t>
            </a:r>
            <a:r>
              <a:rPr lang="en-US" b="1" dirty="0" smtClean="0">
                <a:sym typeface="Wingdings" panose="05000000000000000000" pitchFamily="2" charset="2"/>
              </a:rPr>
              <a:t>through the blackboard website</a:t>
            </a:r>
            <a:endParaRPr lang="en-US" b="1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assignment can be found under the ‘Assignments’ tab  please download the document and answer the questions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</a:t>
            </a:r>
            <a:r>
              <a:rPr lang="en-US" dirty="0" smtClean="0">
                <a:sym typeface="Wingdings" panose="05000000000000000000" pitchFamily="2" charset="2"/>
              </a:rPr>
              <a:t>will be checked for plagiarism using </a:t>
            </a:r>
            <a:r>
              <a:rPr lang="en-US" dirty="0" err="1" smtClean="0">
                <a:sym typeface="Wingdings" panose="05000000000000000000" pitchFamily="2" charset="2"/>
              </a:rPr>
              <a:t>SafeAssign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00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Personality Dimensions Assignment is based only on your own experiences and your Personality Dimensions assessment results </a:t>
            </a:r>
            <a:r>
              <a:rPr lang="en-US" dirty="0" smtClean="0">
                <a:sym typeface="Wingdings" panose="05000000000000000000" pitchFamily="2" charset="2"/>
              </a:rPr>
              <a:t> no need for outside research or use of outside websites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you do refer to outside sources, please cite them properly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At the end of the sentence, provide the name of the work/site in brackets and the page number (if applicable)  e.g. I am a bear (Moe 1)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you borrow specific words from an outside source (or the Personality Dimensions booklet) or you use more than 2 exact words from a source please place those words in quotations marks and cite the source at the end  e.g. Greens value “knowledge and competence” (PD 3)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If, an ONLY IF, you use outside sources other than the PD assessment, please provide a works cited page at the end where you list the sources you used (THIS IS NOT REQUIRED)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914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8271" y="1268760"/>
            <a:ext cx="8658225" cy="504056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Within the field of </a:t>
            </a:r>
            <a:r>
              <a:rPr lang="en-US" sz="2800" dirty="0" smtClean="0">
                <a:solidFill>
                  <a:srgbClr val="92005A"/>
                </a:solidFill>
                <a:cs typeface="Arial" pitchFamily="34" charset="0"/>
              </a:rPr>
              <a:t>Linguistics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(the study of language), there are many different areas of emphasis:</a:t>
            </a:r>
            <a:endParaRPr lang="en-US" sz="2800" dirty="0" smtClean="0">
              <a:solidFill>
                <a:srgbClr val="FF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effectLst/>
                <a:ea typeface="+mn-ea"/>
                <a:cs typeface="Arial" pitchFamily="34" charset="0"/>
              </a:rPr>
              <a:t>Phonetics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: Production and perception of sound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cs typeface="Arial" pitchFamily="34" charset="0"/>
              </a:rPr>
              <a:t>Morphology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: How sounds combine to make words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effectLst/>
                <a:ea typeface="+mn-ea"/>
                <a:cs typeface="Arial" pitchFamily="34" charset="0"/>
              </a:rPr>
              <a:t>Syntax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: Ordering words to make sentences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cs typeface="Arial" pitchFamily="34" charset="0"/>
              </a:rPr>
              <a:t>Semantics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: Literal meaning of words and sentences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92005A"/>
                </a:solidFill>
                <a:effectLst/>
                <a:ea typeface="+mn-ea"/>
                <a:cs typeface="Arial" pitchFamily="34" charset="0"/>
              </a:rPr>
              <a:t>Pragmatics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: Meaning of sentences in context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b="1" dirty="0" smtClean="0">
                <a:solidFill>
                  <a:srgbClr val="000000"/>
                </a:solidFill>
                <a:cs typeface="Arial" pitchFamily="34" charset="0"/>
              </a:rPr>
              <a:t>Discourse: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the study of language in relation to other social practices within a specific group</a:t>
            </a:r>
            <a:endParaRPr lang="en-US" sz="2800" b="1" dirty="0" smtClean="0"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Scholars may study some or all of these dimensions</a:t>
            </a: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buClr>
                <a:srgbClr val="000090"/>
              </a:buClr>
              <a:buFont typeface="Arial"/>
              <a:buChar char="•"/>
              <a:defRPr/>
            </a:pP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Layers of Language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4126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68285"/>
            <a:ext cx="3672408" cy="5112568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  <a:buFont typeface="Monotype Sorts" pitchFamily="-111" charset="2"/>
              <a:buNone/>
              <a:defRPr/>
            </a:pPr>
            <a:r>
              <a:rPr lang="en-US" sz="2800" b="1" u="sng" dirty="0">
                <a:solidFill>
                  <a:srgbClr val="000000"/>
                </a:solidFill>
                <a:effectLst/>
                <a:ea typeface="+mn-ea"/>
              </a:rPr>
              <a:t>S</a:t>
            </a:r>
            <a:r>
              <a:rPr lang="en-US" sz="2800" b="1" u="sng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ymbols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 are </a:t>
            </a:r>
            <a:r>
              <a:rPr lang="en-US" sz="2800" b="1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arbitrary, ambiguous, and abstract </a:t>
            </a:r>
            <a:r>
              <a:rPr lang="en-US" sz="2800" kern="12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representations of other phenomena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Symbolic Nature of Language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6"/>
          <a:stretch>
            <a:fillRect/>
          </a:stretch>
        </p:blipFill>
        <p:spPr bwMode="auto">
          <a:xfrm>
            <a:off x="3923928" y="1988840"/>
            <a:ext cx="5115437" cy="39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61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Symbolic Nature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/>
          <a:lstStyle/>
          <a:p>
            <a:r>
              <a:rPr lang="en-US" sz="2200" b="1" dirty="0" smtClean="0"/>
              <a:t>Arbitrary:</a:t>
            </a:r>
            <a:r>
              <a:rPr lang="en-US" sz="2200" dirty="0" smtClean="0"/>
              <a:t> words are not intrinsically connected to what they represent </a:t>
            </a:r>
            <a:r>
              <a:rPr lang="en-US" sz="2200" dirty="0" smtClean="0">
                <a:sym typeface="Wingdings" panose="05000000000000000000" pitchFamily="2" charset="2"/>
              </a:rPr>
              <a:t> anything can symbolize something else if people accept the meaning</a:t>
            </a:r>
          </a:p>
          <a:p>
            <a:r>
              <a:rPr lang="en-US" sz="2200" b="1" dirty="0" smtClean="0">
                <a:sym typeface="Wingdings" panose="05000000000000000000" pitchFamily="2" charset="2"/>
              </a:rPr>
              <a:t>Ambiguous:</a:t>
            </a:r>
            <a:r>
              <a:rPr lang="en-US" sz="2200" dirty="0" smtClean="0">
                <a:sym typeface="Wingdings" panose="05000000000000000000" pitchFamily="2" charset="2"/>
              </a:rPr>
              <a:t> meanings are not clear-cut or fixed  they change in time and vary by culture</a:t>
            </a:r>
            <a:endParaRPr lang="en-US" sz="2200" b="1" dirty="0" smtClean="0"/>
          </a:p>
          <a:p>
            <a:r>
              <a:rPr lang="en-US" sz="2200" b="1" dirty="0" smtClean="0"/>
              <a:t>Abstract:</a:t>
            </a:r>
            <a:r>
              <a:rPr lang="en-US" sz="2200" dirty="0" smtClean="0"/>
              <a:t> language is not concrete or tangible </a:t>
            </a:r>
            <a:r>
              <a:rPr lang="en-US" sz="2200" dirty="0" smtClean="0">
                <a:sym typeface="Wingdings" panose="05000000000000000000" pitchFamily="2" charset="2"/>
              </a:rPr>
              <a:t> words/symbols ≠ the thing itself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We can describe an object using labels that reflect different types of categories and levels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25144"/>
            <a:ext cx="5715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3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775" y="2132856"/>
            <a:ext cx="8658225" cy="3884612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Language and Culture Reflect Each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Other</a:t>
            </a: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Culture influences our language (e.g. Adages, 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  <a:hlinkClick r:id="rId3"/>
              </a:rPr>
              <a:t>“words for rain</a:t>
            </a:r>
            <a:r>
              <a:rPr lang="en-US" dirty="0" smtClean="0">
                <a:solidFill>
                  <a:srgbClr val="000000"/>
                </a:solidFill>
                <a:cs typeface="Arial" pitchFamily="34" charset="0"/>
              </a:rPr>
              <a:t>”), and language can influence culture (e.g. words used to describe member of LGBTQ community) </a:t>
            </a:r>
            <a:endParaRPr lang="en-US" sz="28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The Meanings of Language Are Subjective</a:t>
            </a:r>
          </a:p>
          <a:p>
            <a:pPr marL="914400" lvl="1" indent="-457200" algn="l">
              <a:buClr>
                <a:srgbClr val="000090"/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We are constantly negotiating their meaning</a:t>
            </a:r>
            <a:endParaRPr lang="en-US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Principles of 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92437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8271" y="1556792"/>
            <a:ext cx="8658225" cy="4752528"/>
          </a:xfrm>
        </p:spPr>
        <p:txBody>
          <a:bodyPr>
            <a:noAutofit/>
          </a:bodyPr>
          <a:lstStyle/>
          <a:p>
            <a:pPr algn="l">
              <a:defRPr/>
            </a:pPr>
            <a:endParaRPr lang="en-US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 startAt="3"/>
              <a:defRPr/>
            </a:pPr>
            <a:r>
              <a:rPr lang="en-US" sz="2200" dirty="0">
                <a:solidFill>
                  <a:srgbClr val="000000"/>
                </a:solidFill>
                <a:effectLst/>
                <a:cs typeface="Arial" pitchFamily="34" charset="0"/>
              </a:rPr>
              <a:t>Language Use Is </a:t>
            </a:r>
            <a:r>
              <a:rPr lang="en-US" sz="2200" dirty="0" smtClean="0">
                <a:solidFill>
                  <a:srgbClr val="000000"/>
                </a:solidFill>
                <a:effectLst/>
                <a:cs typeface="Arial" pitchFamily="34" charset="0"/>
              </a:rPr>
              <a:t>Rule-guided</a:t>
            </a: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200" b="1" dirty="0" smtClean="0">
                <a:solidFill>
                  <a:srgbClr val="000000"/>
                </a:solidFill>
                <a:cs typeface="Arial" pitchFamily="34" charset="0"/>
              </a:rPr>
              <a:t>Communication Rules</a:t>
            </a: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 are shared understandings of what communication means and what kinds of communication are appropriate in different contexts</a:t>
            </a:r>
            <a:endParaRPr lang="en-US" sz="2200" b="1" dirty="0"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cs typeface="Arial" pitchFamily="34" charset="0"/>
              </a:rPr>
              <a:t>Regulative </a:t>
            </a:r>
            <a:r>
              <a:rPr lang="en-US" sz="2200" dirty="0" smtClean="0">
                <a:solidFill>
                  <a:srgbClr val="000000"/>
                </a:solidFill>
                <a:effectLst/>
                <a:cs typeface="Arial" pitchFamily="34" charset="0"/>
              </a:rPr>
              <a:t>Rules – </a:t>
            </a: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When, how, where, and with whom to talk about certain things</a:t>
            </a:r>
            <a:endParaRPr lang="en-US" sz="2200" dirty="0"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ffectLst/>
                <a:cs typeface="Arial" pitchFamily="34" charset="0"/>
              </a:rPr>
              <a:t>Constitutive </a:t>
            </a:r>
            <a:r>
              <a:rPr lang="en-US" sz="2200" dirty="0" smtClean="0">
                <a:solidFill>
                  <a:srgbClr val="000000"/>
                </a:solidFill>
                <a:effectLst/>
                <a:cs typeface="Arial" pitchFamily="34" charset="0"/>
              </a:rPr>
              <a:t>Rules – </a:t>
            </a:r>
            <a:r>
              <a:rPr lang="en-US" sz="2200" dirty="0" smtClean="0">
                <a:solidFill>
                  <a:srgbClr val="000000"/>
                </a:solidFill>
                <a:cs typeface="Arial" pitchFamily="34" charset="0"/>
              </a:rPr>
              <a:t>How to define specific kinds of communication: e.g. friendliness, affection, professionalism, etc.</a:t>
            </a:r>
            <a:endParaRPr lang="en-US" sz="2200" dirty="0"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 startAt="4"/>
              <a:defRPr/>
            </a:pPr>
            <a:r>
              <a:rPr lang="en-US" sz="2200" dirty="0">
                <a:solidFill>
                  <a:srgbClr val="000000"/>
                </a:solidFill>
                <a:effectLst/>
                <a:cs typeface="Arial" pitchFamily="34" charset="0"/>
              </a:rPr>
              <a:t>Communication Devices Shape </a:t>
            </a:r>
            <a:r>
              <a:rPr lang="en-US" sz="2200" dirty="0" smtClean="0">
                <a:solidFill>
                  <a:srgbClr val="000000"/>
                </a:solidFill>
                <a:effectLst/>
                <a:cs typeface="Arial" pitchFamily="34" charset="0"/>
              </a:rPr>
              <a:t>Meaning</a:t>
            </a: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Include 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  <a:hlinkClick r:id="rId3"/>
              </a:rPr>
              <a:t>pauses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, pacing, speed, interruption, etc.</a:t>
            </a:r>
            <a:endParaRPr lang="en-US" sz="2000" dirty="0">
              <a:solidFill>
                <a:srgbClr val="000000"/>
              </a:solidFill>
              <a:effectLst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510909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Principles of Verbal </a:t>
            </a:r>
            <a:r>
              <a:rPr lang="en-US" sz="3600" dirty="0" smtClean="0"/>
              <a:t>Communication (Cont’d)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22135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452840"/>
            <a:ext cx="77724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Define</a:t>
            </a:r>
            <a:endParaRPr lang="en-US" sz="22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Labels Shape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Perceptions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  <a:sym typeface="Wingdings" panose="05000000000000000000" pitchFamily="2" charset="2"/>
              </a:rPr>
              <a:t> draws our attention to certain details about people/things while obscuring others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Labels Can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Totalize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  <a:sym typeface="Wingdings" panose="05000000000000000000" pitchFamily="2" charset="2"/>
              </a:rPr>
              <a:t> treat someone as only one, defining label  stereotype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Labels Affect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Relationships: help define the relationships and our expectations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Symbols Evaluate</a:t>
            </a:r>
            <a:endParaRPr lang="en-US" sz="2200" i="1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Values in Language Reflect and Shape Perceptions</a:t>
            </a: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Can Be Negatively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Loaded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  <a:sym typeface="Wingdings" panose="05000000000000000000" pitchFamily="2" charset="2"/>
              </a:rPr>
              <a:t> slant perceptions, meanings negatively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914400" lvl="1" indent="-457200">
              <a:spcBef>
                <a:spcPts val="600"/>
              </a:spcBef>
              <a:buFont typeface="Arial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Language Can Degrade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Others </a:t>
            </a:r>
            <a:r>
              <a:rPr lang="en-US" sz="2200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  <a:sym typeface="Wingdings" panose="05000000000000000000" pitchFamily="2" charset="2"/>
              </a:rPr>
              <a:t> hate speech</a:t>
            </a:r>
            <a:endParaRPr lang="en-US" sz="2200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  <a:p>
            <a:pPr marL="342900" indent="-342900">
              <a:defRPr/>
            </a:pPr>
            <a:endParaRPr lang="en-US" sz="2200" b="1" dirty="0">
              <a:solidFill>
                <a:srgbClr val="412A94"/>
              </a:solidFill>
              <a:latin typeface="Arial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Functions of Symbols</a:t>
            </a:r>
          </a:p>
        </p:txBody>
      </p:sp>
    </p:spTree>
    <p:extLst>
      <p:ext uri="{BB962C8B-B14F-4D97-AF65-F5344CB8AC3E}">
        <p14:creationId xmlns:p14="http://schemas.microsoft.com/office/powerpoint/2010/main" val="409471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10172</TotalTime>
  <Pages>7</Pages>
  <Words>819</Words>
  <Application>Microsoft Office PowerPoint</Application>
  <PresentationFormat>On-screen Show (4:3)</PresentationFormat>
  <Paragraphs>92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Constantia</vt:lpstr>
      <vt:lpstr>HGP明朝E</vt:lpstr>
      <vt:lpstr>Monotype Sorts</vt:lpstr>
      <vt:lpstr>Times New Roman</vt:lpstr>
      <vt:lpstr>Wingdings</vt:lpstr>
      <vt:lpstr>Wingdings 2</vt:lpstr>
      <vt:lpstr>Flow</vt:lpstr>
      <vt:lpstr>Microsoft ClipArt Gallery</vt:lpstr>
      <vt:lpstr>PowerPoint Presentation</vt:lpstr>
      <vt:lpstr>Reminders</vt:lpstr>
      <vt:lpstr>Plagiarism</vt:lpstr>
      <vt:lpstr>PowerPoint Presentation</vt:lpstr>
      <vt:lpstr>PowerPoint Presentation</vt:lpstr>
      <vt:lpstr>The Symbolic Nature of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Moshe Lakser</cp:lastModifiedBy>
  <cp:revision>231</cp:revision>
  <cp:lastPrinted>2009-04-22T19:24:48Z</cp:lastPrinted>
  <dcterms:created xsi:type="dcterms:W3CDTF">2009-10-25T14:48:23Z</dcterms:created>
  <dcterms:modified xsi:type="dcterms:W3CDTF">2019-05-30T13:55:49Z</dcterms:modified>
</cp:coreProperties>
</file>