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60" r:id="rId1"/>
  </p:sldMasterIdLst>
  <p:notesMasterIdLst>
    <p:notesMasterId r:id="rId16"/>
  </p:notesMasterIdLst>
  <p:handoutMasterIdLst>
    <p:handoutMasterId r:id="rId17"/>
  </p:handoutMasterIdLst>
  <p:sldIdLst>
    <p:sldId id="328" r:id="rId2"/>
    <p:sldId id="361" r:id="rId3"/>
    <p:sldId id="358" r:id="rId4"/>
    <p:sldId id="360" r:id="rId5"/>
    <p:sldId id="348" r:id="rId6"/>
    <p:sldId id="349" r:id="rId7"/>
    <p:sldId id="350" r:id="rId8"/>
    <p:sldId id="351" r:id="rId9"/>
    <p:sldId id="352" r:id="rId10"/>
    <p:sldId id="353" r:id="rId11"/>
    <p:sldId id="354" r:id="rId12"/>
    <p:sldId id="355" r:id="rId13"/>
    <p:sldId id="356" r:id="rId14"/>
    <p:sldId id="357" r:id="rId15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hp 5 The Power of Language" id="{C3BF1EBE-3A73-4E8F-A12E-9149935B59C2}">
          <p14:sldIdLst>
            <p14:sldId id="328"/>
            <p14:sldId id="361"/>
            <p14:sldId id="358"/>
            <p14:sldId id="360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FF"/>
    <a:srgbClr val="92005A"/>
    <a:srgbClr val="000090"/>
    <a:srgbClr val="00544C"/>
    <a:srgbClr val="412A94"/>
    <a:srgbClr val="6E0043"/>
    <a:srgbClr val="EFD28B"/>
    <a:srgbClr val="F7FC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11" autoAdjust="0"/>
    <p:restoredTop sz="93821" autoAdjust="0"/>
  </p:normalViewPr>
  <p:slideViewPr>
    <p:cSldViewPr>
      <p:cViewPr varScale="1">
        <p:scale>
          <a:sx n="64" d="100"/>
          <a:sy n="64" d="100"/>
        </p:scale>
        <p:origin x="956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1940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6403975" y="8743950"/>
            <a:ext cx="3905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defRPr/>
            </a:pPr>
            <a:fld id="{10BCD8FD-E998-4C3F-B847-BE330A9877D5}" type="slidenum">
              <a:rPr lang="en-US" altLang="en-US" sz="1400" b="0" smtClean="0"/>
              <a:pPr algn="r">
                <a:defRPr/>
              </a:pPr>
              <a:t>‹#›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40058999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6403975" y="8743950"/>
            <a:ext cx="3905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defRPr/>
            </a:pPr>
            <a:fld id="{F02C0224-1AA6-4ABE-B8E6-3C7B44ACFB97}" type="slidenum">
              <a:rPr lang="en-US" altLang="en-US" sz="1400" b="0" smtClean="0"/>
              <a:pPr algn="r">
                <a:defRPr/>
              </a:pPr>
              <a:t>‹#›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11938717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MS PGothic" panose="020B0600070205080204" pitchFamily="34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F5BAE7C-2D3D-44F0-8562-DFB9E6EE4C86}" type="slidenum">
              <a:rPr lang="en-US" altLang="en-US" sz="1000" smtClean="0">
                <a:latin typeface="Times New Roman" panose="02020603050405020304" pitchFamily="18" charset="0"/>
              </a:rPr>
              <a:pPr/>
              <a:t>1</a:t>
            </a:fld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0432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A6B429C-DEA4-4629-BE4C-D36BA72E4187}" type="slidenum">
              <a:rPr lang="en-US" altLang="en-US" sz="1000" smtClean="0">
                <a:latin typeface="Times New Roman" panose="02020603050405020304" pitchFamily="18" charset="0"/>
              </a:rPr>
              <a:pPr/>
              <a:t>13</a:t>
            </a:fld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1388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A4AEF5C-F220-40EC-88B9-DD503F3E9CDC}" type="slidenum">
              <a:rPr lang="en-US" altLang="en-US" sz="1000" smtClean="0">
                <a:latin typeface="Times New Roman" panose="02020603050405020304" pitchFamily="18" charset="0"/>
              </a:rPr>
              <a:pPr/>
              <a:t>14</a:t>
            </a:fld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273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A6B429C-DEA4-4629-BE4C-D36BA72E4187}" type="slidenum">
              <a:rPr lang="en-US" altLang="en-US" sz="1000" smtClean="0">
                <a:latin typeface="Times New Roman" panose="02020603050405020304" pitchFamily="18" charset="0"/>
              </a:rPr>
              <a:pPr/>
              <a:t>5</a:t>
            </a:fld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722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A6B429C-DEA4-4629-BE4C-D36BA72E4187}" type="slidenum">
              <a:rPr lang="en-US" altLang="en-US" sz="1000" smtClean="0">
                <a:latin typeface="Times New Roman" panose="02020603050405020304" pitchFamily="18" charset="0"/>
              </a:rPr>
              <a:pPr/>
              <a:t>6</a:t>
            </a:fld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207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A6B429C-DEA4-4629-BE4C-D36BA72E4187}" type="slidenum">
              <a:rPr lang="en-US" altLang="en-US" sz="1000" smtClean="0">
                <a:latin typeface="Times New Roman" panose="02020603050405020304" pitchFamily="18" charset="0"/>
              </a:rPr>
              <a:pPr/>
              <a:t>7</a:t>
            </a:fld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410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A6B429C-DEA4-4629-BE4C-D36BA72E4187}" type="slidenum">
              <a:rPr lang="en-US" altLang="en-US" sz="1000" smtClean="0">
                <a:latin typeface="Times New Roman" panose="02020603050405020304" pitchFamily="18" charset="0"/>
              </a:rPr>
              <a:pPr/>
              <a:t>8</a:t>
            </a:fld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957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A6B429C-DEA4-4629-BE4C-D36BA72E4187}" type="slidenum">
              <a:rPr lang="en-US" altLang="en-US" sz="1000" smtClean="0">
                <a:latin typeface="Times New Roman" panose="02020603050405020304" pitchFamily="18" charset="0"/>
              </a:rPr>
              <a:pPr/>
              <a:t>9</a:t>
            </a:fld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69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A6B429C-DEA4-4629-BE4C-D36BA72E4187}" type="slidenum">
              <a:rPr lang="en-US" altLang="en-US" sz="1000" smtClean="0">
                <a:latin typeface="Times New Roman" panose="02020603050405020304" pitchFamily="18" charset="0"/>
              </a:rPr>
              <a:pPr/>
              <a:t>10</a:t>
            </a:fld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080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A6B429C-DEA4-4629-BE4C-D36BA72E4187}" type="slidenum">
              <a:rPr lang="en-US" altLang="en-US" sz="1000" smtClean="0">
                <a:latin typeface="Times New Roman" panose="02020603050405020304" pitchFamily="18" charset="0"/>
              </a:rPr>
              <a:pPr/>
              <a:t>11</a:t>
            </a:fld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0125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A6B429C-DEA4-4629-BE4C-D36BA72E4187}" type="slidenum">
              <a:rPr lang="en-US" altLang="en-US" sz="1000" smtClean="0">
                <a:latin typeface="Times New Roman" panose="02020603050405020304" pitchFamily="18" charset="0"/>
              </a:rPr>
              <a:pPr/>
              <a:t>12</a:t>
            </a:fld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675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 smtClean="0"/>
              <a:t>2-</a:t>
            </a:r>
            <a:fld id="{04A1D4CC-1ADC-4339-A316-A1FE09C77F52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7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 smtClean="0"/>
              <a:t>2-</a:t>
            </a:r>
            <a:fld id="{8A24813E-D607-4525-913A-BC25D004DB6B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7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 smtClean="0"/>
              <a:t>2-</a:t>
            </a:r>
            <a:fld id="{A002DF47-3A66-49AB-8BED-18BBB34D0453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7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 smtClean="0"/>
              <a:t>2-</a:t>
            </a:r>
            <a:fld id="{39AE9836-8978-48C5-8F13-C7BA7385F229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7" name="Text Box 27"/>
          <p:cNvSpPr txBox="1">
            <a:spLocks noChangeArrowheads="1"/>
          </p:cNvSpPr>
          <p:nvPr userDrawn="1"/>
        </p:nvSpPr>
        <p:spPr bwMode="auto">
          <a:xfrm>
            <a:off x="685800" y="642937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 smtClean="0"/>
              <a:t>2-</a:t>
            </a:r>
            <a:fld id="{3F0E19AE-74D4-4EE0-94E6-8324C41EEA78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7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 smtClean="0"/>
              <a:t>2-</a:t>
            </a:r>
            <a:fld id="{C398E235-4D41-403D-AD2B-8C7BFBEFD2C1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8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 smtClean="0"/>
              <a:t>2-</a:t>
            </a:r>
            <a:fld id="{9A3505F4-6541-484D-BA45-74D2663C6827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10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 smtClean="0"/>
              <a:t>2-</a:t>
            </a:r>
            <a:fld id="{6D9B648D-9010-4512-A088-46C78B497C21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6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 smtClean="0"/>
              <a:t>2-</a:t>
            </a:r>
            <a:fld id="{94EDC764-BC60-4603-B391-CA97966F7339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 smtClean="0"/>
              <a:t>2-</a:t>
            </a:r>
            <a:fld id="{BEBE0D21-E652-45D2-BC04-9B16AEFA8FC6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8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r>
              <a:rPr lang="en-CA" altLang="en-US" smtClean="0"/>
              <a:t>2-</a:t>
            </a:r>
            <a:fld id="{130FB4C3-460B-4960-ABAD-6E3C4E11718C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08C5CCD-E222-42BC-9586-86E2E3257161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r>
              <a:rPr lang="en-CA" altLang="en-US" smtClean="0"/>
              <a:t>2-</a:t>
            </a:r>
            <a:fld id="{842DF88D-8B9B-4380-9DC1-11780B0825F9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  <p:sp>
        <p:nvSpPr>
          <p:cNvPr id="14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hyperlink" Target="https://i0.wp.com/www.moonproject.co.uk/wp-content/uploads/2015/04/shutterstock_156481154.jpg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A_A-6QHH9DY?t=2m2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youtu.be/cmg3nlAPVK8?t=2m11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b0Y4qIZ4PA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QU8jKn7sMwU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t96focL_oc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xDAsABdkWSc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m5fVx8vbu0&amp;t=4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00087" y="1979712"/>
            <a:ext cx="7605713" cy="936625"/>
          </a:xfrm>
        </p:spPr>
        <p:txBody>
          <a:bodyPr/>
          <a:lstStyle/>
          <a:p>
            <a:pPr marL="342900" indent="-342900">
              <a:buFont typeface="Monotype Sorts" pitchFamily="-111" charset="2"/>
              <a:buNone/>
              <a:defRPr/>
            </a:pPr>
            <a:r>
              <a:rPr lang="en-US" sz="4400" b="1" kern="1200" dirty="0" smtClean="0">
                <a:solidFill>
                  <a:srgbClr val="412A94"/>
                </a:solidFill>
                <a:effectLst/>
                <a:ea typeface="+mn-ea"/>
                <a:cs typeface="Arial" pitchFamily="34" charset="0"/>
              </a:rPr>
              <a:t>Non-Verbal Communication</a:t>
            </a:r>
            <a:endParaRPr lang="en-US" sz="4400" b="1" kern="1200" dirty="0">
              <a:solidFill>
                <a:srgbClr val="412A94"/>
              </a:solidFill>
              <a:effectLst/>
              <a:ea typeface="+mn-ea"/>
              <a:cs typeface="Arial" pitchFamily="34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FF00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AFD00"/>
              </a:buClr>
              <a:buSzPct val="75000"/>
              <a:buFont typeface="Monotype Sorts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5008"/>
              </a:buClr>
              <a:buSzPct val="6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8901F3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CA" altLang="en-US" sz="1100" dirty="0">
                <a:latin typeface="+mn-lt"/>
              </a:rPr>
              <a:t>65-77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1520" y="836712"/>
            <a:ext cx="289339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Chapter </a:t>
            </a:r>
            <a:r>
              <a:rPr lang="en-US" alt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6</a:t>
            </a:r>
            <a:endParaRPr lang="en-US" alt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</p:txBody>
      </p:sp>
      <p:pic>
        <p:nvPicPr>
          <p:cNvPr id="2" name="Picture 2" descr="https://morningstoryanddilbert.files.wordpress.com/2013/09/1357-strip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76" y="3145247"/>
            <a:ext cx="8243733" cy="2563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96107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854968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Nine Types of Non-Verbal Comm.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676585" y="1340768"/>
            <a:ext cx="76328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200" dirty="0" smtClean="0">
                <a:solidFill>
                  <a:srgbClr val="FF66FF"/>
                </a:solidFill>
              </a:rPr>
              <a:t>Physical Appearance</a:t>
            </a:r>
          </a:p>
        </p:txBody>
      </p:sp>
      <p:pic>
        <p:nvPicPr>
          <p:cNvPr id="45058" name="Picture 2" descr="https://i0.wp.com/www.moonproject.co.uk/wp-content/uploads/2015/04/shutterstock_15648115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0" y="2287293"/>
            <a:ext cx="2670902" cy="403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38899" y="1818542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hlinkClick r:id="rId4"/>
              </a:rPr>
              <a:t>Source</a:t>
            </a:r>
            <a:endParaRPr lang="en-US" sz="1600" dirty="0"/>
          </a:p>
        </p:txBody>
      </p:sp>
      <p:pic>
        <p:nvPicPr>
          <p:cNvPr id="45062" name="Picture 6" descr="African American business man  with folded arms, isolated on white backgroun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267445"/>
            <a:ext cx="2582036" cy="4045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Birmingham, UK - November 19, 2017: Cosplayer dressed as Ochaco Uraraka from the manga and anime My Hero Academia at Birmingham MCM Comic Con.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02" t="-3662" r="20930" b="3662"/>
          <a:stretch/>
        </p:blipFill>
        <p:spPr bwMode="auto">
          <a:xfrm>
            <a:off x="2903910" y="2171923"/>
            <a:ext cx="3378450" cy="419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0295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1287016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Nine Types of Non-Verbal </a:t>
            </a:r>
            <a:r>
              <a:rPr lang="en-US" sz="4400" dirty="0" err="1" smtClean="0"/>
              <a:t>Comm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676585" y="1340768"/>
            <a:ext cx="7632848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200" dirty="0" smtClean="0">
                <a:solidFill>
                  <a:srgbClr val="FF66FF"/>
                </a:solidFill>
              </a:rPr>
              <a:t>Artifacts (Objects)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200" dirty="0" smtClean="0">
                <a:solidFill>
                  <a:schemeClr val="bg1"/>
                </a:solidFill>
              </a:rPr>
              <a:t>Includes personal objects that we use to communicate identity or purpose </a:t>
            </a:r>
            <a:r>
              <a:rPr lang="en-US" altLang="en-US" sz="22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clothing, jewelry, etc.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200" dirty="0" smtClean="0">
                <a:solidFill>
                  <a:schemeClr val="bg1"/>
                </a:solidFill>
                <a:sym typeface="Wingdings" panose="05000000000000000000" pitchFamily="2" charset="2"/>
              </a:rPr>
              <a:t>Also includes the objects we place in physical spaces in order to communicate our identities or the purpose of the space  pictures, furniture, etc.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200" dirty="0" smtClean="0">
                <a:solidFill>
                  <a:schemeClr val="bg1"/>
                </a:solidFill>
                <a:sym typeface="Wingdings" panose="05000000000000000000" pitchFamily="2" charset="2"/>
              </a:rPr>
              <a:t>Look at this classroom: What do the physical objects here tell you about the room? About our relationship?</a:t>
            </a:r>
            <a:endParaRPr lang="en-US" altLang="en-US" sz="2200" dirty="0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en-US" altLang="en-US" sz="2200" dirty="0" smtClean="0">
                <a:solidFill>
                  <a:srgbClr val="FF66FF"/>
                </a:solidFill>
              </a:rPr>
              <a:t>Environmental Factors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200" dirty="0" smtClean="0">
                <a:solidFill>
                  <a:schemeClr val="bg1"/>
                </a:solidFill>
              </a:rPr>
              <a:t>Elements of settings that affect how we feel and act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en-US" sz="2200" dirty="0" smtClean="0">
                <a:solidFill>
                  <a:schemeClr val="bg1"/>
                </a:solidFill>
              </a:rPr>
              <a:t>E.g. Romantic restaurant vs. Doctor’s office vs. Rock Concert </a:t>
            </a:r>
            <a:r>
              <a:rPr lang="en-US" altLang="en-US" sz="22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how do you behave in each of these spaces? Why?</a:t>
            </a:r>
            <a:endParaRPr lang="en-US" altLang="en-US" sz="2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6668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1287016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Nine Types of Non-Verbal </a:t>
            </a:r>
            <a:r>
              <a:rPr lang="en-US" sz="4400" dirty="0" err="1" smtClean="0"/>
              <a:t>Comm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676585" y="1340768"/>
            <a:ext cx="763284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en-US" sz="2200" dirty="0" smtClean="0">
                <a:solidFill>
                  <a:srgbClr val="FF66FF"/>
                </a:solidFill>
              </a:rPr>
              <a:t>Proxemics (Space)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200" dirty="0" smtClean="0">
                <a:solidFill>
                  <a:schemeClr val="bg1"/>
                </a:solidFill>
              </a:rPr>
              <a:t>How we use space (distance between ourselves and others) can communicate control, power, affection, dislike, etc.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200" dirty="0" smtClean="0">
                <a:solidFill>
                  <a:schemeClr val="bg1"/>
                </a:solidFill>
              </a:rPr>
              <a:t>Heavily culturally influenced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altLang="en-US" sz="2200" dirty="0" smtClean="0">
                <a:solidFill>
                  <a:srgbClr val="FF66FF"/>
                </a:solidFill>
              </a:rPr>
              <a:t>Chronemics (Time)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200" dirty="0" smtClean="0">
                <a:solidFill>
                  <a:schemeClr val="bg1"/>
                </a:solidFill>
              </a:rPr>
              <a:t>Can be used to define identities and actions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200" dirty="0" smtClean="0">
                <a:solidFill>
                  <a:schemeClr val="bg1"/>
                </a:solidFill>
              </a:rPr>
              <a:t>People in positions of authority often </a:t>
            </a:r>
            <a:r>
              <a:rPr lang="en-US" altLang="en-US" sz="2200" dirty="0" smtClean="0">
                <a:solidFill>
                  <a:schemeClr val="bg1"/>
                </a:solidFill>
                <a:hlinkClick r:id="rId3"/>
              </a:rPr>
              <a:t>exercise power through chronemics</a:t>
            </a:r>
            <a:r>
              <a:rPr lang="en-US" altLang="en-US" sz="2200" dirty="0" smtClean="0">
                <a:solidFill>
                  <a:schemeClr val="bg1"/>
                </a:solidFill>
              </a:rPr>
              <a:t> (or </a:t>
            </a:r>
            <a:r>
              <a:rPr lang="en-US" altLang="en-US" sz="2200" dirty="0" smtClean="0">
                <a:solidFill>
                  <a:schemeClr val="bg1"/>
                </a:solidFill>
                <a:hlinkClick r:id="rId4"/>
              </a:rPr>
              <a:t>this</a:t>
            </a:r>
            <a:r>
              <a:rPr lang="en-US" altLang="en-US" sz="2200" dirty="0" smtClean="0">
                <a:solidFill>
                  <a:schemeClr val="bg1"/>
                </a:solidFill>
              </a:rPr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200" dirty="0" smtClean="0">
                <a:solidFill>
                  <a:schemeClr val="bg1"/>
                </a:solidFill>
              </a:rPr>
              <a:t>We often allocate time to signify relationships: we spend more time with those we like or schedule time with people to show affection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200" dirty="0" smtClean="0">
                <a:solidFill>
                  <a:schemeClr val="bg1"/>
                </a:solidFill>
              </a:rPr>
              <a:t>Also Culturally bound: American attitudes towards time and its use </a:t>
            </a:r>
            <a:r>
              <a:rPr lang="en-US" altLang="en-US" sz="2200" b="1" dirty="0" smtClean="0">
                <a:solidFill>
                  <a:schemeClr val="bg1"/>
                </a:solidFill>
              </a:rPr>
              <a:t>versus</a:t>
            </a:r>
            <a:r>
              <a:rPr lang="en-US" altLang="en-US" sz="2200" dirty="0" smtClean="0">
                <a:solidFill>
                  <a:schemeClr val="bg1"/>
                </a:solidFill>
              </a:rPr>
              <a:t> European/Asian attitudes</a:t>
            </a:r>
          </a:p>
        </p:txBody>
      </p:sp>
    </p:spTree>
    <p:extLst>
      <p:ext uri="{BB962C8B-B14F-4D97-AF65-F5344CB8AC3E}">
        <p14:creationId xmlns:p14="http://schemas.microsoft.com/office/powerpoint/2010/main" val="22035230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1287016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Nine Types of Non-Verbal </a:t>
            </a:r>
            <a:r>
              <a:rPr lang="en-US" sz="4400" dirty="0" err="1" smtClean="0"/>
              <a:t>Comm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676585" y="1340768"/>
            <a:ext cx="763284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8"/>
            </a:pPr>
            <a:r>
              <a:rPr lang="en-US" sz="2200" dirty="0" smtClean="0">
                <a:solidFill>
                  <a:srgbClr val="FF66FF"/>
                </a:solidFill>
              </a:rPr>
              <a:t>Paralanguage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200" dirty="0" smtClean="0">
                <a:solidFill>
                  <a:schemeClr val="bg1"/>
                </a:solidFill>
              </a:rPr>
              <a:t>Communication that relates to all aspects of the voice that are </a:t>
            </a:r>
            <a:r>
              <a:rPr lang="en-US" altLang="en-US" sz="2200" b="1" dirty="0" smtClean="0">
                <a:solidFill>
                  <a:schemeClr val="bg1"/>
                </a:solidFill>
              </a:rPr>
              <a:t>not</a:t>
            </a:r>
            <a:r>
              <a:rPr lang="en-US" altLang="en-US" sz="2200" dirty="0" smtClean="0">
                <a:solidFill>
                  <a:schemeClr val="bg1"/>
                </a:solidFill>
              </a:rPr>
              <a:t> strictly part of the verbal message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200" dirty="0" smtClean="0">
                <a:solidFill>
                  <a:schemeClr val="bg1"/>
                </a:solidFill>
              </a:rPr>
              <a:t>Includes: volume, pitch, speed, inflection, as well as accents, pronunciation, and the complexity of sentences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200" dirty="0" smtClean="0">
                <a:solidFill>
                  <a:schemeClr val="bg1"/>
                </a:solidFill>
              </a:rPr>
              <a:t>Can signify gender, nationality, race, class, etc.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200" dirty="0" smtClean="0">
                <a:solidFill>
                  <a:schemeClr val="bg1"/>
                </a:solidFill>
              </a:rPr>
              <a:t>Examples: </a:t>
            </a:r>
            <a:r>
              <a:rPr lang="en-US" altLang="en-US" sz="2200" dirty="0" smtClean="0">
                <a:solidFill>
                  <a:schemeClr val="bg1"/>
                </a:solidFill>
                <a:hlinkClick r:id="rId3"/>
              </a:rPr>
              <a:t>here</a:t>
            </a:r>
            <a:r>
              <a:rPr lang="en-US" altLang="en-US" sz="2200" dirty="0" smtClean="0">
                <a:solidFill>
                  <a:schemeClr val="bg1"/>
                </a:solidFill>
              </a:rPr>
              <a:t> or </a:t>
            </a:r>
            <a:r>
              <a:rPr lang="en-US" altLang="en-US" sz="2200" dirty="0" smtClean="0">
                <a:solidFill>
                  <a:schemeClr val="bg1"/>
                </a:solidFill>
                <a:hlinkClick r:id="rId4"/>
              </a:rPr>
              <a:t>here</a:t>
            </a:r>
            <a:endParaRPr lang="en-US" altLang="en-US" sz="2200" dirty="0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 startAt="8"/>
            </a:pPr>
            <a:r>
              <a:rPr lang="en-US" altLang="en-US" sz="2200" dirty="0" smtClean="0">
                <a:solidFill>
                  <a:srgbClr val="FF66FF"/>
                </a:solidFill>
              </a:rPr>
              <a:t>Silence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200" dirty="0" smtClean="0">
                <a:solidFill>
                  <a:schemeClr val="bg1"/>
                </a:solidFill>
              </a:rPr>
              <a:t>Can be used to communicate contentment, awkwardness, respect and thoughtfulness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200" dirty="0" smtClean="0">
                <a:solidFill>
                  <a:schemeClr val="bg1"/>
                </a:solidFill>
              </a:rPr>
              <a:t>Often used to show coldness, to disconfirm others, or to punish (e.g. ignoring children)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200" dirty="0" smtClean="0">
                <a:solidFill>
                  <a:schemeClr val="bg1"/>
                </a:solidFill>
              </a:rPr>
              <a:t>Can you think about ways that you use silence?</a:t>
            </a:r>
          </a:p>
        </p:txBody>
      </p:sp>
    </p:spTree>
    <p:extLst>
      <p:ext uri="{BB962C8B-B14F-4D97-AF65-F5344CB8AC3E}">
        <p14:creationId xmlns:p14="http://schemas.microsoft.com/office/powerpoint/2010/main" val="31230791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5288" y="2061146"/>
            <a:ext cx="4608512" cy="3528094"/>
          </a:xfrm>
        </p:spPr>
        <p:txBody>
          <a:bodyPr anchor="ctr">
            <a:normAutofit lnSpcReduction="10000"/>
          </a:bodyPr>
          <a:lstStyle/>
          <a:p>
            <a:pPr marL="457200" indent="-457200" algn="l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solidFill>
                  <a:srgbClr val="000000"/>
                </a:solidFill>
                <a:effectLst/>
              </a:rPr>
              <a:t>Monitor Your Nonverbal Communication</a:t>
            </a:r>
          </a:p>
          <a:p>
            <a:pPr marL="457200" indent="-457200" algn="l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solidFill>
                  <a:srgbClr val="000000"/>
                </a:solidFill>
                <a:effectLst/>
              </a:rPr>
              <a:t>Be Tentative When Interpreting Others’ Nonverbal </a:t>
            </a:r>
            <a:r>
              <a:rPr lang="en-US" altLang="en-US" sz="2800" dirty="0" smtClean="0">
                <a:solidFill>
                  <a:srgbClr val="000000"/>
                </a:solidFill>
                <a:effectLst/>
              </a:rPr>
              <a:t>Communication</a:t>
            </a:r>
          </a:p>
          <a:p>
            <a:pPr marL="457200" indent="-457200" algn="l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2800" dirty="0" smtClean="0">
                <a:solidFill>
                  <a:srgbClr val="000000"/>
                </a:solidFill>
                <a:effectLst/>
              </a:rPr>
              <a:t>Perspective taking – first versus third.</a:t>
            </a:r>
            <a:endParaRPr lang="en-US" altLang="en-US" sz="2800" dirty="0">
              <a:solidFill>
                <a:srgbClr val="000000"/>
              </a:solidFill>
              <a:effectLst/>
            </a:endParaRPr>
          </a:p>
          <a:p>
            <a:pPr marL="342900" indent="-342900" algn="l">
              <a:defRPr/>
            </a:pPr>
            <a:endParaRPr lang="en-US" altLang="en-US" sz="2600" dirty="0">
              <a:solidFill>
                <a:srgbClr val="00009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ook Antiqua" panose="02040602050305030304" pitchFamily="18" charset="0"/>
            </a:endParaRPr>
          </a:p>
        </p:txBody>
      </p:sp>
      <p:pic>
        <p:nvPicPr>
          <p:cNvPr id="29701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363" y="1773238"/>
            <a:ext cx="3559175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1215008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Guidelines for Improving Nonverbal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216110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Personality Dimensions Assignment due TOMORROW, Friday, June 7 at 11:59pm</a:t>
            </a:r>
          </a:p>
          <a:p>
            <a:pPr lvl="1"/>
            <a:r>
              <a:rPr lang="en-US" dirty="0" smtClean="0"/>
              <a:t>Submit through Blackboard website</a:t>
            </a:r>
          </a:p>
          <a:p>
            <a:pPr lvl="1"/>
            <a:r>
              <a:rPr lang="en-US" dirty="0" smtClean="0"/>
              <a:t>Will be checked for plagiarism using </a:t>
            </a:r>
            <a:r>
              <a:rPr lang="en-US" dirty="0" err="1" smtClean="0"/>
              <a:t>SafeAssign</a:t>
            </a:r>
            <a:endParaRPr lang="en-US" dirty="0" smtClean="0"/>
          </a:p>
          <a:p>
            <a:pPr lvl="1"/>
            <a:r>
              <a:rPr lang="en-US" dirty="0" smtClean="0"/>
              <a:t>Please upload in .</a:t>
            </a:r>
            <a:r>
              <a:rPr lang="en-US" dirty="0" err="1" smtClean="0"/>
              <a:t>docx</a:t>
            </a:r>
            <a:r>
              <a:rPr lang="en-US" dirty="0" smtClean="0"/>
              <a:t> or .pdf format, since it will make commenting easier</a:t>
            </a:r>
          </a:p>
          <a:p>
            <a:pPr lvl="1"/>
            <a:r>
              <a:rPr lang="en-US" dirty="0" smtClean="0"/>
              <a:t>Any last minute questions/concerns </a:t>
            </a:r>
            <a:r>
              <a:rPr lang="en-US" dirty="0" smtClean="0">
                <a:sym typeface="Wingdings" panose="05000000000000000000" pitchFamily="2" charset="2"/>
              </a:rPr>
              <a:t> email the professor ASAP</a:t>
            </a:r>
            <a:endParaRPr lang="en-US" dirty="0" smtClean="0"/>
          </a:p>
          <a:p>
            <a:pPr marL="393192" lvl="1" indent="0"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 smtClean="0"/>
              <a:t>2-</a:t>
            </a:r>
            <a:fld id="{39AE9836-8978-48C5-8F13-C7BA7385F229}" type="slidenum">
              <a:rPr lang="en-CA" altLang="en-US" smtClean="0"/>
              <a:pPr>
                <a:defRPr/>
              </a:pPr>
              <a:t>2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319356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r>
              <a:rPr lang="en-US" dirty="0" smtClean="0"/>
              <a:t>Reminders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0422"/>
            <a:ext cx="8229600" cy="4389120"/>
          </a:xfrm>
        </p:spPr>
        <p:txBody>
          <a:bodyPr>
            <a:normAutofit/>
          </a:bodyPr>
          <a:lstStyle/>
          <a:p>
            <a:r>
              <a:rPr lang="en-US" dirty="0" smtClean="0"/>
              <a:t>Week #5 Online Session is accessible online NOW</a:t>
            </a:r>
          </a:p>
          <a:p>
            <a:pPr lvl="1"/>
            <a:r>
              <a:rPr lang="en-US" dirty="0" smtClean="0"/>
              <a:t>It will be available until </a:t>
            </a:r>
            <a:r>
              <a:rPr lang="en-US" b="1" dirty="0" smtClean="0"/>
              <a:t>Sunday</a:t>
            </a:r>
            <a:r>
              <a:rPr lang="en-US" dirty="0" smtClean="0"/>
              <a:t> at 11:59pm</a:t>
            </a:r>
          </a:p>
          <a:p>
            <a:pPr lvl="1"/>
            <a:r>
              <a:rPr lang="en-US" dirty="0" smtClean="0"/>
              <a:t>Please remember to complete all of the exercises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Results from Quiz #1</a:t>
            </a:r>
          </a:p>
          <a:p>
            <a:pPr lvl="1"/>
            <a:r>
              <a:rPr lang="en-US" dirty="0" smtClean="0"/>
              <a:t>23/29 </a:t>
            </a:r>
            <a:r>
              <a:rPr lang="en-US" dirty="0"/>
              <a:t>students completed the quiz (</a:t>
            </a:r>
            <a:r>
              <a:rPr lang="en-US" dirty="0" smtClean="0"/>
              <a:t>80%) </a:t>
            </a:r>
            <a:r>
              <a:rPr lang="en-US" dirty="0" smtClean="0">
                <a:sym typeface="Wingdings" panose="05000000000000000000" pitchFamily="2" charset="2"/>
              </a:rPr>
              <a:t> same as week 1!</a:t>
            </a:r>
            <a:endParaRPr lang="en-US" dirty="0"/>
          </a:p>
          <a:p>
            <a:pPr lvl="1"/>
            <a:r>
              <a:rPr lang="en-US" dirty="0"/>
              <a:t>Average grade: </a:t>
            </a:r>
            <a:r>
              <a:rPr lang="en-US" dirty="0" smtClean="0"/>
              <a:t>19.8/30 </a:t>
            </a:r>
            <a:r>
              <a:rPr lang="en-US" dirty="0"/>
              <a:t>(66%)</a:t>
            </a:r>
          </a:p>
          <a:p>
            <a:pPr lvl="1"/>
            <a:r>
              <a:rPr lang="en-US" dirty="0"/>
              <a:t>Breakdown:</a:t>
            </a:r>
          </a:p>
          <a:p>
            <a:endParaRPr lang="en-US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 smtClean="0"/>
              <a:t>2-</a:t>
            </a:r>
            <a:fld id="{39AE9836-8978-48C5-8F13-C7BA7385F229}" type="slidenum">
              <a:rPr lang="en-CA" altLang="en-US" smtClean="0"/>
              <a:pPr>
                <a:defRPr/>
              </a:pPr>
              <a:t>3</a:t>
            </a:fld>
            <a:endParaRPr lang="en-CA" alt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621470"/>
              </p:ext>
            </p:extLst>
          </p:nvPr>
        </p:nvGraphicFramePr>
        <p:xfrm>
          <a:off x="1524000" y="5068665"/>
          <a:ext cx="60960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A+</a:t>
                      </a:r>
                      <a:r>
                        <a:rPr lang="en-US" baseline="0" dirty="0" smtClean="0"/>
                        <a:t>              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              7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B/B+         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232">
                <a:tc>
                  <a:txBody>
                    <a:bodyPr/>
                    <a:lstStyle/>
                    <a:p>
                      <a:r>
                        <a:rPr lang="en-US" dirty="0" smtClean="0"/>
                        <a:t>C/C+</a:t>
                      </a:r>
                      <a:r>
                        <a:rPr lang="en-US" baseline="0" dirty="0" smtClean="0"/>
                        <a:t>         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D/D+       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                </a:t>
                      </a:r>
                      <a:r>
                        <a:rPr lang="en-US" baseline="0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60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120"/>
            <a:ext cx="8229600" cy="1143000"/>
          </a:xfrm>
        </p:spPr>
        <p:txBody>
          <a:bodyPr/>
          <a:lstStyle/>
          <a:p>
            <a:r>
              <a:rPr lang="en-US" dirty="0" smtClean="0"/>
              <a:t>MIDTERM EXAM DETAILS!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346577"/>
            <a:ext cx="8291264" cy="5009773"/>
          </a:xfrm>
        </p:spPr>
        <p:txBody>
          <a:bodyPr>
            <a:normAutofit fontScale="62500" lnSpcReduction="20000"/>
          </a:bodyPr>
          <a:lstStyle/>
          <a:p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Will take place </a:t>
            </a:r>
            <a:r>
              <a:rPr lang="en-US" sz="31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in-class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n-US" sz="31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Thursday, June 20 from 9:50am-11:35am</a:t>
            </a:r>
          </a:p>
          <a:p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 will consist of two 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sections:</a:t>
            </a:r>
            <a:endParaRPr lang="en-US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Multiple Choice 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(35 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Points)</a:t>
            </a:r>
          </a:p>
          <a:p>
            <a:pPr lvl="1"/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35 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choice questions covering Chapters 1-3 and 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5-7</a:t>
            </a:r>
          </a:p>
          <a:p>
            <a:pPr lvl="1"/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question from chapter 1, 6 questions from every other chapter</a:t>
            </a:r>
          </a:p>
          <a:p>
            <a:endParaRPr lang="en-US" sz="3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Case Studies/Short Answer</a:t>
            </a:r>
          </a:p>
          <a:p>
            <a:pPr lvl="1"/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case studies, 10 points each (I suggest you start with these)</a:t>
            </a:r>
          </a:p>
          <a:p>
            <a:pPr lvl="1">
              <a:lnSpc>
                <a:spcPct val="120000"/>
              </a:lnSpc>
            </a:pP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Study 1 won’t require specific textbook/Personality Dimensions knowledge – you will have to demonstrate critical thinking and the ability to articulate your point clearly and convincingly</a:t>
            </a:r>
          </a:p>
          <a:p>
            <a:pPr lvl="1">
              <a:lnSpc>
                <a:spcPct val="120000"/>
              </a:lnSpc>
            </a:pP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Study 2 will require you to know key concepts about Non-Verbal Communication (Chapter 6), specifically, The </a:t>
            </a:r>
            <a:r>
              <a:rPr lang="en-US" sz="31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Principles of Non-Verbal Communication and the Nine Types of Non-Verbal Communication</a:t>
            </a:r>
            <a:endParaRPr lang="en-US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Allotted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 hour 45 minutes (aka all class)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 smtClean="0"/>
              <a:t>2-</a:t>
            </a:r>
            <a:fld id="{39AE9836-8978-48C5-8F13-C7BA7385F229}" type="slidenum">
              <a:rPr lang="en-CA" altLang="en-US" smtClean="0"/>
              <a:pPr>
                <a:defRPr/>
              </a:pPr>
              <a:t>4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9115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563" y="3933056"/>
            <a:ext cx="3960440" cy="22621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108000" indent="-468000">
              <a:spcBef>
                <a:spcPts val="600"/>
              </a:spcBef>
              <a:buFont typeface="Arial"/>
              <a:buChar char="•"/>
              <a:defRPr/>
            </a:pPr>
            <a:r>
              <a:rPr lang="en-US" sz="2100" dirty="0">
                <a:solidFill>
                  <a:schemeClr val="tx1"/>
                </a:solidFill>
              </a:rPr>
              <a:t>Both are </a:t>
            </a:r>
            <a:r>
              <a:rPr lang="en-US" sz="2100" dirty="0" smtClean="0">
                <a:solidFill>
                  <a:schemeClr val="tx1"/>
                </a:solidFill>
              </a:rPr>
              <a:t>symbolic (arbitrary, ambiguous and abstract).</a:t>
            </a:r>
            <a:endParaRPr lang="en-US" sz="2100" dirty="0">
              <a:solidFill>
                <a:schemeClr val="tx1"/>
              </a:solidFill>
            </a:endParaRPr>
          </a:p>
          <a:p>
            <a:pPr marL="108000" indent="-468000">
              <a:spcBef>
                <a:spcPts val="600"/>
              </a:spcBef>
              <a:buFont typeface="Arial"/>
              <a:buChar char="•"/>
              <a:defRPr/>
            </a:pPr>
            <a:r>
              <a:rPr lang="en-US" sz="2100" dirty="0">
                <a:solidFill>
                  <a:schemeClr val="tx1"/>
                </a:solidFill>
              </a:rPr>
              <a:t>Both are rule-guided.</a:t>
            </a:r>
          </a:p>
          <a:p>
            <a:pPr marL="108000" indent="-468000">
              <a:spcBef>
                <a:spcPts val="600"/>
              </a:spcBef>
              <a:buFont typeface="Arial"/>
              <a:buChar char="•"/>
              <a:defRPr/>
            </a:pPr>
            <a:r>
              <a:rPr lang="en-US" sz="2100" dirty="0">
                <a:solidFill>
                  <a:schemeClr val="tx1"/>
                </a:solidFill>
              </a:rPr>
              <a:t>Both can be intentional or  unintentional.</a:t>
            </a:r>
          </a:p>
          <a:p>
            <a:pPr marL="108000" indent="-468000">
              <a:spcBef>
                <a:spcPts val="600"/>
              </a:spcBef>
              <a:buFont typeface="Arial"/>
              <a:buChar char="•"/>
              <a:defRPr/>
            </a:pPr>
            <a:r>
              <a:rPr lang="en-US" sz="2100" dirty="0">
                <a:solidFill>
                  <a:schemeClr val="tx1"/>
                </a:solidFill>
              </a:rPr>
              <a:t>Both are culture-bound.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27984" y="3933056"/>
            <a:ext cx="4466779" cy="218521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>
            <a:spAutoFit/>
          </a:bodyPr>
          <a:lstStyle/>
          <a:p>
            <a:pPr marL="144000" indent="-468000">
              <a:spcBef>
                <a:spcPts val="6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2100" dirty="0">
                <a:solidFill>
                  <a:schemeClr val="bg1"/>
                </a:solidFill>
              </a:rPr>
              <a:t>Nonverbal communication is usually perceived as more believable.</a:t>
            </a:r>
          </a:p>
          <a:p>
            <a:pPr marL="144000" indent="-468000">
              <a:spcBef>
                <a:spcPts val="6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2100" dirty="0">
                <a:solidFill>
                  <a:schemeClr val="bg1"/>
                </a:solidFill>
              </a:rPr>
              <a:t>Nonverbal can be multi-channeled.</a:t>
            </a:r>
          </a:p>
          <a:p>
            <a:pPr marL="144000" indent="-468000"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US" sz="2100" dirty="0">
                <a:solidFill>
                  <a:schemeClr val="bg1"/>
                </a:solidFill>
              </a:rPr>
              <a:t>Nonverbal is continuous.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468" name="TextBox 3"/>
          <p:cNvSpPr txBox="1">
            <a:spLocks noChangeArrowheads="1"/>
          </p:cNvSpPr>
          <p:nvPr/>
        </p:nvSpPr>
        <p:spPr bwMode="auto">
          <a:xfrm>
            <a:off x="251520" y="3273502"/>
            <a:ext cx="39544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00FF00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AFD00"/>
              </a:buClr>
              <a:buSzPct val="75000"/>
              <a:buFont typeface="Monotype Sorts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5008"/>
              </a:buClr>
              <a:buSzPct val="6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8901F3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+mj-lt"/>
              </a:rPr>
              <a:t>Similarities</a:t>
            </a:r>
          </a:p>
        </p:txBody>
      </p:sp>
      <p:sp>
        <p:nvSpPr>
          <p:cNvPr id="19469" name="TextBox 10"/>
          <p:cNvSpPr txBox="1">
            <a:spLocks noChangeArrowheads="1"/>
          </p:cNvSpPr>
          <p:nvPr/>
        </p:nvSpPr>
        <p:spPr bwMode="auto">
          <a:xfrm>
            <a:off x="4427538" y="3273502"/>
            <a:ext cx="44672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00FF00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AFD00"/>
              </a:buClr>
              <a:buSzPct val="75000"/>
              <a:buFont typeface="Monotype Sorts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5008"/>
              </a:buClr>
              <a:buSzPct val="6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8901F3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+mj-lt"/>
              </a:rPr>
              <a:t>Differences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1287016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Nonverbal </a:t>
            </a:r>
            <a:r>
              <a:rPr lang="en-US" sz="4400" dirty="0"/>
              <a:t>Communication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1484784"/>
            <a:ext cx="76328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66FF"/>
                </a:solidFill>
              </a:rPr>
              <a:t>Non-Verbal Communication </a:t>
            </a:r>
            <a:r>
              <a:rPr lang="en-US" sz="2400" dirty="0" smtClean="0">
                <a:solidFill>
                  <a:schemeClr val="bg1"/>
                </a:solidFill>
              </a:rPr>
              <a:t>is defined as </a:t>
            </a:r>
            <a:r>
              <a:rPr lang="en-CA" sz="2400" dirty="0" smtClean="0">
                <a:solidFill>
                  <a:schemeClr val="bg1"/>
                </a:solidFill>
              </a:rPr>
              <a:t>a</a:t>
            </a:r>
            <a:r>
              <a:rPr lang="en-CA" altLang="en-US" sz="2400" dirty="0" smtClean="0">
                <a:solidFill>
                  <a:schemeClr val="bg1"/>
                </a:solidFill>
              </a:rPr>
              <a:t>ll </a:t>
            </a:r>
            <a:r>
              <a:rPr lang="en-CA" altLang="en-US" sz="2400" dirty="0">
                <a:solidFill>
                  <a:schemeClr val="bg1"/>
                </a:solidFill>
              </a:rPr>
              <a:t>aspects of communication other than words </a:t>
            </a:r>
            <a:r>
              <a:rPr lang="en-CA" altLang="en-US" sz="2400" dirty="0" smtClean="0">
                <a:solidFill>
                  <a:schemeClr val="bg1"/>
                </a:solidFill>
              </a:rPr>
              <a:t>themselves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altLang="en-US" sz="2400" dirty="0" smtClean="0">
                <a:solidFill>
                  <a:schemeClr val="bg1"/>
                </a:solidFill>
              </a:rPr>
              <a:t>It shares many broad similarities with verbal communication, but also has fundamental differences:</a:t>
            </a:r>
            <a:endParaRPr lang="en-CA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5941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1287016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Differences with Verbal Communication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676585" y="1844824"/>
            <a:ext cx="76328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66FF"/>
                </a:solidFill>
              </a:rPr>
              <a:t>Nonverbal Communication is perceived as being more believable than Verbal Communication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chemeClr val="bg1"/>
                </a:solidFill>
              </a:rPr>
              <a:t>This is especially the case when verbal and non-verbal messages seem to contradict each other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chemeClr val="bg1"/>
                </a:solidFill>
              </a:rPr>
              <a:t>Non-verbal behavior is more difficult to fake or hide from others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chemeClr val="bg1"/>
                </a:solidFill>
              </a:rPr>
              <a:t>However, this does not mean it IS more accurate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FF66FF"/>
                </a:solidFill>
              </a:rPr>
              <a:t>Nonverbal Communication is </a:t>
            </a:r>
            <a:r>
              <a:rPr lang="en-US" altLang="en-US" sz="2400" dirty="0" err="1" smtClean="0">
                <a:solidFill>
                  <a:srgbClr val="FF66FF"/>
                </a:solidFill>
              </a:rPr>
              <a:t>multichanneled</a:t>
            </a:r>
            <a:endParaRPr lang="en-US" altLang="en-US" sz="2400" dirty="0" smtClean="0">
              <a:solidFill>
                <a:srgbClr val="FF66FF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chemeClr val="bg1"/>
                </a:solidFill>
              </a:rPr>
              <a:t>Nonverbal communication can appeal to multiple senses simultaneously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chemeClr val="bg1"/>
                </a:solidFill>
              </a:rPr>
              <a:t>In some cases, the “listener” will exhibit “preferred selective perception,” emphasizing a single channel </a:t>
            </a:r>
            <a:endParaRPr lang="en-CA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6861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1287016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The Three Principles of Non-Verbal Communication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676585" y="1844824"/>
            <a:ext cx="7632848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dirty="0" smtClean="0">
                <a:solidFill>
                  <a:srgbClr val="FF66FF"/>
                </a:solidFill>
              </a:rPr>
              <a:t>It May Supplement or Replace Verbal Communication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200" dirty="0" smtClean="0">
                <a:solidFill>
                  <a:schemeClr val="bg1"/>
                </a:solidFill>
              </a:rPr>
              <a:t>It can be used to </a:t>
            </a:r>
            <a:r>
              <a:rPr lang="en-US" altLang="en-US" sz="2200" b="1" dirty="0" smtClean="0">
                <a:solidFill>
                  <a:schemeClr val="bg1"/>
                </a:solidFill>
              </a:rPr>
              <a:t>repeat, highlight (e.g. emphasis on words), complement (gesticulation), contradict (winks), or substitute for</a:t>
            </a:r>
            <a:r>
              <a:rPr lang="en-US" altLang="en-US" sz="2200" dirty="0" smtClean="0">
                <a:solidFill>
                  <a:schemeClr val="bg1"/>
                </a:solidFill>
              </a:rPr>
              <a:t> verbal messages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200" dirty="0" smtClean="0">
                <a:solidFill>
                  <a:schemeClr val="bg1"/>
                </a:solidFill>
              </a:rPr>
              <a:t>Try to think of an example of the interaction between verbal and non-verbal comm. in your own life….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200" dirty="0" smtClean="0">
                <a:solidFill>
                  <a:srgbClr val="FF66FF"/>
                </a:solidFill>
              </a:rPr>
              <a:t>It May Regulate Interactions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2200" dirty="0" smtClean="0">
                <a:solidFill>
                  <a:schemeClr val="bg1"/>
                </a:solidFill>
              </a:rPr>
              <a:t>Can single when someone has finished speaking or when someone wishes to elaborate on a point, etc.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2200" dirty="0" smtClean="0">
                <a:solidFill>
                  <a:schemeClr val="bg1"/>
                </a:solidFill>
              </a:rPr>
              <a:t>We </a:t>
            </a:r>
            <a:r>
              <a:rPr lang="en-US" altLang="en-US" sz="2200" b="1" dirty="0" smtClean="0">
                <a:solidFill>
                  <a:schemeClr val="bg1"/>
                </a:solidFill>
              </a:rPr>
              <a:t>rarely</a:t>
            </a:r>
            <a:r>
              <a:rPr lang="en-US" altLang="en-US" sz="2200" dirty="0" smtClean="0">
                <a:solidFill>
                  <a:schemeClr val="bg1"/>
                </a:solidFill>
              </a:rPr>
              <a:t> use verbal cues to signal someone’s turn to speak or when you wish them to wait before interjecting </a:t>
            </a:r>
            <a:r>
              <a:rPr lang="en-US" altLang="en-US" sz="22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usually achieved non-verbally (e.g. eye contact)</a:t>
            </a:r>
            <a:endParaRPr lang="en-US" altLang="en-US" sz="2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4634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10952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The Three Principles 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676585" y="1151919"/>
            <a:ext cx="763284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altLang="en-US" sz="2200" dirty="0" smtClean="0">
                <a:solidFill>
                  <a:srgbClr val="FF66FF"/>
                </a:solidFill>
              </a:rPr>
              <a:t>Often establishes Relationship-Level Meanings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altLang="en-US" sz="2200" dirty="0" smtClean="0">
                <a:solidFill>
                  <a:srgbClr val="FF66FF"/>
                </a:solidFill>
                <a:hlinkClick r:id="rId3"/>
              </a:rPr>
              <a:t>Responsiveness</a:t>
            </a:r>
            <a:r>
              <a:rPr lang="en-US" altLang="en-US" sz="2200" dirty="0" smtClean="0">
                <a:solidFill>
                  <a:srgbClr val="FF66FF"/>
                </a:solidFill>
              </a:rPr>
              <a:t>: </a:t>
            </a:r>
            <a:r>
              <a:rPr lang="en-US" altLang="en-US" sz="2200" dirty="0" smtClean="0">
                <a:solidFill>
                  <a:schemeClr val="bg1"/>
                </a:solidFill>
              </a:rPr>
              <a:t>indicates our interest in other’s communication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en-US" sz="2200" dirty="0" smtClean="0">
                <a:solidFill>
                  <a:schemeClr val="bg1"/>
                </a:solidFill>
              </a:rPr>
              <a:t>Includes eye contact, attentive posture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en-US" sz="2200" dirty="0" smtClean="0">
                <a:solidFill>
                  <a:schemeClr val="bg1"/>
                </a:solidFill>
              </a:rPr>
              <a:t>Synchronicity or harmony between postures shows comfort in interaction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en-US" sz="2200" dirty="0" smtClean="0">
                <a:solidFill>
                  <a:schemeClr val="bg1"/>
                </a:solidFill>
              </a:rPr>
              <a:t>Rapport refers to mutually positive interactions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altLang="en-US" sz="2200" dirty="0" smtClean="0">
                <a:solidFill>
                  <a:srgbClr val="FF66FF"/>
                </a:solidFill>
              </a:rPr>
              <a:t>Liking</a:t>
            </a:r>
            <a:r>
              <a:rPr lang="en-US" altLang="en-US" sz="2200" dirty="0" smtClean="0">
                <a:solidFill>
                  <a:schemeClr val="bg1"/>
                </a:solidFill>
              </a:rPr>
              <a:t>: indicates how positively or negatively we feel about others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en-US" sz="2200" dirty="0" smtClean="0">
                <a:solidFill>
                  <a:schemeClr val="bg1"/>
                </a:solidFill>
              </a:rPr>
              <a:t>Varies by culture but can include proximity, physical contact, eye-contact, etc.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altLang="en-US" sz="2200" dirty="0" smtClean="0">
                <a:solidFill>
                  <a:schemeClr val="bg1"/>
                </a:solidFill>
                <a:hlinkClick r:id="rId4"/>
              </a:rPr>
              <a:t>Power:</a:t>
            </a:r>
            <a:r>
              <a:rPr lang="en-US" altLang="en-US" sz="2200" dirty="0" smtClean="0">
                <a:solidFill>
                  <a:schemeClr val="bg1"/>
                </a:solidFill>
              </a:rPr>
              <a:t> used to assert dominance and to negotiate for status or influence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en-US" sz="2200" dirty="0" smtClean="0">
                <a:solidFill>
                  <a:schemeClr val="bg1"/>
                </a:solidFill>
              </a:rPr>
              <a:t>Includes initiation of contact, control over distance/space, authoritative tone, even violence</a:t>
            </a:r>
          </a:p>
        </p:txBody>
      </p:sp>
    </p:spTree>
    <p:extLst>
      <p:ext uri="{BB962C8B-B14F-4D97-AF65-F5344CB8AC3E}">
        <p14:creationId xmlns:p14="http://schemas.microsoft.com/office/powerpoint/2010/main" val="15685632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1287016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The Nine Types of Non-Verbal Communication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676585" y="1844824"/>
            <a:ext cx="763284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dirty="0" smtClean="0">
                <a:solidFill>
                  <a:srgbClr val="FF66FF"/>
                </a:solidFill>
              </a:rPr>
              <a:t>Kinesics (Movement)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200" dirty="0" smtClean="0">
                <a:solidFill>
                  <a:schemeClr val="bg1"/>
                </a:solidFill>
              </a:rPr>
              <a:t>Refers to body position and movement, including the face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200" dirty="0" smtClean="0">
                <a:solidFill>
                  <a:schemeClr val="bg1"/>
                </a:solidFill>
                <a:hlinkClick r:id="rId3"/>
              </a:rPr>
              <a:t>Often used to complement a verbal message, or communicate on its own</a:t>
            </a:r>
            <a:endParaRPr lang="en-US" altLang="en-US" sz="2200" dirty="0" smtClean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200" dirty="0" smtClean="0">
                <a:solidFill>
                  <a:schemeClr val="bg1"/>
                </a:solidFill>
              </a:rPr>
              <a:t>Can be used to express: disapproval (scowls), doubt (raised eyebrows), admiration (warm gazes), and resistance (stares)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200" dirty="0" smtClean="0">
                <a:solidFill>
                  <a:srgbClr val="FF66FF"/>
                </a:solidFill>
              </a:rPr>
              <a:t>Haptics (Touch)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200" dirty="0" smtClean="0">
                <a:solidFill>
                  <a:schemeClr val="bg1"/>
                </a:solidFill>
              </a:rPr>
              <a:t>Physical contact crucial to our mental health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200" dirty="0" smtClean="0">
                <a:solidFill>
                  <a:schemeClr val="bg1"/>
                </a:solidFill>
              </a:rPr>
              <a:t>Touch can be used to communicate affection, restraint, control, etc.</a:t>
            </a:r>
          </a:p>
        </p:txBody>
      </p:sp>
    </p:spTree>
    <p:extLst>
      <p:ext uri="{BB962C8B-B14F-4D97-AF65-F5344CB8AC3E}">
        <p14:creationId xmlns:p14="http://schemas.microsoft.com/office/powerpoint/2010/main" val="25277764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10278</TotalTime>
  <Pages>7</Pages>
  <Words>1047</Words>
  <Application>Microsoft Office PowerPoint</Application>
  <PresentationFormat>On-screen Show (4:3)</PresentationFormat>
  <Paragraphs>129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MS PGothic</vt:lpstr>
      <vt:lpstr>MS PGothic</vt:lpstr>
      <vt:lpstr>Arial</vt:lpstr>
      <vt:lpstr>Book Antiqua</vt:lpstr>
      <vt:lpstr>Calibri</vt:lpstr>
      <vt:lpstr>Constantia</vt:lpstr>
      <vt:lpstr>Monotype Sorts</vt:lpstr>
      <vt:lpstr>Times New Roman</vt:lpstr>
      <vt:lpstr>Wingdings</vt:lpstr>
      <vt:lpstr>Wingdings 2</vt:lpstr>
      <vt:lpstr>Flow</vt:lpstr>
      <vt:lpstr>PowerPoint Presentation</vt:lpstr>
      <vt:lpstr>Reminders</vt:lpstr>
      <vt:lpstr>Reminders</vt:lpstr>
      <vt:lpstr>MIDTERM EXAM DETAILS!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Leslie Jarmon</dc:creator>
  <cp:lastModifiedBy>Moshe Lakser</cp:lastModifiedBy>
  <cp:revision>246</cp:revision>
  <cp:lastPrinted>2009-04-22T19:24:48Z</cp:lastPrinted>
  <dcterms:created xsi:type="dcterms:W3CDTF">2009-10-25T14:48:23Z</dcterms:created>
  <dcterms:modified xsi:type="dcterms:W3CDTF">2019-06-06T13:55:24Z</dcterms:modified>
</cp:coreProperties>
</file>