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0" r:id="rId1"/>
  </p:sldMasterIdLst>
  <p:notesMasterIdLst>
    <p:notesMasterId r:id="rId14"/>
  </p:notesMasterIdLst>
  <p:handoutMasterIdLst>
    <p:handoutMasterId r:id="rId15"/>
  </p:handoutMasterIdLst>
  <p:sldIdLst>
    <p:sldId id="328" r:id="rId2"/>
    <p:sldId id="371" r:id="rId3"/>
    <p:sldId id="366" r:id="rId4"/>
    <p:sldId id="363" r:id="rId5"/>
    <p:sldId id="364" r:id="rId6"/>
    <p:sldId id="373" r:id="rId7"/>
    <p:sldId id="372" r:id="rId8"/>
    <p:sldId id="365" r:id="rId9"/>
    <p:sldId id="367" r:id="rId10"/>
    <p:sldId id="368" r:id="rId11"/>
    <p:sldId id="369" r:id="rId12"/>
    <p:sldId id="370" r:id="rId13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p 5 The Power of Language" id="{C3BF1EBE-3A73-4E8F-A12E-9149935B59C2}">
          <p14:sldIdLst>
            <p14:sldId id="328"/>
            <p14:sldId id="371"/>
            <p14:sldId id="366"/>
            <p14:sldId id="363"/>
            <p14:sldId id="364"/>
            <p14:sldId id="373"/>
            <p14:sldId id="372"/>
            <p14:sldId id="365"/>
            <p14:sldId id="367"/>
            <p14:sldId id="368"/>
            <p14:sldId id="369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FF"/>
    <a:srgbClr val="92005A"/>
    <a:srgbClr val="000090"/>
    <a:srgbClr val="00544C"/>
    <a:srgbClr val="412A94"/>
    <a:srgbClr val="6E0043"/>
    <a:srgbClr val="EFD28B"/>
    <a:srgbClr val="F7F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1" autoAdjust="0"/>
    <p:restoredTop sz="93821" autoAdjust="0"/>
  </p:normalViewPr>
  <p:slideViewPr>
    <p:cSldViewPr>
      <p:cViewPr varScale="1">
        <p:scale>
          <a:sx n="108" d="100"/>
          <a:sy n="108" d="100"/>
        </p:scale>
        <p:origin x="13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19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10BCD8FD-E998-4C3F-B847-BE330A9877D5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00589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F02C0224-1AA6-4ABE-B8E6-3C7B44ACFB97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19387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BAE7C-2D3D-44F0-8562-DFB9E6EE4C86}" type="slidenum">
              <a:rPr lang="en-US" altLang="en-US" sz="10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4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6B429C-DEA4-4629-BE4C-D36BA72E4187}" type="slidenum">
              <a:rPr lang="en-US" altLang="en-US" sz="10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2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6B429C-DEA4-4629-BE4C-D36BA72E4187}" type="slidenum">
              <a:rPr lang="en-US" altLang="en-US" sz="10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2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6B429C-DEA4-4629-BE4C-D36BA72E4187}" type="slidenum">
              <a:rPr lang="en-US" altLang="en-US" sz="10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22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6B429C-DEA4-4629-BE4C-D36BA72E4187}" type="slidenum">
              <a:rPr lang="en-US" altLang="en-US" sz="100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80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6B429C-DEA4-4629-BE4C-D36BA72E4187}" type="slidenum">
              <a:rPr lang="en-US" altLang="en-US" sz="10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36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6B429C-DEA4-4629-BE4C-D36BA72E4187}" type="slidenum">
              <a:rPr lang="en-US" altLang="en-US" sz="10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40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6B429C-DEA4-4629-BE4C-D36BA72E4187}" type="slidenum">
              <a:rPr lang="en-US" altLang="en-US" sz="100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1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04A1D4CC-1ADC-4339-A316-A1FE09C77F52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8A24813E-D607-4525-913A-BC25D004DB6B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A002DF47-3A66-49AB-8BED-18BBB34D0453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937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3F0E19AE-74D4-4EE0-94E6-8324C41EEA78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C398E235-4D41-403D-AD2B-8C7BFBEFD2C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9A3505F4-6541-484D-BA45-74D2663C6827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6D9B648D-9010-4512-A088-46C78B497C2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94EDC764-BC60-4603-B391-CA97966F733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BEBE0D21-E652-45D2-BC04-9B16AEFA8FC6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130FB4C3-460B-4960-ABAD-6E3C4E11718C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8C5CCD-E222-42BC-9586-86E2E325716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CA" altLang="en-US" smtClean="0"/>
              <a:t>2-</a:t>
            </a:r>
            <a:fld id="{842DF88D-8B9B-4380-9DC1-11780B0825F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K8mneO8yv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vNXIaLWd6GU" TargetMode="External"/><Relationship Id="rId4" Type="http://schemas.openxmlformats.org/officeDocument/2006/relationships/hyperlink" Target="https://www.youtube.com/watch?v=DCZidq0V1fU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VOubVB4CT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pqIc5Dg3m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qQc9HkmBb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0087" y="1979712"/>
            <a:ext cx="7605713" cy="936625"/>
          </a:xfrm>
        </p:spPr>
        <p:txBody>
          <a:bodyPr>
            <a:normAutofit fontScale="92500" lnSpcReduction="10000"/>
          </a:bodyPr>
          <a:lstStyle/>
          <a:p>
            <a:pPr marL="342900" indent="-342900" algn="ctr">
              <a:buFont typeface="Monotype Sorts" pitchFamily="-111" charset="2"/>
              <a:buNone/>
              <a:defRPr/>
            </a:pPr>
            <a:r>
              <a:rPr lang="en-US" sz="6400" b="1" kern="1200" dirty="0" smtClean="0">
                <a:solidFill>
                  <a:srgbClr val="412A94"/>
                </a:solidFill>
                <a:effectLst/>
                <a:ea typeface="+mn-ea"/>
                <a:cs typeface="Arial" pitchFamily="34" charset="0"/>
              </a:rPr>
              <a:t>Effective Listening</a:t>
            </a:r>
            <a:endParaRPr lang="en-US" sz="4400" b="1" kern="1200" dirty="0">
              <a:solidFill>
                <a:srgbClr val="412A94"/>
              </a:solidFill>
              <a:effectLst/>
              <a:ea typeface="+mn-ea"/>
              <a:cs typeface="Arial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CA" altLang="en-US" sz="1100" dirty="0">
                <a:latin typeface="+mn-lt"/>
              </a:rPr>
              <a:t>65-77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520" y="836712"/>
            <a:ext cx="396044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Chapter 7 </a:t>
            </a:r>
            <a:endParaRPr lang="en-US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1026" name="Picture 2" descr="https://media.licdn.com/mpr/mpr/shrinknp_800_800/p/3/005/0b0/33c/0b8fe9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8744"/>
            <a:ext cx="7620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610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Obstacles to Effective Listening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763284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66FF"/>
                </a:solidFill>
              </a:rPr>
              <a:t>Internal Obstacles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u="sng" dirty="0" smtClean="0">
                <a:solidFill>
                  <a:schemeClr val="bg1"/>
                </a:solidFill>
              </a:rPr>
              <a:t>Preoccupation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thinking about other things instead of speaker’s intended 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Prejudgment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  Determining quality or substance of message before transmission begins, based on assumptions about the speaker or his/her motives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E.g. Would be you be able to listen to the arguments of someone with opposite political opinions without judging them beforehand?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Lack of Effort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Not Recognizing Diverse Listening Styles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  expectations of listener vary by setting/culture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u="sng" dirty="0" smtClean="0">
                <a:solidFill>
                  <a:schemeClr val="bg1"/>
                </a:solidFill>
                <a:sym typeface="Wingdings" panose="05000000000000000000" pitchFamily="2" charset="2"/>
              </a:rPr>
              <a:t>The “Desire to Fix”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Trying to </a:t>
            </a:r>
            <a:r>
              <a:rPr 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solve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the speaker’s problems instead of </a:t>
            </a:r>
            <a:r>
              <a:rPr 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listening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 to them and </a:t>
            </a:r>
            <a:r>
              <a:rPr lang="en-US" sz="20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understanding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them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E.g. In the previous clip, was Ray really listening to his daughter, or trying to “Fix” the situation?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FF66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9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Forms of Non-Listening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76328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66FF"/>
                </a:solidFill>
              </a:rPr>
              <a:t>Pseudo-listening: </a:t>
            </a:r>
            <a:r>
              <a:rPr lang="en-US" sz="2400" dirty="0" smtClean="0">
                <a:solidFill>
                  <a:schemeClr val="bg1"/>
                </a:solidFill>
              </a:rPr>
              <a:t>pretending to listen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66FF"/>
                </a:solidFill>
              </a:rPr>
              <a:t>Monopolizing: </a:t>
            </a:r>
            <a:r>
              <a:rPr lang="en-US" sz="2400" dirty="0" smtClean="0">
                <a:solidFill>
                  <a:schemeClr val="bg1"/>
                </a:solidFill>
              </a:rPr>
              <a:t>Trying to control the conversation, always redirecting it to your own issues/interests (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Dr. Evil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66FF"/>
                </a:solidFill>
              </a:rPr>
              <a:t>Selective Listening: </a:t>
            </a:r>
            <a:r>
              <a:rPr lang="en-US" sz="2400" dirty="0" smtClean="0">
                <a:solidFill>
                  <a:schemeClr val="bg1"/>
                </a:solidFill>
              </a:rPr>
              <a:t>Only listening to, or responding to issues that are of interest to you (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example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66FF"/>
                </a:solidFill>
              </a:rPr>
              <a:t>Defensive Listening: </a:t>
            </a:r>
            <a:r>
              <a:rPr lang="en-US" sz="2400" dirty="0" smtClean="0">
                <a:solidFill>
                  <a:schemeClr val="bg1"/>
                </a:solidFill>
              </a:rPr>
              <a:t>Perceiving the other person’s message as a personal attack or insult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66FF"/>
                </a:solidFill>
              </a:rPr>
              <a:t>Ambushing: </a:t>
            </a:r>
            <a:r>
              <a:rPr lang="en-US" sz="2400" dirty="0" smtClean="0">
                <a:solidFill>
                  <a:schemeClr val="bg1"/>
                </a:solidFill>
              </a:rPr>
              <a:t>Listening only for opportunities to attack the other person’s position (e.g. in a debate)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66FF"/>
                </a:solidFill>
              </a:rPr>
              <a:t>Literal Listening: </a:t>
            </a:r>
            <a:r>
              <a:rPr lang="en-US" sz="2400" dirty="0" smtClean="0">
                <a:solidFill>
                  <a:schemeClr val="bg1"/>
                </a:solidFill>
              </a:rPr>
              <a:t>Only focusing on the literal meaning of words without paying attention to tone or emotional markers (</a:t>
            </a:r>
            <a:r>
              <a:rPr lang="en-US" sz="2400" dirty="0" smtClean="0">
                <a:solidFill>
                  <a:schemeClr val="bg1"/>
                </a:solidFill>
                <a:hlinkClick r:id="rId5"/>
              </a:rPr>
              <a:t>A recent example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FF66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90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But, Remember!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76328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 LISTEN FOR DIFFERENT REASONS, that may change our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Listening for pleasure: e.g.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Listening for information: e.g. a lecture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Listening to support others: e.g. a conversation with a sad friend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How would you try to listen effectively in each of these scenarios?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FF66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54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Weekly Online Session 6 (Quiz #2) due Sunday at 11:59 PM</a:t>
            </a:r>
          </a:p>
          <a:p>
            <a:pPr lvl="1"/>
            <a:r>
              <a:rPr lang="en-US" dirty="0" smtClean="0"/>
              <a:t>Covers chapters 5 and 6 (good preparation for the midterm exam)</a:t>
            </a:r>
          </a:p>
          <a:p>
            <a:pPr lvl="1"/>
            <a:r>
              <a:rPr lang="en-US" dirty="0" smtClean="0"/>
              <a:t>Open book</a:t>
            </a:r>
          </a:p>
          <a:p>
            <a:pPr lvl="1"/>
            <a:r>
              <a:rPr lang="en-US" dirty="0" smtClean="0"/>
              <a:t>30 multiple choice questions</a:t>
            </a:r>
          </a:p>
          <a:p>
            <a:r>
              <a:rPr lang="en-US" dirty="0" smtClean="0"/>
              <a:t>Weekly Online Session 5 Results:</a:t>
            </a:r>
          </a:p>
          <a:p>
            <a:pPr lvl="1"/>
            <a:r>
              <a:rPr lang="en-US" dirty="0" smtClean="0"/>
              <a:t>21/29 registered students completed the assignment (73%) </a:t>
            </a:r>
            <a:r>
              <a:rPr lang="en-US" dirty="0" smtClean="0">
                <a:sym typeface="Wingdings" panose="05000000000000000000" pitchFamily="2" charset="2"/>
              </a:rPr>
              <a:t> weekly online session 1 was 77</a:t>
            </a:r>
            <a:r>
              <a:rPr lang="en-US" dirty="0" smtClean="0">
                <a:sym typeface="Wingdings" panose="05000000000000000000" pitchFamily="2" charset="2"/>
              </a:rPr>
              <a:t>%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Personality Dimensions Assignment grades will be posted by the end of the weekend </a:t>
            </a:r>
            <a:r>
              <a:rPr lang="en-US" smtClean="0">
                <a:sym typeface="Wingdings" panose="05000000000000000000" pitchFamily="2" charset="2"/>
              </a:rPr>
              <a:t>(probably sooner)</a:t>
            </a:r>
            <a:endParaRPr lang="en-US" dirty="0" smtClean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087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EXAM NEXT WEEK!!!!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975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Content Covered: </a:t>
            </a:r>
          </a:p>
          <a:p>
            <a:pPr lvl="1"/>
            <a:r>
              <a:rPr lang="en-US" dirty="0" smtClean="0"/>
              <a:t>35 multiple choice questions covering Chapters 1-3 and 5-7</a:t>
            </a:r>
          </a:p>
          <a:p>
            <a:pPr lvl="2"/>
            <a:r>
              <a:rPr lang="en-US" dirty="0" smtClean="0"/>
              <a:t>5 questions for chapter 1 + 6 questions for chapter 2-3, 5-7</a:t>
            </a:r>
          </a:p>
          <a:p>
            <a:pPr lvl="1"/>
            <a:r>
              <a:rPr lang="en-US" dirty="0" smtClean="0"/>
              <a:t>2 case studies, 10 points each (I suggest you start with these)</a:t>
            </a:r>
          </a:p>
          <a:p>
            <a:pPr lvl="2"/>
            <a:r>
              <a:rPr lang="en-US" dirty="0" smtClean="0"/>
              <a:t>Case Study 1 won’t require specific textbook/Personality Dimensions knowledge – you will have to demonstrate critical thinking and the ability to articulate your point clearly and convincingly</a:t>
            </a:r>
          </a:p>
          <a:p>
            <a:pPr lvl="2"/>
            <a:r>
              <a:rPr lang="en-US" dirty="0" smtClean="0"/>
              <a:t>Case Study 2 will require you to know key concepts about Non-Verbal Communication (Chapter 6) </a:t>
            </a:r>
            <a:r>
              <a:rPr lang="en-US" dirty="0" smtClean="0">
                <a:sym typeface="Wingdings" panose="05000000000000000000" pitchFamily="2" charset="2"/>
              </a:rPr>
              <a:t> specifically, </a:t>
            </a:r>
            <a:r>
              <a:rPr lang="en-US" b="1" dirty="0" smtClean="0">
                <a:sym typeface="Wingdings" panose="05000000000000000000" pitchFamily="2" charset="2"/>
              </a:rPr>
              <a:t>The Three Principles of Non-Verbal Communication and the Nine Types of Non-Verbal Communication</a:t>
            </a:r>
            <a:endParaRPr lang="en-US" dirty="0" smtClean="0"/>
          </a:p>
          <a:p>
            <a:r>
              <a:rPr lang="en-US" dirty="0" smtClean="0"/>
              <a:t>Time Allotted: 1 hour 45 minutes (aka all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(Active) Listening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FF66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66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FF66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66FF"/>
                </a:solidFill>
              </a:rPr>
              <a:t>Hearing </a:t>
            </a:r>
            <a:r>
              <a:rPr lang="en-US" sz="2400" b="1" dirty="0" smtClean="0">
                <a:solidFill>
                  <a:schemeClr val="bg1"/>
                </a:solidFill>
              </a:rPr>
              <a:t>is not the same as </a:t>
            </a:r>
            <a:r>
              <a:rPr lang="en-US" sz="2400" dirty="0" smtClean="0">
                <a:solidFill>
                  <a:srgbClr val="FF66FF"/>
                </a:solidFill>
              </a:rPr>
              <a:t>listening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66FF"/>
                </a:solidFill>
              </a:rPr>
              <a:t>Hearing </a:t>
            </a:r>
            <a:r>
              <a:rPr lang="en-US" sz="2400" dirty="0" smtClean="0">
                <a:solidFill>
                  <a:schemeClr val="bg1"/>
                </a:solidFill>
              </a:rPr>
              <a:t>refers to a physiological process </a:t>
            </a: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We constantly hear many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66FF"/>
                </a:solidFill>
              </a:rPr>
              <a:t>Listening </a:t>
            </a:r>
            <a:r>
              <a:rPr lang="en-US" sz="2400" dirty="0" smtClean="0">
                <a:solidFill>
                  <a:schemeClr val="bg1"/>
                </a:solidFill>
              </a:rPr>
              <a:t>is an </a:t>
            </a:r>
            <a:r>
              <a:rPr lang="en-US" sz="2400" b="1" dirty="0" smtClean="0">
                <a:solidFill>
                  <a:schemeClr val="bg1"/>
                </a:solidFill>
                <a:hlinkClick r:id="rId3"/>
              </a:rPr>
              <a:t>active</a:t>
            </a:r>
            <a:r>
              <a:rPr lang="en-US" sz="2400" b="1" dirty="0" smtClean="0">
                <a:solidFill>
                  <a:schemeClr val="bg1"/>
                </a:solidFill>
              </a:rPr>
              <a:t> communicative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ea typeface="ＭＳ Ｐゴシック" charset="-128"/>
                <a:cs typeface="Arial" pitchFamily="34" charset="0"/>
              </a:rPr>
              <a:t>It requires us to interpret, respond to, and remember what is being communicated to us</a:t>
            </a:r>
            <a:endParaRPr lang="en-US" sz="2400" b="1" dirty="0">
              <a:solidFill>
                <a:schemeClr val="bg1"/>
              </a:solidFill>
              <a:ea typeface="ＭＳ Ｐゴシック" charset="-128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03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Listening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7632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66FF"/>
                </a:solidFill>
              </a:rPr>
              <a:t>Six Main Steps to Effective Listening: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FF66FF"/>
                </a:solidFill>
              </a:rPr>
              <a:t>Mindfullness</a:t>
            </a:r>
            <a:r>
              <a:rPr lang="en-US" sz="2400" dirty="0" smtClean="0">
                <a:solidFill>
                  <a:srgbClr val="FF66FF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or </a:t>
            </a:r>
            <a:r>
              <a:rPr lang="en-US" sz="2400" b="1" dirty="0" smtClean="0">
                <a:solidFill>
                  <a:schemeClr val="bg1"/>
                </a:solidFill>
              </a:rPr>
              <a:t>effort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Being fully present in the moment and attending to the conversation/person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Pay attention in terms of: posture, eye contact, indicating interest in other person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Attending </a:t>
            </a:r>
            <a:r>
              <a:rPr lang="en-US" sz="2400" dirty="0" smtClean="0">
                <a:solidFill>
                  <a:schemeClr val="bg1"/>
                </a:solidFill>
              </a:rPr>
              <a:t>refers to the </a:t>
            </a:r>
            <a:r>
              <a:rPr lang="en-US" sz="2400" dirty="0" err="1" smtClean="0">
                <a:solidFill>
                  <a:schemeClr val="bg1"/>
                </a:solidFill>
              </a:rPr>
              <a:t>behaviours</a:t>
            </a:r>
            <a:r>
              <a:rPr lang="en-US" sz="2400" dirty="0" smtClean="0">
                <a:solidFill>
                  <a:schemeClr val="bg1"/>
                </a:solidFill>
              </a:rPr>
              <a:t> associated with being mindful </a:t>
            </a: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solidFill>
                  <a:schemeClr val="bg1"/>
                </a:solidFill>
              </a:rPr>
              <a:t> (FELOR):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F</a:t>
            </a:r>
            <a:r>
              <a:rPr lang="en-US" sz="2400" dirty="0" smtClean="0">
                <a:solidFill>
                  <a:schemeClr val="bg1"/>
                </a:solidFill>
              </a:rPr>
              <a:t>ace the speaker; </a:t>
            </a:r>
            <a:r>
              <a:rPr lang="en-US" sz="2400" b="1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ye Contact; </a:t>
            </a:r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dirty="0" smtClean="0">
                <a:solidFill>
                  <a:schemeClr val="bg1"/>
                </a:solidFill>
              </a:rPr>
              <a:t>ean Forward; </a:t>
            </a:r>
            <a:r>
              <a:rPr lang="en-US" sz="2400" b="1" dirty="0" smtClean="0">
                <a:solidFill>
                  <a:schemeClr val="bg1"/>
                </a:solidFill>
              </a:rPr>
              <a:t>O</a:t>
            </a:r>
            <a:r>
              <a:rPr lang="en-US" sz="2400" dirty="0" smtClean="0">
                <a:solidFill>
                  <a:schemeClr val="bg1"/>
                </a:solidFill>
              </a:rPr>
              <a:t>pen Posture; </a:t>
            </a:r>
            <a:r>
              <a:rPr lang="en-US" sz="2400" b="1" dirty="0" smtClean="0">
                <a:solidFill>
                  <a:schemeClr val="bg1"/>
                </a:solidFill>
              </a:rPr>
              <a:t>R</a:t>
            </a:r>
            <a:r>
              <a:rPr lang="en-US" sz="2400" dirty="0" smtClean="0">
                <a:solidFill>
                  <a:schemeClr val="bg1"/>
                </a:solidFill>
              </a:rPr>
              <a:t>elax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rgbClr val="FF66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66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FF66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i.ytimg.com/vi/1X1vNlIf0xY/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24" y="4797152"/>
            <a:ext cx="2902968" cy="163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098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xit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solidFill>
                  <a:srgbClr val="FF66FF"/>
                </a:solidFill>
              </a:rPr>
              <a:t>Physically Receiving Messages</a:t>
            </a:r>
          </a:p>
          <a:p>
            <a:pPr marL="880110" lvl="1" indent="-514350"/>
            <a:r>
              <a:rPr lang="en-US" b="1" dirty="0" smtClean="0"/>
              <a:t>Hearing </a:t>
            </a:r>
            <a:r>
              <a:rPr lang="en-US" dirty="0" smtClean="0"/>
              <a:t>is a physiological process </a:t>
            </a:r>
            <a:r>
              <a:rPr lang="en-US" dirty="0" smtClean="0">
                <a:sym typeface="Wingdings" panose="05000000000000000000" pitchFamily="2" charset="2"/>
              </a:rPr>
              <a:t> limitations in ability to hear can affect ability to listen</a:t>
            </a:r>
          </a:p>
          <a:p>
            <a:pPr marL="880110" lvl="1" indent="-514350"/>
            <a:r>
              <a:rPr lang="en-US" dirty="0" smtClean="0">
                <a:sym typeface="Wingdings" panose="05000000000000000000" pitchFamily="2" charset="2"/>
              </a:rPr>
              <a:t>For those with impaired hearing, receiving oral messages may be difficult  American Sign-Language (ASL) often used</a:t>
            </a:r>
          </a:p>
          <a:p>
            <a:pPr marL="880110" lvl="1" indent="-514350"/>
            <a:r>
              <a:rPr lang="en-US" dirty="0" smtClean="0">
                <a:sym typeface="Wingdings" panose="05000000000000000000" pitchFamily="2" charset="2"/>
              </a:rPr>
              <a:t>Physical ability to hear can also be affected by fatigue (physical noise) or emotional/cognitive stress (psychological noise)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019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solidFill>
                  <a:srgbClr val="FF66FF"/>
                </a:solidFill>
              </a:rPr>
              <a:t>Selecting and Organizing Material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Constantly being </a:t>
            </a:r>
            <a:r>
              <a:rPr lang="en-US" dirty="0" smtClean="0"/>
              <a:t>bombarded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kinds of things influence our selection?</a:t>
            </a:r>
          </a:p>
          <a:p>
            <a:pPr marL="118872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Things that stand out: big, loud, bright, intense</a:t>
            </a:r>
          </a:p>
          <a:p>
            <a:pPr marL="118872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Things that interest us</a:t>
            </a:r>
          </a:p>
          <a:p>
            <a:pPr marL="118872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Things that we are looking for/expecting</a:t>
            </a:r>
          </a:p>
          <a:p>
            <a:pPr marL="1188720" lvl="2" indent="-4572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Things we have been trained/taught to notice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We assess the important information, and organize it into meaning/coherence </a:t>
            </a:r>
            <a:r>
              <a:rPr lang="en-US" dirty="0">
                <a:sym typeface="Wingdings" panose="05000000000000000000" pitchFamily="2" charset="2"/>
              </a:rPr>
              <a:t> using: </a:t>
            </a:r>
            <a:r>
              <a:rPr lang="en-US" b="1" dirty="0">
                <a:sym typeface="Wingdings" panose="05000000000000000000" pitchFamily="2" charset="2"/>
              </a:rPr>
              <a:t>Prototypes, Constructs, Stereotypes, </a:t>
            </a:r>
            <a:r>
              <a:rPr lang="en-US" b="1" dirty="0" smtClean="0">
                <a:sym typeface="Wingdings" panose="05000000000000000000" pitchFamily="2" charset="2"/>
              </a:rPr>
              <a:t>Scripts </a:t>
            </a:r>
            <a:r>
              <a:rPr lang="en-US" dirty="0" smtClean="0">
                <a:sym typeface="Wingdings" panose="05000000000000000000" pitchFamily="2" charset="2"/>
              </a:rPr>
              <a:t>(familiar?)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684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Listening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76328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 smtClean="0">
                <a:solidFill>
                  <a:srgbClr val="FF66FF"/>
                </a:solidFill>
              </a:rPr>
              <a:t>Interpreting Communication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Empathy</a:t>
            </a:r>
            <a:r>
              <a:rPr lang="en-US" sz="2400" dirty="0" smtClean="0">
                <a:solidFill>
                  <a:schemeClr val="bg1"/>
                </a:solidFill>
              </a:rPr>
              <a:t>: Put yourselves in their shoes, take on their perspective in order to understand their message properly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Should utilize </a:t>
            </a:r>
            <a:r>
              <a:rPr lang="en-US" sz="2400" b="1" dirty="0" smtClean="0">
                <a:solidFill>
                  <a:schemeClr val="bg1"/>
                </a:solidFill>
              </a:rPr>
              <a:t>dual perspective</a:t>
            </a:r>
            <a:r>
              <a:rPr lang="en-US" sz="2400" dirty="0" smtClean="0">
                <a:solidFill>
                  <a:schemeClr val="bg1"/>
                </a:solidFill>
              </a:rPr>
              <a:t> to interpret others on their own terms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 smtClean="0">
                <a:solidFill>
                  <a:srgbClr val="FF66FF"/>
                </a:solidFill>
              </a:rPr>
              <a:t>Responding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Here refers to body language and interjections (“Oh,” “I see,” “Wow!” “And then?” etc.) that show we are listening and following their emotional cues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 smtClean="0">
                <a:solidFill>
                  <a:srgbClr val="FF66FF"/>
                </a:solidFill>
              </a:rPr>
              <a:t>Remembering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Retaining key information for future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66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FF66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776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Obstacles to Effective Listening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7632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66FF"/>
                </a:solidFill>
              </a:rPr>
              <a:t>External Obstacles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Message Overload </a:t>
            </a: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too many sounds, messages, to effectively determine what is important or to fully understand its intended meaning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HOW DOES SOCIAL MEDIA, THE INTERNET, SMARTPHONES AFFECT YOUR ABILITY TO DEAL WITH MESSAGE OVERLOAD?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Message Complexity </a:t>
            </a: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Messages too complex or detailed to effectively follow the main point or retain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Physical Noise  can impede one’s ability to hear, and therefore one’s ability to listen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FF66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02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10496</TotalTime>
  <Pages>7</Pages>
  <Words>882</Words>
  <Application>Microsoft Office PowerPoint</Application>
  <PresentationFormat>On-screen Show (4:3)</PresentationFormat>
  <Paragraphs>99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MS PGothic</vt:lpstr>
      <vt:lpstr>MS PGothic</vt:lpstr>
      <vt:lpstr>Arial</vt:lpstr>
      <vt:lpstr>Calibri</vt:lpstr>
      <vt:lpstr>Constantia</vt:lpstr>
      <vt:lpstr>Monotype Sorts</vt:lpstr>
      <vt:lpstr>Times New Roman</vt:lpstr>
      <vt:lpstr>Wingdings</vt:lpstr>
      <vt:lpstr>Wingdings 2</vt:lpstr>
      <vt:lpstr>Flow</vt:lpstr>
      <vt:lpstr>PowerPoint Presentation</vt:lpstr>
      <vt:lpstr>Reminders</vt:lpstr>
      <vt:lpstr>EXAM NEXT WEEK!!!!</vt:lpstr>
      <vt:lpstr>PowerPoint Presentation</vt:lpstr>
      <vt:lpstr>PowerPoint Presentation</vt:lpstr>
      <vt:lpstr>Listening</vt:lpstr>
      <vt:lpstr>Listening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Leslie Jarmon</dc:creator>
  <cp:lastModifiedBy>Moshe Lakser</cp:lastModifiedBy>
  <cp:revision>259</cp:revision>
  <cp:lastPrinted>2009-04-22T19:24:48Z</cp:lastPrinted>
  <dcterms:created xsi:type="dcterms:W3CDTF">2009-10-25T14:48:23Z</dcterms:created>
  <dcterms:modified xsi:type="dcterms:W3CDTF">2019-06-13T13:47:19Z</dcterms:modified>
</cp:coreProperties>
</file>