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34"/>
  </p:handoutMasterIdLst>
  <p:sldIdLst>
    <p:sldId id="289" r:id="rId2"/>
    <p:sldId id="290" r:id="rId3"/>
    <p:sldId id="259" r:id="rId4"/>
    <p:sldId id="260" r:id="rId5"/>
    <p:sldId id="261" r:id="rId6"/>
    <p:sldId id="263" r:id="rId7"/>
    <p:sldId id="280" r:id="rId8"/>
    <p:sldId id="281" r:id="rId9"/>
    <p:sldId id="267" r:id="rId10"/>
    <p:sldId id="269" r:id="rId11"/>
    <p:sldId id="271" r:id="rId12"/>
    <p:sldId id="273" r:id="rId13"/>
    <p:sldId id="274" r:id="rId14"/>
    <p:sldId id="278" r:id="rId15"/>
    <p:sldId id="275" r:id="rId16"/>
    <p:sldId id="277" r:id="rId17"/>
    <p:sldId id="283" r:id="rId18"/>
    <p:sldId id="291" r:id="rId19"/>
    <p:sldId id="292" r:id="rId20"/>
    <p:sldId id="293" r:id="rId21"/>
    <p:sldId id="294" r:id="rId22"/>
    <p:sldId id="288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492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6AF3D1-CAC6-4EFD-A967-E9172C4B6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751F-889A-4684-A821-14CF75873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DEAFD-84CF-434D-A2E2-CD2D6162C71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7981-1508-4D2C-8F15-A1422CE9D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1BA5A-5D9E-4B65-A678-837026D44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FB55-45D0-4BC5-AF81-3B3E73189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2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427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8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89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10566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886200"/>
            <a:ext cx="10566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ABC63-9380-42AD-BDB9-4CBB3219D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ansSerif" panose="00000400000000000000" pitchFamily="2" charset="2"/>
              </a:defRPr>
            </a:lvl1pPr>
            <a:lvl2pPr>
              <a:defRPr>
                <a:latin typeface="SansSerif" panose="00000400000000000000" pitchFamily="2" charset="2"/>
              </a:defRPr>
            </a:lvl2pPr>
            <a:lvl3pPr>
              <a:defRPr sz="1600">
                <a:latin typeface="SansSerif" panose="00000400000000000000" pitchFamily="2" charset="2"/>
              </a:defRPr>
            </a:lvl3pPr>
            <a:lvl4pPr>
              <a:defRPr>
                <a:latin typeface="SansSerif" panose="00000400000000000000" pitchFamily="2" charset="2"/>
              </a:defRPr>
            </a:lvl4pPr>
            <a:lvl5pPr>
              <a:defRPr>
                <a:latin typeface="SansSerif" panose="00000400000000000000" pitchFamily="2" charset="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20E80-9DBE-4C10-BA3A-DCA955A5829E}"/>
              </a:ext>
            </a:extLst>
          </p:cNvPr>
          <p:cNvSpPr/>
          <p:nvPr userDrawn="1"/>
        </p:nvSpPr>
        <p:spPr>
          <a:xfrm>
            <a:off x="0" y="1028700"/>
            <a:ext cx="11292840" cy="5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0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5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3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6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04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C6CF39-ADFE-4C13-91FC-9FF187A4AEA6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2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dirty="0"/>
              <a:t>Introduction</a:t>
            </a:r>
            <a:br>
              <a:rPr lang="en-US" altLang="en-US" sz="5400" dirty="0"/>
            </a:br>
            <a:r>
              <a:rPr lang="en-US" altLang="en-US" sz="5400" dirty="0"/>
              <a:t> to </a:t>
            </a:r>
            <a:br>
              <a:rPr lang="en-US" altLang="en-US" sz="5400" dirty="0"/>
            </a:br>
            <a:r>
              <a:rPr lang="en-US" altLang="en-US" sz="5400" dirty="0"/>
              <a:t>Structured Query Language </a:t>
            </a:r>
            <a:br>
              <a:rPr lang="en-US" altLang="en-US" sz="5400" dirty="0"/>
            </a:br>
            <a:r>
              <a:rPr lang="en-US" altLang="en-US" sz="3200" dirty="0"/>
              <a:t>(SQL)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Lecture 03</a:t>
            </a:r>
          </a:p>
        </p:txBody>
      </p:sp>
    </p:spTree>
    <p:extLst>
      <p:ext uri="{BB962C8B-B14F-4D97-AF65-F5344CB8AC3E}">
        <p14:creationId xmlns:p14="http://schemas.microsoft.com/office/powerpoint/2010/main" val="21183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292840" cy="1028700"/>
          </a:xfrm>
        </p:spPr>
        <p:txBody>
          <a:bodyPr/>
          <a:lstStyle/>
          <a:p>
            <a:pPr eaLnBrk="1" hangingPunct="1"/>
            <a:r>
              <a:rPr lang="en-US" altLang="en-US" dirty="0"/>
              <a:t>Listing All Table Rows and Columns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0"/>
            <a:ext cx="8595360" cy="538951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en-US" b="1" i="1" dirty="0">
                <a:latin typeface="+mj-lt"/>
              </a:rPr>
              <a:t>Asterisk</a:t>
            </a:r>
            <a:r>
              <a:rPr lang="en-US" altLang="en-US" dirty="0">
                <a:latin typeface="+mj-lt"/>
              </a:rPr>
              <a:t> can be used as </a:t>
            </a:r>
            <a:r>
              <a:rPr lang="en-US" altLang="en-US" b="1" dirty="0">
                <a:latin typeface="+mj-lt"/>
              </a:rPr>
              <a:t>wildcard</a:t>
            </a:r>
            <a:r>
              <a:rPr lang="en-US" altLang="en-US" dirty="0">
                <a:latin typeface="+mj-lt"/>
              </a:rPr>
              <a:t> character to list all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E4022-5F57-41A7-8458-BD01670873C8}"/>
              </a:ext>
            </a:extLst>
          </p:cNvPr>
          <p:cNvSpPr txBox="1"/>
          <p:nvPr/>
        </p:nvSpPr>
        <p:spPr>
          <a:xfrm>
            <a:off x="1346651" y="2682751"/>
            <a:ext cx="45013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80DFE-B6E3-4521-9717-32DE25B32F8D}"/>
              </a:ext>
            </a:extLst>
          </p:cNvPr>
          <p:cNvSpPr txBox="1"/>
          <p:nvPr/>
        </p:nvSpPr>
        <p:spPr>
          <a:xfrm>
            <a:off x="1346651" y="3828748"/>
            <a:ext cx="76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1"/>
                </a:solidFill>
                <a:latin typeface="+mj-lt"/>
              </a:rPr>
              <a:t>RESULT</a:t>
            </a:r>
          </a:p>
          <a:p>
            <a:r>
              <a:rPr lang="en-CA" dirty="0" smtClean="0">
                <a:latin typeface="+mj-lt"/>
              </a:rPr>
              <a:t>Returns </a:t>
            </a:r>
            <a:r>
              <a:rPr lang="en-CA" b="1" dirty="0" smtClean="0">
                <a:latin typeface="+mj-lt"/>
              </a:rPr>
              <a:t>all</a:t>
            </a:r>
            <a:r>
              <a:rPr lang="en-CA" dirty="0" smtClean="0">
                <a:latin typeface="+mj-lt"/>
              </a:rPr>
              <a:t> rows and </a:t>
            </a:r>
            <a:r>
              <a:rPr lang="en-CA" b="1" dirty="0" smtClean="0">
                <a:latin typeface="+mj-lt"/>
              </a:rPr>
              <a:t>all</a:t>
            </a:r>
            <a:r>
              <a:rPr lang="en-CA" dirty="0" smtClean="0">
                <a:latin typeface="+mj-lt"/>
              </a:rPr>
              <a:t> fields - so basically the entire table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Selecting Rows with Comparison Operators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1"/>
            <a:ext cx="8595360" cy="1200329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latin typeface="+mj-lt"/>
              </a:rPr>
              <a:t>Select partial table contents by placing conditions on rows (records) to be included in output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>
                <a:latin typeface="+mj-lt"/>
              </a:rPr>
              <a:t>Add conditional restrictions to the SELECT statement, using </a:t>
            </a:r>
            <a:r>
              <a:rPr lang="en-US" altLang="en-US" b="1" dirty="0">
                <a:latin typeface="+mj-lt"/>
              </a:rPr>
              <a:t>WHERE</a:t>
            </a:r>
            <a:r>
              <a:rPr lang="en-US" altLang="en-US" dirty="0">
                <a:latin typeface="+mj-lt"/>
              </a:rPr>
              <a:t>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A8474-552A-4FBF-B478-0595169D7555}"/>
              </a:ext>
            </a:extLst>
          </p:cNvPr>
          <p:cNvSpPr txBox="1"/>
          <p:nvPr/>
        </p:nvSpPr>
        <p:spPr>
          <a:xfrm>
            <a:off x="1358762" y="3150833"/>
            <a:ext cx="450135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90;</a:t>
            </a:r>
          </a:p>
        </p:txBody>
      </p:sp>
      <p:graphicFrame>
        <p:nvGraphicFramePr>
          <p:cNvPr id="6" name="Group 1093">
            <a:extLst>
              <a:ext uri="{FF2B5EF4-FFF2-40B4-BE49-F238E27FC236}">
                <a16:creationId xmlns:a16="http://schemas.microsoft.com/office/drawing/2014/main" id="{07BD87A9-C743-4BCC-AB25-86CE1A8C4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31388"/>
              </p:ext>
            </p:extLst>
          </p:nvPr>
        </p:nvGraphicFramePr>
        <p:xfrm>
          <a:off x="1358762" y="4788103"/>
          <a:ext cx="7924800" cy="18018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8487BC-22F9-4193-9672-3C32ABE41E22}"/>
              </a:ext>
            </a:extLst>
          </p:cNvPr>
          <p:cNvSpPr txBox="1"/>
          <p:nvPr/>
        </p:nvSpPr>
        <p:spPr>
          <a:xfrm>
            <a:off x="1261872" y="4464937"/>
            <a:ext cx="76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 - </a:t>
            </a:r>
            <a:r>
              <a:rPr lang="en-CA" dirty="0">
                <a:latin typeface="+mj-lt"/>
              </a:rPr>
              <a:t>Returns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fields but only those records where </a:t>
            </a:r>
            <a:r>
              <a:rPr lang="en-CA" dirty="0" err="1">
                <a:latin typeface="+mj-lt"/>
              </a:rPr>
              <a:t>on_hand</a:t>
            </a:r>
            <a:r>
              <a:rPr lang="en-CA" dirty="0">
                <a:latin typeface="+mj-lt"/>
              </a:rPr>
              <a:t> &gt; 90</a:t>
            </a:r>
          </a:p>
        </p:txBody>
      </p:sp>
    </p:spTree>
    <p:extLst>
      <p:ext uri="{BB962C8B-B14F-4D97-AF65-F5344CB8AC3E}">
        <p14:creationId xmlns:p14="http://schemas.microsoft.com/office/powerpoint/2010/main" val="25084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uiExpand="1" build="p"/>
      <p:bldP spid="4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464" y="569421"/>
            <a:ext cx="1000852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Comparison Operators</a:t>
            </a:r>
          </a:p>
        </p:txBody>
      </p:sp>
      <p:pic>
        <p:nvPicPr>
          <p:cNvPr id="57348" name="Picture 3" descr="Tbl06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1" y="1846264"/>
            <a:ext cx="7847013" cy="3806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53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Selecting Rows with Comparison Operators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921584" y="2416124"/>
            <a:ext cx="422682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j-lt"/>
              </a:rPr>
              <a:t>Note criteria is in single quotes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j-lt"/>
              </a:rPr>
              <a:t>PART_NUMBER is a character 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66CB3-DBBE-4645-893A-6819BDBA64AD}"/>
              </a:ext>
            </a:extLst>
          </p:cNvPr>
          <p:cNvSpPr txBox="1"/>
          <p:nvPr/>
        </p:nvSpPr>
        <p:spPr>
          <a:xfrm>
            <a:off x="728977" y="2536204"/>
            <a:ext cx="592010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‘AX12’;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6096001" y="2912758"/>
            <a:ext cx="765027" cy="4040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5F0CB7-6CEE-40E3-9FCE-373695C69B43}"/>
              </a:ext>
            </a:extLst>
          </p:cNvPr>
          <p:cNvSpPr txBox="1"/>
          <p:nvPr/>
        </p:nvSpPr>
        <p:spPr>
          <a:xfrm>
            <a:off x="668420" y="4026816"/>
            <a:ext cx="104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 - </a:t>
            </a:r>
            <a:r>
              <a:rPr lang="en-CA" dirty="0">
                <a:latin typeface="+mj-lt"/>
              </a:rPr>
              <a:t>Returns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fields but only the single record where the </a:t>
            </a:r>
            <a:r>
              <a:rPr lang="en-CA" dirty="0" err="1">
                <a:latin typeface="+mj-lt"/>
              </a:rPr>
              <a:t>part_number</a:t>
            </a:r>
            <a:r>
              <a:rPr lang="en-CA" dirty="0">
                <a:latin typeface="+mj-lt"/>
              </a:rPr>
              <a:t> </a:t>
            </a:r>
          </a:p>
          <a:p>
            <a:r>
              <a:rPr lang="en-CA" dirty="0">
                <a:latin typeface="+mj-lt"/>
              </a:rPr>
              <a:t>field matches the given criteria</a:t>
            </a:r>
          </a:p>
        </p:txBody>
      </p:sp>
      <p:graphicFrame>
        <p:nvGraphicFramePr>
          <p:cNvPr id="13" name="Group 1093">
            <a:extLst>
              <a:ext uri="{FF2B5EF4-FFF2-40B4-BE49-F238E27FC236}">
                <a16:creationId xmlns:a16="http://schemas.microsoft.com/office/drawing/2014/main" id="{D02F575C-D909-4C0A-8B49-7771C6AC1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035006"/>
              </p:ext>
            </p:extLst>
          </p:nvPr>
        </p:nvGraphicFramePr>
        <p:xfrm>
          <a:off x="728977" y="4812325"/>
          <a:ext cx="7924800" cy="10144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2AAEB2-BC3D-43E5-9924-05BEC57ECA88}"/>
              </a:ext>
            </a:extLst>
          </p:cNvPr>
          <p:cNvSpPr txBox="1"/>
          <p:nvPr/>
        </p:nvSpPr>
        <p:spPr>
          <a:xfrm>
            <a:off x="623730" y="1356461"/>
            <a:ext cx="583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j-lt"/>
              </a:rPr>
              <a:t>Another Example:</a:t>
            </a:r>
          </a:p>
        </p:txBody>
      </p:sp>
    </p:spTree>
    <p:extLst>
      <p:ext uri="{BB962C8B-B14F-4D97-AF65-F5344CB8AC3E}">
        <p14:creationId xmlns:p14="http://schemas.microsoft.com/office/powerpoint/2010/main" val="224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Output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latin typeface="+mj-lt"/>
              </a:rPr>
              <a:t>Data is displayed in the order which it was added to the tables initially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Not always true </a:t>
            </a:r>
            <a:r>
              <a:rPr lang="en-US" altLang="en-US" dirty="0">
                <a:latin typeface="+mj-lt"/>
              </a:rPr>
              <a:t>- some DBMS's will sort tables by their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primary key (PK) automatically if no sorting criteria was specified.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Primary Keys are also automatically indexes (more on indexes later)</a:t>
            </a:r>
          </a:p>
          <a:p>
            <a:pPr lvl="1">
              <a:spcBef>
                <a:spcPct val="50000"/>
              </a:spcBef>
            </a:pPr>
            <a:endParaRPr lang="en-US" altLang="en-US" dirty="0"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You can specify the </a:t>
            </a:r>
            <a:r>
              <a:rPr lang="en-US" altLang="en-US" dirty="0">
                <a:solidFill>
                  <a:schemeClr val="accent1"/>
                </a:solidFill>
                <a:latin typeface="+mj-lt"/>
              </a:rPr>
              <a:t>direction of the sorting </a:t>
            </a:r>
            <a:r>
              <a:rPr lang="en-US" altLang="en-US" dirty="0">
                <a:latin typeface="+mj-lt"/>
              </a:rPr>
              <a:t>by using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ASC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+mj-lt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ASC is the default direction and is therefore optional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to sort data in descending order, use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+mj-lt"/>
              </a:rPr>
              <a:t> keyword after each field specified in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ORDER BY </a:t>
            </a:r>
            <a:r>
              <a:rPr lang="en-US" altLang="en-US" dirty="0">
                <a:latin typeface="+mj-lt"/>
              </a:rPr>
              <a:t>clause that is to be displayed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0445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Output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445286"/>
            <a:ext cx="8595360" cy="78229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latin typeface="+mj-lt"/>
              </a:rPr>
              <a:t>To change the order the data is displayed in, use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ORDER BY </a:t>
            </a:r>
            <a:r>
              <a:rPr lang="en-US" altLang="en-US" dirty="0">
                <a:latin typeface="+mj-lt"/>
              </a:rPr>
              <a:t>clause in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latin typeface="+mj-lt"/>
              </a:rPr>
              <a:t>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CAED1-A8D2-4351-BE8A-BE35C6B70D90}"/>
              </a:ext>
            </a:extLst>
          </p:cNvPr>
          <p:cNvSpPr txBox="1"/>
          <p:nvPr/>
        </p:nvSpPr>
        <p:spPr>
          <a:xfrm>
            <a:off x="1449596" y="2644170"/>
            <a:ext cx="8487691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Group 1093">
            <a:extLst>
              <a:ext uri="{FF2B5EF4-FFF2-40B4-BE49-F238E27FC236}">
                <a16:creationId xmlns:a16="http://schemas.microsoft.com/office/drawing/2014/main" id="{6DA7C07C-0562-4985-8774-57F7C70E8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438080"/>
              </p:ext>
            </p:extLst>
          </p:nvPr>
        </p:nvGraphicFramePr>
        <p:xfrm>
          <a:off x="1358762" y="4788103"/>
          <a:ext cx="7924800" cy="18018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6929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DF05E0-B9CA-4A79-8D5A-414142C4AA14}"/>
              </a:ext>
            </a:extLst>
          </p:cNvPr>
          <p:cNvSpPr txBox="1"/>
          <p:nvPr/>
        </p:nvSpPr>
        <p:spPr>
          <a:xfrm>
            <a:off x="1261872" y="4464937"/>
            <a:ext cx="76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 - </a:t>
            </a:r>
            <a:r>
              <a:rPr lang="en-CA" dirty="0">
                <a:latin typeface="+mj-lt"/>
              </a:rPr>
              <a:t>Returns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fields but only those records where </a:t>
            </a:r>
            <a:r>
              <a:rPr lang="en-CA" dirty="0" err="1">
                <a:latin typeface="+mj-lt"/>
              </a:rPr>
              <a:t>on_hand</a:t>
            </a:r>
            <a:r>
              <a:rPr lang="en-CA" dirty="0">
                <a:latin typeface="+mj-lt"/>
              </a:rPr>
              <a:t> &gt; 90</a:t>
            </a:r>
          </a:p>
        </p:txBody>
      </p:sp>
    </p:spTree>
    <p:extLst>
      <p:ext uri="{BB962C8B-B14F-4D97-AF65-F5344CB8AC3E}">
        <p14:creationId xmlns:p14="http://schemas.microsoft.com/office/powerpoint/2010/main" val="2037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  <p:bldP spid="4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Sorting Output – Multiple Columns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55AA1-EDC5-4659-AD4D-FFDAD62C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04" y="1253332"/>
            <a:ext cx="8595360" cy="124764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You can sort by more than one column</a:t>
            </a:r>
          </a:p>
          <a:p>
            <a:r>
              <a:rPr lang="en-CA" dirty="0">
                <a:latin typeface="+mj-lt"/>
              </a:rPr>
              <a:t>The second column will ONLY be sorted If and Only If the first column has duplicates and then only those duplicates are sorted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FAB4C-A90C-42B5-B652-46C7717736A3}"/>
              </a:ext>
            </a:extLst>
          </p:cNvPr>
          <p:cNvSpPr txBox="1"/>
          <p:nvPr/>
        </p:nvSpPr>
        <p:spPr>
          <a:xfrm>
            <a:off x="455140" y="3428999"/>
            <a:ext cx="509787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EBCADB-827E-48A7-BC19-28142D8C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12594"/>
              </p:ext>
            </p:extLst>
          </p:nvPr>
        </p:nvGraphicFramePr>
        <p:xfrm>
          <a:off x="5753143" y="2975579"/>
          <a:ext cx="5272209" cy="2468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35">
                  <a:extLst>
                    <a:ext uri="{9D8B030D-6E8A-4147-A177-3AD203B41FA5}">
                      <a16:colId xmlns:a16="http://schemas.microsoft.com/office/drawing/2014/main" val="1180700288"/>
                    </a:ext>
                  </a:extLst>
                </a:gridCol>
                <a:gridCol w="977354">
                  <a:extLst>
                    <a:ext uri="{9D8B030D-6E8A-4147-A177-3AD203B41FA5}">
                      <a16:colId xmlns:a16="http://schemas.microsoft.com/office/drawing/2014/main" val="3909830372"/>
                    </a:ext>
                  </a:extLst>
                </a:gridCol>
                <a:gridCol w="812168">
                  <a:extLst>
                    <a:ext uri="{9D8B030D-6E8A-4147-A177-3AD203B41FA5}">
                      <a16:colId xmlns:a16="http://schemas.microsoft.com/office/drawing/2014/main" val="1613932139"/>
                    </a:ext>
                  </a:extLst>
                </a:gridCol>
                <a:gridCol w="578154">
                  <a:extLst>
                    <a:ext uri="{9D8B030D-6E8A-4147-A177-3AD203B41FA5}">
                      <a16:colId xmlns:a16="http://schemas.microsoft.com/office/drawing/2014/main" val="4231442535"/>
                    </a:ext>
                  </a:extLst>
                </a:gridCol>
                <a:gridCol w="1059948">
                  <a:extLst>
                    <a:ext uri="{9D8B030D-6E8A-4147-A177-3AD203B41FA5}">
                      <a16:colId xmlns:a16="http://schemas.microsoft.com/office/drawing/2014/main" val="119124878"/>
                    </a:ext>
                  </a:extLst>
                </a:gridCol>
                <a:gridCol w="619450">
                  <a:extLst>
                    <a:ext uri="{9D8B030D-6E8A-4147-A177-3AD203B41FA5}">
                      <a16:colId xmlns:a16="http://schemas.microsoft.com/office/drawing/2014/main" val="318765202"/>
                    </a:ext>
                  </a:extLst>
                </a:gridCol>
              </a:tblGrid>
              <a:tr h="34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 dirty="0">
                          <a:effectLst/>
                          <a:latin typeface="+mj-lt"/>
                        </a:rPr>
                        <a:t>PART_NUMBER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PART_DESC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ON_HAND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CLASS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WAREHOUSE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 dirty="0">
                          <a:effectLst/>
                          <a:latin typeface="+mj-lt"/>
                        </a:rPr>
                        <a:t>PRICE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43586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BT04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Gas Grill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AP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150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98478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BZ66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Washer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52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AP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400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594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CA14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Griddle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78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39.99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13113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BH22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Cornpopper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24.95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8304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AX12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Iron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104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23.95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44922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CX11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Blender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112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22.95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5205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AZ52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Dartboard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12.95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846707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BA74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Basketball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40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29.95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20476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CB03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Bike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44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300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0705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CZ81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Treadmill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68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350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03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A38091-4CE7-401E-95F9-3DD582D62FFE}"/>
              </a:ext>
            </a:extLst>
          </p:cNvPr>
          <p:cNvSpPr txBox="1"/>
          <p:nvPr/>
        </p:nvSpPr>
        <p:spPr>
          <a:xfrm>
            <a:off x="5646420" y="2606247"/>
            <a:ext cx="14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+mn-lt"/>
              </a:rPr>
              <a:t>WHERE</a:t>
            </a:r>
          </a:p>
          <a:p>
            <a:r>
              <a:rPr lang="en-CA" dirty="0">
                <a:latin typeface="+mn-lt"/>
              </a:rPr>
              <a:t>In/ not in</a:t>
            </a:r>
          </a:p>
          <a:p>
            <a:pPr lvl="1"/>
            <a:r>
              <a:rPr lang="en-CA" dirty="0">
                <a:latin typeface="+mn-lt"/>
              </a:rPr>
              <a:t>Determines if the value of a single field is in a provided comma separated list</a:t>
            </a:r>
          </a:p>
          <a:p>
            <a:pPr lvl="1"/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Between/ not between</a:t>
            </a:r>
          </a:p>
          <a:p>
            <a:pPr lvl="1"/>
            <a:r>
              <a:rPr lang="en-CA" dirty="0">
                <a:latin typeface="+mn-lt"/>
              </a:rPr>
              <a:t>A range of data</a:t>
            </a:r>
          </a:p>
          <a:p>
            <a:r>
              <a:rPr lang="en-US" dirty="0">
                <a:latin typeface="+mn-lt"/>
              </a:rPr>
              <a:t>Like / not like</a:t>
            </a:r>
          </a:p>
          <a:p>
            <a:pPr lvl="1"/>
            <a:r>
              <a:rPr lang="en-US" dirty="0">
                <a:latin typeface="+mn-lt"/>
              </a:rPr>
              <a:t>Activates the ability to use wildcards and patterns</a:t>
            </a:r>
          </a:p>
          <a:p>
            <a:r>
              <a:rPr lang="en-US" dirty="0">
                <a:latin typeface="+mn-lt"/>
              </a:rPr>
              <a:t>Is null /Is not null</a:t>
            </a:r>
          </a:p>
          <a:p>
            <a:pPr lvl="1"/>
            <a:r>
              <a:rPr lang="en-US" dirty="0">
                <a:latin typeface="+mn-lt"/>
              </a:rPr>
              <a:t>Required fields vs. optional fields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814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058914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IN / NOT IN</a:t>
            </a:r>
          </a:p>
          <a:p>
            <a:r>
              <a:rPr lang="en-CA" dirty="0">
                <a:latin typeface="+mj-lt"/>
              </a:rPr>
              <a:t>Determines if the value of a single field is in a provided comma separated list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1261870" y="3784340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IN(‘HW’, ‘AP’);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1261871" y="5233853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warehouse IN(1, 2);</a:t>
            </a:r>
          </a:p>
        </p:txBody>
      </p:sp>
    </p:spTree>
    <p:extLst>
      <p:ext uri="{BB962C8B-B14F-4D97-AF65-F5344CB8AC3E}">
        <p14:creationId xmlns:p14="http://schemas.microsoft.com/office/powerpoint/2010/main" val="42485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035" y="1209964"/>
            <a:ext cx="8595360" cy="269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BETWEEN / NOT BETWEEN</a:t>
            </a:r>
          </a:p>
          <a:p>
            <a:r>
              <a:rPr lang="en-CA" dirty="0">
                <a:latin typeface="+mj-lt"/>
              </a:rPr>
              <a:t>Determines if the value of a single field is within a range provided</a:t>
            </a:r>
          </a:p>
          <a:p>
            <a:r>
              <a:rPr lang="en-CA" dirty="0">
                <a:latin typeface="+mj-lt"/>
              </a:rPr>
              <a:t>Be careful with inclusive vs exclusive</a:t>
            </a:r>
          </a:p>
          <a:p>
            <a:pPr lvl="1"/>
            <a:r>
              <a:rPr lang="en-CA" dirty="0">
                <a:latin typeface="+mj-lt"/>
              </a:rPr>
              <a:t>Suggested to use some practise data to determine if the values given are included or excluded from the range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1261870" y="3784340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BETWEEN 10 AND 50;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1261871" y="5233853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‘BA’ AND ‘CA;</a:t>
            </a:r>
          </a:p>
        </p:txBody>
      </p:sp>
    </p:spTree>
    <p:extLst>
      <p:ext uri="{BB962C8B-B14F-4D97-AF65-F5344CB8AC3E}">
        <p14:creationId xmlns:p14="http://schemas.microsoft.com/office/powerpoint/2010/main" val="11135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The basic commands and functions of SQL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How to use SQL to query a database to extract useful information (The SELECT statement)</a:t>
            </a:r>
          </a:p>
          <a:p>
            <a:pPr marL="0" indent="0">
              <a:buNone/>
            </a:pP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6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68" y="1302327"/>
            <a:ext cx="8595360" cy="156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IS NULL / NOT IS NULL</a:t>
            </a:r>
          </a:p>
          <a:p>
            <a:r>
              <a:rPr lang="en-CA" dirty="0">
                <a:latin typeface="+mj-lt"/>
              </a:rPr>
              <a:t>Determines if the value of a single field is NULL 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644668" y="2889919"/>
            <a:ext cx="972209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IS NULL;</a:t>
            </a:r>
          </a:p>
          <a:p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this returns prices that need to still be entered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644668" y="4586177"/>
            <a:ext cx="97220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IS NOT NULL;</a:t>
            </a:r>
          </a:p>
          <a:p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this returns only those products where the price has been entered</a:t>
            </a:r>
          </a:p>
        </p:txBody>
      </p:sp>
    </p:spTree>
    <p:extLst>
      <p:ext uri="{BB962C8B-B14F-4D97-AF65-F5344CB8AC3E}">
        <p14:creationId xmlns:p14="http://schemas.microsoft.com/office/powerpoint/2010/main" val="30905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68" y="1302327"/>
            <a:ext cx="8595360" cy="156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LIKE / NOT LIKE</a:t>
            </a:r>
          </a:p>
          <a:p>
            <a:r>
              <a:rPr lang="en-CA" dirty="0">
                <a:latin typeface="+mj-lt"/>
              </a:rPr>
              <a:t>Is a comparator that allows the use of wildcards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644668" y="2889919"/>
            <a:ext cx="972209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LIKE ‘HW’;</a:t>
            </a:r>
          </a:p>
          <a:p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is the same as  class = 'HW' but now can use 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644668" y="4586177"/>
            <a:ext cx="9722094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LIKE ‘B%’;</a:t>
            </a:r>
          </a:p>
          <a:p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returns all products whose descriptions start with a capital B</a:t>
            </a:r>
          </a:p>
        </p:txBody>
      </p:sp>
    </p:spTree>
    <p:extLst>
      <p:ext uri="{BB962C8B-B14F-4D97-AF65-F5344CB8AC3E}">
        <p14:creationId xmlns:p14="http://schemas.microsoft.com/office/powerpoint/2010/main" val="2867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54" y="1468582"/>
            <a:ext cx="8595360" cy="25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+mj-lt"/>
              </a:rPr>
              <a:t>String Wildcards</a:t>
            </a:r>
          </a:p>
          <a:p>
            <a:r>
              <a:rPr lang="en-US" sz="2400" dirty="0">
                <a:latin typeface="+mj-lt"/>
              </a:rPr>
              <a:t>Allow scripting when part of the required strings are unknown</a:t>
            </a:r>
          </a:p>
          <a:p>
            <a:pPr lvl="1"/>
            <a:r>
              <a:rPr lang="en-US" sz="2000" dirty="0">
                <a:latin typeface="+mj-lt"/>
              </a:rPr>
              <a:t>Examples: starts with, ends with, contains</a:t>
            </a:r>
          </a:p>
          <a:p>
            <a:pPr lvl="1"/>
            <a:r>
              <a:rPr lang="en-US" sz="2000" dirty="0">
                <a:latin typeface="+mj-lt"/>
              </a:rPr>
              <a:t>Use the % wildcard as a placeholder of unknown characters and unknown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785373" y="4096649"/>
            <a:ext cx="9722094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LIKE ‘B%’;</a:t>
            </a:r>
          </a:p>
          <a:p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returns all products whose descriptions start with a capital B and any number of characters afterwards</a:t>
            </a:r>
          </a:p>
        </p:txBody>
      </p:sp>
    </p:spTree>
    <p:extLst>
      <p:ext uri="{BB962C8B-B14F-4D97-AF65-F5344CB8AC3E}">
        <p14:creationId xmlns:p14="http://schemas.microsoft.com/office/powerpoint/2010/main" val="13047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00A1-1847-4AFC-88C1-9D45309C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Wildcards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201B-5E88-43EE-819F-B152735892BA}"/>
              </a:ext>
            </a:extLst>
          </p:cNvPr>
          <p:cNvSpPr txBox="1"/>
          <p:nvPr/>
        </p:nvSpPr>
        <p:spPr>
          <a:xfrm>
            <a:off x="785373" y="1741376"/>
            <a:ext cx="97220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upper(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LIKE ‘%D’;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F771-5659-402E-A3C3-E5559880B334}"/>
              </a:ext>
            </a:extLst>
          </p:cNvPr>
          <p:cNvSpPr txBox="1"/>
          <p:nvPr/>
        </p:nvSpPr>
        <p:spPr>
          <a:xfrm>
            <a:off x="1136073" y="3149600"/>
            <a:ext cx="92640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latin typeface="+mj-lt"/>
              </a:rPr>
              <a:t>Returns all rows where the part description ends with the letter 'D'.</a:t>
            </a:r>
            <a:br>
              <a:rPr lang="en-CA" sz="2000" b="1" dirty="0" smtClean="0">
                <a:latin typeface="+mj-lt"/>
              </a:rPr>
            </a:br>
            <a:r>
              <a:rPr lang="en-CA" sz="2000" b="1" dirty="0" smtClean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+mj-lt"/>
              </a:rPr>
              <a:t>Note the use of the single function </a:t>
            </a:r>
            <a:r>
              <a:rPr lang="en-CA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upper()</a:t>
            </a:r>
            <a:r>
              <a:rPr lang="en-CA" dirty="0" smtClean="0">
                <a:latin typeface="+mj-lt"/>
              </a:rPr>
              <a:t>.  Strings are case sensitive in SQL and therefore we must control the statement as we can not assume the data in the database was entered in any specific way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34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00A1-1847-4AFC-88C1-9D45309C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Wildcards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201B-5E88-43EE-819F-B152735892BA}"/>
              </a:ext>
            </a:extLst>
          </p:cNvPr>
          <p:cNvSpPr txBox="1"/>
          <p:nvPr/>
        </p:nvSpPr>
        <p:spPr>
          <a:xfrm>
            <a:off x="785373" y="1741376"/>
            <a:ext cx="97220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lower(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LIKE ‘%pop%’;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F771-5659-402E-A3C3-E5559880B334}"/>
              </a:ext>
            </a:extLst>
          </p:cNvPr>
          <p:cNvSpPr txBox="1"/>
          <p:nvPr/>
        </p:nvSpPr>
        <p:spPr>
          <a:xfrm>
            <a:off x="1136073" y="3149600"/>
            <a:ext cx="92640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+mj-lt"/>
              </a:rPr>
              <a:t>Returns all rows where the part description contains the phrase 'POP' within it </a:t>
            </a:r>
            <a:r>
              <a:rPr lang="en-CA" sz="2000" dirty="0">
                <a:latin typeface="+mj-lt"/>
              </a:rPr>
              <a:t>(at any location, including start, middle and end)</a:t>
            </a:r>
            <a:r>
              <a:rPr lang="en-CA" sz="2000" b="1" dirty="0">
                <a:latin typeface="+mj-lt"/>
              </a:rPr>
              <a:t>.</a:t>
            </a:r>
            <a:br>
              <a:rPr lang="en-CA" sz="2000" b="1" dirty="0">
                <a:latin typeface="+mj-lt"/>
              </a:rPr>
            </a:br>
            <a:r>
              <a:rPr lang="en-CA" sz="2000" b="1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Note the use of the single function 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lower()</a:t>
            </a:r>
            <a:r>
              <a:rPr lang="en-CA" dirty="0">
                <a:latin typeface="+mj-lt"/>
              </a:rPr>
              <a:t>.  Strings are case sensitive in SQL and therefore we must control the statement as we can not assume the data in the database was entered in any specific way.</a:t>
            </a:r>
          </a:p>
        </p:txBody>
      </p:sp>
    </p:spTree>
    <p:extLst>
      <p:ext uri="{BB962C8B-B14F-4D97-AF65-F5344CB8AC3E}">
        <p14:creationId xmlns:p14="http://schemas.microsoft.com/office/powerpoint/2010/main" val="252370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1F01-AE1D-4B9D-AD09-672808D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A21A-28AA-441A-AC25-3C93CF84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CRUD is a term most programmers should become familiar with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C</a:t>
            </a:r>
            <a:r>
              <a:rPr lang="en-CA" dirty="0">
                <a:latin typeface="+mj-lt"/>
              </a:rPr>
              <a:t> - Create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INSERT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R</a:t>
            </a:r>
            <a:r>
              <a:rPr lang="en-CA" dirty="0">
                <a:latin typeface="+mj-lt"/>
              </a:rPr>
              <a:t> - Read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SELECT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U</a:t>
            </a:r>
            <a:r>
              <a:rPr lang="en-CA" dirty="0">
                <a:latin typeface="+mj-lt"/>
              </a:rPr>
              <a:t> - Update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UPDATE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D</a:t>
            </a:r>
            <a:r>
              <a:rPr lang="en-CA" dirty="0">
                <a:latin typeface="+mj-lt"/>
              </a:rPr>
              <a:t> - Delete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DELETE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This term is used consistently throughout the database and programming industries.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These are DML statements.</a:t>
            </a:r>
          </a:p>
        </p:txBody>
      </p:sp>
    </p:spTree>
    <p:extLst>
      <p:ext uri="{BB962C8B-B14F-4D97-AF65-F5344CB8AC3E}">
        <p14:creationId xmlns:p14="http://schemas.microsoft.com/office/powerpoint/2010/main" val="377077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1C9F-8E0A-4F9A-BD28-838AF98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28B2-64C4-4CF4-8C93-FE18EE1E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5154"/>
            <a:ext cx="8595360" cy="531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+mj-lt"/>
              </a:rPr>
              <a:t>Inserting </a:t>
            </a:r>
            <a:r>
              <a:rPr lang="en-CA" b="1" dirty="0">
                <a:latin typeface="+mj-lt"/>
              </a:rPr>
              <a:t>NEW</a:t>
            </a:r>
            <a:r>
              <a:rPr lang="en-CA" dirty="0">
                <a:latin typeface="+mj-lt"/>
              </a:rPr>
              <a:t> records (rows) into a database</a:t>
            </a:r>
          </a:p>
          <a:p>
            <a:r>
              <a:rPr lang="en-CA" dirty="0">
                <a:latin typeface="+mj-lt"/>
              </a:rPr>
              <a:t>There are a few different ways to do insert statements, for now we will cover just 2</a:t>
            </a:r>
          </a:p>
          <a:p>
            <a:pPr lvl="1"/>
            <a:r>
              <a:rPr lang="en-CA" dirty="0">
                <a:latin typeface="+mj-lt"/>
              </a:rPr>
              <a:t>We will ignore tables with automatically generated primary keys for now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Syntax 1</a:t>
            </a:r>
          </a:p>
          <a:p>
            <a:pPr marL="0" indent="0">
              <a:buNone/>
            </a:pPr>
            <a:endParaRPr lang="en-CA" b="1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 this syntax, the order and inclusion of fields are optional</a:t>
            </a:r>
          </a:p>
          <a:p>
            <a:pPr lvl="1"/>
            <a:r>
              <a:rPr lang="en-CA" dirty="0">
                <a:latin typeface="+mj-lt"/>
              </a:rPr>
              <a:t>Order of fields and values must match</a:t>
            </a:r>
          </a:p>
          <a:p>
            <a:pPr lvl="1"/>
            <a:r>
              <a:rPr lang="en-CA" dirty="0">
                <a:latin typeface="+mj-lt"/>
              </a:rPr>
              <a:t>All Required fields must be included</a:t>
            </a:r>
          </a:p>
          <a:p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1319868" y="3604969"/>
            <a:ext cx="675842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field list&gt;)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value list&gt;);</a:t>
            </a:r>
          </a:p>
        </p:txBody>
      </p:sp>
    </p:spTree>
    <p:extLst>
      <p:ext uri="{BB962C8B-B14F-4D97-AF65-F5344CB8AC3E}">
        <p14:creationId xmlns:p14="http://schemas.microsoft.com/office/powerpoint/2010/main" val="135022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1C9F-8E0A-4F9A-BD28-838AF98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28B2-64C4-4CF4-8C93-FE18EE1E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5154"/>
            <a:ext cx="8595360" cy="531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+mj-lt"/>
              </a:rPr>
              <a:t>Inserting </a:t>
            </a:r>
            <a:r>
              <a:rPr lang="en-CA" b="1" dirty="0">
                <a:latin typeface="+mj-lt"/>
              </a:rPr>
              <a:t>NEW</a:t>
            </a:r>
            <a:r>
              <a:rPr lang="en-CA" dirty="0">
                <a:latin typeface="+mj-lt"/>
              </a:rPr>
              <a:t> records (rows) into a database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Syntax 2</a:t>
            </a:r>
          </a:p>
          <a:p>
            <a:pPr marL="0" indent="0">
              <a:buNone/>
            </a:pPr>
            <a:endParaRPr lang="en-CA" b="1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 this syntax, the order and inclusion of fields are NOT optional</a:t>
            </a:r>
          </a:p>
          <a:p>
            <a:pPr lvl="1"/>
            <a:r>
              <a:rPr lang="en-CA" dirty="0">
                <a:latin typeface="+mj-lt"/>
              </a:rPr>
              <a:t>All fields must be included and </a:t>
            </a:r>
          </a:p>
          <a:p>
            <a:pPr lvl="1"/>
            <a:r>
              <a:rPr lang="en-CA" dirty="0">
                <a:latin typeface="+mj-lt"/>
              </a:rPr>
              <a:t>the values must be provided in the SAME order that the fields are in the table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1523799" y="2394540"/>
            <a:ext cx="675842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value list&gt;);</a:t>
            </a:r>
          </a:p>
        </p:txBody>
      </p:sp>
    </p:spTree>
    <p:extLst>
      <p:ext uri="{BB962C8B-B14F-4D97-AF65-F5344CB8AC3E}">
        <p14:creationId xmlns:p14="http://schemas.microsoft.com/office/powerpoint/2010/main" val="272812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1927473"/>
            <a:ext cx="94003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class, warehouse, price)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(‘Soccer Ball’, ‘RC16’, 26, ‘SG’, 1, 24.95);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03106"/>
            <a:ext cx="94003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(‘RC16’, ‘Soccer Ball’, 26, ‘SG’, 1, 24.95);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0D2EC-3AE2-48D2-BC3D-C871160C0DE0}"/>
              </a:ext>
            </a:extLst>
          </p:cNvPr>
          <p:cNvSpPr txBox="1"/>
          <p:nvPr/>
        </p:nvSpPr>
        <p:spPr>
          <a:xfrm>
            <a:off x="2276132" y="5808742"/>
            <a:ext cx="39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+mj-lt"/>
              </a:rPr>
              <a:t>Note: the order of the fields</a:t>
            </a:r>
          </a:p>
        </p:txBody>
      </p:sp>
    </p:spTree>
    <p:extLst>
      <p:ext uri="{BB962C8B-B14F-4D97-AF65-F5344CB8AC3E}">
        <p14:creationId xmlns:p14="http://schemas.microsoft.com/office/powerpoint/2010/main" val="112520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519D-5727-4C55-A312-936539EC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CE96-3425-41F8-9C62-4F645A11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736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+mj-lt"/>
              </a:rPr>
              <a:t>To update already </a:t>
            </a:r>
            <a:r>
              <a:rPr lang="en-CA" b="1" dirty="0">
                <a:latin typeface="+mj-lt"/>
              </a:rPr>
              <a:t>EXISTING</a:t>
            </a:r>
            <a:r>
              <a:rPr lang="en-CA" dirty="0">
                <a:latin typeface="+mj-lt"/>
              </a:rPr>
              <a:t> records (Rows)</a:t>
            </a:r>
          </a:p>
          <a:p>
            <a:r>
              <a:rPr lang="en-CA" dirty="0">
                <a:latin typeface="+mj-lt"/>
              </a:rPr>
              <a:t>Only include those fields that are changing</a:t>
            </a:r>
          </a:p>
          <a:p>
            <a:r>
              <a:rPr lang="en-CA" dirty="0">
                <a:latin typeface="+mj-lt"/>
              </a:rPr>
              <a:t>Make sure you have a WHERE clause that specifies EXACTLY what records are to be updated.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GENERIC SYNTAX</a:t>
            </a:r>
          </a:p>
          <a:p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975BB-75E1-4030-9FFF-3E1BD3D73E40}"/>
              </a:ext>
            </a:extLst>
          </p:cNvPr>
          <p:cNvSpPr txBox="1"/>
          <p:nvPr/>
        </p:nvSpPr>
        <p:spPr>
          <a:xfrm>
            <a:off x="1846141" y="4085194"/>
            <a:ext cx="6758429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&lt;field1&gt;=&lt;value1&gt;,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&lt;field2&gt;=&lt;value2&gt;,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....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&lt;conditional statement&gt;;</a:t>
            </a:r>
          </a:p>
        </p:txBody>
      </p:sp>
    </p:spTree>
    <p:extLst>
      <p:ext uri="{BB962C8B-B14F-4D97-AF65-F5344CB8AC3E}">
        <p14:creationId xmlns:p14="http://schemas.microsoft.com/office/powerpoint/2010/main" val="53320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SQL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752600"/>
            <a:ext cx="8720328" cy="434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latin typeface="+mn-lt"/>
              </a:rPr>
              <a:t>SQL</a:t>
            </a:r>
            <a:r>
              <a:rPr lang="en-US" altLang="en-US" dirty="0">
                <a:latin typeface="+mn-lt"/>
              </a:rPr>
              <a:t>: Structured Query Language </a:t>
            </a:r>
          </a:p>
          <a:p>
            <a:pPr lvl="1"/>
            <a:r>
              <a:rPr lang="en-US" altLang="en-US" dirty="0">
                <a:latin typeface="+mn-lt"/>
              </a:rPr>
              <a:t>Pronounced   Sea - </a:t>
            </a:r>
            <a:r>
              <a:rPr lang="en-US" altLang="en-US" dirty="0" err="1">
                <a:latin typeface="+mn-lt"/>
              </a:rPr>
              <a:t>Quel</a:t>
            </a:r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b="1" dirty="0">
                <a:latin typeface="+mn-lt"/>
              </a:rPr>
              <a:t>Universal Language</a:t>
            </a:r>
            <a:r>
              <a:rPr lang="en-US" altLang="en-US" dirty="0">
                <a:latin typeface="+mn-lt"/>
              </a:rPr>
              <a:t> used specifically for communicating with databases</a:t>
            </a:r>
          </a:p>
          <a:p>
            <a:pPr marL="0" indent="0" eaLnBrk="1" hangingPunct="1">
              <a:buNone/>
            </a:pPr>
            <a:endParaRPr lang="en-US" altLang="en-US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+mn-lt"/>
              </a:rPr>
              <a:t>SQL functions fit into </a:t>
            </a:r>
            <a:r>
              <a:rPr lang="en-US" altLang="en-US" b="1" dirty="0">
                <a:latin typeface="+mn-lt"/>
              </a:rPr>
              <a:t>three broad categories</a:t>
            </a:r>
            <a:r>
              <a:rPr lang="en-US" altLang="en-US" dirty="0">
                <a:latin typeface="+mn-lt"/>
              </a:rPr>
              <a:t>: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+mn-lt"/>
              </a:rPr>
              <a:t>DDL - Data definition language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+mn-lt"/>
              </a:rPr>
              <a:t>DML - Data manipulation language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+mn-lt"/>
              </a:rPr>
              <a:t>TCL - </a:t>
            </a:r>
            <a:r>
              <a:rPr lang="en-US" altLang="en-US" dirty="0" smtClean="0">
                <a:latin typeface="+mn-lt"/>
              </a:rPr>
              <a:t>Transaction </a:t>
            </a:r>
            <a:r>
              <a:rPr lang="en-US" altLang="en-US" dirty="0">
                <a:latin typeface="+mn-lt"/>
              </a:rPr>
              <a:t>Control Language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4C1723-4A7F-4A8C-9BE7-C1503F3F9AAE}" type="slidenum">
              <a:rPr lang="en-US" altLang="en-US" sz="1200">
                <a:solidFill>
                  <a:schemeClr val="accent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2248053"/>
            <a:ext cx="701242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‘Gas/Propane Grill’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‘BT04’;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43715"/>
            <a:ext cx="701242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price = price * 1.10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= ‘SG’;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C8403-3636-43DA-B917-CF4D72100411}"/>
              </a:ext>
            </a:extLst>
          </p:cNvPr>
          <p:cNvSpPr txBox="1"/>
          <p:nvPr/>
        </p:nvSpPr>
        <p:spPr>
          <a:xfrm>
            <a:off x="1217007" y="1731418"/>
            <a:ext cx="578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Updates a single record and changes the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648A5-2B46-4B65-9370-61FDF408067D}"/>
              </a:ext>
            </a:extLst>
          </p:cNvPr>
          <p:cNvSpPr txBox="1"/>
          <p:nvPr/>
        </p:nvSpPr>
        <p:spPr>
          <a:xfrm>
            <a:off x="1217007" y="3847899"/>
            <a:ext cx="962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Updates ALL records matching the WHERE criteria and increases the price by 10%</a:t>
            </a:r>
          </a:p>
        </p:txBody>
      </p:sp>
    </p:spTree>
    <p:extLst>
      <p:ext uri="{BB962C8B-B14F-4D97-AF65-F5344CB8AC3E}">
        <p14:creationId xmlns:p14="http://schemas.microsoft.com/office/powerpoint/2010/main" val="210066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06A-D15E-4AAA-99BE-4C14D50D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858D-F6FA-4CEE-976E-0AC0E2A2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50" y="1473566"/>
            <a:ext cx="8595360" cy="226955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Removes data from the table</a:t>
            </a:r>
          </a:p>
          <a:p>
            <a:r>
              <a:rPr lang="en-CA" dirty="0">
                <a:latin typeface="+mj-lt"/>
              </a:rPr>
              <a:t>Most of the time, this is not easily undone (be very careful)</a:t>
            </a:r>
          </a:p>
          <a:p>
            <a:r>
              <a:rPr lang="en-CA" dirty="0">
                <a:latin typeface="+mj-lt"/>
              </a:rPr>
              <a:t>99% of the time a WHERE clause is used to specify the EXACT records to be deleted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GENERIC SYNTAX</a:t>
            </a:r>
          </a:p>
          <a:p>
            <a:pPr marL="0" indent="0">
              <a:buNone/>
            </a:pPr>
            <a:endParaRPr lang="en-CA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A9519-1EB9-420E-8163-576A7B7F4BA5}"/>
              </a:ext>
            </a:extLst>
          </p:cNvPr>
          <p:cNvSpPr txBox="1"/>
          <p:nvPr/>
        </p:nvSpPr>
        <p:spPr>
          <a:xfrm>
            <a:off x="1872455" y="3743120"/>
            <a:ext cx="675842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</a:t>
            </a:r>
            <a:endParaRPr lang="en-US" alt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&lt;conditional statement&gt;;</a:t>
            </a:r>
          </a:p>
        </p:txBody>
      </p:sp>
    </p:spTree>
    <p:extLst>
      <p:ext uri="{BB962C8B-B14F-4D97-AF65-F5344CB8AC3E}">
        <p14:creationId xmlns:p14="http://schemas.microsoft.com/office/powerpoint/2010/main" val="191036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2248053"/>
            <a:ext cx="701242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‘BT04’;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43715"/>
            <a:ext cx="701242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warehouse = 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C8403-3636-43DA-B917-CF4D72100411}"/>
              </a:ext>
            </a:extLst>
          </p:cNvPr>
          <p:cNvSpPr txBox="1"/>
          <p:nvPr/>
        </p:nvSpPr>
        <p:spPr>
          <a:xfrm>
            <a:off x="1217007" y="1731418"/>
            <a:ext cx="787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Deletes a single record from the parts table (because PK is specified)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648A5-2B46-4B65-9370-61FDF408067D}"/>
              </a:ext>
            </a:extLst>
          </p:cNvPr>
          <p:cNvSpPr txBox="1"/>
          <p:nvPr/>
        </p:nvSpPr>
        <p:spPr>
          <a:xfrm>
            <a:off x="1217007" y="3847899"/>
            <a:ext cx="962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Deletes ALL records matching the WHERE criteria - oops maybe</a:t>
            </a:r>
          </a:p>
        </p:txBody>
      </p:sp>
    </p:spTree>
    <p:extLst>
      <p:ext uri="{BB962C8B-B14F-4D97-AF65-F5344CB8AC3E}">
        <p14:creationId xmlns:p14="http://schemas.microsoft.com/office/powerpoint/2010/main" val="29036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– 3 sub-categories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DDL</a:t>
            </a:r>
            <a:r>
              <a:rPr lang="en-US" altLang="en-US" b="1" dirty="0">
                <a:latin typeface="+mn-lt"/>
              </a:rPr>
              <a:t> - </a:t>
            </a:r>
            <a:r>
              <a:rPr lang="en-US" altLang="en-US" dirty="0">
                <a:latin typeface="+mn-lt"/>
              </a:rPr>
              <a:t>Data Definition Language</a:t>
            </a:r>
          </a:p>
          <a:p>
            <a:pPr lvl="1"/>
            <a:r>
              <a:rPr lang="en-US" altLang="en-US" dirty="0">
                <a:latin typeface="+mn-lt"/>
              </a:rPr>
              <a:t>Create database objects such as tables</a:t>
            </a:r>
          </a:p>
          <a:p>
            <a:pPr lvl="1"/>
            <a:r>
              <a:rPr lang="en-US" altLang="en-US" dirty="0">
                <a:latin typeface="+mn-lt"/>
              </a:rPr>
              <a:t>Commands to define access rights to those database objects</a:t>
            </a:r>
          </a:p>
          <a:p>
            <a:pPr lvl="1"/>
            <a:r>
              <a:rPr lang="en-US" altLang="en-US" dirty="0">
                <a:latin typeface="+mn-lt"/>
              </a:rPr>
              <a:t>Essentially working with the </a:t>
            </a: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STRUCTURE</a:t>
            </a:r>
            <a:r>
              <a:rPr lang="en-US" altLang="en-US" dirty="0">
                <a:latin typeface="+mn-lt"/>
              </a:rPr>
              <a:t> of the database design</a:t>
            </a:r>
          </a:p>
          <a:p>
            <a:pPr lvl="1"/>
            <a:endParaRPr lang="en-US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DML</a:t>
            </a:r>
            <a:r>
              <a:rPr lang="en-US" altLang="en-US" dirty="0">
                <a:latin typeface="+mn-lt"/>
              </a:rPr>
              <a:t> - Data Manipulation Language</a:t>
            </a:r>
            <a:endParaRPr lang="en-US" altLang="en-US" i="1" dirty="0"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Commands to work with the </a:t>
            </a: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DATA</a:t>
            </a:r>
            <a:r>
              <a:rPr lang="en-US" altLang="en-US" dirty="0">
                <a:latin typeface="+mn-lt"/>
              </a:rPr>
              <a:t> stored in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Includes commands to insert, update, delete, and retrieve data within the database tables objects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TCL </a:t>
            </a:r>
            <a:r>
              <a:rPr lang="en-US" altLang="en-US" dirty="0">
                <a:latin typeface="+mn-lt"/>
              </a:rPr>
              <a:t>- Transaction Control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Includes commands to ensure the integrity of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Working with Multi-Step procedures to ensure everything that is supposed to happen, actually happens.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562D70-9B80-4CBE-A9D5-A036B51837FC}" type="slidenum">
              <a:rPr lang="en-US" altLang="en-US" sz="1200">
                <a:solidFill>
                  <a:schemeClr val="accent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SQL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SQL is relatively easy to learn</a:t>
            </a:r>
          </a:p>
          <a:p>
            <a:pPr lvl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But can get complicated quickly when attention to detail is applied</a:t>
            </a:r>
          </a:p>
          <a:p>
            <a:pPr lvl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Basic command set has a vocabulary of less than 100 words </a:t>
            </a:r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altLang="en-US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  <a:sym typeface="Wingdings" panose="05000000000000000000" pitchFamily="2" charset="2"/>
              </a:rPr>
              <a:t>Sample vocabulary: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CREATE COLLECTION....	DROP TABLE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CREATE TABLE....		DROP VIEW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CREATE VIEW....		ALTER TABLE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SELECT * FROM ....		GRANT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INSERT INTO ....		REVOKE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UPDATE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DELETE ....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5C3FF-98CD-4CD7-BE33-D8158ABC6C9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Dialects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American National Standards Institute (ANSI) </a:t>
            </a:r>
          </a:p>
          <a:p>
            <a:pPr lvl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prescribes a standard SQL</a:t>
            </a:r>
          </a:p>
          <a:p>
            <a:pPr lvl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Several SQL dialects exist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DB2, Oracle, MySQL, Post-</a:t>
            </a:r>
            <a:r>
              <a:rPr lang="en-US" altLang="en-US" dirty="0" err="1">
                <a:latin typeface="+mj-lt"/>
              </a:rPr>
              <a:t>Gres</a:t>
            </a:r>
            <a:r>
              <a:rPr lang="en-US" altLang="en-US" dirty="0">
                <a:latin typeface="+mj-lt"/>
              </a:rPr>
              <a:t> SQL, MS Access, and MS-SQL </a:t>
            </a:r>
            <a:r>
              <a:rPr lang="en-US" altLang="en-US" dirty="0" err="1">
                <a:latin typeface="+mj-lt"/>
              </a:rPr>
              <a:t>etc</a:t>
            </a:r>
            <a:endParaRPr lang="en-US" altLang="en-US" dirty="0">
              <a:latin typeface="+mj-lt"/>
            </a:endParaRP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Be careful when researching online to </a:t>
            </a:r>
            <a:r>
              <a:rPr lang="en-US" altLang="en-US" dirty="0" smtClean="0">
                <a:latin typeface="+mj-lt"/>
              </a:rPr>
              <a:t>find </a:t>
            </a:r>
            <a:r>
              <a:rPr lang="en-US" altLang="en-US" dirty="0">
                <a:latin typeface="+mj-lt"/>
              </a:rPr>
              <a:t>solutions that work in the DBMS you are currently using</a:t>
            </a:r>
          </a:p>
          <a:p>
            <a:pPr lvl="1" eaLnBrk="1" hangingPunct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lvl="1" eaLnBrk="1" hangingPunct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lvl="1" eaLnBrk="1" hangingPunct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marL="274320" lvl="1" indent="0" eaLnBrk="1" hangingPunct="1">
              <a:spcBef>
                <a:spcPct val="60000"/>
              </a:spcBef>
              <a:buNone/>
            </a:pPr>
            <a:r>
              <a:rPr lang="en-US" altLang="en-US" sz="1200" b="1" dirty="0">
                <a:latin typeface="+mj-lt"/>
              </a:rPr>
              <a:t>DBMS </a:t>
            </a:r>
            <a:r>
              <a:rPr lang="en-US" altLang="en-US" sz="1200" dirty="0">
                <a:latin typeface="+mj-lt"/>
              </a:rPr>
              <a:t>- </a:t>
            </a:r>
            <a:r>
              <a:rPr lang="en-US" altLang="en-US" sz="1200" b="1" dirty="0" err="1">
                <a:latin typeface="+mj-lt"/>
              </a:rPr>
              <a:t>D</a:t>
            </a:r>
            <a:r>
              <a:rPr lang="en-US" altLang="en-US" sz="1200" dirty="0" err="1">
                <a:latin typeface="+mj-lt"/>
              </a:rPr>
              <a:t>ata</a:t>
            </a:r>
            <a:r>
              <a:rPr lang="en-US" altLang="en-US" sz="1200" b="1" dirty="0" err="1">
                <a:latin typeface="+mj-lt"/>
              </a:rPr>
              <a:t>B</a:t>
            </a:r>
            <a:r>
              <a:rPr lang="en-US" altLang="en-US" sz="1200" dirty="0" err="1">
                <a:latin typeface="+mj-lt"/>
              </a:rPr>
              <a:t>ase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b="1" dirty="0">
                <a:latin typeface="+mj-lt"/>
              </a:rPr>
              <a:t>M</a:t>
            </a:r>
            <a:r>
              <a:rPr lang="en-US" altLang="en-US" sz="1200" dirty="0">
                <a:latin typeface="+mj-lt"/>
              </a:rPr>
              <a:t>anagement </a:t>
            </a:r>
            <a:r>
              <a:rPr lang="en-US" altLang="en-US" sz="1200" b="1" dirty="0">
                <a:latin typeface="+mj-lt"/>
              </a:rPr>
              <a:t>S</a:t>
            </a:r>
            <a:r>
              <a:rPr lang="en-US" altLang="en-US" sz="1200" dirty="0">
                <a:latin typeface="+mj-lt"/>
              </a:rPr>
              <a:t>ystem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0D6D8E-FD34-49B9-B56D-3D2B993BAF1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SELECT command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1"/>
            <a:ext cx="8595360" cy="4620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+mj-lt"/>
              </a:rPr>
              <a:t>Introducing the SELECT command general syntax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* - means required part</a:t>
            </a:r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altLang="en-US" dirty="0">
              <a:latin typeface="+mj-lt"/>
            </a:endParaRP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0D6D8E-FD34-49B9-B56D-3D2B993BAF1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83507-A633-49E1-92CB-C62343BB4D31}"/>
              </a:ext>
            </a:extLst>
          </p:cNvPr>
          <p:cNvSpPr txBox="1"/>
          <p:nvPr/>
        </p:nvSpPr>
        <p:spPr>
          <a:xfrm>
            <a:off x="1203043" y="2592560"/>
            <a:ext cx="923080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&lt;comma separated field list *&gt;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 *&gt;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&lt;condition(s) using logical operators&gt;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 BY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&lt;comma separated field list&gt;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73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Table: PART</a:t>
            </a:r>
          </a:p>
        </p:txBody>
      </p:sp>
      <p:graphicFrame>
        <p:nvGraphicFramePr>
          <p:cNvPr id="6" name="Group 10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578544"/>
              </p:ext>
            </p:extLst>
          </p:nvPr>
        </p:nvGraphicFramePr>
        <p:xfrm>
          <a:off x="1850967" y="1832957"/>
          <a:ext cx="7924800" cy="45577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Dartboard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Basketball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Gas Grill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Washer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Griddle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Bike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Treadmill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349.99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4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Listing Table Rows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752600"/>
            <a:ext cx="5774770" cy="881599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dirty="0">
                <a:latin typeface="+mj-lt"/>
              </a:rPr>
              <a:t>At a minimum, must specify what you want to select and where you want to select it 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EE577-15BE-41BF-851A-DC60A20EC703}"/>
              </a:ext>
            </a:extLst>
          </p:cNvPr>
          <p:cNvSpPr txBox="1"/>
          <p:nvPr/>
        </p:nvSpPr>
        <p:spPr>
          <a:xfrm>
            <a:off x="1261872" y="3259833"/>
            <a:ext cx="45013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+mj-lt"/>
                <a:cs typeface="Courier New" panose="02070309020205020404" pitchFamily="49" charset="0"/>
              </a:rPr>
              <a:t>part_number</a:t>
            </a: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 part;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9052E9-1F7A-432C-B327-DD1D1221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26951"/>
              </p:ext>
            </p:extLst>
          </p:nvPr>
        </p:nvGraphicFramePr>
        <p:xfrm>
          <a:off x="7838476" y="2218184"/>
          <a:ext cx="1735138" cy="3964940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589234475"/>
                    </a:ext>
                  </a:extLst>
                </a:gridCol>
              </a:tblGrid>
              <a:tr h="216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923304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503303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54207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486837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57217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05394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76549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76850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329621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443493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3339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64C57F-C1FB-400D-ADE7-A96546ACB153}"/>
              </a:ext>
            </a:extLst>
          </p:cNvPr>
          <p:cNvSpPr txBox="1"/>
          <p:nvPr/>
        </p:nvSpPr>
        <p:spPr>
          <a:xfrm>
            <a:off x="7738758" y="1824067"/>
            <a:ext cx="18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28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  <p:bldP spid="6" grpId="0" uiExpand="1" build="p"/>
      <p:bldP spid="3" grpId="0"/>
    </p:bldLst>
  </p:timing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1348</Words>
  <Application>Microsoft Office PowerPoint</Application>
  <PresentationFormat>Widescreen</PresentationFormat>
  <Paragraphs>487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Century Schoolbook</vt:lpstr>
      <vt:lpstr>Courier New</vt:lpstr>
      <vt:lpstr>SansSerif</vt:lpstr>
      <vt:lpstr>Wingdings</vt:lpstr>
      <vt:lpstr>Wingdings 2</vt:lpstr>
      <vt:lpstr>View</vt:lpstr>
      <vt:lpstr>Introduction  to  Structured Query Language  (SQL)</vt:lpstr>
      <vt:lpstr>Agenda</vt:lpstr>
      <vt:lpstr>Introduction to SQL</vt:lpstr>
      <vt:lpstr>SQL – 3 sub-categories</vt:lpstr>
      <vt:lpstr>Introduction to SQL</vt:lpstr>
      <vt:lpstr>SQL Dialects</vt:lpstr>
      <vt:lpstr>The SELECT command</vt:lpstr>
      <vt:lpstr>Sample Table: PART</vt:lpstr>
      <vt:lpstr>Listing Table Rows</vt:lpstr>
      <vt:lpstr>Listing All Table Rows and Columns</vt:lpstr>
      <vt:lpstr>Selecting Rows with Comparison Operators</vt:lpstr>
      <vt:lpstr>Comparison Operators</vt:lpstr>
      <vt:lpstr>Selecting Rows with Comparison Operators</vt:lpstr>
      <vt:lpstr>Sorting Output</vt:lpstr>
      <vt:lpstr>Sorting Output</vt:lpstr>
      <vt:lpstr>Sorting Output – Multiple Columns</vt:lpstr>
      <vt:lpstr>SQL Comparison Operators</vt:lpstr>
      <vt:lpstr>SQL Comparison Operators</vt:lpstr>
      <vt:lpstr>SQL Comparison Operators</vt:lpstr>
      <vt:lpstr>SQL Comparison Operators</vt:lpstr>
      <vt:lpstr>SQL Comparison Operators</vt:lpstr>
      <vt:lpstr>Wildcards</vt:lpstr>
      <vt:lpstr>Wildcards continued</vt:lpstr>
      <vt:lpstr>Wildcards continued</vt:lpstr>
      <vt:lpstr>CRUD</vt:lpstr>
      <vt:lpstr>INSERT</vt:lpstr>
      <vt:lpstr>INSERT</vt:lpstr>
      <vt:lpstr>INSERT</vt:lpstr>
      <vt:lpstr>UPDATE</vt:lpstr>
      <vt:lpstr>UPDATE continued</vt:lpstr>
      <vt:lpstr>DELETE</vt:lpstr>
      <vt:lpstr>DELETE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Structured Query Language (SQL)</dc:title>
  <dc:creator>Nasim</dc:creator>
  <cp:lastModifiedBy>Nasim</cp:lastModifiedBy>
  <cp:revision>75</cp:revision>
  <dcterms:created xsi:type="dcterms:W3CDTF">2019-07-08T21:26:57Z</dcterms:created>
  <dcterms:modified xsi:type="dcterms:W3CDTF">2019-09-19T15:16:36Z</dcterms:modified>
</cp:coreProperties>
</file>