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42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8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0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SQL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</a:p>
          <a:p>
            <a:r>
              <a:rPr lang="en-US" dirty="0" smtClean="0"/>
              <a:t>DBS201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Cartesian products of rows from multiple tables.</a:t>
            </a:r>
          </a:p>
          <a:p>
            <a:r>
              <a:rPr lang="en-US" dirty="0" smtClean="0"/>
              <a:t>Syntax:</a:t>
            </a:r>
          </a:p>
          <a:p>
            <a:pPr marL="0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35451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087"/>
              </p:ext>
            </p:extLst>
          </p:nvPr>
        </p:nvGraphicFramePr>
        <p:xfrm>
          <a:off x="4125939" y="4380447"/>
          <a:ext cx="1633730" cy="1120929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9047"/>
              </p:ext>
            </p:extLst>
          </p:nvPr>
        </p:nvGraphicFramePr>
        <p:xfrm>
          <a:off x="6417195" y="4023042"/>
          <a:ext cx="3292893" cy="260930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611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914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858814" y="4719145"/>
            <a:ext cx="1267125" cy="221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59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858812" y="4940911"/>
            <a:ext cx="1267127" cy="1741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58812" y="5116170"/>
            <a:ext cx="1267127" cy="2115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858812" y="4940911"/>
            <a:ext cx="1267127" cy="560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6890" y="5318234"/>
            <a:ext cx="1249049" cy="182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5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inner join returns rows from tables that satisfies the join condition. It returns only matching rows from joined tables.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R.*,S.*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R.col2 = S.col2;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3678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3801"/>
              </p:ext>
            </p:extLst>
          </p:nvPr>
        </p:nvGraphicFramePr>
        <p:xfrm>
          <a:off x="4125939" y="4380447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7939"/>
              </p:ext>
            </p:extLst>
          </p:nvPr>
        </p:nvGraphicFramePr>
        <p:xfrm>
          <a:off x="6785056" y="4499921"/>
          <a:ext cx="3292893" cy="114626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969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58812" y="4960883"/>
            <a:ext cx="1267127" cy="540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𝒊𝒏𝒏𝒆𝒓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12214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JOIN returns all the rows from the table on the left </a:t>
            </a:r>
            <a:r>
              <a:rPr lang="en-US" dirty="0" smtClean="0"/>
              <a:t>of the join operator even </a:t>
            </a:r>
            <a:r>
              <a:rPr lang="en-US" dirty="0"/>
              <a:t>if </a:t>
            </a:r>
            <a:r>
              <a:rPr lang="en-US" dirty="0" smtClean="0"/>
              <a:t>there is no </a:t>
            </a:r>
            <a:r>
              <a:rPr lang="en-US" dirty="0"/>
              <a:t>matching </a:t>
            </a:r>
            <a:r>
              <a:rPr lang="en-US" dirty="0" smtClean="0"/>
              <a:t>row for them in the table on the right of the join. </a:t>
            </a:r>
          </a:p>
          <a:p>
            <a:r>
              <a:rPr lang="en-US" dirty="0" smtClean="0"/>
              <a:t>For the rows from the left table that have no matching rows in the right table, the values for the right table columns will be returned as null. 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50099"/>
              </p:ext>
            </p:extLst>
          </p:nvPr>
        </p:nvGraphicFramePr>
        <p:xfrm>
          <a:off x="1387999" y="4307189"/>
          <a:ext cx="1838683" cy="1494572"/>
        </p:xfrm>
        <a:graphic>
          <a:graphicData uri="http://schemas.openxmlformats.org/drawingml/2006/table">
            <a:tbl>
              <a:tblPr firstRow="1" bandRow="1"/>
              <a:tblGrid>
                <a:gridCol w="897859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940824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r.col2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61001"/>
              </p:ext>
            </p:extLst>
          </p:nvPr>
        </p:nvGraphicFramePr>
        <p:xfrm>
          <a:off x="4031348" y="4307189"/>
          <a:ext cx="1759851" cy="1494572"/>
        </p:xfrm>
        <a:graphic>
          <a:graphicData uri="http://schemas.openxmlformats.org/drawingml/2006/table">
            <a:tbl>
              <a:tblPr firstRow="1" bandRow="1"/>
              <a:tblGrid>
                <a:gridCol w="85936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900487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s.col2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19345"/>
              </p:ext>
            </p:extLst>
          </p:nvPr>
        </p:nvGraphicFramePr>
        <p:xfrm>
          <a:off x="6469746" y="4289739"/>
          <a:ext cx="3292893" cy="151202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89313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8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Right </a:t>
            </a:r>
            <a:r>
              <a:rPr lang="en-US" dirty="0"/>
              <a:t>JOIN returns all the rows from the table on the </a:t>
            </a:r>
            <a:r>
              <a:rPr lang="en-US" dirty="0" smtClean="0"/>
              <a:t>right of </a:t>
            </a:r>
            <a:r>
              <a:rPr lang="en-US" dirty="0"/>
              <a:t>the join operator even if there is no matching row for them in the table on the </a:t>
            </a:r>
            <a:r>
              <a:rPr lang="en-US" dirty="0" smtClean="0"/>
              <a:t>left </a:t>
            </a:r>
            <a:r>
              <a:rPr lang="en-US" dirty="0"/>
              <a:t>of the join. </a:t>
            </a:r>
          </a:p>
          <a:p>
            <a:r>
              <a:rPr lang="en-US" dirty="0"/>
              <a:t>For the rows from the </a:t>
            </a:r>
            <a:r>
              <a:rPr lang="en-US" dirty="0" smtClean="0"/>
              <a:t>right </a:t>
            </a:r>
            <a:r>
              <a:rPr lang="en-US" dirty="0"/>
              <a:t>table that have no matching rows in the </a:t>
            </a:r>
            <a:r>
              <a:rPr lang="en-US" dirty="0" smtClean="0"/>
              <a:t>left </a:t>
            </a:r>
            <a:r>
              <a:rPr lang="en-US" dirty="0"/>
              <a:t>table, the values for the </a:t>
            </a:r>
            <a:r>
              <a:rPr lang="en-US" dirty="0" smtClean="0"/>
              <a:t>left table columns </a:t>
            </a:r>
            <a:r>
              <a:rPr lang="en-US" dirty="0"/>
              <a:t>will be returned as null.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47149"/>
              </p:ext>
            </p:extLst>
          </p:nvPr>
        </p:nvGraphicFramePr>
        <p:xfrm>
          <a:off x="1387999" y="4307189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75956"/>
              </p:ext>
            </p:extLst>
          </p:nvPr>
        </p:nvGraphicFramePr>
        <p:xfrm>
          <a:off x="4031349" y="4307189"/>
          <a:ext cx="1633730" cy="1868215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62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28228"/>
              </p:ext>
            </p:extLst>
          </p:nvPr>
        </p:nvGraphicFramePr>
        <p:xfrm>
          <a:off x="6469746" y="4289739"/>
          <a:ext cx="3292893" cy="187778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83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09924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5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view is like </a:t>
            </a:r>
            <a:r>
              <a:rPr lang="en-US" dirty="0"/>
              <a:t>a virtual </a:t>
            </a:r>
            <a:r>
              <a:rPr lang="en-US" dirty="0" smtClean="0"/>
              <a:t>table. </a:t>
            </a:r>
          </a:p>
          <a:p>
            <a:pPr lvl="1"/>
            <a:r>
              <a:rPr lang="en-US" dirty="0" smtClean="0"/>
              <a:t>It does not physically </a:t>
            </a:r>
            <a:r>
              <a:rPr lang="en-US" dirty="0"/>
              <a:t>exist. </a:t>
            </a:r>
            <a:endParaRPr lang="en-US" dirty="0" smtClean="0"/>
          </a:p>
          <a:p>
            <a:pPr lvl="1"/>
            <a:r>
              <a:rPr lang="en-US" dirty="0" smtClean="0"/>
              <a:t>It cannot store data.</a:t>
            </a:r>
          </a:p>
          <a:p>
            <a:pPr lvl="1"/>
            <a:r>
              <a:rPr lang="en-US" dirty="0" smtClean="0"/>
              <a:t>It can be created by a select statement selecting rows and columns from one or more tables.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It can </a:t>
            </a:r>
            <a:r>
              <a:rPr lang="en-US" altLang="en-US" dirty="0"/>
              <a:t>be used to save a Select statement for repeated execution (don’t have to re-enter the SELECT statement every time</a:t>
            </a:r>
            <a:r>
              <a:rPr lang="en-US" altLang="en-US" dirty="0" smtClean="0"/>
              <a:t>).</a:t>
            </a:r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The user “sees” the VIEW as a table.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63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Create </a:t>
            </a:r>
            <a:r>
              <a:rPr lang="en-CA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3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Update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CREATE VIEW </a:t>
            </a:r>
            <a:r>
              <a:rPr lang="en-US" dirty="0"/>
              <a:t>statement creates a new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not exist, </a:t>
            </a:r>
            <a:r>
              <a:rPr lang="en-US" b="1" dirty="0"/>
              <a:t>CREATE OR REPLACE VIEW</a:t>
            </a:r>
            <a:r>
              <a:rPr lang="en-US" dirty="0"/>
              <a:t> </a:t>
            </a:r>
            <a:r>
              <a:rPr lang="en-US" dirty="0" smtClean="0"/>
              <a:t>creates the view. 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exist, </a:t>
            </a:r>
            <a:r>
              <a:rPr lang="en-US" b="1" dirty="0"/>
              <a:t>CREATE OR REPLACE VIEW</a:t>
            </a:r>
            <a:r>
              <a:rPr lang="en-US" dirty="0"/>
              <a:t> replaces </a:t>
            </a:r>
            <a:r>
              <a:rPr lang="en-US" dirty="0" smtClean="0"/>
              <a:t>the old view with the new one. 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conditions];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0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Drop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a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database user sees a view as a table. You can select from a view as if it is a table.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prod_supplier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Calculated Values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spcAft>
                <a:spcPct val="40000"/>
              </a:spcAft>
            </a:pPr>
            <a:r>
              <a:rPr lang="en-US" altLang="en-US" dirty="0"/>
              <a:t>A calculated field can be added to a Select statement at any time</a:t>
            </a:r>
          </a:p>
          <a:p>
            <a:pPr>
              <a:spcBef>
                <a:spcPct val="30000"/>
              </a:spcBef>
              <a:spcAft>
                <a:spcPct val="40000"/>
              </a:spcAft>
            </a:pPr>
            <a:r>
              <a:rPr lang="en-US" altLang="en-US" dirty="0"/>
              <a:t>A calculated field is a simple math or string expression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76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Join</a:t>
            </a:r>
            <a:endParaRPr lang="en-US" altLang="en-US" dirty="0"/>
          </a:p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View  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Calculated </a:t>
            </a:r>
            <a:r>
              <a:rPr lang="en-US" altLang="en-US" dirty="0"/>
              <a:t>Values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dirty="0"/>
              <a:t>Copying data from one table to another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8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Selecting data from more than one </a:t>
            </a:r>
            <a:r>
              <a:rPr lang="en-US" altLang="en-US" dirty="0" smtClean="0"/>
              <a:t>table</a:t>
            </a:r>
          </a:p>
          <a:p>
            <a:r>
              <a:rPr lang="en-US" dirty="0" smtClean="0"/>
              <a:t>To join tables, the </a:t>
            </a:r>
            <a:r>
              <a:rPr lang="en-US" dirty="0"/>
              <a:t>tables are mutually related using </a:t>
            </a:r>
            <a:r>
              <a:rPr lang="en-US" dirty="0" smtClean="0"/>
              <a:t>primary (in parent tables) </a:t>
            </a:r>
            <a:r>
              <a:rPr lang="en-US" dirty="0"/>
              <a:t>and foreign </a:t>
            </a:r>
            <a:r>
              <a:rPr lang="en-US" dirty="0" smtClean="0"/>
              <a:t>keys (child tables).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altLang="en-US" dirty="0"/>
              <a:t>To create a join, specify the </a:t>
            </a:r>
            <a:r>
              <a:rPr lang="en-US" altLang="en-US" dirty="0" smtClean="0"/>
              <a:t>name of tables </a:t>
            </a:r>
            <a:r>
              <a:rPr lang="en-US" altLang="en-US" dirty="0"/>
              <a:t>that you want to be </a:t>
            </a:r>
            <a:r>
              <a:rPr lang="en-US" altLang="en-US" dirty="0" smtClean="0"/>
              <a:t>included in the select statement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Include the full name of the columns in the select statement:</a:t>
            </a:r>
          </a:p>
          <a:p>
            <a:pPr lvl="1">
              <a:spcBef>
                <a:spcPct val="0"/>
              </a:spcBef>
            </a:pPr>
            <a:r>
              <a:rPr lang="en-US" altLang="en-US" i="1" dirty="0" err="1" smtClean="0">
                <a:solidFill>
                  <a:srgbClr val="C00000"/>
                </a:solidFill>
              </a:rPr>
              <a:t>table_name.column_name</a:t>
            </a:r>
            <a:endParaRPr lang="en-US" altLang="en-US" i="1" dirty="0" smtClean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You need to determine the origin of selected columns by adding the table name to the column name. </a:t>
            </a:r>
            <a:endParaRPr lang="en-US" altLang="en-US" dirty="0"/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altLang="en-US" dirty="0" smtClean="0"/>
              <a:t>We </a:t>
            </a:r>
            <a:r>
              <a:rPr lang="en-US" altLang="en-US" dirty="0"/>
              <a:t>can use </a:t>
            </a:r>
            <a:r>
              <a:rPr lang="en-US" altLang="en-US" dirty="0" smtClean="0"/>
              <a:t>table aliases </a:t>
            </a:r>
            <a:r>
              <a:rPr lang="en-US" altLang="en-US" dirty="0"/>
              <a:t>for readability.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Must use the WHERE clause of the SELECT statement.  The WHERE clause controls what is being </a:t>
            </a:r>
            <a:r>
              <a:rPr lang="en-US" altLang="en-US" dirty="0" smtClean="0"/>
              <a:t>joined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72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Alias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ALIASE </a:t>
            </a:r>
            <a:r>
              <a:rPr lang="en-US" dirty="0"/>
              <a:t>can be used to </a:t>
            </a:r>
            <a:r>
              <a:rPr lang="en-US" dirty="0" smtClean="0"/>
              <a:t>as a </a:t>
            </a:r>
            <a:r>
              <a:rPr lang="en-US" dirty="0"/>
              <a:t>temporary name for </a:t>
            </a:r>
            <a:r>
              <a:rPr lang="en-US" dirty="0" smtClean="0"/>
              <a:t>a column </a:t>
            </a:r>
            <a:r>
              <a:rPr lang="en-US" dirty="0"/>
              <a:t>or </a:t>
            </a:r>
            <a:r>
              <a:rPr lang="en-US" dirty="0" smtClean="0"/>
              <a:t>a table.</a:t>
            </a:r>
          </a:p>
          <a:p>
            <a:r>
              <a:rPr lang="en-US" dirty="0" smtClean="0"/>
              <a:t>EMPLOYEES </a:t>
            </a:r>
            <a:r>
              <a:rPr lang="en-US" dirty="0" smtClean="0">
                <a:solidFill>
                  <a:srgbClr val="C00000"/>
                </a:solidFill>
              </a:rPr>
              <a:t>EMP                	</a:t>
            </a:r>
            <a:r>
              <a:rPr lang="en-US" dirty="0" err="1" smtClean="0"/>
              <a:t>emp</a:t>
            </a:r>
            <a:r>
              <a:rPr lang="en-US" dirty="0" smtClean="0"/>
              <a:t> is the alias for table EMPLOYEES</a:t>
            </a:r>
          </a:p>
          <a:p>
            <a:r>
              <a:rPr lang="en-US" dirty="0" smtClean="0"/>
              <a:t>PROJECTS</a:t>
            </a:r>
            <a:r>
              <a:rPr lang="en-US" dirty="0" smtClean="0">
                <a:solidFill>
                  <a:srgbClr val="C00000"/>
                </a:solidFill>
              </a:rPr>
              <a:t> PRJ               	</a:t>
            </a:r>
            <a:r>
              <a:rPr lang="en-US" dirty="0" err="1" smtClean="0"/>
              <a:t>prj</a:t>
            </a:r>
            <a:r>
              <a:rPr lang="en-US" dirty="0" smtClean="0"/>
              <a:t> is the alias for table PROJECTS</a:t>
            </a:r>
          </a:p>
          <a:p>
            <a:r>
              <a:rPr lang="en-US" sz="1400" dirty="0" smtClean="0"/>
              <a:t>EMPLOYEES.EMPLOYEE_ID 	    is the full name of employee in table EMPLOYEES </a:t>
            </a:r>
          </a:p>
          <a:p>
            <a:r>
              <a:rPr lang="en-US" dirty="0" smtClean="0"/>
              <a:t>The alias can also be used</a:t>
            </a:r>
          </a:p>
          <a:p>
            <a:pPr lvl="1"/>
            <a:r>
              <a:rPr lang="en-US" dirty="0" smtClean="0"/>
              <a:t>EMP.EMPLOYEE_ID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79552" y="2966115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35568" y="3357291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wo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ables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To join two tables, you need to find a column that both tables share (</a:t>
            </a:r>
            <a:r>
              <a:rPr lang="en-US" altLang="en-US" i="1" dirty="0" smtClean="0"/>
              <a:t>common colu</a:t>
            </a:r>
            <a:r>
              <a:rPr lang="en-US" altLang="en-US" dirty="0" smtClean="0"/>
              <a:t>mn) and use it as your join condition.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CUSTOMER </a:t>
            </a:r>
            <a:r>
              <a:rPr lang="en-US" altLang="en-US" dirty="0"/>
              <a:t>and SALESREP are related by a FOREIGN KEY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is the field common to both tables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Calibri" panose="020F0502020204030204" pitchFamily="34" charset="0"/>
              </a:rPr>
              <a:t>The</a:t>
            </a:r>
            <a:r>
              <a:rPr lang="en-US" altLang="en-US" sz="3200" dirty="0" smtClean="0"/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CUSTOMER points to the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SALESREP</a:t>
            </a:r>
          </a:p>
          <a:p>
            <a:pPr marL="0" indent="0">
              <a:spcBef>
                <a:spcPct val="40000"/>
              </a:spcBef>
              <a:spcAft>
                <a:spcPct val="35000"/>
              </a:spcAft>
              <a:buNone/>
            </a:pPr>
            <a:r>
              <a:rPr lang="en-US" altLang="en-US" dirty="0"/>
              <a:t>Let’s list the Customer’s First and Last Name and the corresponding </a:t>
            </a:r>
            <a:r>
              <a:rPr lang="en-US" altLang="en-US" dirty="0" err="1"/>
              <a:t>Salesrep’s</a:t>
            </a:r>
            <a:r>
              <a:rPr lang="en-US" altLang="en-US" dirty="0"/>
              <a:t> First and Last Name.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i="1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527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dirty="0"/>
              <a:t>Join syntax: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table1_name.columns, table2_names.columns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table1_name, table2_name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table1_name.column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table2_name.column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6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tables PRODUCTS and SUPPLIERS</a:t>
            </a:r>
            <a:endParaRPr lang="en-CA" dirty="0"/>
          </a:p>
        </p:txBody>
      </p:sp>
      <p:graphicFrame>
        <p:nvGraphicFramePr>
          <p:cNvPr id="4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9250"/>
              </p:ext>
            </p:extLst>
          </p:nvPr>
        </p:nvGraphicFramePr>
        <p:xfrm>
          <a:off x="6752897" y="2674381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2186"/>
              </p:ext>
            </p:extLst>
          </p:nvPr>
        </p:nvGraphicFramePr>
        <p:xfrm>
          <a:off x="1647497" y="3215662"/>
          <a:ext cx="4267200" cy="2834370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57"/>
          <p:cNvSpPr>
            <a:spLocks noChangeShapeType="1"/>
          </p:cNvSpPr>
          <p:nvPr/>
        </p:nvSpPr>
        <p:spPr bwMode="auto">
          <a:xfrm flipV="1">
            <a:off x="5914697" y="37411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" name="Line 358"/>
          <p:cNvSpPr>
            <a:spLocks noChangeShapeType="1"/>
          </p:cNvSpPr>
          <p:nvPr/>
        </p:nvSpPr>
        <p:spPr bwMode="auto">
          <a:xfrm flipV="1">
            <a:off x="5914697" y="3817381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" name="Line 359"/>
          <p:cNvSpPr>
            <a:spLocks noChangeShapeType="1"/>
          </p:cNvSpPr>
          <p:nvPr/>
        </p:nvSpPr>
        <p:spPr bwMode="auto">
          <a:xfrm flipV="1">
            <a:off x="5914697" y="3969781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Line 360"/>
          <p:cNvSpPr>
            <a:spLocks noChangeShapeType="1"/>
          </p:cNvSpPr>
          <p:nvPr/>
        </p:nvSpPr>
        <p:spPr bwMode="auto">
          <a:xfrm flipV="1">
            <a:off x="5914697" y="47317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Line 361"/>
          <p:cNvSpPr>
            <a:spLocks noChangeShapeType="1"/>
          </p:cNvSpPr>
          <p:nvPr/>
        </p:nvSpPr>
        <p:spPr bwMode="auto">
          <a:xfrm flipV="1">
            <a:off x="5914697" y="4884181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362"/>
          <p:cNvSpPr>
            <a:spLocks noChangeShapeType="1"/>
          </p:cNvSpPr>
          <p:nvPr/>
        </p:nvSpPr>
        <p:spPr bwMode="auto">
          <a:xfrm>
            <a:off x="5914697" y="5798581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6823" y="2389981"/>
            <a:ext cx="17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537" y="2251489"/>
            <a:ext cx="17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700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Write a select statement to display product ID, product name, </a:t>
            </a:r>
            <a:r>
              <a:rPr lang="en-US" altLang="en-US" dirty="0"/>
              <a:t>and supplier </a:t>
            </a:r>
            <a:r>
              <a:rPr lang="en-US" altLang="en-US" dirty="0" smtClean="0"/>
              <a:t>name: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You need to select from two tables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columns product ID and product name from table PRODUCTS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supplier name from table SUPPLIERS</a:t>
            </a:r>
            <a:endParaRPr lang="en-US" altLang="en-US" dirty="0"/>
          </a:p>
          <a:p>
            <a:pPr marL="533400" indent="-533400"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p,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SUPPLIERS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/>
              <a:t>SID</a:t>
            </a:r>
            <a:r>
              <a:rPr lang="en-US" dirty="0" smtClean="0"/>
              <a:t> in table </a:t>
            </a:r>
            <a:r>
              <a:rPr lang="en-US" i="1" dirty="0" smtClean="0"/>
              <a:t>PRODUCTS</a:t>
            </a:r>
            <a:r>
              <a:rPr lang="en-US" dirty="0" smtClean="0"/>
              <a:t> refers to </a:t>
            </a:r>
            <a:r>
              <a:rPr lang="en-US" i="1" dirty="0" smtClean="0"/>
              <a:t>SUPP_ID</a:t>
            </a:r>
            <a:r>
              <a:rPr lang="en-US" dirty="0" smtClean="0"/>
              <a:t> in table SUPPLIERS.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 </a:t>
            </a:r>
            <a:r>
              <a:rPr lang="en-US" dirty="0" smtClean="0"/>
              <a:t>Joins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different types of joins in MySQL</a:t>
            </a:r>
          </a:p>
          <a:p>
            <a:pPr lvl="1"/>
            <a:r>
              <a:rPr lang="en-US" dirty="0" smtClean="0"/>
              <a:t>Cross Join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903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2586</TotalTime>
  <Words>803</Words>
  <Application>Microsoft Office PowerPoint</Application>
  <PresentationFormat>Widescreen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Courier New</vt:lpstr>
      <vt:lpstr>Times New Roman</vt:lpstr>
      <vt:lpstr>Wingdings 2</vt:lpstr>
      <vt:lpstr>View</vt:lpstr>
      <vt:lpstr>Advanced SQL</vt:lpstr>
      <vt:lpstr>Agenda</vt:lpstr>
      <vt:lpstr>Join</vt:lpstr>
      <vt:lpstr>Alias</vt:lpstr>
      <vt:lpstr>Joining Two Tables</vt:lpstr>
      <vt:lpstr>Joining Two Tables</vt:lpstr>
      <vt:lpstr>Joining Two Tables (Example)</vt:lpstr>
      <vt:lpstr>Joining Two Tables (Example)</vt:lpstr>
      <vt:lpstr>MySQL Joins</vt:lpstr>
      <vt:lpstr>Cross Join</vt:lpstr>
      <vt:lpstr>Inner Join</vt:lpstr>
      <vt:lpstr>Left Join</vt:lpstr>
      <vt:lpstr>Right Join</vt:lpstr>
      <vt:lpstr>View</vt:lpstr>
      <vt:lpstr>Create VIEW</vt:lpstr>
      <vt:lpstr>Update VIEW</vt:lpstr>
      <vt:lpstr>Drop View</vt:lpstr>
      <vt:lpstr>Using a View</vt:lpstr>
      <vt:lpstr>Calculated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Nasim</dc:creator>
  <cp:lastModifiedBy>Nasim</cp:lastModifiedBy>
  <cp:revision>63</cp:revision>
  <dcterms:created xsi:type="dcterms:W3CDTF">2019-07-09T03:54:30Z</dcterms:created>
  <dcterms:modified xsi:type="dcterms:W3CDTF">2019-10-04T17:49:51Z</dcterms:modified>
</cp:coreProperties>
</file>