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60" r:id="rId15"/>
    <p:sldId id="272" r:id="rId16"/>
    <p:sldId id="278" r:id="rId17"/>
    <p:sldId id="277" r:id="rId18"/>
    <p:sldId id="279" r:id="rId19"/>
    <p:sldId id="280" r:id="rId20"/>
    <p:sldId id="276" r:id="rId21"/>
    <p:sldId id="273" r:id="rId22"/>
    <p:sldId id="281" r:id="rId23"/>
    <p:sldId id="282" r:id="rId24"/>
    <p:sldId id="285" r:id="rId25"/>
    <p:sldId id="286" r:id="rId26"/>
    <p:sldId id="287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connector-cpp/1.1/en/connector-cpp-examples-connecting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 smtClean="0"/>
              <a:t>Database Application</a:t>
            </a:r>
            <a:br>
              <a:rPr lang="en-CA" dirty="0" smtClean="0"/>
            </a:br>
            <a:r>
              <a:rPr lang="en-CA" dirty="0" smtClean="0"/>
              <a:t>Development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DBS201</a:t>
            </a:r>
          </a:p>
          <a:p>
            <a:pPr algn="ctr"/>
            <a:r>
              <a:rPr lang="en-US" smtClean="0"/>
              <a:t>Lecture </a:t>
            </a:r>
            <a:r>
              <a:rPr lang="en-US" smtClean="0"/>
              <a:t>06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system components and parts are designed.</a:t>
            </a:r>
          </a:p>
          <a:p>
            <a:r>
              <a:rPr lang="en-US" sz="2400" dirty="0" smtClean="0"/>
              <a:t>The smaller parts and components of the system are then combined to achieve a higher goal. </a:t>
            </a:r>
          </a:p>
          <a:p>
            <a:r>
              <a:rPr lang="en-US" sz="2400" dirty="0" smtClean="0"/>
              <a:t>New systems can be created by integrating existing systems.</a:t>
            </a:r>
          </a:p>
          <a:p>
            <a:r>
              <a:rPr lang="en-US" sz="2400" dirty="0" smtClean="0"/>
              <a:t>The bottom-up approach includes:</a:t>
            </a:r>
          </a:p>
          <a:p>
            <a:pPr lvl="1"/>
            <a:r>
              <a:rPr lang="en-US" sz="2000" dirty="0" smtClean="0"/>
              <a:t>Investigating existing applications and processes</a:t>
            </a:r>
          </a:p>
          <a:p>
            <a:pPr lvl="1"/>
            <a:r>
              <a:rPr lang="en-US" sz="2000" dirty="0" smtClean="0"/>
              <a:t>Analyzing the problem domains </a:t>
            </a:r>
          </a:p>
          <a:p>
            <a:pPr lvl="1"/>
            <a:r>
              <a:rPr lang="en-US" sz="2000" dirty="0" smtClean="0"/>
              <a:t>Redefining and reconstructing the problems </a:t>
            </a:r>
          </a:p>
          <a:p>
            <a:pPr lvl="1"/>
            <a:r>
              <a:rPr lang="en-US" sz="2000" dirty="0" smtClean="0"/>
              <a:t>Determining the high-level objectives achieved by integrating these applications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25846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Design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662" y="1838502"/>
            <a:ext cx="6520411" cy="44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1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Two-tier architecture</a:t>
            </a:r>
          </a:p>
          <a:p>
            <a:r>
              <a:rPr lang="en-US" sz="2400" dirty="0" smtClean="0"/>
              <a:t>Three-tier architecture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63748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2 Tiered </a:t>
            </a:r>
            <a:r>
              <a:rPr lang="en-US" dirty="0"/>
              <a:t>A</a:t>
            </a:r>
            <a:r>
              <a:rPr lang="en-US" dirty="0" smtClean="0"/>
              <a:t>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two-tier application is based on client server </a:t>
            </a:r>
            <a:r>
              <a:rPr lang="en-US" dirty="0" err="1" smtClean="0"/>
              <a:t>approch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There is a direct communication between client and server. </a:t>
            </a:r>
          </a:p>
          <a:p>
            <a:r>
              <a:rPr lang="en-US" dirty="0" smtClean="0"/>
              <a:t>Client request data from server. Further data processing can be done on the client side.</a:t>
            </a:r>
          </a:p>
          <a:p>
            <a:r>
              <a:rPr lang="en-US" dirty="0" smtClean="0"/>
              <a:t>The </a:t>
            </a:r>
            <a:r>
              <a:rPr lang="en-US" dirty="0"/>
              <a:t>two-tier architecture has two main parts: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Client application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Since there is not any intermediate layer between client and server, two-tier application runs faster. Business and data managements are in one layer.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It supports limited number of clients.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server cannot respond multiple request same time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61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/>
              <a:t>Tiered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In this architecture, there is an intermediate layer between presentation (user interface) and data layers.</a:t>
            </a:r>
          </a:p>
          <a:p>
            <a:r>
              <a:rPr lang="en-US" sz="2400" dirty="0" smtClean="0"/>
              <a:t>Three separate layers:</a:t>
            </a:r>
          </a:p>
          <a:p>
            <a:pPr lvl="1"/>
            <a:r>
              <a:rPr lang="en-US" sz="2200" dirty="0" smtClean="0"/>
              <a:t>Presentation</a:t>
            </a:r>
          </a:p>
          <a:p>
            <a:pPr lvl="2"/>
            <a:r>
              <a:rPr lang="en-US" sz="2000" dirty="0" smtClean="0"/>
              <a:t>In this layer, the users send requests and receive data.</a:t>
            </a:r>
          </a:p>
          <a:p>
            <a:pPr lvl="1"/>
            <a:r>
              <a:rPr lang="en-US" sz="2200" dirty="0" smtClean="0"/>
              <a:t>Business/application logic</a:t>
            </a:r>
          </a:p>
          <a:p>
            <a:pPr lvl="2"/>
            <a:r>
              <a:rPr lang="en-US" sz="2000" dirty="0" smtClean="0"/>
              <a:t>In this layer, business rules are applied on </a:t>
            </a:r>
          </a:p>
          <a:p>
            <a:pPr lvl="3"/>
            <a:r>
              <a:rPr lang="en-US" sz="2000" dirty="0" smtClean="0"/>
              <a:t>data calculation </a:t>
            </a:r>
          </a:p>
          <a:p>
            <a:pPr lvl="3"/>
            <a:r>
              <a:rPr lang="en-US" sz="2000" dirty="0" smtClean="0"/>
              <a:t>data validation</a:t>
            </a:r>
          </a:p>
          <a:p>
            <a:pPr lvl="3"/>
            <a:r>
              <a:rPr lang="en-US" sz="2000" dirty="0" smtClean="0"/>
              <a:t>data input  </a:t>
            </a:r>
          </a:p>
          <a:p>
            <a:pPr lvl="2"/>
            <a:r>
              <a:rPr lang="en-US" sz="2000" dirty="0" smtClean="0"/>
              <a:t>Data </a:t>
            </a:r>
          </a:p>
          <a:p>
            <a:pPr lvl="3"/>
            <a:r>
              <a:rPr lang="en-US" sz="2000" dirty="0" smtClean="0"/>
              <a:t>This layer includes methods to </a:t>
            </a:r>
          </a:p>
          <a:p>
            <a:pPr lvl="3"/>
            <a:r>
              <a:rPr lang="en-US" sz="2000" dirty="0" smtClean="0"/>
              <a:t>connect to the data resource (database)</a:t>
            </a:r>
          </a:p>
          <a:p>
            <a:pPr lvl="3"/>
            <a:r>
              <a:rPr lang="en-US" sz="2000" dirty="0" smtClean="0"/>
              <a:t>manipulate data such as insertion, deletion, and modification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162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Application</a:t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First Course in Database Systems_3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  <a:p>
            <a:r>
              <a:rPr lang="en-CA" dirty="0" smtClean="0"/>
              <a:t>https://dev.mysql.com/doc/connector-cpp/8.0/en/</a:t>
            </a:r>
            <a:r>
              <a:rPr lang="en-US" dirty="0" smtClean="0"/>
              <a:t>Oracle document</a:t>
            </a:r>
          </a:p>
          <a:p>
            <a:r>
              <a:rPr lang="en-US" dirty="0" smtClean="0"/>
              <a:t>MySQL Document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124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Tiered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has three interactive parts:</a:t>
            </a:r>
          </a:p>
          <a:p>
            <a:pPr lvl="1"/>
            <a:r>
              <a:rPr lang="en-US" sz="2200" dirty="0" smtClean="0"/>
              <a:t>Web Server</a:t>
            </a:r>
          </a:p>
          <a:p>
            <a:pPr lvl="2"/>
            <a:r>
              <a:rPr lang="en-US" sz="2000" dirty="0"/>
              <a:t>i</a:t>
            </a:r>
            <a:r>
              <a:rPr lang="en-US" sz="2000" dirty="0" smtClean="0"/>
              <a:t>ncludes components that connect clients to the database systems.</a:t>
            </a:r>
          </a:p>
          <a:p>
            <a:pPr lvl="1"/>
            <a:r>
              <a:rPr lang="en-US" sz="2200" dirty="0" smtClean="0"/>
              <a:t>Application Server</a:t>
            </a:r>
          </a:p>
          <a:p>
            <a:pPr lvl="2"/>
            <a:r>
              <a:rPr lang="en-US" sz="2000" dirty="0" smtClean="0"/>
              <a:t>performs the business logic. </a:t>
            </a:r>
          </a:p>
          <a:p>
            <a:pPr lvl="1"/>
            <a:r>
              <a:rPr lang="en-US" sz="2200" dirty="0" smtClean="0"/>
              <a:t>Database Server</a:t>
            </a:r>
          </a:p>
          <a:p>
            <a:pPr lvl="2"/>
            <a:r>
              <a:rPr lang="en-US" sz="2000" dirty="0" smtClean="0"/>
              <a:t>This component runs the database and performs the queries requested from the application server.</a:t>
            </a:r>
          </a:p>
          <a:p>
            <a:pPr lvl="1"/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23914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SQL fits into a programming environment?</a:t>
            </a:r>
          </a:p>
          <a:p>
            <a:r>
              <a:rPr lang="en-US" dirty="0"/>
              <a:t> </a:t>
            </a:r>
            <a:r>
              <a:rPr lang="en-US" dirty="0" smtClean="0"/>
              <a:t>How a typical application can access a database to fetch or manipulate data in a database?</a:t>
            </a:r>
          </a:p>
          <a:p>
            <a:r>
              <a:rPr lang="en-US" dirty="0" smtClean="0"/>
              <a:t>How to embed SQL to programs with programming languages such as C++?</a:t>
            </a:r>
          </a:p>
        </p:txBody>
      </p:sp>
    </p:spTree>
    <p:extLst>
      <p:ext uri="{BB962C8B-B14F-4D97-AF65-F5344CB8AC3E}">
        <p14:creationId xmlns:p14="http://schemas.microsoft.com/office/powerpoint/2010/main" val="417112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 from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SQL commands can be executed in a host language?</a:t>
            </a:r>
          </a:p>
          <a:p>
            <a:pPr lvl="1"/>
            <a:r>
              <a:rPr lang="en-CA" sz="2200" b="1" dirty="0"/>
              <a:t>Embedded </a:t>
            </a:r>
            <a:r>
              <a:rPr lang="en-CA" sz="2200" b="1" dirty="0" smtClean="0"/>
              <a:t>SQL</a:t>
            </a:r>
          </a:p>
          <a:p>
            <a:pPr lvl="1"/>
            <a:r>
              <a:rPr lang="en-US" sz="2200" b="1" dirty="0" smtClean="0"/>
              <a:t>Cursors</a:t>
            </a:r>
          </a:p>
          <a:p>
            <a:pPr lvl="1"/>
            <a:r>
              <a:rPr lang="en-US" sz="2200" b="1" dirty="0" smtClean="0"/>
              <a:t>Dynamic SQL</a:t>
            </a:r>
            <a:endParaRPr lang="en-CA" sz="22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222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SQL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SQL statements and commands can be used in the host language. In this course, we use C++ as the host language.</a:t>
            </a:r>
          </a:p>
          <a:p>
            <a:r>
              <a:rPr lang="en-US" dirty="0" smtClean="0"/>
              <a:t>In an Embedded </a:t>
            </a:r>
            <a:r>
              <a:rPr lang="en-US" dirty="0"/>
              <a:t>SQL </a:t>
            </a:r>
            <a:r>
              <a:rPr lang="en-US" dirty="0" smtClean="0"/>
              <a:t>approach, the host language </a:t>
            </a:r>
            <a:r>
              <a:rPr lang="en-US" dirty="0"/>
              <a:t>can consist of either static or dynamic </a:t>
            </a:r>
            <a:r>
              <a:rPr lang="en-US" dirty="0" smtClean="0"/>
              <a:t>SQL or a combination of both.</a:t>
            </a:r>
          </a:p>
          <a:p>
            <a:r>
              <a:rPr lang="en-US" dirty="0" smtClean="0"/>
              <a:t>One approaches </a:t>
            </a:r>
            <a:r>
              <a:rPr lang="en-US" dirty="0"/>
              <a:t>to embed SQL </a:t>
            </a:r>
            <a:r>
              <a:rPr lang="en-US" dirty="0" smtClean="0"/>
              <a:t>statements </a:t>
            </a:r>
            <a:r>
              <a:rPr lang="en-US" dirty="0"/>
              <a:t>in a host language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Call </a:t>
            </a:r>
            <a:r>
              <a:rPr lang="en-US" dirty="0"/>
              <a:t>Level Interface (CLI</a:t>
            </a:r>
            <a:r>
              <a:rPr lang="en-US" dirty="0" smtClean="0"/>
              <a:t>):</a:t>
            </a:r>
          </a:p>
          <a:p>
            <a:pPr lvl="2"/>
            <a:r>
              <a:rPr lang="en-US" dirty="0"/>
              <a:t>In this approach, a program uses some libraries to access the database. All SQL statements are set of strings that are passed to the database using a CLI function call.</a:t>
            </a:r>
          </a:p>
          <a:p>
            <a:pPr lvl="2"/>
            <a:endParaRPr lang="en-US" dirty="0"/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178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 and Design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600" b="1" dirty="0"/>
              <a:t>Web Services: Concepts, Architectures and </a:t>
            </a:r>
            <a:r>
              <a:rPr lang="en-CA" sz="1600" b="1" dirty="0" smtClean="0"/>
              <a:t>Applications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dirty="0" smtClean="0"/>
              <a:t>By </a:t>
            </a:r>
            <a:r>
              <a:rPr lang="en-CA" sz="1400" dirty="0"/>
              <a:t>Gustavo Alonso, Fabio </a:t>
            </a:r>
            <a:r>
              <a:rPr lang="en-CA" sz="1400" dirty="0" err="1"/>
              <a:t>Casati</a:t>
            </a:r>
            <a:r>
              <a:rPr lang="en-CA" sz="1400" dirty="0"/>
              <a:t>, Harumi </a:t>
            </a:r>
            <a:r>
              <a:rPr lang="en-CA" sz="1400" dirty="0" err="1"/>
              <a:t>Kuno</a:t>
            </a:r>
            <a:r>
              <a:rPr lang="en-CA" sz="1400" dirty="0"/>
              <a:t>, Vijay </a:t>
            </a:r>
            <a:r>
              <a:rPr lang="en-CA" sz="1400" dirty="0" err="1" smtClean="0"/>
              <a:t>Machiraju</a:t>
            </a:r>
            <a:r>
              <a:rPr lang="en-CA" sz="1400" dirty="0" smtClean="0"/>
              <a:t>. </a:t>
            </a:r>
            <a:r>
              <a:rPr lang="en-US" sz="1400" dirty="0"/>
              <a:t>Chapter 1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186198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DBMS</a:t>
            </a:r>
          </a:p>
          <a:p>
            <a:r>
              <a:rPr lang="en-US" dirty="0" smtClean="0"/>
              <a:t>Retrieve data from the database</a:t>
            </a:r>
          </a:p>
          <a:p>
            <a:r>
              <a:rPr lang="en-US" dirty="0" smtClean="0"/>
              <a:t>Manipulate data</a:t>
            </a:r>
          </a:p>
          <a:p>
            <a:r>
              <a:rPr lang="en-US" dirty="0" smtClean="0"/>
              <a:t>Modify data in the database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4594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MySQL Connector/C++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use MySQL </a:t>
            </a:r>
            <a:r>
              <a:rPr lang="en-CA" dirty="0"/>
              <a:t>Connector/C++ </a:t>
            </a:r>
            <a:r>
              <a:rPr lang="en-CA" dirty="0" smtClean="0"/>
              <a:t>8.0 in this course, </a:t>
            </a:r>
            <a:r>
              <a:rPr lang="en-CA" dirty="0"/>
              <a:t>which provides C++ and plain C interfaces for communicating with MySQL </a:t>
            </a:r>
            <a:r>
              <a:rPr lang="en-CA" dirty="0" smtClean="0"/>
              <a:t>servers.</a:t>
            </a:r>
          </a:p>
          <a:p>
            <a:r>
              <a:rPr lang="en-CA" dirty="0" smtClean="0"/>
              <a:t>It specifies how </a:t>
            </a:r>
            <a:r>
              <a:rPr lang="en-CA" dirty="0"/>
              <a:t>to use Connector/C++ to develop database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727567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MSQL/C++ Application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MySQL Documentation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4214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Connecting to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a connection to MySQL server must be established.</a:t>
            </a:r>
          </a:p>
          <a:p>
            <a:pPr marL="0" indent="0">
              <a:buNone/>
            </a:pP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MYSQL *</a:t>
            </a:r>
            <a:r>
              <a:rPr lang="en-CA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mysql_real_connect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(MYSQL *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*host, </a:t>
            </a:r>
            <a:b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*user, </a:t>
            </a:r>
            <a:b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unsigned 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port, </a:t>
            </a:r>
            <a:b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unix_socket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unsigned long 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client_flag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MYSQL* 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conn;</a:t>
            </a:r>
            <a:b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mysql_real_connect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(conn,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“server", “username", “password", “database",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3306,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Free the connection conn whenever you do not need it.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conn;</a:t>
            </a:r>
          </a:p>
        </p:txBody>
      </p:sp>
    </p:spTree>
    <p:extLst>
      <p:ext uri="{BB962C8B-B14F-4D97-AF65-F5344CB8AC3E}">
        <p14:creationId xmlns:p14="http://schemas.microsoft.com/office/powerpoint/2010/main" val="1843465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63" y="700990"/>
            <a:ext cx="4087894" cy="1325562"/>
          </a:xfrm>
        </p:spPr>
        <p:txBody>
          <a:bodyPr/>
          <a:lstStyle/>
          <a:p>
            <a:r>
              <a:rPr lang="en-CA" dirty="0"/>
              <a:t>Running a Simple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614" y="97425"/>
            <a:ext cx="5989447" cy="67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4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mysql_query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(MYSQL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stmt_str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b="1" dirty="0" smtClean="0"/>
              <a:t>First argument is the connection.</a:t>
            </a:r>
          </a:p>
          <a:p>
            <a:pPr lvl="1"/>
            <a:r>
              <a:rPr lang="en-US" b="1" dirty="0" smtClean="0"/>
              <a:t>Second one is the statement to be </a:t>
            </a:r>
            <a:r>
              <a:rPr lang="en-US" b="1" dirty="0" err="1" smtClean="0"/>
              <a:t>excuted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 smtClean="0"/>
              <a:t>Description</a:t>
            </a:r>
            <a:endParaRPr lang="en-US" b="1" dirty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ysql_query</a:t>
            </a:r>
            <a:r>
              <a:rPr lang="en-US" dirty="0" smtClean="0"/>
              <a:t> executes a </a:t>
            </a:r>
            <a:r>
              <a:rPr lang="en-US" dirty="0"/>
              <a:t>SQL statement pointed to by the null-terminated </a:t>
            </a:r>
            <a:r>
              <a:rPr lang="en-US" dirty="0" smtClean="0"/>
              <a:t>string.</a:t>
            </a:r>
          </a:p>
          <a:p>
            <a:pPr lvl="1"/>
            <a:r>
              <a:rPr lang="en-US" dirty="0" smtClean="0"/>
              <a:t>If a statement contains binary data such as ‘\0’, use </a:t>
            </a:r>
            <a:r>
              <a:rPr lang="en-US" dirty="0" err="1" smtClean="0"/>
              <a:t>mysql_real_query</a:t>
            </a:r>
            <a:r>
              <a:rPr lang="en-US" dirty="0" smtClean="0"/>
              <a:t>().</a:t>
            </a:r>
          </a:p>
          <a:p>
            <a:r>
              <a:rPr lang="en-US" b="1" dirty="0"/>
              <a:t>Return Values</a:t>
            </a:r>
          </a:p>
          <a:p>
            <a:pPr lvl="1"/>
            <a:r>
              <a:rPr lang="en-US" dirty="0" smtClean="0"/>
              <a:t>It returns</a:t>
            </a:r>
          </a:p>
          <a:p>
            <a:pPr lvl="2"/>
            <a:r>
              <a:rPr lang="en-US" dirty="0" smtClean="0"/>
              <a:t>Zero </a:t>
            </a:r>
            <a:r>
              <a:rPr lang="en-US" dirty="0"/>
              <a:t>for </a:t>
            </a:r>
            <a:r>
              <a:rPr lang="en-US" dirty="0" smtClean="0"/>
              <a:t>successful execution </a:t>
            </a:r>
          </a:p>
          <a:p>
            <a:pPr lvl="2"/>
            <a:r>
              <a:rPr lang="en-US" dirty="0" smtClean="0"/>
              <a:t>Nonzero </a:t>
            </a:r>
            <a:r>
              <a:rPr lang="en-US" dirty="0"/>
              <a:t>if an error </a:t>
            </a:r>
            <a:r>
              <a:rPr lang="en-US" dirty="0" smtClean="0"/>
              <a:t>occurred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3271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mysql_store_result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MYSQL_RES *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mysql_store_result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(MYSQL *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CA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/>
              <a:t>Description</a:t>
            </a:r>
            <a:endParaRPr lang="en-US" b="1" dirty="0"/>
          </a:p>
          <a:p>
            <a:pPr lvl="1"/>
            <a:r>
              <a:rPr lang="en-US" dirty="0" smtClean="0"/>
              <a:t>You call this function after executing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mysql_real_query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for a successful query execution.</a:t>
            </a:r>
          </a:p>
          <a:p>
            <a:pPr lvl="1"/>
            <a:r>
              <a:rPr lang="en-US" dirty="0" smtClean="0"/>
              <a:t>Call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mysql_free_result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after you are done with the result set. </a:t>
            </a:r>
            <a:endParaRPr lang="en-US" dirty="0" smtClean="0"/>
          </a:p>
          <a:p>
            <a:pPr lvl="1"/>
            <a:r>
              <a:rPr lang="en-US" dirty="0" smtClean="0"/>
              <a:t>Allocates </a:t>
            </a:r>
            <a:r>
              <a:rPr lang="en-US" dirty="0"/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MYSQL_RES</a:t>
            </a:r>
            <a:r>
              <a:rPr lang="en-US" dirty="0"/>
              <a:t> </a:t>
            </a:r>
            <a:r>
              <a:rPr lang="en-US" dirty="0" smtClean="0"/>
              <a:t>structure to store the result of the query. </a:t>
            </a:r>
          </a:p>
          <a:p>
            <a:pPr marL="548640" lvl="2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MYSQL_RES* res;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If </a:t>
            </a:r>
            <a:r>
              <a:rPr lang="en-US" dirty="0"/>
              <a:t>there are no rows </a:t>
            </a:r>
            <a:r>
              <a:rPr lang="en-US" dirty="0" smtClean="0"/>
              <a:t>returned, the result set will be empty. </a:t>
            </a:r>
            <a:endParaRPr lang="en-US" dirty="0"/>
          </a:p>
          <a:p>
            <a:r>
              <a:rPr lang="en-CA" b="1" dirty="0" smtClean="0"/>
              <a:t>Return Values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pointer to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MYSQL_RES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result structure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including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results.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an error occurred or NULL if the query returns no result. 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find out if there is an error or the query has not returned a result</a:t>
            </a:r>
            <a:r>
              <a:rPr lang="en-US" dirty="0"/>
              <a:t>, execute one of the followings: 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mysql_error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returns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nonempty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string</a:t>
            </a:r>
          </a:p>
          <a:p>
            <a:pPr lvl="1"/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mysql_errno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nonzero </a:t>
            </a:r>
          </a:p>
          <a:p>
            <a:pPr lvl="1"/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mysql_field_count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214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mysql_error</a:t>
            </a:r>
            <a:r>
              <a:rPr lang="en-US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mysql_error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(MYSQL *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CA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cs typeface="Courier New" panose="02070309020205020404" pitchFamily="49" charset="0"/>
              </a:rPr>
              <a:t>Description</a:t>
            </a: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mysql_error</a:t>
            </a:r>
            <a:r>
              <a:rPr lang="en-US" dirty="0" smtClean="0">
                <a:cs typeface="Courier New" panose="02070309020205020404" pitchFamily="49" charset="0"/>
              </a:rPr>
              <a:t>() </a:t>
            </a:r>
            <a:r>
              <a:rPr lang="en-US" dirty="0">
                <a:cs typeface="Courier New" panose="02070309020205020404" pitchFamily="49" charset="0"/>
              </a:rPr>
              <a:t>returns a null-terminated string </a:t>
            </a:r>
            <a:r>
              <a:rPr lang="en-US" dirty="0" smtClean="0">
                <a:cs typeface="Courier New" panose="02070309020205020404" pitchFamily="49" charset="0"/>
              </a:rPr>
              <a:t>as </a:t>
            </a:r>
            <a:r>
              <a:rPr lang="en-US" dirty="0">
                <a:cs typeface="Courier New" panose="02070309020205020404" pitchFamily="49" charset="0"/>
              </a:rPr>
              <a:t>the error </a:t>
            </a:r>
            <a:r>
              <a:rPr lang="en-US" dirty="0" smtClean="0">
                <a:cs typeface="Courier New" panose="02070309020205020404" pitchFamily="49" charset="0"/>
              </a:rPr>
              <a:t>message.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This function returns the error for the most recent function call. 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Return values</a:t>
            </a:r>
          </a:p>
          <a:p>
            <a:pPr lvl="1"/>
            <a:r>
              <a:rPr lang="en-US" dirty="0" smtClean="0"/>
              <a:t>A string (a </a:t>
            </a:r>
            <a:r>
              <a:rPr lang="en-US" dirty="0"/>
              <a:t>null-terminated character </a:t>
            </a:r>
            <a:r>
              <a:rPr lang="en-US" dirty="0" smtClean="0"/>
              <a:t>string) with </a:t>
            </a:r>
            <a:r>
              <a:rPr lang="en-US" dirty="0"/>
              <a:t>the </a:t>
            </a:r>
            <a:r>
              <a:rPr lang="en-US" dirty="0" smtClean="0"/>
              <a:t>error message.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empty string if no error occurred.</a:t>
            </a:r>
            <a:endParaRPr lang="en-US" b="1" dirty="0" smtClean="0">
              <a:cs typeface="Courier New" panose="02070309020205020404" pitchFamily="49" charset="0"/>
            </a:endParaRPr>
          </a:p>
          <a:p>
            <a:endParaRPr lang="en-CA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32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mysql_errno</a:t>
            </a:r>
            <a:r>
              <a:rPr lang="en-US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mysql_errno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(MYSQL *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/>
              <a:t>Description</a:t>
            </a:r>
          </a:p>
          <a:p>
            <a:pPr lvl="1"/>
            <a:r>
              <a:rPr lang="en-US" dirty="0" err="1" smtClean="0"/>
              <a:t>mysql_errno</a:t>
            </a:r>
            <a:r>
              <a:rPr lang="en-US" dirty="0"/>
              <a:t>() returns the error code for the most </a:t>
            </a:r>
            <a:r>
              <a:rPr lang="en-US" dirty="0" smtClean="0"/>
              <a:t>recent function call.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Return values</a:t>
            </a:r>
          </a:p>
          <a:p>
            <a:pPr lvl="1"/>
            <a:r>
              <a:rPr lang="en-US" dirty="0" smtClean="0"/>
              <a:t>A none zero value as the error code, there is any error. </a:t>
            </a:r>
          </a:p>
          <a:p>
            <a:pPr lvl="1"/>
            <a:r>
              <a:rPr lang="en-US" dirty="0" smtClean="0"/>
              <a:t>Or zero if there no error.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438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mysql_fetch_row</a:t>
            </a:r>
            <a:r>
              <a:rPr lang="en-US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MYSQL_ROW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mysql_fetch_row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(MYSQL_RES *result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MYSQL_ROW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CA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//stores a row</a:t>
            </a:r>
            <a:endParaRPr lang="en-CA" b="1" dirty="0">
              <a:solidFill>
                <a:schemeClr val="tx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MYSQL_RES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CA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//stores a result set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row =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mysql_fetch_row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(res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/>
              <a:t>Description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mysql_fetch_row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retrieves the next row of a result </a:t>
            </a:r>
            <a:r>
              <a:rPr lang="en-US" dirty="0" smtClean="0"/>
              <a:t>set.</a:t>
            </a:r>
          </a:p>
          <a:p>
            <a:pPr marL="0" indent="0">
              <a:buNone/>
            </a:pPr>
            <a:r>
              <a:rPr lang="en-US" b="1" dirty="0" smtClean="0"/>
              <a:t>Return values</a:t>
            </a:r>
          </a:p>
          <a:p>
            <a:r>
              <a:rPr lang="en-US" dirty="0" smtClean="0"/>
              <a:t>returns NULL if there are no more rows to retrieve.</a:t>
            </a:r>
          </a:p>
          <a:p>
            <a:r>
              <a:rPr lang="en-US" dirty="0"/>
              <a:t>r</a:t>
            </a:r>
            <a:r>
              <a:rPr lang="en-US" dirty="0" smtClean="0"/>
              <a:t>eturns an error. Check whether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mysql_error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returns a nonempty string 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mysql_errno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returns nonzero.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060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Applications are </a:t>
            </a:r>
            <a:r>
              <a:rPr lang="en-US" sz="2400" dirty="0"/>
              <a:t>typically </a:t>
            </a:r>
            <a:r>
              <a:rPr lang="en-US" sz="2400" dirty="0" smtClean="0"/>
              <a:t>broken into three layers:</a:t>
            </a:r>
          </a:p>
          <a:p>
            <a:pPr lvl="1"/>
            <a:r>
              <a:rPr lang="en-US" sz="2200" dirty="0" smtClean="0"/>
              <a:t>Presentation and user interface</a:t>
            </a:r>
          </a:p>
          <a:p>
            <a:pPr lvl="1"/>
            <a:r>
              <a:rPr lang="en-US" sz="2200" dirty="0" smtClean="0"/>
              <a:t>Business (application) logic</a:t>
            </a:r>
          </a:p>
          <a:p>
            <a:pPr lvl="1"/>
            <a:r>
              <a:rPr lang="en-US" sz="2200" dirty="0" smtClean="0"/>
              <a:t>Data access (resource management)</a:t>
            </a:r>
          </a:p>
          <a:p>
            <a:endParaRPr lang="en-US" sz="2400" dirty="0" smtClean="0"/>
          </a:p>
          <a:p>
            <a:pPr lvl="1"/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96" y="2615324"/>
            <a:ext cx="3071736" cy="356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presentation or the user interface provides the user interaction.</a:t>
            </a:r>
          </a:p>
          <a:p>
            <a:r>
              <a:rPr lang="en-US" dirty="0" smtClean="0"/>
              <a:t>Different form of the presentation layers could be</a:t>
            </a:r>
          </a:p>
          <a:p>
            <a:pPr lvl="1"/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Mobile phone user interface</a:t>
            </a:r>
          </a:p>
          <a:p>
            <a:pPr marL="27432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705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Layer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business or application logic layer provide the high level view and access of data.</a:t>
            </a:r>
          </a:p>
          <a:p>
            <a:r>
              <a:rPr lang="en-US" dirty="0" smtClean="0"/>
              <a:t>In this layer, business rules are enforced.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146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access later is the interface between business layer and data resources. It deals with data storage and retrieval to support the business layer.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42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Top-down Design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Bottom-up Design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3129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  <a:r>
              <a:rPr lang="en-US" sz="4000" dirty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functionality of the system is defined from the client’s point of view.</a:t>
            </a:r>
          </a:p>
          <a:p>
            <a:pPr lvl="1"/>
            <a:r>
              <a:rPr lang="en-US" sz="2200" dirty="0"/>
              <a:t>It determines how client interact with the system.</a:t>
            </a:r>
          </a:p>
          <a:p>
            <a:pPr lvl="1"/>
            <a:r>
              <a:rPr lang="en-US" sz="2200" dirty="0"/>
              <a:t>It focuses on high-level requirements.</a:t>
            </a:r>
          </a:p>
          <a:p>
            <a:r>
              <a:rPr lang="en-US" sz="2400" dirty="0"/>
              <a:t>Advantages:</a:t>
            </a:r>
          </a:p>
          <a:p>
            <a:pPr lvl="2"/>
            <a:r>
              <a:rPr lang="en-US" sz="2000" dirty="0"/>
              <a:t>It focuses on final goals.</a:t>
            </a:r>
          </a:p>
          <a:p>
            <a:pPr lvl="2"/>
            <a:r>
              <a:rPr lang="en-US" sz="2000" dirty="0"/>
              <a:t>It </a:t>
            </a:r>
            <a:r>
              <a:rPr lang="en-US" sz="2000" dirty="0" smtClean="0"/>
              <a:t>addresses</a:t>
            </a:r>
            <a:endParaRPr lang="en-US" sz="2000" dirty="0"/>
          </a:p>
          <a:p>
            <a:pPr lvl="3"/>
            <a:r>
              <a:rPr lang="en-US" sz="2000" dirty="0"/>
              <a:t>Functional issues – the operations that are supported</a:t>
            </a:r>
          </a:p>
          <a:p>
            <a:pPr lvl="3"/>
            <a:r>
              <a:rPr lang="en-US" sz="2000" dirty="0"/>
              <a:t>Non-functional issues – the performance and </a:t>
            </a:r>
            <a:r>
              <a:rPr lang="en-US" sz="2000" dirty="0" smtClean="0"/>
              <a:t>availability</a:t>
            </a:r>
          </a:p>
          <a:p>
            <a:r>
              <a:rPr lang="en-US" sz="2400" dirty="0" smtClean="0"/>
              <a:t>Disadvantages</a:t>
            </a:r>
          </a:p>
          <a:p>
            <a:pPr lvl="1"/>
            <a:r>
              <a:rPr lang="en-US" sz="2200" dirty="0"/>
              <a:t>The system </a:t>
            </a:r>
            <a:r>
              <a:rPr lang="en-US" sz="2200" dirty="0" smtClean="0"/>
              <a:t>has to be </a:t>
            </a:r>
            <a:r>
              <a:rPr lang="en-US" sz="2200" dirty="0"/>
              <a:t>entirely developed </a:t>
            </a:r>
            <a:r>
              <a:rPr lang="en-US" sz="2200" dirty="0" smtClean="0"/>
              <a:t>from scratch.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11272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74" y="1830899"/>
            <a:ext cx="6571757" cy="43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376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4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8055</TotalTime>
  <Words>1010</Words>
  <Application>Microsoft Office PowerPoint</Application>
  <PresentationFormat>Widescreen</PresentationFormat>
  <Paragraphs>179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Schoolbook</vt:lpstr>
      <vt:lpstr>Courier New</vt:lpstr>
      <vt:lpstr>Wingdings 2</vt:lpstr>
      <vt:lpstr>View</vt:lpstr>
      <vt:lpstr>Database Application Development </vt:lpstr>
      <vt:lpstr>Application Architecture and Design</vt:lpstr>
      <vt:lpstr>Application Layers</vt:lpstr>
      <vt:lpstr>Presentation Layer</vt:lpstr>
      <vt:lpstr>Business Layer</vt:lpstr>
      <vt:lpstr>Data Access Layer</vt:lpstr>
      <vt:lpstr>Application Design</vt:lpstr>
      <vt:lpstr>Top-down Design </vt:lpstr>
      <vt:lpstr>Top-down Design</vt:lpstr>
      <vt:lpstr>Bottom-up Design</vt:lpstr>
      <vt:lpstr>Bottom-up Design</vt:lpstr>
      <vt:lpstr>Application Architecture</vt:lpstr>
      <vt:lpstr> 2 Tiered Architecture</vt:lpstr>
      <vt:lpstr>3 Tiered Architecture</vt:lpstr>
      <vt:lpstr>Database Application Development</vt:lpstr>
      <vt:lpstr>Three Tiered Architecture</vt:lpstr>
      <vt:lpstr>Database Application</vt:lpstr>
      <vt:lpstr>Database Access from Application</vt:lpstr>
      <vt:lpstr>Embedded SQL</vt:lpstr>
      <vt:lpstr>SQL Application</vt:lpstr>
      <vt:lpstr>MySQL Connector/C++ </vt:lpstr>
      <vt:lpstr>MSQL/C++ Application</vt:lpstr>
      <vt:lpstr>Connecting to MySQL</vt:lpstr>
      <vt:lpstr>Running a Simple Query</vt:lpstr>
      <vt:lpstr>mysql_query()</vt:lpstr>
      <vt:lpstr>mysql_store_result()</vt:lpstr>
      <vt:lpstr>mysql_error()</vt:lpstr>
      <vt:lpstr>mysql_errno()</vt:lpstr>
      <vt:lpstr>mysql_fetch_row()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Nasim</cp:lastModifiedBy>
  <cp:revision>103</cp:revision>
  <dcterms:created xsi:type="dcterms:W3CDTF">2019-07-08T16:55:16Z</dcterms:created>
  <dcterms:modified xsi:type="dcterms:W3CDTF">2019-08-27T04:38:30Z</dcterms:modified>
</cp:coreProperties>
</file>