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304" r:id="rId3"/>
    <p:sldId id="305" r:id="rId4"/>
    <p:sldId id="306" r:id="rId5"/>
    <p:sldId id="307" r:id="rId6"/>
    <p:sldId id="308" r:id="rId7"/>
    <p:sldId id="309" r:id="rId8"/>
    <p:sldId id="310" r:id="rId9"/>
    <p:sldId id="311" r:id="rId10"/>
    <p:sldId id="312" r:id="rId11"/>
    <p:sldId id="315" r:id="rId12"/>
    <p:sldId id="314" r:id="rId13"/>
    <p:sldId id="316" r:id="rId14"/>
    <p:sldId id="317" r:id="rId15"/>
    <p:sldId id="318" r:id="rId16"/>
    <p:sldId id="313" r:id="rId17"/>
    <p:sldId id="303" r:id="rId18"/>
    <p:sldId id="257" r:id="rId19"/>
    <p:sldId id="291" r:id="rId20"/>
    <p:sldId id="295" r:id="rId21"/>
    <p:sldId id="296" r:id="rId22"/>
    <p:sldId id="292" r:id="rId23"/>
    <p:sldId id="293" r:id="rId24"/>
    <p:sldId id="294" r:id="rId25"/>
    <p:sldId id="297" r:id="rId26"/>
    <p:sldId id="298" r:id="rId27"/>
    <p:sldId id="299" r:id="rId28"/>
    <p:sldId id="300" r:id="rId29"/>
    <p:sldId id="301" r:id="rId30"/>
    <p:sldId id="30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2019-08-27</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2019-08-27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2019-08-27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2019-08-27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2019-08-27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2019-08-27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2019-08-27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2019-08-27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2019-08-27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2019-08-27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2019-08-27</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2019-08-27</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mtClean="0"/>
              <a:t/>
            </a:r>
            <a:br>
              <a:rPr lang="en-US" smtClean="0"/>
            </a:br>
            <a:r>
              <a:rPr lang="en-US" smtClean="0"/>
              <a:t>Security</a:t>
            </a:r>
            <a:r>
              <a:rPr lang="en-US" dirty="0" smtClean="0"/>
              <a:t/>
            </a:r>
            <a:br>
              <a:rPr lang="en-US" dirty="0" smtClean="0"/>
            </a:br>
            <a:r>
              <a:rPr lang="en-US" dirty="0" smtClean="0"/>
              <a:t>Transaction</a:t>
            </a:r>
            <a:r>
              <a:rPr lang="en-CA" dirty="0" smtClean="0"/>
              <a:t/>
            </a:r>
            <a:br>
              <a:rPr lang="en-CA" dirty="0" smtClean="0"/>
            </a:br>
            <a:endParaRPr lang="en-CA" dirty="0"/>
          </a:p>
        </p:txBody>
      </p:sp>
      <p:sp>
        <p:nvSpPr>
          <p:cNvPr id="3" name="Subtitle 2"/>
          <p:cNvSpPr>
            <a:spLocks noGrp="1"/>
          </p:cNvSpPr>
          <p:nvPr>
            <p:ph type="subTitle" idx="1"/>
          </p:nvPr>
        </p:nvSpPr>
        <p:spPr/>
        <p:txBody>
          <a:bodyPr/>
          <a:lstStyle/>
          <a:p>
            <a:pPr algn="ctr"/>
            <a:r>
              <a:rPr lang="en-US" smtClean="0"/>
              <a:t>Lecture </a:t>
            </a:r>
            <a:r>
              <a:rPr lang="en-US" smtClean="0"/>
              <a:t>07</a:t>
            </a:r>
            <a:endParaRPr lang="en-US" dirty="0" smtClean="0"/>
          </a:p>
          <a:p>
            <a:r>
              <a:rPr lang="en-CA" sz="1600" dirty="0"/>
              <a:t>Introduction to Transaction Processing Concepts and Theory</a:t>
            </a:r>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Mandatory Access Control</a:t>
            </a:r>
          </a:p>
        </p:txBody>
      </p:sp>
      <p:sp>
        <p:nvSpPr>
          <p:cNvPr id="3" name="Content Placeholder 2"/>
          <p:cNvSpPr>
            <a:spLocks noGrp="1"/>
          </p:cNvSpPr>
          <p:nvPr>
            <p:ph idx="1"/>
          </p:nvPr>
        </p:nvSpPr>
        <p:spPr/>
        <p:txBody>
          <a:bodyPr/>
          <a:lstStyle/>
          <a:p>
            <a:r>
              <a:rPr lang="en-CA" sz="2000" dirty="0"/>
              <a:t>Mandatory Access Control</a:t>
            </a:r>
          </a:p>
          <a:p>
            <a:pPr lvl="1"/>
            <a:r>
              <a:rPr lang="en-US" sz="1800" dirty="0"/>
              <a:t>Classifies data and users based on security classes.</a:t>
            </a:r>
            <a:endParaRPr lang="en-CA" sz="1800" dirty="0"/>
          </a:p>
          <a:p>
            <a:pPr lvl="1"/>
            <a:r>
              <a:rPr lang="en-US" sz="1800" dirty="0"/>
              <a:t>Defines what database objects can be accessed by a user.</a:t>
            </a:r>
          </a:p>
          <a:p>
            <a:r>
              <a:rPr lang="en-US" dirty="0"/>
              <a:t> </a:t>
            </a:r>
            <a:r>
              <a:rPr lang="en-US" sz="2000" dirty="0"/>
              <a:t>Multilevel security exists in government, military, and intelligence applications</a:t>
            </a:r>
          </a:p>
          <a:p>
            <a:r>
              <a:rPr lang="en-CA" sz="2000" dirty="0"/>
              <a:t>Typical security classes </a:t>
            </a:r>
          </a:p>
          <a:p>
            <a:pPr lvl="1"/>
            <a:r>
              <a:rPr lang="en-CA" sz="1800" dirty="0"/>
              <a:t>top secret (TS)</a:t>
            </a:r>
          </a:p>
          <a:p>
            <a:pPr lvl="1"/>
            <a:r>
              <a:rPr lang="en-CA" sz="1800" dirty="0"/>
              <a:t>secret (S)</a:t>
            </a:r>
          </a:p>
          <a:p>
            <a:pPr lvl="1"/>
            <a:r>
              <a:rPr lang="en-CA" sz="1800" dirty="0"/>
              <a:t>confidential </a:t>
            </a:r>
          </a:p>
          <a:p>
            <a:pPr lvl="1"/>
            <a:r>
              <a:rPr lang="en-CA" sz="1800" dirty="0"/>
              <a:t>unclassified </a:t>
            </a:r>
          </a:p>
          <a:p>
            <a:endParaRPr lang="en-CA" dirty="0"/>
          </a:p>
        </p:txBody>
      </p:sp>
    </p:spTree>
    <p:extLst>
      <p:ext uri="{BB962C8B-B14F-4D97-AF65-F5344CB8AC3E}">
        <p14:creationId xmlns:p14="http://schemas.microsoft.com/office/powerpoint/2010/main" val="8456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a:t>
            </a:r>
            <a:r>
              <a:rPr lang="en-US" dirty="0" err="1" smtClean="0"/>
              <a:t>Privilages</a:t>
            </a:r>
            <a:endParaRPr lang="en-CA" dirty="0"/>
          </a:p>
        </p:txBody>
      </p:sp>
      <p:sp>
        <p:nvSpPr>
          <p:cNvPr id="3" name="Text Placeholder 2"/>
          <p:cNvSpPr>
            <a:spLocks noGrp="1"/>
          </p:cNvSpPr>
          <p:nvPr>
            <p:ph type="body" idx="1"/>
          </p:nvPr>
        </p:nvSpPr>
        <p:spPr/>
        <p:txBody>
          <a:bodyPr/>
          <a:lstStyle/>
          <a:p>
            <a:r>
              <a:rPr lang="en-CA" dirty="0"/>
              <a:t>https://dev.mysql.com/doc/refman/5.5/en/privileges-provided.html</a:t>
            </a:r>
          </a:p>
        </p:txBody>
      </p:sp>
    </p:spTree>
    <p:extLst>
      <p:ext uri="{BB962C8B-B14F-4D97-AF65-F5344CB8AC3E}">
        <p14:creationId xmlns:p14="http://schemas.microsoft.com/office/powerpoint/2010/main" val="3193860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Privileges</a:t>
            </a:r>
            <a:endParaRPr lang="en-CA" dirty="0"/>
          </a:p>
        </p:txBody>
      </p:sp>
      <p:sp>
        <p:nvSpPr>
          <p:cNvPr id="3" name="Content Placeholder 2"/>
          <p:cNvSpPr>
            <a:spLocks noGrp="1"/>
          </p:cNvSpPr>
          <p:nvPr>
            <p:ph idx="1"/>
          </p:nvPr>
        </p:nvSpPr>
        <p:spPr/>
        <p:txBody>
          <a:bodyPr>
            <a:normAutofit/>
          </a:bodyPr>
          <a:lstStyle/>
          <a:p>
            <a:pPr fontAlgn="base"/>
            <a:r>
              <a:rPr lang="en-US" dirty="0" smtClean="0"/>
              <a:t>The </a:t>
            </a:r>
            <a:r>
              <a:rPr lang="en-US" dirty="0"/>
              <a:t>privileges granted to a MySQL account determine which operations the account can perform. </a:t>
            </a:r>
            <a:endParaRPr lang="en-US" dirty="0" smtClean="0"/>
          </a:p>
          <a:p>
            <a:pPr fontAlgn="base"/>
            <a:r>
              <a:rPr lang="en-US" dirty="0" smtClean="0"/>
              <a:t>MySQL </a:t>
            </a:r>
            <a:r>
              <a:rPr lang="en-US" dirty="0"/>
              <a:t>privileges differ in the contexts in which they apply and at different levels of operation: </a:t>
            </a:r>
          </a:p>
          <a:p>
            <a:pPr lvl="1" fontAlgn="base"/>
            <a:r>
              <a:rPr lang="en-US" dirty="0" smtClean="0"/>
              <a:t>Administrative </a:t>
            </a:r>
            <a:r>
              <a:rPr lang="en-US" dirty="0"/>
              <a:t>Privileges</a:t>
            </a:r>
            <a:r>
              <a:rPr lang="en-US" dirty="0" smtClean="0"/>
              <a:t> </a:t>
            </a:r>
          </a:p>
          <a:p>
            <a:pPr lvl="2" fontAlgn="base"/>
            <a:r>
              <a:rPr lang="en-US" dirty="0" smtClean="0"/>
              <a:t>The administrative </a:t>
            </a:r>
            <a:r>
              <a:rPr lang="en-US" dirty="0"/>
              <a:t>privileges are </a:t>
            </a:r>
            <a:r>
              <a:rPr lang="en-US" dirty="0" smtClean="0"/>
              <a:t>global. </a:t>
            </a:r>
            <a:endParaRPr lang="en-US" dirty="0"/>
          </a:p>
          <a:p>
            <a:pPr lvl="1" fontAlgn="base"/>
            <a:r>
              <a:rPr lang="en-US" dirty="0"/>
              <a:t>Database Privileges</a:t>
            </a:r>
            <a:r>
              <a:rPr lang="en-US" dirty="0" smtClean="0"/>
              <a:t> </a:t>
            </a:r>
          </a:p>
          <a:p>
            <a:pPr lvl="2" fontAlgn="base"/>
            <a:r>
              <a:rPr lang="en-US" dirty="0" smtClean="0"/>
              <a:t>The user has privileges for </a:t>
            </a:r>
            <a:r>
              <a:rPr lang="en-US" dirty="0"/>
              <a:t>specific </a:t>
            </a:r>
            <a:r>
              <a:rPr lang="en-US" dirty="0" smtClean="0"/>
              <a:t>databases. </a:t>
            </a:r>
            <a:endParaRPr lang="en-US" dirty="0"/>
          </a:p>
          <a:p>
            <a:pPr lvl="1" fontAlgn="base"/>
            <a:r>
              <a:rPr lang="en-US" dirty="0" smtClean="0"/>
              <a:t>Database Objects </a:t>
            </a:r>
            <a:r>
              <a:rPr lang="en-US" dirty="0"/>
              <a:t>Privileges</a:t>
            </a:r>
            <a:endParaRPr lang="en-US" dirty="0" smtClean="0"/>
          </a:p>
          <a:p>
            <a:pPr lvl="2" fontAlgn="base"/>
            <a:r>
              <a:rPr lang="en-US" dirty="0" smtClean="0"/>
              <a:t>Defines the user privileges to database objects </a:t>
            </a:r>
            <a:r>
              <a:rPr lang="en-US" dirty="0"/>
              <a:t>such as tables, indexes, views, and stored </a:t>
            </a:r>
            <a:r>
              <a:rPr lang="en-US" dirty="0" smtClean="0"/>
              <a:t>routines. It can be on all database objects or some specific objects. </a:t>
            </a:r>
            <a:endParaRPr lang="en-US" dirty="0"/>
          </a:p>
          <a:p>
            <a:endParaRPr lang="en-CA" dirty="0"/>
          </a:p>
        </p:txBody>
      </p:sp>
    </p:spTree>
    <p:extLst>
      <p:ext uri="{BB962C8B-B14F-4D97-AF65-F5344CB8AC3E}">
        <p14:creationId xmlns:p14="http://schemas.microsoft.com/office/powerpoint/2010/main" val="2410674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Grant</a:t>
            </a:r>
            <a:endParaRPr lang="en-CA" dirty="0"/>
          </a:p>
        </p:txBody>
      </p:sp>
      <p:sp>
        <p:nvSpPr>
          <p:cNvPr id="3" name="Content Placeholder 2"/>
          <p:cNvSpPr>
            <a:spLocks noGrp="1"/>
          </p:cNvSpPr>
          <p:nvPr>
            <p:ph idx="1"/>
          </p:nvPr>
        </p:nvSpPr>
        <p:spPr/>
        <p:txBody>
          <a:bodyPr/>
          <a:lstStyle/>
          <a:p>
            <a:r>
              <a:rPr lang="en-CA" dirty="0"/>
              <a:t>G</a:t>
            </a:r>
            <a:r>
              <a:rPr lang="en-CA" dirty="0" smtClean="0"/>
              <a:t>rant </a:t>
            </a:r>
            <a:r>
              <a:rPr lang="en-CA" dirty="0"/>
              <a:t>privileges to MySQL </a:t>
            </a:r>
            <a:r>
              <a:rPr lang="en-CA" dirty="0" smtClean="0"/>
              <a:t>users</a:t>
            </a:r>
          </a:p>
          <a:p>
            <a:pPr marL="274320" lvl="1" indent="0">
              <a:buNone/>
            </a:pPr>
            <a:r>
              <a:rPr lang="en-US" b="1" dirty="0" smtClean="0">
                <a:latin typeface="Courier New" panose="02070309020205020404" pitchFamily="49" charset="0"/>
                <a:cs typeface="Courier New" panose="02070309020205020404" pitchFamily="49" charset="0"/>
              </a:rPr>
              <a:t>GRANT</a:t>
            </a:r>
            <a:r>
              <a:rPr lang="en-US" dirty="0" smtClean="0">
                <a:latin typeface="Courier New" panose="02070309020205020404" pitchFamily="49" charset="0"/>
                <a:cs typeface="Courier New" panose="02070309020205020404" pitchFamily="49" charset="0"/>
              </a:rPr>
              <a:t> privileges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object </a:t>
            </a:r>
            <a:r>
              <a:rPr lang="en-US" b="1" dirty="0" smtClean="0">
                <a:latin typeface="Courier New" panose="02070309020205020404" pitchFamily="49" charset="0"/>
                <a:cs typeface="Courier New" panose="02070309020205020404" pitchFamily="49" charset="0"/>
              </a:rPr>
              <a:t>TO</a:t>
            </a:r>
            <a:r>
              <a:rPr lang="en-US" dirty="0" smtClean="0">
                <a:latin typeface="Courier New" panose="02070309020205020404" pitchFamily="49" charset="0"/>
                <a:cs typeface="Courier New" panose="02070309020205020404" pitchFamily="49" charset="0"/>
              </a:rPr>
              <a:t> MySQL-user;</a:t>
            </a:r>
          </a:p>
          <a:p>
            <a:pPr marL="274320" lvl="1"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t>Privileges: </a:t>
            </a:r>
            <a:r>
              <a:rPr lang="en-US" dirty="0"/>
              <a:t>What type of operations granted to the user</a:t>
            </a:r>
            <a:r>
              <a:rPr lang="en-US"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2217188363"/>
              </p:ext>
            </p:extLst>
          </p:nvPr>
        </p:nvGraphicFramePr>
        <p:xfrm>
          <a:off x="1337896" y="3305212"/>
          <a:ext cx="3086958" cy="2966720"/>
        </p:xfrm>
        <a:graphic>
          <a:graphicData uri="http://schemas.openxmlformats.org/drawingml/2006/table">
            <a:tbl>
              <a:tblPr firstRow="1" bandRow="1"/>
              <a:tblGrid>
                <a:gridCol w="3086958">
                  <a:extLst>
                    <a:ext uri="{9D8B030D-6E8A-4147-A177-3AD203B41FA5}">
                      <a16:colId xmlns:a16="http://schemas.microsoft.com/office/drawing/2014/main" val="2698347475"/>
                    </a:ext>
                  </a:extLst>
                </a:gridCol>
              </a:tblGrid>
              <a:tr h="370840">
                <a:tc>
                  <a:txBody>
                    <a:bodyPr/>
                    <a:lstStyle/>
                    <a:p>
                      <a:pPr marL="285750" indent="-285750">
                        <a:buFont typeface="Arial" panose="020B0604020202020204" pitchFamily="34" charset="0"/>
                        <a:buChar char="•"/>
                      </a:pPr>
                      <a:r>
                        <a:rPr lang="en-US" dirty="0" smtClean="0"/>
                        <a:t>CREATE</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99656492"/>
                  </a:ext>
                </a:extLst>
              </a:tr>
              <a:tr h="370840">
                <a:tc>
                  <a:txBody>
                    <a:bodyPr/>
                    <a:lstStyle/>
                    <a:p>
                      <a:pPr marL="285750" indent="-285750">
                        <a:buFont typeface="Arial" panose="020B0604020202020204" pitchFamily="34" charset="0"/>
                        <a:buChar char="•"/>
                      </a:pPr>
                      <a:r>
                        <a:rPr lang="en-US" dirty="0" smtClean="0"/>
                        <a:t>ALTER</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29819971"/>
                  </a:ext>
                </a:extLst>
              </a:tr>
              <a:tr h="370840">
                <a:tc>
                  <a:txBody>
                    <a:bodyPr/>
                    <a:lstStyle/>
                    <a:p>
                      <a:pPr marL="285750" indent="-285750">
                        <a:buFont typeface="Arial" panose="020B0604020202020204" pitchFamily="34" charset="0"/>
                        <a:buChar char="•"/>
                      </a:pPr>
                      <a:r>
                        <a:rPr lang="en-US" dirty="0" smtClean="0"/>
                        <a:t>DROP</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289447483"/>
                  </a:ext>
                </a:extLst>
              </a:tr>
              <a:tr h="370840">
                <a:tc>
                  <a:txBody>
                    <a:bodyPr/>
                    <a:lstStyle/>
                    <a:p>
                      <a:pPr marL="285750" indent="-285750">
                        <a:buFont typeface="Arial" panose="020B0604020202020204" pitchFamily="34" charset="0"/>
                        <a:buChar char="•"/>
                      </a:pPr>
                      <a:r>
                        <a:rPr lang="en-US" dirty="0" smtClean="0"/>
                        <a:t>SELECT</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29109246"/>
                  </a:ext>
                </a:extLst>
              </a:tr>
              <a:tr h="370840">
                <a:tc>
                  <a:txBody>
                    <a:bodyPr/>
                    <a:lstStyle/>
                    <a:p>
                      <a:pPr marL="285750" indent="-285750">
                        <a:buFont typeface="Arial" panose="020B0604020202020204" pitchFamily="34" charset="0"/>
                        <a:buChar char="•"/>
                      </a:pPr>
                      <a:r>
                        <a:rPr lang="en-US" dirty="0" smtClean="0"/>
                        <a:t>INSERT</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133785167"/>
                  </a:ext>
                </a:extLst>
              </a:tr>
              <a:tr h="370840">
                <a:tc>
                  <a:txBody>
                    <a:bodyPr/>
                    <a:lstStyle/>
                    <a:p>
                      <a:pPr marL="285750" indent="-285750">
                        <a:buFont typeface="Arial" panose="020B0604020202020204" pitchFamily="34" charset="0"/>
                        <a:buChar char="•"/>
                      </a:pPr>
                      <a:r>
                        <a:rPr lang="en-US" dirty="0" smtClean="0"/>
                        <a:t>DELETE</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775000941"/>
                  </a:ext>
                </a:extLst>
              </a:tr>
              <a:tr h="370840">
                <a:tc>
                  <a:txBody>
                    <a:bodyPr/>
                    <a:lstStyle/>
                    <a:p>
                      <a:pPr marL="285750" indent="-285750">
                        <a:buFont typeface="Arial" panose="020B0604020202020204" pitchFamily="34" charset="0"/>
                        <a:buChar char="•"/>
                      </a:pPr>
                      <a:r>
                        <a:rPr lang="en-US" dirty="0" smtClean="0"/>
                        <a:t>UPDATE</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978818404"/>
                  </a:ext>
                </a:extLst>
              </a:tr>
              <a:tr h="370840">
                <a:tc>
                  <a:txBody>
                    <a:bodyPr/>
                    <a:lstStyle/>
                    <a:p>
                      <a:pPr marL="285750" indent="-285750">
                        <a:buFont typeface="Arial" panose="020B0604020202020204" pitchFamily="34" charset="0"/>
                        <a:buChar char="•"/>
                      </a:pPr>
                      <a:r>
                        <a:rPr lang="en-US" dirty="0" smtClean="0"/>
                        <a:t>ALL</a:t>
                      </a:r>
                      <a:endParaRPr lang="en-CA"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614777064"/>
                  </a:ext>
                </a:extLst>
              </a:tr>
            </a:tbl>
          </a:graphicData>
        </a:graphic>
      </p:graphicFrame>
    </p:spTree>
    <p:extLst>
      <p:ext uri="{BB962C8B-B14F-4D97-AF65-F5344CB8AC3E}">
        <p14:creationId xmlns:p14="http://schemas.microsoft.com/office/powerpoint/2010/main" val="101186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Grant Example</a:t>
            </a:r>
            <a:endParaRPr lang="en-CA" dirty="0"/>
          </a:p>
        </p:txBody>
      </p:sp>
      <p:sp>
        <p:nvSpPr>
          <p:cNvPr id="3" name="Content Placeholder 2"/>
          <p:cNvSpPr>
            <a:spLocks noGrp="1"/>
          </p:cNvSpPr>
          <p:nvPr>
            <p:ph idx="1"/>
          </p:nvPr>
        </p:nvSpPr>
        <p:spPr/>
        <p:txBody>
          <a:bodyPr/>
          <a:lstStyle/>
          <a:p>
            <a:r>
              <a:rPr lang="en-US" dirty="0" smtClean="0">
                <a:latin typeface="Courier New" panose="02070309020205020404" pitchFamily="49" charset="0"/>
                <a:cs typeface="Courier New" panose="02070309020205020404" pitchFamily="49" charset="0"/>
              </a:rPr>
              <a:t>For table test and user root, see following examples:</a:t>
            </a:r>
          </a:p>
          <a:p>
            <a:pPr marL="0" indent="0">
              <a:buNone/>
            </a:pPr>
            <a:r>
              <a:rPr lang="en-US" b="1" dirty="0" smtClean="0">
                <a:latin typeface="Courier New" panose="02070309020205020404" pitchFamily="49" charset="0"/>
                <a:cs typeface="Courier New" panose="02070309020205020404" pitchFamily="49" charset="0"/>
              </a:rPr>
              <a:t>GRANT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SELECT </a:t>
            </a:r>
            <a:r>
              <a:rPr lang="en-US" b="1" dirty="0" smtClean="0">
                <a:latin typeface="Courier New" panose="02070309020205020404" pitchFamily="49" charset="0"/>
                <a:cs typeface="Courier New" panose="02070309020205020404" pitchFamily="49" charset="0"/>
              </a:rPr>
              <a:t>ON</a:t>
            </a:r>
            <a:r>
              <a:rPr lang="en-US" dirty="0" smtClean="0">
                <a:latin typeface="Courier New" panose="02070309020205020404" pitchFamily="49" charset="0"/>
                <a:cs typeface="Courier New" panose="02070309020205020404" pitchFamily="49" charset="0"/>
              </a:rPr>
              <a:t> test </a:t>
            </a:r>
            <a:r>
              <a:rPr lang="en-US" b="1" dirty="0" smtClean="0">
                <a:latin typeface="Courier New" panose="02070309020205020404" pitchFamily="49" charset="0"/>
                <a:cs typeface="Courier New" panose="02070309020205020404" pitchFamily="49" charset="0"/>
              </a:rPr>
              <a:t>TO</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root'@'localhost</a:t>
            </a:r>
            <a:r>
              <a:rPr lang="en-US" dirty="0" smtClean="0">
                <a:latin typeface="Courier New" panose="02070309020205020404" pitchFamily="49" charset="0"/>
                <a:cs typeface="Courier New" panose="02070309020205020404" pitchFamily="49" charset="0"/>
              </a:rPr>
              <a:t>’;</a:t>
            </a:r>
          </a:p>
          <a:p>
            <a:pPr marL="0" indent="0">
              <a:buNone/>
            </a:pPr>
            <a:r>
              <a:rPr lang="en-US" b="1" dirty="0" smtClean="0">
                <a:latin typeface="Courier New" panose="02070309020205020404" pitchFamily="49" charset="0"/>
                <a:cs typeface="Courier New" panose="02070309020205020404" pitchFamily="49" charset="0"/>
              </a:rPr>
              <a:t>GRANT</a:t>
            </a:r>
            <a:r>
              <a:rPr lang="en-US" dirty="0" smtClean="0">
                <a:latin typeface="Courier New" panose="02070309020205020404" pitchFamily="49" charset="0"/>
                <a:cs typeface="Courier New" panose="02070309020205020404" pitchFamily="49" charset="0"/>
              </a:rPr>
              <a:t> INSERT,UPDAE, DELETE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test </a:t>
            </a:r>
            <a:r>
              <a:rPr lang="en-US" b="1" dirty="0">
                <a:latin typeface="Courier New" panose="02070309020205020404" pitchFamily="49" charset="0"/>
                <a:cs typeface="Courier New" panose="02070309020205020404" pitchFamily="49" charset="0"/>
              </a:rPr>
              <a:t>TO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root'@'localhost</a:t>
            </a:r>
            <a:r>
              <a:rPr lang="en-US" dirty="0" smtClean="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GRANT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ALL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test </a:t>
            </a:r>
            <a:r>
              <a:rPr lang="en-US" b="1" dirty="0" smtClean="0">
                <a:latin typeface="Courier New" panose="02070309020205020404" pitchFamily="49" charset="0"/>
                <a:cs typeface="Courier New" panose="02070309020205020404" pitchFamily="49" charset="0"/>
              </a:rPr>
              <a:t>TO</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root'@'localhost</a:t>
            </a:r>
            <a:r>
              <a:rPr lang="en-US" dirty="0" smtClean="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GRANT</a:t>
            </a:r>
            <a:r>
              <a:rPr lang="en-US" dirty="0">
                <a:latin typeface="Courier New" panose="02070309020205020404" pitchFamily="49" charset="0"/>
                <a:cs typeface="Courier New" panose="02070309020205020404" pitchFamily="49" charset="0"/>
              </a:rPr>
              <a:t> SELECT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test </a:t>
            </a:r>
            <a:r>
              <a:rPr lang="en-US" b="1" dirty="0">
                <a:latin typeface="Courier New" panose="02070309020205020404" pitchFamily="49" charset="0"/>
                <a:cs typeface="Courier New" panose="02070309020205020404" pitchFamily="49" charset="0"/>
              </a:rPr>
              <a:t>TO</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'localhost’;</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264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Revoke</a:t>
            </a:r>
            <a:endParaRPr lang="en-CA" dirty="0"/>
          </a:p>
        </p:txBody>
      </p:sp>
      <p:sp>
        <p:nvSpPr>
          <p:cNvPr id="3" name="Content Placeholder 2"/>
          <p:cNvSpPr>
            <a:spLocks noGrp="1"/>
          </p:cNvSpPr>
          <p:nvPr>
            <p:ph idx="1"/>
          </p:nvPr>
        </p:nvSpPr>
        <p:spPr/>
        <p:txBody>
          <a:bodyPr/>
          <a:lstStyle/>
          <a:p>
            <a:r>
              <a:rPr lang="en-CA" dirty="0" smtClean="0"/>
              <a:t>Revoke </a:t>
            </a:r>
            <a:r>
              <a:rPr lang="en-CA" dirty="0"/>
              <a:t>privileges </a:t>
            </a:r>
            <a:r>
              <a:rPr lang="en-CA" dirty="0" smtClean="0"/>
              <a:t>from </a:t>
            </a:r>
            <a:r>
              <a:rPr lang="en-CA" dirty="0"/>
              <a:t>MySQL </a:t>
            </a:r>
            <a:r>
              <a:rPr lang="en-CA" dirty="0" smtClean="0"/>
              <a:t>users</a:t>
            </a:r>
          </a:p>
          <a:p>
            <a:pPr marL="0" indent="0">
              <a:buNone/>
            </a:pPr>
            <a:r>
              <a:rPr lang="en-US" dirty="0"/>
              <a:t>	</a:t>
            </a:r>
            <a:r>
              <a:rPr lang="en-US" b="1" dirty="0" smtClean="0">
                <a:latin typeface="Courier New" panose="02070309020205020404" pitchFamily="49" charset="0"/>
                <a:cs typeface="Courier New" panose="02070309020205020404" pitchFamily="49" charset="0"/>
              </a:rPr>
              <a:t>Revoke</a:t>
            </a:r>
            <a:r>
              <a:rPr lang="en-US" dirty="0" smtClean="0">
                <a:latin typeface="Courier New" panose="02070309020205020404" pitchFamily="49" charset="0"/>
                <a:cs typeface="Courier New" panose="02070309020205020404" pitchFamily="49" charset="0"/>
              </a:rPr>
              <a:t> privileges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object </a:t>
            </a:r>
            <a:r>
              <a:rPr lang="en-US" b="1" dirty="0" smtClean="0">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MySQL-user;</a:t>
            </a:r>
          </a:p>
          <a:p>
            <a:pPr marL="0" indent="0">
              <a:buNone/>
            </a:pPr>
            <a:endParaRPr lang="en-US" dirty="0" smtClean="0"/>
          </a:p>
          <a:p>
            <a:pPr marL="0" indent="0">
              <a:buNone/>
            </a:pPr>
            <a:r>
              <a:rPr lang="en-US" dirty="0" smtClean="0"/>
              <a:t>Example:</a:t>
            </a:r>
          </a:p>
          <a:p>
            <a:pPr marL="0" indent="0">
              <a:buNone/>
            </a:pPr>
            <a:r>
              <a:rPr lang="en-US" b="1" dirty="0">
                <a:latin typeface="Courier New" panose="02070309020205020404" pitchFamily="49" charset="0"/>
                <a:cs typeface="Courier New" panose="02070309020205020404" pitchFamily="49" charset="0"/>
              </a:rPr>
              <a:t>REVOKE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DELETE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users </a:t>
            </a:r>
            <a:r>
              <a:rPr lang="en-US" b="1" dirty="0">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root</a:t>
            </a:r>
            <a:r>
              <a:rPr lang="en-US" dirty="0" err="1">
                <a:latin typeface="Courier New" panose="02070309020205020404" pitchFamily="49" charset="0"/>
                <a:cs typeface="Courier New" panose="02070309020205020404" pitchFamily="49" charset="0"/>
              </a:rPr>
              <a:t>'@localhost</a:t>
            </a:r>
            <a:r>
              <a:rPr lang="en-US" dirty="0" smtClean="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REVOKE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INSERT,UPDATE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users </a:t>
            </a:r>
            <a:r>
              <a:rPr lang="en-US" b="1" dirty="0">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root'@localhost</a:t>
            </a:r>
            <a:r>
              <a:rPr lang="en-US" dirty="0" smtClean="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REVOKE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ALL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users </a:t>
            </a:r>
            <a:r>
              <a:rPr lang="en-US" b="1" dirty="0">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root'@localhost</a:t>
            </a:r>
            <a:r>
              <a:rPr lang="en-US" dirty="0">
                <a:latin typeface="Courier New" panose="02070309020205020404" pitchFamily="49" charset="0"/>
                <a:cs typeface="Courier New" panose="02070309020205020404" pitchFamily="49" charset="0"/>
              </a:rPr>
              <a:t>';</a:t>
            </a:r>
            <a:endParaRPr lang="en-CA"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758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endParaRPr lang="en-CA" dirty="0"/>
          </a:p>
        </p:txBody>
      </p:sp>
      <p:sp>
        <p:nvSpPr>
          <p:cNvPr id="3" name="Content Placeholder 2"/>
          <p:cNvSpPr>
            <a:spLocks noGrp="1"/>
          </p:cNvSpPr>
          <p:nvPr>
            <p:ph idx="1"/>
          </p:nvPr>
        </p:nvSpPr>
        <p:spPr/>
        <p:txBody>
          <a:bodyPr/>
          <a:lstStyle/>
          <a:p>
            <a:r>
              <a:rPr lang="en-US" dirty="0"/>
              <a:t>Views can be created and used as an access control mechanism. Views restricts the user access to table rows and columns. </a:t>
            </a:r>
          </a:p>
          <a:p>
            <a:r>
              <a:rPr lang="en-CA" dirty="0" smtClean="0"/>
              <a:t>A view can filter out some of the rows and columns to be displayed to users based on their privilege and access level.</a:t>
            </a:r>
            <a:endParaRPr lang="en-CA" dirty="0"/>
          </a:p>
        </p:txBody>
      </p:sp>
    </p:spTree>
    <p:extLst>
      <p:ext uri="{BB962C8B-B14F-4D97-AF65-F5344CB8AC3E}">
        <p14:creationId xmlns:p14="http://schemas.microsoft.com/office/powerpoint/2010/main" val="214831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Database Transaction</a:t>
            </a:r>
            <a:endParaRPr lang="en-CA" dirty="0"/>
          </a:p>
        </p:txBody>
      </p:sp>
      <p:sp>
        <p:nvSpPr>
          <p:cNvPr id="3" name="Text Placeholder 2"/>
          <p:cNvSpPr>
            <a:spLocks noGrp="1"/>
          </p:cNvSpPr>
          <p:nvPr>
            <p:ph type="body" idx="1"/>
          </p:nvPr>
        </p:nvSpPr>
        <p:spPr/>
        <p:txBody>
          <a:bodyPr>
            <a:normAutofit/>
          </a:bodyPr>
          <a:lstStyle/>
          <a:p>
            <a:r>
              <a:rPr lang="en-CA" sz="1400" dirty="0"/>
              <a:t>Introduction to Transaction Processing Concepts and </a:t>
            </a:r>
            <a:r>
              <a:rPr lang="en-CA" sz="1400" dirty="0" smtClean="0"/>
              <a:t>Theory – Chapter 21</a:t>
            </a:r>
            <a:endParaRPr lang="en-CA" sz="1400" dirty="0"/>
          </a:p>
        </p:txBody>
      </p:sp>
    </p:spTree>
    <p:extLst>
      <p:ext uri="{BB962C8B-B14F-4D97-AF65-F5344CB8AC3E}">
        <p14:creationId xmlns:p14="http://schemas.microsoft.com/office/powerpoint/2010/main" val="178011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Single-use vs Multiuser DBMS</a:t>
            </a:r>
            <a:endParaRPr lang="en-CA" dirty="0"/>
          </a:p>
        </p:txBody>
      </p:sp>
      <p:sp>
        <p:nvSpPr>
          <p:cNvPr id="3" name="Content Placeholder 2"/>
          <p:cNvSpPr>
            <a:spLocks noGrp="1"/>
          </p:cNvSpPr>
          <p:nvPr>
            <p:ph idx="1"/>
          </p:nvPr>
        </p:nvSpPr>
        <p:spPr/>
        <p:txBody>
          <a:bodyPr>
            <a:normAutofit/>
          </a:bodyPr>
          <a:lstStyle/>
          <a:p>
            <a:r>
              <a:rPr lang="en-CA" dirty="0"/>
              <a:t>A DBMS can be</a:t>
            </a:r>
          </a:p>
          <a:p>
            <a:pPr lvl="1"/>
            <a:r>
              <a:rPr lang="en-CA" dirty="0"/>
              <a:t> single-user</a:t>
            </a:r>
          </a:p>
          <a:p>
            <a:pPr lvl="2"/>
            <a:r>
              <a:rPr lang="en-US" dirty="0"/>
              <a:t>At most one user can use the database at the time</a:t>
            </a:r>
            <a:endParaRPr lang="en-CA" dirty="0"/>
          </a:p>
          <a:p>
            <a:pPr lvl="1"/>
            <a:r>
              <a:rPr lang="en-CA" dirty="0"/>
              <a:t>Multiuser</a:t>
            </a:r>
          </a:p>
          <a:p>
            <a:pPr lvl="2"/>
            <a:r>
              <a:rPr lang="en-US" dirty="0"/>
              <a:t>Multiple users can concurrently access the database at the same time.</a:t>
            </a:r>
          </a:p>
          <a:p>
            <a:r>
              <a:rPr lang="en-US" dirty="0"/>
              <a:t>Multiuser Systems:</a:t>
            </a:r>
          </a:p>
          <a:p>
            <a:pPr lvl="1"/>
            <a:r>
              <a:rPr lang="en-US" dirty="0"/>
              <a:t>Banks </a:t>
            </a:r>
          </a:p>
          <a:p>
            <a:pPr lvl="1"/>
            <a:r>
              <a:rPr lang="en-US" dirty="0"/>
              <a:t>Supermarkets</a:t>
            </a:r>
          </a:p>
          <a:p>
            <a:pPr lvl="1"/>
            <a:r>
              <a:rPr lang="en-US" dirty="0"/>
              <a:t>Insurance companies</a:t>
            </a:r>
          </a:p>
          <a:p>
            <a:pPr lvl="1"/>
            <a:r>
              <a:rPr lang="en-US" dirty="0"/>
              <a:t>Stock market systems</a:t>
            </a:r>
            <a:endParaRPr lang="en-CA" dirty="0"/>
          </a:p>
        </p:txBody>
      </p:sp>
    </p:spTree>
    <p:extLst>
      <p:ext uri="{BB962C8B-B14F-4D97-AF65-F5344CB8AC3E}">
        <p14:creationId xmlns:p14="http://schemas.microsoft.com/office/powerpoint/2010/main" val="564762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250" y="390699"/>
            <a:ext cx="9692640" cy="1325562"/>
          </a:xfrm>
        </p:spPr>
        <p:txBody>
          <a:bodyPr/>
          <a:lstStyle/>
          <a:p>
            <a:r>
              <a:rPr lang="en-US" dirty="0"/>
              <a:t>Transaction</a:t>
            </a:r>
            <a:endParaRPr lang="en-CA" dirty="0"/>
          </a:p>
        </p:txBody>
      </p:sp>
      <p:sp>
        <p:nvSpPr>
          <p:cNvPr id="3" name="Content Placeholder 2"/>
          <p:cNvSpPr>
            <a:spLocks noGrp="1"/>
          </p:cNvSpPr>
          <p:nvPr>
            <p:ph idx="1"/>
          </p:nvPr>
        </p:nvSpPr>
        <p:spPr/>
        <p:txBody>
          <a:bodyPr>
            <a:normAutofit/>
          </a:bodyPr>
          <a:lstStyle/>
          <a:p>
            <a:r>
              <a:rPr lang="en-US" dirty="0"/>
              <a:t>A transaction includes one or more database operations:</a:t>
            </a:r>
          </a:p>
          <a:p>
            <a:pPr lvl="1"/>
            <a:r>
              <a:rPr lang="en-US" dirty="0" smtClean="0"/>
              <a:t>Insertion</a:t>
            </a:r>
            <a:endParaRPr lang="en-US" dirty="0"/>
          </a:p>
          <a:p>
            <a:pPr lvl="1"/>
            <a:r>
              <a:rPr lang="en-US" dirty="0"/>
              <a:t>Deletion</a:t>
            </a:r>
          </a:p>
          <a:p>
            <a:pPr lvl="1"/>
            <a:r>
              <a:rPr lang="en-US" dirty="0" smtClean="0"/>
              <a:t>Modification</a:t>
            </a:r>
            <a:endParaRPr lang="en-US" dirty="0"/>
          </a:p>
          <a:p>
            <a:pPr lvl="1"/>
            <a:r>
              <a:rPr lang="en-US" dirty="0"/>
              <a:t>Selection</a:t>
            </a:r>
          </a:p>
          <a:p>
            <a:r>
              <a:rPr lang="en-US" dirty="0"/>
              <a:t>Transactions:</a:t>
            </a:r>
          </a:p>
          <a:p>
            <a:pPr lvl="1"/>
            <a:r>
              <a:rPr lang="en-US" dirty="0"/>
              <a:t>Read only Transactions</a:t>
            </a:r>
          </a:p>
          <a:p>
            <a:pPr lvl="2"/>
            <a:r>
              <a:rPr lang="en-US" dirty="0"/>
              <a:t>The transaction does not include update operations.</a:t>
            </a:r>
          </a:p>
          <a:p>
            <a:pPr lvl="1"/>
            <a:r>
              <a:rPr lang="en-US" dirty="0"/>
              <a:t>Read-write Transactions</a:t>
            </a:r>
          </a:p>
          <a:p>
            <a:pPr lvl="2"/>
            <a:r>
              <a:rPr lang="en-US" dirty="0"/>
              <a:t>The transaction can include both modification and data retrieval operations. </a:t>
            </a:r>
            <a:endParaRPr lang="en-US" dirty="0" smtClean="0"/>
          </a:p>
          <a:p>
            <a:r>
              <a:rPr lang="en-CA" dirty="0" smtClean="0"/>
              <a:t>In an application program, a transaction can be specified by begin and end transaction statements.  </a:t>
            </a:r>
            <a:endParaRPr lang="en-US" dirty="0"/>
          </a:p>
          <a:p>
            <a:pPr marL="274320" lvl="1" indent="0">
              <a:buNone/>
            </a:pPr>
            <a:endParaRPr lang="en-CA" dirty="0"/>
          </a:p>
        </p:txBody>
      </p:sp>
    </p:spTree>
    <p:extLst>
      <p:ext uri="{BB962C8B-B14F-4D97-AF65-F5344CB8AC3E}">
        <p14:creationId xmlns:p14="http://schemas.microsoft.com/office/powerpoint/2010/main" val="150413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Database</a:t>
            </a:r>
            <a:br>
              <a:rPr lang="en-CA" dirty="0" smtClean="0"/>
            </a:br>
            <a:r>
              <a:rPr lang="en-CA" dirty="0" smtClean="0"/>
              <a:t>Security and Privacy</a:t>
            </a:r>
            <a:endParaRPr lang="en-CA" dirty="0"/>
          </a:p>
        </p:txBody>
      </p:sp>
      <p:sp>
        <p:nvSpPr>
          <p:cNvPr id="3" name="Text Placeholder 2"/>
          <p:cNvSpPr>
            <a:spLocks noGrp="1"/>
          </p:cNvSpPr>
          <p:nvPr>
            <p:ph type="body" idx="1"/>
          </p:nvPr>
        </p:nvSpPr>
        <p:spPr/>
        <p:txBody>
          <a:bodyPr/>
          <a:lstStyle/>
          <a:p>
            <a:r>
              <a:rPr lang="en-CA" sz="1200" dirty="0"/>
              <a:t>FUNDAMENTALS OF Database Systems- SIXTH EDITION – Chapter </a:t>
            </a:r>
            <a:r>
              <a:rPr lang="en-CA" sz="1200" dirty="0" smtClean="0"/>
              <a:t>24</a:t>
            </a:r>
          </a:p>
          <a:p>
            <a:r>
              <a:rPr lang="en-CA" sz="1200" dirty="0"/>
              <a:t>Introduction to Transaction Processing Concepts and Theory</a:t>
            </a:r>
          </a:p>
          <a:p>
            <a:endParaRPr lang="en-CA" sz="1200" dirty="0"/>
          </a:p>
          <a:p>
            <a:endParaRPr lang="en-CA" dirty="0"/>
          </a:p>
        </p:txBody>
      </p:sp>
    </p:spTree>
    <p:extLst>
      <p:ext uri="{BB962C8B-B14F-4D97-AF65-F5344CB8AC3E}">
        <p14:creationId xmlns:p14="http://schemas.microsoft.com/office/powerpoint/2010/main" val="3695155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Read/Write Operations</a:t>
            </a:r>
            <a:endParaRPr lang="en-CA" dirty="0"/>
          </a:p>
        </p:txBody>
      </p:sp>
      <p:sp>
        <p:nvSpPr>
          <p:cNvPr id="3" name="Content Placeholder 2"/>
          <p:cNvSpPr>
            <a:spLocks noGrp="1"/>
          </p:cNvSpPr>
          <p:nvPr>
            <p:ph idx="1"/>
          </p:nvPr>
        </p:nvSpPr>
        <p:spPr/>
        <p:txBody>
          <a:bodyPr/>
          <a:lstStyle/>
          <a:p>
            <a:r>
              <a:rPr lang="en-CA" dirty="0" smtClean="0"/>
              <a:t>For simplicity assume the following </a:t>
            </a:r>
            <a:r>
              <a:rPr lang="en-CA" smtClean="0"/>
              <a:t>basic operations </a:t>
            </a:r>
            <a:r>
              <a:rPr lang="en-CA" dirty="0" smtClean="0"/>
              <a:t>in a database in a database item (fields, records,…)</a:t>
            </a:r>
          </a:p>
          <a:p>
            <a:pPr lvl="1"/>
            <a:r>
              <a:rPr lang="en-CA" b="1" dirty="0" err="1" smtClean="0"/>
              <a:t>read_item</a:t>
            </a:r>
            <a:r>
              <a:rPr lang="en-CA" dirty="0" smtClean="0"/>
              <a:t>(</a:t>
            </a:r>
            <a:r>
              <a:rPr lang="en-CA" b="1" i="1" dirty="0" smtClean="0"/>
              <a:t>X</a:t>
            </a:r>
            <a:r>
              <a:rPr lang="en-CA" b="1" dirty="0" smtClean="0"/>
              <a:t>) </a:t>
            </a:r>
          </a:p>
          <a:p>
            <a:pPr lvl="2"/>
            <a:r>
              <a:rPr lang="en-CA" dirty="0" smtClean="0"/>
              <a:t>This </a:t>
            </a:r>
            <a:r>
              <a:rPr lang="en-CA" dirty="0"/>
              <a:t>operation you </a:t>
            </a:r>
            <a:r>
              <a:rPr lang="en-CA" dirty="0" smtClean="0"/>
              <a:t>reads </a:t>
            </a:r>
            <a:r>
              <a:rPr lang="en-CA" dirty="0"/>
              <a:t>an </a:t>
            </a:r>
            <a:r>
              <a:rPr lang="en-CA" dirty="0" smtClean="0"/>
              <a:t>item </a:t>
            </a:r>
            <a:r>
              <a:rPr lang="en-CA" i="1" dirty="0"/>
              <a:t>X</a:t>
            </a:r>
            <a:r>
              <a:rPr lang="en-CA" dirty="0" smtClean="0"/>
              <a:t> from the database and store it into a variable or an object in an application program. </a:t>
            </a:r>
            <a:endParaRPr lang="en-CA" dirty="0"/>
          </a:p>
          <a:p>
            <a:pPr lvl="1"/>
            <a:r>
              <a:rPr lang="en-CA" b="1" dirty="0" err="1" smtClean="0"/>
              <a:t>write_item</a:t>
            </a:r>
            <a:r>
              <a:rPr lang="en-CA" dirty="0" smtClean="0"/>
              <a:t>(</a:t>
            </a:r>
            <a:r>
              <a:rPr lang="en-CA" b="1" i="1" dirty="0" smtClean="0"/>
              <a:t>X</a:t>
            </a:r>
            <a:r>
              <a:rPr lang="en-CA" b="1" dirty="0" smtClean="0"/>
              <a:t>) </a:t>
            </a:r>
          </a:p>
          <a:p>
            <a:pPr lvl="2"/>
            <a:r>
              <a:rPr lang="en-CA" dirty="0"/>
              <a:t>This operation you </a:t>
            </a:r>
            <a:r>
              <a:rPr lang="en-CA" dirty="0" smtClean="0"/>
              <a:t>writes a value into </a:t>
            </a:r>
            <a:r>
              <a:rPr lang="en-CA" dirty="0"/>
              <a:t>an item </a:t>
            </a:r>
            <a:r>
              <a:rPr lang="en-CA" i="1" dirty="0"/>
              <a:t>X</a:t>
            </a:r>
            <a:r>
              <a:rPr lang="en-CA" dirty="0"/>
              <a:t> </a:t>
            </a:r>
            <a:r>
              <a:rPr lang="en-CA" dirty="0" smtClean="0"/>
              <a:t> from an </a:t>
            </a:r>
            <a:r>
              <a:rPr lang="en-CA" dirty="0"/>
              <a:t>application program. </a:t>
            </a:r>
          </a:p>
          <a:p>
            <a:r>
              <a:rPr lang="en-CA" dirty="0" smtClean="0"/>
              <a:t>We can say a </a:t>
            </a:r>
            <a:r>
              <a:rPr lang="en-CA" dirty="0"/>
              <a:t>transaction </a:t>
            </a:r>
            <a:r>
              <a:rPr lang="en-CA" dirty="0" smtClean="0"/>
              <a:t>contains a set of </a:t>
            </a:r>
            <a:r>
              <a:rPr lang="en-CA" dirty="0" err="1"/>
              <a:t>read_item</a:t>
            </a:r>
            <a:r>
              <a:rPr lang="en-CA" dirty="0"/>
              <a:t> and </a:t>
            </a:r>
            <a:r>
              <a:rPr lang="en-CA" dirty="0" err="1"/>
              <a:t>write_item</a:t>
            </a:r>
            <a:r>
              <a:rPr lang="en-CA" dirty="0"/>
              <a:t> operations </a:t>
            </a:r>
            <a:r>
              <a:rPr lang="en-CA" dirty="0" smtClean="0"/>
              <a:t>in a database</a:t>
            </a:r>
            <a:r>
              <a:rPr lang="en-CA" dirty="0"/>
              <a:t>.</a:t>
            </a:r>
            <a:endParaRPr lang="en-CA" dirty="0" smtClean="0"/>
          </a:p>
        </p:txBody>
      </p:sp>
    </p:spTree>
    <p:extLst>
      <p:ext uri="{BB962C8B-B14F-4D97-AF65-F5344CB8AC3E}">
        <p14:creationId xmlns:p14="http://schemas.microsoft.com/office/powerpoint/2010/main" val="1590550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Concurrency</a:t>
            </a:r>
            <a:endParaRPr lang="en-CA" dirty="0"/>
          </a:p>
        </p:txBody>
      </p:sp>
      <p:sp>
        <p:nvSpPr>
          <p:cNvPr id="3" name="Content Placeholder 2"/>
          <p:cNvSpPr>
            <a:spLocks noGrp="1"/>
          </p:cNvSpPr>
          <p:nvPr>
            <p:ph idx="1"/>
          </p:nvPr>
        </p:nvSpPr>
        <p:spPr/>
        <p:txBody>
          <a:bodyPr/>
          <a:lstStyle/>
          <a:p>
            <a:r>
              <a:rPr lang="en-CA" dirty="0"/>
              <a:t>Concurrency control and recovery mechanisms are </a:t>
            </a:r>
            <a:r>
              <a:rPr lang="en-CA" dirty="0" smtClean="0"/>
              <a:t>main concerns when it comes to database transactions. </a:t>
            </a:r>
          </a:p>
          <a:p>
            <a:r>
              <a:rPr lang="en-CA" dirty="0" smtClean="0"/>
              <a:t>In a database, multiple users may submit different transactions to access or modify the same database item at the same time. </a:t>
            </a:r>
          </a:p>
        </p:txBody>
      </p:sp>
      <p:cxnSp>
        <p:nvCxnSpPr>
          <p:cNvPr id="6" name="Straight Connector 5"/>
          <p:cNvCxnSpPr/>
          <p:nvPr/>
        </p:nvCxnSpPr>
        <p:spPr>
          <a:xfrm>
            <a:off x="3674225" y="4189615"/>
            <a:ext cx="379060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6"/>
          <p:cNvSpPr/>
          <p:nvPr/>
        </p:nvSpPr>
        <p:spPr>
          <a:xfrm>
            <a:off x="5295207" y="3973484"/>
            <a:ext cx="598517" cy="31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200" dirty="0" smtClean="0"/>
              <a:t>10</a:t>
            </a:r>
            <a:endParaRPr lang="en-CA" sz="1200" dirty="0"/>
          </a:p>
        </p:txBody>
      </p:sp>
      <p:sp>
        <p:nvSpPr>
          <p:cNvPr id="8" name="TextBox 7"/>
          <p:cNvSpPr txBox="1"/>
          <p:nvPr/>
        </p:nvSpPr>
        <p:spPr>
          <a:xfrm>
            <a:off x="5037512" y="3612122"/>
            <a:ext cx="1313412" cy="261610"/>
          </a:xfrm>
          <a:prstGeom prst="rect">
            <a:avLst/>
          </a:prstGeom>
          <a:noFill/>
        </p:spPr>
        <p:txBody>
          <a:bodyPr wrap="square" rtlCol="0">
            <a:spAutoFit/>
          </a:bodyPr>
          <a:lstStyle/>
          <a:p>
            <a:r>
              <a:rPr lang="en-CA" sz="1100" dirty="0"/>
              <a:t>d</a:t>
            </a:r>
            <a:r>
              <a:rPr lang="en-CA" sz="1100" dirty="0" smtClean="0"/>
              <a:t>atabase item X</a:t>
            </a:r>
            <a:endParaRPr lang="en-CA" sz="1100" dirty="0"/>
          </a:p>
        </p:txBody>
      </p:sp>
      <p:sp>
        <p:nvSpPr>
          <p:cNvPr id="9" name="TextBox 8"/>
          <p:cNvSpPr txBox="1"/>
          <p:nvPr/>
        </p:nvSpPr>
        <p:spPr>
          <a:xfrm>
            <a:off x="2804713" y="3696485"/>
            <a:ext cx="673331" cy="276999"/>
          </a:xfrm>
          <a:prstGeom prst="rect">
            <a:avLst/>
          </a:prstGeom>
          <a:noFill/>
        </p:spPr>
        <p:txBody>
          <a:bodyPr wrap="square" rtlCol="0">
            <a:spAutoFit/>
          </a:bodyPr>
          <a:lstStyle/>
          <a:p>
            <a:r>
              <a:rPr lang="en-CA" sz="1200" dirty="0" smtClean="0"/>
              <a:t>User 1</a:t>
            </a:r>
            <a:endParaRPr lang="en-CA" sz="1200" dirty="0"/>
          </a:p>
        </p:txBody>
      </p:sp>
      <p:cxnSp>
        <p:nvCxnSpPr>
          <p:cNvPr id="13" name="Straight Connector 12"/>
          <p:cNvCxnSpPr>
            <a:stCxn id="9" idx="2"/>
          </p:cNvCxnSpPr>
          <p:nvPr/>
        </p:nvCxnSpPr>
        <p:spPr>
          <a:xfrm>
            <a:off x="3141379" y="3973484"/>
            <a:ext cx="0" cy="251875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extBox 13"/>
          <p:cNvSpPr txBox="1"/>
          <p:nvPr/>
        </p:nvSpPr>
        <p:spPr>
          <a:xfrm>
            <a:off x="7551281" y="3692647"/>
            <a:ext cx="673331" cy="276999"/>
          </a:xfrm>
          <a:prstGeom prst="rect">
            <a:avLst/>
          </a:prstGeom>
          <a:noFill/>
        </p:spPr>
        <p:txBody>
          <a:bodyPr wrap="square" rtlCol="0">
            <a:spAutoFit/>
          </a:bodyPr>
          <a:lstStyle/>
          <a:p>
            <a:r>
              <a:rPr lang="en-CA" sz="1200" dirty="0" smtClean="0"/>
              <a:t>User 2</a:t>
            </a:r>
            <a:endParaRPr lang="en-CA" sz="1200" dirty="0"/>
          </a:p>
        </p:txBody>
      </p:sp>
      <p:cxnSp>
        <p:nvCxnSpPr>
          <p:cNvPr id="15" name="Straight Connector 14"/>
          <p:cNvCxnSpPr>
            <a:stCxn id="14" idx="2"/>
          </p:cNvCxnSpPr>
          <p:nvPr/>
        </p:nvCxnSpPr>
        <p:spPr>
          <a:xfrm>
            <a:off x="7887947" y="3969646"/>
            <a:ext cx="0" cy="251875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p:cNvSpPr txBox="1"/>
          <p:nvPr/>
        </p:nvSpPr>
        <p:spPr>
          <a:xfrm>
            <a:off x="1929382" y="4189615"/>
            <a:ext cx="1211996" cy="276999"/>
          </a:xfrm>
          <a:prstGeom prst="rect">
            <a:avLst/>
          </a:prstGeom>
          <a:noFill/>
        </p:spPr>
        <p:txBody>
          <a:bodyPr wrap="square" rtlCol="0">
            <a:spAutoFit/>
          </a:bodyPr>
          <a:lstStyle/>
          <a:p>
            <a:r>
              <a:rPr lang="en-CA" sz="1200" dirty="0" err="1" smtClean="0"/>
              <a:t>read_item</a:t>
            </a:r>
            <a:r>
              <a:rPr lang="en-CA" sz="1200" dirty="0" smtClean="0"/>
              <a:t>(x)</a:t>
            </a:r>
            <a:endParaRPr lang="en-CA" sz="1200" dirty="0"/>
          </a:p>
        </p:txBody>
      </p:sp>
      <p:cxnSp>
        <p:nvCxnSpPr>
          <p:cNvPr id="18" name="Straight Arrow Connector 17"/>
          <p:cNvCxnSpPr/>
          <p:nvPr/>
        </p:nvCxnSpPr>
        <p:spPr>
          <a:xfrm flipH="1">
            <a:off x="1670856" y="4344740"/>
            <a:ext cx="2585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65689" y="4205004"/>
            <a:ext cx="605166" cy="261610"/>
          </a:xfrm>
          <a:prstGeom prst="rect">
            <a:avLst/>
          </a:prstGeom>
          <a:noFill/>
        </p:spPr>
        <p:txBody>
          <a:bodyPr wrap="square" rtlCol="0">
            <a:spAutoFit/>
          </a:bodyPr>
          <a:lstStyle/>
          <a:p>
            <a:r>
              <a:rPr lang="en-CA" sz="1100" dirty="0" smtClean="0"/>
              <a:t>X = 10</a:t>
            </a:r>
            <a:endParaRPr lang="en-CA" sz="1100" dirty="0"/>
          </a:p>
        </p:txBody>
      </p:sp>
      <p:sp>
        <p:nvSpPr>
          <p:cNvPr id="20" name="TextBox 19"/>
          <p:cNvSpPr txBox="1"/>
          <p:nvPr/>
        </p:nvSpPr>
        <p:spPr>
          <a:xfrm>
            <a:off x="8877991" y="4185562"/>
            <a:ext cx="1211996" cy="276999"/>
          </a:xfrm>
          <a:prstGeom prst="rect">
            <a:avLst/>
          </a:prstGeom>
          <a:noFill/>
        </p:spPr>
        <p:txBody>
          <a:bodyPr wrap="square" rtlCol="0">
            <a:spAutoFit/>
          </a:bodyPr>
          <a:lstStyle/>
          <a:p>
            <a:r>
              <a:rPr lang="en-CA" sz="1200" dirty="0" err="1" smtClean="0"/>
              <a:t>read_item</a:t>
            </a:r>
            <a:r>
              <a:rPr lang="en-CA" sz="1200" dirty="0" smtClean="0"/>
              <a:t>(x)</a:t>
            </a:r>
            <a:endParaRPr lang="en-CA" sz="1200" dirty="0"/>
          </a:p>
        </p:txBody>
      </p:sp>
      <p:cxnSp>
        <p:nvCxnSpPr>
          <p:cNvPr id="21" name="Straight Arrow Connector 20"/>
          <p:cNvCxnSpPr/>
          <p:nvPr/>
        </p:nvCxnSpPr>
        <p:spPr>
          <a:xfrm flipH="1">
            <a:off x="8619465" y="4340687"/>
            <a:ext cx="2585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014298" y="4200951"/>
            <a:ext cx="605166" cy="261610"/>
          </a:xfrm>
          <a:prstGeom prst="rect">
            <a:avLst/>
          </a:prstGeom>
          <a:noFill/>
        </p:spPr>
        <p:txBody>
          <a:bodyPr wrap="square" rtlCol="0">
            <a:spAutoFit/>
          </a:bodyPr>
          <a:lstStyle/>
          <a:p>
            <a:r>
              <a:rPr lang="en-CA" sz="1100" dirty="0" smtClean="0"/>
              <a:t>X = 10</a:t>
            </a:r>
            <a:endParaRPr lang="en-CA" sz="1100" dirty="0"/>
          </a:p>
        </p:txBody>
      </p:sp>
      <p:sp>
        <p:nvSpPr>
          <p:cNvPr id="23" name="TextBox 22"/>
          <p:cNvSpPr txBox="1"/>
          <p:nvPr/>
        </p:nvSpPr>
        <p:spPr>
          <a:xfrm>
            <a:off x="1929381" y="4566370"/>
            <a:ext cx="1211996" cy="461665"/>
          </a:xfrm>
          <a:prstGeom prst="rect">
            <a:avLst/>
          </a:prstGeom>
          <a:noFill/>
        </p:spPr>
        <p:txBody>
          <a:bodyPr wrap="square" rtlCol="0">
            <a:spAutoFit/>
          </a:bodyPr>
          <a:lstStyle/>
          <a:p>
            <a:r>
              <a:rPr lang="en-CA" sz="1200" dirty="0" smtClean="0"/>
              <a:t>X = X + 2</a:t>
            </a:r>
          </a:p>
          <a:p>
            <a:r>
              <a:rPr lang="en-CA" sz="1200" dirty="0" err="1"/>
              <a:t>w</a:t>
            </a:r>
            <a:r>
              <a:rPr lang="en-CA" sz="1200" dirty="0" err="1" smtClean="0"/>
              <a:t>rite_item</a:t>
            </a:r>
            <a:r>
              <a:rPr lang="en-CA" sz="1200" dirty="0" smtClean="0"/>
              <a:t>(X)</a:t>
            </a:r>
            <a:endParaRPr lang="en-CA" sz="1200" dirty="0"/>
          </a:p>
        </p:txBody>
      </p:sp>
      <p:cxnSp>
        <p:nvCxnSpPr>
          <p:cNvPr id="26" name="Straight Connector 25"/>
          <p:cNvCxnSpPr/>
          <p:nvPr/>
        </p:nvCxnSpPr>
        <p:spPr>
          <a:xfrm>
            <a:off x="3671734" y="4774839"/>
            <a:ext cx="379060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26"/>
          <p:cNvSpPr/>
          <p:nvPr/>
        </p:nvSpPr>
        <p:spPr>
          <a:xfrm>
            <a:off x="5292716" y="4558708"/>
            <a:ext cx="598517" cy="31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1200" dirty="0" smtClean="0"/>
              <a:t>12</a:t>
            </a:r>
            <a:endParaRPr lang="en-CA" sz="1200" dirty="0"/>
          </a:p>
        </p:txBody>
      </p:sp>
      <p:sp>
        <p:nvSpPr>
          <p:cNvPr id="28" name="TextBox 27"/>
          <p:cNvSpPr txBox="1"/>
          <p:nvPr/>
        </p:nvSpPr>
        <p:spPr>
          <a:xfrm>
            <a:off x="8042977" y="5072801"/>
            <a:ext cx="1211996" cy="461665"/>
          </a:xfrm>
          <a:prstGeom prst="rect">
            <a:avLst/>
          </a:prstGeom>
          <a:noFill/>
        </p:spPr>
        <p:txBody>
          <a:bodyPr wrap="square" rtlCol="0">
            <a:spAutoFit/>
          </a:bodyPr>
          <a:lstStyle/>
          <a:p>
            <a:r>
              <a:rPr lang="en-CA" sz="1200" dirty="0" smtClean="0"/>
              <a:t>X = X + 4</a:t>
            </a:r>
          </a:p>
          <a:p>
            <a:r>
              <a:rPr lang="en-CA" sz="1200" dirty="0" err="1"/>
              <a:t>w</a:t>
            </a:r>
            <a:r>
              <a:rPr lang="en-CA" sz="1200" dirty="0" err="1" smtClean="0"/>
              <a:t>rite_item</a:t>
            </a:r>
            <a:r>
              <a:rPr lang="en-CA" sz="1200" dirty="0" smtClean="0"/>
              <a:t>(X)</a:t>
            </a:r>
            <a:endParaRPr lang="en-CA" sz="1200" dirty="0"/>
          </a:p>
        </p:txBody>
      </p:sp>
      <p:cxnSp>
        <p:nvCxnSpPr>
          <p:cNvPr id="32" name="Straight Connector 31"/>
          <p:cNvCxnSpPr/>
          <p:nvPr/>
        </p:nvCxnSpPr>
        <p:spPr>
          <a:xfrm>
            <a:off x="3671734" y="5360063"/>
            <a:ext cx="379060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Rectangle 32"/>
          <p:cNvSpPr/>
          <p:nvPr/>
        </p:nvSpPr>
        <p:spPr>
          <a:xfrm>
            <a:off x="5292716" y="5143932"/>
            <a:ext cx="598517" cy="315884"/>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sz="1200" dirty="0" smtClean="0"/>
              <a:t>14</a:t>
            </a:r>
            <a:endParaRPr lang="en-CA" sz="1200" dirty="0"/>
          </a:p>
        </p:txBody>
      </p:sp>
      <p:sp>
        <p:nvSpPr>
          <p:cNvPr id="34" name="TextBox 33"/>
          <p:cNvSpPr txBox="1"/>
          <p:nvPr/>
        </p:nvSpPr>
        <p:spPr>
          <a:xfrm>
            <a:off x="4070745" y="5729156"/>
            <a:ext cx="3000894" cy="307777"/>
          </a:xfrm>
          <a:prstGeom prst="rect">
            <a:avLst/>
          </a:prstGeom>
          <a:noFill/>
        </p:spPr>
        <p:txBody>
          <a:bodyPr wrap="square" rtlCol="0">
            <a:spAutoFit/>
          </a:bodyPr>
          <a:lstStyle/>
          <a:p>
            <a:r>
              <a:rPr lang="en-CA" sz="1400" dirty="0" smtClean="0"/>
              <a:t>The final value must be 16 not 14</a:t>
            </a:r>
            <a:endParaRPr lang="en-CA" sz="1400" dirty="0"/>
          </a:p>
        </p:txBody>
      </p:sp>
    </p:spTree>
    <p:extLst>
      <p:ext uri="{BB962C8B-B14F-4D97-AF65-F5344CB8AC3E}">
        <p14:creationId xmlns:p14="http://schemas.microsoft.com/office/powerpoint/2010/main" val="1486963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a:t>
            </a:r>
            <a:endParaRPr lang="en-CA" dirty="0"/>
          </a:p>
        </p:txBody>
      </p:sp>
      <p:sp>
        <p:nvSpPr>
          <p:cNvPr id="3" name="Content Placeholder 2"/>
          <p:cNvSpPr>
            <a:spLocks noGrp="1"/>
          </p:cNvSpPr>
          <p:nvPr>
            <p:ph idx="1"/>
          </p:nvPr>
        </p:nvSpPr>
        <p:spPr/>
        <p:txBody>
          <a:bodyPr>
            <a:normAutofit/>
          </a:bodyPr>
          <a:lstStyle/>
          <a:p>
            <a:r>
              <a:rPr lang="en-US" dirty="0"/>
              <a:t>Different transactions can concurrently be submitted to a database by multiple users. Various transactions may need to access and update the same database items.</a:t>
            </a:r>
          </a:p>
          <a:p>
            <a:r>
              <a:rPr lang="en-US" dirty="0"/>
              <a:t> If concurrency is not properly managed, it may lead to a number of problems such as</a:t>
            </a:r>
          </a:p>
          <a:p>
            <a:pPr lvl="1"/>
            <a:r>
              <a:rPr lang="en-US" dirty="0"/>
              <a:t>Inconsistence and/or invalid data in the database. </a:t>
            </a:r>
          </a:p>
          <a:p>
            <a:r>
              <a:rPr lang="en-US" dirty="0"/>
              <a:t>Concurrency control and recovery mechanisms are required in multiuser databases. </a:t>
            </a:r>
          </a:p>
        </p:txBody>
      </p:sp>
    </p:spTree>
    <p:extLst>
      <p:ext uri="{BB962C8B-B14F-4D97-AF65-F5344CB8AC3E}">
        <p14:creationId xmlns:p14="http://schemas.microsoft.com/office/powerpoint/2010/main" val="3235089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a:t>
            </a:r>
            <a:endParaRPr lang="en-CA" dirty="0"/>
          </a:p>
        </p:txBody>
      </p:sp>
      <p:sp>
        <p:nvSpPr>
          <p:cNvPr id="3" name="Content Placeholder 2"/>
          <p:cNvSpPr>
            <a:spLocks noGrp="1"/>
          </p:cNvSpPr>
          <p:nvPr>
            <p:ph idx="1"/>
          </p:nvPr>
        </p:nvSpPr>
        <p:spPr/>
        <p:txBody>
          <a:bodyPr>
            <a:noAutofit/>
          </a:bodyPr>
          <a:lstStyle/>
          <a:p>
            <a:r>
              <a:rPr lang="en-US" dirty="0"/>
              <a:t>A transaction </a:t>
            </a:r>
          </a:p>
          <a:p>
            <a:pPr lvl="1"/>
            <a:r>
              <a:rPr lang="en-US" dirty="0"/>
              <a:t>is a logical unit of database processing.</a:t>
            </a:r>
          </a:p>
          <a:p>
            <a:r>
              <a:rPr lang="en-US" dirty="0"/>
              <a:t>When a transaction is submitted </a:t>
            </a:r>
          </a:p>
          <a:p>
            <a:pPr lvl="1"/>
            <a:r>
              <a:rPr lang="en-US" dirty="0"/>
              <a:t>Either all operation in the transaction are successfully completed.</a:t>
            </a:r>
          </a:p>
          <a:p>
            <a:pPr lvl="2"/>
            <a:r>
              <a:rPr lang="en-US" dirty="0"/>
              <a:t>All changes will become permanent in the database. </a:t>
            </a:r>
          </a:p>
          <a:p>
            <a:pPr lvl="1"/>
            <a:r>
              <a:rPr lang="en-US" dirty="0"/>
              <a:t>Or the transaction fails and no changes will be made in the database.</a:t>
            </a:r>
          </a:p>
          <a:p>
            <a:r>
              <a:rPr lang="en-US" dirty="0"/>
              <a:t>Committed Transaction: A successful transaction</a:t>
            </a:r>
          </a:p>
          <a:p>
            <a:r>
              <a:rPr lang="en-US" dirty="0"/>
              <a:t>Aborted Transaction: An unsuccessful transaction  </a:t>
            </a:r>
            <a:endParaRPr lang="en-CA" dirty="0"/>
          </a:p>
        </p:txBody>
      </p:sp>
    </p:spTree>
    <p:extLst>
      <p:ext uri="{BB962C8B-B14F-4D97-AF65-F5344CB8AC3E}">
        <p14:creationId xmlns:p14="http://schemas.microsoft.com/office/powerpoint/2010/main" val="2374743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a:t>
            </a:r>
            <a:endParaRPr lang="en-CA" dirty="0"/>
          </a:p>
        </p:txBody>
      </p:sp>
      <p:sp>
        <p:nvSpPr>
          <p:cNvPr id="3" name="Content Placeholder 2"/>
          <p:cNvSpPr>
            <a:spLocks noGrp="1"/>
          </p:cNvSpPr>
          <p:nvPr>
            <p:ph idx="1"/>
          </p:nvPr>
        </p:nvSpPr>
        <p:spPr/>
        <p:txBody>
          <a:bodyPr>
            <a:normAutofit lnSpcReduction="10000"/>
          </a:bodyPr>
          <a:lstStyle/>
          <a:p>
            <a:r>
              <a:rPr lang="en-US" dirty="0"/>
              <a:t>If a transaction fails in any step, all changes and updates in previous steps (operations) are needed to be undone.</a:t>
            </a:r>
          </a:p>
          <a:p>
            <a:r>
              <a:rPr lang="en-CA" dirty="0"/>
              <a:t>Some types of failures:</a:t>
            </a:r>
          </a:p>
          <a:p>
            <a:pPr lvl="1"/>
            <a:r>
              <a:rPr lang="en-CA" dirty="0"/>
              <a:t>A computer </a:t>
            </a:r>
            <a:r>
              <a:rPr lang="en-CA" dirty="0" smtClean="0"/>
              <a:t>failure</a:t>
            </a:r>
          </a:p>
          <a:p>
            <a:pPr lvl="2"/>
            <a:r>
              <a:rPr lang="en-CA" dirty="0" smtClean="0"/>
              <a:t>Hardware problems</a:t>
            </a:r>
          </a:p>
          <a:p>
            <a:pPr lvl="2"/>
            <a:r>
              <a:rPr lang="en-CA" dirty="0" smtClean="0"/>
              <a:t>Software problems</a:t>
            </a:r>
          </a:p>
          <a:p>
            <a:pPr lvl="2"/>
            <a:r>
              <a:rPr lang="en-CA" dirty="0" smtClean="0"/>
              <a:t>Network </a:t>
            </a:r>
            <a:r>
              <a:rPr lang="en-CA" dirty="0"/>
              <a:t>problems</a:t>
            </a:r>
          </a:p>
          <a:p>
            <a:pPr lvl="1"/>
            <a:r>
              <a:rPr lang="en-US" dirty="0"/>
              <a:t>A transaction or system </a:t>
            </a:r>
            <a:r>
              <a:rPr lang="en-US" dirty="0" smtClean="0"/>
              <a:t>error</a:t>
            </a:r>
          </a:p>
          <a:p>
            <a:pPr lvl="2"/>
            <a:r>
              <a:rPr lang="en-US" dirty="0" smtClean="0"/>
              <a:t>Logical programming errors</a:t>
            </a:r>
          </a:p>
          <a:p>
            <a:pPr lvl="2"/>
            <a:r>
              <a:rPr lang="en-US" dirty="0" smtClean="0"/>
              <a:t>Variable overflow (divided by zero)</a:t>
            </a:r>
          </a:p>
          <a:p>
            <a:pPr lvl="2"/>
            <a:r>
              <a:rPr lang="en-US" dirty="0" smtClean="0"/>
              <a:t>External interruption (canceling the transaction before its completion)</a:t>
            </a:r>
            <a:endParaRPr lang="en-US" dirty="0"/>
          </a:p>
          <a:p>
            <a:pPr lvl="1"/>
            <a:r>
              <a:rPr lang="en-CA" dirty="0" smtClean="0"/>
              <a:t>Local errors</a:t>
            </a:r>
          </a:p>
          <a:p>
            <a:pPr lvl="2"/>
            <a:r>
              <a:rPr lang="en-CA" dirty="0" smtClean="0"/>
              <a:t>Some conditions required to complete the transaction are not met.</a:t>
            </a:r>
          </a:p>
          <a:p>
            <a:pPr lvl="3"/>
            <a:r>
              <a:rPr lang="en-CA" dirty="0" smtClean="0"/>
              <a:t>Withdraw an amount from an account with zero balance.</a:t>
            </a:r>
          </a:p>
          <a:p>
            <a:pPr lvl="1"/>
            <a:r>
              <a:rPr lang="en-CA" dirty="0" smtClean="0"/>
              <a:t>Disk failure</a:t>
            </a:r>
            <a:endParaRPr lang="en-CA" dirty="0"/>
          </a:p>
        </p:txBody>
      </p:sp>
    </p:spTree>
    <p:extLst>
      <p:ext uri="{BB962C8B-B14F-4D97-AF65-F5344CB8AC3E}">
        <p14:creationId xmlns:p14="http://schemas.microsoft.com/office/powerpoint/2010/main" val="3411049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Transaction Operations</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BEGIN_TRANSACTION</a:t>
            </a:r>
          </a:p>
          <a:p>
            <a:pPr lvl="1"/>
            <a:r>
              <a:rPr lang="en-CA" dirty="0" smtClean="0"/>
              <a:t>specifies the beginning of a transaction where the transaction starts.</a:t>
            </a:r>
          </a:p>
          <a:p>
            <a:r>
              <a:rPr lang="en-CA" dirty="0" smtClean="0"/>
              <a:t>END_TRANSACTION</a:t>
            </a:r>
          </a:p>
          <a:p>
            <a:pPr lvl="1"/>
            <a:r>
              <a:rPr lang="en-CA" dirty="0" smtClean="0"/>
              <a:t>Determines the end of the transaction where all read and write operations are executed.</a:t>
            </a:r>
          </a:p>
          <a:p>
            <a:pPr lvl="1"/>
            <a:r>
              <a:rPr lang="en-CA" dirty="0" smtClean="0"/>
              <a:t>At this point database decides to make changes permanent if all read and write operations are successful.</a:t>
            </a:r>
          </a:p>
          <a:p>
            <a:pPr lvl="1"/>
            <a:r>
              <a:rPr lang="en-CA" dirty="0" smtClean="0"/>
              <a:t>Or rollback, if there is any failure. </a:t>
            </a:r>
            <a:endParaRPr lang="en-CA" dirty="0"/>
          </a:p>
          <a:p>
            <a:r>
              <a:rPr lang="en-CA" dirty="0" smtClean="0"/>
              <a:t>READ </a:t>
            </a:r>
            <a:r>
              <a:rPr lang="en-CA" dirty="0"/>
              <a:t>or </a:t>
            </a:r>
            <a:r>
              <a:rPr lang="en-CA" dirty="0" smtClean="0"/>
              <a:t>WRITE</a:t>
            </a:r>
          </a:p>
          <a:p>
            <a:pPr lvl="1"/>
            <a:r>
              <a:rPr lang="en-CA" dirty="0" smtClean="0"/>
              <a:t>Specifies read or/and write operations that are executed in a transaction on database items. </a:t>
            </a:r>
          </a:p>
          <a:p>
            <a:r>
              <a:rPr lang="en-CA" dirty="0" smtClean="0"/>
              <a:t>COMMIT</a:t>
            </a:r>
          </a:p>
          <a:p>
            <a:pPr lvl="1"/>
            <a:r>
              <a:rPr lang="en-CA" dirty="0" smtClean="0"/>
              <a:t>Determines that the transaction is successful.</a:t>
            </a:r>
          </a:p>
          <a:p>
            <a:pPr lvl="1"/>
            <a:r>
              <a:rPr lang="en-CA" dirty="0" smtClean="0"/>
              <a:t>All changes on database items become permanent at this point.</a:t>
            </a:r>
          </a:p>
          <a:p>
            <a:pPr lvl="1"/>
            <a:r>
              <a:rPr lang="en-CA" dirty="0" smtClean="0"/>
              <a:t>The changes are not revisable after this point.  </a:t>
            </a:r>
          </a:p>
          <a:p>
            <a:r>
              <a:rPr lang="en-CA" dirty="0" smtClean="0"/>
              <a:t>ROLLBACK</a:t>
            </a:r>
          </a:p>
          <a:p>
            <a:pPr lvl="1"/>
            <a:r>
              <a:rPr lang="en-CA" dirty="0" smtClean="0"/>
              <a:t>It undoes all changes on database items i8f any part of the transaction </a:t>
            </a:r>
            <a:r>
              <a:rPr lang="en-CA" dirty="0" err="1" smtClean="0"/>
              <a:t>failes</a:t>
            </a:r>
            <a:r>
              <a:rPr lang="en-CA" dirty="0" smtClean="0"/>
              <a:t>.</a:t>
            </a:r>
            <a:endParaRPr lang="en-CA" dirty="0"/>
          </a:p>
        </p:txBody>
      </p:sp>
    </p:spTree>
    <p:extLst>
      <p:ext uri="{BB962C8B-B14F-4D97-AF65-F5344CB8AC3E}">
        <p14:creationId xmlns:p14="http://schemas.microsoft.com/office/powerpoint/2010/main" val="4182875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Properties of Transactions</a:t>
            </a:r>
          </a:p>
        </p:txBody>
      </p:sp>
      <p:sp>
        <p:nvSpPr>
          <p:cNvPr id="3" name="Content Placeholder 2"/>
          <p:cNvSpPr>
            <a:spLocks noGrp="1"/>
          </p:cNvSpPr>
          <p:nvPr>
            <p:ph idx="1"/>
          </p:nvPr>
        </p:nvSpPr>
        <p:spPr/>
        <p:txBody>
          <a:bodyPr>
            <a:normAutofit fontScale="92500" lnSpcReduction="10000"/>
          </a:bodyPr>
          <a:lstStyle/>
          <a:p>
            <a:r>
              <a:rPr lang="en-CA" dirty="0" smtClean="0"/>
              <a:t>A transaction has some properties known as ACID properties.</a:t>
            </a:r>
          </a:p>
          <a:p>
            <a:r>
              <a:rPr lang="en-CA" dirty="0" smtClean="0"/>
              <a:t>ACID properties are enforced to maintain the concurrency control and recovery methods.</a:t>
            </a:r>
          </a:p>
          <a:p>
            <a:pPr lvl="1"/>
            <a:r>
              <a:rPr lang="en-CA" b="1" dirty="0"/>
              <a:t>Atomicity. </a:t>
            </a:r>
            <a:endParaRPr lang="en-CA" b="1" dirty="0" smtClean="0"/>
          </a:p>
          <a:p>
            <a:pPr lvl="2"/>
            <a:r>
              <a:rPr lang="en-CA" dirty="0" smtClean="0"/>
              <a:t>A </a:t>
            </a:r>
            <a:r>
              <a:rPr lang="en-CA" dirty="0"/>
              <a:t>transaction is </a:t>
            </a:r>
            <a:r>
              <a:rPr lang="en-CA" dirty="0" smtClean="0"/>
              <a:t>considered an </a:t>
            </a:r>
            <a:r>
              <a:rPr lang="en-CA" dirty="0"/>
              <a:t>atomic </a:t>
            </a:r>
            <a:r>
              <a:rPr lang="en-CA" dirty="0" smtClean="0"/>
              <a:t>process unit.</a:t>
            </a:r>
          </a:p>
          <a:p>
            <a:pPr lvl="2"/>
            <a:r>
              <a:rPr lang="en-CA" dirty="0" smtClean="0"/>
              <a:t>All or none of the operations inside a transaction must be successfully completed.</a:t>
            </a:r>
          </a:p>
          <a:p>
            <a:pPr lvl="2"/>
            <a:r>
              <a:rPr lang="en-CA" dirty="0" smtClean="0"/>
              <a:t>If an operation in a transaction fails, the whole transaction will fail. </a:t>
            </a:r>
          </a:p>
          <a:p>
            <a:pPr lvl="1"/>
            <a:r>
              <a:rPr lang="en-CA" b="1" dirty="0"/>
              <a:t>Consistency preservation. </a:t>
            </a:r>
            <a:endParaRPr lang="en-CA" b="1" dirty="0" smtClean="0"/>
          </a:p>
          <a:p>
            <a:pPr lvl="2"/>
            <a:r>
              <a:rPr lang="en-CA" dirty="0" smtClean="0"/>
              <a:t>A </a:t>
            </a:r>
            <a:r>
              <a:rPr lang="en-CA" dirty="0"/>
              <a:t>transaction should </a:t>
            </a:r>
            <a:r>
              <a:rPr lang="en-CA" dirty="0" smtClean="0"/>
              <a:t>change the database from one consistent state to another consistent state if  the transaction is completed.</a:t>
            </a:r>
          </a:p>
          <a:p>
            <a:pPr lvl="1"/>
            <a:r>
              <a:rPr lang="en-CA" b="1" dirty="0"/>
              <a:t>Isolation. </a:t>
            </a:r>
            <a:endParaRPr lang="en-CA" b="1" dirty="0" smtClean="0"/>
          </a:p>
          <a:p>
            <a:pPr lvl="2"/>
            <a:r>
              <a:rPr lang="en-CA" dirty="0" smtClean="0"/>
              <a:t>A </a:t>
            </a:r>
            <a:r>
              <a:rPr lang="en-CA" dirty="0"/>
              <a:t>transaction should </a:t>
            </a:r>
            <a:r>
              <a:rPr lang="en-CA" dirty="0" smtClean="0"/>
              <a:t>be isolated from other transactions.</a:t>
            </a:r>
          </a:p>
          <a:p>
            <a:pPr lvl="2"/>
            <a:r>
              <a:rPr lang="en-CA" dirty="0" smtClean="0"/>
              <a:t>The execution of a transactions do not interfere with the execution of another transaction. </a:t>
            </a:r>
          </a:p>
          <a:p>
            <a:pPr lvl="1"/>
            <a:r>
              <a:rPr lang="en-CA" b="1" dirty="0"/>
              <a:t>Durability or permanency. </a:t>
            </a:r>
            <a:endParaRPr lang="en-CA" b="1" dirty="0" smtClean="0"/>
          </a:p>
          <a:p>
            <a:pPr lvl="2"/>
            <a:r>
              <a:rPr lang="en-CA" dirty="0" smtClean="0"/>
              <a:t>All changes at the end of a transaction must become permanent after commit.</a:t>
            </a:r>
          </a:p>
          <a:p>
            <a:pPr lvl="2"/>
            <a:r>
              <a:rPr lang="en-CA" dirty="0" smtClean="0"/>
              <a:t>The data will not be lost as a result of a transaction failure.</a:t>
            </a:r>
            <a:endParaRPr lang="en-CA" dirty="0"/>
          </a:p>
        </p:txBody>
      </p:sp>
    </p:spTree>
    <p:extLst>
      <p:ext uri="{BB962C8B-B14F-4D97-AF65-F5344CB8AC3E}">
        <p14:creationId xmlns:p14="http://schemas.microsoft.com/office/powerpoint/2010/main" val="892976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Atomicity Property</a:t>
            </a:r>
            <a:endParaRPr lang="en-CA" dirty="0"/>
          </a:p>
        </p:txBody>
      </p:sp>
      <p:sp>
        <p:nvSpPr>
          <p:cNvPr id="3" name="Content Placeholder 2"/>
          <p:cNvSpPr>
            <a:spLocks noGrp="1"/>
          </p:cNvSpPr>
          <p:nvPr>
            <p:ph idx="1"/>
          </p:nvPr>
        </p:nvSpPr>
        <p:spPr/>
        <p:txBody>
          <a:bodyPr/>
          <a:lstStyle/>
          <a:p>
            <a:r>
              <a:rPr lang="en-CA" dirty="0"/>
              <a:t>The </a:t>
            </a:r>
            <a:r>
              <a:rPr lang="en-CA" i="1" dirty="0"/>
              <a:t>atomicity property </a:t>
            </a:r>
            <a:r>
              <a:rPr lang="en-CA" dirty="0" smtClean="0"/>
              <a:t>specifies a transaction has to be completed.</a:t>
            </a:r>
            <a:r>
              <a:rPr lang="en-CA" i="1" dirty="0" smtClean="0"/>
              <a:t> </a:t>
            </a:r>
          </a:p>
          <a:p>
            <a:pPr lvl="1"/>
            <a:r>
              <a:rPr lang="en-CA" dirty="0"/>
              <a:t>I</a:t>
            </a:r>
            <a:r>
              <a:rPr lang="en-CA" dirty="0" smtClean="0"/>
              <a:t>f the transaction fails the recovery mechanism guarantees the transaction atomicity. </a:t>
            </a:r>
          </a:p>
          <a:p>
            <a:pPr lvl="1"/>
            <a:r>
              <a:rPr lang="en-CA" dirty="0" smtClean="0"/>
              <a:t>As a</a:t>
            </a:r>
            <a:r>
              <a:rPr lang="en-CA" dirty="0"/>
              <a:t> </a:t>
            </a:r>
            <a:r>
              <a:rPr lang="en-CA" dirty="0" smtClean="0"/>
              <a:t>result of any failure, all changes will be undone by the recovery methods.</a:t>
            </a:r>
          </a:p>
          <a:p>
            <a:pPr lvl="1"/>
            <a:r>
              <a:rPr lang="en-CA" dirty="0" smtClean="0"/>
              <a:t>In a successfully executed transaction, all changes from transaction operations become permanent. </a:t>
            </a:r>
          </a:p>
        </p:txBody>
      </p:sp>
    </p:spTree>
    <p:extLst>
      <p:ext uri="{BB962C8B-B14F-4D97-AF65-F5344CB8AC3E}">
        <p14:creationId xmlns:p14="http://schemas.microsoft.com/office/powerpoint/2010/main" val="2932306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Consistency Property</a:t>
            </a:r>
            <a:endParaRPr lang="en-CA" dirty="0"/>
          </a:p>
        </p:txBody>
      </p:sp>
      <p:sp>
        <p:nvSpPr>
          <p:cNvPr id="3" name="Content Placeholder 2"/>
          <p:cNvSpPr>
            <a:spLocks noGrp="1"/>
          </p:cNvSpPr>
          <p:nvPr>
            <p:ph idx="1"/>
          </p:nvPr>
        </p:nvSpPr>
        <p:spPr/>
        <p:txBody>
          <a:bodyPr>
            <a:normAutofit/>
          </a:bodyPr>
          <a:lstStyle/>
          <a:p>
            <a:r>
              <a:rPr lang="en-CA" dirty="0" smtClean="0"/>
              <a:t>Mostly database programmers are responsible to preserve the consistency.</a:t>
            </a:r>
          </a:p>
          <a:p>
            <a:r>
              <a:rPr lang="en-CA" dirty="0" smtClean="0"/>
              <a:t> Database programs are supposed to be written in a way that maintain the integrity constraints.</a:t>
            </a:r>
          </a:p>
          <a:p>
            <a:r>
              <a:rPr lang="en-CA" dirty="0" smtClean="0"/>
              <a:t>In an consistent state, all constraints defined in a database schema must ne satisfied.</a:t>
            </a:r>
          </a:p>
          <a:p>
            <a:r>
              <a:rPr lang="en-CA" dirty="0"/>
              <a:t>A database program </a:t>
            </a:r>
            <a:r>
              <a:rPr lang="en-CA" dirty="0" smtClean="0"/>
              <a:t>should guarantee that if the database was in a consistence state before transaction, it remains is a consistent state after transaction. </a:t>
            </a:r>
            <a:endParaRPr lang="en-CA" dirty="0"/>
          </a:p>
          <a:p>
            <a:r>
              <a:rPr lang="en-CA" dirty="0" smtClean="0"/>
              <a:t>One way to avoid inconsistency in a database is to prevent any interference among database transactions. </a:t>
            </a:r>
          </a:p>
        </p:txBody>
      </p:sp>
    </p:spTree>
    <p:extLst>
      <p:ext uri="{BB962C8B-B14F-4D97-AF65-F5344CB8AC3E}">
        <p14:creationId xmlns:p14="http://schemas.microsoft.com/office/powerpoint/2010/main" val="2919919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Isolation</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The concurrency control system is responsible to maintain the </a:t>
            </a:r>
            <a:r>
              <a:rPr lang="en-CA" i="1" dirty="0" smtClean="0"/>
              <a:t>isolation </a:t>
            </a:r>
            <a:r>
              <a:rPr lang="en-CA" dirty="0" smtClean="0"/>
              <a:t>property</a:t>
            </a:r>
            <a:r>
              <a:rPr lang="en-CA" i="1" dirty="0" smtClean="0"/>
              <a:t>.</a:t>
            </a:r>
          </a:p>
          <a:p>
            <a:r>
              <a:rPr lang="en-CA" dirty="0" smtClean="0"/>
              <a:t>An </a:t>
            </a:r>
            <a:r>
              <a:rPr lang="en-CA" i="1" dirty="0" smtClean="0"/>
              <a:t>isolation level </a:t>
            </a:r>
            <a:r>
              <a:rPr lang="en-CA" dirty="0" smtClean="0"/>
              <a:t>defines what transaction cannot have access to data items that are being processed by other transactions. </a:t>
            </a:r>
          </a:p>
          <a:p>
            <a:r>
              <a:rPr lang="en-CA" b="1" dirty="0"/>
              <a:t>Dirty Read – </a:t>
            </a:r>
            <a:r>
              <a:rPr lang="en-CA" dirty="0"/>
              <a:t>A Dirty read </a:t>
            </a:r>
            <a:r>
              <a:rPr lang="en-CA" dirty="0" smtClean="0"/>
              <a:t>means read a data item while it is under process by another transaction before commit.</a:t>
            </a:r>
          </a:p>
          <a:p>
            <a:pPr lvl="1"/>
            <a:r>
              <a:rPr lang="en-CA" dirty="0" smtClean="0"/>
              <a:t>For example, transaction </a:t>
            </a:r>
            <a:r>
              <a:rPr lang="en-CA" b="1" i="1" dirty="0" smtClean="0"/>
              <a:t>t2 </a:t>
            </a:r>
            <a:r>
              <a:rPr lang="en-CA" dirty="0" smtClean="0"/>
              <a:t>reads a uncommitted data item updated in transaction </a:t>
            </a:r>
            <a:r>
              <a:rPr lang="en-CA" b="1" i="1" dirty="0" smtClean="0"/>
              <a:t>t1</a:t>
            </a:r>
            <a:r>
              <a:rPr lang="en-CA" dirty="0" smtClean="0"/>
              <a:t>. Transaction t1 may rollback at the end while the updated value has been read by transaction </a:t>
            </a:r>
            <a:r>
              <a:rPr lang="en-CA" b="1" i="1" dirty="0" smtClean="0"/>
              <a:t>t2</a:t>
            </a:r>
            <a:r>
              <a:rPr lang="en-CA" dirty="0" smtClean="0"/>
              <a:t>. </a:t>
            </a:r>
          </a:p>
          <a:p>
            <a:r>
              <a:rPr lang="en-CA" b="1" dirty="0"/>
              <a:t>Non Repeatable read – </a:t>
            </a:r>
            <a:r>
              <a:rPr lang="en-CA" dirty="0"/>
              <a:t>Non Repeatable read </a:t>
            </a:r>
            <a:r>
              <a:rPr lang="en-CA" dirty="0" smtClean="0"/>
              <a:t>means a transaction reads the same database item more than once but receives different values.</a:t>
            </a:r>
          </a:p>
          <a:p>
            <a:pPr lvl="1"/>
            <a:r>
              <a:rPr lang="en-CA" dirty="0" smtClean="0"/>
              <a:t>For </a:t>
            </a:r>
            <a:r>
              <a:rPr lang="en-CA" dirty="0"/>
              <a:t>example, </a:t>
            </a:r>
            <a:r>
              <a:rPr lang="en-CA" dirty="0" smtClean="0"/>
              <a:t>assume that transactions t1 and t2 are concurrently be executed and access the same database item.</a:t>
            </a:r>
          </a:p>
          <a:p>
            <a:pPr lvl="1"/>
            <a:r>
              <a:rPr lang="en-CA" dirty="0"/>
              <a:t>T</a:t>
            </a:r>
            <a:r>
              <a:rPr lang="en-CA" dirty="0" smtClean="0"/>
              <a:t>ransaction </a:t>
            </a:r>
            <a:r>
              <a:rPr lang="en-CA" b="1" i="1" dirty="0" smtClean="0"/>
              <a:t>t1</a:t>
            </a:r>
            <a:r>
              <a:rPr lang="en-CA" dirty="0" smtClean="0"/>
              <a:t> reads a database item. Then, another transaction </a:t>
            </a:r>
            <a:r>
              <a:rPr lang="en-CA" b="1" i="1" dirty="0" smtClean="0"/>
              <a:t>t2</a:t>
            </a:r>
            <a:r>
              <a:rPr lang="en-CA" dirty="0" smtClean="0"/>
              <a:t> updates the item and commits. Due to the concurrency issue, if </a:t>
            </a:r>
            <a:r>
              <a:rPr lang="en-CA" b="1" i="1" dirty="0" smtClean="0"/>
              <a:t>t1 </a:t>
            </a:r>
            <a:r>
              <a:rPr lang="en-CA" dirty="0" smtClean="0"/>
              <a:t>reads the database item again, it sees a different value.</a:t>
            </a:r>
          </a:p>
          <a:p>
            <a:r>
              <a:rPr lang="en-CA" b="1" dirty="0"/>
              <a:t>Phantom Read – </a:t>
            </a:r>
            <a:r>
              <a:rPr lang="en-CA" dirty="0" smtClean="0"/>
              <a:t>means the same query in two transactions </a:t>
            </a:r>
            <a:r>
              <a:rPr lang="en-CA" b="1" i="1" dirty="0" smtClean="0"/>
              <a:t>t1 </a:t>
            </a:r>
            <a:r>
              <a:rPr lang="en-CA" dirty="0" smtClean="0"/>
              <a:t>and </a:t>
            </a:r>
            <a:r>
              <a:rPr lang="en-CA" b="1" i="1" dirty="0" smtClean="0"/>
              <a:t>t2</a:t>
            </a:r>
            <a:r>
              <a:rPr lang="en-CA" dirty="0" smtClean="0"/>
              <a:t> returns different results. </a:t>
            </a:r>
          </a:p>
          <a:p>
            <a:pPr lvl="1"/>
            <a:r>
              <a:rPr lang="en-CA" dirty="0"/>
              <a:t>T</a:t>
            </a:r>
            <a:r>
              <a:rPr lang="en-CA" dirty="0" smtClean="0"/>
              <a:t>he database user can run the same query twice and gets different result.</a:t>
            </a:r>
            <a:endParaRPr lang="en-CA" dirty="0"/>
          </a:p>
          <a:p>
            <a:pPr marL="0" indent="0">
              <a:buNone/>
            </a:pPr>
            <a:endParaRPr lang="en-CA" dirty="0" smtClean="0"/>
          </a:p>
        </p:txBody>
      </p:sp>
    </p:spTree>
    <p:extLst>
      <p:ext uri="{BB962C8B-B14F-4D97-AF65-F5344CB8AC3E}">
        <p14:creationId xmlns:p14="http://schemas.microsoft.com/office/powerpoint/2010/main" val="191528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Threats to Databases</a:t>
            </a:r>
          </a:p>
        </p:txBody>
      </p:sp>
      <p:sp>
        <p:nvSpPr>
          <p:cNvPr id="3" name="Content Placeholder 2"/>
          <p:cNvSpPr>
            <a:spLocks noGrp="1"/>
          </p:cNvSpPr>
          <p:nvPr>
            <p:ph idx="1"/>
          </p:nvPr>
        </p:nvSpPr>
        <p:spPr/>
        <p:txBody>
          <a:bodyPr/>
          <a:lstStyle/>
          <a:p>
            <a:r>
              <a:rPr lang="en-US" sz="2800" dirty="0"/>
              <a:t>A threat to a database can result in </a:t>
            </a:r>
          </a:p>
          <a:p>
            <a:pPr lvl="1"/>
            <a:r>
              <a:rPr lang="en-CA" sz="2400" dirty="0"/>
              <a:t>Loss of integrity</a:t>
            </a:r>
          </a:p>
          <a:p>
            <a:pPr lvl="1"/>
            <a:r>
              <a:rPr lang="en-CA" sz="2400" dirty="0"/>
              <a:t>Loss of availability</a:t>
            </a:r>
          </a:p>
          <a:p>
            <a:pPr lvl="1"/>
            <a:r>
              <a:rPr lang="en-CA" sz="2400" dirty="0"/>
              <a:t>Loss of confidentiality</a:t>
            </a:r>
          </a:p>
          <a:p>
            <a:endParaRPr lang="en-CA" dirty="0"/>
          </a:p>
        </p:txBody>
      </p:sp>
    </p:spTree>
    <p:extLst>
      <p:ext uri="{BB962C8B-B14F-4D97-AF65-F5344CB8AC3E}">
        <p14:creationId xmlns:p14="http://schemas.microsoft.com/office/powerpoint/2010/main" val="4013912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Isolation</a:t>
            </a:r>
            <a:r>
              <a:rPr lang="en-CA" b="1" dirty="0" smtClean="0"/>
              <a:t> </a:t>
            </a:r>
            <a:r>
              <a:rPr lang="en-CA" dirty="0" smtClean="0"/>
              <a:t>Levels</a:t>
            </a:r>
            <a:endParaRPr lang="en-CA" dirty="0"/>
          </a:p>
        </p:txBody>
      </p:sp>
      <p:sp>
        <p:nvSpPr>
          <p:cNvPr id="3" name="Content Placeholder 2"/>
          <p:cNvSpPr>
            <a:spLocks noGrp="1"/>
          </p:cNvSpPr>
          <p:nvPr>
            <p:ph idx="1"/>
          </p:nvPr>
        </p:nvSpPr>
        <p:spPr/>
        <p:txBody>
          <a:bodyPr>
            <a:normAutofit fontScale="92500" lnSpcReduction="20000"/>
          </a:bodyPr>
          <a:lstStyle/>
          <a:p>
            <a:r>
              <a:rPr lang="en-CA" b="1" dirty="0"/>
              <a:t>level of isolation </a:t>
            </a:r>
            <a:endParaRPr lang="en-CA" dirty="0"/>
          </a:p>
          <a:p>
            <a:r>
              <a:rPr lang="en-CA" b="1" dirty="0"/>
              <a:t>level 0 </a:t>
            </a:r>
            <a:r>
              <a:rPr lang="en-CA" b="1" dirty="0" smtClean="0"/>
              <a:t>(</a:t>
            </a:r>
            <a:r>
              <a:rPr lang="en-CA" b="1" dirty="0"/>
              <a:t>Read Uncommitted</a:t>
            </a:r>
            <a:r>
              <a:rPr lang="en-CA" b="1" dirty="0" smtClean="0"/>
              <a:t>) </a:t>
            </a:r>
          </a:p>
          <a:p>
            <a:pPr lvl="1"/>
            <a:r>
              <a:rPr lang="en-CA" dirty="0" smtClean="0"/>
              <a:t>Lowest level of isolation that transaction are not isolated from each other.</a:t>
            </a:r>
          </a:p>
          <a:p>
            <a:pPr lvl="1"/>
            <a:r>
              <a:rPr lang="en-CA" dirty="0" smtClean="0"/>
              <a:t>A transaction can read a dirty database item (an uncommitted changes in a database item) </a:t>
            </a:r>
            <a:endParaRPr lang="en-CA" dirty="0"/>
          </a:p>
          <a:p>
            <a:r>
              <a:rPr lang="en-CA" b="1" dirty="0" smtClean="0"/>
              <a:t>Level 1 (</a:t>
            </a:r>
            <a:r>
              <a:rPr lang="en-CA" b="1" dirty="0"/>
              <a:t>Read Committed</a:t>
            </a:r>
            <a:r>
              <a:rPr lang="en-CA" b="1" dirty="0" smtClean="0"/>
              <a:t>)</a:t>
            </a:r>
          </a:p>
          <a:p>
            <a:pPr lvl="1"/>
            <a:r>
              <a:rPr lang="en-CA" dirty="0"/>
              <a:t>T</a:t>
            </a:r>
            <a:r>
              <a:rPr lang="en-CA" dirty="0" smtClean="0"/>
              <a:t>his level of isolation guarantees that dirty reads are not allowed. </a:t>
            </a:r>
          </a:p>
          <a:p>
            <a:pPr lvl="1"/>
            <a:r>
              <a:rPr lang="en-CA" dirty="0" smtClean="0"/>
              <a:t>Transactions reads committed database item.</a:t>
            </a:r>
          </a:p>
          <a:p>
            <a:pPr lvl="1"/>
            <a:r>
              <a:rPr lang="en-CA" dirty="0" smtClean="0"/>
              <a:t>The </a:t>
            </a:r>
            <a:r>
              <a:rPr lang="en-CA" dirty="0"/>
              <a:t>transaction </a:t>
            </a:r>
            <a:r>
              <a:rPr lang="en-CA" dirty="0" smtClean="0"/>
              <a:t>lock the database item for read and write to prevent other transactions to access the database item for any operation. </a:t>
            </a:r>
            <a:endParaRPr lang="en-CA" dirty="0"/>
          </a:p>
          <a:p>
            <a:r>
              <a:rPr lang="en-CA" b="1" dirty="0"/>
              <a:t>level </a:t>
            </a:r>
            <a:r>
              <a:rPr lang="en-CA" b="1" dirty="0" smtClean="0"/>
              <a:t>2 (</a:t>
            </a:r>
            <a:r>
              <a:rPr lang="en-CA" b="1" dirty="0"/>
              <a:t>Repeatable Read</a:t>
            </a:r>
            <a:r>
              <a:rPr lang="en-CA" b="1" dirty="0" smtClean="0"/>
              <a:t>)</a:t>
            </a:r>
          </a:p>
          <a:p>
            <a:pPr lvl="1"/>
            <a:r>
              <a:rPr lang="en-CA" dirty="0"/>
              <a:t>This </a:t>
            </a:r>
            <a:r>
              <a:rPr lang="en-CA" dirty="0" smtClean="0"/>
              <a:t>level of isolation specifies that transactions cannot read database items are being modified by another transaction and not yet committed. The database item will be available after the transaction commits or rollbacks.</a:t>
            </a:r>
          </a:p>
          <a:p>
            <a:r>
              <a:rPr lang="en-CA" b="1" dirty="0" smtClean="0"/>
              <a:t>level </a:t>
            </a:r>
            <a:r>
              <a:rPr lang="en-CA" b="1" dirty="0"/>
              <a:t>3 isolation </a:t>
            </a:r>
            <a:r>
              <a:rPr lang="en-CA" b="1" dirty="0" smtClean="0"/>
              <a:t>(</a:t>
            </a:r>
            <a:r>
              <a:rPr lang="en-CA" b="1" dirty="0"/>
              <a:t>Serializable</a:t>
            </a:r>
            <a:r>
              <a:rPr lang="en-CA" b="1" dirty="0" smtClean="0"/>
              <a:t>)</a:t>
            </a:r>
          </a:p>
          <a:p>
            <a:pPr lvl="1"/>
            <a:r>
              <a:rPr lang="en-CA" dirty="0" smtClean="0"/>
              <a:t>This </a:t>
            </a:r>
            <a:r>
              <a:rPr lang="en-CA" dirty="0"/>
              <a:t>is the Highest isolation level. </a:t>
            </a:r>
            <a:r>
              <a:rPr lang="en-CA" dirty="0" smtClean="0"/>
              <a:t>This level defines concurrent transactions are </a:t>
            </a:r>
            <a:r>
              <a:rPr lang="en-CA" dirty="0"/>
              <a:t>serially</a:t>
            </a:r>
            <a:r>
              <a:rPr lang="en-CA" dirty="0" smtClean="0"/>
              <a:t> executed.</a:t>
            </a:r>
            <a:endParaRPr lang="en-CA" dirty="0"/>
          </a:p>
        </p:txBody>
      </p:sp>
    </p:spTree>
    <p:extLst>
      <p:ext uri="{BB962C8B-B14F-4D97-AF65-F5344CB8AC3E}">
        <p14:creationId xmlns:p14="http://schemas.microsoft.com/office/powerpoint/2010/main" val="252523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Loss of integrity</a:t>
            </a:r>
          </a:p>
        </p:txBody>
      </p:sp>
      <p:sp>
        <p:nvSpPr>
          <p:cNvPr id="3" name="Content Placeholder 2"/>
          <p:cNvSpPr>
            <a:spLocks noGrp="1"/>
          </p:cNvSpPr>
          <p:nvPr>
            <p:ph idx="1"/>
          </p:nvPr>
        </p:nvSpPr>
        <p:spPr/>
        <p:txBody>
          <a:bodyPr/>
          <a:lstStyle/>
          <a:p>
            <a:r>
              <a:rPr lang="en-US" sz="2400" dirty="0"/>
              <a:t>The loss of integrity can be caused by improper modification of data by an unauthorized action:</a:t>
            </a:r>
          </a:p>
          <a:p>
            <a:pPr lvl="1"/>
            <a:r>
              <a:rPr lang="en-US" sz="2000" dirty="0"/>
              <a:t>Insertion</a:t>
            </a:r>
          </a:p>
          <a:p>
            <a:pPr lvl="1"/>
            <a:r>
              <a:rPr lang="en-US" sz="2000" dirty="0"/>
              <a:t>Deletion</a:t>
            </a:r>
          </a:p>
          <a:p>
            <a:pPr lvl="1"/>
            <a:r>
              <a:rPr lang="en-US" sz="2000" dirty="0"/>
              <a:t>Modification</a:t>
            </a:r>
          </a:p>
          <a:p>
            <a:pPr lvl="1"/>
            <a:r>
              <a:rPr lang="en-US" sz="2000" dirty="0"/>
              <a:t>Creation</a:t>
            </a:r>
          </a:p>
          <a:p>
            <a:r>
              <a:rPr lang="en-US" sz="2400" dirty="0"/>
              <a:t>The loss of integrity can cause data inaccuracy and inconsistency</a:t>
            </a:r>
            <a:r>
              <a:rPr lang="en-US" dirty="0"/>
              <a:t>.</a:t>
            </a:r>
            <a:endParaRPr lang="en-CA" dirty="0"/>
          </a:p>
          <a:p>
            <a:pPr marL="0" indent="0">
              <a:buNone/>
            </a:pPr>
            <a:endParaRPr lang="en-CA" dirty="0"/>
          </a:p>
        </p:txBody>
      </p:sp>
    </p:spTree>
    <p:extLst>
      <p:ext uri="{BB962C8B-B14F-4D97-AF65-F5344CB8AC3E}">
        <p14:creationId xmlns:p14="http://schemas.microsoft.com/office/powerpoint/2010/main" val="246585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Loss of availability</a:t>
            </a:r>
          </a:p>
        </p:txBody>
      </p:sp>
      <p:sp>
        <p:nvSpPr>
          <p:cNvPr id="3" name="Content Placeholder 2"/>
          <p:cNvSpPr>
            <a:spLocks noGrp="1"/>
          </p:cNvSpPr>
          <p:nvPr>
            <p:ph idx="1"/>
          </p:nvPr>
        </p:nvSpPr>
        <p:spPr/>
        <p:txBody>
          <a:bodyPr/>
          <a:lstStyle/>
          <a:p>
            <a:r>
              <a:rPr lang="en-US" sz="2400" dirty="0"/>
              <a:t>The data should be available to the database users who are eligible to  access or modify data. </a:t>
            </a:r>
          </a:p>
          <a:p>
            <a:r>
              <a:rPr lang="en-US" sz="2400" dirty="0"/>
              <a:t>A loss of availability means data is out of access. </a:t>
            </a:r>
            <a:endParaRPr lang="en-CA" sz="2400" dirty="0"/>
          </a:p>
          <a:p>
            <a:endParaRPr lang="en-CA" dirty="0"/>
          </a:p>
        </p:txBody>
      </p:sp>
    </p:spTree>
    <p:extLst>
      <p:ext uri="{BB962C8B-B14F-4D97-AF65-F5344CB8AC3E}">
        <p14:creationId xmlns:p14="http://schemas.microsoft.com/office/powerpoint/2010/main" val="356016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Loss of confidentiality</a:t>
            </a:r>
          </a:p>
        </p:txBody>
      </p:sp>
      <p:sp>
        <p:nvSpPr>
          <p:cNvPr id="3" name="Content Placeholder 2"/>
          <p:cNvSpPr>
            <a:spLocks noGrp="1"/>
          </p:cNvSpPr>
          <p:nvPr>
            <p:ph idx="1"/>
          </p:nvPr>
        </p:nvSpPr>
        <p:spPr/>
        <p:txBody>
          <a:bodyPr/>
          <a:lstStyle/>
          <a:p>
            <a:r>
              <a:rPr lang="en-US" sz="2400" dirty="0"/>
              <a:t>Loss of confidentiality refers to an unauthorized access to data.</a:t>
            </a:r>
          </a:p>
          <a:p>
            <a:r>
              <a:rPr lang="en-US" sz="2400" dirty="0"/>
              <a:t>Data should be hidden from unauthorized users.</a:t>
            </a:r>
            <a:endParaRPr lang="en-CA" sz="2400" dirty="0"/>
          </a:p>
          <a:p>
            <a:pPr marL="0" indent="0">
              <a:buNone/>
            </a:pPr>
            <a:endParaRPr lang="en-CA" dirty="0"/>
          </a:p>
        </p:txBody>
      </p:sp>
    </p:spTree>
    <p:extLst>
      <p:ext uri="{BB962C8B-B14F-4D97-AF65-F5344CB8AC3E}">
        <p14:creationId xmlns:p14="http://schemas.microsoft.com/office/powerpoint/2010/main" val="239361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a:t>
            </a:r>
            <a:endParaRPr lang="en-CA" dirty="0"/>
          </a:p>
        </p:txBody>
      </p:sp>
      <p:sp>
        <p:nvSpPr>
          <p:cNvPr id="3" name="Content Placeholder 2"/>
          <p:cNvSpPr>
            <a:spLocks noGrp="1"/>
          </p:cNvSpPr>
          <p:nvPr>
            <p:ph idx="1"/>
          </p:nvPr>
        </p:nvSpPr>
        <p:spPr/>
        <p:txBody>
          <a:bodyPr/>
          <a:lstStyle/>
          <a:p>
            <a:r>
              <a:rPr lang="en-US" sz="2400" dirty="0"/>
              <a:t>Access control is one of the control measures used in database systems to provide data security.</a:t>
            </a:r>
          </a:p>
          <a:p>
            <a:r>
              <a:rPr lang="en-US" sz="2400" dirty="0"/>
              <a:t>Access to the database can be restricted by the access control mechanism.</a:t>
            </a:r>
          </a:p>
          <a:p>
            <a:pPr lvl="1"/>
            <a:r>
              <a:rPr lang="en-US" sz="2000" dirty="0"/>
              <a:t> e.g. creating user accounts and passwords.</a:t>
            </a:r>
          </a:p>
          <a:p>
            <a:r>
              <a:rPr lang="en-US" sz="2400" dirty="0"/>
              <a:t>A security policy defines who can access or modify data in a database. </a:t>
            </a:r>
            <a:endParaRPr lang="en-CA" sz="2400" dirty="0"/>
          </a:p>
          <a:p>
            <a:endParaRPr lang="en-CA" dirty="0"/>
          </a:p>
        </p:txBody>
      </p:sp>
    </p:spTree>
    <p:extLst>
      <p:ext uri="{BB962C8B-B14F-4D97-AF65-F5344CB8AC3E}">
        <p14:creationId xmlns:p14="http://schemas.microsoft.com/office/powerpoint/2010/main" val="1583271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 Mechanisms</a:t>
            </a:r>
            <a:endParaRPr lang="en-CA" dirty="0"/>
          </a:p>
        </p:txBody>
      </p:sp>
      <p:sp>
        <p:nvSpPr>
          <p:cNvPr id="3" name="Content Placeholder 2"/>
          <p:cNvSpPr>
            <a:spLocks noGrp="1"/>
          </p:cNvSpPr>
          <p:nvPr>
            <p:ph idx="1"/>
          </p:nvPr>
        </p:nvSpPr>
        <p:spPr/>
        <p:txBody>
          <a:bodyPr/>
          <a:lstStyle/>
          <a:p>
            <a:pPr>
              <a:lnSpc>
                <a:spcPct val="100000"/>
              </a:lnSpc>
            </a:pPr>
            <a:r>
              <a:rPr lang="en-US" dirty="0"/>
              <a:t> </a:t>
            </a:r>
            <a:r>
              <a:rPr lang="en-US" sz="2400" dirty="0"/>
              <a:t>Types of database security mechanisms:</a:t>
            </a:r>
          </a:p>
          <a:p>
            <a:pPr lvl="1">
              <a:lnSpc>
                <a:spcPct val="100000"/>
              </a:lnSpc>
            </a:pPr>
            <a:r>
              <a:rPr lang="en-CA" sz="2000" dirty="0"/>
              <a:t>Discretionary Access Control (DAC)</a:t>
            </a:r>
          </a:p>
          <a:p>
            <a:pPr lvl="2">
              <a:lnSpc>
                <a:spcPct val="100000"/>
              </a:lnSpc>
            </a:pPr>
            <a:r>
              <a:rPr lang="en-US" sz="1800" dirty="0" smtClean="0"/>
              <a:t>Grant </a:t>
            </a:r>
            <a:r>
              <a:rPr lang="en-US" sz="1800" dirty="0"/>
              <a:t>users to access specific data files, rows, and columns in a specific mode (select, insert, delete, and update)</a:t>
            </a:r>
          </a:p>
          <a:p>
            <a:pPr lvl="2">
              <a:lnSpc>
                <a:spcPct val="100000"/>
              </a:lnSpc>
            </a:pPr>
            <a:r>
              <a:rPr lang="en-US" sz="1800" dirty="0"/>
              <a:t>GRANT and REVOKE privileges</a:t>
            </a:r>
          </a:p>
          <a:p>
            <a:pPr lvl="1">
              <a:lnSpc>
                <a:spcPct val="100000"/>
              </a:lnSpc>
            </a:pPr>
            <a:r>
              <a:rPr lang="en-CA" sz="2000" dirty="0"/>
              <a:t>Mandatory Access Control (MAC)</a:t>
            </a:r>
          </a:p>
          <a:p>
            <a:pPr lvl="2">
              <a:lnSpc>
                <a:spcPct val="100000"/>
              </a:lnSpc>
            </a:pPr>
            <a:r>
              <a:rPr lang="en-US" sz="1800" dirty="0"/>
              <a:t>Classify the data and the users into different security classes. Various security policy is enforced to users in different classification level.  </a:t>
            </a:r>
          </a:p>
          <a:p>
            <a:pPr lvl="1">
              <a:lnSpc>
                <a:spcPct val="100000"/>
              </a:lnSpc>
            </a:pPr>
            <a:r>
              <a:rPr lang="en-US" dirty="0"/>
              <a:t> </a:t>
            </a:r>
            <a:r>
              <a:rPr lang="en-US" sz="2000" dirty="0"/>
              <a:t>Role Based Access Control (RBAC) </a:t>
            </a:r>
          </a:p>
          <a:p>
            <a:pPr lvl="2">
              <a:lnSpc>
                <a:spcPct val="100000"/>
              </a:lnSpc>
            </a:pPr>
            <a:r>
              <a:rPr lang="en-US" sz="1800" dirty="0"/>
              <a:t>Roles are assigned to the database.</a:t>
            </a:r>
          </a:p>
          <a:p>
            <a:pPr lvl="2">
              <a:lnSpc>
                <a:spcPct val="100000"/>
              </a:lnSpc>
            </a:pPr>
            <a:r>
              <a:rPr lang="en-US" sz="1800" dirty="0"/>
              <a:t>Roles have certain permissions on specific data.</a:t>
            </a:r>
          </a:p>
          <a:p>
            <a:pPr lvl="1">
              <a:lnSpc>
                <a:spcPct val="100000"/>
              </a:lnSpc>
            </a:pPr>
            <a:endParaRPr lang="en-CA" dirty="0"/>
          </a:p>
          <a:p>
            <a:endParaRPr lang="en-CA" dirty="0"/>
          </a:p>
        </p:txBody>
      </p:sp>
    </p:spTree>
    <p:extLst>
      <p:ext uri="{BB962C8B-B14F-4D97-AF65-F5344CB8AC3E}">
        <p14:creationId xmlns:p14="http://schemas.microsoft.com/office/powerpoint/2010/main" val="323333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Discretionary </a:t>
            </a:r>
            <a:r>
              <a:rPr lang="en-CA" dirty="0" smtClean="0"/>
              <a:t>Security Mechanisms</a:t>
            </a:r>
            <a:endParaRPr lang="en-CA" dirty="0"/>
          </a:p>
        </p:txBody>
      </p:sp>
      <p:sp>
        <p:nvSpPr>
          <p:cNvPr id="3" name="Content Placeholder 2"/>
          <p:cNvSpPr>
            <a:spLocks noGrp="1"/>
          </p:cNvSpPr>
          <p:nvPr>
            <p:ph idx="1"/>
          </p:nvPr>
        </p:nvSpPr>
        <p:spPr/>
        <p:txBody>
          <a:bodyPr/>
          <a:lstStyle/>
          <a:p>
            <a:r>
              <a:rPr lang="en-US" dirty="0"/>
              <a:t>Grant privileges on a database objects:</a:t>
            </a:r>
            <a:br>
              <a:rPr lang="en-US" dirty="0"/>
            </a:br>
            <a:endParaRPr lang="en-US" dirty="0"/>
          </a:p>
          <a:p>
            <a:pPr lvl="1" indent="0">
              <a:buNone/>
            </a:pPr>
            <a:r>
              <a:rPr lang="en-US" b="1" dirty="0">
                <a:latin typeface="Courier New" panose="02070309020205020404" pitchFamily="49" charset="0"/>
                <a:cs typeface="Courier New" panose="02070309020205020404" pitchFamily="49" charset="0"/>
              </a:rPr>
              <a:t>GRANT</a:t>
            </a:r>
            <a:r>
              <a:rPr lang="en-US" dirty="0">
                <a:latin typeface="Courier New" panose="02070309020205020404" pitchFamily="49" charset="0"/>
                <a:cs typeface="Courier New" panose="02070309020205020404" pitchFamily="49" charset="0"/>
              </a:rPr>
              <a:t> privileges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object </a:t>
            </a:r>
            <a:r>
              <a:rPr lang="en-US" b="1" dirty="0">
                <a:latin typeface="Courier New" panose="02070309020205020404" pitchFamily="49" charset="0"/>
                <a:cs typeface="Courier New" panose="02070309020205020404" pitchFamily="49" charset="0"/>
              </a:rPr>
              <a:t>TO</a:t>
            </a:r>
            <a:r>
              <a:rPr lang="en-US" dirty="0">
                <a:latin typeface="Courier New" panose="02070309020205020404" pitchFamily="49" charset="0"/>
                <a:cs typeface="Courier New" panose="02070309020205020404" pitchFamily="49" charset="0"/>
              </a:rPr>
              <a:t> user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Different privileges:</a:t>
            </a:r>
          </a:p>
          <a:p>
            <a:pPr lvl="1"/>
            <a:r>
              <a:rPr lang="en-US" dirty="0">
                <a:latin typeface="Courier New" panose="02070309020205020404" pitchFamily="49" charset="0"/>
                <a:cs typeface="Courier New" panose="02070309020205020404" pitchFamily="49" charset="0"/>
              </a:rPr>
              <a:t>Select </a:t>
            </a:r>
          </a:p>
          <a:p>
            <a:pPr lvl="1"/>
            <a:r>
              <a:rPr lang="en-US" dirty="0">
                <a:latin typeface="Courier New" panose="02070309020205020404" pitchFamily="49" charset="0"/>
                <a:cs typeface="Courier New" panose="02070309020205020404" pitchFamily="49" charset="0"/>
              </a:rPr>
              <a:t>Insert</a:t>
            </a:r>
          </a:p>
          <a:p>
            <a:pPr lvl="1"/>
            <a:r>
              <a:rPr lang="en-US" dirty="0">
                <a:latin typeface="Courier New" panose="02070309020205020404" pitchFamily="49" charset="0"/>
                <a:cs typeface="Courier New" panose="02070309020205020404" pitchFamily="49" charset="0"/>
              </a:rPr>
              <a:t>Update</a:t>
            </a:r>
          </a:p>
          <a:p>
            <a:pPr lvl="1"/>
            <a:r>
              <a:rPr lang="en-US" dirty="0">
                <a:latin typeface="Courier New" panose="02070309020205020404" pitchFamily="49" charset="0"/>
                <a:cs typeface="Courier New" panose="02070309020205020404" pitchFamily="49" charset="0"/>
              </a:rPr>
              <a:t>Delete</a:t>
            </a:r>
          </a:p>
          <a:p>
            <a:pPr lvl="1"/>
            <a:r>
              <a:rPr lang="en-US" dirty="0">
                <a:latin typeface="Courier New" panose="02070309020205020404" pitchFamily="49" charset="0"/>
                <a:cs typeface="Courier New" panose="02070309020205020404" pitchFamily="49" charset="0"/>
              </a:rPr>
              <a:t>Alter </a:t>
            </a:r>
          </a:p>
          <a:p>
            <a:pPr lvl="1"/>
            <a:r>
              <a:rPr lang="en-US" dirty="0">
                <a:latin typeface="Courier New" panose="02070309020205020404" pitchFamily="49" charset="0"/>
                <a:cs typeface="Courier New" panose="02070309020205020404" pitchFamily="49" charset="0"/>
              </a:rPr>
              <a:t>All (all privileges)</a:t>
            </a:r>
          </a:p>
          <a:p>
            <a:r>
              <a:rPr lang="en-CA" dirty="0"/>
              <a:t>Revoke Privileges on database objects</a:t>
            </a:r>
            <a:br>
              <a:rPr lang="en-CA" dirty="0"/>
            </a:br>
            <a:endParaRPr lang="en-CA" dirty="0"/>
          </a:p>
          <a:p>
            <a:pPr lvl="1" indent="0">
              <a:buNone/>
            </a:pPr>
            <a:r>
              <a:rPr lang="en-US" b="1" dirty="0">
                <a:latin typeface="Courier New" panose="02070309020205020404" pitchFamily="49" charset="0"/>
                <a:cs typeface="Courier New" panose="02070309020205020404" pitchFamily="49" charset="0"/>
              </a:rPr>
              <a:t>REVOKE</a:t>
            </a:r>
            <a:r>
              <a:rPr lang="en-US" dirty="0">
                <a:latin typeface="Courier New" panose="02070309020205020404" pitchFamily="49" charset="0"/>
                <a:cs typeface="Courier New" panose="02070309020205020404" pitchFamily="49" charset="0"/>
              </a:rPr>
              <a:t> privileges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 object </a:t>
            </a:r>
            <a:r>
              <a:rPr lang="en-US" b="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user;</a:t>
            </a:r>
            <a:endParaRPr lang="en-CA" dirty="0">
              <a:latin typeface="Courier New" panose="02070309020205020404" pitchFamily="49" charset="0"/>
              <a:cs typeface="Courier New" panose="02070309020205020404" pitchFamily="49" charset="0"/>
            </a:endParaRPr>
          </a:p>
          <a:p>
            <a:endParaRPr lang="en-CA" dirty="0"/>
          </a:p>
        </p:txBody>
      </p:sp>
    </p:spTree>
    <p:extLst>
      <p:ext uri="{BB962C8B-B14F-4D97-AF65-F5344CB8AC3E}">
        <p14:creationId xmlns:p14="http://schemas.microsoft.com/office/powerpoint/2010/main" val="1070736919"/>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1235</TotalTime>
  <Words>1669</Words>
  <Application>Microsoft Office PowerPoint</Application>
  <PresentationFormat>Widescreen</PresentationFormat>
  <Paragraphs>246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Schoolbook</vt:lpstr>
      <vt:lpstr>Courier New</vt:lpstr>
      <vt:lpstr>Wingdings 2</vt:lpstr>
      <vt:lpstr>View</vt:lpstr>
      <vt:lpstr> Security Transaction </vt:lpstr>
      <vt:lpstr>Database Security and Privacy</vt:lpstr>
      <vt:lpstr>Threats to Databases</vt:lpstr>
      <vt:lpstr>Loss of integrity</vt:lpstr>
      <vt:lpstr>Loss of availability</vt:lpstr>
      <vt:lpstr>Loss of confidentiality</vt:lpstr>
      <vt:lpstr>Access Control</vt:lpstr>
      <vt:lpstr>Database Security Mechanisms</vt:lpstr>
      <vt:lpstr>Discretionary Security Mechanisms</vt:lpstr>
      <vt:lpstr>Mandatory Access Control</vt:lpstr>
      <vt:lpstr>MySQL Privilages</vt:lpstr>
      <vt:lpstr>MySQL Privileges</vt:lpstr>
      <vt:lpstr>MySQL Grant</vt:lpstr>
      <vt:lpstr>MySQL Grant Example</vt:lpstr>
      <vt:lpstr>MySQL Revoke</vt:lpstr>
      <vt:lpstr>Views</vt:lpstr>
      <vt:lpstr>Database Transaction</vt:lpstr>
      <vt:lpstr>Single-use vs Multiuser DBMS</vt:lpstr>
      <vt:lpstr>Transaction</vt:lpstr>
      <vt:lpstr>Read/Write Operations</vt:lpstr>
      <vt:lpstr>Concurrency</vt:lpstr>
      <vt:lpstr>Concurrency control</vt:lpstr>
      <vt:lpstr>Recovery</vt:lpstr>
      <vt:lpstr>Failure</vt:lpstr>
      <vt:lpstr>Transaction Operations</vt:lpstr>
      <vt:lpstr>Properties of Transactions</vt:lpstr>
      <vt:lpstr>Atomicity Property</vt:lpstr>
      <vt:lpstr>Consistency Property</vt:lpstr>
      <vt:lpstr>Isolation</vt:lpstr>
      <vt:lpstr>Isolation Levels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Nasim</cp:lastModifiedBy>
  <cp:revision>188</cp:revision>
  <dcterms:created xsi:type="dcterms:W3CDTF">2019-07-08T16:55:16Z</dcterms:created>
  <dcterms:modified xsi:type="dcterms:W3CDTF">2019-08-27T04:37:38Z</dcterms:modified>
</cp:coreProperties>
</file>