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67" r:id="rId2"/>
    <p:sldId id="321" r:id="rId3"/>
    <p:sldId id="261" r:id="rId4"/>
    <p:sldId id="319" r:id="rId5"/>
    <p:sldId id="320" r:id="rId6"/>
    <p:sldId id="333" r:id="rId7"/>
    <p:sldId id="322" r:id="rId8"/>
    <p:sldId id="368" r:id="rId9"/>
    <p:sldId id="327" r:id="rId10"/>
    <p:sldId id="324" r:id="rId11"/>
    <p:sldId id="336" r:id="rId12"/>
    <p:sldId id="337" r:id="rId13"/>
    <p:sldId id="326" r:id="rId14"/>
    <p:sldId id="338" r:id="rId15"/>
    <p:sldId id="364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275" r:id="rId33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67"/>
            <p14:sldId id="321"/>
            <p14:sldId id="261"/>
            <p14:sldId id="319"/>
            <p14:sldId id="320"/>
            <p14:sldId id="333"/>
            <p14:sldId id="322"/>
            <p14:sldId id="368"/>
            <p14:sldId id="327"/>
            <p14:sldId id="324"/>
            <p14:sldId id="336"/>
            <p14:sldId id="337"/>
            <p14:sldId id="326"/>
            <p14:sldId id="338"/>
            <p14:sldId id="364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Conclusion and Summary" id="{790CEF5B-569A-4C2F-BED5-750B08C0E5AD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5441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0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7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3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9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5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19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1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5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05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60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0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03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2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2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3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51" r:id="rId12"/>
    <p:sldLayoutId id="2147483650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Entity Relationship Diagrams</a:t>
            </a:r>
            <a:br>
              <a:rPr lang="en-US" sz="4800" b="1" dirty="0" smtClean="0"/>
            </a:br>
            <a:r>
              <a:rPr lang="en-US" sz="4800" b="1" dirty="0" smtClean="0"/>
              <a:t>ERDs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CA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Lecture 08</a:t>
            </a:r>
          </a:p>
          <a:p>
            <a:r>
              <a:rPr lang="en-US" sz="2000" dirty="0" smtClean="0"/>
              <a:t>DBS201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260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Last Name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Last name attribute in Customer Relation</a:t>
            </a:r>
          </a:p>
          <a:p>
            <a:r>
              <a:rPr lang="en-CA" sz="2800" dirty="0" smtClean="0"/>
              <a:t>Last name column in Customer Table</a:t>
            </a:r>
          </a:p>
          <a:p>
            <a:r>
              <a:rPr lang="en-CA" sz="2800" dirty="0" smtClean="0"/>
              <a:t>Last name field in Customer File</a:t>
            </a:r>
          </a:p>
          <a:p>
            <a:r>
              <a:rPr lang="en-CA" sz="2800" dirty="0" smtClean="0"/>
              <a:t>Last name property of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59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Phone Number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Customer Relation </a:t>
            </a:r>
            <a:r>
              <a:rPr lang="en-CA" sz="2800" dirty="0"/>
              <a:t>phone number </a:t>
            </a:r>
            <a:r>
              <a:rPr lang="en-CA" sz="2800" dirty="0" smtClean="0"/>
              <a:t>domain is </a:t>
            </a:r>
            <a:r>
              <a:rPr lang="en-CA" sz="2800" dirty="0"/>
              <a:t>numeric or character</a:t>
            </a:r>
          </a:p>
          <a:p>
            <a:r>
              <a:rPr lang="en-CA" sz="2800" dirty="0" smtClean="0"/>
              <a:t>Customer Table phone number column type is numeric or character</a:t>
            </a:r>
          </a:p>
          <a:p>
            <a:r>
              <a:rPr lang="en-CA" sz="2800" dirty="0" smtClean="0"/>
              <a:t>Customer File phone number data type is numeric or character</a:t>
            </a:r>
          </a:p>
          <a:p>
            <a:r>
              <a:rPr lang="en-CA" sz="2800" dirty="0"/>
              <a:t>Customer Entity phone number allowable values are numeric or character</a:t>
            </a:r>
          </a:p>
          <a:p>
            <a:endParaRPr lang="en-CA" sz="28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3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Phone Number is 4164915050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dirty="0" smtClean="0"/>
              <a:t>Customer Relation </a:t>
            </a:r>
            <a:r>
              <a:rPr lang="en-CA" sz="2800" dirty="0"/>
              <a:t>phone number </a:t>
            </a:r>
            <a:r>
              <a:rPr lang="en-CA" sz="2800" b="1" i="1" dirty="0" smtClean="0"/>
              <a:t>element</a:t>
            </a:r>
            <a:r>
              <a:rPr lang="en-CA" sz="2800" dirty="0" smtClean="0"/>
              <a:t> is 4164915050 or (416) 491-5050</a:t>
            </a:r>
            <a:endParaRPr lang="en-CA" sz="2800" dirty="0"/>
          </a:p>
          <a:p>
            <a:r>
              <a:rPr lang="en-CA" sz="2800" dirty="0"/>
              <a:t>Customer </a:t>
            </a:r>
            <a:r>
              <a:rPr lang="en-CA" sz="2800" dirty="0" smtClean="0"/>
              <a:t>Table </a:t>
            </a:r>
            <a:r>
              <a:rPr lang="en-CA" sz="2800" dirty="0"/>
              <a:t>phone number </a:t>
            </a:r>
            <a:r>
              <a:rPr lang="en-CA" sz="2800" b="1" i="1" dirty="0" smtClean="0"/>
              <a:t>column value</a:t>
            </a:r>
            <a:r>
              <a:rPr lang="en-CA" sz="2800" dirty="0" smtClean="0"/>
              <a:t> </a:t>
            </a:r>
            <a:r>
              <a:rPr lang="en-CA" sz="2800" dirty="0"/>
              <a:t>is 4164915050 or (416) 491-5050</a:t>
            </a:r>
          </a:p>
          <a:p>
            <a:r>
              <a:rPr lang="en-CA" sz="2800" dirty="0"/>
              <a:t>Customer Table phone number </a:t>
            </a:r>
            <a:r>
              <a:rPr lang="en-CA" sz="2800" b="1" i="1" dirty="0" smtClean="0"/>
              <a:t>field </a:t>
            </a:r>
            <a:r>
              <a:rPr lang="en-CA" sz="2800" b="1" i="1" dirty="0"/>
              <a:t>value</a:t>
            </a:r>
            <a:r>
              <a:rPr lang="en-CA" sz="2800" dirty="0"/>
              <a:t> is 4164915050 or (416) </a:t>
            </a:r>
            <a:r>
              <a:rPr lang="en-CA" sz="2800" dirty="0" smtClean="0"/>
              <a:t>491-5050</a:t>
            </a:r>
          </a:p>
          <a:p>
            <a:r>
              <a:rPr lang="en-CA" sz="2800" dirty="0"/>
              <a:t>Customer Table phone number </a:t>
            </a:r>
            <a:r>
              <a:rPr lang="en-CA" sz="2800" b="1" i="1" dirty="0"/>
              <a:t>property value</a:t>
            </a:r>
            <a:r>
              <a:rPr lang="en-CA" sz="2800" dirty="0"/>
              <a:t> is 4164915050 or (416) </a:t>
            </a:r>
            <a:r>
              <a:rPr lang="en-CA" sz="2800" dirty="0" smtClean="0"/>
              <a:t>491-5050</a:t>
            </a:r>
          </a:p>
          <a:p>
            <a:r>
              <a:rPr lang="en-CA" sz="2800" dirty="0"/>
              <a:t>A numeric field can used an edit code to get the special characters included “() – 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5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Last Name, First Name, Phone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u="sng" dirty="0"/>
              <a:t>Smith, Bill, 9056668888 </a:t>
            </a:r>
            <a:r>
              <a:rPr lang="en-CA" sz="2800" dirty="0"/>
              <a:t>as a tuple in the Customer Relation</a:t>
            </a:r>
          </a:p>
          <a:p>
            <a:r>
              <a:rPr lang="en-CA" sz="2800" u="sng" dirty="0"/>
              <a:t>Smith, Bill, 9056668888</a:t>
            </a:r>
            <a:r>
              <a:rPr lang="en-CA" sz="2800" dirty="0"/>
              <a:t> as a row in the Customer Table</a:t>
            </a:r>
          </a:p>
          <a:p>
            <a:r>
              <a:rPr lang="en-CA" sz="2800" u="sng" dirty="0"/>
              <a:t>Smith, Bill, 9056668888</a:t>
            </a:r>
            <a:r>
              <a:rPr lang="en-CA" sz="2800" dirty="0"/>
              <a:t> as a record in the Customer </a:t>
            </a:r>
            <a:r>
              <a:rPr lang="en-CA" sz="2800" dirty="0" smtClean="0"/>
              <a:t>File</a:t>
            </a:r>
          </a:p>
          <a:p>
            <a:r>
              <a:rPr lang="en-CA" sz="2800" u="sng" dirty="0"/>
              <a:t>Smith, Bill, 9056668888 </a:t>
            </a:r>
            <a:r>
              <a:rPr lang="en-CA" sz="2800" dirty="0"/>
              <a:t>as an entity instance of the 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8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</a:t>
            </a:r>
            <a:r>
              <a:rPr lang="en-CA" sz="4400" b="1" dirty="0" err="1" smtClean="0">
                <a:solidFill>
                  <a:srgbClr val="C00000"/>
                </a:solidFill>
              </a:rPr>
              <a:t>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u="sng" dirty="0" smtClean="0"/>
              <a:t>Create Entities </a:t>
            </a:r>
            <a:r>
              <a:rPr lang="en-CA" sz="2800" dirty="0" smtClean="0"/>
              <a:t>by identifying the people, places or events about which the end user wants to store data</a:t>
            </a:r>
          </a:p>
          <a:p>
            <a:endParaRPr lang="en-CA" sz="2800" dirty="0" smtClean="0"/>
          </a:p>
          <a:p>
            <a:r>
              <a:rPr lang="en-CA" sz="2800" u="sng" dirty="0"/>
              <a:t>Define Attributes</a:t>
            </a:r>
            <a:r>
              <a:rPr lang="en-CA" sz="2800" dirty="0"/>
              <a:t>  by determining the attributes that are essential to the system under development. For each attribute, match it with exactly one entity that it </a:t>
            </a:r>
            <a:r>
              <a:rPr lang="en-CA" sz="2800" dirty="0" smtClean="0"/>
              <a:t>describes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072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</a:t>
            </a:r>
            <a:r>
              <a:rPr lang="en-CA" sz="4400" b="1" dirty="0" err="1" smtClean="0">
                <a:solidFill>
                  <a:srgbClr val="C00000"/>
                </a:solidFill>
              </a:rPr>
              <a:t>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b="1" u="sng" dirty="0" smtClean="0"/>
              <a:t>Select </a:t>
            </a:r>
            <a:r>
              <a:rPr lang="en-CA" sz="2800" b="1" u="sng" dirty="0"/>
              <a:t>Unique Identifier</a:t>
            </a:r>
            <a:r>
              <a:rPr lang="en-CA" sz="2800" dirty="0"/>
              <a:t> Identify the data attribute(s) that uniquely identify one and only one occurrence of each entity. Eliminate many to many relationships, and include a unique identifier (</a:t>
            </a:r>
            <a:r>
              <a:rPr lang="en-CA" sz="2800" dirty="0" err="1"/>
              <a:t>UID</a:t>
            </a:r>
            <a:r>
              <a:rPr lang="en-CA" sz="2800" dirty="0"/>
              <a:t>) and foreign keys in each </a:t>
            </a:r>
            <a:r>
              <a:rPr lang="en-CA" sz="2800" dirty="0" smtClean="0"/>
              <a:t>entity</a:t>
            </a:r>
          </a:p>
          <a:p>
            <a:endParaRPr lang="en-CA" sz="2800" dirty="0" smtClean="0"/>
          </a:p>
          <a:p>
            <a:r>
              <a:rPr lang="en-CA" sz="2800" b="1" u="sng" dirty="0"/>
              <a:t>Define Relationships</a:t>
            </a:r>
            <a:r>
              <a:rPr lang="en-CA" sz="2800" dirty="0"/>
              <a:t> Find the natural associations between pairs of entities using a relationship matrix. Arrange entities in rectangles and join those entities with a line</a:t>
            </a:r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20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Steps in Designing an ERD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2800" b="1" u="sng" dirty="0" smtClean="0"/>
              <a:t>Determine Optionality and Cardinality</a:t>
            </a:r>
            <a:r>
              <a:rPr lang="en-CA" sz="2800" dirty="0" smtClean="0"/>
              <a:t> Determine the number of occurrences of one entity for a single occurrence of the related entity.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Name Relationships</a:t>
            </a:r>
            <a:r>
              <a:rPr lang="en-CA" sz="2800" dirty="0" smtClean="0"/>
              <a:t>  Name each relationship between entities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Eliminate Many-</a:t>
            </a:r>
            <a:r>
              <a:rPr lang="en-CA" sz="2800" b="1" u="sng" dirty="0" err="1" smtClean="0"/>
              <a:t>toMany</a:t>
            </a:r>
            <a:r>
              <a:rPr lang="en-CA" sz="2800" b="1" u="sng" dirty="0" smtClean="0"/>
              <a:t> Relationships</a:t>
            </a:r>
            <a:r>
              <a:rPr lang="en-CA" sz="2800" dirty="0" smtClean="0"/>
              <a:t> Many-to-many relationships cannot be implemented into database tables because each row will need an indefinite number of attributes to maintain the many-to-many relationship. Many-to-many relationships must be converted to one-to-many relationships using associative entities</a:t>
            </a:r>
          </a:p>
          <a:p>
            <a:endParaRPr lang="en-CA" sz="2800" dirty="0" smtClean="0"/>
          </a:p>
          <a:p>
            <a:r>
              <a:rPr lang="en-CA" sz="2800" b="1" u="sng" dirty="0" smtClean="0"/>
              <a:t>Determine Data Types</a:t>
            </a:r>
            <a:r>
              <a:rPr lang="en-CA" sz="2800" dirty="0" smtClean="0"/>
              <a:t> Identify the data types and sizes of each attribute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27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800" dirty="0" smtClean="0"/>
              <a:t>Each employee may be assigned to one and only one department.  Some employees may not be assigned to any department.  The employee data is stored in the employee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department could have many employees assigned to it. Some departments may not have any employees assigned to them.  The department data is stored in the department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employee may have one and only one job title.  Under certain circumstances, some employees may not be assigned a job title.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29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Each job title may be assigned to many employees. Some job titles may not be assigned to any employees.  The job data is stored in the job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Each employee may be assigned to many projects.  Sometimes an employee may be off work and is not assigned to any projects.</a:t>
            </a:r>
          </a:p>
          <a:p>
            <a:endParaRPr lang="en-CA" sz="2800" dirty="0" smtClean="0"/>
          </a:p>
          <a:p>
            <a:r>
              <a:rPr lang="en-US" sz="2800" dirty="0" smtClean="0"/>
              <a:t>Each project must be assigned to at least one employee.  Some projects may have several employees assigned to them. The project data is stored in the project entity</a:t>
            </a:r>
            <a:endParaRPr lang="en-CA" sz="2800" dirty="0" smtClean="0"/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09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Case Study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Entities:</a:t>
            </a:r>
            <a:endParaRPr lang="en-CA" sz="2800" dirty="0" smtClean="0"/>
          </a:p>
          <a:p>
            <a:pPr lvl="1"/>
            <a:r>
              <a:rPr lang="en-CA" sz="2500" dirty="0" smtClean="0"/>
              <a:t>Employee</a:t>
            </a:r>
          </a:p>
          <a:p>
            <a:pPr lvl="1"/>
            <a:r>
              <a:rPr lang="en-CA" sz="2500" dirty="0" smtClean="0"/>
              <a:t>Department</a:t>
            </a:r>
          </a:p>
          <a:p>
            <a:pPr lvl="1"/>
            <a:r>
              <a:rPr lang="en-CA" sz="2500" dirty="0" smtClean="0"/>
              <a:t>Job</a:t>
            </a:r>
          </a:p>
          <a:p>
            <a:pPr lvl="1"/>
            <a:r>
              <a:rPr lang="en-CA" sz="2500" dirty="0" smtClean="0"/>
              <a:t>Project</a:t>
            </a:r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64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What is an </a:t>
            </a:r>
            <a:r>
              <a:rPr lang="en-CA" sz="4400" b="1" dirty="0" smtClean="0">
                <a:solidFill>
                  <a:srgbClr val="C00000"/>
                </a:solidFill>
              </a:rPr>
              <a:t>ERD?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This conceptual data model represents the data used in an organization and the relationships between the data </a:t>
            </a:r>
            <a:endParaRPr lang="en-CA" sz="2800" dirty="0" smtClean="0"/>
          </a:p>
          <a:p>
            <a:r>
              <a:rPr lang="en-CA" sz="2800" dirty="0" smtClean="0"/>
              <a:t>It is a graphical representation of the proposed database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86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Identify Attributes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Employee’s Attributes:</a:t>
            </a:r>
          </a:p>
          <a:p>
            <a:pPr lvl="1"/>
            <a:r>
              <a:rPr lang="en-CA" sz="2500" dirty="0" smtClean="0"/>
              <a:t> </a:t>
            </a:r>
            <a:r>
              <a:rPr lang="en-CA" sz="2500" dirty="0" err="1" smtClean="0"/>
              <a:t>employee_id</a:t>
            </a:r>
            <a:r>
              <a:rPr lang="en-CA" sz="2500" dirty="0" smtClean="0"/>
              <a:t>, </a:t>
            </a:r>
            <a:r>
              <a:rPr lang="en-CA" sz="2500" dirty="0" err="1" smtClean="0"/>
              <a:t>first_name</a:t>
            </a:r>
            <a:r>
              <a:rPr lang="en-CA" sz="2500" dirty="0" smtClean="0"/>
              <a:t>, </a:t>
            </a:r>
            <a:r>
              <a:rPr lang="en-CA" sz="2500" dirty="0" err="1" smtClean="0"/>
              <a:t>last_name</a:t>
            </a:r>
            <a:r>
              <a:rPr lang="en-CA" sz="2500" dirty="0" smtClean="0"/>
              <a:t>, </a:t>
            </a:r>
            <a:r>
              <a:rPr lang="en-CA" sz="2500" dirty="0" err="1" smtClean="0"/>
              <a:t>soc_ins_no</a:t>
            </a:r>
            <a:r>
              <a:rPr lang="en-CA" sz="2500" dirty="0" smtClean="0"/>
              <a:t>, </a:t>
            </a:r>
            <a:r>
              <a:rPr lang="en-CA" sz="2500" dirty="0" err="1" smtClean="0"/>
              <a:t>hire_date</a:t>
            </a:r>
            <a:endParaRPr lang="en-CA" sz="2500" dirty="0" smtClean="0"/>
          </a:p>
          <a:p>
            <a:pPr marL="342900" lvl="1" indent="0">
              <a:buNone/>
            </a:pPr>
            <a:endParaRPr lang="en-CA" sz="2500" dirty="0" smtClean="0"/>
          </a:p>
          <a:p>
            <a:r>
              <a:rPr lang="en-CA" sz="2800" b="1" dirty="0" smtClean="0"/>
              <a:t>Volatile </a:t>
            </a:r>
            <a:r>
              <a:rPr lang="en-CA" sz="2800" dirty="0" smtClean="0"/>
              <a:t>attributes: their values constantly change.</a:t>
            </a:r>
          </a:p>
          <a:p>
            <a:pPr lvl="1"/>
            <a:r>
              <a:rPr lang="en-US" sz="2500" dirty="0"/>
              <a:t>a</a:t>
            </a:r>
            <a:r>
              <a:rPr lang="en-US" sz="2500" dirty="0" smtClean="0"/>
              <a:t>ge (instead, you can use the date of birth)</a:t>
            </a:r>
            <a:endParaRPr lang="en-CA" sz="2500" dirty="0" smtClean="0"/>
          </a:p>
          <a:p>
            <a:r>
              <a:rPr lang="en-CA" sz="2800" b="1" dirty="0" smtClean="0"/>
              <a:t>Required</a:t>
            </a:r>
            <a:r>
              <a:rPr lang="en-CA" sz="2800" dirty="0" smtClean="0"/>
              <a:t> and </a:t>
            </a:r>
            <a:r>
              <a:rPr lang="en-CA" sz="2800" b="1" dirty="0" smtClean="0"/>
              <a:t>Optional</a:t>
            </a:r>
            <a:r>
              <a:rPr lang="en-CA" sz="2800" dirty="0" smtClean="0"/>
              <a:t> Attributes</a:t>
            </a:r>
          </a:p>
          <a:p>
            <a:r>
              <a:rPr lang="en-CA" sz="2800" b="1" dirty="0" smtClean="0"/>
              <a:t>Time dependant </a:t>
            </a:r>
            <a:r>
              <a:rPr lang="en-CA" sz="2800" dirty="0" smtClean="0"/>
              <a:t>attributes</a:t>
            </a:r>
          </a:p>
          <a:p>
            <a:r>
              <a:rPr lang="en-CA" sz="2800" b="1" dirty="0" smtClean="0"/>
              <a:t>Domains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37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Select Unique Identifier (UID)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Every entity must have unique identifying attribute(s) called a unique identifier</a:t>
            </a:r>
          </a:p>
          <a:p>
            <a:endParaRPr lang="en-CA" sz="2800" dirty="0" smtClean="0"/>
          </a:p>
          <a:p>
            <a:r>
              <a:rPr lang="en-CA" sz="2800" dirty="0" smtClean="0"/>
              <a:t>This is a single attribute or a collection of attributes that uniquely identifies one and only one instance of an entity.</a:t>
            </a:r>
          </a:p>
          <a:p>
            <a:endParaRPr lang="en-CA" sz="2800" dirty="0" smtClean="0"/>
          </a:p>
          <a:p>
            <a:r>
              <a:rPr lang="en-CA" sz="2800" dirty="0" smtClean="0"/>
              <a:t>When two or more attributes are used as the unique identifier it is called a </a:t>
            </a:r>
            <a:r>
              <a:rPr lang="en-CA" sz="2800" b="1" dirty="0" smtClean="0"/>
              <a:t>concatenated key.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05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Candidate Key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Sometimes there are several attributes that could be the unique identifier</a:t>
            </a:r>
          </a:p>
          <a:p>
            <a:endParaRPr lang="en-CA" sz="2800" dirty="0" smtClean="0"/>
          </a:p>
          <a:p>
            <a:r>
              <a:rPr lang="en-CA" sz="2800" dirty="0" smtClean="0"/>
              <a:t>For an EMPLOYEE entity we could use</a:t>
            </a:r>
          </a:p>
          <a:p>
            <a:pPr lvl="1"/>
            <a:r>
              <a:rPr lang="en-CA" sz="2500" dirty="0" smtClean="0"/>
              <a:t> </a:t>
            </a:r>
            <a:r>
              <a:rPr lang="en-CA" sz="2500" i="1" dirty="0" err="1" smtClean="0"/>
              <a:t>employee_id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social_ins_no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email_address</a:t>
            </a:r>
            <a:r>
              <a:rPr lang="en-CA" sz="2500" i="1" dirty="0" smtClean="0"/>
              <a:t> </a:t>
            </a:r>
          </a:p>
          <a:p>
            <a:pPr lvl="1"/>
            <a:r>
              <a:rPr lang="en-CA" sz="2500" i="1" dirty="0" err="1" smtClean="0"/>
              <a:t>telephone_no</a:t>
            </a:r>
            <a:endParaRPr lang="en-CA" sz="2500" i="1" dirty="0" smtClean="0"/>
          </a:p>
          <a:p>
            <a:endParaRPr lang="en-CA" sz="2800" dirty="0" smtClean="0"/>
          </a:p>
          <a:p>
            <a:r>
              <a:rPr lang="en-CA" sz="2800" dirty="0" smtClean="0"/>
              <a:t>These are all called </a:t>
            </a:r>
            <a:r>
              <a:rPr lang="en-CA" sz="2800" b="1" dirty="0" smtClean="0"/>
              <a:t>candidate keys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16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Candidate Keys Must: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Be unique for each instance within an entity</a:t>
            </a:r>
          </a:p>
          <a:p>
            <a:endParaRPr lang="en-CA" sz="2800" dirty="0" smtClean="0"/>
          </a:p>
          <a:p>
            <a:r>
              <a:rPr lang="en-CA" sz="2800" dirty="0"/>
              <a:t>N</a:t>
            </a:r>
            <a:r>
              <a:rPr lang="en-CA" sz="2800" dirty="0" smtClean="0"/>
              <a:t>ever be missing, incomplete or NULL for an instance</a:t>
            </a:r>
          </a:p>
          <a:p>
            <a:endParaRPr lang="en-CA" sz="2800" dirty="0" smtClean="0"/>
          </a:p>
          <a:p>
            <a:r>
              <a:rPr lang="en-CA" sz="2800" dirty="0"/>
              <a:t>U</a:t>
            </a:r>
            <a:r>
              <a:rPr lang="en-CA" sz="2800" dirty="0" smtClean="0"/>
              <a:t>se no attributes other than those necessary to uniquely identify an instance of an entity</a:t>
            </a:r>
            <a:endParaRPr lang="en-CA" sz="2800" b="1" dirty="0" smtClean="0"/>
          </a:p>
          <a:p>
            <a:pPr marL="0" indent="0">
              <a:buNone/>
            </a:pP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43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Unique Identifier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/>
              <a:t>S</a:t>
            </a:r>
            <a:r>
              <a:rPr lang="en-CA" sz="2800" dirty="0" smtClean="0"/>
              <a:t>hould be meaningless other than as an identifier</a:t>
            </a:r>
          </a:p>
          <a:p>
            <a:endParaRPr lang="en-CA" sz="2800" dirty="0" smtClean="0"/>
          </a:p>
          <a:p>
            <a:r>
              <a:rPr lang="en-CA" sz="2800" dirty="0"/>
              <a:t>S</a:t>
            </a:r>
            <a:r>
              <a:rPr lang="en-CA" sz="2800" dirty="0" smtClean="0"/>
              <a:t>hould never change</a:t>
            </a:r>
          </a:p>
          <a:p>
            <a:endParaRPr lang="en-CA" sz="2800" dirty="0" smtClean="0"/>
          </a:p>
          <a:p>
            <a:r>
              <a:rPr lang="en-CA" sz="2800" dirty="0"/>
              <a:t>S</a:t>
            </a:r>
            <a:r>
              <a:rPr lang="en-CA" sz="2800" dirty="0" smtClean="0"/>
              <a:t>hould not have a limited number of values available</a:t>
            </a:r>
          </a:p>
          <a:p>
            <a:endParaRPr lang="en-CA" sz="2800" dirty="0" smtClean="0"/>
          </a:p>
          <a:p>
            <a:r>
              <a:rPr lang="en-CA" sz="2800" dirty="0"/>
              <a:t>O</a:t>
            </a:r>
            <a:r>
              <a:rPr lang="en-CA" sz="2800" dirty="0" smtClean="0"/>
              <a:t>nly one (UID) should be specified for each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41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EMPLOYEE EXAMPLE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err="1" smtClean="0"/>
              <a:t>Soc_ins_no</a:t>
            </a:r>
            <a:r>
              <a:rPr lang="en-CA" sz="2800" dirty="0" smtClean="0"/>
              <a:t> is not meaningless</a:t>
            </a:r>
          </a:p>
          <a:p>
            <a:pPr lvl="1"/>
            <a:r>
              <a:rPr lang="en-CA" sz="2800" dirty="0"/>
              <a:t>D</a:t>
            </a:r>
            <a:r>
              <a:rPr lang="en-CA" sz="2800" dirty="0" smtClean="0"/>
              <a:t>o you want people knowing your personal number in the company?</a:t>
            </a:r>
          </a:p>
          <a:p>
            <a:endParaRPr lang="en-CA" sz="2800" dirty="0" smtClean="0"/>
          </a:p>
          <a:p>
            <a:r>
              <a:rPr lang="en-CA" sz="2800" dirty="0" smtClean="0"/>
              <a:t>A telephone number may change</a:t>
            </a:r>
          </a:p>
          <a:p>
            <a:endParaRPr lang="en-CA" sz="2800" dirty="0" smtClean="0"/>
          </a:p>
          <a:p>
            <a:r>
              <a:rPr lang="en-CA" sz="2800" dirty="0" smtClean="0"/>
              <a:t>The best choice is an arbitrarily generated employee number assigned when the employee is hired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1584469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Determining relationships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5" name="Text Box 181"/>
          <p:cNvSpPr txBox="1"/>
          <p:nvPr/>
        </p:nvSpPr>
        <p:spPr>
          <a:xfrm>
            <a:off x="5220072" y="3121028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73607" y="3826711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81"/>
          <p:cNvSpPr txBox="1"/>
          <p:nvPr/>
        </p:nvSpPr>
        <p:spPr>
          <a:xfrm>
            <a:off x="988591" y="3068960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8" name="Text Box 102"/>
          <p:cNvSpPr txBox="1"/>
          <p:nvPr/>
        </p:nvSpPr>
        <p:spPr>
          <a:xfrm>
            <a:off x="965007" y="3076704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DEPARTMENT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102"/>
          <p:cNvSpPr txBox="1"/>
          <p:nvPr/>
        </p:nvSpPr>
        <p:spPr>
          <a:xfrm>
            <a:off x="5220072" y="3121028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Calibri"/>
                <a:ea typeface="Calibri"/>
                <a:cs typeface="Times New Roman"/>
              </a:rPr>
              <a:t>                     EMPLOYEE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CA" sz="2400" dirty="0" smtClean="0"/>
              <a:t>A relationship is like a verb that shows some dependency or natural association between two entities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232" y="5229200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400" dirty="0" smtClean="0"/>
              <a:t>A department contains employees</a:t>
            </a:r>
          </a:p>
          <a:p>
            <a:r>
              <a:rPr lang="en-CA" sz="2400" dirty="0" smtClean="0"/>
              <a:t>An employee is assigned to a department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534577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>
                <a:solidFill>
                  <a:srgbClr val="C00000"/>
                </a:solidFill>
              </a:rPr>
              <a:t>Determining optionality and cardinality</a:t>
            </a:r>
            <a:endParaRPr lang="en-CA" sz="3600" b="1" dirty="0">
              <a:solidFill>
                <a:srgbClr val="C00000"/>
              </a:solidFill>
            </a:endParaRPr>
          </a:p>
        </p:txBody>
      </p:sp>
      <p:sp>
        <p:nvSpPr>
          <p:cNvPr id="12" name="Text Box 181"/>
          <p:cNvSpPr txBox="1"/>
          <p:nvPr/>
        </p:nvSpPr>
        <p:spPr>
          <a:xfrm>
            <a:off x="5364088" y="3769099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Text Box 181"/>
          <p:cNvSpPr txBox="1"/>
          <p:nvPr/>
        </p:nvSpPr>
        <p:spPr>
          <a:xfrm>
            <a:off x="1132607" y="3717031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7" name="Text Box 102"/>
          <p:cNvSpPr txBox="1"/>
          <p:nvPr/>
        </p:nvSpPr>
        <p:spPr>
          <a:xfrm>
            <a:off x="1109023" y="3724775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102"/>
          <p:cNvSpPr txBox="1"/>
          <p:nvPr/>
        </p:nvSpPr>
        <p:spPr>
          <a:xfrm>
            <a:off x="5364088" y="3769099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16832"/>
            <a:ext cx="7274768" cy="86914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CA" sz="3600" dirty="0"/>
              <a:t>Each instance of Table B is related to a maximum of one and a minimum of one instance of Table A</a:t>
            </a:r>
          </a:p>
        </p:txBody>
      </p:sp>
    </p:spTree>
    <p:extLst>
      <p:ext uri="{BB962C8B-B14F-4D97-AF65-F5344CB8AC3E}">
        <p14:creationId xmlns:p14="http://schemas.microsoft.com/office/powerpoint/2010/main" val="997203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Optionality and Cardinality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27311"/>
          </a:xfrm>
        </p:spPr>
        <p:txBody>
          <a:bodyPr>
            <a:normAutofit/>
          </a:bodyPr>
          <a:lstStyle/>
          <a:p>
            <a:r>
              <a:rPr lang="en-CA" sz="2800" dirty="0" smtClean="0"/>
              <a:t>Each instance of Table A is related to zero, one or more instances of Table B</a:t>
            </a:r>
          </a:p>
          <a:p>
            <a:endParaRPr lang="en-CA" sz="2800" dirty="0"/>
          </a:p>
        </p:txBody>
      </p:sp>
      <p:sp>
        <p:nvSpPr>
          <p:cNvPr id="20" name="Text Box 181"/>
          <p:cNvSpPr txBox="1"/>
          <p:nvPr/>
        </p:nvSpPr>
        <p:spPr>
          <a:xfrm>
            <a:off x="5364088" y="3553076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617623" y="4258759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1920" y="404974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4006095" y="4049745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4" name="Text Box 181"/>
          <p:cNvSpPr txBox="1"/>
          <p:nvPr/>
        </p:nvSpPr>
        <p:spPr>
          <a:xfrm>
            <a:off x="1132607" y="3501008"/>
            <a:ext cx="2482816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25" name="Text Box 102"/>
          <p:cNvSpPr txBox="1"/>
          <p:nvPr/>
        </p:nvSpPr>
        <p:spPr>
          <a:xfrm>
            <a:off x="1109023" y="3508752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A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" name="Text Box 102"/>
          <p:cNvSpPr txBox="1"/>
          <p:nvPr/>
        </p:nvSpPr>
        <p:spPr>
          <a:xfrm>
            <a:off x="5364088" y="3553076"/>
            <a:ext cx="2482816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TABLE B</a:t>
            </a:r>
            <a:endParaRPr lang="en-US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4859263" y="4144459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8" name="Isosceles Triangle 27"/>
          <p:cNvSpPr>
            <a:spLocks/>
          </p:cNvSpPr>
          <p:nvPr/>
        </p:nvSpPr>
        <p:spPr>
          <a:xfrm rot="16200000">
            <a:off x="5011663" y="4126580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772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Optionality and Cardinality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13" name="Text Box 166"/>
          <p:cNvSpPr txBox="1"/>
          <p:nvPr/>
        </p:nvSpPr>
        <p:spPr>
          <a:xfrm>
            <a:off x="6357342" y="4386808"/>
            <a:ext cx="152400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5775047" y="2630336"/>
            <a:ext cx="514350" cy="53340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6445" y="4797108"/>
            <a:ext cx="1428750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09579" y="4844008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/>
          </p:cNvSpPr>
          <p:nvPr/>
        </p:nvSpPr>
        <p:spPr>
          <a:xfrm>
            <a:off x="5608994" y="4729707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75"/>
          <p:cNvSpPr txBox="1"/>
          <p:nvPr/>
        </p:nvSpPr>
        <p:spPr>
          <a:xfrm>
            <a:off x="1795195" y="4386808"/>
            <a:ext cx="1524000" cy="9144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6445" y="4473893"/>
            <a:ext cx="142875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  <a:alpha val="0"/>
              </a:srgbClr>
            </a:solidFill>
            <a:prstDash val="solid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>
            <a:off x="622985" y="4805273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0" name="Oval 29"/>
          <p:cNvSpPr>
            <a:spLocks/>
          </p:cNvSpPr>
          <p:nvPr/>
        </p:nvSpPr>
        <p:spPr>
          <a:xfrm>
            <a:off x="1089710" y="4696688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66595" y="459508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7"/>
          <p:cNvSpPr txBox="1"/>
          <p:nvPr/>
        </p:nvSpPr>
        <p:spPr>
          <a:xfrm>
            <a:off x="6300192" y="2422691"/>
            <a:ext cx="158115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5833467" y="4577308"/>
            <a:ext cx="514350" cy="533400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7507" y="2886876"/>
            <a:ext cx="117157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5538192" y="2696376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" name="Text Box 181"/>
          <p:cNvSpPr txBox="1"/>
          <p:nvPr/>
        </p:nvSpPr>
        <p:spPr>
          <a:xfrm>
            <a:off x="1557070" y="2415541"/>
            <a:ext cx="1762125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62792" y="2897189"/>
            <a:ext cx="112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15217" y="269779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>
            <a:off x="1113984" y="2668589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557070" y="34890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and only one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6298922" y="34834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or more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586742" y="55162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or one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6357342" y="54659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or 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766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Why ERDs?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Documentation used to represent the database in an abstract way</a:t>
            </a:r>
          </a:p>
          <a:p>
            <a:r>
              <a:rPr lang="en-CA" sz="2800" dirty="0" smtClean="0"/>
              <a:t>The data model can be reviewed by the end user and the person responsible for the physical database design</a:t>
            </a:r>
          </a:p>
          <a:p>
            <a:r>
              <a:rPr lang="en-CA" sz="2800" dirty="0" smtClean="0"/>
              <a:t>Useful tool for the person creating the data model</a:t>
            </a:r>
            <a:r>
              <a:rPr lang="en-CA" dirty="0" smtClean="0"/>
              <a:t>. 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Cardinality Notations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Different notations are used to represent the cardinality of relationships</a:t>
            </a:r>
          </a:p>
          <a:p>
            <a:pPr marL="0" indent="0">
              <a:buNone/>
            </a:pPr>
            <a:endParaRPr lang="en-CA" sz="2800" dirty="0" smtClean="0"/>
          </a:p>
          <a:p>
            <a:pPr marL="1028700" lvl="1" indent="-571500"/>
            <a:r>
              <a:rPr lang="en-CA" sz="2800" dirty="0" smtClean="0"/>
              <a:t>1:1</a:t>
            </a:r>
          </a:p>
          <a:p>
            <a:pPr marL="1028700" lvl="1" indent="-571500"/>
            <a:r>
              <a:rPr lang="en-CA" sz="2800" dirty="0" smtClean="0"/>
              <a:t>1:M</a:t>
            </a:r>
          </a:p>
          <a:p>
            <a:pPr marL="1028700" lvl="1" indent="-571500"/>
            <a:r>
              <a:rPr lang="en-CA" sz="2800" dirty="0" smtClean="0"/>
              <a:t>M:N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054346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smtClean="0">
                <a:solidFill>
                  <a:srgbClr val="C00000"/>
                </a:solidFill>
              </a:rPr>
              <a:t>1:M 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No information on optionality is given with this 1:M example</a:t>
            </a:r>
          </a:p>
          <a:p>
            <a:endParaRPr lang="en-CA" sz="2800" dirty="0" smtClean="0"/>
          </a:p>
          <a:p>
            <a:endParaRPr lang="en-CA" sz="2800" dirty="0"/>
          </a:p>
        </p:txBody>
      </p:sp>
      <p:sp>
        <p:nvSpPr>
          <p:cNvPr id="9" name="Text Box 181"/>
          <p:cNvSpPr txBox="1"/>
          <p:nvPr/>
        </p:nvSpPr>
        <p:spPr>
          <a:xfrm>
            <a:off x="4881920" y="2852936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     	</a:t>
            </a:r>
            <a:r>
              <a:rPr lang="en-US" b="1" dirty="0" err="1" smtClean="0">
                <a:ea typeface="Times New Roman"/>
                <a:cs typeface="Times New Roman"/>
              </a:rPr>
              <a:t>employee_id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first_name</a:t>
            </a:r>
            <a:r>
              <a:rPr lang="en-US" b="1" dirty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last_name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          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soc_sec_no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hire_date</a:t>
            </a:r>
            <a:r>
              <a:rPr lang="en-US" b="1" dirty="0" smtClean="0">
                <a:effectLst/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ffectLst/>
                <a:ea typeface="Times New Roman"/>
                <a:cs typeface="Times New Roman"/>
              </a:rPr>
              <a:t>job_id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FK1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ea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35455" y="4561383"/>
            <a:ext cx="2746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81"/>
          <p:cNvSpPr txBox="1"/>
          <p:nvPr/>
        </p:nvSpPr>
        <p:spPr>
          <a:xfrm>
            <a:off x="137634" y="3811376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a typeface="Times New Roman"/>
                <a:cs typeface="Times New Roman"/>
              </a:rPr>
              <a:t>	</a:t>
            </a:r>
            <a:endParaRPr lang="en-US" b="1" dirty="0"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err="1" smtClean="0">
                <a:ea typeface="Times New Roman"/>
                <a:cs typeface="Times New Roman"/>
              </a:rPr>
              <a:t>PK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department_code</a:t>
            </a:r>
            <a:r>
              <a:rPr lang="en-US" b="1" dirty="0" smtClean="0">
                <a:ea typeface="Times New Roman"/>
                <a:cs typeface="Times New Roman"/>
              </a:rPr>
              <a:t>	</a:t>
            </a:r>
            <a:r>
              <a:rPr lang="en-US" b="1" dirty="0" err="1" smtClean="0">
                <a:ea typeface="Times New Roman"/>
                <a:cs typeface="Times New Roman"/>
              </a:rPr>
              <a:t>department_name</a:t>
            </a:r>
            <a:r>
              <a:rPr lang="en-US" b="1" dirty="0" smtClean="0">
                <a:ea typeface="Times New Roman"/>
                <a:cs typeface="Times New Roman"/>
              </a:rPr>
              <a:t>		</a:t>
            </a:r>
            <a:r>
              <a:rPr lang="en-US" b="1" dirty="0" err="1" smtClean="0">
                <a:ea typeface="Times New Roman"/>
                <a:cs typeface="Times New Roman"/>
              </a:rPr>
              <a:t>manager_id</a:t>
            </a: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2" name="Text Box 102"/>
          <p:cNvSpPr txBox="1"/>
          <p:nvPr/>
        </p:nvSpPr>
        <p:spPr>
          <a:xfrm>
            <a:off x="137635" y="3843384"/>
            <a:ext cx="2995620" cy="276225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 smtClean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 smtClean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4860032" y="2852936"/>
            <a:ext cx="3154928" cy="374633"/>
          </a:xfrm>
          <a:prstGeom prst="rect">
            <a:avLst/>
          </a:prstGeom>
          <a:solidFill>
            <a:srgbClr val="4F81BD">
              <a:lumMod val="20000"/>
              <a:lumOff val="80000"/>
              <a:alpha val="38000"/>
            </a:srgb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 smtClean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7864" y="39814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9548" y="3995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1574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Summary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Entity or Event</a:t>
            </a:r>
          </a:p>
          <a:p>
            <a:r>
              <a:rPr lang="en-US" sz="2800" dirty="0" smtClean="0"/>
              <a:t>Relationship</a:t>
            </a:r>
          </a:p>
          <a:p>
            <a:r>
              <a:rPr lang="en-US" sz="2800" dirty="0" smtClean="0"/>
              <a:t>Optionality</a:t>
            </a:r>
          </a:p>
          <a:p>
            <a:r>
              <a:rPr lang="en-US" sz="2800" dirty="0" smtClean="0"/>
              <a:t>Cardinality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err="1" smtClean="0"/>
              <a:t>UID</a:t>
            </a:r>
            <a:endParaRPr lang="en-US" sz="2800" dirty="0" smtClean="0"/>
          </a:p>
          <a:p>
            <a:r>
              <a:rPr lang="en-US" sz="2800" dirty="0" err="1" smtClean="0"/>
              <a:t>ERD</a:t>
            </a:r>
            <a:r>
              <a:rPr lang="en-US" sz="2800" dirty="0" smtClean="0"/>
              <a:t> Diagrams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Entities and Events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Entities - People, places, things or concepts about which information must be recorded</a:t>
            </a:r>
          </a:p>
          <a:p>
            <a:r>
              <a:rPr lang="en-CA" sz="2800" dirty="0" smtClean="0"/>
              <a:t>Entities as Events – Placing an order or approving a loan</a:t>
            </a:r>
          </a:p>
          <a:p>
            <a:r>
              <a:rPr lang="en-CA" sz="2800" dirty="0" smtClean="0"/>
              <a:t>Attributes for entities, events and relationships would be things like customer names or dates on which orders were placed</a:t>
            </a:r>
            <a:endParaRPr lang="en-CA" sz="2800" dirty="0"/>
          </a:p>
          <a:p>
            <a:r>
              <a:rPr lang="en-CA" sz="2800" dirty="0" smtClean="0"/>
              <a:t>Attribute – one single valued fact about an entity that we may want to record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5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 (Relationship)Ds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CA" sz="3000" dirty="0" smtClean="0"/>
              <a:t>Relationships are found between entities</a:t>
            </a:r>
          </a:p>
          <a:p>
            <a:r>
              <a:rPr lang="en-CA" sz="3000" dirty="0" smtClean="0"/>
              <a:t>An employee is in a department</a:t>
            </a:r>
          </a:p>
          <a:p>
            <a:r>
              <a:rPr lang="en-CA" sz="3000" dirty="0" smtClean="0"/>
              <a:t>A department has many employees</a:t>
            </a:r>
          </a:p>
          <a:p>
            <a:r>
              <a:rPr lang="en-CA" sz="3000" dirty="0" smtClean="0"/>
              <a:t>Business rules must be taken into account</a:t>
            </a:r>
          </a:p>
          <a:p>
            <a:r>
              <a:rPr lang="en-CA" sz="3000" dirty="0" smtClean="0"/>
              <a:t>Every employee must be in a single department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11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E (Relationship)Ds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800" dirty="0" smtClean="0"/>
              <a:t>Relationships are found between entities and events</a:t>
            </a:r>
          </a:p>
          <a:p>
            <a:r>
              <a:rPr lang="en-CA" sz="2800" dirty="0" smtClean="0"/>
              <a:t>A customer (entity) places an order (event)</a:t>
            </a:r>
          </a:p>
          <a:p>
            <a:r>
              <a:rPr lang="en-CA" sz="2800" dirty="0" smtClean="0"/>
              <a:t>A loan officer (entity) approves a loan (event)</a:t>
            </a:r>
          </a:p>
          <a:p>
            <a:r>
              <a:rPr lang="en-CA" sz="2800" dirty="0" smtClean="0"/>
              <a:t>Business rules must be taken into account</a:t>
            </a:r>
          </a:p>
          <a:p>
            <a:r>
              <a:rPr lang="en-CA" sz="2800" dirty="0" smtClean="0"/>
              <a:t>Loan example - a rule that the borrower must have an adjusted gross income of at least half of his or her outstanding debt may be enforced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An ERD </a:t>
            </a:r>
            <a:r>
              <a:rPr lang="en-US" sz="4400" b="1" dirty="0" smtClean="0">
                <a:solidFill>
                  <a:srgbClr val="C00000"/>
                </a:solidFill>
              </a:rPr>
              <a:t>should…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</a:t>
            </a:r>
            <a:r>
              <a:rPr lang="en-CA" sz="2800" dirty="0" smtClean="0"/>
              <a:t>apture all required information</a:t>
            </a:r>
          </a:p>
          <a:p>
            <a:r>
              <a:rPr lang="en-CA" sz="2800" dirty="0"/>
              <a:t>m</a:t>
            </a:r>
            <a:r>
              <a:rPr lang="en-CA" sz="2800" dirty="0" smtClean="0"/>
              <a:t>ake sure data appears only once in the database design</a:t>
            </a:r>
          </a:p>
          <a:p>
            <a:r>
              <a:rPr lang="en-CA" sz="2800" dirty="0"/>
              <a:t>n</a:t>
            </a:r>
            <a:r>
              <a:rPr lang="en-CA" sz="2800" dirty="0" smtClean="0"/>
              <a:t>ot include in the data model any data that is derived from other data that is already in the data model</a:t>
            </a:r>
          </a:p>
          <a:p>
            <a:r>
              <a:rPr lang="en-CA" sz="2800" dirty="0"/>
              <a:t>a</a:t>
            </a:r>
            <a:r>
              <a:rPr lang="en-CA" sz="2800" dirty="0" smtClean="0"/>
              <a:t>rrange data in the data model in a logical manner</a:t>
            </a:r>
          </a:p>
          <a:p>
            <a:pPr marL="0" indent="0">
              <a:buNone/>
            </a:pPr>
            <a:endParaRPr lang="en-CA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82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C00000"/>
                </a:solidFill>
              </a:rPr>
              <a:t>Equivalent Terms: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0314"/>
              </p:ext>
            </p:extLst>
          </p:nvPr>
        </p:nvGraphicFramePr>
        <p:xfrm>
          <a:off x="863588" y="1988840"/>
          <a:ext cx="7416824" cy="34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830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Relational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Table-Oriented 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Conventional File Systems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Conceptionally</a:t>
                      </a:r>
                      <a:r>
                        <a:rPr lang="en-CA" dirty="0" smtClean="0"/>
                        <a:t> Represents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Relation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Type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Tuple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Entity Instance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Attribute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Allowable Values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471">
                <a:tc>
                  <a:txBody>
                    <a:bodyPr/>
                    <a:lstStyle/>
                    <a:p>
                      <a:r>
                        <a:rPr lang="en-CA" dirty="0" smtClean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Column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Field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69941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4800" b="1" dirty="0" smtClean="0">
                <a:solidFill>
                  <a:srgbClr val="C00000"/>
                </a:solidFill>
              </a:rPr>
              <a:t>Customer</a:t>
            </a:r>
            <a:endParaRPr lang="en-CA" sz="48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Customer Relation</a:t>
            </a:r>
          </a:p>
          <a:p>
            <a:r>
              <a:rPr lang="en-CA" sz="2800" dirty="0" smtClean="0"/>
              <a:t>Customer Table</a:t>
            </a:r>
          </a:p>
          <a:p>
            <a:r>
              <a:rPr lang="en-CA" sz="2800" dirty="0" smtClean="0"/>
              <a:t>Customer File</a:t>
            </a:r>
          </a:p>
          <a:p>
            <a:r>
              <a:rPr lang="en-CA" sz="2800" dirty="0" smtClean="0"/>
              <a:t>Customer Entity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3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1341</Words>
  <Application>Microsoft Office PowerPoint</Application>
  <PresentationFormat>On-screen Show (4:3)</PresentationFormat>
  <Paragraphs>252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Times New Roman</vt:lpstr>
      <vt:lpstr>Wingdings 2</vt:lpstr>
      <vt:lpstr>View</vt:lpstr>
      <vt:lpstr>Entity Relationship Diagrams ERDs </vt:lpstr>
      <vt:lpstr>What is an ERD?</vt:lpstr>
      <vt:lpstr>Why ERDs?</vt:lpstr>
      <vt:lpstr>Entities and Events</vt:lpstr>
      <vt:lpstr>E (Relationship)Ds</vt:lpstr>
      <vt:lpstr>E (Relationship)Ds</vt:lpstr>
      <vt:lpstr>An ERD should…</vt:lpstr>
      <vt:lpstr>Equivalent Terms:</vt:lpstr>
      <vt:lpstr>Customer</vt:lpstr>
      <vt:lpstr>Last Name</vt:lpstr>
      <vt:lpstr>Phone Number</vt:lpstr>
      <vt:lpstr>Phone Number is 4164915050</vt:lpstr>
      <vt:lpstr>Last Name, First Name, Phone</vt:lpstr>
      <vt:lpstr>Steps in Designing an ERD</vt:lpstr>
      <vt:lpstr>Steps in Designing an ERD</vt:lpstr>
      <vt:lpstr>Steps in Designing an ERD</vt:lpstr>
      <vt:lpstr>Case Study</vt:lpstr>
      <vt:lpstr>Case Study</vt:lpstr>
      <vt:lpstr>Case Study</vt:lpstr>
      <vt:lpstr>Identify Attributes</vt:lpstr>
      <vt:lpstr>Select Unique Identifier (UID)</vt:lpstr>
      <vt:lpstr>Candidate Key</vt:lpstr>
      <vt:lpstr>Candidate Keys Must:</vt:lpstr>
      <vt:lpstr>Unique Identifier</vt:lpstr>
      <vt:lpstr>EMPLOYEE EXAMPLE</vt:lpstr>
      <vt:lpstr>Determining relationships</vt:lpstr>
      <vt:lpstr>Determining optionality and cardinality</vt:lpstr>
      <vt:lpstr>Optionality and Cardinality</vt:lpstr>
      <vt:lpstr>Optionality and Cardinality</vt:lpstr>
      <vt:lpstr>Cardinality Notations</vt:lpstr>
      <vt:lpstr>1:M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2019-07-22T22:31:42Z</dcterms:modified>
</cp:coreProperties>
</file>